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59" r:id="rId6"/>
    <p:sldId id="26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2817-D81D-4C17-83E1-DE87417BB790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E2E0-9A93-49A0-9D50-5AC5D27AD2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37C3-4A1F-478D-8658-BDEFCE7CFC05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2E2E0-9A93-49A0-9D50-5AC5D27AD20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2E2E0-9A93-49A0-9D50-5AC5D27AD20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2E2E0-9A93-49A0-9D50-5AC5D27AD20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2E2E0-9A93-49A0-9D50-5AC5D27AD20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2E2E0-9A93-49A0-9D50-5AC5D27AD20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A21B-B417-4D73-BD43-A3C3D14BE537}" type="datetimeFigureOut">
              <a:rPr kumimoji="1" lang="ja-JP" altLang="en-US" smtClean="0"/>
              <a:pPr/>
              <a:t>2011/9/20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F4A0-EB3C-4BD2-82B0-DED9F205A8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0E710-2472-47CE-B7D3-43E5AF35AB31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1846565"/>
            <a:ext cx="6336704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u="none" dirty="0" smtClean="0"/>
              <a:t>ヤマセに関する</a:t>
            </a:r>
            <a:r>
              <a:rPr kumimoji="1" lang="en-US" altLang="ja-JP" sz="3600" u="none" dirty="0" smtClean="0"/>
              <a:t>2-3</a:t>
            </a:r>
            <a:r>
              <a:rPr kumimoji="1" lang="ja-JP" altLang="en-US" sz="3600" u="none" dirty="0" smtClean="0"/>
              <a:t>の</a:t>
            </a:r>
            <a:r>
              <a:rPr kumimoji="1" lang="ja-JP" altLang="en-US" sz="3600" u="none" dirty="0" smtClean="0"/>
              <a:t>話題（２）</a:t>
            </a:r>
            <a:endParaRPr kumimoji="1" lang="ja-JP" altLang="en-US" sz="3600" u="none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4460919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u="none" dirty="0" smtClean="0"/>
              <a:t>川村　宏</a:t>
            </a:r>
            <a:endParaRPr kumimoji="1" lang="en-US" altLang="ja-JP" sz="3600" u="none" dirty="0" smtClean="0"/>
          </a:p>
          <a:p>
            <a:pPr algn="ctr"/>
            <a:r>
              <a:rPr lang="ja-JP" altLang="en-US" sz="3600" u="none" dirty="0" smtClean="0"/>
              <a:t>東北大学大学院理学研究科</a:t>
            </a:r>
            <a:endParaRPr kumimoji="1" lang="ja-JP" altLang="en-US" sz="3600" u="none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H23.09.20  </a:t>
            </a:r>
            <a:r>
              <a:rPr kumimoji="1" lang="ja-JP" altLang="en-US" b="1" dirty="0" smtClean="0"/>
              <a:t>弘前大学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Yamase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980728"/>
            <a:ext cx="5437632" cy="546201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59632" y="260648"/>
            <a:ext cx="6768752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ヤマセの</a:t>
            </a:r>
            <a:r>
              <a:rPr kumimoji="1" lang="ja-JP" altLang="en-US" sz="2800" b="1" dirty="0" smtClean="0"/>
              <a:t>衛星</a:t>
            </a:r>
            <a:r>
              <a:rPr lang="ja-JP" altLang="en-US" sz="2800" b="1" dirty="0" smtClean="0"/>
              <a:t>観測：</a:t>
            </a:r>
            <a:r>
              <a:rPr kumimoji="1" lang="ja-JP" altLang="en-US" sz="2800" b="1" dirty="0" smtClean="0"/>
              <a:t>　マイクロ波散乱計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25520" y="863699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マイクロ波レーダーにより、海上風</a:t>
            </a:r>
            <a:r>
              <a:rPr kumimoji="1" lang="ja-JP" altLang="en-US" sz="2400" dirty="0" smtClean="0"/>
              <a:t>ベクトル</a:t>
            </a:r>
            <a:r>
              <a:rPr kumimoji="1" lang="en-US" altLang="ja-JP" sz="2400" b="1" i="1" dirty="0" smtClean="0"/>
              <a:t>v</a:t>
            </a:r>
            <a:r>
              <a:rPr kumimoji="1" lang="en-US" altLang="ja-JP" sz="2400" dirty="0" smtClean="0"/>
              <a:t>(u,v)</a:t>
            </a:r>
            <a:r>
              <a:rPr kumimoji="1" lang="ja-JP" altLang="en-US" sz="2400" dirty="0" smtClean="0"/>
              <a:t>の空間分布を計測する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4456" y="2237963"/>
            <a:ext cx="3600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流体（連続体）の方程式系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－</a:t>
            </a:r>
            <a:r>
              <a:rPr kumimoji="1" lang="ja-JP" altLang="en-US" sz="2400" dirty="0" smtClean="0"/>
              <a:t>連続式</a:t>
            </a:r>
            <a:r>
              <a:rPr kumimoji="1" lang="en-US" altLang="ja-JP" sz="2400" dirty="0" smtClean="0"/>
              <a:t>(1)</a:t>
            </a:r>
          </a:p>
          <a:p>
            <a:r>
              <a:rPr lang="ja-JP" altLang="en-US" sz="2400" dirty="0" smtClean="0"/>
              <a:t>　－</a:t>
            </a:r>
            <a:r>
              <a:rPr lang="ja-JP" altLang="en-US" sz="2400" dirty="0" smtClean="0"/>
              <a:t>運動方程式</a:t>
            </a:r>
            <a:r>
              <a:rPr lang="en-US" altLang="ja-JP" sz="2400" dirty="0" smtClean="0"/>
              <a:t>(3)</a:t>
            </a:r>
          </a:p>
          <a:p>
            <a:r>
              <a:rPr kumimoji="1" lang="ja-JP" altLang="en-US" sz="2400" dirty="0" smtClean="0"/>
              <a:t>　－</a:t>
            </a:r>
            <a:r>
              <a:rPr kumimoji="1" lang="ja-JP" altLang="en-US" sz="2400" dirty="0" smtClean="0"/>
              <a:t>状態方程式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508104" y="3392412"/>
            <a:ext cx="3635896" cy="1414032"/>
            <a:chOff x="5508104" y="3392412"/>
            <a:chExt cx="3635896" cy="14140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508104" y="3975447"/>
              <a:ext cx="3635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非圧縮</a:t>
              </a:r>
              <a:r>
                <a:rPr lang="ja-JP" altLang="en-US" sz="2400" dirty="0" smtClean="0"/>
                <a:t>と</a:t>
              </a:r>
              <a:r>
                <a:rPr lang="ja-JP" altLang="en-US" sz="2400" dirty="0" smtClean="0"/>
                <a:t>して求める</a:t>
              </a:r>
              <a:r>
                <a:rPr lang="ja-JP" altLang="en-US" sz="2400" dirty="0" smtClean="0"/>
                <a:t>べき変数は</a:t>
              </a:r>
              <a:r>
                <a:rPr lang="en-US" altLang="ja-JP" sz="2400" b="1" i="1" dirty="0" smtClean="0"/>
                <a:t>v</a:t>
              </a:r>
              <a:r>
                <a:rPr kumimoji="1" lang="en-US" altLang="ja-JP" sz="2400" dirty="0" smtClean="0"/>
                <a:t>(x,y,z</a:t>
              </a:r>
              <a:r>
                <a:rPr kumimoji="1" lang="en-US" altLang="ja-JP" sz="2400" dirty="0" smtClean="0"/>
                <a:t>)</a:t>
              </a:r>
              <a:r>
                <a:rPr lang="en-US" altLang="ja-JP" sz="2400" dirty="0" smtClean="0"/>
                <a:t>, </a:t>
              </a:r>
              <a:r>
                <a:rPr kumimoji="1" lang="en-US" altLang="ja-JP" sz="2400" i="1" dirty="0" smtClean="0"/>
                <a:t>p</a:t>
              </a:r>
              <a:r>
                <a:rPr kumimoji="1" lang="en-US" altLang="ja-JP" sz="2400" dirty="0" smtClean="0"/>
                <a:t>(x,y,z</a:t>
              </a:r>
              <a:r>
                <a:rPr kumimoji="1" lang="en-US" altLang="ja-JP" sz="2400" dirty="0" smtClean="0"/>
                <a:t>):</a:t>
              </a:r>
              <a:r>
                <a:rPr kumimoji="1" lang="ja-JP" altLang="en-US" sz="2000" dirty="0" smtClean="0"/>
                <a:t>圧力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520560" y="339241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（密度一定）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601872" y="4797152"/>
            <a:ext cx="2520280" cy="736049"/>
            <a:chOff x="6601872" y="4797152"/>
            <a:chExt cx="2520280" cy="73604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601872" y="5071536"/>
              <a:ext cx="25202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地上</a:t>
              </a:r>
              <a:r>
                <a:rPr kumimoji="1" lang="ja-JP" altLang="en-US" sz="2400" dirty="0" smtClean="0"/>
                <a:t>気圧</a:t>
              </a:r>
              <a:r>
                <a:rPr kumimoji="1" lang="en-US" altLang="ja-JP" sz="2400" dirty="0" smtClean="0"/>
                <a:t>&gt;</a:t>
              </a:r>
              <a:r>
                <a:rPr kumimoji="1" lang="ja-JP" altLang="en-US" sz="2400" dirty="0" smtClean="0"/>
                <a:t>天気図</a:t>
              </a:r>
              <a:endParaRPr kumimoji="1" lang="ja-JP" altLang="en-US" sz="2400" dirty="0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7174168" y="4797152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下矢印 13"/>
            <p:cNvSpPr/>
            <p:nvPr/>
          </p:nvSpPr>
          <p:spPr>
            <a:xfrm>
              <a:off x="7763880" y="4824448"/>
              <a:ext cx="216024" cy="21602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624824" y="4779736"/>
            <a:ext cx="3267656" cy="1959597"/>
            <a:chOff x="5624824" y="4779736"/>
            <a:chExt cx="3267656" cy="195959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624824" y="5908336"/>
              <a:ext cx="326765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i="1" smtClean="0"/>
                <a:t>ｖ</a:t>
              </a:r>
              <a:r>
                <a:rPr lang="en-US" altLang="ja-JP" sz="2400" smtClean="0"/>
                <a:t>(</a:t>
              </a:r>
              <a:r>
                <a:rPr lang="en-US" altLang="ja-JP" sz="2400" dirty="0" smtClean="0"/>
                <a:t>u,v)</a:t>
              </a:r>
              <a:r>
                <a:rPr lang="ja-JP" altLang="en-US" sz="2400" dirty="0" smtClean="0"/>
                <a:t>髙密度空間分布</a:t>
              </a:r>
              <a:r>
                <a:rPr lang="en-US" altLang="ja-JP" sz="2400" dirty="0" smtClean="0"/>
                <a:t/>
              </a:r>
              <a:br>
                <a:rPr lang="en-US" altLang="ja-JP" sz="2400" dirty="0" smtClean="0"/>
              </a:br>
              <a:r>
                <a:rPr kumimoji="1" lang="en-US" altLang="ja-JP" sz="2400" dirty="0" smtClean="0"/>
                <a:t>&gt;</a:t>
              </a:r>
              <a:r>
                <a:rPr kumimoji="1" lang="ja-JP" altLang="en-US" sz="2400" dirty="0" smtClean="0"/>
                <a:t>数値流体力学モデル</a:t>
              </a:r>
              <a:endParaRPr kumimoji="1" lang="ja-JP" altLang="en-US" sz="2400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6169824" y="4779736"/>
              <a:ext cx="936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下矢印 17"/>
            <p:cNvSpPr/>
            <p:nvPr/>
          </p:nvSpPr>
          <p:spPr>
            <a:xfrm>
              <a:off x="6372200" y="4797152"/>
              <a:ext cx="216024" cy="108012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411760" y="6381328"/>
            <a:ext cx="2664296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2060"/>
                </a:solidFill>
              </a:rPr>
              <a:t>背景の画像は？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Y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2131" y="400897"/>
            <a:ext cx="9732315" cy="607157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83768" y="188640"/>
            <a:ext cx="4104456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ヤマセの</a:t>
            </a:r>
            <a:r>
              <a:rPr kumimoji="1" lang="en-US" altLang="ja-JP" sz="2800" dirty="0" smtClean="0"/>
              <a:t>NOAA</a:t>
            </a:r>
            <a:r>
              <a:rPr kumimoji="1" lang="ja-JP" altLang="en-US" sz="2800" dirty="0" smtClean="0"/>
              <a:t>衛星画像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Y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864385"/>
            <a:ext cx="5544615" cy="57329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03648" y="188640"/>
            <a:ext cx="727280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AVHRR</a:t>
            </a:r>
            <a:r>
              <a:rPr lang="ja-JP" altLang="en-US" sz="2800" b="1" dirty="0" smtClean="0"/>
              <a:t>可視</a:t>
            </a:r>
            <a:r>
              <a:rPr lang="ja-JP" altLang="en-US" sz="2800" b="1" dirty="0" smtClean="0"/>
              <a:t>画像　</a:t>
            </a:r>
            <a:r>
              <a:rPr kumimoji="1" lang="en-US" altLang="ja-JP" sz="2800" b="1" dirty="0" smtClean="0"/>
              <a:t>1988</a:t>
            </a:r>
            <a:r>
              <a:rPr kumimoji="1" lang="ja-JP" altLang="en-US" sz="2800" b="1" dirty="0" smtClean="0"/>
              <a:t>年</a:t>
            </a:r>
            <a:r>
              <a:rPr kumimoji="1" lang="en-US" altLang="ja-JP" sz="2800" b="1" dirty="0" smtClean="0"/>
              <a:t>7</a:t>
            </a:r>
            <a:r>
              <a:rPr kumimoji="1" lang="ja-JP" altLang="en-US" sz="2800" b="1" dirty="0" smtClean="0"/>
              <a:t>月</a:t>
            </a:r>
            <a:r>
              <a:rPr kumimoji="1" lang="en-US" altLang="ja-JP" sz="2800" b="1" dirty="0" smtClean="0"/>
              <a:t>26</a:t>
            </a:r>
            <a:r>
              <a:rPr kumimoji="1" lang="ja-JP" altLang="en-US" sz="2800" b="1" dirty="0" smtClean="0"/>
              <a:t>日　</a:t>
            </a:r>
            <a:r>
              <a:rPr kumimoji="1" lang="en-US" altLang="ja-JP" sz="2800" b="1" dirty="0" smtClean="0"/>
              <a:t>7:33a.m.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16216" y="1124744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刈り幅</a:t>
            </a:r>
            <a:r>
              <a:rPr kumimoji="1" lang="en-US" altLang="ja-JP" sz="2800" dirty="0" smtClean="0"/>
              <a:t>(Swath)</a:t>
            </a:r>
          </a:p>
          <a:p>
            <a:r>
              <a:rPr lang="ja-JP" altLang="en-US" sz="2800" dirty="0" smtClean="0"/>
              <a:t>～</a:t>
            </a:r>
            <a:r>
              <a:rPr lang="en-US" altLang="ja-JP" sz="2800" dirty="0" smtClean="0"/>
              <a:t>3000km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200888" y="2047200"/>
            <a:ext cx="2808312" cy="3182873"/>
            <a:chOff x="6300192" y="2060848"/>
            <a:chExt cx="2664296" cy="318287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300192" y="2996952"/>
              <a:ext cx="2664296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連続的なパラメータ空間分布により、</a:t>
              </a:r>
              <a:r>
                <a:rPr kumimoji="1" lang="ja-JP" altLang="en-US" sz="2800" dirty="0" smtClean="0"/>
                <a:t>ヤマセの、ほぼ全景を捉える</a:t>
              </a:r>
              <a:endParaRPr kumimoji="1" lang="en-US" altLang="ja-JP" sz="2800" dirty="0" smtClean="0"/>
            </a:p>
          </p:txBody>
        </p:sp>
        <p:sp>
          <p:nvSpPr>
            <p:cNvPr id="6" name="下矢印 5"/>
            <p:cNvSpPr/>
            <p:nvPr/>
          </p:nvSpPr>
          <p:spPr>
            <a:xfrm>
              <a:off x="7524328" y="2060848"/>
              <a:ext cx="216024" cy="864096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131840" y="2780928"/>
            <a:ext cx="936104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38760" y="55558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注： マイクロ波散乱計の海上風は、陸域では使えない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6214536" y="3442648"/>
            <a:ext cx="1512168" cy="27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Yamase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00" y="841945"/>
            <a:ext cx="5688632" cy="579635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35696" y="188640"/>
            <a:ext cx="5976664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地形補正済み</a:t>
            </a:r>
            <a:r>
              <a:rPr lang="en-US" altLang="ja-JP" sz="2800" b="1" dirty="0" smtClean="0"/>
              <a:t>1km</a:t>
            </a:r>
            <a:r>
              <a:rPr lang="ja-JP" altLang="en-US" sz="2800" b="1" dirty="0" smtClean="0"/>
              <a:t>解像度可視画像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12856" y="1039376"/>
            <a:ext cx="313184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1km</a:t>
            </a:r>
            <a:r>
              <a:rPr lang="ja-JP" altLang="en-US" sz="2400" b="1" dirty="0" smtClean="0"/>
              <a:t>空間解像度</a:t>
            </a:r>
            <a:endParaRPr lang="en-US" altLang="ja-JP" sz="2400" b="1" dirty="0" smtClean="0"/>
          </a:p>
          <a:p>
            <a:pPr algn="ctr">
              <a:lnSpc>
                <a:spcPts val="1000"/>
              </a:lnSpc>
            </a:pPr>
            <a:endParaRPr lang="en-US" altLang="ja-JP" sz="2400" b="1" dirty="0" smtClean="0"/>
          </a:p>
          <a:p>
            <a:r>
              <a:rPr lang="ja-JP" altLang="en-US" sz="2400" b="1" dirty="0" smtClean="0"/>
              <a:t>－海上</a:t>
            </a:r>
            <a:r>
              <a:rPr kumimoji="1" lang="ja-JP" altLang="en-US" sz="2400" b="1" dirty="0" smtClean="0"/>
              <a:t>から、連続的に陸域に</a:t>
            </a:r>
            <a:r>
              <a:rPr lang="ja-JP" altLang="en-US" sz="2400" b="1" dirty="0" smtClean="0"/>
              <a:t>続く</a:t>
            </a:r>
            <a:r>
              <a:rPr lang="ja-JP" altLang="en-US" sz="2400" b="1" dirty="0" smtClean="0"/>
              <a:t>雲域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－</a:t>
            </a:r>
            <a:r>
              <a:rPr kumimoji="1" lang="ja-JP" altLang="en-US" sz="2400" b="1" dirty="0" smtClean="0"/>
              <a:t>陸上地形と相互作用する雲域</a:t>
            </a:r>
            <a:endParaRPr kumimoji="1" lang="ja-JP" altLang="en-US" sz="24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830160" y="3919408"/>
            <a:ext cx="6286544" cy="2148339"/>
            <a:chOff x="2830160" y="3919408"/>
            <a:chExt cx="6286544" cy="2148339"/>
          </a:xfrm>
        </p:grpSpPr>
        <p:sp>
          <p:nvSpPr>
            <p:cNvPr id="5" name="円/楕円 4"/>
            <p:cNvSpPr/>
            <p:nvPr/>
          </p:nvSpPr>
          <p:spPr>
            <a:xfrm>
              <a:off x="2830160" y="3919408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 flipH="1" flipV="1">
              <a:off x="3059832" y="4005064"/>
              <a:ext cx="2808312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5840848" y="4221088"/>
              <a:ext cx="3275856" cy="18466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u="sng" dirty="0" smtClean="0"/>
                <a:t>八戸測候所（館鼻下）</a:t>
              </a:r>
              <a:endParaRPr kumimoji="1" lang="en-US" altLang="ja-JP" sz="2400" b="1" u="sng" dirty="0" smtClean="0"/>
            </a:p>
            <a:p>
              <a:r>
                <a:rPr lang="ja-JP" altLang="en-US" sz="2400" b="1" dirty="0" smtClean="0"/>
                <a:t>北上</a:t>
              </a:r>
              <a:r>
                <a:rPr lang="ja-JP" altLang="en-US" sz="2400" b="1" dirty="0" smtClean="0"/>
                <a:t>山地から続く、台地の突端。</a:t>
              </a:r>
              <a:endParaRPr lang="en-US" altLang="ja-JP" sz="2400" b="1" dirty="0" smtClean="0"/>
            </a:p>
            <a:p>
              <a:r>
                <a:rPr lang="ja-JP" altLang="en-US" sz="2400" b="1" dirty="0" smtClean="0"/>
                <a:t>海に面し、古くは日和山。</a:t>
              </a:r>
              <a:endParaRPr kumimoji="1" lang="en-US" altLang="ja-JP" sz="2400" b="1" dirty="0" smtClean="0"/>
            </a:p>
            <a:p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92" y="391016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ヤマセの発現は</a:t>
            </a:r>
            <a:r>
              <a:rPr lang="ja-JP" altLang="en-US" sz="2800" dirty="0" smtClean="0"/>
              <a:t>、</a:t>
            </a:r>
            <a:r>
              <a:rPr kumimoji="1" lang="ja-JP" altLang="en-US" sz="2800" dirty="0" smtClean="0"/>
              <a:t>周辺の高低気圧配置に依存する。ヤマセ雲は海上で生成され、発達するので、陸上で観測することは難しい。（広域性、海上）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　一方、</a:t>
            </a:r>
            <a:r>
              <a:rPr kumimoji="1" lang="ja-JP" altLang="en-US" sz="2800" dirty="0" smtClean="0"/>
              <a:t>ヤマセ雲を伴う気流は背が低く（</a:t>
            </a:r>
            <a:r>
              <a:rPr kumimoji="1" lang="en-US" altLang="ja-JP" sz="2800" dirty="0" smtClean="0"/>
              <a:t>1km</a:t>
            </a:r>
            <a:r>
              <a:rPr kumimoji="1" lang="ja-JP" altLang="en-US" sz="2800" dirty="0" smtClean="0"/>
              <a:t>未満）、沿岸海域から進入するヤマセ雲・気流は、陸上で地形の影響を受けて複雑に変形する。（地域性）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3861048"/>
            <a:ext cx="662473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NOAA</a:t>
            </a:r>
            <a:r>
              <a:rPr kumimoji="1" lang="ja-JP" altLang="en-US" sz="3200" dirty="0" smtClean="0"/>
              <a:t>衛星画像で見るヤマセ</a:t>
            </a:r>
            <a:endParaRPr kumimoji="1" lang="en-US" altLang="ja-JP" sz="3200" dirty="0" smtClean="0"/>
          </a:p>
          <a:p>
            <a:pPr algn="ctr"/>
            <a:endParaRPr kumimoji="1" lang="en-US" altLang="ja-JP" sz="3200" dirty="0" smtClean="0"/>
          </a:p>
          <a:p>
            <a:r>
              <a:rPr kumimoji="1" lang="ja-JP" altLang="en-US" sz="3200" dirty="0" smtClean="0"/>
              <a:t>　１）空間連続性（画像）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２）高解像度（</a:t>
            </a:r>
            <a:r>
              <a:rPr kumimoji="1" lang="en-US" altLang="ja-JP" sz="3200" dirty="0" smtClean="0"/>
              <a:t>1km</a:t>
            </a:r>
            <a:r>
              <a:rPr kumimoji="1" lang="ja-JP" altLang="en-US" sz="3200" dirty="0" err="1" smtClean="0"/>
              <a:t>、</a:t>
            </a:r>
            <a:r>
              <a:rPr kumimoji="1" lang="ja-JP" altLang="en-US" sz="3200" dirty="0" smtClean="0"/>
              <a:t>輝度分解能）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３）広域観測（</a:t>
            </a:r>
            <a:r>
              <a:rPr kumimoji="1" lang="en-US" altLang="ja-JP" sz="3200" dirty="0" smtClean="0"/>
              <a:t>3000km</a:t>
            </a:r>
            <a:r>
              <a:rPr kumimoji="1" lang="ja-JP" altLang="en-US" sz="3200" dirty="0" err="1" smtClean="0"/>
              <a:t>、</a:t>
            </a:r>
            <a:r>
              <a:rPr kumimoji="1" lang="ja-JP" altLang="en-US" sz="3200" dirty="0" smtClean="0"/>
              <a:t>海上）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177</Words>
  <Application>Microsoft Office PowerPoint</Application>
  <PresentationFormat>画面に合わせる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kawamura</dc:creator>
  <cp:lastModifiedBy>kawamura</cp:lastModifiedBy>
  <cp:revision>10</cp:revision>
  <dcterms:created xsi:type="dcterms:W3CDTF">2011-09-19T02:57:02Z</dcterms:created>
  <dcterms:modified xsi:type="dcterms:W3CDTF">2011-09-20T06:09:29Z</dcterms:modified>
</cp:coreProperties>
</file>