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71" r:id="rId4"/>
    <p:sldId id="272" r:id="rId5"/>
    <p:sldId id="273" r:id="rId6"/>
    <p:sldId id="332" r:id="rId7"/>
    <p:sldId id="333" r:id="rId8"/>
    <p:sldId id="274" r:id="rId9"/>
    <p:sldId id="334" r:id="rId10"/>
    <p:sldId id="335" r:id="rId11"/>
    <p:sldId id="268" r:id="rId12"/>
    <p:sldId id="294" r:id="rId13"/>
    <p:sldId id="309" r:id="rId14"/>
    <p:sldId id="324" r:id="rId15"/>
    <p:sldId id="326" r:id="rId16"/>
    <p:sldId id="325" r:id="rId17"/>
    <p:sldId id="327" r:id="rId18"/>
    <p:sldId id="265" r:id="rId19"/>
    <p:sldId id="279"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9"/>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88" autoAdjust="0"/>
  </p:normalViewPr>
  <p:slideViewPr>
    <p:cSldViewPr>
      <p:cViewPr varScale="1">
        <p:scale>
          <a:sx n="55" d="100"/>
          <a:sy n="55" d="100"/>
        </p:scale>
        <p:origin x="-60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C1D60-4941-43B7-8058-71AFFE6898D3}" type="datetimeFigureOut">
              <a:rPr kumimoji="1" lang="ja-JP" altLang="en-US" smtClean="0"/>
              <a:pPr/>
              <a:t>2012/4/13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2A9F8D-36CA-438B-8B80-C137D30BA16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E3939B9-07C3-4BA9-96C7-07132BA74E32}" type="slidenum">
              <a:rPr kumimoji="1" lang="ja-JP" altLang="en-US" smtClean="0"/>
              <a:pPr/>
              <a:t>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E3939B9-07C3-4BA9-96C7-07132BA74E32}" type="slidenum">
              <a:rPr kumimoji="1" lang="ja-JP" altLang="en-US" smtClean="0"/>
              <a:pPr/>
              <a:t>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PDWS</a:t>
            </a:r>
            <a:r>
              <a:rPr lang="ja-JP" altLang="en-US" smtClean="0"/>
              <a:t>（稚内と仙台の気圧差インデックス）の時間変化（</a:t>
            </a:r>
            <a:r>
              <a:rPr lang="en-US" altLang="ja-JP" smtClean="0"/>
              <a:t>1950</a:t>
            </a:r>
            <a:r>
              <a:rPr lang="ja-JP" altLang="en-US" smtClean="0"/>
              <a:t>～</a:t>
            </a:r>
            <a:r>
              <a:rPr lang="en-US" altLang="ja-JP" smtClean="0"/>
              <a:t>2008</a:t>
            </a:r>
            <a:r>
              <a:rPr lang="ja-JP" altLang="en-US" smtClean="0"/>
              <a:t>年）。値が高いのは北高型の気圧配置が卓越していることを示す。</a:t>
            </a:r>
            <a:r>
              <a:rPr lang="en-US" altLang="ja-JP" smtClean="0"/>
              <a:t>1980</a:t>
            </a:r>
            <a:r>
              <a:rPr lang="ja-JP" altLang="en-US" smtClean="0"/>
              <a:t>年代以降に周期的な変動がみられ、冷夏とおおむね一致している。</a:t>
            </a:r>
          </a:p>
        </p:txBody>
      </p:sp>
      <p:sp>
        <p:nvSpPr>
          <p:cNvPr id="102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A9BC21-D575-4DB4-B4C5-331EC46B4790}" type="slidenum">
              <a:rPr lang="ja-JP" altLang="en-US" smtClean="0"/>
              <a:pPr fontAlgn="base">
                <a:spcBef>
                  <a:spcPct val="0"/>
                </a:spcBef>
                <a:spcAft>
                  <a:spcPct val="0"/>
                </a:spcAft>
                <a:defRPr/>
              </a:pPr>
              <a:t>8</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有意な相関</a:t>
            </a:r>
            <a:endParaRPr kumimoji="1" lang="ja-JP" altLang="en-US" dirty="0"/>
          </a:p>
        </p:txBody>
      </p:sp>
      <p:sp>
        <p:nvSpPr>
          <p:cNvPr id="4" name="スライド番号プレースホルダ 3"/>
          <p:cNvSpPr>
            <a:spLocks noGrp="1"/>
          </p:cNvSpPr>
          <p:nvPr>
            <p:ph type="sldNum" sz="quarter" idx="10"/>
          </p:nvPr>
        </p:nvSpPr>
        <p:spPr/>
        <p:txBody>
          <a:bodyPr/>
          <a:lstStyle/>
          <a:p>
            <a:fld id="{EE3939B9-07C3-4BA9-96C7-07132BA74E32}" type="slidenum">
              <a:rPr kumimoji="1" lang="ja-JP" altLang="en-US" smtClean="0"/>
              <a:pPr/>
              <a:t>10</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R=</a:t>
            </a:r>
            <a:r>
              <a:rPr kumimoji="1" lang="en-US" altLang="ja-JP" sz="1200" b="0" i="0" u="none" strike="noStrike" kern="1200" dirty="0" smtClean="0">
                <a:solidFill>
                  <a:schemeClr val="tx1"/>
                </a:solidFill>
                <a:latin typeface="+mn-lt"/>
                <a:ea typeface="+mn-ea"/>
                <a:cs typeface="+mn-cs"/>
              </a:rPr>
              <a:t>-0.28346</a:t>
            </a:r>
            <a:r>
              <a:rPr lang="ja-JP" altLang="en-US"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05D6E746-8EB1-4349-BF0A-D275BBB403B8}" type="slidenum">
              <a:rPr kumimoji="1" lang="ja-JP" altLang="en-US" smtClean="0"/>
              <a:pPr/>
              <a:t>14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R=</a:t>
            </a:r>
            <a:r>
              <a:rPr kumimoji="1" lang="en-US" altLang="ja-JP" sz="1200" b="0" i="0" u="none" strike="noStrike" kern="1200" dirty="0" smtClean="0">
                <a:solidFill>
                  <a:schemeClr val="tx1"/>
                </a:solidFill>
                <a:latin typeface="+mn-lt"/>
                <a:ea typeface="+mn-ea"/>
                <a:cs typeface="+mn-cs"/>
              </a:rPr>
              <a:t>-0.20577</a:t>
            </a:r>
            <a:r>
              <a:rPr lang="ja-JP" altLang="en-US"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05D6E746-8EB1-4349-BF0A-D275BBB403B8}" type="slidenum">
              <a:rPr kumimoji="1" lang="ja-JP" altLang="en-US" smtClean="0"/>
              <a:pPr/>
              <a:t>16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A64B548-5C46-43B7-96C7-9E09636DCB44}" type="datetimeFigureOut">
              <a:rPr kumimoji="1" lang="ja-JP" altLang="en-US" smtClean="0"/>
              <a:pPr/>
              <a:t>2012/4/13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FB2B57B-6F39-437A-AFAD-57728D7DFEF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4B548-5C46-43B7-96C7-9E09636DCB44}" type="datetimeFigureOut">
              <a:rPr kumimoji="1" lang="ja-JP" altLang="en-US" smtClean="0"/>
              <a:pPr/>
              <a:t>2012/4/13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2B57B-6F39-437A-AFAD-57728D7DFEF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MIROC5</a:t>
            </a:r>
            <a:r>
              <a:rPr lang="ja-JP" altLang="ja-JP" dirty="0"/>
              <a:t>による将来のヤマセの再現性に</a:t>
            </a:r>
            <a:r>
              <a:rPr lang="ja-JP" altLang="ja-JP" dirty="0" smtClean="0"/>
              <a:t>ついて</a:t>
            </a:r>
            <a:r>
              <a:rPr lang="en-US" altLang="ja-JP" dirty="0" smtClean="0"/>
              <a:t>(2)</a:t>
            </a:r>
            <a:endParaRPr kumimoji="1" lang="ja-JP" altLang="en-US" dirty="0"/>
          </a:p>
        </p:txBody>
      </p:sp>
      <p:sp>
        <p:nvSpPr>
          <p:cNvPr id="3" name="サブタイトル 2"/>
          <p:cNvSpPr>
            <a:spLocks noGrp="1"/>
          </p:cNvSpPr>
          <p:nvPr>
            <p:ph type="subTitle" idx="1"/>
          </p:nvPr>
        </p:nvSpPr>
        <p:spPr/>
        <p:txBody>
          <a:bodyPr>
            <a:normAutofit fontScale="70000" lnSpcReduction="20000"/>
          </a:bodyPr>
          <a:lstStyle/>
          <a:p>
            <a:r>
              <a:rPr lang="ja-JP" altLang="ja-JP" dirty="0"/>
              <a:t>菅野</a:t>
            </a:r>
            <a:r>
              <a:rPr lang="ja-JP" altLang="ja-JP" dirty="0" smtClean="0"/>
              <a:t>洋光</a:t>
            </a:r>
            <a:endParaRPr lang="en-US" altLang="ja-JP" dirty="0" smtClean="0"/>
          </a:p>
          <a:p>
            <a:r>
              <a:rPr lang="ja-JP" altLang="ja-JP" dirty="0" smtClean="0"/>
              <a:t> </a:t>
            </a:r>
            <a:r>
              <a:rPr lang="en-US" altLang="ja-JP" dirty="0"/>
              <a:t>(</a:t>
            </a:r>
            <a:r>
              <a:rPr lang="ja-JP" altLang="ja-JP" dirty="0"/>
              <a:t>独</a:t>
            </a:r>
            <a:r>
              <a:rPr lang="en-US" altLang="ja-JP" dirty="0" smtClean="0"/>
              <a:t>)</a:t>
            </a:r>
            <a:r>
              <a:rPr lang="ja-JP" altLang="en-US" dirty="0" smtClean="0"/>
              <a:t>農業・食品産業技術総合研究機構</a:t>
            </a:r>
            <a:endParaRPr lang="en-US" altLang="ja-JP" dirty="0" smtClean="0"/>
          </a:p>
          <a:p>
            <a:r>
              <a:rPr lang="ja-JP" altLang="ja-JP" dirty="0" smtClean="0"/>
              <a:t>東北</a:t>
            </a:r>
            <a:r>
              <a:rPr lang="ja-JP" altLang="ja-JP" dirty="0"/>
              <a:t>農業研究</a:t>
            </a:r>
            <a:r>
              <a:rPr lang="ja-JP" altLang="ja-JP" dirty="0" smtClean="0"/>
              <a:t>センター</a:t>
            </a:r>
            <a:endParaRPr lang="en-US" altLang="ja-JP" dirty="0" smtClean="0"/>
          </a:p>
          <a:p>
            <a:r>
              <a:rPr lang="ja-JP" altLang="ja-JP" dirty="0" smtClean="0"/>
              <a:t>渡部</a:t>
            </a:r>
            <a:r>
              <a:rPr lang="ja-JP" altLang="ja-JP" dirty="0"/>
              <a:t>雅浩 </a:t>
            </a:r>
            <a:endParaRPr lang="en-US" altLang="ja-JP" dirty="0" smtClean="0"/>
          </a:p>
          <a:p>
            <a:r>
              <a:rPr lang="ja-JP" altLang="ja-JP" dirty="0" smtClean="0"/>
              <a:t>東京</a:t>
            </a:r>
            <a:r>
              <a:rPr lang="ja-JP" altLang="ja-JP" dirty="0"/>
              <a:t>大学大気海洋</a:t>
            </a:r>
            <a:r>
              <a:rPr lang="ja-JP" altLang="ja-JP" dirty="0" smtClean="0"/>
              <a:t>研究所</a:t>
            </a:r>
            <a:endParaRPr kumimoji="1" lang="ja-JP"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C7492B43-0650-4E2C-B4B8-BD8DA1E60BF7}" type="slidenum">
              <a:rPr kumimoji="1" lang="ja-JP" altLang="en-US" smtClean="0"/>
              <a:pPr/>
              <a:t>10</a:t>
            </a:fld>
            <a:endParaRPr kumimoji="1" lang="ja-JP" altLang="en-US"/>
          </a:p>
        </p:txBody>
      </p:sp>
      <p:sp>
        <p:nvSpPr>
          <p:cNvPr id="5" name="テキスト ボックス 4"/>
          <p:cNvSpPr txBox="1"/>
          <p:nvPr/>
        </p:nvSpPr>
        <p:spPr>
          <a:xfrm>
            <a:off x="1043608" y="5877272"/>
            <a:ext cx="7467557" cy="400110"/>
          </a:xfrm>
          <a:prstGeom prst="rect">
            <a:avLst/>
          </a:prstGeom>
          <a:noFill/>
        </p:spPr>
        <p:txBody>
          <a:bodyPr wrap="none" rtlCol="0">
            <a:spAutoFit/>
          </a:bodyPr>
          <a:lstStyle/>
          <a:p>
            <a:r>
              <a:rPr lang="ja-JP" altLang="en-US" sz="2000" dirty="0" smtClean="0"/>
              <a:t>八戸気温と</a:t>
            </a:r>
            <a:r>
              <a:rPr lang="en-US" altLang="ja-JP" sz="2000" dirty="0" smtClean="0"/>
              <a:t>PDWS</a:t>
            </a:r>
            <a:r>
              <a:rPr lang="ja-JP" altLang="en-US" sz="2000" dirty="0" smtClean="0"/>
              <a:t>（</a:t>
            </a:r>
            <a:r>
              <a:rPr lang="en-US" altLang="ja-JP" sz="2000" dirty="0" smtClean="0"/>
              <a:t>JJA). MIROC5:2006-2100</a:t>
            </a:r>
            <a:r>
              <a:rPr lang="ja-JP" altLang="en-US" sz="2000" dirty="0" smtClean="0"/>
              <a:t>年</a:t>
            </a:r>
            <a:r>
              <a:rPr lang="en-US" altLang="ja-JP" sz="2000" dirty="0" smtClean="0"/>
              <a:t>, MIROC3:2001-2100</a:t>
            </a:r>
            <a:r>
              <a:rPr lang="ja-JP" altLang="en-US" sz="2000" dirty="0" smtClean="0"/>
              <a:t>年</a:t>
            </a:r>
            <a:endParaRPr kumimoji="1" lang="ja-JP" altLang="en-US" sz="2000" dirty="0"/>
          </a:p>
        </p:txBody>
      </p:sp>
      <p:pic>
        <p:nvPicPr>
          <p:cNvPr id="9" name="図 8" descr="MIROC320012100JJA.bmp"/>
          <p:cNvPicPr>
            <a:picLocks noChangeAspect="1"/>
          </p:cNvPicPr>
          <p:nvPr/>
        </p:nvPicPr>
        <p:blipFill>
          <a:blip r:embed="rId3" cstate="print"/>
          <a:stretch>
            <a:fillRect/>
          </a:stretch>
        </p:blipFill>
        <p:spPr>
          <a:xfrm>
            <a:off x="4860032" y="1916832"/>
            <a:ext cx="4032448" cy="3860855"/>
          </a:xfrm>
          <a:prstGeom prst="rect">
            <a:avLst/>
          </a:prstGeom>
        </p:spPr>
      </p:pic>
      <p:pic>
        <p:nvPicPr>
          <p:cNvPr id="7" name="図 6" descr="MIROC5JJAPDWSScatPlot20062100.bmp"/>
          <p:cNvPicPr>
            <a:picLocks noChangeAspect="1"/>
          </p:cNvPicPr>
          <p:nvPr/>
        </p:nvPicPr>
        <p:blipFill>
          <a:blip r:embed="rId4" cstate="print"/>
          <a:stretch>
            <a:fillRect/>
          </a:stretch>
        </p:blipFill>
        <p:spPr>
          <a:xfrm>
            <a:off x="467544" y="332657"/>
            <a:ext cx="4154150" cy="4032447"/>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2006-2100JJA</a:t>
            </a:r>
            <a:endParaRPr kumimoji="1" lang="ja-JP" altLang="en-US" dirty="0"/>
          </a:p>
        </p:txBody>
      </p:sp>
      <p:sp>
        <p:nvSpPr>
          <p:cNvPr id="4" name="テキスト ボックス 3"/>
          <p:cNvSpPr txBox="1"/>
          <p:nvPr/>
        </p:nvSpPr>
        <p:spPr>
          <a:xfrm>
            <a:off x="323528" y="2492896"/>
            <a:ext cx="8424936" cy="1656184"/>
          </a:xfrm>
          <a:prstGeom prst="rect">
            <a:avLst/>
          </a:prstGeom>
          <a:noFill/>
        </p:spPr>
        <p:txBody>
          <a:bodyPr wrap="square" rtlCol="0">
            <a:spAutoFit/>
          </a:bodyPr>
          <a:lstStyle/>
          <a:p>
            <a:r>
              <a:rPr lang="en-US" altLang="ja-JP" sz="2000" dirty="0" smtClean="0"/>
              <a:t>Importance of components:</a:t>
            </a:r>
          </a:p>
          <a:p>
            <a:r>
              <a:rPr lang="en-US" altLang="ja-JP" sz="2000" dirty="0" smtClean="0"/>
              <a:t>                                                  PC1         PC2         PC3              PC4              PC5       </a:t>
            </a:r>
          </a:p>
          <a:p>
            <a:r>
              <a:rPr lang="en-US" altLang="ja-JP" sz="2000" dirty="0" smtClean="0"/>
              <a:t>Standard deviation     </a:t>
            </a:r>
            <a:r>
              <a:rPr lang="ja-JP" altLang="en-US" sz="2000" dirty="0" smtClean="0"/>
              <a:t>　　</a:t>
            </a:r>
            <a:r>
              <a:rPr lang="en-US" altLang="ja-JP" sz="2000" dirty="0" smtClean="0"/>
              <a:t>44.2593   36.9788   33.6853    20.59727    18.51110</a:t>
            </a:r>
          </a:p>
          <a:p>
            <a:r>
              <a:rPr lang="en-US" altLang="ja-JP" sz="2000" dirty="0" smtClean="0"/>
              <a:t>Proportion of Variance  </a:t>
            </a:r>
            <a:r>
              <a:rPr lang="ja-JP" altLang="en-US" sz="2000" dirty="0" smtClean="0"/>
              <a:t>　 </a:t>
            </a:r>
            <a:r>
              <a:rPr lang="en-US" altLang="ja-JP" sz="2000" dirty="0" smtClean="0"/>
              <a:t>0.2922    0.2040      0.1693      0.06329       0.05112  </a:t>
            </a:r>
          </a:p>
          <a:p>
            <a:r>
              <a:rPr lang="en-US" altLang="ja-JP" sz="2000" dirty="0" smtClean="0"/>
              <a:t>Cumulative Proportion   </a:t>
            </a:r>
            <a:r>
              <a:rPr lang="ja-JP" altLang="en-US" sz="2000" dirty="0" smtClean="0"/>
              <a:t>　</a:t>
            </a:r>
            <a:r>
              <a:rPr lang="en-US" altLang="ja-JP" sz="2000" dirty="0" smtClean="0"/>
              <a:t>0.2922    0.4962      0.6655      0.72879       0.77991  </a:t>
            </a:r>
          </a:p>
        </p:txBody>
      </p:sp>
      <p:sp>
        <p:nvSpPr>
          <p:cNvPr id="5" name="テキスト ボックス 4"/>
          <p:cNvSpPr txBox="1"/>
          <p:nvPr/>
        </p:nvSpPr>
        <p:spPr>
          <a:xfrm>
            <a:off x="1841053" y="4869160"/>
            <a:ext cx="5905784" cy="830997"/>
          </a:xfrm>
          <a:prstGeom prst="rect">
            <a:avLst/>
          </a:prstGeom>
          <a:noFill/>
        </p:spPr>
        <p:txBody>
          <a:bodyPr wrap="none" rtlCol="0">
            <a:spAutoFit/>
          </a:bodyPr>
          <a:lstStyle/>
          <a:p>
            <a:pPr algn="ctr"/>
            <a:r>
              <a:rPr kumimoji="1" lang="ja-JP" altLang="en-US" sz="2800" dirty="0" smtClean="0"/>
              <a:t>海面気圧</a:t>
            </a:r>
            <a:r>
              <a:rPr kumimoji="1" lang="en-US" altLang="ja-JP" sz="2800" dirty="0" smtClean="0"/>
              <a:t>(SLP)</a:t>
            </a:r>
            <a:r>
              <a:rPr kumimoji="1" lang="ja-JP" altLang="en-US" sz="2800" dirty="0" smtClean="0"/>
              <a:t>主成分分析結果</a:t>
            </a:r>
            <a:endParaRPr kumimoji="1" lang="en-US" altLang="ja-JP" sz="2800" dirty="0" smtClean="0"/>
          </a:p>
          <a:p>
            <a:pPr algn="ctr"/>
            <a:r>
              <a:rPr lang="en-US" altLang="ja-JP" sz="2000" dirty="0" smtClean="0"/>
              <a:t>(</a:t>
            </a:r>
            <a:r>
              <a:rPr lang="ja-JP" altLang="en-US" sz="2000" dirty="0" smtClean="0"/>
              <a:t>計算領域：北緯</a:t>
            </a:r>
            <a:r>
              <a:rPr lang="en-US" altLang="ja-JP" sz="2000" dirty="0" smtClean="0"/>
              <a:t>15</a:t>
            </a:r>
            <a:r>
              <a:rPr lang="ja-JP" altLang="en-US" sz="2000" dirty="0" smtClean="0"/>
              <a:t>～</a:t>
            </a:r>
            <a:r>
              <a:rPr lang="en-US" altLang="ja-JP" sz="2000" dirty="0" smtClean="0"/>
              <a:t>70°,</a:t>
            </a:r>
            <a:r>
              <a:rPr lang="ja-JP" altLang="en-US" sz="2000" dirty="0" smtClean="0"/>
              <a:t>東経</a:t>
            </a:r>
            <a:r>
              <a:rPr lang="en-US" altLang="ja-JP" sz="2000" dirty="0" smtClean="0"/>
              <a:t>100°</a:t>
            </a:r>
            <a:r>
              <a:rPr lang="ja-JP" altLang="en-US" sz="2000" dirty="0" smtClean="0"/>
              <a:t>～西経</a:t>
            </a:r>
            <a:r>
              <a:rPr lang="en-US" altLang="ja-JP" sz="2000" dirty="0" smtClean="0"/>
              <a:t>160°)</a:t>
            </a:r>
            <a:endParaRPr kumimoji="1" lang="ja-JP" altLang="en-US" sz="2000" dirty="0"/>
          </a:p>
        </p:txBody>
      </p:sp>
      <p:sp>
        <p:nvSpPr>
          <p:cNvPr id="6" name="テキスト ボックス 5"/>
          <p:cNvSpPr txBox="1"/>
          <p:nvPr/>
        </p:nvSpPr>
        <p:spPr>
          <a:xfrm>
            <a:off x="395536" y="4149080"/>
            <a:ext cx="7788158" cy="400110"/>
          </a:xfrm>
          <a:prstGeom prst="rect">
            <a:avLst/>
          </a:prstGeom>
          <a:noFill/>
        </p:spPr>
        <p:txBody>
          <a:bodyPr wrap="none" rtlCol="0">
            <a:spAutoFit/>
          </a:bodyPr>
          <a:lstStyle/>
          <a:p>
            <a:r>
              <a:rPr lang="en-US" altLang="ja-JP" sz="2000" dirty="0" smtClean="0"/>
              <a:t>R    </a:t>
            </a:r>
            <a:r>
              <a:rPr lang="en-US" altLang="ja-JP" sz="2000" dirty="0" err="1" smtClean="0"/>
              <a:t>NJtemp</a:t>
            </a:r>
            <a:r>
              <a:rPr lang="en-US" altLang="ja-JP" sz="2000" dirty="0" smtClean="0"/>
              <a:t> and PC            </a:t>
            </a:r>
            <a:r>
              <a:rPr lang="en-US" altLang="ja-JP" sz="2000" dirty="0" smtClean="0">
                <a:solidFill>
                  <a:srgbClr val="FF0000"/>
                </a:solidFill>
              </a:rPr>
              <a:t>0.73</a:t>
            </a:r>
            <a:r>
              <a:rPr lang="en-US" altLang="ja-JP" sz="2000" dirty="0" smtClean="0"/>
              <a:t>         0.11          0.19          </a:t>
            </a:r>
            <a:r>
              <a:rPr lang="en-US" altLang="ja-JP" sz="2000" dirty="0" smtClean="0">
                <a:solidFill>
                  <a:srgbClr val="FF0000"/>
                </a:solidFill>
              </a:rPr>
              <a:t>-0.31             -0.26</a:t>
            </a:r>
            <a:r>
              <a:rPr lang="en-US" altLang="ja-JP" sz="2000" dirty="0" smtClean="0"/>
              <a:t>  </a:t>
            </a:r>
            <a:endParaRPr kumimoji="1" lang="ja-JP" altLang="en-US"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4725144"/>
            <a:ext cx="3240360" cy="1368152"/>
          </a:xfrm>
          <a:prstGeom prst="rect">
            <a:avLst/>
          </a:prstGeom>
          <a:noFill/>
        </p:spPr>
        <p:txBody>
          <a:bodyPr wrap="square" rtlCol="0">
            <a:spAutoFit/>
          </a:bodyPr>
          <a:lstStyle/>
          <a:p>
            <a:r>
              <a:rPr lang="ja-JP" altLang="ja-JP" sz="2000" dirty="0" smtClean="0"/>
              <a:t>海面気圧の第</a:t>
            </a:r>
            <a:r>
              <a:rPr lang="en-US" altLang="ja-JP" sz="2000" dirty="0" smtClean="0"/>
              <a:t>1,2</a:t>
            </a:r>
            <a:r>
              <a:rPr lang="ja-JP" altLang="ja-JP" sz="2000" dirty="0" smtClean="0"/>
              <a:t>主成分</a:t>
            </a:r>
            <a:r>
              <a:rPr lang="en-US" altLang="ja-JP" sz="2000" dirty="0" smtClean="0"/>
              <a:t>EOF1, EOF2(2006-2100</a:t>
            </a:r>
            <a:r>
              <a:rPr lang="ja-JP" altLang="ja-JP" sz="2000" dirty="0" smtClean="0"/>
              <a:t>年</a:t>
            </a:r>
            <a:r>
              <a:rPr lang="en-US" altLang="ja-JP" sz="2000" dirty="0" smtClean="0"/>
              <a:t>JJA). </a:t>
            </a:r>
            <a:r>
              <a:rPr lang="ja-JP" altLang="en-US" sz="2000" dirty="0" smtClean="0"/>
              <a:t>単位は</a:t>
            </a:r>
            <a:r>
              <a:rPr lang="en-US" altLang="ja-JP" sz="2000" dirty="0" err="1" smtClean="0"/>
              <a:t>hPa</a:t>
            </a:r>
            <a:r>
              <a:rPr lang="en-US" altLang="ja-JP" sz="2000" dirty="0" smtClean="0"/>
              <a:t>,</a:t>
            </a:r>
            <a:r>
              <a:rPr lang="ja-JP" altLang="en-US" sz="2000" dirty="0" smtClean="0"/>
              <a:t>陰影域は危険率</a:t>
            </a:r>
            <a:r>
              <a:rPr lang="en-US" altLang="ja-JP" sz="2000" dirty="0" smtClean="0"/>
              <a:t>5%</a:t>
            </a:r>
            <a:r>
              <a:rPr lang="ja-JP" altLang="en-US" sz="2000" dirty="0" smtClean="0"/>
              <a:t>以下で統計的に有意．</a:t>
            </a:r>
            <a:endParaRPr kumimoji="1" lang="ja-JP" altLang="en-US" sz="2000" dirty="0"/>
          </a:p>
        </p:txBody>
      </p:sp>
      <p:sp>
        <p:nvSpPr>
          <p:cNvPr id="7" name="テキスト ボックス 6"/>
          <p:cNvSpPr txBox="1"/>
          <p:nvPr/>
        </p:nvSpPr>
        <p:spPr>
          <a:xfrm>
            <a:off x="0" y="0"/>
            <a:ext cx="1663404" cy="400110"/>
          </a:xfrm>
          <a:prstGeom prst="rect">
            <a:avLst/>
          </a:prstGeom>
          <a:solidFill>
            <a:schemeClr val="bg1"/>
          </a:solidFill>
        </p:spPr>
        <p:txBody>
          <a:bodyPr wrap="none" rtlCol="0">
            <a:spAutoFit/>
          </a:bodyPr>
          <a:lstStyle/>
          <a:p>
            <a:r>
              <a:rPr kumimoji="1" lang="en-US" altLang="ja-JP" sz="2000" dirty="0" smtClean="0"/>
              <a:t>EOF1  </a:t>
            </a:r>
            <a:r>
              <a:rPr lang="en-US" altLang="ja-JP" sz="2000" dirty="0" smtClean="0"/>
              <a:t>29.22%</a:t>
            </a:r>
            <a:r>
              <a:rPr kumimoji="1" lang="en-US" altLang="ja-JP" sz="2000" dirty="0" smtClean="0"/>
              <a:t> </a:t>
            </a:r>
            <a:endParaRPr kumimoji="1" lang="ja-JP" altLang="en-US" sz="2000" dirty="0"/>
          </a:p>
        </p:txBody>
      </p:sp>
      <p:sp>
        <p:nvSpPr>
          <p:cNvPr id="8" name="テキスト ボックス 7"/>
          <p:cNvSpPr txBox="1"/>
          <p:nvPr/>
        </p:nvSpPr>
        <p:spPr>
          <a:xfrm>
            <a:off x="7236296" y="2852936"/>
            <a:ext cx="1663404" cy="400110"/>
          </a:xfrm>
          <a:prstGeom prst="rect">
            <a:avLst/>
          </a:prstGeom>
          <a:solidFill>
            <a:schemeClr val="bg1"/>
          </a:solidFill>
        </p:spPr>
        <p:txBody>
          <a:bodyPr wrap="none" rtlCol="0">
            <a:spAutoFit/>
          </a:bodyPr>
          <a:lstStyle/>
          <a:p>
            <a:r>
              <a:rPr kumimoji="1" lang="en-US" altLang="ja-JP" sz="2000" dirty="0" smtClean="0"/>
              <a:t>EOF2  </a:t>
            </a:r>
            <a:r>
              <a:rPr lang="en-US" altLang="ja-JP" sz="2000" dirty="0" smtClean="0"/>
              <a:t>20.40%</a:t>
            </a:r>
            <a:r>
              <a:rPr kumimoji="1" lang="en-US" altLang="ja-JP" sz="2000" dirty="0" smtClean="0"/>
              <a:t> </a:t>
            </a:r>
            <a:endParaRPr kumimoji="1" lang="ja-JP" altLang="en-US" sz="2000" dirty="0"/>
          </a:p>
        </p:txBody>
      </p:sp>
      <p:pic>
        <p:nvPicPr>
          <p:cNvPr id="9" name="図 8" descr="miroc5slpJJA20062100EOF1.bmp"/>
          <p:cNvPicPr>
            <a:picLocks noChangeAspect="1"/>
          </p:cNvPicPr>
          <p:nvPr/>
        </p:nvPicPr>
        <p:blipFill>
          <a:blip r:embed="rId2" cstate="print"/>
          <a:stretch>
            <a:fillRect/>
          </a:stretch>
        </p:blipFill>
        <p:spPr>
          <a:xfrm>
            <a:off x="251520" y="404664"/>
            <a:ext cx="5430769" cy="3132704"/>
          </a:xfrm>
          <a:prstGeom prst="rect">
            <a:avLst/>
          </a:prstGeom>
        </p:spPr>
      </p:pic>
      <p:pic>
        <p:nvPicPr>
          <p:cNvPr id="10" name="図 9" descr="miroc5slpJul20062100EOF2.bmp"/>
          <p:cNvPicPr>
            <a:picLocks noChangeAspect="1"/>
          </p:cNvPicPr>
          <p:nvPr/>
        </p:nvPicPr>
        <p:blipFill>
          <a:blip r:embed="rId3" cstate="print"/>
          <a:stretch>
            <a:fillRect/>
          </a:stretch>
        </p:blipFill>
        <p:spPr>
          <a:xfrm>
            <a:off x="3635896" y="3356992"/>
            <a:ext cx="5217793" cy="3016761"/>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TimeSeriesJJA.PC1.bmp"/>
          <p:cNvPicPr>
            <a:picLocks noChangeAspect="1"/>
          </p:cNvPicPr>
          <p:nvPr/>
        </p:nvPicPr>
        <p:blipFill>
          <a:blip r:embed="rId2" cstate="print"/>
          <a:stretch>
            <a:fillRect/>
          </a:stretch>
        </p:blipFill>
        <p:spPr>
          <a:xfrm>
            <a:off x="347662" y="1695450"/>
            <a:ext cx="8448675" cy="3467100"/>
          </a:xfrm>
          <a:prstGeom prst="rect">
            <a:avLst/>
          </a:prstGeom>
        </p:spPr>
      </p:pic>
      <p:sp>
        <p:nvSpPr>
          <p:cNvPr id="3" name="テキスト ボックス 2"/>
          <p:cNvSpPr txBox="1"/>
          <p:nvPr/>
        </p:nvSpPr>
        <p:spPr>
          <a:xfrm>
            <a:off x="755576" y="5445224"/>
            <a:ext cx="7488832" cy="400110"/>
          </a:xfrm>
          <a:prstGeom prst="rect">
            <a:avLst/>
          </a:prstGeom>
          <a:noFill/>
        </p:spPr>
        <p:txBody>
          <a:bodyPr wrap="square" rtlCol="0">
            <a:spAutoFit/>
          </a:bodyPr>
          <a:lstStyle/>
          <a:p>
            <a:r>
              <a:rPr lang="ja-JP" altLang="ja-JP" sz="2000" dirty="0" smtClean="0"/>
              <a:t>海面気圧の</a:t>
            </a:r>
            <a:r>
              <a:rPr lang="en-US" altLang="ja-JP" sz="2000" dirty="0" smtClean="0"/>
              <a:t>PC1, PC2</a:t>
            </a:r>
            <a:r>
              <a:rPr lang="ja-JP" altLang="en-US" sz="2000" dirty="0" smtClean="0"/>
              <a:t>および八戸気温の時間変化</a:t>
            </a:r>
            <a:r>
              <a:rPr lang="en-US" altLang="ja-JP" sz="2000" dirty="0" smtClean="0"/>
              <a:t>(2006-2100</a:t>
            </a:r>
            <a:r>
              <a:rPr lang="ja-JP" altLang="ja-JP" sz="2000" dirty="0" smtClean="0"/>
              <a:t>年</a:t>
            </a:r>
            <a:r>
              <a:rPr lang="en-US" altLang="ja-JP" sz="2000" dirty="0" smtClean="0"/>
              <a:t>JJA)</a:t>
            </a:r>
            <a:endParaRPr kumimoji="1" lang="ja-JP" altLang="en-US" sz="20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miroc5slpJJA20062100EOF3.bmp"/>
          <p:cNvPicPr>
            <a:picLocks noChangeAspect="1"/>
          </p:cNvPicPr>
          <p:nvPr/>
        </p:nvPicPr>
        <p:blipFill>
          <a:blip r:embed="rId3" cstate="print"/>
          <a:stretch>
            <a:fillRect/>
          </a:stretch>
        </p:blipFill>
        <p:spPr>
          <a:xfrm>
            <a:off x="150867" y="876295"/>
            <a:ext cx="8842266" cy="5105410"/>
          </a:xfrm>
          <a:prstGeom prst="rect">
            <a:avLst/>
          </a:prstGeom>
        </p:spPr>
      </p:pic>
      <p:sp>
        <p:nvSpPr>
          <p:cNvPr id="3" name="テキスト ボックス 2"/>
          <p:cNvSpPr txBox="1"/>
          <p:nvPr/>
        </p:nvSpPr>
        <p:spPr>
          <a:xfrm>
            <a:off x="0" y="0"/>
            <a:ext cx="1955985" cy="461665"/>
          </a:xfrm>
          <a:prstGeom prst="rect">
            <a:avLst/>
          </a:prstGeom>
          <a:solidFill>
            <a:schemeClr val="bg1"/>
          </a:solidFill>
        </p:spPr>
        <p:txBody>
          <a:bodyPr wrap="none" rtlCol="0">
            <a:spAutoFit/>
          </a:bodyPr>
          <a:lstStyle/>
          <a:p>
            <a:r>
              <a:rPr kumimoji="1" lang="en-US" altLang="ja-JP" sz="2400" dirty="0" smtClean="0"/>
              <a:t>EOF3  16.93</a:t>
            </a:r>
            <a:r>
              <a:rPr lang="en-US" altLang="ja-JP" sz="2400" dirty="0" smtClean="0"/>
              <a:t>%</a:t>
            </a:r>
            <a:r>
              <a:rPr kumimoji="1" lang="en-US" altLang="ja-JP" sz="2400" dirty="0" smtClean="0"/>
              <a:t> </a:t>
            </a:r>
            <a:endParaRPr kumimoji="1" lang="ja-JP" altLang="en-US" sz="2400" dirty="0"/>
          </a:p>
        </p:txBody>
      </p:sp>
      <p:sp>
        <p:nvSpPr>
          <p:cNvPr id="5" name="テキスト ボックス 4"/>
          <p:cNvSpPr txBox="1"/>
          <p:nvPr/>
        </p:nvSpPr>
        <p:spPr>
          <a:xfrm>
            <a:off x="2195736" y="6093296"/>
            <a:ext cx="4680520" cy="461665"/>
          </a:xfrm>
          <a:prstGeom prst="rect">
            <a:avLst/>
          </a:prstGeom>
          <a:noFill/>
        </p:spPr>
        <p:txBody>
          <a:bodyPr wrap="square" rtlCol="0">
            <a:spAutoFit/>
          </a:bodyPr>
          <a:lstStyle/>
          <a:p>
            <a:r>
              <a:rPr lang="ja-JP" altLang="ja-JP" sz="2400" dirty="0" smtClean="0"/>
              <a:t>海面気圧の</a:t>
            </a:r>
            <a:r>
              <a:rPr lang="en-US" altLang="ja-JP" sz="2400" dirty="0" smtClean="0"/>
              <a:t>EOF3(2006-2100</a:t>
            </a:r>
            <a:r>
              <a:rPr lang="ja-JP" altLang="ja-JP" sz="2400" dirty="0" smtClean="0"/>
              <a:t>年</a:t>
            </a:r>
            <a:r>
              <a:rPr lang="en-US" altLang="ja-JP" sz="2400" dirty="0" smtClean="0"/>
              <a:t>JJA)</a:t>
            </a:r>
            <a:r>
              <a:rPr lang="ja-JP" altLang="en-US" sz="2400" dirty="0" err="1" smtClean="0"/>
              <a:t>．</a:t>
            </a:r>
            <a:endParaRPr kumimoji="1" lang="ja-JP" altLang="en-US" sz="2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slpPC3_1000t20062100JJA.bmp"/>
          <p:cNvPicPr>
            <a:picLocks noChangeAspect="1"/>
          </p:cNvPicPr>
          <p:nvPr/>
        </p:nvPicPr>
        <p:blipFill>
          <a:blip r:embed="rId2" cstate="print"/>
          <a:stretch>
            <a:fillRect/>
          </a:stretch>
        </p:blipFill>
        <p:spPr>
          <a:xfrm>
            <a:off x="149343" y="879343"/>
            <a:ext cx="8845314" cy="5099314"/>
          </a:xfrm>
          <a:prstGeom prst="rect">
            <a:avLst/>
          </a:prstGeom>
        </p:spPr>
      </p:pic>
      <p:sp>
        <p:nvSpPr>
          <p:cNvPr id="4" name="テキスト ボックス 3"/>
          <p:cNvSpPr txBox="1"/>
          <p:nvPr/>
        </p:nvSpPr>
        <p:spPr>
          <a:xfrm>
            <a:off x="899592" y="6165304"/>
            <a:ext cx="7496860" cy="400110"/>
          </a:xfrm>
          <a:prstGeom prst="rect">
            <a:avLst/>
          </a:prstGeom>
          <a:noFill/>
        </p:spPr>
        <p:txBody>
          <a:bodyPr wrap="none" rtlCol="0">
            <a:spAutoFit/>
          </a:bodyPr>
          <a:lstStyle/>
          <a:p>
            <a:r>
              <a:rPr lang="ja-JP" altLang="en-US" sz="2000" dirty="0" smtClean="0"/>
              <a:t>海面気圧</a:t>
            </a:r>
            <a:r>
              <a:rPr lang="en-US" altLang="ja-JP" sz="2000" dirty="0" smtClean="0"/>
              <a:t>PC3</a:t>
            </a:r>
            <a:r>
              <a:rPr lang="ja-JP" altLang="en-US" sz="2000" dirty="0" smtClean="0"/>
              <a:t>の時系列と</a:t>
            </a:r>
            <a:r>
              <a:rPr lang="en-US" altLang="ja-JP" sz="2000" dirty="0" smtClean="0"/>
              <a:t>1000hPa</a:t>
            </a:r>
            <a:r>
              <a:rPr lang="ja-JP" altLang="en-US" sz="2000" dirty="0" smtClean="0"/>
              <a:t>気温との回帰計算結果．単位は℃</a:t>
            </a:r>
            <a:r>
              <a:rPr lang="en-US" altLang="ja-JP" sz="2000" dirty="0" smtClean="0"/>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miroc5slpJJA20062100EOF4.bmp"/>
          <p:cNvPicPr>
            <a:picLocks noChangeAspect="1"/>
          </p:cNvPicPr>
          <p:nvPr/>
        </p:nvPicPr>
        <p:blipFill>
          <a:blip r:embed="rId3" cstate="print"/>
          <a:stretch>
            <a:fillRect/>
          </a:stretch>
        </p:blipFill>
        <p:spPr>
          <a:xfrm>
            <a:off x="155439" y="877819"/>
            <a:ext cx="8833122" cy="5102362"/>
          </a:xfrm>
          <a:prstGeom prst="rect">
            <a:avLst/>
          </a:prstGeom>
        </p:spPr>
      </p:pic>
      <p:sp>
        <p:nvSpPr>
          <p:cNvPr id="3" name="テキスト ボックス 2"/>
          <p:cNvSpPr txBox="1"/>
          <p:nvPr/>
        </p:nvSpPr>
        <p:spPr>
          <a:xfrm>
            <a:off x="0" y="0"/>
            <a:ext cx="1800493" cy="461665"/>
          </a:xfrm>
          <a:prstGeom prst="rect">
            <a:avLst/>
          </a:prstGeom>
          <a:solidFill>
            <a:schemeClr val="bg1"/>
          </a:solidFill>
        </p:spPr>
        <p:txBody>
          <a:bodyPr wrap="none" rtlCol="0">
            <a:spAutoFit/>
          </a:bodyPr>
          <a:lstStyle/>
          <a:p>
            <a:r>
              <a:rPr kumimoji="1" lang="en-US" altLang="ja-JP" sz="2400" dirty="0" smtClean="0"/>
              <a:t>EOF4  6.32</a:t>
            </a:r>
            <a:r>
              <a:rPr lang="en-US" altLang="ja-JP" sz="2400" dirty="0" smtClean="0"/>
              <a:t>%</a:t>
            </a:r>
            <a:r>
              <a:rPr kumimoji="1" lang="en-US" altLang="ja-JP" sz="2400" dirty="0" smtClean="0"/>
              <a:t> </a:t>
            </a:r>
            <a:endParaRPr kumimoji="1" lang="ja-JP" altLang="en-US" sz="2400" dirty="0"/>
          </a:p>
        </p:txBody>
      </p:sp>
      <p:sp>
        <p:nvSpPr>
          <p:cNvPr id="5" name="テキスト ボックス 4"/>
          <p:cNvSpPr txBox="1"/>
          <p:nvPr/>
        </p:nvSpPr>
        <p:spPr>
          <a:xfrm>
            <a:off x="2195736" y="6093296"/>
            <a:ext cx="4680520" cy="461665"/>
          </a:xfrm>
          <a:prstGeom prst="rect">
            <a:avLst/>
          </a:prstGeom>
          <a:noFill/>
        </p:spPr>
        <p:txBody>
          <a:bodyPr wrap="square" rtlCol="0">
            <a:spAutoFit/>
          </a:bodyPr>
          <a:lstStyle/>
          <a:p>
            <a:r>
              <a:rPr lang="ja-JP" altLang="ja-JP" sz="2400" dirty="0" smtClean="0"/>
              <a:t>海面気圧の</a:t>
            </a:r>
            <a:r>
              <a:rPr lang="en-US" altLang="ja-JP" sz="2400" dirty="0" smtClean="0"/>
              <a:t>EOF4(2006-2100</a:t>
            </a:r>
            <a:r>
              <a:rPr lang="ja-JP" altLang="ja-JP" sz="2400" dirty="0" smtClean="0"/>
              <a:t>年</a:t>
            </a:r>
            <a:r>
              <a:rPr lang="en-US" altLang="ja-JP" sz="2400" dirty="0" smtClean="0"/>
              <a:t>JJA)</a:t>
            </a:r>
            <a:r>
              <a:rPr lang="ja-JP" altLang="en-US" sz="2400" dirty="0" err="1" smtClean="0"/>
              <a:t>．</a:t>
            </a:r>
            <a:endParaRPr kumimoji="1" lang="ja-JP" alt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RslpPC4_1000t20062100JJA.bmp"/>
          <p:cNvPicPr>
            <a:picLocks noChangeAspect="1"/>
          </p:cNvPicPr>
          <p:nvPr/>
        </p:nvPicPr>
        <p:blipFill>
          <a:blip r:embed="rId2" cstate="print"/>
          <a:stretch>
            <a:fillRect/>
          </a:stretch>
        </p:blipFill>
        <p:spPr>
          <a:xfrm>
            <a:off x="152391" y="880867"/>
            <a:ext cx="8839218" cy="5096266"/>
          </a:xfrm>
          <a:prstGeom prst="rect">
            <a:avLst/>
          </a:prstGeom>
        </p:spPr>
      </p:pic>
      <p:sp>
        <p:nvSpPr>
          <p:cNvPr id="4" name="テキスト ボックス 3"/>
          <p:cNvSpPr txBox="1"/>
          <p:nvPr/>
        </p:nvSpPr>
        <p:spPr>
          <a:xfrm>
            <a:off x="1691680" y="6165304"/>
            <a:ext cx="6373155" cy="400110"/>
          </a:xfrm>
          <a:prstGeom prst="rect">
            <a:avLst/>
          </a:prstGeom>
          <a:noFill/>
        </p:spPr>
        <p:txBody>
          <a:bodyPr wrap="none" rtlCol="0">
            <a:spAutoFit/>
          </a:bodyPr>
          <a:lstStyle/>
          <a:p>
            <a:r>
              <a:rPr lang="ja-JP" altLang="en-US" sz="2000" dirty="0" smtClean="0"/>
              <a:t>海面気圧</a:t>
            </a:r>
            <a:r>
              <a:rPr lang="en-US" altLang="ja-JP" sz="2000" dirty="0" smtClean="0"/>
              <a:t>PC4</a:t>
            </a:r>
            <a:r>
              <a:rPr lang="ja-JP" altLang="en-US" sz="2000" dirty="0" smtClean="0"/>
              <a:t>の時系列と</a:t>
            </a:r>
            <a:r>
              <a:rPr lang="en-US" altLang="ja-JP" sz="2000" dirty="0" smtClean="0"/>
              <a:t>1000hPa</a:t>
            </a:r>
            <a:r>
              <a:rPr lang="ja-JP" altLang="en-US" sz="2000" dirty="0" smtClean="0"/>
              <a:t>気温との回帰計算結果</a:t>
            </a:r>
            <a:endParaRPr kumimoji="1" lang="en-US" altLang="ja-JP" sz="20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7704" y="5445224"/>
            <a:ext cx="5238485" cy="461665"/>
          </a:xfrm>
          <a:prstGeom prst="rect">
            <a:avLst/>
          </a:prstGeom>
          <a:noFill/>
        </p:spPr>
        <p:txBody>
          <a:bodyPr wrap="none" rtlCol="0">
            <a:spAutoFit/>
          </a:bodyPr>
          <a:lstStyle/>
          <a:p>
            <a:r>
              <a:rPr lang="en-US" altLang="ja-JP" sz="2400" dirty="0" smtClean="0"/>
              <a:t>PC3, PC4</a:t>
            </a:r>
            <a:r>
              <a:rPr lang="ja-JP" altLang="ja-JP" sz="2400" dirty="0" smtClean="0"/>
              <a:t>の出現頻度</a:t>
            </a:r>
            <a:r>
              <a:rPr lang="en-US" altLang="ja-JP" sz="2400" dirty="0" smtClean="0"/>
              <a:t>(2006</a:t>
            </a:r>
            <a:r>
              <a:rPr lang="ja-JP" altLang="en-US" sz="2400" dirty="0" smtClean="0"/>
              <a:t>～</a:t>
            </a:r>
            <a:r>
              <a:rPr lang="en-US" altLang="ja-JP" sz="2400" dirty="0" smtClean="0"/>
              <a:t>2100</a:t>
            </a:r>
            <a:r>
              <a:rPr lang="ja-JP" altLang="ja-JP" sz="2400" dirty="0" smtClean="0"/>
              <a:t>年</a:t>
            </a:r>
            <a:r>
              <a:rPr lang="en-US" altLang="ja-JP" sz="2400" dirty="0" smtClean="0"/>
              <a:t>JJA)</a:t>
            </a:r>
            <a:endParaRPr kumimoji="1" lang="ja-JP" altLang="en-US" sz="2400" dirty="0"/>
          </a:p>
        </p:txBody>
      </p:sp>
      <p:pic>
        <p:nvPicPr>
          <p:cNvPr id="5" name="図 4" descr="year20062100JJA.bmp"/>
          <p:cNvPicPr>
            <a:picLocks noChangeAspect="1"/>
          </p:cNvPicPr>
          <p:nvPr/>
        </p:nvPicPr>
        <p:blipFill>
          <a:blip r:embed="rId2" cstate="print"/>
          <a:stretch>
            <a:fillRect/>
          </a:stretch>
        </p:blipFill>
        <p:spPr>
          <a:xfrm>
            <a:off x="628650" y="1671637"/>
            <a:ext cx="7886700" cy="351472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pPr>
              <a:buNone/>
            </a:pPr>
            <a:r>
              <a:rPr lang="ja-JP" altLang="en-US" dirty="0" smtClean="0"/>
              <a:t>　　　</a:t>
            </a:r>
            <a:r>
              <a:rPr lang="ja-JP" altLang="ja-JP" dirty="0" smtClean="0"/>
              <a:t>東大</a:t>
            </a:r>
            <a:r>
              <a:rPr lang="en-US" altLang="ja-JP" dirty="0" smtClean="0"/>
              <a:t>AORI/</a:t>
            </a:r>
            <a:r>
              <a:rPr lang="ja-JP" altLang="ja-JP" dirty="0" smtClean="0"/>
              <a:t>国立環境研</a:t>
            </a:r>
            <a:r>
              <a:rPr lang="en-US" altLang="ja-JP" dirty="0" smtClean="0"/>
              <a:t>/JAMSTEC</a:t>
            </a:r>
            <a:r>
              <a:rPr lang="ja-JP" altLang="ja-JP" dirty="0" smtClean="0"/>
              <a:t>共同開発の全球気候モデル「</a:t>
            </a:r>
            <a:r>
              <a:rPr lang="en-US" altLang="ja-JP" dirty="0" smtClean="0"/>
              <a:t>MIROC5</a:t>
            </a:r>
            <a:r>
              <a:rPr lang="ja-JP" altLang="ja-JP" dirty="0" smtClean="0"/>
              <a:t>」によるヤマセの再現性について検討した。</a:t>
            </a:r>
            <a:r>
              <a:rPr lang="en-US" altLang="ja-JP" dirty="0" smtClean="0"/>
              <a:t>MIROC5</a:t>
            </a:r>
            <a:r>
              <a:rPr lang="ja-JP" altLang="ja-JP" dirty="0" smtClean="0"/>
              <a:t>では稚内と仙台の気圧差指数</a:t>
            </a:r>
            <a:r>
              <a:rPr lang="en-US" altLang="ja-JP" dirty="0" smtClean="0"/>
              <a:t>(PDWS)</a:t>
            </a:r>
            <a:r>
              <a:rPr lang="ja-JP" altLang="ja-JP" dirty="0" smtClean="0"/>
              <a:t>と八戸気温の関係が、現在の実測値と同様に明瞭に再現されている。</a:t>
            </a:r>
            <a:endParaRPr lang="en-US" altLang="ja-JP" dirty="0" smtClean="0"/>
          </a:p>
          <a:p>
            <a:pPr>
              <a:buNone/>
            </a:pPr>
            <a:r>
              <a:rPr lang="en-US" altLang="ja-JP" dirty="0" smtClean="0"/>
              <a:t>        </a:t>
            </a:r>
            <a:r>
              <a:rPr lang="ja-JP" altLang="ja-JP" dirty="0" smtClean="0"/>
              <a:t>海面気圧データに主成分分析を行ったところ、ヤマセ型の気圧配置及び気温の東西コントラストを再現している２成分が抽出できた。これらの２成分は将来も頻出しており、ヤマセ型の気圧配置は将来も出現することが予想される。</a:t>
            </a:r>
            <a:endParaRPr kumimoji="1" lang="ja-JP"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研究目的</a:t>
            </a:r>
            <a:endParaRPr kumimoji="1" lang="ja-JP" altLang="en-US" dirty="0"/>
          </a:p>
        </p:txBody>
      </p:sp>
      <p:sp>
        <p:nvSpPr>
          <p:cNvPr id="3" name="コンテンツ プレースホルダ 2"/>
          <p:cNvSpPr>
            <a:spLocks noGrp="1"/>
          </p:cNvSpPr>
          <p:nvPr>
            <p:ph idx="1"/>
          </p:nvPr>
        </p:nvSpPr>
        <p:spPr>
          <a:xfrm>
            <a:off x="467544" y="1196752"/>
            <a:ext cx="8136904" cy="4896544"/>
          </a:xfrm>
        </p:spPr>
        <p:txBody>
          <a:bodyPr>
            <a:normAutofit fontScale="85000" lnSpcReduction="20000"/>
          </a:bodyPr>
          <a:lstStyle/>
          <a:p>
            <a:pPr algn="just">
              <a:buNone/>
            </a:pPr>
            <a:r>
              <a:rPr kumimoji="1" lang="ja-JP" altLang="en-US" dirty="0" smtClean="0"/>
              <a:t>　　 </a:t>
            </a:r>
            <a:r>
              <a:rPr lang="ja-JP" altLang="ja-JP" dirty="0" smtClean="0"/>
              <a:t>北日本の農業にとって、将来ヤマセがどの程度吹くのか、予測して対応技術を開発することが農業の安定化に重要となる。気候モデルを用いた遠藤ほか</a:t>
            </a:r>
            <a:r>
              <a:rPr lang="en-US" altLang="ja-JP" dirty="0" smtClean="0"/>
              <a:t>(2007)</a:t>
            </a:r>
            <a:r>
              <a:rPr lang="ja-JP" altLang="ja-JP" dirty="0" smtClean="0"/>
              <a:t>によれば、ヤマセ型の低温は将来も出現し、その発現する季節は現在とずれる可能性がある。また、遠藤</a:t>
            </a:r>
            <a:r>
              <a:rPr lang="en-US" altLang="ja-JP" dirty="0" smtClean="0"/>
              <a:t>(2010)</a:t>
            </a:r>
            <a:r>
              <a:rPr lang="ja-JP" altLang="ja-JP" dirty="0" smtClean="0"/>
              <a:t>は</a:t>
            </a:r>
            <a:r>
              <a:rPr lang="en-US" altLang="ja-JP" dirty="0" smtClean="0"/>
              <a:t>CMIP3</a:t>
            </a:r>
            <a:r>
              <a:rPr lang="ja-JP" altLang="ja-JP" dirty="0" smtClean="0"/>
              <a:t>マルチモデルによるヤマセの将来変化について解析し、</a:t>
            </a:r>
            <a:r>
              <a:rPr lang="en-US" altLang="ja-JP" dirty="0" smtClean="0"/>
              <a:t>5</a:t>
            </a:r>
            <a:r>
              <a:rPr lang="ja-JP" altLang="ja-JP" dirty="0" smtClean="0"/>
              <a:t>月に減少、</a:t>
            </a:r>
            <a:r>
              <a:rPr lang="en-US" altLang="ja-JP" dirty="0" smtClean="0"/>
              <a:t>8</a:t>
            </a:r>
            <a:r>
              <a:rPr lang="ja-JP" altLang="ja-JP" dirty="0" smtClean="0"/>
              <a:t>月に増加する傾向があることを指摘している。このように、将来においてもヤマセの吹走は依然として発現する可能性があり、今後はより確度の高い情報が必要である。</a:t>
            </a:r>
            <a:endParaRPr lang="en-US" altLang="ja-JP" dirty="0" smtClean="0"/>
          </a:p>
          <a:p>
            <a:pPr algn="just">
              <a:buNone/>
            </a:pPr>
            <a:r>
              <a:rPr lang="ja-JP" altLang="en-US" dirty="0" smtClean="0"/>
              <a:t>　　　本研究では、</a:t>
            </a:r>
            <a:r>
              <a:rPr kumimoji="1" lang="en-US" altLang="ja-JP" dirty="0" smtClean="0"/>
              <a:t>MIROC5</a:t>
            </a:r>
            <a:r>
              <a:rPr kumimoji="1" lang="ja-JP" altLang="en-US" dirty="0" err="1" smtClean="0"/>
              <a:t>のヤ</a:t>
            </a:r>
            <a:r>
              <a:rPr kumimoji="1" lang="ja-JP" altLang="en-US" dirty="0" smtClean="0"/>
              <a:t>マセによる低温の再現性について検討し、将来の冷害発生リスクについての研究を進めるための基礎資料とすることを目的とする。</a:t>
            </a:r>
            <a:endParaRPr kumimoji="1" lang="ja-JP"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使用データ</a:t>
            </a:r>
            <a:r>
              <a:rPr kumimoji="1" lang="en-US" altLang="ja-JP" dirty="0" smtClean="0"/>
              <a:t>(MIROC5)</a:t>
            </a:r>
            <a:r>
              <a:rPr kumimoji="1" lang="ja-JP" altLang="en-US" dirty="0" smtClean="0"/>
              <a:t>について</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東大</a:t>
            </a:r>
            <a:r>
              <a:rPr lang="en-US" altLang="ja-JP" dirty="0" smtClean="0"/>
              <a:t>AORI/</a:t>
            </a:r>
            <a:r>
              <a:rPr lang="ja-JP" altLang="en-US" dirty="0" smtClean="0"/>
              <a:t>国立環境研</a:t>
            </a:r>
            <a:r>
              <a:rPr lang="en-US" altLang="ja-JP" dirty="0" smtClean="0"/>
              <a:t>/JAMSTEC</a:t>
            </a:r>
            <a:r>
              <a:rPr lang="ja-JP" altLang="en-US" dirty="0" smtClean="0"/>
              <a:t>共同開発の全球気候モデル</a:t>
            </a:r>
            <a:endParaRPr lang="en-US" altLang="ja-JP" dirty="0" smtClean="0"/>
          </a:p>
          <a:p>
            <a:r>
              <a:rPr lang="en-US" altLang="ja-JP" dirty="0" smtClean="0"/>
              <a:t>CMIP5/AR5</a:t>
            </a:r>
            <a:r>
              <a:rPr lang="ja-JP" altLang="en-US" dirty="0" smtClean="0"/>
              <a:t>に向けた新版 </a:t>
            </a:r>
            <a:r>
              <a:rPr lang="en-US" altLang="ja-JP" sz="2400" dirty="0" smtClean="0"/>
              <a:t>(Watanabe et al. 2010, JC)</a:t>
            </a:r>
          </a:p>
          <a:p>
            <a:r>
              <a:rPr lang="ja-JP" altLang="en-US" dirty="0" smtClean="0"/>
              <a:t>水平解像度は</a:t>
            </a:r>
            <a:r>
              <a:rPr lang="en-US" altLang="ja-JP" dirty="0" smtClean="0"/>
              <a:t>T85 (256x128)</a:t>
            </a:r>
            <a:r>
              <a:rPr lang="ja-JP" altLang="en-US" dirty="0" err="1" smtClean="0"/>
              <a:t>、</a:t>
            </a:r>
            <a:r>
              <a:rPr lang="ja-JP" altLang="en-US" dirty="0" smtClean="0"/>
              <a:t>鉛直</a:t>
            </a:r>
            <a:r>
              <a:rPr lang="en-US" altLang="ja-JP" dirty="0" smtClean="0"/>
              <a:t>40</a:t>
            </a:r>
            <a:r>
              <a:rPr lang="ja-JP" altLang="en-US" dirty="0" smtClean="0"/>
              <a:t>層</a:t>
            </a:r>
            <a:endParaRPr lang="en-US" altLang="ja-JP" dirty="0" smtClean="0"/>
          </a:p>
          <a:p>
            <a:r>
              <a:rPr lang="en-US" altLang="ja-JP" dirty="0" smtClean="0"/>
              <a:t>GHG</a:t>
            </a:r>
            <a:r>
              <a:rPr lang="ja-JP" altLang="en-US" dirty="0" smtClean="0"/>
              <a:t>排出シナリオ：</a:t>
            </a:r>
            <a:r>
              <a:rPr lang="en-US" altLang="ja-JP" dirty="0" smtClean="0"/>
              <a:t>RCP4.5(</a:t>
            </a:r>
            <a:r>
              <a:rPr lang="ja-JP" altLang="en-US" dirty="0" smtClean="0"/>
              <a:t> </a:t>
            </a:r>
            <a:r>
              <a:rPr lang="en-US" altLang="ja-JP" dirty="0" smtClean="0"/>
              <a:t>SRES A1b</a:t>
            </a:r>
            <a:r>
              <a:rPr lang="ja-JP" altLang="en-US" dirty="0" smtClean="0"/>
              <a:t>に比較的近い</a:t>
            </a:r>
            <a:r>
              <a:rPr lang="en-US" altLang="ja-JP" dirty="0" smtClean="0"/>
              <a:t>)</a:t>
            </a:r>
          </a:p>
          <a:p>
            <a:r>
              <a:rPr kumimoji="1" lang="ja-JP" altLang="en-US" dirty="0" smtClean="0"/>
              <a:t>アンサンブル</a:t>
            </a:r>
            <a:r>
              <a:rPr kumimoji="1" lang="en-US" altLang="ja-JP" dirty="0" smtClean="0"/>
              <a:t>3</a:t>
            </a:r>
            <a:r>
              <a:rPr kumimoji="1" lang="ja-JP" altLang="en-US" dirty="0" smtClean="0"/>
              <a:t>本のうちの</a:t>
            </a:r>
            <a:r>
              <a:rPr kumimoji="1" lang="en-US" altLang="ja-JP" dirty="0" smtClean="0"/>
              <a:t>run01</a:t>
            </a:r>
          </a:p>
          <a:p>
            <a:r>
              <a:rPr kumimoji="1" lang="en-US" altLang="ja-JP" dirty="0" smtClean="0"/>
              <a:t>1980-2100</a:t>
            </a:r>
            <a:r>
              <a:rPr kumimoji="1" lang="ja-JP" altLang="en-US" dirty="0" smtClean="0"/>
              <a:t>年の日データ</a:t>
            </a:r>
            <a:r>
              <a:rPr kumimoji="1" lang="en-US" altLang="ja-JP" dirty="0" smtClean="0"/>
              <a:t>(2005</a:t>
            </a:r>
            <a:r>
              <a:rPr kumimoji="1" lang="ja-JP" altLang="en-US" dirty="0" smtClean="0"/>
              <a:t>年までが</a:t>
            </a:r>
            <a:r>
              <a:rPr kumimoji="1" lang="en-US" altLang="ja-JP" dirty="0" smtClean="0"/>
              <a:t>20</a:t>
            </a:r>
            <a:r>
              <a:rPr kumimoji="1" lang="ja-JP" altLang="en-US" dirty="0" smtClean="0"/>
              <a:t>世紀再現実験</a:t>
            </a:r>
            <a:r>
              <a:rPr kumimoji="1" lang="en-US" altLang="ja-JP" dirty="0" smtClean="0"/>
              <a:t>)</a:t>
            </a:r>
            <a:endParaRPr kumimoji="1" lang="ja-JP"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発表内容</a:t>
            </a:r>
            <a:endParaRPr kumimoji="1" lang="ja-JP" altLang="en-US" dirty="0"/>
          </a:p>
        </p:txBody>
      </p:sp>
      <p:sp>
        <p:nvSpPr>
          <p:cNvPr id="3" name="コンテンツ プレースホルダ 2"/>
          <p:cNvSpPr>
            <a:spLocks noGrp="1"/>
          </p:cNvSpPr>
          <p:nvPr>
            <p:ph idx="1"/>
          </p:nvPr>
        </p:nvSpPr>
        <p:spPr/>
        <p:txBody>
          <a:bodyPr>
            <a:normAutofit/>
          </a:bodyPr>
          <a:lstStyle/>
          <a:p>
            <a:pPr marL="514350" indent="-514350">
              <a:buFont typeface="+mj-lt"/>
              <a:buAutoNum type="arabicPeriod"/>
            </a:pPr>
            <a:r>
              <a:rPr kumimoji="1" lang="en-US" altLang="ja-JP" dirty="0" smtClean="0"/>
              <a:t>CMIP3</a:t>
            </a:r>
            <a:r>
              <a:rPr kumimoji="1" lang="ja-JP" altLang="en-US" dirty="0" smtClean="0"/>
              <a:t>マルチモデルと</a:t>
            </a:r>
            <a:r>
              <a:rPr kumimoji="1" lang="en-US" altLang="ja-JP" dirty="0" smtClean="0"/>
              <a:t>MIROC5</a:t>
            </a:r>
            <a:r>
              <a:rPr kumimoji="1" lang="ja-JP" altLang="en-US" dirty="0" smtClean="0"/>
              <a:t>を比較し、低温の再現性の違いを検討する。</a:t>
            </a:r>
            <a:endParaRPr kumimoji="1" lang="en-US" altLang="ja-JP" dirty="0" smtClean="0"/>
          </a:p>
          <a:p>
            <a:pPr marL="514350" indent="-514350">
              <a:buFont typeface="+mj-lt"/>
              <a:buAutoNum type="arabicPeriod"/>
            </a:pPr>
            <a:r>
              <a:rPr lang="en-US" altLang="ja-JP" dirty="0" smtClean="0"/>
              <a:t>MIROC5</a:t>
            </a:r>
            <a:r>
              <a:rPr lang="ja-JP" altLang="en-US" dirty="0" err="1" smtClean="0"/>
              <a:t>の稚</a:t>
            </a:r>
            <a:r>
              <a:rPr lang="ja-JP" altLang="en-US" dirty="0" smtClean="0"/>
              <a:t>内・仙台の気圧差インデックス</a:t>
            </a:r>
            <a:r>
              <a:rPr lang="en-US" altLang="ja-JP" dirty="0" smtClean="0"/>
              <a:t>(PDWS)</a:t>
            </a:r>
            <a:r>
              <a:rPr lang="ja-JP" altLang="en-US" dirty="0" smtClean="0"/>
              <a:t>再現性について比較する。</a:t>
            </a:r>
            <a:endParaRPr lang="en-US" altLang="ja-JP" dirty="0" smtClean="0"/>
          </a:p>
          <a:p>
            <a:pPr marL="514350" indent="-514350">
              <a:buFont typeface="+mj-lt"/>
              <a:buAutoNum type="arabicPeriod"/>
            </a:pPr>
            <a:r>
              <a:rPr kumimoji="1" lang="en-US" altLang="ja-JP" dirty="0" smtClean="0"/>
              <a:t>MIROC5</a:t>
            </a:r>
            <a:r>
              <a:rPr kumimoji="1" lang="ja-JP" altLang="en-US" dirty="0" smtClean="0"/>
              <a:t>の低温年における気圧気温分布パターン再現性を主成分分析を用いて確認する。</a:t>
            </a:r>
            <a:endParaRPr kumimoji="1" lang="en-US" altLang="ja-JP" dirty="0" smtClean="0"/>
          </a:p>
          <a:p>
            <a:pPr marL="514350" indent="-514350">
              <a:buFont typeface="+mj-lt"/>
              <a:buAutoNum type="arabicPeriod"/>
            </a:pPr>
            <a:endParaRPr kumimoji="1" lang="ja-JP" alt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八戸気温バイアス補正について</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RCM</a:t>
            </a:r>
            <a:r>
              <a:rPr lang="ja-JP" altLang="en-US" dirty="0" smtClean="0"/>
              <a:t>によるダウンスケールは行なっていない。</a:t>
            </a:r>
            <a:endParaRPr lang="en-US" altLang="ja-JP" dirty="0" smtClean="0"/>
          </a:p>
          <a:p>
            <a:r>
              <a:rPr lang="ja-JP" altLang="en-US" dirty="0" smtClean="0"/>
              <a:t>各格子点について</a:t>
            </a:r>
            <a:r>
              <a:rPr kumimoji="1" lang="en-US" altLang="ja-JP" dirty="0" smtClean="0"/>
              <a:t>1980-2005</a:t>
            </a:r>
            <a:r>
              <a:rPr kumimoji="1" lang="ja-JP" altLang="en-US" dirty="0" smtClean="0"/>
              <a:t>年における値を日別に平均し、</a:t>
            </a:r>
            <a:r>
              <a:rPr kumimoji="1" lang="en-US" altLang="ja-JP" dirty="0" smtClean="0"/>
              <a:t>9</a:t>
            </a:r>
            <a:r>
              <a:rPr kumimoji="1" lang="ja-JP" altLang="en-US" dirty="0" smtClean="0"/>
              <a:t>年移動平均を</a:t>
            </a:r>
            <a:r>
              <a:rPr kumimoji="1" lang="en-US" altLang="ja-JP" dirty="0" smtClean="0"/>
              <a:t>3</a:t>
            </a:r>
            <a:r>
              <a:rPr kumimoji="1" lang="ja-JP" altLang="en-US" dirty="0" smtClean="0"/>
              <a:t>回かけて平年値とする。</a:t>
            </a:r>
            <a:endParaRPr kumimoji="1" lang="en-US" altLang="ja-JP" dirty="0" smtClean="0"/>
          </a:p>
          <a:p>
            <a:r>
              <a:rPr lang="en-US" altLang="ja-JP" dirty="0" smtClean="0"/>
              <a:t>2006</a:t>
            </a:r>
            <a:r>
              <a:rPr lang="ja-JP" altLang="en-US" dirty="0" smtClean="0"/>
              <a:t>年以降の各年について、日別平年値からの偏差を求め昇温量とする。</a:t>
            </a:r>
            <a:endParaRPr lang="en-US" altLang="ja-JP" dirty="0" smtClean="0"/>
          </a:p>
          <a:p>
            <a:r>
              <a:rPr kumimoji="1" lang="ja-JP" altLang="en-US" dirty="0" smtClean="0"/>
              <a:t>八戸</a:t>
            </a:r>
            <a:r>
              <a:rPr lang="ja-JP" altLang="en-US" dirty="0" smtClean="0"/>
              <a:t>における日別観測平年値に当該格子点の昇温量を加えて将来気温とする。</a:t>
            </a:r>
            <a:endParaRPr lang="en-US" altLang="ja-JP" dirty="0" smtClean="0"/>
          </a:p>
          <a:p>
            <a:r>
              <a:rPr kumimoji="1" lang="ja-JP" altLang="en-US" dirty="0" smtClean="0"/>
              <a:t>稚内、仙台における海面気圧は、当該格子点の値をそのまま用いる。</a:t>
            </a:r>
            <a:endParaRPr kumimoji="1" lang="ja-JP"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C7492B43-0650-4E2C-B4B8-BD8DA1E60BF7}" type="slidenum">
              <a:rPr kumimoji="1" lang="ja-JP" altLang="en-US" smtClean="0"/>
              <a:pPr/>
              <a:t>6</a:t>
            </a:fld>
            <a:endParaRPr kumimoji="1" lang="ja-JP" altLang="en-US" dirty="0"/>
          </a:p>
        </p:txBody>
      </p:sp>
      <p:sp>
        <p:nvSpPr>
          <p:cNvPr id="5" name="テキスト ボックス 4"/>
          <p:cNvSpPr txBox="1"/>
          <p:nvPr/>
        </p:nvSpPr>
        <p:spPr>
          <a:xfrm>
            <a:off x="1979712" y="5805264"/>
            <a:ext cx="5896101" cy="461665"/>
          </a:xfrm>
          <a:prstGeom prst="rect">
            <a:avLst/>
          </a:prstGeom>
          <a:noFill/>
        </p:spPr>
        <p:txBody>
          <a:bodyPr wrap="none" rtlCol="0">
            <a:spAutoFit/>
          </a:bodyPr>
          <a:lstStyle/>
          <a:p>
            <a:r>
              <a:rPr kumimoji="1" lang="ja-JP" altLang="en-US" sz="2400" dirty="0" smtClean="0"/>
              <a:t>八戸における</a:t>
            </a:r>
            <a:r>
              <a:rPr kumimoji="1" lang="en-US" altLang="ja-JP" sz="2400" dirty="0" smtClean="0"/>
              <a:t>MIROC3</a:t>
            </a:r>
            <a:r>
              <a:rPr kumimoji="1" lang="ja-JP" altLang="en-US" sz="2400" dirty="0" smtClean="0"/>
              <a:t>と</a:t>
            </a:r>
            <a:r>
              <a:rPr kumimoji="1" lang="en-US" altLang="ja-JP" sz="2400" dirty="0" smtClean="0"/>
              <a:t>MIROC5 JJA</a:t>
            </a:r>
            <a:r>
              <a:rPr kumimoji="1" lang="ja-JP" altLang="en-US" sz="2400" dirty="0" smtClean="0"/>
              <a:t>平均気温</a:t>
            </a:r>
            <a:endParaRPr kumimoji="1" lang="ja-JP" altLang="en-US" sz="2400" dirty="0"/>
          </a:p>
        </p:txBody>
      </p:sp>
      <p:pic>
        <p:nvPicPr>
          <p:cNvPr id="6" name="図 5" descr="MIROC5JJATempTimeSer.bmp"/>
          <p:cNvPicPr>
            <a:picLocks noChangeAspect="1"/>
          </p:cNvPicPr>
          <p:nvPr/>
        </p:nvPicPr>
        <p:blipFill>
          <a:blip r:embed="rId3" cstate="print"/>
          <a:stretch>
            <a:fillRect/>
          </a:stretch>
        </p:blipFill>
        <p:spPr>
          <a:xfrm>
            <a:off x="762000" y="1366837"/>
            <a:ext cx="7620000" cy="412432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79712" y="5805264"/>
            <a:ext cx="5858079" cy="461665"/>
          </a:xfrm>
          <a:prstGeom prst="rect">
            <a:avLst/>
          </a:prstGeom>
          <a:noFill/>
        </p:spPr>
        <p:txBody>
          <a:bodyPr wrap="none" rtlCol="0">
            <a:spAutoFit/>
          </a:bodyPr>
          <a:lstStyle/>
          <a:p>
            <a:r>
              <a:rPr kumimoji="1" lang="ja-JP" altLang="en-US" sz="2400" dirty="0" smtClean="0"/>
              <a:t>八戸における</a:t>
            </a:r>
            <a:r>
              <a:rPr kumimoji="1" lang="en-US" altLang="ja-JP" sz="2400" dirty="0" smtClean="0"/>
              <a:t>MIROC3</a:t>
            </a:r>
            <a:r>
              <a:rPr kumimoji="1" lang="ja-JP" altLang="en-US" sz="2400" dirty="0" smtClean="0"/>
              <a:t>と</a:t>
            </a:r>
            <a:r>
              <a:rPr kumimoji="1" lang="en-US" altLang="ja-JP" sz="2400" dirty="0" smtClean="0"/>
              <a:t>MIROC5 Jul</a:t>
            </a:r>
            <a:r>
              <a:rPr kumimoji="1" lang="ja-JP" altLang="en-US" sz="2400" dirty="0" smtClean="0"/>
              <a:t>平均気温</a:t>
            </a:r>
            <a:endParaRPr kumimoji="1" lang="ja-JP" altLang="en-US" sz="2400" dirty="0"/>
          </a:p>
        </p:txBody>
      </p:sp>
      <p:pic>
        <p:nvPicPr>
          <p:cNvPr id="4" name="図 3" descr="MIROC5JulTempTimeSer.bmp"/>
          <p:cNvPicPr>
            <a:picLocks noChangeAspect="1"/>
          </p:cNvPicPr>
          <p:nvPr/>
        </p:nvPicPr>
        <p:blipFill>
          <a:blip r:embed="rId3" cstate="print"/>
          <a:stretch>
            <a:fillRect/>
          </a:stretch>
        </p:blipFill>
        <p:spPr>
          <a:xfrm>
            <a:off x="962025" y="1571625"/>
            <a:ext cx="7219950" cy="371475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コンテンツ プレースホルダ 3" descr="PDWS(OBS)1951-2008.bmp"/>
          <p:cNvPicPr>
            <a:picLocks noGrp="1" noChangeAspect="1"/>
          </p:cNvPicPr>
          <p:nvPr>
            <p:ph idx="1"/>
          </p:nvPr>
        </p:nvPicPr>
        <p:blipFill>
          <a:blip r:embed="rId3" cstate="print"/>
          <a:srcRect/>
          <a:stretch>
            <a:fillRect/>
          </a:stretch>
        </p:blipFill>
        <p:spPr>
          <a:xfrm>
            <a:off x="1500188" y="293688"/>
            <a:ext cx="4143375" cy="6564312"/>
          </a:xfrm>
        </p:spPr>
      </p:pic>
      <p:sp>
        <p:nvSpPr>
          <p:cNvPr id="9219" name="テキスト ボックス 3"/>
          <p:cNvSpPr txBox="1">
            <a:spLocks noChangeArrowheads="1"/>
          </p:cNvSpPr>
          <p:nvPr/>
        </p:nvSpPr>
        <p:spPr bwMode="auto">
          <a:xfrm>
            <a:off x="5929313" y="3071813"/>
            <a:ext cx="2500312" cy="2862322"/>
          </a:xfrm>
          <a:prstGeom prst="rect">
            <a:avLst/>
          </a:prstGeom>
          <a:noFill/>
          <a:ln w="9525">
            <a:noFill/>
            <a:miter lim="800000"/>
            <a:headEnd/>
            <a:tailEnd/>
          </a:ln>
        </p:spPr>
        <p:txBody>
          <a:bodyPr>
            <a:spAutoFit/>
          </a:bodyPr>
          <a:lstStyle/>
          <a:p>
            <a:r>
              <a:rPr lang="en-US" altLang="ja-JP" dirty="0"/>
              <a:t>PDWS</a:t>
            </a:r>
            <a:r>
              <a:rPr lang="ja-JP" altLang="en-US" dirty="0"/>
              <a:t>（稚内と仙台の気圧差インデックス）の時間変化（</a:t>
            </a:r>
            <a:r>
              <a:rPr lang="en-US" altLang="ja-JP" dirty="0"/>
              <a:t>1950</a:t>
            </a:r>
            <a:r>
              <a:rPr lang="ja-JP" altLang="en-US" dirty="0"/>
              <a:t>～</a:t>
            </a:r>
            <a:r>
              <a:rPr lang="en-US" altLang="ja-JP" dirty="0"/>
              <a:t>2008</a:t>
            </a:r>
            <a:r>
              <a:rPr lang="ja-JP" altLang="en-US" dirty="0" smtClean="0"/>
              <a:t>年</a:t>
            </a:r>
            <a:r>
              <a:rPr lang="en-US" altLang="ja-JP" dirty="0" smtClean="0"/>
              <a:t>,Kanno,2004</a:t>
            </a:r>
            <a:r>
              <a:rPr lang="ja-JP" altLang="en-US" dirty="0" smtClean="0"/>
              <a:t>）</a:t>
            </a:r>
            <a:r>
              <a:rPr lang="ja-JP" altLang="en-US" dirty="0"/>
              <a:t>．値が高いのは北高型の気圧配置が卓越していることを示す。</a:t>
            </a:r>
            <a:r>
              <a:rPr lang="en-US" altLang="ja-JP" dirty="0"/>
              <a:t>1980</a:t>
            </a:r>
            <a:r>
              <a:rPr lang="ja-JP" altLang="en-US" dirty="0"/>
              <a:t>年代以降に周期的な変動がみられ、冷夏とおおむね一致している．</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75656" y="5877272"/>
            <a:ext cx="6552728" cy="707886"/>
          </a:xfrm>
          <a:prstGeom prst="rect">
            <a:avLst/>
          </a:prstGeom>
          <a:noFill/>
        </p:spPr>
        <p:txBody>
          <a:bodyPr wrap="square" rtlCol="0">
            <a:spAutoFit/>
          </a:bodyPr>
          <a:lstStyle/>
          <a:p>
            <a:r>
              <a:rPr lang="ja-JP" altLang="ja-JP" sz="2000" dirty="0" smtClean="0"/>
              <a:t>稚内仙台気圧差インデックス</a:t>
            </a:r>
            <a:r>
              <a:rPr lang="en-US" altLang="ja-JP" sz="2000" dirty="0" smtClean="0"/>
              <a:t>(PDWS)</a:t>
            </a:r>
            <a:r>
              <a:rPr lang="ja-JP" altLang="ja-JP" sz="2000" dirty="0" smtClean="0"/>
              <a:t>と八戸気温</a:t>
            </a:r>
            <a:r>
              <a:rPr lang="en-US" altLang="ja-JP" sz="2000" dirty="0" smtClean="0"/>
              <a:t>(MIROC5</a:t>
            </a:r>
            <a:r>
              <a:rPr lang="ja-JP" altLang="ja-JP" sz="2000" dirty="0" smtClean="0"/>
              <a:t>と気象官署観測値</a:t>
            </a:r>
            <a:r>
              <a:rPr lang="en-US" altLang="ja-JP" sz="2000" dirty="0" smtClean="0"/>
              <a:t>;1980-2005</a:t>
            </a:r>
            <a:r>
              <a:rPr lang="ja-JP" altLang="ja-JP" sz="2000" dirty="0" smtClean="0"/>
              <a:t>年</a:t>
            </a:r>
            <a:r>
              <a:rPr lang="en-US" altLang="ja-JP" sz="2000" dirty="0" smtClean="0"/>
              <a:t>JJA)</a:t>
            </a:r>
            <a:r>
              <a:rPr lang="ja-JP" altLang="ja-JP" sz="2000" dirty="0" err="1" smtClean="0"/>
              <a:t>．</a:t>
            </a:r>
            <a:endParaRPr kumimoji="1" lang="ja-JP" altLang="en-US" sz="2000" dirty="0"/>
          </a:p>
        </p:txBody>
      </p:sp>
      <p:pic>
        <p:nvPicPr>
          <p:cNvPr id="5" name="図 4" descr="MIROC5JJAPDWSScatPlot19802005.bmp"/>
          <p:cNvPicPr>
            <a:picLocks noChangeAspect="1"/>
          </p:cNvPicPr>
          <p:nvPr/>
        </p:nvPicPr>
        <p:blipFill>
          <a:blip r:embed="rId2" cstate="print"/>
          <a:stretch>
            <a:fillRect/>
          </a:stretch>
        </p:blipFill>
        <p:spPr>
          <a:xfrm>
            <a:off x="1933575" y="1033462"/>
            <a:ext cx="5276850" cy="4791075"/>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614</Words>
  <Application>Microsoft Office PowerPoint</Application>
  <PresentationFormat>画面に合わせる (4:3)</PresentationFormat>
  <Paragraphs>66</Paragraphs>
  <Slides>19</Slides>
  <Notes>6</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MIROC5による将来のヤマセの再現性について(2)</vt:lpstr>
      <vt:lpstr>研究目的</vt:lpstr>
      <vt:lpstr>使用データ(MIROC5)について</vt:lpstr>
      <vt:lpstr>発表内容</vt:lpstr>
      <vt:lpstr>八戸気温バイアス補正について</vt:lpstr>
      <vt:lpstr>スライド 6</vt:lpstr>
      <vt:lpstr>スライド 7</vt:lpstr>
      <vt:lpstr>スライド 8</vt:lpstr>
      <vt:lpstr>スライド 9</vt:lpstr>
      <vt:lpstr>スライド 10</vt:lpstr>
      <vt:lpstr>2006-2100JJA</vt:lpstr>
      <vt:lpstr>スライド 12</vt:lpstr>
      <vt:lpstr>スライド 13</vt:lpstr>
      <vt:lpstr>スライド 14</vt:lpstr>
      <vt:lpstr>スライド 15</vt:lpstr>
      <vt:lpstr>スライド 16</vt:lpstr>
      <vt:lpstr>スライド 17</vt:lpstr>
      <vt:lpstr>スライド 18</vt:lpstr>
      <vt:lpstr>まとめ</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Kanno</dc:creator>
  <cp:lastModifiedBy>Kanno</cp:lastModifiedBy>
  <cp:revision>20</cp:revision>
  <dcterms:created xsi:type="dcterms:W3CDTF">2011-11-24T05:54:19Z</dcterms:created>
  <dcterms:modified xsi:type="dcterms:W3CDTF">2012-04-13T05:46:44Z</dcterms:modified>
</cp:coreProperties>
</file>