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653" r:id="rId3"/>
    <p:sldId id="633" r:id="rId4"/>
    <p:sldId id="767" r:id="rId5"/>
    <p:sldId id="663" r:id="rId6"/>
    <p:sldId id="722" r:id="rId7"/>
    <p:sldId id="721" r:id="rId8"/>
    <p:sldId id="741" r:id="rId9"/>
    <p:sldId id="742" r:id="rId10"/>
    <p:sldId id="752" r:id="rId11"/>
    <p:sldId id="750" r:id="rId12"/>
    <p:sldId id="751" r:id="rId13"/>
    <p:sldId id="762" r:id="rId14"/>
    <p:sldId id="763" r:id="rId15"/>
    <p:sldId id="740" r:id="rId16"/>
    <p:sldId id="753" r:id="rId17"/>
    <p:sldId id="766" r:id="rId18"/>
    <p:sldId id="768" r:id="rId19"/>
    <p:sldId id="769" r:id="rId20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0000FF"/>
    <a:srgbClr val="003366"/>
    <a:srgbClr val="FF33CC"/>
    <a:srgbClr val="00CCFF"/>
    <a:srgbClr val="663300"/>
    <a:srgbClr val="FF0000"/>
    <a:srgbClr val="33CCCC"/>
    <a:srgbClr val="E2D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48" autoAdjust="0"/>
    <p:restoredTop sz="88818" autoAdjust="0"/>
  </p:normalViewPr>
  <p:slideViewPr>
    <p:cSldViewPr showGuides="1">
      <p:cViewPr varScale="1">
        <p:scale>
          <a:sx n="83" d="100"/>
          <a:sy n="83" d="100"/>
        </p:scale>
        <p:origin x="-378" y="-78"/>
      </p:cViewPr>
      <p:guideLst>
        <p:guide orient="horz" pos="527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6C05406-3394-434B-9034-3E0C2E9C68A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49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8951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727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3A0C706-0603-4636-BB27-9EEEDF2EF50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altLang="ja-JP" dirty="0" smtClean="0"/>
              <a:t>1. What’s </a:t>
            </a:r>
            <a:r>
              <a:rPr lang="en-US" altLang="ja-JP" dirty="0" err="1" smtClean="0"/>
              <a:t>Yamase</a:t>
            </a:r>
            <a:r>
              <a:rPr lang="en-US" altLang="ja-JP" dirty="0" smtClean="0"/>
              <a:t>?</a:t>
            </a:r>
          </a:p>
          <a:p>
            <a:pPr marL="457200" indent="-457200">
              <a:defRPr/>
            </a:pPr>
            <a:r>
              <a:rPr lang="en-US" altLang="ja-JP" dirty="0" smtClean="0"/>
              <a:t>2. Background and objective</a:t>
            </a:r>
          </a:p>
          <a:p>
            <a:pPr marL="457200" indent="-457200">
              <a:defRPr/>
            </a:pPr>
            <a:r>
              <a:rPr lang="en-US" altLang="ja-JP" dirty="0" smtClean="0"/>
              <a:t>3. Features of Diurnal variation</a:t>
            </a:r>
          </a:p>
          <a:p>
            <a:pPr marL="457200" indent="-457200">
              <a:defRPr/>
            </a:pPr>
            <a:r>
              <a:rPr lang="en-US" altLang="ja-JP" dirty="0" smtClean="0"/>
              <a:t>4. Reproducibility of Synoptic variation</a:t>
            </a:r>
          </a:p>
          <a:p>
            <a:pPr marL="457200" indent="-457200">
              <a:defRPr/>
            </a:pPr>
            <a:r>
              <a:rPr lang="en-US" altLang="ja-JP" dirty="0" smtClean="0"/>
              <a:t>5. Error of surface temperature</a:t>
            </a:r>
          </a:p>
          <a:p>
            <a:pPr marL="457200" indent="-457200">
              <a:defRPr/>
            </a:pPr>
            <a:r>
              <a:rPr lang="en-US" altLang="ja-JP" dirty="0" smtClean="0"/>
              <a:t>6. Summary and future works</a:t>
            </a:r>
          </a:p>
          <a:p>
            <a:pPr>
              <a:defRPr/>
            </a:pPr>
            <a:endParaRPr lang="ja-JP" altLang="en-US" dirty="0"/>
          </a:p>
        </p:txBody>
      </p:sp>
      <p:sp>
        <p:nvSpPr>
          <p:cNvPr id="860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F8503-0D9C-444F-AC21-BCE317A38B3D}" type="slidenum">
              <a:rPr lang="ja-JP" altLang="en-US" smtClean="0">
                <a:latin typeface="Times New Roman" pitchFamily="18" charset="0"/>
              </a:rPr>
              <a:pPr/>
              <a:t>1</a:t>
            </a:fld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4E7E8-9B1C-45F6-AAF4-7AAF97951CAC}" type="slidenum">
              <a:rPr lang="ja-JP" altLang="en-US" smtClean="0">
                <a:latin typeface="Times New Roman" pitchFamily="18" charset="0"/>
              </a:rPr>
              <a:pPr/>
              <a:t>3</a:t>
            </a:fld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z="2400" smtClean="0">
                <a:latin typeface="Times New Roman" pitchFamily="18" charset="0"/>
                <a:ea typeface="ＭＳ Ｐゴシック" pitchFamily="50" charset="-128"/>
              </a:rPr>
              <a:t>宮城県周辺でのアメダスの分布図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sz="2400" smtClean="0">
                <a:latin typeface="Times New Roman" pitchFamily="18" charset="0"/>
                <a:ea typeface="ＭＳ Ｐゴシック" pitchFamily="50" charset="-128"/>
              </a:rPr>
              <a:t>間隔粗い、不十分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400" smtClean="0">
                <a:latin typeface="Times New Roman" pitchFamily="18" charset="0"/>
                <a:ea typeface="ＭＳ Ｐゴシック" pitchFamily="50" charset="-128"/>
              </a:rPr>
              <a:t>MANAL</a:t>
            </a:r>
            <a:r>
              <a:rPr lang="ja-JP" altLang="en-US" sz="2400" smtClean="0">
                <a:latin typeface="Times New Roman" pitchFamily="18" charset="0"/>
                <a:ea typeface="ＭＳ Ｐゴシック" pitchFamily="50" charset="-128"/>
              </a:rPr>
              <a:t>は10</a:t>
            </a:r>
            <a:r>
              <a:rPr lang="en-US" altLang="ja-JP" sz="2400" smtClean="0">
                <a:latin typeface="Times New Roman" pitchFamily="18" charset="0"/>
                <a:ea typeface="ＭＳ Ｐゴシック" pitchFamily="50" charset="-128"/>
              </a:rPr>
              <a:t>km、</a:t>
            </a:r>
            <a:r>
              <a:rPr lang="ja-JP" altLang="en-US" sz="2400" smtClean="0">
                <a:latin typeface="Times New Roman" pitchFamily="18" charset="0"/>
                <a:ea typeface="ＭＳ Ｐゴシック" pitchFamily="50" charset="-128"/>
              </a:rPr>
              <a:t>不十分</a:t>
            </a:r>
          </a:p>
          <a:p>
            <a:pPr eaLnBrk="1" hangingPunct="1"/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4E7E8-9B1C-45F6-AAF4-7AAF97951CAC}" type="slidenum">
              <a:rPr lang="ja-JP" altLang="en-US" smtClean="0">
                <a:latin typeface="Times New Roman" pitchFamily="18" charset="0"/>
              </a:rPr>
              <a:pPr/>
              <a:t>4</a:t>
            </a:fld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z="2400" smtClean="0">
                <a:latin typeface="Times New Roman" pitchFamily="18" charset="0"/>
                <a:ea typeface="ＭＳ Ｐゴシック" pitchFamily="50" charset="-128"/>
              </a:rPr>
              <a:t>宮城県周辺でのアメダスの分布図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sz="2400" smtClean="0">
                <a:latin typeface="Times New Roman" pitchFamily="18" charset="0"/>
                <a:ea typeface="ＭＳ Ｐゴシック" pitchFamily="50" charset="-128"/>
              </a:rPr>
              <a:t>間隔粗い、不十分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400" smtClean="0">
                <a:latin typeface="Times New Roman" pitchFamily="18" charset="0"/>
                <a:ea typeface="ＭＳ Ｐゴシック" pitchFamily="50" charset="-128"/>
              </a:rPr>
              <a:t>MANAL</a:t>
            </a:r>
            <a:r>
              <a:rPr lang="ja-JP" altLang="en-US" sz="2400" smtClean="0">
                <a:latin typeface="Times New Roman" pitchFamily="18" charset="0"/>
                <a:ea typeface="ＭＳ Ｐゴシック" pitchFamily="50" charset="-128"/>
              </a:rPr>
              <a:t>は10</a:t>
            </a:r>
            <a:r>
              <a:rPr lang="en-US" altLang="ja-JP" sz="2400" smtClean="0">
                <a:latin typeface="Times New Roman" pitchFamily="18" charset="0"/>
                <a:ea typeface="ＭＳ Ｐゴシック" pitchFamily="50" charset="-128"/>
              </a:rPr>
              <a:t>km、</a:t>
            </a:r>
            <a:r>
              <a:rPr lang="ja-JP" altLang="en-US" sz="2400" smtClean="0">
                <a:latin typeface="Times New Roman" pitchFamily="18" charset="0"/>
                <a:ea typeface="ＭＳ Ｐゴシック" pitchFamily="50" charset="-128"/>
              </a:rPr>
              <a:t>不十分</a:t>
            </a:r>
          </a:p>
          <a:p>
            <a:pPr eaLnBrk="1" hangingPunct="1"/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5C798-C574-4216-A2E8-2ACD742EDE27}" type="slidenum">
              <a:rPr lang="ja-JP" altLang="en-US" smtClean="0">
                <a:latin typeface="Times New Roman" pitchFamily="18" charset="0"/>
              </a:rPr>
              <a:pPr/>
              <a:t>5</a:t>
            </a:fld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ja-JP" smtClean="0">
                <a:latin typeface="Times New Roman" pitchFamily="18" charset="0"/>
              </a:rPr>
              <a:t> To understand Yamase phenomena, </a:t>
            </a:r>
            <a:r>
              <a:rPr lang="en-US" altLang="ja-JP" smtClean="0">
                <a:solidFill>
                  <a:srgbClr val="FF0000"/>
                </a:solidFill>
                <a:latin typeface="Times New Roman" pitchFamily="18" charset="0"/>
              </a:rPr>
              <a:t>downscaling method</a:t>
            </a:r>
            <a:r>
              <a:rPr lang="en-US" altLang="ja-JP" smtClean="0">
                <a:latin typeface="Times New Roman" pitchFamily="18" charset="0"/>
              </a:rPr>
              <a:t> is an attractive way.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latin typeface="Times New Roman" pitchFamily="18" charset="0"/>
              </a:rPr>
              <a:t>Efficacy, usability</a:t>
            </a:r>
          </a:p>
          <a:p>
            <a:pPr eaLnBrk="1" hangingPunct="1">
              <a:spcBef>
                <a:spcPct val="0"/>
              </a:spcBef>
            </a:pPr>
            <a:endParaRPr lang="en-US" altLang="ja-JP" smtClean="0"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BDD8E-D04B-4232-88D3-099A0936C09E}" type="slidenum">
              <a:rPr lang="ja-JP" altLang="en-US" smtClean="0">
                <a:ea typeface="ＭＳ Ｐゴシック" charset="-128"/>
              </a:rPr>
              <a:pPr/>
              <a:t>10</a:t>
            </a:fld>
            <a:endParaRPr lang="ja-JP" altLang="en-US" smtClean="0">
              <a:ea typeface="ＭＳ Ｐゴシック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z="2400" smtClean="0">
                <a:ea typeface="ＭＳ Ｐゴシック" charset="-128"/>
              </a:rPr>
              <a:t>宮城県周辺でのアメダスの分布図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sz="2400" smtClean="0">
                <a:ea typeface="ＭＳ Ｐゴシック" charset="-128"/>
              </a:rPr>
              <a:t>間隔粗い、不十分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400" smtClean="0">
                <a:ea typeface="ＭＳ Ｐゴシック" charset="-128"/>
              </a:rPr>
              <a:t>MANAL</a:t>
            </a:r>
            <a:r>
              <a:rPr lang="ja-JP" altLang="en-US" sz="2400" smtClean="0">
                <a:ea typeface="ＭＳ Ｐゴシック" charset="-128"/>
              </a:rPr>
              <a:t>は10</a:t>
            </a:r>
            <a:r>
              <a:rPr lang="en-US" altLang="ja-JP" sz="2400" smtClean="0">
                <a:ea typeface="ＭＳ Ｐゴシック" charset="-128"/>
              </a:rPr>
              <a:t>km、</a:t>
            </a:r>
            <a:r>
              <a:rPr lang="ja-JP" altLang="en-US" sz="2400" smtClean="0">
                <a:ea typeface="ＭＳ Ｐゴシック" charset="-128"/>
              </a:rPr>
              <a:t>不十分</a:t>
            </a:r>
          </a:p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1200" dirty="0" smtClean="0"/>
              <a:t>山形で改善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0C706-0603-4636-BB27-9EEEDF2EF50B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1200" dirty="0" smtClean="0"/>
              <a:t>地形効果</a:t>
            </a:r>
            <a:endParaRPr lang="en-US" altLang="ja-JP" sz="1200" dirty="0" smtClean="0"/>
          </a:p>
          <a:p>
            <a:r>
              <a:rPr lang="ja-JP" altLang="en-US" sz="1200" dirty="0" smtClean="0"/>
              <a:t>　　</a:t>
            </a:r>
            <a:r>
              <a:rPr lang="en-US" altLang="ja-JP" sz="1200" dirty="0" smtClean="0"/>
              <a:t>20km</a:t>
            </a:r>
            <a:r>
              <a:rPr lang="ja-JP" altLang="en-US" sz="1200" dirty="0" smtClean="0"/>
              <a:t>→</a:t>
            </a:r>
            <a:r>
              <a:rPr lang="en-US" altLang="ja-JP" sz="1200" dirty="0" smtClean="0"/>
              <a:t>5km</a:t>
            </a:r>
          </a:p>
          <a:p>
            <a:r>
              <a:rPr lang="ja-JP" altLang="en-US" sz="1200" dirty="0" smtClean="0"/>
              <a:t>　　</a:t>
            </a:r>
            <a:r>
              <a:rPr lang="en-US" altLang="ja-JP" sz="1200" dirty="0" smtClean="0"/>
              <a:t>5km</a:t>
            </a:r>
            <a:r>
              <a:rPr lang="ja-JP" altLang="en-US" sz="1200" dirty="0" smtClean="0"/>
              <a:t>→</a:t>
            </a:r>
            <a:r>
              <a:rPr lang="en-US" altLang="ja-JP" sz="1200" dirty="0" smtClean="0"/>
              <a:t>1km</a:t>
            </a:r>
          </a:p>
          <a:p>
            <a:r>
              <a:rPr kumimoji="1" lang="ja-JP" altLang="en-US" sz="1200" dirty="0" smtClean="0"/>
              <a:t>　積雲対流パラメタリゼーション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　　雲量：</a:t>
            </a:r>
            <a:endParaRPr lang="en-US" altLang="ja-JP" sz="12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0C706-0603-4636-BB27-9EEEDF2EF50B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1200" dirty="0" smtClean="0"/>
              <a:t>地形効果</a:t>
            </a:r>
            <a:endParaRPr lang="en-US" altLang="ja-JP" sz="1200" dirty="0" smtClean="0"/>
          </a:p>
          <a:p>
            <a:r>
              <a:rPr lang="ja-JP" altLang="en-US" sz="1200" dirty="0" smtClean="0"/>
              <a:t>　　</a:t>
            </a:r>
            <a:r>
              <a:rPr lang="en-US" altLang="ja-JP" sz="1200" dirty="0" smtClean="0"/>
              <a:t>20km</a:t>
            </a:r>
            <a:r>
              <a:rPr lang="ja-JP" altLang="en-US" sz="1200" dirty="0" smtClean="0"/>
              <a:t>→</a:t>
            </a:r>
            <a:r>
              <a:rPr lang="en-US" altLang="ja-JP" sz="1200" dirty="0" smtClean="0"/>
              <a:t>5km</a:t>
            </a:r>
          </a:p>
          <a:p>
            <a:r>
              <a:rPr lang="ja-JP" altLang="en-US" sz="1200" dirty="0" smtClean="0"/>
              <a:t>　　</a:t>
            </a:r>
            <a:r>
              <a:rPr lang="en-US" altLang="ja-JP" sz="1200" dirty="0" smtClean="0"/>
              <a:t>5km</a:t>
            </a:r>
            <a:r>
              <a:rPr lang="ja-JP" altLang="en-US" sz="1200" dirty="0" smtClean="0"/>
              <a:t>→</a:t>
            </a:r>
            <a:r>
              <a:rPr lang="en-US" altLang="ja-JP" sz="1200" dirty="0" smtClean="0"/>
              <a:t>1km</a:t>
            </a:r>
          </a:p>
          <a:p>
            <a:r>
              <a:rPr kumimoji="1" lang="ja-JP" altLang="en-US" sz="1200" dirty="0" smtClean="0"/>
              <a:t>　積雲対流パラメタリゼーション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　　雲量：</a:t>
            </a:r>
            <a:endParaRPr lang="en-US" altLang="ja-JP" sz="12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0C706-0603-4636-BB27-9EEEDF2EF50B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F9EE-EF39-407A-AEF4-1A34BBE39A23}" type="slidenum">
              <a:rPr lang="ja-JP" altLang="en-US"/>
              <a:pPr>
                <a:defRPr/>
              </a:pPr>
              <a:t>&lt;#&gt;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1D2B-5AE0-40ED-83C1-ED54CBB24C2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0B2B-E4DD-4F29-A97A-6992CA53EDB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42A67-A670-4F8B-B8B7-22B4DC177296}" type="slidenum">
              <a:rPr lang="ja-JP" altLang="en-US"/>
              <a:pPr>
                <a:defRPr/>
              </a:pPr>
              <a:t>&lt;#&gt;</a:t>
            </a:fld>
            <a:r>
              <a:rPr lang="en-US" altLang="ja-JP" dirty="0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B098-3303-431F-8E51-C30914DE9C9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18C35-65C1-43CD-A94F-4CA00C50923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7EEC-49E9-4D59-A587-35F94D260A3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122D-BED9-48A4-8CCC-74A32B0F86E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1109-44A0-4EB7-94C2-BEB964809BC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A091-71E2-4CD5-AD5E-D5A1B69FB67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DD8D-364F-4C70-B025-3EE9DAC99C2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4340E3C1-84CE-4CD0-81AB-523446D41F51}" type="slidenum">
              <a:rPr lang="ja-JP" altLang="en-US"/>
              <a:pPr>
                <a:defRPr/>
              </a:pPr>
              <a:t>&lt;#&gt;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77" descr="C:\Documents and Settings\masahiro\My Documents\work\領域気候再現実験\manal_topo.png"/>
          <p:cNvPicPr>
            <a:picLocks noChangeAspect="1" noChangeArrowheads="1"/>
          </p:cNvPicPr>
          <p:nvPr/>
        </p:nvPicPr>
        <p:blipFill>
          <a:blip r:embed="rId3" cstate="print"/>
          <a:srcRect l="30743" t="4561" r="27579" b="39905"/>
          <a:stretch>
            <a:fillRect/>
          </a:stretch>
        </p:blipFill>
        <p:spPr bwMode="auto">
          <a:xfrm>
            <a:off x="5638800" y="3213100"/>
            <a:ext cx="3325813" cy="351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9713" y="692150"/>
            <a:ext cx="8653462" cy="2232025"/>
          </a:xfrm>
        </p:spPr>
        <p:txBody>
          <a:bodyPr/>
          <a:lstStyle/>
          <a:p>
            <a:pPr eaLnBrk="1" hangingPunct="1"/>
            <a:r>
              <a:rPr lang="en-US" altLang="ja-JP" sz="4800" dirty="0" smtClean="0"/>
              <a:t>1km</a:t>
            </a:r>
            <a:r>
              <a:rPr lang="ja-JP" altLang="en-US" sz="4800" dirty="0" smtClean="0"/>
              <a:t>格子で再現された</a:t>
            </a:r>
            <a:r>
              <a:rPr lang="en-US" altLang="ja-JP" sz="4800" dirty="0" smtClean="0"/>
              <a:t>2003</a:t>
            </a:r>
            <a:r>
              <a:rPr lang="ja-JP" altLang="ja-JP" sz="4800" dirty="0" smtClean="0"/>
              <a:t>年</a:t>
            </a:r>
            <a:r>
              <a:rPr lang="en-US" altLang="ja-JP" sz="4800" dirty="0" smtClean="0"/>
              <a:t>7</a:t>
            </a:r>
            <a:r>
              <a:rPr lang="ja-JP" altLang="en-US" sz="4800" dirty="0" smtClean="0"/>
              <a:t>月の気温の誤差評価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4663" y="3811588"/>
            <a:ext cx="2236787" cy="1766887"/>
          </a:xfrm>
        </p:spPr>
        <p:txBody>
          <a:bodyPr wrap="none">
            <a:spAutoFit/>
          </a:bodyPr>
          <a:lstStyle/>
          <a:p>
            <a:pPr eaLnBrk="1" hangingPunct="1"/>
            <a:r>
              <a:rPr lang="ja-JP" altLang="en-US" smtClean="0"/>
              <a:t>沢田雅洋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岩崎俊樹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（東北大学）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563888" y="17463"/>
            <a:ext cx="5543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ja-JP" sz="2000" b="1" dirty="0" smtClean="0"/>
              <a:t>第</a:t>
            </a:r>
            <a:r>
              <a:rPr lang="en-US" altLang="ja-JP" sz="2000" b="1" dirty="0" smtClean="0"/>
              <a:t>5</a:t>
            </a:r>
            <a:r>
              <a:rPr lang="ja-JP" altLang="ja-JP" sz="2000" b="1" dirty="0" smtClean="0"/>
              <a:t>回</a:t>
            </a:r>
            <a:r>
              <a:rPr lang="ja-JP" altLang="ja-JP" sz="2000" b="1" dirty="0"/>
              <a:t>やませ研究会ミーティング　</a:t>
            </a:r>
            <a:r>
              <a:rPr lang="en-US" altLang="ja-JP" sz="2000" b="1" dirty="0" smtClean="0"/>
              <a:t>2012</a:t>
            </a:r>
            <a:r>
              <a:rPr lang="ja-JP" altLang="ja-JP" sz="2000" b="1" dirty="0" smtClean="0"/>
              <a:t>年</a:t>
            </a:r>
            <a:r>
              <a:rPr lang="en-US" altLang="ja-JP" sz="2000" b="1" dirty="0" smtClean="0"/>
              <a:t>3</a:t>
            </a:r>
            <a:r>
              <a:rPr lang="ja-JP" altLang="ja-JP" sz="2000" b="1" dirty="0" smtClean="0"/>
              <a:t>月</a:t>
            </a:r>
            <a:r>
              <a:rPr lang="en-US" altLang="ja-JP" sz="2000" b="1" dirty="0" smtClean="0"/>
              <a:t>5-6</a:t>
            </a:r>
            <a:r>
              <a:rPr lang="ja-JP" altLang="ja-JP" sz="2000" b="1" dirty="0" smtClean="0"/>
              <a:t>日</a:t>
            </a:r>
            <a:endParaRPr lang="ja-JP" altLang="en-US" sz="2000" dirty="0"/>
          </a:p>
        </p:txBody>
      </p:sp>
      <p:sp>
        <p:nvSpPr>
          <p:cNvPr id="7" name="円/楕円 6"/>
          <p:cNvSpPr/>
          <p:nvPr/>
        </p:nvSpPr>
        <p:spPr>
          <a:xfrm>
            <a:off x="7667625" y="4749800"/>
            <a:ext cx="360363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295" name="テキスト ボックス 7"/>
          <p:cNvSpPr txBox="1">
            <a:spLocks noChangeArrowheads="1"/>
          </p:cNvSpPr>
          <p:nvPr/>
        </p:nvSpPr>
        <p:spPr bwMode="auto">
          <a:xfrm>
            <a:off x="7864475" y="5013325"/>
            <a:ext cx="1073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Miyagi</a:t>
            </a:r>
          </a:p>
          <a:p>
            <a:r>
              <a:rPr lang="en-US" altLang="ja-JP">
                <a:solidFill>
                  <a:srgbClr val="FF0000"/>
                </a:solidFill>
              </a:rPr>
              <a:t>Pref.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2297" name="正方形/長方形 8"/>
          <p:cNvSpPr>
            <a:spLocks noChangeArrowheads="1"/>
          </p:cNvSpPr>
          <p:nvPr/>
        </p:nvSpPr>
        <p:spPr bwMode="auto">
          <a:xfrm>
            <a:off x="107503" y="6381750"/>
            <a:ext cx="54006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東北大学　青葉山キャンパス　物理</a:t>
            </a:r>
            <a:r>
              <a:rPr lang="en-US" altLang="ja-JP" sz="2000" dirty="0" smtClean="0"/>
              <a:t>A</a:t>
            </a:r>
            <a:r>
              <a:rPr lang="ja-JP" altLang="en-US" sz="2000" dirty="0" smtClean="0"/>
              <a:t>棟</a:t>
            </a:r>
            <a:r>
              <a:rPr lang="en-US" altLang="ja-JP" sz="2000" dirty="0" smtClean="0"/>
              <a:t>412</a:t>
            </a:r>
            <a:r>
              <a:rPr lang="ja-JP" altLang="en-US" sz="2000" dirty="0" smtClean="0"/>
              <a:t>号室</a:t>
            </a:r>
            <a:endParaRPr lang="ja-JP" altLang="en-US" sz="20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3F9EE-EF39-407A-AEF4-1A34BBE39A23}" type="slidenum">
              <a:rPr lang="ja-JP" altLang="en-US" smtClean="0"/>
              <a:pPr>
                <a:defRPr/>
              </a:pPr>
              <a:t>1</a:t>
            </a:fld>
            <a:r>
              <a:rPr lang="en-US" altLang="ja-JP" smtClean="0"/>
              <a:t>/14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>
          <a:xfrm>
            <a:off x="3092450" y="103188"/>
            <a:ext cx="2944813" cy="615950"/>
          </a:xfrm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ja-JP" altLang="en-US" sz="4000" smtClean="0"/>
              <a:t>誤差について</a:t>
            </a:r>
          </a:p>
        </p:txBody>
      </p:sp>
      <p:sp>
        <p:nvSpPr>
          <p:cNvPr id="1029" name="テキスト ボックス 13"/>
          <p:cNvSpPr txBox="1">
            <a:spLocks noChangeArrowheads="1"/>
          </p:cNvSpPr>
          <p:nvPr/>
        </p:nvSpPr>
        <p:spPr bwMode="auto">
          <a:xfrm>
            <a:off x="323850" y="1052513"/>
            <a:ext cx="59769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/>
              <a:t>ME: </a:t>
            </a:r>
            <a:r>
              <a:rPr lang="ja-JP" altLang="en-US" sz="3200"/>
              <a:t>平均誤差（バイアス）</a:t>
            </a:r>
            <a:endParaRPr lang="en-US" altLang="ja-JP" sz="3200"/>
          </a:p>
          <a:p>
            <a:r>
              <a:rPr lang="ja-JP" altLang="en-US" sz="2800"/>
              <a:t>　</a:t>
            </a:r>
            <a:endParaRPr lang="en-US" altLang="ja-JP" sz="2800"/>
          </a:p>
          <a:p>
            <a:r>
              <a:rPr lang="ja-JP" altLang="en-US" sz="2800"/>
              <a:t>　　</a:t>
            </a:r>
            <a:endParaRPr lang="en-US" altLang="ja-JP" sz="2800" baseline="-25000"/>
          </a:p>
          <a:p>
            <a:endParaRPr lang="en-US" altLang="ja-JP" sz="2800"/>
          </a:p>
          <a:p>
            <a:r>
              <a:rPr lang="en-US" altLang="ja-JP" sz="3200"/>
              <a:t>RE: </a:t>
            </a:r>
            <a:r>
              <a:rPr lang="ja-JP" altLang="en-US" sz="3200"/>
              <a:t>ランダム誤差</a:t>
            </a:r>
            <a:endParaRPr lang="en-US" altLang="ja-JP" sz="3200"/>
          </a:p>
          <a:p>
            <a:r>
              <a:rPr lang="ja-JP" altLang="en-US" sz="3200"/>
              <a:t>　　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9125" y="3284538"/>
          <a:ext cx="5427663" cy="1296987"/>
        </p:xfrm>
        <a:graphic>
          <a:graphicData uri="http://schemas.openxmlformats.org/presentationml/2006/ole">
            <p:oleObj spid="_x0000_s98306" name="数式" r:id="rId4" imgW="2019240" imgH="4824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55650" y="1511300"/>
          <a:ext cx="3459163" cy="1150938"/>
        </p:xfrm>
        <a:graphic>
          <a:graphicData uri="http://schemas.openxmlformats.org/presentationml/2006/ole">
            <p:oleObj spid="_x0000_s98307" name="数式" r:id="rId5" imgW="1295280" imgH="431640" progId="Equation.3">
              <p:embed/>
            </p:oleObj>
          </a:graphicData>
        </a:graphic>
      </p:graphicFrame>
      <p:sp>
        <p:nvSpPr>
          <p:cNvPr id="1030" name="テキスト ボックス 15"/>
          <p:cNvSpPr txBox="1">
            <a:spLocks noChangeArrowheads="1"/>
          </p:cNvSpPr>
          <p:nvPr/>
        </p:nvSpPr>
        <p:spPr bwMode="auto">
          <a:xfrm>
            <a:off x="827088" y="4725144"/>
            <a:ext cx="3721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/>
              <a:t>T</a:t>
            </a:r>
            <a:r>
              <a:rPr lang="en-US" altLang="ja-JP" sz="2800" baseline="-25000" dirty="0"/>
              <a:t>m</a:t>
            </a:r>
            <a:r>
              <a:rPr lang="en-US" altLang="ja-JP" sz="2800" dirty="0"/>
              <a:t>: </a:t>
            </a:r>
            <a:r>
              <a:rPr lang="ja-JP" altLang="en-US" sz="2800" dirty="0"/>
              <a:t>モデルの地上気温</a:t>
            </a:r>
            <a:endParaRPr lang="en-US" altLang="ja-JP" sz="2800" dirty="0"/>
          </a:p>
          <a:p>
            <a:r>
              <a:rPr lang="en-US" altLang="ja-JP" sz="2800" dirty="0"/>
              <a:t>T</a:t>
            </a:r>
            <a:r>
              <a:rPr lang="en-US" altLang="ja-JP" sz="2800" baseline="-25000" dirty="0"/>
              <a:t>o</a:t>
            </a:r>
            <a:r>
              <a:rPr lang="en-US" altLang="ja-JP" sz="2800" dirty="0"/>
              <a:t>: </a:t>
            </a:r>
            <a:r>
              <a:rPr lang="ja-JP" altLang="en-US" sz="2800" dirty="0"/>
              <a:t>アメダスの地上気温</a:t>
            </a:r>
            <a:endParaRPr lang="en-US" altLang="ja-JP" sz="2800" dirty="0"/>
          </a:p>
        </p:txBody>
      </p:sp>
      <p:sp>
        <p:nvSpPr>
          <p:cNvPr id="1031" name="正方形/長方形 16"/>
          <p:cNvSpPr>
            <a:spLocks noChangeArrowheads="1"/>
          </p:cNvSpPr>
          <p:nvPr/>
        </p:nvSpPr>
        <p:spPr bwMode="auto">
          <a:xfrm>
            <a:off x="5148263" y="4725144"/>
            <a:ext cx="3619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/>
              <a:t>各地点、各時刻で計算</a:t>
            </a:r>
          </a:p>
        </p:txBody>
      </p:sp>
      <p:cxnSp>
        <p:nvCxnSpPr>
          <p:cNvPr id="10" name="直線コネクタ 9"/>
          <p:cNvCxnSpPr/>
          <p:nvPr/>
        </p:nvCxnSpPr>
        <p:spPr>
          <a:xfrm rot="10800000">
            <a:off x="5364163" y="2852738"/>
            <a:ext cx="3529012" cy="0"/>
          </a:xfrm>
          <a:prstGeom prst="line">
            <a:avLst/>
          </a:prstGeom>
          <a:ln w="381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4500562" y="2060576"/>
            <a:ext cx="2016125" cy="0"/>
          </a:xfrm>
          <a:prstGeom prst="line">
            <a:avLst/>
          </a:prstGeom>
          <a:ln w="381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 14"/>
          <p:cNvSpPr/>
          <p:nvPr/>
        </p:nvSpPr>
        <p:spPr>
          <a:xfrm>
            <a:off x="5651500" y="1733550"/>
            <a:ext cx="3168650" cy="842963"/>
          </a:xfrm>
          <a:custGeom>
            <a:avLst/>
            <a:gdLst>
              <a:gd name="connsiteX0" fmla="*/ 0 w 2458192"/>
              <a:gd name="connsiteY0" fmla="*/ 985652 h 985652"/>
              <a:gd name="connsiteX1" fmla="*/ 273132 w 2458192"/>
              <a:gd name="connsiteY1" fmla="*/ 320633 h 985652"/>
              <a:gd name="connsiteX2" fmla="*/ 605642 w 2458192"/>
              <a:gd name="connsiteY2" fmla="*/ 712519 h 985652"/>
              <a:gd name="connsiteX3" fmla="*/ 831273 w 2458192"/>
              <a:gd name="connsiteY3" fmla="*/ 118753 h 985652"/>
              <a:gd name="connsiteX4" fmla="*/ 938151 w 2458192"/>
              <a:gd name="connsiteY4" fmla="*/ 142504 h 985652"/>
              <a:gd name="connsiteX5" fmla="*/ 1330036 w 2458192"/>
              <a:gd name="connsiteY5" fmla="*/ 950026 h 985652"/>
              <a:gd name="connsiteX6" fmla="*/ 1733797 w 2458192"/>
              <a:gd name="connsiteY6" fmla="*/ 0 h 985652"/>
              <a:gd name="connsiteX7" fmla="*/ 2078182 w 2458192"/>
              <a:gd name="connsiteY7" fmla="*/ 581891 h 985652"/>
              <a:gd name="connsiteX8" fmla="*/ 2410691 w 2458192"/>
              <a:gd name="connsiteY8" fmla="*/ 463137 h 985652"/>
              <a:gd name="connsiteX9" fmla="*/ 2410691 w 2458192"/>
              <a:gd name="connsiteY9" fmla="*/ 463137 h 985652"/>
              <a:gd name="connsiteX10" fmla="*/ 2458192 w 2458192"/>
              <a:gd name="connsiteY10" fmla="*/ 415636 h 9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8192" h="985652">
                <a:moveTo>
                  <a:pt x="0" y="985652"/>
                </a:moveTo>
                <a:lnTo>
                  <a:pt x="273132" y="320633"/>
                </a:lnTo>
                <a:lnTo>
                  <a:pt x="605642" y="712519"/>
                </a:lnTo>
                <a:lnTo>
                  <a:pt x="831273" y="118753"/>
                </a:lnTo>
                <a:lnTo>
                  <a:pt x="938151" y="142504"/>
                </a:lnTo>
                <a:lnTo>
                  <a:pt x="1330036" y="950026"/>
                </a:lnTo>
                <a:lnTo>
                  <a:pt x="1733797" y="0"/>
                </a:lnTo>
                <a:lnTo>
                  <a:pt x="2078182" y="581891"/>
                </a:lnTo>
                <a:lnTo>
                  <a:pt x="2410691" y="463137"/>
                </a:lnTo>
                <a:lnTo>
                  <a:pt x="2410691" y="463137"/>
                </a:lnTo>
                <a:lnTo>
                  <a:pt x="2458192" y="415636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5651500" y="1196975"/>
            <a:ext cx="3168650" cy="842963"/>
          </a:xfrm>
          <a:custGeom>
            <a:avLst/>
            <a:gdLst>
              <a:gd name="connsiteX0" fmla="*/ 0 w 2458192"/>
              <a:gd name="connsiteY0" fmla="*/ 985652 h 985652"/>
              <a:gd name="connsiteX1" fmla="*/ 273132 w 2458192"/>
              <a:gd name="connsiteY1" fmla="*/ 320633 h 985652"/>
              <a:gd name="connsiteX2" fmla="*/ 605642 w 2458192"/>
              <a:gd name="connsiteY2" fmla="*/ 712519 h 985652"/>
              <a:gd name="connsiteX3" fmla="*/ 831273 w 2458192"/>
              <a:gd name="connsiteY3" fmla="*/ 118753 h 985652"/>
              <a:gd name="connsiteX4" fmla="*/ 938151 w 2458192"/>
              <a:gd name="connsiteY4" fmla="*/ 142504 h 985652"/>
              <a:gd name="connsiteX5" fmla="*/ 1330036 w 2458192"/>
              <a:gd name="connsiteY5" fmla="*/ 950026 h 985652"/>
              <a:gd name="connsiteX6" fmla="*/ 1733797 w 2458192"/>
              <a:gd name="connsiteY6" fmla="*/ 0 h 985652"/>
              <a:gd name="connsiteX7" fmla="*/ 2078182 w 2458192"/>
              <a:gd name="connsiteY7" fmla="*/ 581891 h 985652"/>
              <a:gd name="connsiteX8" fmla="*/ 2410691 w 2458192"/>
              <a:gd name="connsiteY8" fmla="*/ 463137 h 985652"/>
              <a:gd name="connsiteX9" fmla="*/ 2410691 w 2458192"/>
              <a:gd name="connsiteY9" fmla="*/ 463137 h 985652"/>
              <a:gd name="connsiteX10" fmla="*/ 2458192 w 2458192"/>
              <a:gd name="connsiteY10" fmla="*/ 415636 h 9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8192" h="985652">
                <a:moveTo>
                  <a:pt x="0" y="985652"/>
                </a:moveTo>
                <a:lnTo>
                  <a:pt x="273132" y="320633"/>
                </a:lnTo>
                <a:lnTo>
                  <a:pt x="605642" y="712519"/>
                </a:lnTo>
                <a:lnTo>
                  <a:pt x="831273" y="118753"/>
                </a:lnTo>
                <a:lnTo>
                  <a:pt x="938151" y="142504"/>
                </a:lnTo>
                <a:lnTo>
                  <a:pt x="1330036" y="950026"/>
                </a:lnTo>
                <a:lnTo>
                  <a:pt x="1733797" y="0"/>
                </a:lnTo>
                <a:lnTo>
                  <a:pt x="2078182" y="581891"/>
                </a:lnTo>
                <a:lnTo>
                  <a:pt x="2410691" y="463137"/>
                </a:lnTo>
                <a:lnTo>
                  <a:pt x="2410691" y="463137"/>
                </a:lnTo>
                <a:lnTo>
                  <a:pt x="2458192" y="415636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5676900" y="1878013"/>
            <a:ext cx="3194050" cy="830262"/>
          </a:xfrm>
          <a:custGeom>
            <a:avLst/>
            <a:gdLst>
              <a:gd name="connsiteX0" fmla="*/ 0 w 3194463"/>
              <a:gd name="connsiteY0" fmla="*/ 831273 h 831273"/>
              <a:gd name="connsiteX1" fmla="*/ 332509 w 3194463"/>
              <a:gd name="connsiteY1" fmla="*/ 0 h 831273"/>
              <a:gd name="connsiteX2" fmla="*/ 831273 w 3194463"/>
              <a:gd name="connsiteY2" fmla="*/ 831273 h 831273"/>
              <a:gd name="connsiteX3" fmla="*/ 1068779 w 3194463"/>
              <a:gd name="connsiteY3" fmla="*/ 118753 h 831273"/>
              <a:gd name="connsiteX4" fmla="*/ 1235034 w 3194463"/>
              <a:gd name="connsiteY4" fmla="*/ 403761 h 831273"/>
              <a:gd name="connsiteX5" fmla="*/ 1769424 w 3194463"/>
              <a:gd name="connsiteY5" fmla="*/ 11875 h 831273"/>
              <a:gd name="connsiteX6" fmla="*/ 2256312 w 3194463"/>
              <a:gd name="connsiteY6" fmla="*/ 391886 h 831273"/>
              <a:gd name="connsiteX7" fmla="*/ 2671948 w 3194463"/>
              <a:gd name="connsiteY7" fmla="*/ 95002 h 831273"/>
              <a:gd name="connsiteX8" fmla="*/ 3194463 w 3194463"/>
              <a:gd name="connsiteY8" fmla="*/ 0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4463" h="831273">
                <a:moveTo>
                  <a:pt x="0" y="831273"/>
                </a:moveTo>
                <a:lnTo>
                  <a:pt x="332509" y="0"/>
                </a:lnTo>
                <a:lnTo>
                  <a:pt x="831273" y="831273"/>
                </a:lnTo>
                <a:lnTo>
                  <a:pt x="1068779" y="118753"/>
                </a:lnTo>
                <a:lnTo>
                  <a:pt x="1235034" y="403761"/>
                </a:lnTo>
                <a:lnTo>
                  <a:pt x="1769424" y="11875"/>
                </a:lnTo>
                <a:lnTo>
                  <a:pt x="2256312" y="391886"/>
                </a:lnTo>
                <a:lnTo>
                  <a:pt x="2671948" y="95002"/>
                </a:lnTo>
                <a:lnTo>
                  <a:pt x="3194463" y="0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98308" name="Object 2"/>
          <p:cNvGraphicFramePr>
            <a:graphicFrameLocks noChangeAspect="1"/>
          </p:cNvGraphicFramePr>
          <p:nvPr/>
        </p:nvGraphicFramePr>
        <p:xfrm>
          <a:off x="2627784" y="5877272"/>
          <a:ext cx="3721100" cy="546100"/>
        </p:xfrm>
        <a:graphic>
          <a:graphicData uri="http://schemas.openxmlformats.org/presentationml/2006/ole">
            <p:oleObj spid="_x0000_s98308" name="数式" r:id="rId6" imgW="1384200" imgH="203040" progId="Equation.3">
              <p:embed/>
            </p:oleObj>
          </a:graphicData>
        </a:graphic>
      </p:graphicFrame>
      <p:sp>
        <p:nvSpPr>
          <p:cNvPr id="16" name="正方形/長方形 16"/>
          <p:cNvSpPr>
            <a:spLocks noChangeArrowheads="1"/>
          </p:cNvSpPr>
          <p:nvPr/>
        </p:nvSpPr>
        <p:spPr bwMode="auto">
          <a:xfrm>
            <a:off x="2156053" y="5934992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※</a:t>
            </a:r>
            <a:endParaRPr lang="ja-JP" altLang="en-US" sz="2800" dirty="0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10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Users\sawada\Documents\work\yamase_CI\paper\fig_201112\map_tave_dtr_me_com_res_Ju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0" y="542925"/>
            <a:ext cx="809625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タイトル 1"/>
          <p:cNvSpPr>
            <a:spLocks noGrp="1"/>
          </p:cNvSpPr>
          <p:nvPr>
            <p:ph type="title"/>
          </p:nvPr>
        </p:nvSpPr>
        <p:spPr>
          <a:xfrm>
            <a:off x="58738" y="0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日平均気温、日較差の</a:t>
            </a:r>
            <a:r>
              <a:rPr lang="en-US" altLang="ja-JP" sz="3600" dirty="0" smtClean="0"/>
              <a:t>ME</a:t>
            </a:r>
            <a:r>
              <a:rPr lang="ja-JP" altLang="en-US" sz="3600" dirty="0" smtClean="0"/>
              <a:t>の解像度依存性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02512" y="3296414"/>
            <a:ext cx="1523421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高温バイアス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16989" y="6300028"/>
            <a:ext cx="1523421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高温バイアス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22759" y="1124744"/>
            <a:ext cx="1785745" cy="1292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 smtClean="0"/>
              <a:t>5km</a:t>
            </a:r>
            <a:r>
              <a:rPr kumimoji="1" lang="ja-JP" altLang="en-US" sz="2800" dirty="0" smtClean="0"/>
              <a:t>→</a:t>
            </a:r>
            <a:r>
              <a:rPr kumimoji="1" lang="en-US" altLang="ja-JP" sz="2800" dirty="0" smtClean="0"/>
              <a:t>1km</a:t>
            </a:r>
          </a:p>
          <a:p>
            <a:r>
              <a:rPr kumimoji="1" lang="ja-JP" altLang="en-US" sz="2800" dirty="0" smtClean="0"/>
              <a:t>高温</a:t>
            </a:r>
            <a:r>
              <a:rPr kumimoji="1" lang="en-US" altLang="ja-JP" sz="2800" dirty="0" smtClean="0"/>
              <a:t>Bias</a:t>
            </a:r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減少</a:t>
            </a:r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0.3K</a:t>
            </a:r>
            <a:r>
              <a:rPr kumimoji="1" lang="ja-JP" altLang="en-US" sz="2800" dirty="0" smtClean="0"/>
              <a:t>）</a:t>
            </a:r>
            <a:endParaRPr kumimoji="1" lang="en-US" altLang="ja-JP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25" y="3409255"/>
            <a:ext cx="58887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00FF"/>
                </a:solidFill>
              </a:rPr>
              <a:t>低温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6361583"/>
            <a:ext cx="58887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00FF"/>
                </a:solidFill>
              </a:rPr>
              <a:t>低温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08304" y="4293096"/>
            <a:ext cx="1785745" cy="1292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 smtClean="0"/>
              <a:t>5km</a:t>
            </a:r>
            <a:r>
              <a:rPr kumimoji="1" lang="ja-JP" altLang="en-US" sz="2800" dirty="0" smtClean="0"/>
              <a:t>→</a:t>
            </a:r>
            <a:r>
              <a:rPr kumimoji="1" lang="en-US" altLang="ja-JP" sz="2800" dirty="0" smtClean="0"/>
              <a:t>1km</a:t>
            </a:r>
          </a:p>
          <a:p>
            <a:r>
              <a:rPr kumimoji="1" lang="ja-JP" altLang="en-US" sz="2800" dirty="0" smtClean="0"/>
              <a:t>高温</a:t>
            </a:r>
            <a:r>
              <a:rPr kumimoji="1" lang="en-US" altLang="ja-JP" sz="2800" dirty="0" smtClean="0"/>
              <a:t>Bias</a:t>
            </a:r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減少</a:t>
            </a:r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0.6K</a:t>
            </a:r>
            <a:r>
              <a:rPr kumimoji="1"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11" name="正方形/長方形 10"/>
          <p:cNvSpPr/>
          <p:nvPr/>
        </p:nvSpPr>
        <p:spPr>
          <a:xfrm>
            <a:off x="7420669" y="620688"/>
            <a:ext cx="161582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月平均）</a:t>
            </a:r>
            <a:endParaRPr lang="ja-JP" altLang="en-US" sz="2800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11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awada\Documents\work\yamase_CI\paper\fig_201112\map_tave_dtr_re_com_res_Ju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8" y="542925"/>
            <a:ext cx="809625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タイトル 1"/>
          <p:cNvSpPr>
            <a:spLocks noGrp="1"/>
          </p:cNvSpPr>
          <p:nvPr>
            <p:ph type="title"/>
          </p:nvPr>
        </p:nvSpPr>
        <p:spPr>
          <a:xfrm>
            <a:off x="58738" y="0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日平均気温、日較差の</a:t>
            </a:r>
            <a:r>
              <a:rPr lang="en-US" altLang="ja-JP" sz="3600" dirty="0" smtClean="0"/>
              <a:t>RE</a:t>
            </a:r>
            <a:r>
              <a:rPr lang="ja-JP" altLang="en-US" sz="3600" dirty="0" smtClean="0"/>
              <a:t>の解像度依存性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0536" y="3296414"/>
            <a:ext cx="68825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RE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大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45013" y="6300028"/>
            <a:ext cx="68825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RE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大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21195" y="1412776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5km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1km</a:t>
            </a:r>
          </a:p>
          <a:p>
            <a:r>
              <a:rPr lang="ja-JP" altLang="en-US" dirty="0" smtClean="0"/>
              <a:t>山形やや</a:t>
            </a:r>
            <a:r>
              <a:rPr lang="ja-JP" altLang="en-US" dirty="0" smtClean="0">
                <a:solidFill>
                  <a:srgbClr val="FF0000"/>
                </a:solidFill>
              </a:rPr>
              <a:t>改善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岩手やや</a:t>
            </a:r>
            <a:r>
              <a:rPr kumimoji="1" lang="ja-JP" altLang="en-US" dirty="0" smtClean="0">
                <a:solidFill>
                  <a:srgbClr val="0000FF"/>
                </a:solidFill>
              </a:rPr>
              <a:t>改悪</a:t>
            </a:r>
            <a:endParaRPr kumimoji="1" lang="en-US" altLang="ja-JP" dirty="0" smtClean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88775" y="4221088"/>
            <a:ext cx="15856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5km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1km</a:t>
            </a:r>
          </a:p>
          <a:p>
            <a:r>
              <a:rPr kumimoji="1" lang="ja-JP" altLang="en-US" dirty="0" smtClean="0"/>
              <a:t>岩手</a:t>
            </a:r>
            <a:r>
              <a:rPr kumimoji="1" lang="ja-JP" altLang="en-US" dirty="0" smtClean="0">
                <a:solidFill>
                  <a:srgbClr val="FF0000"/>
                </a:solidFill>
              </a:rPr>
              <a:t>改善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宮城県南</a:t>
            </a:r>
            <a:endParaRPr kumimoji="1" lang="en-US" altLang="ja-JP" dirty="0" smtClean="0"/>
          </a:p>
          <a:p>
            <a:r>
              <a:rPr lang="ja-JP" altLang="en-US" dirty="0" smtClean="0"/>
              <a:t>やや</a:t>
            </a:r>
            <a:r>
              <a:rPr lang="ja-JP" altLang="en-US" dirty="0" smtClean="0">
                <a:solidFill>
                  <a:srgbClr val="FF0000"/>
                </a:solidFill>
              </a:rPr>
              <a:t>改善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420669" y="620688"/>
            <a:ext cx="161582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月平均）</a:t>
            </a:r>
            <a:endParaRPr lang="ja-JP" altLang="en-US" sz="28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12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C:\Users\sawada\Documents\work\yamase_CI\20120305-06_ws\fig\dv_t_rmse_all_com.png"/>
          <p:cNvPicPr>
            <a:picLocks noChangeAspect="1" noChangeArrowheads="1"/>
          </p:cNvPicPr>
          <p:nvPr/>
        </p:nvPicPr>
        <p:blipFill>
          <a:blip r:embed="rId2" cstate="print"/>
          <a:srcRect l="1890" t="1956" r="3402" b="52806"/>
          <a:stretch>
            <a:fillRect/>
          </a:stretch>
        </p:blipFill>
        <p:spPr bwMode="auto">
          <a:xfrm>
            <a:off x="19687" y="836712"/>
            <a:ext cx="7938425" cy="2931100"/>
          </a:xfrm>
          <a:prstGeom prst="rect">
            <a:avLst/>
          </a:prstGeom>
          <a:noFill/>
        </p:spPr>
      </p:pic>
      <p:sp>
        <p:nvSpPr>
          <p:cNvPr id="33796" name="タイトル 1"/>
          <p:cNvSpPr>
            <a:spLocks noGrp="1"/>
          </p:cNvSpPr>
          <p:nvPr>
            <p:ph type="title"/>
          </p:nvPr>
        </p:nvSpPr>
        <p:spPr>
          <a:xfrm>
            <a:off x="58738" y="0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気温</a:t>
            </a:r>
            <a:r>
              <a:rPr lang="en-US" altLang="ja-JP" sz="3600" dirty="0" smtClean="0"/>
              <a:t>RMSE</a:t>
            </a:r>
            <a:r>
              <a:rPr lang="ja-JP" altLang="en-US" sz="3600" dirty="0" smtClean="0"/>
              <a:t>の日変化の解像度依存性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420669" y="620688"/>
            <a:ext cx="161582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月平均）</a:t>
            </a:r>
            <a:endParaRPr lang="ja-JP" altLang="en-US" sz="2800" dirty="0"/>
          </a:p>
        </p:txBody>
      </p:sp>
      <p:sp>
        <p:nvSpPr>
          <p:cNvPr id="11" name="正方形/長方形 10"/>
          <p:cNvSpPr/>
          <p:nvPr/>
        </p:nvSpPr>
        <p:spPr>
          <a:xfrm>
            <a:off x="1403648" y="3933056"/>
            <a:ext cx="350416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 smtClean="0"/>
              <a:t>31</a:t>
            </a:r>
            <a:r>
              <a:rPr lang="ja-JP" altLang="en-US" sz="2800" dirty="0" smtClean="0"/>
              <a:t>日分を各時刻で平均</a:t>
            </a:r>
            <a:endParaRPr lang="ja-JP" altLang="en-US" sz="2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7596336" y="3430161"/>
            <a:ext cx="7181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時刻</a:t>
            </a:r>
            <a:endParaRPr lang="ja-JP" altLang="en-US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802328" y="4539600"/>
            <a:ext cx="7498848" cy="19697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3200" dirty="0" smtClean="0"/>
              <a:t>1km</a:t>
            </a:r>
            <a:r>
              <a:rPr lang="ja-JP" altLang="en-US" sz="3200" dirty="0" smtClean="0"/>
              <a:t>：日中に高温バイアス（～</a:t>
            </a:r>
            <a:r>
              <a:rPr lang="en-US" altLang="ja-JP" sz="3200" dirty="0" smtClean="0"/>
              <a:t>2.5K</a:t>
            </a:r>
            <a:r>
              <a:rPr lang="ja-JP" altLang="en-US" sz="3200" dirty="0" smtClean="0"/>
              <a:t>）</a:t>
            </a:r>
            <a:endParaRPr lang="en-US" altLang="ja-JP" sz="3200" dirty="0" smtClean="0"/>
          </a:p>
          <a:p>
            <a:r>
              <a:rPr lang="en-US" altLang="ja-JP" sz="3200" dirty="0" smtClean="0"/>
              <a:t>20km</a:t>
            </a:r>
            <a:r>
              <a:rPr lang="ja-JP" altLang="en-US" sz="3200" dirty="0" smtClean="0"/>
              <a:t>→</a:t>
            </a:r>
            <a:r>
              <a:rPr lang="en-US" altLang="ja-JP" sz="3200" dirty="0" smtClean="0"/>
              <a:t>5km</a:t>
            </a:r>
            <a:r>
              <a:rPr lang="ja-JP" altLang="en-US" sz="3200" dirty="0" smtClean="0"/>
              <a:t>：</a:t>
            </a:r>
            <a:r>
              <a:rPr lang="en-US" altLang="ja-JP" sz="3200" dirty="0" smtClean="0"/>
              <a:t>RMSE</a:t>
            </a:r>
            <a:r>
              <a:rPr lang="ja-JP" altLang="en-US" sz="3200" dirty="0" smtClean="0"/>
              <a:t>がやや増加</a:t>
            </a:r>
            <a:endParaRPr lang="en-US" altLang="ja-JP" sz="3200" dirty="0" smtClean="0"/>
          </a:p>
          <a:p>
            <a:r>
              <a:rPr lang="en-US" altLang="ja-JP" sz="3200" dirty="0" smtClean="0"/>
              <a:t>5km</a:t>
            </a:r>
            <a:r>
              <a:rPr lang="ja-JP" altLang="en-US" sz="3200" dirty="0" smtClean="0"/>
              <a:t>→</a:t>
            </a:r>
            <a:r>
              <a:rPr lang="en-US" altLang="ja-JP" sz="3200" dirty="0" smtClean="0"/>
              <a:t>1km</a:t>
            </a:r>
            <a:r>
              <a:rPr lang="ja-JP" altLang="en-US" sz="3200" dirty="0" smtClean="0"/>
              <a:t>：日中に</a:t>
            </a:r>
            <a:r>
              <a:rPr lang="en-US" altLang="ja-JP" sz="3200" dirty="0" smtClean="0"/>
              <a:t>RMSE</a:t>
            </a:r>
            <a:r>
              <a:rPr lang="ja-JP" altLang="en-US" sz="3200" dirty="0" smtClean="0"/>
              <a:t>が減少（</a:t>
            </a:r>
            <a:r>
              <a:rPr lang="en-US" altLang="ja-JP" sz="3200" dirty="0" smtClean="0"/>
              <a:t>0.6-0.8K</a:t>
            </a:r>
            <a:r>
              <a:rPr lang="ja-JP" altLang="en-US" sz="3200" dirty="0" smtClean="0"/>
              <a:t>）</a:t>
            </a:r>
            <a:endParaRPr lang="en-US" altLang="ja-JP" sz="3200" dirty="0" smtClean="0"/>
          </a:p>
          <a:p>
            <a:r>
              <a:rPr lang="ja-JP" altLang="en-US" sz="3200" dirty="0" smtClean="0"/>
              <a:t>　　＞雲量（日射）が絡んでいそう</a:t>
            </a:r>
            <a:endParaRPr lang="en-US" altLang="ja-JP" sz="3200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13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C:\Users\sawada\Documents\work\yamase_CI\20120305-06_ws\fig\dv_t_me_all_com.png"/>
          <p:cNvPicPr>
            <a:picLocks noChangeAspect="1" noChangeArrowheads="1"/>
          </p:cNvPicPr>
          <p:nvPr/>
        </p:nvPicPr>
        <p:blipFill>
          <a:blip r:embed="rId2" cstate="print"/>
          <a:srcRect l="1890" t="1956" r="3402" b="6356"/>
          <a:stretch>
            <a:fillRect/>
          </a:stretch>
        </p:blipFill>
        <p:spPr bwMode="auto">
          <a:xfrm>
            <a:off x="34926" y="836712"/>
            <a:ext cx="7938425" cy="5940728"/>
          </a:xfrm>
          <a:prstGeom prst="rect">
            <a:avLst/>
          </a:prstGeom>
          <a:noFill/>
        </p:spPr>
      </p:pic>
      <p:sp>
        <p:nvSpPr>
          <p:cNvPr id="33796" name="タイトル 1"/>
          <p:cNvSpPr>
            <a:spLocks noGrp="1"/>
          </p:cNvSpPr>
          <p:nvPr>
            <p:ph type="title"/>
          </p:nvPr>
        </p:nvSpPr>
        <p:spPr>
          <a:xfrm>
            <a:off x="58738" y="0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気温</a:t>
            </a:r>
            <a:r>
              <a:rPr lang="en-US" altLang="ja-JP" sz="3600" dirty="0" smtClean="0"/>
              <a:t>RMSE</a:t>
            </a:r>
            <a:r>
              <a:rPr lang="ja-JP" altLang="en-US" sz="3600" dirty="0" smtClean="0"/>
              <a:t>の日変化の解像度依存性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4293096"/>
            <a:ext cx="3876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5km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1km</a:t>
            </a:r>
            <a:r>
              <a:rPr kumimoji="1" lang="ja-JP" altLang="en-US" dirty="0" smtClean="0"/>
              <a:t>：早朝にやや減少</a:t>
            </a:r>
            <a:endParaRPr kumimoji="1" lang="en-US" altLang="ja-JP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7420669" y="620688"/>
            <a:ext cx="161582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月平均）</a:t>
            </a:r>
            <a:endParaRPr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91880" y="1167135"/>
            <a:ext cx="4376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5km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1km</a:t>
            </a:r>
            <a:r>
              <a:rPr kumimoji="1" lang="ja-JP" altLang="en-US" dirty="0" smtClean="0"/>
              <a:t>：日中にバイアス減少</a:t>
            </a:r>
            <a:endParaRPr kumimoji="1" lang="en-US" altLang="ja-JP" dirty="0" smtClean="0"/>
          </a:p>
          <a:p>
            <a:r>
              <a:rPr lang="ja-JP" altLang="en-US" dirty="0" smtClean="0"/>
              <a:t>　　　　　　　　早朝にやや増加</a:t>
            </a:r>
            <a:endParaRPr kumimoji="1" lang="en-US" altLang="ja-JP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14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2" descr="C:\Users\sawada\Documents\work\yamase_CI\paper\fig_201112\map_com_albed_vis_July_pp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36575"/>
            <a:ext cx="809625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タイトル 1"/>
          <p:cNvSpPr>
            <a:spLocks noGrp="1"/>
          </p:cNvSpPr>
          <p:nvPr>
            <p:ph type="title"/>
          </p:nvPr>
        </p:nvSpPr>
        <p:spPr>
          <a:xfrm>
            <a:off x="58738" y="71413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アルベド（上端）と</a:t>
            </a:r>
            <a:r>
              <a:rPr lang="en-US" altLang="ja-JP" sz="3600" dirty="0" smtClean="0"/>
              <a:t>GOES9/VIS</a:t>
            </a:r>
            <a:r>
              <a:rPr lang="ja-JP" altLang="en-US" sz="3600" dirty="0" smtClean="0"/>
              <a:t>の比較</a:t>
            </a:r>
          </a:p>
        </p:txBody>
      </p:sp>
      <p:sp>
        <p:nvSpPr>
          <p:cNvPr id="86021" name="テキスト ボックス 7"/>
          <p:cNvSpPr txBox="1">
            <a:spLocks noChangeArrowheads="1"/>
          </p:cNvSpPr>
          <p:nvPr/>
        </p:nvSpPr>
        <p:spPr bwMode="auto">
          <a:xfrm>
            <a:off x="6588125" y="1380852"/>
            <a:ext cx="23050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/>
              <a:t>モデルのアルベドと衛星可視の</a:t>
            </a:r>
            <a:endParaRPr lang="en-US" altLang="ja-JP" dirty="0"/>
          </a:p>
          <a:p>
            <a:r>
              <a:rPr lang="ja-JP" altLang="en-US" dirty="0"/>
              <a:t>空間相関（陸地のみ）</a:t>
            </a:r>
            <a:endParaRPr lang="en-US" altLang="ja-JP" dirty="0"/>
          </a:p>
          <a:p>
            <a:r>
              <a:rPr lang="ja-JP" altLang="en-US" sz="2800" dirty="0"/>
              <a:t>　</a:t>
            </a:r>
            <a:r>
              <a:rPr lang="en-US" altLang="ja-JP" sz="2800" dirty="0"/>
              <a:t>1km</a:t>
            </a:r>
            <a:r>
              <a:rPr lang="ja-JP" altLang="en-US" sz="2800" dirty="0"/>
              <a:t>：</a:t>
            </a:r>
            <a:r>
              <a:rPr lang="en-US" altLang="ja-JP" sz="2800" dirty="0">
                <a:solidFill>
                  <a:srgbClr val="FF0000"/>
                </a:solidFill>
              </a:rPr>
              <a:t>0.810</a:t>
            </a:r>
          </a:p>
          <a:p>
            <a:r>
              <a:rPr lang="ja-JP" altLang="en-US" sz="2800" dirty="0"/>
              <a:t>　</a:t>
            </a:r>
            <a:r>
              <a:rPr lang="en-US" altLang="ja-JP" sz="2800" dirty="0"/>
              <a:t>5km</a:t>
            </a:r>
            <a:r>
              <a:rPr lang="ja-JP" altLang="en-US" sz="2800" dirty="0"/>
              <a:t>：</a:t>
            </a:r>
            <a:r>
              <a:rPr lang="en-US" altLang="ja-JP" sz="2800" dirty="0"/>
              <a:t>0.716</a:t>
            </a:r>
          </a:p>
          <a:p>
            <a:r>
              <a:rPr lang="en-US" altLang="ja-JP" sz="2800" dirty="0"/>
              <a:t> 20km</a:t>
            </a:r>
            <a:r>
              <a:rPr lang="ja-JP" altLang="en-US" sz="2800" dirty="0"/>
              <a:t>：</a:t>
            </a:r>
            <a:r>
              <a:rPr lang="en-US" altLang="ja-JP" sz="2800" dirty="0"/>
              <a:t>0.471</a:t>
            </a:r>
          </a:p>
          <a:p>
            <a:r>
              <a:rPr lang="ja-JP" altLang="en-US" dirty="0"/>
              <a:t>約</a:t>
            </a:r>
            <a:r>
              <a:rPr lang="en-US" altLang="ja-JP" dirty="0"/>
              <a:t>0.09</a:t>
            </a:r>
            <a:r>
              <a:rPr lang="ja-JP" altLang="en-US" dirty="0"/>
              <a:t>度格子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29×22 </a:t>
            </a:r>
            <a:r>
              <a:rPr lang="en-US" altLang="ja-JP" dirty="0" smtClean="0"/>
              <a:t>points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※</a:t>
            </a:r>
            <a:r>
              <a:rPr lang="ja-JP" altLang="en-US" dirty="0" smtClean="0"/>
              <a:t>カラーバーが違うことに注意</a:t>
            </a:r>
            <a:endParaRPr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6516216" y="765865"/>
            <a:ext cx="262001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月平均、</a:t>
            </a:r>
            <a:r>
              <a:rPr lang="en-US" altLang="ja-JP" sz="2800" dirty="0" smtClean="0"/>
              <a:t>12LT</a:t>
            </a:r>
            <a:r>
              <a:rPr lang="ja-JP" altLang="en-US" sz="2800" dirty="0" smtClean="0"/>
              <a:t>）</a:t>
            </a:r>
            <a:endParaRPr lang="ja-JP" altLang="en-US" sz="2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15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4966" y="103569"/>
            <a:ext cx="8568952" cy="566936"/>
          </a:xfrm>
        </p:spPr>
        <p:txBody>
          <a:bodyPr/>
          <a:lstStyle/>
          <a:p>
            <a:r>
              <a:rPr kumimoji="1" lang="ja-JP" altLang="en-US" sz="4000" dirty="0" smtClean="0"/>
              <a:t>まとめ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2575" y="836712"/>
            <a:ext cx="8748464" cy="5160831"/>
          </a:xfrm>
          <a:prstGeom prst="rect">
            <a:avLst/>
          </a:prstGeom>
          <a:noFill/>
        </p:spPr>
        <p:txBody>
          <a:bodyPr wrap="square" bIns="36000" rtlCol="0">
            <a:spAutoFit/>
          </a:bodyPr>
          <a:lstStyle/>
          <a:p>
            <a:r>
              <a:rPr lang="ja-JP" altLang="en-US" sz="2800" dirty="0" smtClean="0"/>
              <a:t>◆</a:t>
            </a:r>
            <a:r>
              <a:rPr lang="en-US" altLang="ja-JP" sz="2800" dirty="0" smtClean="0"/>
              <a:t>2003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月（冷夏）の</a:t>
            </a:r>
            <a:r>
              <a:rPr lang="en-US" altLang="ja-JP" sz="2800" dirty="0" smtClean="0"/>
              <a:t>1km</a:t>
            </a:r>
            <a:r>
              <a:rPr lang="ja-JP" altLang="en-US" sz="2800" dirty="0" smtClean="0"/>
              <a:t>の再現性</a:t>
            </a:r>
            <a:endParaRPr lang="en-US" altLang="ja-JP" sz="2800" dirty="0" smtClean="0"/>
          </a:p>
          <a:p>
            <a:r>
              <a:rPr lang="ja-JP" altLang="en-US" sz="2800" dirty="0" smtClean="0"/>
              <a:t>　</a:t>
            </a:r>
            <a:r>
              <a:rPr lang="en-US" altLang="ja-JP" sz="2800" dirty="0" smtClean="0"/>
              <a:t>1km</a:t>
            </a:r>
            <a:r>
              <a:rPr lang="ja-JP" altLang="en-US" sz="2800" dirty="0" smtClean="0"/>
              <a:t>格子の日平均気温（</a:t>
            </a:r>
            <a:r>
              <a:rPr lang="en-US" altLang="ja-JP" sz="2800" dirty="0" err="1" smtClean="0"/>
              <a:t>Tave</a:t>
            </a:r>
            <a:r>
              <a:rPr lang="ja-JP" altLang="en-US" sz="2800" dirty="0" smtClean="0"/>
              <a:t>）</a:t>
            </a:r>
            <a:r>
              <a:rPr lang="en-US" altLang="ja-JP" sz="2800" dirty="0" smtClean="0"/>
              <a:t>RMSE:</a:t>
            </a:r>
            <a:r>
              <a:rPr lang="ja-JP" altLang="en-US" sz="2800" dirty="0" smtClean="0"/>
              <a:t>～</a:t>
            </a:r>
            <a:r>
              <a:rPr lang="en-US" altLang="ja-JP" sz="2800" dirty="0" smtClean="0"/>
              <a:t>2.0K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1.2/1.0K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　　　　　　　　</a:t>
            </a:r>
            <a:r>
              <a:rPr kumimoji="1" lang="ja-JP" altLang="en-US" sz="1600" dirty="0" smtClean="0"/>
              <a:t> </a:t>
            </a:r>
            <a:r>
              <a:rPr lang="ja-JP" altLang="en-US" sz="2800" dirty="0" smtClean="0"/>
              <a:t>気温日較差（</a:t>
            </a:r>
            <a:r>
              <a:rPr lang="en-US" altLang="ja-JP" sz="2800" dirty="0" smtClean="0"/>
              <a:t>DTR</a:t>
            </a:r>
            <a:r>
              <a:rPr lang="ja-JP" altLang="en-US" sz="2800" dirty="0" smtClean="0"/>
              <a:t>）</a:t>
            </a:r>
            <a:r>
              <a:rPr lang="en-US" altLang="ja-JP" sz="2800" dirty="0" smtClean="0"/>
              <a:t>RMSE:</a:t>
            </a:r>
            <a:r>
              <a:rPr lang="ja-JP" altLang="en-US" sz="2800" dirty="0" smtClean="0"/>
              <a:t>～</a:t>
            </a:r>
            <a:r>
              <a:rPr lang="en-US" altLang="ja-JP" sz="2800" dirty="0" smtClean="0"/>
              <a:t>2.4K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0.5/2.1K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　　　　　</a:t>
            </a:r>
            <a:r>
              <a:rPr lang="ja-JP" altLang="en-US" sz="300" dirty="0" smtClean="0"/>
              <a:t>　</a:t>
            </a:r>
            <a:r>
              <a:rPr lang="ja-JP" altLang="en-US" sz="2800" dirty="0" smtClean="0"/>
              <a:t>日変化</a:t>
            </a:r>
            <a:r>
              <a:rPr lang="en-US" altLang="ja-JP" sz="2800" dirty="0" smtClean="0"/>
              <a:t>RMSE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2.5K</a:t>
            </a:r>
            <a:r>
              <a:rPr lang="ja-JP" altLang="en-US" sz="2800" dirty="0" smtClean="0"/>
              <a:t>（日中）、</a:t>
            </a:r>
            <a:r>
              <a:rPr lang="en-US" altLang="ja-JP" sz="2800" dirty="0" smtClean="0"/>
              <a:t>1.6K</a:t>
            </a:r>
            <a:r>
              <a:rPr lang="ja-JP" altLang="en-US" sz="2800" dirty="0" smtClean="0"/>
              <a:t>（早朝）</a:t>
            </a:r>
            <a:endParaRPr lang="en-US" altLang="ja-JP" sz="2800" dirty="0" smtClean="0"/>
          </a:p>
          <a:p>
            <a:endParaRPr lang="en-US" altLang="ja-JP" sz="1000" dirty="0" smtClean="0"/>
          </a:p>
          <a:p>
            <a:r>
              <a:rPr lang="ja-JP" altLang="en-US" sz="2800" dirty="0" smtClean="0"/>
              <a:t>◆ダウンスケーリングの有難味（</a:t>
            </a:r>
            <a:r>
              <a:rPr lang="en-US" altLang="ja-JP" sz="2800" dirty="0" smtClean="0"/>
              <a:t>5km</a:t>
            </a:r>
            <a:r>
              <a:rPr lang="ja-JP" altLang="en-US" sz="2800" dirty="0" smtClean="0"/>
              <a:t>→</a:t>
            </a:r>
            <a:r>
              <a:rPr lang="en-US" altLang="ja-JP" sz="2800" dirty="0" smtClean="0"/>
              <a:t>1km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r>
              <a:rPr lang="ja-JP" altLang="en-US" sz="2800" dirty="0" smtClean="0"/>
              <a:t>　</a:t>
            </a:r>
            <a:r>
              <a:rPr lang="en-US" altLang="ja-JP" sz="2800" dirty="0" smtClean="0"/>
              <a:t>RMSE</a:t>
            </a:r>
            <a:r>
              <a:rPr lang="ja-JP" altLang="en-US" sz="2800" dirty="0" smtClean="0"/>
              <a:t>（</a:t>
            </a:r>
            <a:r>
              <a:rPr lang="en-US" altLang="ja-JP" sz="2800" dirty="0" err="1" smtClean="0"/>
              <a:t>Tave</a:t>
            </a:r>
            <a:r>
              <a:rPr lang="en-US" altLang="ja-JP" sz="2800" dirty="0" smtClean="0"/>
              <a:t>/DTR</a:t>
            </a:r>
            <a:r>
              <a:rPr lang="ja-JP" altLang="en-US" sz="2800" dirty="0" smtClean="0"/>
              <a:t>）</a:t>
            </a:r>
            <a:r>
              <a:rPr lang="en-US" altLang="ja-JP" sz="2800" dirty="0" smtClean="0"/>
              <a:t>:</a:t>
            </a:r>
            <a:r>
              <a:rPr lang="ja-JP" altLang="en-US" sz="2800" dirty="0" smtClean="0"/>
              <a:t>～</a:t>
            </a:r>
            <a:r>
              <a:rPr lang="en-US" altLang="ja-JP" sz="2800" dirty="0" smtClean="0"/>
              <a:t>0.3/0.4K</a:t>
            </a:r>
            <a:r>
              <a:rPr lang="ja-JP" altLang="en-US" sz="2800" dirty="0" smtClean="0"/>
              <a:t>減少</a:t>
            </a:r>
            <a:endParaRPr lang="en-US" altLang="ja-JP" sz="2800" dirty="0" smtClean="0"/>
          </a:p>
          <a:p>
            <a:r>
              <a:rPr lang="ja-JP" altLang="en-US" dirty="0" smtClean="0"/>
              <a:t>　　　山形・宮城県南で～</a:t>
            </a:r>
            <a:r>
              <a:rPr lang="en-US" altLang="ja-JP" dirty="0" smtClean="0"/>
              <a:t>0.7K</a:t>
            </a:r>
            <a:r>
              <a:rPr lang="ja-JP" altLang="en-US" dirty="0" smtClean="0"/>
              <a:t>減少</a:t>
            </a:r>
            <a:endParaRPr lang="en-US" altLang="ja-JP" dirty="0" smtClean="0"/>
          </a:p>
          <a:p>
            <a:endParaRPr lang="en-US" altLang="ja-JP" sz="1000" dirty="0" smtClean="0"/>
          </a:p>
          <a:p>
            <a:r>
              <a:rPr lang="ja-JP" altLang="en-US" sz="2800" dirty="0" smtClean="0"/>
              <a:t>　バイアス（</a:t>
            </a:r>
            <a:r>
              <a:rPr lang="en-US" altLang="ja-JP" sz="2800" dirty="0" err="1" smtClean="0"/>
              <a:t>Tave</a:t>
            </a:r>
            <a:r>
              <a:rPr lang="en-US" altLang="ja-JP" sz="2800" dirty="0" smtClean="0"/>
              <a:t>/DTR</a:t>
            </a:r>
            <a:r>
              <a:rPr lang="ja-JP" altLang="en-US" sz="2800" dirty="0" smtClean="0"/>
              <a:t>）：～</a:t>
            </a:r>
            <a:r>
              <a:rPr lang="en-US" altLang="ja-JP" sz="2800" dirty="0" smtClean="0"/>
              <a:t>0.3/0.6</a:t>
            </a:r>
            <a:r>
              <a:rPr lang="ja-JP" altLang="en-US" sz="2800" dirty="0" smtClean="0"/>
              <a:t>改善（特に、日中）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　ランダム誤差：</a:t>
            </a:r>
            <a:r>
              <a:rPr lang="ja-JP" altLang="en-US" sz="2800" dirty="0" smtClean="0"/>
              <a:t>（</a:t>
            </a:r>
            <a:r>
              <a:rPr lang="en-US" altLang="ja-JP" sz="2800" dirty="0" err="1" smtClean="0"/>
              <a:t>Tave</a:t>
            </a:r>
            <a:r>
              <a:rPr lang="en-US" altLang="ja-JP" sz="2800" dirty="0" smtClean="0"/>
              <a:t>/DTR</a:t>
            </a:r>
            <a:r>
              <a:rPr lang="ja-JP" altLang="en-US" sz="2800" dirty="0" smtClean="0"/>
              <a:t>）：～</a:t>
            </a:r>
            <a:r>
              <a:rPr lang="en-US" altLang="ja-JP" sz="2800" dirty="0" smtClean="0"/>
              <a:t>0.0/0.2</a:t>
            </a:r>
            <a:r>
              <a:rPr lang="ja-JP" altLang="en-US" sz="2800" dirty="0" smtClean="0"/>
              <a:t>改善</a:t>
            </a:r>
            <a:endParaRPr kumimoji="1" lang="en-US" altLang="ja-JP" sz="2800" dirty="0" smtClean="0"/>
          </a:p>
          <a:p>
            <a:r>
              <a:rPr lang="ja-JP" altLang="en-US" dirty="0" smtClean="0"/>
              <a:t>　　　</a:t>
            </a:r>
            <a:r>
              <a:rPr lang="ja-JP" altLang="en-US" dirty="0" smtClean="0">
                <a:solidFill>
                  <a:srgbClr val="FF0000"/>
                </a:solidFill>
              </a:rPr>
              <a:t>バイアスは改善しているが、ランダム誤差はあまり変わらない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sz="1000" dirty="0" smtClean="0"/>
          </a:p>
          <a:p>
            <a:r>
              <a:rPr lang="ja-JP" altLang="en-US" sz="2800" dirty="0" smtClean="0"/>
              <a:t>　雲分布：月平均した衛星可視とよく対応（相関～</a:t>
            </a:r>
            <a:r>
              <a:rPr lang="en-US" altLang="ja-JP" sz="2800" dirty="0" smtClean="0"/>
              <a:t>0.81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16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4966" y="103569"/>
            <a:ext cx="8568952" cy="566936"/>
          </a:xfrm>
        </p:spPr>
        <p:txBody>
          <a:bodyPr/>
          <a:lstStyle/>
          <a:p>
            <a:r>
              <a:rPr kumimoji="1" lang="ja-JP" altLang="en-US" sz="4000" dirty="0" smtClean="0"/>
              <a:t>今後の予定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2575" y="1085192"/>
            <a:ext cx="8748464" cy="5622496"/>
          </a:xfrm>
          <a:prstGeom prst="rect">
            <a:avLst/>
          </a:prstGeom>
          <a:noFill/>
        </p:spPr>
        <p:txBody>
          <a:bodyPr wrap="square" bIns="36000" rtlCol="0">
            <a:spAutoFit/>
          </a:bodyPr>
          <a:lstStyle/>
          <a:p>
            <a:r>
              <a:rPr lang="ja-JP" altLang="en-US" sz="3600" dirty="0" smtClean="0"/>
              <a:t>◆</a:t>
            </a:r>
            <a:r>
              <a:rPr lang="en-US" altLang="ja-JP" sz="3600" dirty="0" smtClean="0"/>
              <a:t>2004</a:t>
            </a:r>
            <a:r>
              <a:rPr lang="ja-JP" altLang="en-US" sz="3600" dirty="0" smtClean="0"/>
              <a:t>年</a:t>
            </a:r>
            <a:r>
              <a:rPr lang="en-US" altLang="ja-JP" sz="3600" dirty="0" smtClean="0"/>
              <a:t>7</a:t>
            </a:r>
            <a:r>
              <a:rPr lang="ja-JP" altLang="en-US" sz="3600" dirty="0" smtClean="0"/>
              <a:t>月との相似点・相違点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◆誤差要因を明確に。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◆検証は気温だけ？きりがない？（湿度、日射量は見たい）積算温度とか？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◆提供するにはバイアス補正が必要＞重解析？</a:t>
            </a:r>
            <a:endParaRPr lang="en-US" altLang="ja-JP" sz="3600" dirty="0" smtClean="0"/>
          </a:p>
          <a:p>
            <a:endParaRPr lang="en-US" altLang="ja-JP" sz="3600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17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4966" y="105202"/>
            <a:ext cx="8568952" cy="494928"/>
          </a:xfrm>
        </p:spPr>
        <p:txBody>
          <a:bodyPr/>
          <a:lstStyle/>
          <a:p>
            <a:r>
              <a:rPr kumimoji="1" lang="en-US" altLang="ja-JP" sz="4000" dirty="0" smtClean="0"/>
              <a:t>~5km</a:t>
            </a:r>
            <a:r>
              <a:rPr kumimoji="1" lang="ja-JP" altLang="en-US" sz="4000" dirty="0" err="1" smtClean="0"/>
              <a:t>、</a:t>
            </a:r>
            <a:r>
              <a:rPr lang="en-US" altLang="ja-JP" sz="4000" dirty="0" smtClean="0"/>
              <a:t>1km+KF</a:t>
            </a:r>
            <a:r>
              <a:rPr lang="ja-JP" altLang="en-US" sz="4000" dirty="0" err="1" smtClean="0"/>
              <a:t>、</a:t>
            </a:r>
            <a:r>
              <a:rPr lang="en-US" altLang="ja-JP" sz="4000" dirty="0" smtClean="0"/>
              <a:t>1km</a:t>
            </a:r>
            <a:r>
              <a:rPr lang="ja-JP" altLang="en-US" sz="4000" dirty="0" smtClean="0"/>
              <a:t>の比較</a:t>
            </a:r>
            <a:r>
              <a:rPr kumimoji="1" lang="en-US" altLang="ja-JP" sz="4000" dirty="0" smtClean="0"/>
              <a:t>~</a:t>
            </a:r>
            <a:endParaRPr kumimoji="1" lang="ja-JP" altLang="en-US" sz="4000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1043608" y="1268760"/>
            <a:ext cx="5254352" cy="439688"/>
          </a:xfrm>
        </p:spPr>
        <p:txBody>
          <a:bodyPr/>
          <a:lstStyle/>
          <a:p>
            <a:pPr lvl="1"/>
            <a:r>
              <a:rPr lang="ja-JP" altLang="en-US" dirty="0" smtClean="0"/>
              <a:t>雲水（下層雲量）と地上気温</a:t>
            </a:r>
            <a:endParaRPr kumimoji="1" lang="ja-JP" altLang="en-US" dirty="0"/>
          </a:p>
        </p:txBody>
      </p:sp>
      <p:pic>
        <p:nvPicPr>
          <p:cNvPr id="100354" name="Picture 2" descr="C:\Users\sawada\Documents\work\yamase_CI\20120305-06_ws\fig\map_5km_1km_kf_mcll_ts_July.png"/>
          <p:cNvPicPr>
            <a:picLocks noChangeAspect="1" noChangeArrowheads="1"/>
          </p:cNvPicPr>
          <p:nvPr/>
        </p:nvPicPr>
        <p:blipFill>
          <a:blip r:embed="rId2" cstate="print"/>
          <a:srcRect l="3150" t="525" b="525"/>
          <a:stretch>
            <a:fillRect/>
          </a:stretch>
        </p:blipFill>
        <p:spPr bwMode="auto">
          <a:xfrm>
            <a:off x="573428" y="694546"/>
            <a:ext cx="7970442" cy="6107400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18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7510D9-99EC-4DFB-A89B-A5B6645BFE9D}" type="slidenum">
              <a:rPr lang="ja-JP" altLang="en-US" smtClean="0">
                <a:ea typeface="ＭＳ Ｐゴシック" charset="-128"/>
              </a:rPr>
              <a:pPr/>
              <a:t>19</a:t>
            </a:fld>
            <a:r>
              <a:rPr lang="en-US" altLang="ja-JP" smtClean="0">
                <a:ea typeface="ＭＳ Ｐゴシック" charset="-128"/>
              </a:rPr>
              <a:t>/14</a:t>
            </a:r>
            <a:endParaRPr lang="ja-JP" altLang="en-US" smtClean="0">
              <a:ea typeface="ＭＳ Ｐゴシック" charset="-128"/>
            </a:endParaRPr>
          </a:p>
        </p:txBody>
      </p:sp>
      <p:sp>
        <p:nvSpPr>
          <p:cNvPr id="27651" name="タイトル 1"/>
          <p:cNvSpPr>
            <a:spLocks noGrp="1"/>
          </p:cNvSpPr>
          <p:nvPr>
            <p:ph type="title"/>
          </p:nvPr>
        </p:nvSpPr>
        <p:spPr>
          <a:xfrm>
            <a:off x="58738" y="0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2800" smtClean="0"/>
              <a:t>日射量の</a:t>
            </a:r>
            <a:r>
              <a:rPr lang="en-US" altLang="ja-JP" sz="2800" smtClean="0"/>
              <a:t>RMSE/ME</a:t>
            </a:r>
            <a:r>
              <a:rPr lang="ja-JP" altLang="en-US" sz="2800" smtClean="0"/>
              <a:t>の日変化と解像度依存性</a:t>
            </a:r>
          </a:p>
        </p:txBody>
      </p:sp>
      <p:pic>
        <p:nvPicPr>
          <p:cNvPr id="27652" name="Picture 4" descr="C:\Users\sawada\Documents\work\yamase_CI\paper\fig_201111\dsw_dv_me_rs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549275"/>
            <a:ext cx="781050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テキスト ボックス 7"/>
          <p:cNvSpPr txBox="1">
            <a:spLocks noChangeArrowheads="1"/>
          </p:cNvSpPr>
          <p:nvPr/>
        </p:nvSpPr>
        <p:spPr bwMode="auto">
          <a:xfrm rot="-5400000">
            <a:off x="535782" y="1704181"/>
            <a:ext cx="90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W/m</a:t>
            </a:r>
            <a:r>
              <a:rPr lang="en-US" altLang="ja-JP" baseline="30000"/>
              <a:t>2</a:t>
            </a:r>
            <a:endParaRPr lang="ja-JP" altLang="en-US" baseline="30000"/>
          </a:p>
        </p:txBody>
      </p:sp>
      <p:sp>
        <p:nvSpPr>
          <p:cNvPr id="27654" name="テキスト ボックス 8"/>
          <p:cNvSpPr txBox="1">
            <a:spLocks noChangeArrowheads="1"/>
          </p:cNvSpPr>
          <p:nvPr/>
        </p:nvSpPr>
        <p:spPr bwMode="auto">
          <a:xfrm rot="-5400000">
            <a:off x="536575" y="4800600"/>
            <a:ext cx="900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W/m</a:t>
            </a:r>
            <a:r>
              <a:rPr lang="en-US" altLang="ja-JP" baseline="30000"/>
              <a:t>2</a:t>
            </a:r>
            <a:endParaRPr lang="ja-JP" altLang="en-US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ヤマセに関連する局地</a:t>
            </a:r>
            <a:r>
              <a:rPr lang="ja-JP" altLang="en-US" dirty="0" smtClean="0">
                <a:solidFill>
                  <a:srgbClr val="0000FF"/>
                </a:solidFill>
              </a:rPr>
              <a:t>気候</a:t>
            </a:r>
            <a:r>
              <a:rPr lang="ja-JP" altLang="en-US" dirty="0" smtClean="0"/>
              <a:t>研究</a:t>
            </a:r>
            <a:endParaRPr lang="ja-JP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239838" y="1900238"/>
            <a:ext cx="76533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ja-JP" altLang="en-US" sz="2800">
                <a:solidFill>
                  <a:schemeClr val="bg2"/>
                </a:solidFill>
                <a:latin typeface="ＭＳ Ｐゴシック" pitchFamily="50" charset="-128"/>
              </a:rPr>
              <a:t>気候モデルの結果（</a:t>
            </a:r>
            <a:r>
              <a:rPr lang="en-US" altLang="ja-JP" sz="2800">
                <a:solidFill>
                  <a:schemeClr val="bg2"/>
                </a:solidFill>
                <a:latin typeface="ＭＳ Ｐゴシック" pitchFamily="50" charset="-128"/>
              </a:rPr>
              <a:t>MRI, AORI)</a:t>
            </a:r>
            <a:r>
              <a:rPr lang="ja-JP" altLang="en-US" sz="2800">
                <a:solidFill>
                  <a:schemeClr val="bg2"/>
                </a:solidFill>
                <a:latin typeface="ＭＳ Ｐゴシック" pitchFamily="50" charset="-128"/>
              </a:rPr>
              <a:t>をダウンスケール</a:t>
            </a:r>
            <a:endParaRPr lang="en-US" altLang="ja-JP" sz="2800">
              <a:solidFill>
                <a:schemeClr val="bg2"/>
              </a:solidFill>
              <a:latin typeface="ＭＳ Ｐゴシック" pitchFamily="50" charset="-128"/>
            </a:endParaRPr>
          </a:p>
          <a:p>
            <a:pPr>
              <a:tabLst>
                <a:tab pos="228600" algn="l"/>
              </a:tabLst>
            </a:pPr>
            <a:r>
              <a:rPr lang="ja-JP" altLang="en-US" sz="2800">
                <a:solidFill>
                  <a:schemeClr val="bg2"/>
                </a:solidFill>
                <a:latin typeface="ＭＳ Ｐゴシック" pitchFamily="50" charset="-128"/>
              </a:rPr>
              <a:t>　　→ヤマセの頻度や強度を自動検出し統計調査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0700" y="1325563"/>
            <a:ext cx="79390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sz="32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10km</a:t>
            </a:r>
            <a:r>
              <a:rPr lang="ja-JP" altLang="en-US" sz="32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メッシュダウンスケール　　</a:t>
            </a:r>
            <a:r>
              <a:rPr lang="en-US" altLang="ja-JP" sz="32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1000</a:t>
            </a:r>
            <a:r>
              <a:rPr lang="ja-JP" altLang="en-US" sz="32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年程度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87450" y="3587750"/>
            <a:ext cx="6913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ja-JP" altLang="en-US" sz="2800" b="1">
                <a:solidFill>
                  <a:srgbClr val="003366"/>
                </a:solidFill>
                <a:latin typeface="ＭＳ Ｐゴシック" pitchFamily="50" charset="-128"/>
              </a:rPr>
              <a:t>ヤマセと冬季モンスーンの地域特性の理解</a:t>
            </a:r>
            <a:endParaRPr lang="en-US" altLang="ja-JP" sz="2800" b="1">
              <a:solidFill>
                <a:srgbClr val="003366"/>
              </a:solidFill>
              <a:latin typeface="ＭＳ Ｐゴシック" pitchFamily="50" charset="-128"/>
            </a:endParaRPr>
          </a:p>
          <a:p>
            <a:pPr>
              <a:tabLst>
                <a:tab pos="228600" algn="l"/>
              </a:tabLst>
            </a:pPr>
            <a:r>
              <a:rPr lang="en-US" altLang="ja-JP" sz="2800" b="1">
                <a:solidFill>
                  <a:srgbClr val="003366"/>
                </a:solidFill>
                <a:latin typeface="ＭＳ Ｐゴシック" pitchFamily="50" charset="-128"/>
              </a:rPr>
              <a:t>2003</a:t>
            </a:r>
            <a:r>
              <a:rPr lang="ja-JP" altLang="en-US" sz="2800" b="1">
                <a:solidFill>
                  <a:srgbClr val="003366"/>
                </a:solidFill>
                <a:latin typeface="ＭＳ Ｐゴシック" pitchFamily="50" charset="-128"/>
              </a:rPr>
              <a:t>年</a:t>
            </a:r>
            <a:r>
              <a:rPr lang="en-US" altLang="ja-JP" sz="2800" b="1">
                <a:solidFill>
                  <a:srgbClr val="003366"/>
                </a:solidFill>
                <a:latin typeface="ＭＳ Ｐゴシック" pitchFamily="50" charset="-128"/>
              </a:rPr>
              <a:t>7</a:t>
            </a:r>
            <a:r>
              <a:rPr lang="ja-JP" altLang="en-US" sz="2800" b="1">
                <a:solidFill>
                  <a:srgbClr val="003366"/>
                </a:solidFill>
                <a:latin typeface="ＭＳ Ｐゴシック" pitchFamily="50" charset="-128"/>
              </a:rPr>
              <a:t>月 </a:t>
            </a:r>
            <a:r>
              <a:rPr lang="en-US" altLang="ja-JP" sz="2800" b="1">
                <a:solidFill>
                  <a:srgbClr val="003366"/>
                </a:solidFill>
                <a:latin typeface="ＭＳ Ｐゴシック" pitchFamily="50" charset="-128"/>
              </a:rPr>
              <a:t>v.s. 2004</a:t>
            </a:r>
            <a:r>
              <a:rPr lang="ja-JP" altLang="en-US" sz="2800" b="1">
                <a:solidFill>
                  <a:srgbClr val="003366"/>
                </a:solidFill>
                <a:latin typeface="ＭＳ Ｐゴシック" pitchFamily="50" charset="-128"/>
              </a:rPr>
              <a:t>年</a:t>
            </a:r>
            <a:r>
              <a:rPr lang="en-US" altLang="ja-JP" sz="2800" b="1">
                <a:solidFill>
                  <a:srgbClr val="003366"/>
                </a:solidFill>
                <a:latin typeface="ＭＳ Ｐゴシック" pitchFamily="50" charset="-128"/>
              </a:rPr>
              <a:t>7</a:t>
            </a:r>
            <a:r>
              <a:rPr lang="ja-JP" altLang="en-US" sz="2800" b="1">
                <a:solidFill>
                  <a:srgbClr val="003366"/>
                </a:solidFill>
                <a:latin typeface="ＭＳ Ｐゴシック" pitchFamily="50" charset="-128"/>
              </a:rPr>
              <a:t>月の比較</a:t>
            </a:r>
            <a:endParaRPr lang="en-US" altLang="ja-JP" sz="2800" b="1">
              <a:solidFill>
                <a:srgbClr val="003366"/>
              </a:solidFill>
              <a:latin typeface="ＭＳ Ｐゴシック" pitchFamily="50" charset="-12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92138" y="3013075"/>
            <a:ext cx="77962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sz="32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1km</a:t>
            </a:r>
            <a:r>
              <a:rPr lang="ja-JP" altLang="en-US" sz="32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メッシュダウンスケール　　</a:t>
            </a:r>
            <a:r>
              <a:rPr lang="en-US" altLang="ja-JP" sz="32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100</a:t>
            </a:r>
            <a:r>
              <a:rPr lang="ja-JP" altLang="en-US" sz="32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か月程度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31913" y="5589588"/>
            <a:ext cx="6934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ja-JP" altLang="en-US" sz="2800">
                <a:solidFill>
                  <a:schemeClr val="bg2"/>
                </a:solidFill>
                <a:latin typeface="ＭＳ Ｐゴシック" pitchFamily="50" charset="-128"/>
              </a:rPr>
              <a:t>下層雲解像モデルによる雲の形成過程研究</a:t>
            </a:r>
            <a:endParaRPr lang="en-US" altLang="ja-JP" sz="2800">
              <a:solidFill>
                <a:schemeClr val="bg2"/>
              </a:solidFill>
              <a:latin typeface="ＭＳ Ｐゴシック" pitchFamily="50" charset="-12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63575" y="4911725"/>
            <a:ext cx="74374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sz="32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100m</a:t>
            </a:r>
            <a:r>
              <a:rPr lang="ja-JP" altLang="en-US" sz="32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メッシュダウンスケール　　</a:t>
            </a:r>
            <a:r>
              <a:rPr lang="en-US" altLang="ja-JP" sz="32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100</a:t>
            </a:r>
            <a:r>
              <a:rPr lang="ja-JP" altLang="en-US" sz="32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日程度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68313" y="1268413"/>
            <a:ext cx="8424862" cy="5040312"/>
          </a:xfrm>
          <a:prstGeom prst="rect">
            <a:avLst/>
          </a:prstGeom>
          <a:noFill/>
          <a:ln w="381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2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7" grpId="0"/>
      <p:bldP spid="10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9" y="1412776"/>
            <a:ext cx="65436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2" descr="C:\Users\sawada\Documents\work\yamase_CI\20120305-06_ws\fig\ts_snap.png"/>
          <p:cNvPicPr>
            <a:picLocks noChangeAspect="1" noChangeArrowheads="1"/>
          </p:cNvPicPr>
          <p:nvPr/>
        </p:nvPicPr>
        <p:blipFill>
          <a:blip r:embed="rId4" cstate="print"/>
          <a:srcRect l="945" t="6727" r="24567" b="9174"/>
          <a:stretch>
            <a:fillRect/>
          </a:stretch>
        </p:blipFill>
        <p:spPr bwMode="auto">
          <a:xfrm>
            <a:off x="5019288" y="1628800"/>
            <a:ext cx="4086710" cy="3564321"/>
          </a:xfrm>
          <a:prstGeom prst="rect">
            <a:avLst/>
          </a:prstGeom>
          <a:noFill/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440113" y="85725"/>
            <a:ext cx="2255837" cy="676275"/>
          </a:xfrm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ja-JP" altLang="en-US" smtClean="0"/>
              <a:t>研究背景</a:t>
            </a:r>
          </a:p>
        </p:txBody>
      </p:sp>
      <p:sp>
        <p:nvSpPr>
          <p:cNvPr id="14341" name="正方形/長方形 18"/>
          <p:cNvSpPr>
            <a:spLocks noChangeArrowheads="1"/>
          </p:cNvSpPr>
          <p:nvPr/>
        </p:nvSpPr>
        <p:spPr bwMode="auto">
          <a:xfrm>
            <a:off x="720144" y="692696"/>
            <a:ext cx="7704856" cy="5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ja-JP" sz="2800" b="1" dirty="0"/>
              <a:t>1km</a:t>
            </a:r>
            <a:r>
              <a:rPr lang="ja-JP" altLang="en-US" sz="2800" dirty="0" smtClean="0"/>
              <a:t>メッシュ気象</a:t>
            </a:r>
            <a:r>
              <a:rPr lang="ja-JP" altLang="en-US" sz="2800" dirty="0"/>
              <a:t>データ</a:t>
            </a:r>
            <a:r>
              <a:rPr lang="en-US" altLang="ja-JP" sz="2800" dirty="0"/>
              <a:t> </a:t>
            </a:r>
            <a:r>
              <a:rPr lang="en-US" altLang="ja-JP" sz="2800" b="1" dirty="0"/>
              <a:t>=&gt; </a:t>
            </a:r>
            <a:r>
              <a:rPr lang="ja-JP" altLang="en-US" sz="2800" dirty="0" smtClean="0">
                <a:solidFill>
                  <a:srgbClr val="0000FF"/>
                </a:solidFill>
              </a:rPr>
              <a:t>地域特性（農業利用）</a:t>
            </a:r>
            <a:endParaRPr lang="en-US" altLang="ja-JP" sz="2800" dirty="0">
              <a:solidFill>
                <a:srgbClr val="0000FF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71563" y="6105488"/>
            <a:ext cx="6983412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anchor="ctr"/>
          <a:lstStyle/>
          <a:p>
            <a:pPr>
              <a:lnSpc>
                <a:spcPct val="110000"/>
              </a:lnSpc>
              <a:defRPr/>
            </a:pPr>
            <a:r>
              <a:rPr lang="ja-JP" altLang="en-US" sz="3200" dirty="0">
                <a:solidFill>
                  <a:schemeClr val="tx1"/>
                </a:solidFill>
                <a:latin typeface="ＭＳ Ｐゴシック" pitchFamily="50" charset="-128"/>
                <a:cs typeface="Times New Roman" pitchFamily="18" charset="0"/>
              </a:rPr>
              <a:t>力学的ダウンスケーリングが有効・有用</a:t>
            </a:r>
            <a:endParaRPr lang="en-US" altLang="ja-JP" sz="3200" dirty="0">
              <a:solidFill>
                <a:schemeClr val="tx1"/>
              </a:solidFill>
              <a:latin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5256213" y="2997200"/>
            <a:ext cx="4068762" cy="771525"/>
          </a:xfrm>
          <a:prstGeom prst="ellipse">
            <a:avLst/>
          </a:prstGeom>
          <a:solidFill>
            <a:srgbClr val="FFFFCC">
              <a:alpha val="50196"/>
            </a:srgb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ja-JP" altLang="en-US" sz="2800" b="1" dirty="0">
                <a:solidFill>
                  <a:srgbClr val="FF0000"/>
                </a:solidFill>
              </a:rPr>
              <a:t>詳細な地形の影響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92714" y="5241392"/>
            <a:ext cx="272350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err="1" smtClean="0"/>
              <a:t>Ishizaki</a:t>
            </a:r>
            <a:r>
              <a:rPr kumimoji="1" lang="en-US" altLang="ja-JP" dirty="0" smtClean="0"/>
              <a:t> et al., 2012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9072" y="1259468"/>
            <a:ext cx="6934591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smtClean="0"/>
              <a:t>20km</a:t>
            </a:r>
            <a:r>
              <a:rPr kumimoji="1" lang="ja-JP" altLang="en-US" dirty="0" smtClean="0"/>
              <a:t>メッシュで再現された地上気温偏差（</a:t>
            </a:r>
            <a:r>
              <a:rPr kumimoji="1" lang="en-US" altLang="ja-JP" dirty="0" smtClean="0"/>
              <a:t>1993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月）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467544" y="5586560"/>
            <a:ext cx="3672408" cy="48235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0000FF"/>
                </a:solidFill>
              </a:rPr>
              <a:t>東西コントラストを表現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3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 cstate="print"/>
          <a:srcRect l="17421" t="22205" r="13878" b="2362"/>
          <a:stretch>
            <a:fillRect/>
          </a:stretch>
        </p:blipFill>
        <p:spPr bwMode="auto">
          <a:xfrm>
            <a:off x="323528" y="836613"/>
            <a:ext cx="8376040" cy="574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2237" y="85309"/>
            <a:ext cx="5331588" cy="677108"/>
          </a:xfrm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ja-JP" altLang="en-US" dirty="0" smtClean="0"/>
              <a:t>研究背景　～おまけ～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96970" y="4437112"/>
            <a:ext cx="301524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err="1" smtClean="0"/>
              <a:t>Nagasawa</a:t>
            </a:r>
            <a:r>
              <a:rPr kumimoji="1" lang="en-US" altLang="ja-JP" dirty="0" smtClean="0"/>
              <a:t> et al., 2006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96136" y="827420"/>
            <a:ext cx="130758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ja-JP" altLang="en-US" dirty="0" smtClean="0"/>
              <a:t>＜</a:t>
            </a:r>
            <a:r>
              <a:rPr kumimoji="1" lang="en-US" altLang="ja-JP" dirty="0" smtClean="0"/>
              <a:t>2km</a:t>
            </a:r>
            <a:r>
              <a:rPr kumimoji="1" lang="ja-JP" altLang="en-US" dirty="0" smtClean="0"/>
              <a:t>＞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31840" y="836712"/>
            <a:ext cx="146147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ja-JP" altLang="en-US" dirty="0" smtClean="0"/>
              <a:t>＜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km</a:t>
            </a:r>
            <a:r>
              <a:rPr kumimoji="1" lang="ja-JP" altLang="en-US" dirty="0" smtClean="0"/>
              <a:t>＞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836712"/>
            <a:ext cx="146147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ja-JP" altLang="en-US" dirty="0" smtClean="0"/>
              <a:t>＜</a:t>
            </a:r>
            <a:r>
              <a:rPr lang="en-US" altLang="ja-JP" dirty="0" smtClean="0"/>
              <a:t>40</a:t>
            </a:r>
            <a:r>
              <a:rPr kumimoji="1" lang="en-US" altLang="ja-JP" dirty="0" smtClean="0"/>
              <a:t>km</a:t>
            </a:r>
            <a:r>
              <a:rPr kumimoji="1" lang="ja-JP" altLang="en-US" dirty="0" smtClean="0"/>
              <a:t>＞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3851756"/>
            <a:ext cx="146147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ja-JP" altLang="en-US" dirty="0" smtClean="0"/>
              <a:t>＜</a:t>
            </a:r>
            <a:r>
              <a:rPr lang="en-US" altLang="ja-JP" dirty="0" smtClean="0"/>
              <a:t>500</a:t>
            </a:r>
            <a:r>
              <a:rPr kumimoji="1" lang="en-US" altLang="ja-JP" dirty="0" smtClean="0"/>
              <a:t>m</a:t>
            </a:r>
            <a:r>
              <a:rPr kumimoji="1" lang="ja-JP" altLang="en-US" dirty="0" smtClean="0"/>
              <a:t>＞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10528" y="3861048"/>
            <a:ext cx="146147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ja-JP" altLang="en-US" dirty="0" smtClean="0"/>
              <a:t>＜</a:t>
            </a:r>
            <a:r>
              <a:rPr lang="en-US" altLang="ja-JP" dirty="0" smtClean="0"/>
              <a:t>100</a:t>
            </a:r>
            <a:r>
              <a:rPr kumimoji="1" lang="en-US" altLang="ja-JP" dirty="0" smtClean="0"/>
              <a:t>m</a:t>
            </a:r>
            <a:r>
              <a:rPr kumimoji="1" lang="ja-JP" altLang="en-US" dirty="0" smtClean="0"/>
              <a:t>＞</a:t>
            </a:r>
            <a:endParaRPr kumimoji="1" lang="ja-JP" altLang="en-US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4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3459163" y="73025"/>
            <a:ext cx="2255837" cy="676275"/>
          </a:xfrm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ja-JP" altLang="en-US" smtClean="0"/>
              <a:t>研究目的</a:t>
            </a:r>
            <a:endParaRPr lang="en-US" altLang="ja-JP" smtClean="0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769938" y="1371600"/>
            <a:ext cx="7569200" cy="2435777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</p:spPr>
        <p:txBody>
          <a:bodyPr tIns="14400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800" dirty="0">
                <a:solidFill>
                  <a:schemeClr val="accent2"/>
                </a:solidFill>
              </a:rPr>
              <a:t>○ ヤマセの地域特性の理解</a:t>
            </a:r>
          </a:p>
          <a:p>
            <a:pPr>
              <a:lnSpc>
                <a:spcPts val="3500"/>
              </a:lnSpc>
            </a:pPr>
            <a:r>
              <a:rPr lang="en-US" altLang="ja-JP" sz="2800" dirty="0"/>
              <a:t>  - </a:t>
            </a:r>
            <a:r>
              <a:rPr lang="ja-JP" altLang="en-US" sz="2800" dirty="0"/>
              <a:t>地域気候</a:t>
            </a:r>
            <a:r>
              <a:rPr lang="en-US" altLang="ja-JP" sz="2800" dirty="0"/>
              <a:t> (</a:t>
            </a:r>
            <a:r>
              <a:rPr lang="ja-JP" altLang="en-US" sz="2800" dirty="0"/>
              <a:t>気温、雲、風などの日変化</a:t>
            </a:r>
            <a:r>
              <a:rPr lang="en-US" altLang="ja-JP" sz="2800" dirty="0"/>
              <a:t>…)</a:t>
            </a:r>
          </a:p>
          <a:p>
            <a:pPr>
              <a:lnSpc>
                <a:spcPts val="3500"/>
              </a:lnSpc>
            </a:pPr>
            <a:r>
              <a:rPr lang="en-US" altLang="ja-JP" sz="2800" dirty="0"/>
              <a:t>  - </a:t>
            </a:r>
            <a:r>
              <a:rPr lang="ja-JP" altLang="en-US" sz="2800" dirty="0"/>
              <a:t>力学的ダウンスケーリングの有効性・有用性</a:t>
            </a:r>
            <a:endParaRPr lang="ja-JP" altLang="en-US" sz="600" dirty="0"/>
          </a:p>
          <a:p>
            <a:pPr>
              <a:lnSpc>
                <a:spcPts val="3500"/>
              </a:lnSpc>
            </a:pPr>
            <a:r>
              <a:rPr lang="ja-JP" altLang="en-US" sz="2800" dirty="0">
                <a:solidFill>
                  <a:schemeClr val="accent2"/>
                </a:solidFill>
              </a:rPr>
              <a:t>○ 農業利用</a:t>
            </a:r>
          </a:p>
          <a:p>
            <a:pPr>
              <a:lnSpc>
                <a:spcPts val="3500"/>
              </a:lnSpc>
            </a:pPr>
            <a:r>
              <a:rPr lang="en-US" altLang="ja-JP" sz="2800" dirty="0"/>
              <a:t>  - </a:t>
            </a:r>
            <a:r>
              <a:rPr lang="ja-JP" altLang="en-US" sz="2800" dirty="0"/>
              <a:t>高解像度の気象</a:t>
            </a:r>
            <a:r>
              <a:rPr lang="ja-JP" altLang="en-US" sz="2800" dirty="0" smtClean="0"/>
              <a:t>データの活用法（使えるか？）</a:t>
            </a:r>
            <a:endParaRPr lang="ja-JP" altLang="en-US" sz="2800" dirty="0"/>
          </a:p>
        </p:txBody>
      </p:sp>
      <p:sp>
        <p:nvSpPr>
          <p:cNvPr id="15364" name="AutoShape 7"/>
          <p:cNvSpPr>
            <a:spLocks noChangeArrowheads="1"/>
          </p:cNvSpPr>
          <p:nvPr/>
        </p:nvSpPr>
        <p:spPr bwMode="auto">
          <a:xfrm>
            <a:off x="3668713" y="914400"/>
            <a:ext cx="1798637" cy="563563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9525">
            <a:noFill/>
            <a:round/>
            <a:headEnd/>
            <a:tailEnd/>
          </a:ln>
        </p:spPr>
        <p:txBody>
          <a:bodyPr wrap="none" lIns="54000" tIns="10800" rIns="54000" bIns="10800" anchor="ctr">
            <a:spAutoFit/>
          </a:bodyPr>
          <a:lstStyle/>
          <a:p>
            <a:pPr algn="ctr"/>
            <a:r>
              <a:rPr lang="en-US" altLang="ja-JP" sz="3200">
                <a:solidFill>
                  <a:srgbClr val="FFFFCC"/>
                </a:solidFill>
              </a:rPr>
              <a:t>Final goal</a:t>
            </a:r>
          </a:p>
        </p:txBody>
      </p:sp>
      <p:sp>
        <p:nvSpPr>
          <p:cNvPr id="15365" name="AutoShape 22"/>
          <p:cNvSpPr>
            <a:spLocks noChangeArrowheads="1"/>
          </p:cNvSpPr>
          <p:nvPr/>
        </p:nvSpPr>
        <p:spPr bwMode="auto">
          <a:xfrm>
            <a:off x="1087438" y="4797152"/>
            <a:ext cx="6953250" cy="1421854"/>
          </a:xfrm>
          <a:prstGeom prst="roundRect">
            <a:avLst>
              <a:gd name="adj" fmla="val 4736"/>
            </a:avLst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ja-JP" altLang="en-US" sz="2800" dirty="0" smtClean="0">
                <a:solidFill>
                  <a:srgbClr val="003366"/>
                </a:solidFill>
                <a:latin typeface="ＭＳ Ｐゴシック" pitchFamily="50" charset="-128"/>
              </a:rPr>
              <a:t>ダウンスケーリングによって、気温場の再現は良くなるか（悪くなるか）？その理由は？</a:t>
            </a:r>
            <a:endParaRPr lang="en-US" altLang="ja-JP" sz="2800" dirty="0" smtClean="0">
              <a:solidFill>
                <a:srgbClr val="003366"/>
              </a:solidFill>
              <a:latin typeface="ＭＳ Ｐゴシック" pitchFamily="50" charset="-128"/>
            </a:endParaRPr>
          </a:p>
          <a:p>
            <a:pPr algn="just"/>
            <a:r>
              <a:rPr lang="ja-JP" altLang="en-US" sz="2800" dirty="0" smtClean="0">
                <a:solidFill>
                  <a:srgbClr val="003366"/>
                </a:solidFill>
                <a:latin typeface="ＭＳ Ｐゴシック" pitchFamily="50" charset="-128"/>
              </a:rPr>
              <a:t>～</a:t>
            </a:r>
            <a:r>
              <a:rPr lang="en-US" altLang="ja-JP" sz="2800" dirty="0" smtClean="0">
                <a:solidFill>
                  <a:srgbClr val="003366"/>
                </a:solidFill>
                <a:latin typeface="ＭＳ Ｐゴシック" pitchFamily="50" charset="-128"/>
              </a:rPr>
              <a:t>2003</a:t>
            </a:r>
            <a:r>
              <a:rPr lang="ja-JP" altLang="en-US" sz="2800" dirty="0" smtClean="0">
                <a:solidFill>
                  <a:srgbClr val="003366"/>
                </a:solidFill>
                <a:latin typeface="ＭＳ Ｐゴシック" pitchFamily="50" charset="-128"/>
              </a:rPr>
              <a:t>年</a:t>
            </a:r>
            <a:r>
              <a:rPr lang="en-US" altLang="ja-JP" sz="2800" dirty="0" smtClean="0">
                <a:solidFill>
                  <a:srgbClr val="003366"/>
                </a:solidFill>
                <a:latin typeface="ＭＳ Ｐゴシック" pitchFamily="50" charset="-128"/>
              </a:rPr>
              <a:t>7</a:t>
            </a:r>
            <a:r>
              <a:rPr lang="ja-JP" altLang="en-US" sz="2800" dirty="0" smtClean="0">
                <a:solidFill>
                  <a:srgbClr val="003366"/>
                </a:solidFill>
                <a:latin typeface="ＭＳ Ｐゴシック" pitchFamily="50" charset="-128"/>
              </a:rPr>
              <a:t>月</a:t>
            </a:r>
            <a:r>
              <a:rPr lang="en-US" altLang="ja-JP" sz="2800" dirty="0" smtClean="0">
                <a:solidFill>
                  <a:srgbClr val="003366"/>
                </a:solidFill>
                <a:latin typeface="ＭＳ Ｐゴシック" pitchFamily="50" charset="-128"/>
              </a:rPr>
              <a:t>(</a:t>
            </a:r>
            <a:r>
              <a:rPr lang="ja-JP" altLang="en-US" sz="2800" dirty="0" smtClean="0">
                <a:solidFill>
                  <a:srgbClr val="003366"/>
                </a:solidFill>
                <a:latin typeface="ＭＳ Ｐゴシック" pitchFamily="50" charset="-128"/>
              </a:rPr>
              <a:t>冷夏</a:t>
            </a:r>
            <a:r>
              <a:rPr lang="en-US" altLang="ja-JP" sz="2800" dirty="0" smtClean="0">
                <a:solidFill>
                  <a:srgbClr val="003366"/>
                </a:solidFill>
                <a:latin typeface="ＭＳ Ｐゴシック" pitchFamily="50" charset="-128"/>
              </a:rPr>
              <a:t>)</a:t>
            </a:r>
            <a:r>
              <a:rPr lang="ja-JP" altLang="en-US" sz="2800" dirty="0" smtClean="0">
                <a:solidFill>
                  <a:srgbClr val="003366"/>
                </a:solidFill>
                <a:latin typeface="ＭＳ Ｐゴシック" pitchFamily="50" charset="-128"/>
              </a:rPr>
              <a:t>の事例について。</a:t>
            </a:r>
            <a:endParaRPr lang="en-US" altLang="ja-JP" sz="2800" dirty="0">
              <a:solidFill>
                <a:srgbClr val="003366"/>
              </a:solidFill>
              <a:latin typeface="ＭＳ Ｐゴシック" pitchFamily="50" charset="-128"/>
            </a:endParaRPr>
          </a:p>
        </p:txBody>
      </p:sp>
      <p:sp>
        <p:nvSpPr>
          <p:cNvPr id="15366" name="AutoShape 24"/>
          <p:cNvSpPr>
            <a:spLocks noChangeArrowheads="1"/>
          </p:cNvSpPr>
          <p:nvPr/>
        </p:nvSpPr>
        <p:spPr bwMode="auto">
          <a:xfrm>
            <a:off x="3365500" y="4292600"/>
            <a:ext cx="2411413" cy="563563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9525">
            <a:noFill/>
            <a:round/>
            <a:headEnd/>
            <a:tailEnd/>
          </a:ln>
        </p:spPr>
        <p:txBody>
          <a:bodyPr wrap="none" lIns="54000" tIns="10800" rIns="54000" bIns="10800" anchor="ctr">
            <a:spAutoFit/>
          </a:bodyPr>
          <a:lstStyle/>
          <a:p>
            <a:pPr algn="ctr"/>
            <a:r>
              <a:rPr lang="en-US" altLang="ja-JP" sz="3200">
                <a:solidFill>
                  <a:srgbClr val="FFFFCC"/>
                </a:solidFill>
              </a:rPr>
              <a:t>Today’s topic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5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awada\Documents\work\yamase_CI\paper\fig_201111\topo_5km.png"/>
          <p:cNvPicPr>
            <a:picLocks noChangeAspect="1" noChangeArrowheads="1"/>
          </p:cNvPicPr>
          <p:nvPr/>
        </p:nvPicPr>
        <p:blipFill>
          <a:blip r:embed="rId2" cstate="print"/>
          <a:srcRect l="15591" t="8269" r="16063"/>
          <a:stretch>
            <a:fillRect/>
          </a:stretch>
        </p:blipFill>
        <p:spPr bwMode="auto">
          <a:xfrm>
            <a:off x="3003550" y="3544317"/>
            <a:ext cx="286385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sawada\Documents\work\yamase_CI\paper\fig_201111\topo_20km.png"/>
          <p:cNvPicPr>
            <a:picLocks noChangeAspect="1" noChangeArrowheads="1"/>
          </p:cNvPicPr>
          <p:nvPr/>
        </p:nvPicPr>
        <p:blipFill>
          <a:blip r:embed="rId3" cstate="print"/>
          <a:srcRect l="15591" t="8269" r="16063"/>
          <a:stretch>
            <a:fillRect/>
          </a:stretch>
        </p:blipFill>
        <p:spPr bwMode="auto">
          <a:xfrm>
            <a:off x="50800" y="3544317"/>
            <a:ext cx="2865438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sawada\Documents\work\yamase_CI\paper\fig_201111\topo_1km.png"/>
          <p:cNvPicPr>
            <a:picLocks noChangeAspect="1" noChangeArrowheads="1"/>
          </p:cNvPicPr>
          <p:nvPr/>
        </p:nvPicPr>
        <p:blipFill>
          <a:blip r:embed="rId4" cstate="print"/>
          <a:srcRect l="15591" t="8269" r="16063"/>
          <a:stretch>
            <a:fillRect/>
          </a:stretch>
        </p:blipFill>
        <p:spPr bwMode="auto">
          <a:xfrm>
            <a:off x="6027738" y="3544317"/>
            <a:ext cx="2865437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106363"/>
            <a:ext cx="8280400" cy="609600"/>
          </a:xfrm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ja-JP" altLang="en-US" sz="4000" smtClean="0"/>
              <a:t>モデル（</a:t>
            </a:r>
            <a:r>
              <a:rPr lang="en-US" altLang="ja-JP" sz="4000" smtClean="0"/>
              <a:t>JMA-NHM）</a:t>
            </a:r>
            <a:r>
              <a:rPr lang="ja-JP" altLang="en-US" sz="4000" smtClean="0"/>
              <a:t>の設定と計算領域</a:t>
            </a:r>
          </a:p>
        </p:txBody>
      </p:sp>
      <p:graphicFrame>
        <p:nvGraphicFramePr>
          <p:cNvPr id="58830" name="Group 462"/>
          <p:cNvGraphicFramePr>
            <a:graphicFrameLocks noGrp="1"/>
          </p:cNvGraphicFramePr>
          <p:nvPr/>
        </p:nvGraphicFramePr>
        <p:xfrm>
          <a:off x="379413" y="746125"/>
          <a:ext cx="8327613" cy="2019300"/>
        </p:xfrm>
        <a:graphic>
          <a:graphicData uri="http://schemas.openxmlformats.org/drawingml/2006/table">
            <a:tbl>
              <a:tblPr/>
              <a:tblGrid>
                <a:gridCol w="2025138"/>
                <a:gridCol w="2157975"/>
                <a:gridCol w="2072250"/>
                <a:gridCol w="207225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格子数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/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解像度</a:t>
                      </a:r>
                    </a:p>
                  </a:txBody>
                  <a:tcPr marL="36000" marR="0" marT="19050" marB="1905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101x101:20km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21x121: 5km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24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x241: 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1km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計算時間</a:t>
                      </a:r>
                    </a:p>
                  </a:txBody>
                  <a:tcPr marL="36000" marR="0" marT="19050" marB="1905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2003/2004年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5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月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27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日～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8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月3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日（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97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日）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1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地表面過程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L="36000" marR="0" marT="19050" marB="1905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2400" dirty="0" err="1" smtClean="0">
                          <a:latin typeface="Arial" pitchFamily="34" charset="0"/>
                          <a:cs typeface="Arial" pitchFamily="34" charset="0"/>
                        </a:rPr>
                        <a:t>Beljaars</a:t>
                      </a:r>
                      <a:r>
                        <a:rPr lang="en-US" altLang="ja-JP" sz="2400" dirty="0" smtClean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altLang="ja-JP" sz="2400" dirty="0" err="1" smtClean="0">
                          <a:latin typeface="Arial" pitchFamily="34" charset="0"/>
                          <a:cs typeface="Arial" pitchFamily="34" charset="0"/>
                        </a:rPr>
                        <a:t>Holtslag</a:t>
                      </a:r>
                      <a:r>
                        <a:rPr lang="en-US" altLang="ja-JP" sz="240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altLang="ja-JP" sz="2400" dirty="0" smtClean="0">
                          <a:latin typeface="Arial" pitchFamily="34" charset="0"/>
                          <a:cs typeface="Arial" pitchFamily="34" charset="0"/>
                        </a:rPr>
                        <a:t>1991)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湿潤過程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L="36000" marR="0" marT="19050" marB="1905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Kain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-Fritsch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＋雲物理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雲物理のみ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放射・雲量</a:t>
                      </a:r>
                    </a:p>
                  </a:txBody>
                  <a:tcPr marL="36000" marR="0" marT="19050" marB="1905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北川</a:t>
                      </a:r>
                      <a:r>
                        <a:rPr kumimoji="1" lang="en-US" altLang="ja-JP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(2000), </a:t>
                      </a:r>
                      <a:r>
                        <a:rPr kumimoji="1" lang="ja-JP" altLang="en-US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藪他（</a:t>
                      </a:r>
                      <a:r>
                        <a:rPr kumimoji="1" lang="en-US" altLang="ja-JP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2005</a:t>
                      </a:r>
                      <a:r>
                        <a:rPr kumimoji="1" lang="ja-JP" altLang="en-US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）＋部分凝結考慮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400" kern="1200" baseline="0" dirty="0" smtClean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  <a:cs typeface="Ebrima" pitchFamily="2" charset="0"/>
                      </a:endParaRP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32"/>
          <p:cNvGrpSpPr>
            <a:grpSpLocks/>
          </p:cNvGrpSpPr>
          <p:nvPr/>
        </p:nvGrpSpPr>
        <p:grpSpPr bwMode="auto">
          <a:xfrm>
            <a:off x="3348038" y="3579242"/>
            <a:ext cx="2700337" cy="2743200"/>
            <a:chOff x="1104" y="2107"/>
            <a:chExt cx="1934" cy="2005"/>
          </a:xfrm>
        </p:grpSpPr>
        <p:sp>
          <p:nvSpPr>
            <p:cNvPr id="20526" name="Rectangle 328"/>
            <p:cNvSpPr>
              <a:spLocks noChangeArrowheads="1"/>
            </p:cNvSpPr>
            <p:nvPr/>
          </p:nvSpPr>
          <p:spPr bwMode="auto">
            <a:xfrm>
              <a:off x="1104" y="3033"/>
              <a:ext cx="877" cy="84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527" name="Line 329"/>
            <p:cNvSpPr>
              <a:spLocks noChangeShapeType="1"/>
            </p:cNvSpPr>
            <p:nvPr/>
          </p:nvSpPr>
          <p:spPr bwMode="auto">
            <a:xfrm flipV="1">
              <a:off x="1981" y="2107"/>
              <a:ext cx="1057" cy="9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28" name="Line 331"/>
            <p:cNvSpPr>
              <a:spLocks noChangeShapeType="1"/>
            </p:cNvSpPr>
            <p:nvPr/>
          </p:nvSpPr>
          <p:spPr bwMode="auto">
            <a:xfrm>
              <a:off x="1981" y="3875"/>
              <a:ext cx="1057" cy="2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517" name="Rectangle 378"/>
          <p:cNvSpPr>
            <a:spLocks noChangeArrowheads="1"/>
          </p:cNvSpPr>
          <p:nvPr/>
        </p:nvSpPr>
        <p:spPr bwMode="auto">
          <a:xfrm>
            <a:off x="1193800" y="4198367"/>
            <a:ext cx="882650" cy="936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18" name="Line 380"/>
          <p:cNvSpPr>
            <a:spLocks noChangeShapeType="1"/>
          </p:cNvSpPr>
          <p:nvPr/>
        </p:nvSpPr>
        <p:spPr bwMode="auto">
          <a:xfrm flipV="1">
            <a:off x="2082800" y="3550667"/>
            <a:ext cx="935038" cy="650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9" name="Line 381"/>
          <p:cNvSpPr>
            <a:spLocks noChangeShapeType="1"/>
          </p:cNvSpPr>
          <p:nvPr/>
        </p:nvSpPr>
        <p:spPr bwMode="auto">
          <a:xfrm>
            <a:off x="2076450" y="5134992"/>
            <a:ext cx="936625" cy="1204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Rectangle 320"/>
          <p:cNvSpPr>
            <a:spLocks noChangeArrowheads="1"/>
          </p:cNvSpPr>
          <p:nvPr/>
        </p:nvSpPr>
        <p:spPr bwMode="auto">
          <a:xfrm>
            <a:off x="3024188" y="3550667"/>
            <a:ext cx="2843212" cy="27892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n w="19050">
                <a:solidFill>
                  <a:sysClr val="windowText" lastClr="000000"/>
                </a:solidFill>
              </a:ln>
              <a:ea typeface="ＭＳ Ｐゴシック" charset="-128"/>
            </a:endParaRPr>
          </a:p>
        </p:txBody>
      </p:sp>
      <p:sp>
        <p:nvSpPr>
          <p:cNvPr id="34" name="Rectangle 320"/>
          <p:cNvSpPr>
            <a:spLocks noChangeArrowheads="1"/>
          </p:cNvSpPr>
          <p:nvPr/>
        </p:nvSpPr>
        <p:spPr bwMode="auto">
          <a:xfrm>
            <a:off x="179388" y="3550667"/>
            <a:ext cx="2592387" cy="2771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n w="19050">
                <a:solidFill>
                  <a:sysClr val="windowText" lastClr="000000"/>
                </a:solidFill>
              </a:ln>
              <a:ea typeface="ＭＳ Ｐゴシック" charset="-128"/>
            </a:endParaRPr>
          </a:p>
        </p:txBody>
      </p:sp>
      <p:sp>
        <p:nvSpPr>
          <p:cNvPr id="20522" name="AutoShape 364"/>
          <p:cNvSpPr>
            <a:spLocks noChangeArrowheads="1"/>
          </p:cNvSpPr>
          <p:nvPr/>
        </p:nvSpPr>
        <p:spPr bwMode="auto">
          <a:xfrm>
            <a:off x="3365500" y="3387154"/>
            <a:ext cx="1384300" cy="3762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003366"/>
            </a:solidFill>
            <a:round/>
            <a:headEnd/>
            <a:tailEnd/>
          </a:ln>
        </p:spPr>
        <p:txBody>
          <a:bodyPr lIns="54000" tIns="10800" rIns="54000" bIns="10800" anchor="ctr"/>
          <a:lstStyle/>
          <a:p>
            <a:pPr algn="ctr"/>
            <a:r>
              <a:rPr lang="en-US" altLang="ja-JP" sz="2800"/>
              <a:t>dx=5km</a:t>
            </a:r>
            <a:endParaRPr lang="ja-JP" altLang="en-US" sz="2800"/>
          </a:p>
        </p:txBody>
      </p:sp>
      <p:sp>
        <p:nvSpPr>
          <p:cNvPr id="20523" name="AutoShape 370"/>
          <p:cNvSpPr>
            <a:spLocks noChangeArrowheads="1"/>
          </p:cNvSpPr>
          <p:nvPr/>
        </p:nvSpPr>
        <p:spPr bwMode="auto">
          <a:xfrm>
            <a:off x="411163" y="3390329"/>
            <a:ext cx="1568450" cy="3762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003366"/>
            </a:solidFill>
            <a:round/>
            <a:headEnd/>
            <a:tailEnd/>
          </a:ln>
        </p:spPr>
        <p:txBody>
          <a:bodyPr lIns="54000" tIns="10800" rIns="54000" bIns="10800" anchor="ctr"/>
          <a:lstStyle/>
          <a:p>
            <a:pPr algn="ctr"/>
            <a:r>
              <a:rPr lang="en-US" altLang="ja-JP" sz="2800"/>
              <a:t>dx=20km</a:t>
            </a:r>
            <a:endParaRPr lang="ja-JP" altLang="en-US" sz="2800"/>
          </a:p>
        </p:txBody>
      </p:sp>
      <p:sp>
        <p:nvSpPr>
          <p:cNvPr id="27" name="Rectangle 320"/>
          <p:cNvSpPr>
            <a:spLocks noChangeArrowheads="1"/>
          </p:cNvSpPr>
          <p:nvPr/>
        </p:nvSpPr>
        <p:spPr bwMode="auto">
          <a:xfrm>
            <a:off x="6038850" y="3550667"/>
            <a:ext cx="2844800" cy="27892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n w="19050">
                <a:solidFill>
                  <a:sysClr val="windowText" lastClr="000000"/>
                </a:solidFill>
              </a:ln>
              <a:ea typeface="ＭＳ Ｐゴシック" charset="-128"/>
            </a:endParaRPr>
          </a:p>
        </p:txBody>
      </p:sp>
      <p:sp>
        <p:nvSpPr>
          <p:cNvPr id="20525" name="AutoShape 365"/>
          <p:cNvSpPr>
            <a:spLocks noChangeArrowheads="1"/>
          </p:cNvSpPr>
          <p:nvPr/>
        </p:nvSpPr>
        <p:spPr bwMode="auto">
          <a:xfrm>
            <a:off x="6140450" y="3356992"/>
            <a:ext cx="1384300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003366"/>
            </a:solidFill>
            <a:round/>
            <a:headEnd/>
            <a:tailEnd/>
          </a:ln>
        </p:spPr>
        <p:txBody>
          <a:bodyPr lIns="54000" tIns="10800" rIns="54000" bIns="10800" anchor="ctr"/>
          <a:lstStyle/>
          <a:p>
            <a:pPr algn="ctr"/>
            <a:r>
              <a:rPr lang="en-US" altLang="ja-JP" sz="2800"/>
              <a:t>dx=1km</a:t>
            </a:r>
            <a:endParaRPr lang="ja-JP" altLang="en-US" sz="28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7504" y="2852936"/>
            <a:ext cx="9147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初期値：再解析</a:t>
            </a:r>
            <a:r>
              <a:rPr kumimoji="1" lang="en-US" altLang="ja-JP" dirty="0" smtClean="0"/>
              <a:t>JRA25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1.25</a:t>
            </a:r>
            <a:r>
              <a:rPr kumimoji="1" lang="ja-JP" altLang="en-US" dirty="0" smtClean="0"/>
              <a:t>度格子）、海面水温：</a:t>
            </a:r>
            <a:r>
              <a:rPr kumimoji="1" lang="en-US" altLang="ja-JP" dirty="0" smtClean="0"/>
              <a:t>NGSST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0.05</a:t>
            </a:r>
            <a:r>
              <a:rPr kumimoji="1" lang="ja-JP" altLang="en-US" dirty="0" smtClean="0"/>
              <a:t>度格子）</a:t>
            </a:r>
            <a:endParaRPr kumimoji="1" lang="ja-JP" altLang="en-US" dirty="0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6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1737" y="103387"/>
            <a:ext cx="7638309" cy="615553"/>
          </a:xfrm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ja-JP" altLang="en-US" sz="4000" dirty="0" smtClean="0"/>
              <a:t>計算領域の拡大　</a:t>
            </a:r>
            <a:r>
              <a:rPr lang="en-US" altLang="ja-JP" sz="4000" dirty="0" smtClean="0"/>
              <a:t>150km</a:t>
            </a:r>
            <a:r>
              <a:rPr lang="en-US" altLang="ja-JP" sz="4000" baseline="30000" dirty="0" smtClean="0"/>
              <a:t>2</a:t>
            </a:r>
            <a:r>
              <a:rPr lang="ja-JP" altLang="en-US" sz="4000" dirty="0" smtClean="0"/>
              <a:t>→</a:t>
            </a:r>
            <a:r>
              <a:rPr lang="en-US" altLang="ja-JP" sz="4000" dirty="0" smtClean="0"/>
              <a:t>240km</a:t>
            </a:r>
            <a:r>
              <a:rPr lang="en-US" altLang="ja-JP" sz="4000" baseline="30000" dirty="0" smtClean="0"/>
              <a:t>2</a:t>
            </a:r>
            <a:endParaRPr lang="ja-JP" altLang="en-US" sz="4000" baseline="30000" dirty="0" smtClean="0"/>
          </a:p>
        </p:txBody>
      </p:sp>
      <p:pic>
        <p:nvPicPr>
          <p:cNvPr id="16420" name="Picture 377" descr="C:\Documents and Settings\masahiro\My Documents\work\領域気候再現実験\manal_top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" y="855638"/>
            <a:ext cx="34290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1" name="Picture 105" descr="C:\Documents and Settings\masahiro\My Documents\work\領域気候再現実験\fig\topo_102dx05.n3716e140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75" y="747688"/>
            <a:ext cx="318611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2"/>
          <p:cNvGrpSpPr>
            <a:grpSpLocks/>
          </p:cNvGrpSpPr>
          <p:nvPr/>
        </p:nvGrpSpPr>
        <p:grpSpPr bwMode="auto">
          <a:xfrm>
            <a:off x="4318000" y="873101"/>
            <a:ext cx="1690687" cy="2617787"/>
            <a:chOff x="1750" y="2269"/>
            <a:chExt cx="1211" cy="1914"/>
          </a:xfrm>
        </p:grpSpPr>
        <p:sp>
          <p:nvSpPr>
            <p:cNvPr id="16436" name="Rectangle 328"/>
            <p:cNvSpPr>
              <a:spLocks noChangeArrowheads="1"/>
            </p:cNvSpPr>
            <p:nvPr/>
          </p:nvSpPr>
          <p:spPr bwMode="auto">
            <a:xfrm>
              <a:off x="1762" y="2941"/>
              <a:ext cx="528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437" name="Line 329"/>
            <p:cNvSpPr>
              <a:spLocks noChangeShapeType="1"/>
            </p:cNvSpPr>
            <p:nvPr/>
          </p:nvSpPr>
          <p:spPr bwMode="auto">
            <a:xfrm flipV="1">
              <a:off x="1750" y="2269"/>
              <a:ext cx="1211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38" name="Line 331"/>
            <p:cNvSpPr>
              <a:spLocks noChangeShapeType="1"/>
            </p:cNvSpPr>
            <p:nvPr/>
          </p:nvSpPr>
          <p:spPr bwMode="auto">
            <a:xfrm>
              <a:off x="1761" y="3420"/>
              <a:ext cx="1199" cy="7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322"/>
          <p:cNvGrpSpPr>
            <a:grpSpLocks/>
          </p:cNvGrpSpPr>
          <p:nvPr/>
        </p:nvGrpSpPr>
        <p:grpSpPr bwMode="auto">
          <a:xfrm>
            <a:off x="6010275" y="742926"/>
            <a:ext cx="3170237" cy="2755900"/>
            <a:chOff x="3011" y="2257"/>
            <a:chExt cx="2269" cy="2015"/>
          </a:xfrm>
        </p:grpSpPr>
        <p:pic>
          <p:nvPicPr>
            <p:cNvPr id="16434" name="Picture 106" descr="C:\Documents and Settings\masahiro\My Documents\work\領域気候再現実験\fig\topo_rc1km_e140.90n38.26.pn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2257"/>
              <a:ext cx="2256" cy="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35" name="Rectangle 320"/>
            <p:cNvSpPr>
              <a:spLocks noChangeArrowheads="1"/>
            </p:cNvSpPr>
            <p:nvPr/>
          </p:nvSpPr>
          <p:spPr bwMode="auto">
            <a:xfrm>
              <a:off x="3011" y="2352"/>
              <a:ext cx="1920" cy="19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425" name="Text Box 369"/>
          <p:cNvSpPr txBox="1">
            <a:spLocks noChangeArrowheads="1"/>
          </p:cNvSpPr>
          <p:nvPr/>
        </p:nvSpPr>
        <p:spPr bwMode="auto">
          <a:xfrm>
            <a:off x="7016750" y="1755751"/>
            <a:ext cx="8286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/>
              <a:t>Sendai</a:t>
            </a:r>
          </a:p>
        </p:txBody>
      </p:sp>
      <p:sp>
        <p:nvSpPr>
          <p:cNvPr id="16426" name="Rectangle 378"/>
          <p:cNvSpPr>
            <a:spLocks noChangeArrowheads="1"/>
          </p:cNvSpPr>
          <p:nvPr/>
        </p:nvSpPr>
        <p:spPr bwMode="auto">
          <a:xfrm>
            <a:off x="1901825" y="1496988"/>
            <a:ext cx="381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27" name="Line 380"/>
          <p:cNvSpPr>
            <a:spLocks noChangeShapeType="1"/>
          </p:cNvSpPr>
          <p:nvPr/>
        </p:nvSpPr>
        <p:spPr bwMode="auto">
          <a:xfrm flipV="1">
            <a:off x="1887537" y="892151"/>
            <a:ext cx="1384300" cy="611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428" name="Line 381"/>
          <p:cNvSpPr>
            <a:spLocks noChangeShapeType="1"/>
          </p:cNvSpPr>
          <p:nvPr/>
        </p:nvSpPr>
        <p:spPr bwMode="auto">
          <a:xfrm>
            <a:off x="1885950" y="1846238"/>
            <a:ext cx="1385887" cy="1655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Rectangle 320"/>
          <p:cNvSpPr>
            <a:spLocks noChangeArrowheads="1"/>
          </p:cNvSpPr>
          <p:nvPr/>
        </p:nvSpPr>
        <p:spPr bwMode="auto">
          <a:xfrm>
            <a:off x="3254375" y="873101"/>
            <a:ext cx="2681287" cy="2625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n w="1905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Rectangle 320"/>
          <p:cNvSpPr>
            <a:spLocks noChangeArrowheads="1"/>
          </p:cNvSpPr>
          <p:nvPr/>
        </p:nvSpPr>
        <p:spPr bwMode="auto">
          <a:xfrm>
            <a:off x="285750" y="873101"/>
            <a:ext cx="2808287" cy="2625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n w="1905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432" name="AutoShape 370"/>
          <p:cNvSpPr>
            <a:spLocks noChangeArrowheads="1"/>
          </p:cNvSpPr>
          <p:nvPr/>
        </p:nvSpPr>
        <p:spPr bwMode="auto">
          <a:xfrm>
            <a:off x="403225" y="620688"/>
            <a:ext cx="2508250" cy="5000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lIns="54000" tIns="10800" rIns="54000" bIns="10800" anchor="ctr">
            <a:spAutoFit/>
          </a:bodyPr>
          <a:lstStyle/>
          <a:p>
            <a:pPr algn="ctr"/>
            <a:r>
              <a:rPr lang="en-US" altLang="ja-JP" sz="2800"/>
              <a:t>MANAL(10km)</a:t>
            </a:r>
            <a:endParaRPr lang="ja-JP" altLang="en-US" sz="2800"/>
          </a:p>
        </p:txBody>
      </p:sp>
      <p:sp>
        <p:nvSpPr>
          <p:cNvPr id="37" name="円/楕円 36"/>
          <p:cNvSpPr/>
          <p:nvPr/>
        </p:nvSpPr>
        <p:spPr>
          <a:xfrm>
            <a:off x="7304087" y="2162151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4" name="Picture 2" descr="C:\Users\sawada\Documents\work\yamase_CI\paper\fig_201111\topo_5km.png"/>
          <p:cNvPicPr>
            <a:picLocks noChangeAspect="1" noChangeArrowheads="1"/>
          </p:cNvPicPr>
          <p:nvPr/>
        </p:nvPicPr>
        <p:blipFill>
          <a:blip r:embed="rId5" cstate="print"/>
          <a:srcRect l="15591" t="8269" r="16063"/>
          <a:stretch>
            <a:fillRect/>
          </a:stretch>
        </p:blipFill>
        <p:spPr bwMode="auto">
          <a:xfrm>
            <a:off x="3003550" y="3760341"/>
            <a:ext cx="286385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C:\Users\sawada\Documents\work\yamase_CI\paper\fig_201111\topo_20km.png"/>
          <p:cNvPicPr>
            <a:picLocks noChangeAspect="1" noChangeArrowheads="1"/>
          </p:cNvPicPr>
          <p:nvPr/>
        </p:nvPicPr>
        <p:blipFill>
          <a:blip r:embed="rId6" cstate="print"/>
          <a:srcRect l="15591" t="8269" r="16063"/>
          <a:stretch>
            <a:fillRect/>
          </a:stretch>
        </p:blipFill>
        <p:spPr bwMode="auto">
          <a:xfrm>
            <a:off x="50800" y="3760341"/>
            <a:ext cx="2865438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C:\Users\sawada\Documents\work\yamase_CI\paper\fig_201111\topo_1km.png"/>
          <p:cNvPicPr>
            <a:picLocks noChangeAspect="1" noChangeArrowheads="1"/>
          </p:cNvPicPr>
          <p:nvPr/>
        </p:nvPicPr>
        <p:blipFill>
          <a:blip r:embed="rId7" cstate="print"/>
          <a:srcRect l="15591" t="8269" r="16063"/>
          <a:stretch>
            <a:fillRect/>
          </a:stretch>
        </p:blipFill>
        <p:spPr bwMode="auto">
          <a:xfrm>
            <a:off x="6027738" y="3760341"/>
            <a:ext cx="2865437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 332"/>
          <p:cNvGrpSpPr>
            <a:grpSpLocks/>
          </p:cNvGrpSpPr>
          <p:nvPr/>
        </p:nvGrpSpPr>
        <p:grpSpPr bwMode="auto">
          <a:xfrm>
            <a:off x="3348038" y="3795266"/>
            <a:ext cx="2700337" cy="2743200"/>
            <a:chOff x="1104" y="2107"/>
            <a:chExt cx="1934" cy="2005"/>
          </a:xfrm>
        </p:grpSpPr>
        <p:sp>
          <p:nvSpPr>
            <p:cNvPr id="48" name="Rectangle 328"/>
            <p:cNvSpPr>
              <a:spLocks noChangeArrowheads="1"/>
            </p:cNvSpPr>
            <p:nvPr/>
          </p:nvSpPr>
          <p:spPr bwMode="auto">
            <a:xfrm>
              <a:off x="1104" y="3033"/>
              <a:ext cx="877" cy="84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" name="Line 329"/>
            <p:cNvSpPr>
              <a:spLocks noChangeShapeType="1"/>
            </p:cNvSpPr>
            <p:nvPr/>
          </p:nvSpPr>
          <p:spPr bwMode="auto">
            <a:xfrm flipV="1">
              <a:off x="1981" y="2107"/>
              <a:ext cx="1057" cy="9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331"/>
            <p:cNvSpPr>
              <a:spLocks noChangeShapeType="1"/>
            </p:cNvSpPr>
            <p:nvPr/>
          </p:nvSpPr>
          <p:spPr bwMode="auto">
            <a:xfrm>
              <a:off x="1981" y="3875"/>
              <a:ext cx="1057" cy="2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1" name="Rectangle 378"/>
          <p:cNvSpPr>
            <a:spLocks noChangeArrowheads="1"/>
          </p:cNvSpPr>
          <p:nvPr/>
        </p:nvSpPr>
        <p:spPr bwMode="auto">
          <a:xfrm>
            <a:off x="1193800" y="4414391"/>
            <a:ext cx="882650" cy="936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" name="Line 380"/>
          <p:cNvSpPr>
            <a:spLocks noChangeShapeType="1"/>
          </p:cNvSpPr>
          <p:nvPr/>
        </p:nvSpPr>
        <p:spPr bwMode="auto">
          <a:xfrm flipV="1">
            <a:off x="2082800" y="3766691"/>
            <a:ext cx="935038" cy="650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3" name="Line 381"/>
          <p:cNvSpPr>
            <a:spLocks noChangeShapeType="1"/>
          </p:cNvSpPr>
          <p:nvPr/>
        </p:nvSpPr>
        <p:spPr bwMode="auto">
          <a:xfrm>
            <a:off x="2076450" y="5351016"/>
            <a:ext cx="936625" cy="1204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" name="Rectangle 320"/>
          <p:cNvSpPr>
            <a:spLocks noChangeArrowheads="1"/>
          </p:cNvSpPr>
          <p:nvPr/>
        </p:nvSpPr>
        <p:spPr bwMode="auto">
          <a:xfrm>
            <a:off x="3024188" y="3766691"/>
            <a:ext cx="2843212" cy="27892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n w="19050">
                <a:solidFill>
                  <a:sysClr val="windowText" lastClr="000000"/>
                </a:solidFill>
              </a:ln>
              <a:ea typeface="ＭＳ Ｐゴシック" charset="-128"/>
            </a:endParaRPr>
          </a:p>
        </p:txBody>
      </p:sp>
      <p:sp>
        <p:nvSpPr>
          <p:cNvPr id="55" name="Rectangle 320"/>
          <p:cNvSpPr>
            <a:spLocks noChangeArrowheads="1"/>
          </p:cNvSpPr>
          <p:nvPr/>
        </p:nvSpPr>
        <p:spPr bwMode="auto">
          <a:xfrm>
            <a:off x="179388" y="3766691"/>
            <a:ext cx="2592387" cy="2771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n w="19050">
                <a:solidFill>
                  <a:sysClr val="windowText" lastClr="000000"/>
                </a:solidFill>
              </a:ln>
              <a:ea typeface="ＭＳ Ｐゴシック" charset="-128"/>
            </a:endParaRPr>
          </a:p>
        </p:txBody>
      </p:sp>
      <p:sp>
        <p:nvSpPr>
          <p:cNvPr id="56" name="AutoShape 364"/>
          <p:cNvSpPr>
            <a:spLocks noChangeArrowheads="1"/>
          </p:cNvSpPr>
          <p:nvPr/>
        </p:nvSpPr>
        <p:spPr bwMode="auto">
          <a:xfrm>
            <a:off x="3365500" y="3459162"/>
            <a:ext cx="1384300" cy="3762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003366"/>
            </a:solidFill>
            <a:round/>
            <a:headEnd/>
            <a:tailEnd/>
          </a:ln>
        </p:spPr>
        <p:txBody>
          <a:bodyPr lIns="54000" tIns="10800" rIns="54000" bIns="10800" anchor="ctr"/>
          <a:lstStyle/>
          <a:p>
            <a:pPr algn="ctr"/>
            <a:r>
              <a:rPr lang="en-US" altLang="ja-JP" sz="2800"/>
              <a:t>dx=5km</a:t>
            </a:r>
            <a:endParaRPr lang="ja-JP" altLang="en-US" sz="2800"/>
          </a:p>
        </p:txBody>
      </p:sp>
      <p:sp>
        <p:nvSpPr>
          <p:cNvPr id="57" name="AutoShape 370"/>
          <p:cNvSpPr>
            <a:spLocks noChangeArrowheads="1"/>
          </p:cNvSpPr>
          <p:nvPr/>
        </p:nvSpPr>
        <p:spPr bwMode="auto">
          <a:xfrm>
            <a:off x="411163" y="3462337"/>
            <a:ext cx="1568450" cy="3762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003366"/>
            </a:solidFill>
            <a:round/>
            <a:headEnd/>
            <a:tailEnd/>
          </a:ln>
        </p:spPr>
        <p:txBody>
          <a:bodyPr lIns="54000" tIns="10800" rIns="54000" bIns="10800" anchor="ctr"/>
          <a:lstStyle/>
          <a:p>
            <a:pPr algn="ctr"/>
            <a:r>
              <a:rPr lang="en-US" altLang="ja-JP" sz="2800"/>
              <a:t>dx=20km</a:t>
            </a:r>
            <a:endParaRPr lang="ja-JP" altLang="en-US" sz="2800"/>
          </a:p>
        </p:txBody>
      </p:sp>
      <p:sp>
        <p:nvSpPr>
          <p:cNvPr id="58" name="Rectangle 320"/>
          <p:cNvSpPr>
            <a:spLocks noChangeArrowheads="1"/>
          </p:cNvSpPr>
          <p:nvPr/>
        </p:nvSpPr>
        <p:spPr bwMode="auto">
          <a:xfrm>
            <a:off x="6038850" y="3766691"/>
            <a:ext cx="2844800" cy="27892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n w="19050">
                <a:solidFill>
                  <a:sysClr val="windowText" lastClr="000000"/>
                </a:solidFill>
              </a:ln>
              <a:ea typeface="ＭＳ Ｐゴシック" charset="-128"/>
            </a:endParaRPr>
          </a:p>
        </p:txBody>
      </p:sp>
      <p:sp>
        <p:nvSpPr>
          <p:cNvPr id="59" name="AutoShape 365"/>
          <p:cNvSpPr>
            <a:spLocks noChangeArrowheads="1"/>
          </p:cNvSpPr>
          <p:nvPr/>
        </p:nvSpPr>
        <p:spPr bwMode="auto">
          <a:xfrm>
            <a:off x="6140450" y="3429000"/>
            <a:ext cx="1384300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003366"/>
            </a:solidFill>
            <a:round/>
            <a:headEnd/>
            <a:tailEnd/>
          </a:ln>
        </p:spPr>
        <p:txBody>
          <a:bodyPr lIns="54000" tIns="10800" rIns="54000" bIns="10800" anchor="ctr"/>
          <a:lstStyle/>
          <a:p>
            <a:pPr algn="ctr"/>
            <a:r>
              <a:rPr lang="en-US" altLang="ja-JP" sz="2800"/>
              <a:t>dx=1km</a:t>
            </a:r>
            <a:endParaRPr lang="ja-JP" altLang="en-US" sz="2800"/>
          </a:p>
        </p:txBody>
      </p:sp>
      <p:sp>
        <p:nvSpPr>
          <p:cNvPr id="38" name="スライド番号プレースホルダ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7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タイトル 1"/>
          <p:cNvSpPr>
            <a:spLocks noGrp="1"/>
          </p:cNvSpPr>
          <p:nvPr>
            <p:ph type="title"/>
          </p:nvPr>
        </p:nvSpPr>
        <p:spPr>
          <a:xfrm>
            <a:off x="139661" y="71413"/>
            <a:ext cx="8856000" cy="549275"/>
          </a:xfrm>
        </p:spPr>
        <p:txBody>
          <a:bodyPr lIns="0" tIns="0" rIns="0" bIns="0"/>
          <a:lstStyle/>
          <a:p>
            <a:r>
              <a:rPr lang="ja-JP" altLang="en-US" sz="3600" dirty="0" smtClean="0"/>
              <a:t>日平均気温・日較差の</a:t>
            </a:r>
            <a:r>
              <a:rPr lang="en-US" altLang="ja-JP" sz="3600" dirty="0" smtClean="0"/>
              <a:t>RMSE</a:t>
            </a:r>
            <a:r>
              <a:rPr lang="ja-JP" altLang="en-US" sz="3600" dirty="0" smtClean="0"/>
              <a:t>の解像度依存性</a:t>
            </a:r>
          </a:p>
        </p:txBody>
      </p:sp>
      <p:pic>
        <p:nvPicPr>
          <p:cNvPr id="56324" name="Picture 2" descr="C:\Users\sawada\Documents\work\yamase_CI\paper\fig_201112\map_t_dtr_rmse_com_res_July.png"/>
          <p:cNvPicPr>
            <a:picLocks noChangeAspect="1" noChangeArrowheads="1"/>
          </p:cNvPicPr>
          <p:nvPr/>
        </p:nvPicPr>
        <p:blipFill>
          <a:blip r:embed="rId2" cstate="print"/>
          <a:srcRect r="8315"/>
          <a:stretch>
            <a:fillRect/>
          </a:stretch>
        </p:blipFill>
        <p:spPr bwMode="auto">
          <a:xfrm>
            <a:off x="21208" y="539750"/>
            <a:ext cx="7423066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7420669" y="765865"/>
            <a:ext cx="161582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月平均）</a:t>
            </a:r>
            <a:endParaRPr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0536" y="3296414"/>
            <a:ext cx="1072977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RMSE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大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45013" y="6300028"/>
            <a:ext cx="1072977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RMSE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大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04813" y="1196752"/>
            <a:ext cx="16930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5km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1km</a:t>
            </a:r>
          </a:p>
          <a:p>
            <a:r>
              <a:rPr lang="ja-JP" altLang="en-US" dirty="0" smtClean="0"/>
              <a:t>誤差減少</a:t>
            </a:r>
            <a:endParaRPr lang="en-US" altLang="ja-JP" dirty="0" smtClean="0"/>
          </a:p>
          <a:p>
            <a:r>
              <a:rPr lang="ja-JP" altLang="en-US" dirty="0" smtClean="0"/>
              <a:t>（</a:t>
            </a:r>
            <a:r>
              <a:rPr lang="en-US" altLang="ja-JP" dirty="0" smtClean="0"/>
              <a:t>0.3K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山形で</a:t>
            </a:r>
            <a:r>
              <a:rPr kumimoji="1" lang="ja-JP" altLang="en-US" dirty="0" smtClean="0">
                <a:solidFill>
                  <a:srgbClr val="FF0000"/>
                </a:solidFill>
              </a:rPr>
              <a:t>改善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（</a:t>
            </a:r>
            <a:r>
              <a:rPr lang="en-US" altLang="ja-JP" dirty="0" smtClean="0"/>
              <a:t>~0.7k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12451" y="3938280"/>
            <a:ext cx="20906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5km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1km</a:t>
            </a:r>
          </a:p>
          <a:p>
            <a:r>
              <a:rPr lang="ja-JP" altLang="en-US" dirty="0" smtClean="0"/>
              <a:t>誤差減少</a:t>
            </a:r>
            <a:endParaRPr lang="en-US" altLang="ja-JP" dirty="0" smtClean="0"/>
          </a:p>
          <a:p>
            <a:r>
              <a:rPr lang="ja-JP" altLang="en-US" dirty="0" smtClean="0"/>
              <a:t>（</a:t>
            </a:r>
            <a:r>
              <a:rPr lang="en-US" altLang="ja-JP" dirty="0" smtClean="0"/>
              <a:t>0.4K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山形、宮城南</a:t>
            </a:r>
            <a:endParaRPr lang="en-US" altLang="ja-JP" dirty="0" smtClean="0"/>
          </a:p>
          <a:p>
            <a:r>
              <a:rPr lang="ja-JP" altLang="en-US" dirty="0" smtClean="0"/>
              <a:t>で</a:t>
            </a:r>
            <a:r>
              <a:rPr kumimoji="1" lang="ja-JP" altLang="en-US" dirty="0" smtClean="0">
                <a:solidFill>
                  <a:srgbClr val="FF0000"/>
                </a:solidFill>
              </a:rPr>
              <a:t>改善</a:t>
            </a:r>
            <a:r>
              <a:rPr lang="ja-JP" altLang="en-US" dirty="0" smtClean="0"/>
              <a:t>（</a:t>
            </a:r>
            <a:r>
              <a:rPr lang="en-US" altLang="ja-JP" dirty="0" smtClean="0"/>
              <a:t>~0.7k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8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タイトル 1"/>
          <p:cNvSpPr>
            <a:spLocks noGrp="1"/>
          </p:cNvSpPr>
          <p:nvPr>
            <p:ph type="title"/>
          </p:nvPr>
        </p:nvSpPr>
        <p:spPr>
          <a:xfrm>
            <a:off x="909983" y="71413"/>
            <a:ext cx="7308000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日平均気温・日較差の</a:t>
            </a:r>
            <a:r>
              <a:rPr lang="en-US" altLang="ja-JP" sz="3600" dirty="0" smtClean="0"/>
              <a:t>RMSE</a:t>
            </a:r>
            <a:r>
              <a:rPr lang="ja-JP" altLang="en-US" sz="3600" dirty="0" smtClean="0"/>
              <a:t> 改善率</a:t>
            </a:r>
          </a:p>
        </p:txBody>
      </p:sp>
      <p:pic>
        <p:nvPicPr>
          <p:cNvPr id="60420" name="Picture 2" descr="C:\Users\sawada\Documents\work\yamase_CI\paper\fig_201112\map_t_dtr_rmse_rate_res_July.png"/>
          <p:cNvPicPr>
            <a:picLocks noChangeAspect="1" noChangeArrowheads="1"/>
          </p:cNvPicPr>
          <p:nvPr/>
        </p:nvPicPr>
        <p:blipFill>
          <a:blip r:embed="rId2" cstate="print"/>
          <a:srcRect r="8315"/>
          <a:stretch>
            <a:fillRect/>
          </a:stretch>
        </p:blipFill>
        <p:spPr bwMode="auto">
          <a:xfrm>
            <a:off x="21208" y="539750"/>
            <a:ext cx="742305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7420669" y="765865"/>
            <a:ext cx="161582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月平均）</a:t>
            </a:r>
            <a:endParaRPr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0536" y="3296414"/>
            <a:ext cx="1072977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RMSE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大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45013" y="6300028"/>
            <a:ext cx="1072977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RMSE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大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11195" y="4221088"/>
            <a:ext cx="1949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5km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1km</a:t>
            </a:r>
          </a:p>
          <a:p>
            <a:r>
              <a:rPr lang="ja-JP" altLang="en-US" dirty="0" smtClean="0"/>
              <a:t>山形、宮城南</a:t>
            </a:r>
            <a:endParaRPr lang="en-US" altLang="ja-JP" dirty="0" smtClean="0"/>
          </a:p>
          <a:p>
            <a:r>
              <a:rPr lang="ja-JP" altLang="en-US" dirty="0" smtClean="0"/>
              <a:t>で</a:t>
            </a:r>
            <a:r>
              <a:rPr lang="en-US" altLang="ja-JP" dirty="0" smtClean="0"/>
              <a:t>20%</a:t>
            </a:r>
            <a:r>
              <a:rPr lang="ja-JP" altLang="en-US" dirty="0" smtClean="0">
                <a:solidFill>
                  <a:srgbClr val="FF0000"/>
                </a:solidFill>
              </a:rPr>
              <a:t>減少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04813" y="1412776"/>
            <a:ext cx="1949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5km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1km</a:t>
            </a:r>
          </a:p>
          <a:p>
            <a:r>
              <a:rPr lang="ja-JP" altLang="en-US" dirty="0" smtClean="0"/>
              <a:t>全体で～</a:t>
            </a:r>
            <a:r>
              <a:rPr lang="en-US" altLang="ja-JP" dirty="0" smtClean="0"/>
              <a:t>14%</a:t>
            </a:r>
          </a:p>
          <a:p>
            <a:r>
              <a:rPr lang="ja-JP" altLang="en-US" dirty="0" smtClean="0"/>
              <a:t>山形で</a:t>
            </a:r>
            <a:r>
              <a:rPr lang="en-US" altLang="ja-JP" dirty="0" smtClean="0"/>
              <a:t>20%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減少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9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18953</TotalTime>
  <Words>903</Words>
  <Application>Microsoft Office PowerPoint</Application>
  <PresentationFormat>画面に合わせる (4:3)</PresentationFormat>
  <Paragraphs>231</Paragraphs>
  <Slides>19</Slides>
  <Notes>8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標準デザイン</vt:lpstr>
      <vt:lpstr>数式</vt:lpstr>
      <vt:lpstr>1km格子で再現された2003年7月の気温の誤差評価</vt:lpstr>
      <vt:lpstr>ヤマセに関連する局地気候研究</vt:lpstr>
      <vt:lpstr>研究背景</vt:lpstr>
      <vt:lpstr>研究背景　～おまけ～</vt:lpstr>
      <vt:lpstr>研究目的</vt:lpstr>
      <vt:lpstr>モデル（JMA-NHM）の設定と計算領域</vt:lpstr>
      <vt:lpstr>計算領域の拡大　150km2→240km2</vt:lpstr>
      <vt:lpstr>日平均気温・日較差のRMSEの解像度依存性</vt:lpstr>
      <vt:lpstr>日平均気温・日較差のRMSE 改善率</vt:lpstr>
      <vt:lpstr>誤差について</vt:lpstr>
      <vt:lpstr>日平均気温、日較差のMEの解像度依存性</vt:lpstr>
      <vt:lpstr>日平均気温、日較差のREの解像度依存性</vt:lpstr>
      <vt:lpstr>気温RMSEの日変化の解像度依存性</vt:lpstr>
      <vt:lpstr>気温RMSEの日変化の解像度依存性</vt:lpstr>
      <vt:lpstr>アルベド（上端）とGOES9/VISの比較</vt:lpstr>
      <vt:lpstr>まとめ</vt:lpstr>
      <vt:lpstr>今後の予定</vt:lpstr>
      <vt:lpstr>~5km、1km+KF、1kmの比較~</vt:lpstr>
      <vt:lpstr>日射量のRMSE/MEの日変化と解像度依存性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sawada</dc:creator>
  <cp:lastModifiedBy>sawada</cp:lastModifiedBy>
  <cp:revision>1906</cp:revision>
  <dcterms:created xsi:type="dcterms:W3CDTF">1601-01-01T00:00:00Z</dcterms:created>
  <dcterms:modified xsi:type="dcterms:W3CDTF">2012-03-07T00:15:18Z</dcterms:modified>
</cp:coreProperties>
</file>