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90" r:id="rId5"/>
    <p:sldId id="259" r:id="rId6"/>
    <p:sldId id="270" r:id="rId7"/>
    <p:sldId id="286" r:id="rId8"/>
    <p:sldId id="316" r:id="rId9"/>
    <p:sldId id="315" r:id="rId10"/>
    <p:sldId id="268" r:id="rId11"/>
    <p:sldId id="269" r:id="rId12"/>
    <p:sldId id="307" r:id="rId13"/>
    <p:sldId id="311" r:id="rId14"/>
    <p:sldId id="319" r:id="rId15"/>
    <p:sldId id="308" r:id="rId16"/>
    <p:sldId id="312" r:id="rId17"/>
    <p:sldId id="314" r:id="rId18"/>
    <p:sldId id="299" r:id="rId19"/>
    <p:sldId id="300" r:id="rId20"/>
    <p:sldId id="295" r:id="rId21"/>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0000FF"/>
    <a:srgbClr val="CCFFCC"/>
    <a:srgbClr val="FFFFCC"/>
    <a:srgbClr val="003366"/>
    <a:srgbClr val="4F81BD"/>
    <a:srgbClr val="FFFFFF"/>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17" autoAdjust="0"/>
    <p:restoredTop sz="93220" autoAdjust="0"/>
  </p:normalViewPr>
  <p:slideViewPr>
    <p:cSldViewPr>
      <p:cViewPr>
        <p:scale>
          <a:sx n="75" d="100"/>
          <a:sy n="75" d="100"/>
        </p:scale>
        <p:origin x="-528" y="-132"/>
      </p:cViewPr>
      <p:guideLst>
        <p:guide orient="horz" pos="754"/>
        <p:guide pos="61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5E0B60C-04D2-4014-8A54-7840712686BA}" type="datetimeFigureOut">
              <a:rPr kumimoji="1" lang="ja-JP" altLang="en-US" smtClean="0"/>
              <a:pPr/>
              <a:t>2012/3/7</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47CD1652-2DA6-4F85-A9C0-8E40DC76F5D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en-US" altLang="ja-JP" sz="1200" u="sng" kern="1200" dirty="0" smtClean="0">
                <a:solidFill>
                  <a:schemeClr val="tx1"/>
                </a:solidFill>
                <a:latin typeface="+mn-lt"/>
                <a:ea typeface="+mn-ea"/>
                <a:cs typeface="+mn-cs"/>
              </a:rPr>
              <a:t>2011</a:t>
            </a:r>
            <a:r>
              <a:rPr kumimoji="1" lang="ja-JP" altLang="en-US" sz="1200" u="sng" kern="1200" dirty="0" smtClean="0">
                <a:solidFill>
                  <a:schemeClr val="tx1"/>
                </a:solidFill>
                <a:latin typeface="+mn-lt"/>
                <a:ea typeface="+mn-ea"/>
                <a:cs typeface="+mn-cs"/>
              </a:rPr>
              <a:t>年度の成果（予定）</a:t>
            </a:r>
            <a:endParaRPr kumimoji="1" lang="en-US" altLang="ja-JP" sz="1200" u="sng"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研究テーマ</a:t>
            </a:r>
            <a:r>
              <a:rPr kumimoji="1" lang="en-US" altLang="ja-JP" sz="1200" u="sng" kern="1200" dirty="0" smtClean="0">
                <a:solidFill>
                  <a:schemeClr val="tx1"/>
                </a:solidFill>
                <a:latin typeface="+mn-lt"/>
                <a:ea typeface="+mn-ea"/>
                <a:cs typeface="+mn-cs"/>
              </a:rPr>
              <a:t>2</a:t>
            </a:r>
            <a:r>
              <a:rPr kumimoji="1" lang="ja-JP" altLang="ja-JP" sz="1200" u="sng" kern="1200" dirty="0" smtClean="0">
                <a:solidFill>
                  <a:schemeClr val="tx1"/>
                </a:solidFill>
                <a:latin typeface="+mn-lt"/>
                <a:ea typeface="+mn-ea"/>
                <a:cs typeface="+mn-cs"/>
              </a:rPr>
              <a:t>：局地気象予測手法の研究</a:t>
            </a:r>
            <a:endParaRPr kumimoji="1" lang="ja-JP" altLang="ja-JP" sz="1200" kern="1200" dirty="0" smtClean="0">
              <a:solidFill>
                <a:schemeClr val="tx1"/>
              </a:solidFill>
              <a:latin typeface="+mn-lt"/>
              <a:ea typeface="+mn-ea"/>
              <a:cs typeface="+mn-cs"/>
            </a:endParaRPr>
          </a:p>
          <a:p>
            <a:r>
              <a:rPr kumimoji="1" lang="en-US" altLang="ja-JP" sz="1200" u="none" strike="noStrike"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ａ．ダウンスケールのためのデータ同化手法のプロトタイプの作成</a:t>
            </a:r>
          </a:p>
          <a:p>
            <a:r>
              <a:rPr kumimoji="1" lang="ja-JP" altLang="ja-JP" sz="1200" kern="1200" dirty="0" smtClean="0">
                <a:solidFill>
                  <a:schemeClr val="tx1"/>
                </a:solidFill>
                <a:latin typeface="+mn-lt"/>
                <a:ea typeface="+mn-ea"/>
                <a:cs typeface="+mn-cs"/>
              </a:rPr>
              <a:t>　　アンサンブルカルマンフィルターを用いたデータ同化手法のプロトタイプを作成し、観測システムシミュレーション実験により、データ同化システムの動作を確認した。特に、ドップラーライダーによる風の観測データを想定したダウンスケールのための観測システム実験では、側面境界条件の最適化が重要であることが示された。</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800000"/>
                </a:solidFill>
              </a:rPr>
              <a:t>間欠的に発生するヤマセや異常高温に対処するために日々の気象予測</a:t>
            </a:r>
            <a:r>
              <a:rPr lang="en-US" altLang="ja-JP" sz="1200" dirty="0" smtClean="0">
                <a:solidFill>
                  <a:srgbClr val="800000"/>
                </a:solidFill>
              </a:rPr>
              <a:t>(</a:t>
            </a:r>
            <a:r>
              <a:rPr lang="ja-JP" altLang="en-US" sz="1200" dirty="0" smtClean="0">
                <a:solidFill>
                  <a:srgbClr val="800000"/>
                </a:solidFill>
              </a:rPr>
              <a:t>短</a:t>
            </a:r>
            <a:r>
              <a:rPr lang="en-US" altLang="ja-JP" sz="1200" dirty="0" smtClean="0">
                <a:solidFill>
                  <a:srgbClr val="800000"/>
                </a:solidFill>
              </a:rPr>
              <a:t>-</a:t>
            </a:r>
            <a:r>
              <a:rPr lang="ja-JP" altLang="en-US" sz="1200" dirty="0" smtClean="0">
                <a:solidFill>
                  <a:srgbClr val="800000"/>
                </a:solidFill>
              </a:rPr>
              <a:t>中・長期予測）の多目的利用（防災、交通、生活）を推進</a:t>
            </a:r>
            <a:endParaRPr lang="en-US" altLang="ja-JP" sz="1200" dirty="0" smtClean="0">
              <a:solidFill>
                <a:srgbClr val="800000"/>
              </a:solidFill>
            </a:endParaRPr>
          </a:p>
          <a:p>
            <a:endParaRPr kumimoji="1" lang="en-US" altLang="ja-JP" sz="1200"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最終的な目標</a:t>
            </a:r>
            <a:endParaRPr kumimoji="1" lang="ja-JP" altLang="ja-JP" sz="1200"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予測研究の目標は、日々の地域の気象予測精度を改善し、これに様々な農業気象モデルを組み合わせることにより、提供する農業気象情報の高度化を図ることである。</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・アンサンブルダウンスケール予測結果を利用し、地域特性を加味した中期予報について確率予報などの信頼度を含めた予測情報の作成手法を開発する。</a:t>
            </a:r>
          </a:p>
          <a:p>
            <a:r>
              <a:rPr kumimoji="1" lang="ja-JP" altLang="ja-JP" sz="1200" kern="1200" dirty="0" smtClean="0">
                <a:solidFill>
                  <a:schemeClr val="tx1"/>
                </a:solidFill>
                <a:latin typeface="+mn-lt"/>
                <a:ea typeface="+mn-ea"/>
                <a:cs typeface="+mn-cs"/>
              </a:rPr>
              <a:t>・ダウンスケールシステムによる実況監視と短期予測の精度向上のため、風や下層雲のデータ同化システムを開発する。農業に加え多目的利用</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防災、交通、生活</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を検討する。</a:t>
            </a:r>
          </a:p>
          <a:p>
            <a:r>
              <a:rPr kumimoji="1" lang="ja-JP" altLang="ja-JP" sz="1200" kern="1200" dirty="0" smtClean="0">
                <a:solidFill>
                  <a:schemeClr val="tx1"/>
                </a:solidFill>
                <a:latin typeface="+mn-lt"/>
                <a:ea typeface="+mn-ea"/>
                <a:cs typeface="+mn-cs"/>
              </a:rPr>
              <a:t>・ダウンスケール気象予測情報を利用し植物の体質の変化を介した影響を取り入れた精密作物モデルを作成する。アンサンブルデータに基づく確率情報を作成し、それの様々な農業気象モデル（生育モデル、登熟期予測モデル）への利用技術を開発し実用化を図る。</a:t>
            </a:r>
          </a:p>
          <a:p>
            <a:r>
              <a:rPr kumimoji="1" lang="ja-JP" altLang="ja-JP" sz="1200" kern="1200" dirty="0" smtClean="0">
                <a:solidFill>
                  <a:schemeClr val="tx1"/>
                </a:solidFill>
                <a:latin typeface="+mn-lt"/>
                <a:ea typeface="+mn-ea"/>
                <a:cs typeface="+mn-cs"/>
              </a:rPr>
              <a:t>・農作物警戒情報システムの運用試験を継続する。ユーザーへのアンケートを通じて、情報の充実と双方向インターフェースの改善を図る。</a:t>
            </a:r>
          </a:p>
        </p:txBody>
      </p:sp>
      <p:sp>
        <p:nvSpPr>
          <p:cNvPr id="4" name="スライド番号プレースホルダ 3"/>
          <p:cNvSpPr>
            <a:spLocks noGrp="1"/>
          </p:cNvSpPr>
          <p:nvPr>
            <p:ph type="sldNum" sz="quarter" idx="10"/>
          </p:nvPr>
        </p:nvSpPr>
        <p:spPr/>
        <p:txBody>
          <a:bodyPr/>
          <a:lstStyle/>
          <a:p>
            <a:fld id="{47CD1652-2DA6-4F85-A9C0-8E40DC76F5DA}" type="slidenum">
              <a:rPr kumimoji="1" lang="ja-JP" altLang="en-US" smtClean="0"/>
              <a:pPr/>
              <a:t>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a:t>
            </a:r>
            <a:r>
              <a:rPr kumimoji="1" lang="ja-JP" altLang="en-US" dirty="0" smtClean="0"/>
              <a:t>のサイズ</a:t>
            </a:r>
            <a:r>
              <a:rPr kumimoji="1" lang="en-US" altLang="ja-JP" dirty="0" smtClean="0"/>
              <a:t>=</a:t>
            </a:r>
            <a:r>
              <a:rPr kumimoji="1" lang="en-US" altLang="ja-JP" baseline="0" dirty="0" smtClean="0"/>
              <a:t> </a:t>
            </a:r>
            <a:r>
              <a:rPr kumimoji="1" lang="en-US" altLang="ja-JP" baseline="0" dirty="0" err="1" smtClean="0"/>
              <a:t>nx</a:t>
            </a:r>
            <a:r>
              <a:rPr kumimoji="1" lang="en-US" altLang="ja-JP" baseline="0" dirty="0" smtClean="0"/>
              <a:t> * </a:t>
            </a:r>
            <a:r>
              <a:rPr kumimoji="1" lang="en-US" altLang="ja-JP" baseline="0" dirty="0" err="1" smtClean="0"/>
              <a:t>ny</a:t>
            </a:r>
            <a:r>
              <a:rPr kumimoji="1" lang="en-US" altLang="ja-JP" baseline="0" dirty="0" smtClean="0"/>
              <a:t> * </a:t>
            </a:r>
            <a:r>
              <a:rPr kumimoji="1" lang="en-US" altLang="ja-JP" baseline="0" dirty="0" err="1" smtClean="0"/>
              <a:t>nz</a:t>
            </a:r>
            <a:r>
              <a:rPr kumimoji="1" lang="en-US" altLang="ja-JP" baseline="0" dirty="0" smtClean="0"/>
              <a:t> * nv3d * </a:t>
            </a:r>
            <a:r>
              <a:rPr kumimoji="1" lang="en-US" altLang="ja-JP" baseline="0" dirty="0" err="1" smtClean="0"/>
              <a:t>nbv</a:t>
            </a:r>
            <a:r>
              <a:rPr kumimoji="1" lang="en-US" altLang="ja-JP" baseline="0" dirty="0" smtClean="0"/>
              <a:t> * </a:t>
            </a:r>
            <a:r>
              <a:rPr kumimoji="1" lang="en-US" altLang="ja-JP" baseline="0" dirty="0" err="1" smtClean="0"/>
              <a:t>nbv</a:t>
            </a:r>
            <a:endParaRPr kumimoji="1" lang="en-US" altLang="ja-JP" baseline="0" dirty="0" smtClean="0"/>
          </a:p>
          <a:p>
            <a:r>
              <a:rPr kumimoji="1" lang="en-US" altLang="ja-JP" baseline="0" dirty="0" smtClean="0"/>
              <a:t>Ex. 96*96*40*11*21*21=&gt;1.7*10^9 (*4byte=6.8GByte)</a:t>
            </a:r>
            <a:endParaRPr kumimoji="1" lang="ja-JP" altLang="en-US" dirty="0"/>
          </a:p>
        </p:txBody>
      </p:sp>
      <p:sp>
        <p:nvSpPr>
          <p:cNvPr id="4" name="スライド番号プレースホルダ 3"/>
          <p:cNvSpPr>
            <a:spLocks noGrp="1"/>
          </p:cNvSpPr>
          <p:nvPr>
            <p:ph type="sldNum" sz="quarter" idx="10"/>
          </p:nvPr>
        </p:nvSpPr>
        <p:spPr/>
        <p:txBody>
          <a:bodyPr/>
          <a:lstStyle/>
          <a:p>
            <a:fld id="{47CD1652-2DA6-4F85-A9C0-8E40DC76F5DA}" type="slidenum">
              <a:rPr kumimoji="1" lang="ja-JP" altLang="en-US" smtClean="0"/>
              <a:pPr/>
              <a:t>16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a:t>
            </a:r>
            <a:r>
              <a:rPr kumimoji="1" lang="ja-JP" altLang="en-US" dirty="0" smtClean="0"/>
              <a:t>のサイズ</a:t>
            </a:r>
            <a:r>
              <a:rPr kumimoji="1" lang="en-US" altLang="ja-JP" dirty="0" smtClean="0"/>
              <a:t>=</a:t>
            </a:r>
            <a:r>
              <a:rPr kumimoji="1" lang="en-US" altLang="ja-JP" baseline="0" dirty="0" smtClean="0"/>
              <a:t> </a:t>
            </a:r>
            <a:r>
              <a:rPr kumimoji="1" lang="en-US" altLang="ja-JP" baseline="0" dirty="0" err="1" smtClean="0"/>
              <a:t>nx</a:t>
            </a:r>
            <a:r>
              <a:rPr kumimoji="1" lang="en-US" altLang="ja-JP" baseline="0" dirty="0" smtClean="0"/>
              <a:t> * </a:t>
            </a:r>
            <a:r>
              <a:rPr kumimoji="1" lang="en-US" altLang="ja-JP" baseline="0" dirty="0" err="1" smtClean="0"/>
              <a:t>ny</a:t>
            </a:r>
            <a:r>
              <a:rPr kumimoji="1" lang="en-US" altLang="ja-JP" baseline="0" dirty="0" smtClean="0"/>
              <a:t> * </a:t>
            </a:r>
            <a:r>
              <a:rPr kumimoji="1" lang="en-US" altLang="ja-JP" baseline="0" dirty="0" err="1" smtClean="0"/>
              <a:t>nz</a:t>
            </a:r>
            <a:r>
              <a:rPr kumimoji="1" lang="en-US" altLang="ja-JP" baseline="0" dirty="0" smtClean="0"/>
              <a:t> * nv3d * </a:t>
            </a:r>
            <a:r>
              <a:rPr kumimoji="1" lang="en-US" altLang="ja-JP" baseline="0" dirty="0" err="1" smtClean="0"/>
              <a:t>nbv</a:t>
            </a:r>
            <a:r>
              <a:rPr kumimoji="1" lang="en-US" altLang="ja-JP" baseline="0" dirty="0" smtClean="0"/>
              <a:t> * </a:t>
            </a:r>
            <a:r>
              <a:rPr kumimoji="1" lang="en-US" altLang="ja-JP" baseline="0" dirty="0" err="1" smtClean="0"/>
              <a:t>nbv</a:t>
            </a:r>
            <a:endParaRPr kumimoji="1" lang="en-US" altLang="ja-JP" baseline="0" dirty="0" smtClean="0"/>
          </a:p>
          <a:p>
            <a:r>
              <a:rPr kumimoji="1" lang="en-US" altLang="ja-JP" baseline="0" dirty="0" smtClean="0"/>
              <a:t>Ex. 96*96*40*11*21*21=&gt;1.7*10^9 (*4byte=6.8GByte)</a:t>
            </a:r>
            <a:endParaRPr kumimoji="1" lang="ja-JP" altLang="en-US" dirty="0"/>
          </a:p>
        </p:txBody>
      </p:sp>
      <p:sp>
        <p:nvSpPr>
          <p:cNvPr id="4" name="スライド番号プレースホルダ 3"/>
          <p:cNvSpPr>
            <a:spLocks noGrp="1"/>
          </p:cNvSpPr>
          <p:nvPr>
            <p:ph type="sldNum" sz="quarter" idx="10"/>
          </p:nvPr>
        </p:nvSpPr>
        <p:spPr/>
        <p:txBody>
          <a:bodyPr/>
          <a:lstStyle/>
          <a:p>
            <a:fld id="{47CD1652-2DA6-4F85-A9C0-8E40DC76F5DA}" type="slidenum">
              <a:rPr kumimoji="1" lang="ja-JP" altLang="en-US" smtClean="0"/>
              <a:pPr/>
              <a:t>17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1234CC9-D2B1-45BB-AFA6-2DB487C1B8B9}" type="datetime1">
              <a:rPr kumimoji="1" lang="ja-JP" altLang="en-US" smtClean="0"/>
              <a:pPr/>
              <a:t>2012/3/7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pPr/>
              <a:t>&lt;#&gt;</a:t>
            </a:fld>
            <a:r>
              <a:rPr lang="en-US" altLang="ja-JP" dirty="0" smtClean="0"/>
              <a:t>/25</a:t>
            </a:r>
            <a:endParaRPr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52425F-DD7C-438F-8CD6-22A13212D9A4}" type="datetime1">
              <a:rPr kumimoji="1" lang="ja-JP" altLang="en-US" smtClean="0"/>
              <a:pPr/>
              <a:t>2012/3/7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AABA468-5519-4D91-9F57-3B343912CE44}" type="datetime1">
              <a:rPr kumimoji="1" lang="ja-JP" altLang="en-US" smtClean="0"/>
              <a:pPr/>
              <a:t>2012/3/7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3F402C-3D96-46CE-926A-EF3FF1E07C47}" type="datetime1">
              <a:rPr kumimoji="1" lang="ja-JP" altLang="en-US" smtClean="0"/>
              <a:pPr/>
              <a:t>2012/3/7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EBE6999-BA38-408C-8918-ECF727835035}" type="datetime1">
              <a:rPr kumimoji="1" lang="ja-JP" altLang="en-US" smtClean="0"/>
              <a:pPr/>
              <a:t>2012/3/7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B8FBCFD-DB9D-4B69-ABF5-CB38C5A39644}" type="datetime1">
              <a:rPr kumimoji="1" lang="ja-JP" altLang="en-US" smtClean="0"/>
              <a:pPr/>
              <a:t>2012/3/7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DC34E31-77DE-4634-8C54-4D539CF9C998}" type="datetime1">
              <a:rPr kumimoji="1" lang="ja-JP" altLang="en-US" smtClean="0"/>
              <a:pPr/>
              <a:t>2012/3/7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927938B-B106-419F-80DE-4C67542C7B19}" type="datetime1">
              <a:rPr kumimoji="1" lang="ja-JP" altLang="en-US" smtClean="0"/>
              <a:pPr/>
              <a:t>2012/3/7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3335D2-F192-4297-B208-F29D6E5AF1D7}" type="datetime1">
              <a:rPr kumimoji="1" lang="ja-JP" altLang="en-US" smtClean="0"/>
              <a:pPr/>
              <a:t>2012/3/7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3F409CE-448E-41DA-94B4-EFC83A52B1A1}" type="datetime1">
              <a:rPr kumimoji="1" lang="ja-JP" altLang="en-US" smtClean="0"/>
              <a:pPr/>
              <a:t>2012/3/7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579DB9-197A-46F5-BBAA-9C3CF46D0A5F}" type="datetime1">
              <a:rPr kumimoji="1" lang="ja-JP" altLang="en-US" smtClean="0"/>
              <a:pPr/>
              <a:t>2012/3/7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7D50D-D948-43F8-9105-F2793C73F26F}" type="datetime1">
              <a:rPr kumimoji="1" lang="ja-JP" altLang="en-US" smtClean="0"/>
              <a:pPr/>
              <a:t>2012/3/7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4952" y="1196752"/>
            <a:ext cx="7990656" cy="1944216"/>
          </a:xfrm>
        </p:spPr>
        <p:txBody>
          <a:bodyPr>
            <a:normAutofit fontScale="90000"/>
          </a:bodyPr>
          <a:lstStyle/>
          <a:p>
            <a:r>
              <a:rPr lang="ja-JP" altLang="en-US" dirty="0" smtClean="0"/>
              <a:t>ダウンスケールのためのデータ同化システムの構築に向けて</a:t>
            </a:r>
            <a:r>
              <a:rPr lang="en-US" altLang="ja-JP" dirty="0" smtClean="0"/>
              <a:t/>
            </a:r>
            <a:br>
              <a:rPr lang="en-US" altLang="ja-JP" dirty="0" smtClean="0"/>
            </a:br>
            <a:r>
              <a:rPr lang="ja-JP" altLang="en-US" dirty="0" smtClean="0"/>
              <a:t>～海風の事例～</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solidFill>
                  <a:schemeClr val="tx1"/>
                </a:solidFill>
              </a:rPr>
              <a:t>沢田雅洋</a:t>
            </a:r>
            <a:endParaRPr kumimoji="1" lang="en-US" altLang="ja-JP" dirty="0" smtClean="0">
              <a:solidFill>
                <a:schemeClr val="tx1"/>
              </a:solidFill>
            </a:endParaRPr>
          </a:p>
          <a:p>
            <a:r>
              <a:rPr lang="ja-JP" altLang="en-US" dirty="0" smtClean="0">
                <a:solidFill>
                  <a:schemeClr val="tx1"/>
                </a:solidFill>
              </a:rPr>
              <a:t>境剛志</a:t>
            </a:r>
            <a:endParaRPr lang="en-US" altLang="ja-JP" dirty="0" smtClean="0">
              <a:solidFill>
                <a:schemeClr val="tx1"/>
              </a:solidFill>
            </a:endParaRPr>
          </a:p>
          <a:p>
            <a:r>
              <a:rPr lang="ja-JP" altLang="en-US" dirty="0" smtClean="0">
                <a:solidFill>
                  <a:schemeClr val="tx1"/>
                </a:solidFill>
              </a:rPr>
              <a:t>岩崎俊樹</a:t>
            </a:r>
            <a:endParaRPr lang="en-US" altLang="ja-JP" dirty="0" smtClean="0">
              <a:solidFill>
                <a:schemeClr val="tx1"/>
              </a:solidFill>
            </a:endParaRPr>
          </a:p>
          <a:p>
            <a:endParaRPr kumimoji="1" lang="ja-JP" altLang="en-US" dirty="0">
              <a:solidFill>
                <a:schemeClr val="tx1"/>
              </a:solidFill>
            </a:endParaRPr>
          </a:p>
        </p:txBody>
      </p:sp>
      <p:sp>
        <p:nvSpPr>
          <p:cNvPr id="4" name="Text Box 4"/>
          <p:cNvSpPr txBox="1">
            <a:spLocks noChangeArrowheads="1"/>
          </p:cNvSpPr>
          <p:nvPr/>
        </p:nvSpPr>
        <p:spPr bwMode="auto">
          <a:xfrm>
            <a:off x="3435350" y="17463"/>
            <a:ext cx="5565947" cy="400110"/>
          </a:xfrm>
          <a:prstGeom prst="rect">
            <a:avLst/>
          </a:prstGeom>
          <a:noFill/>
          <a:ln w="9525">
            <a:noFill/>
            <a:miter lim="800000"/>
            <a:headEnd/>
            <a:tailEnd/>
          </a:ln>
        </p:spPr>
        <p:txBody>
          <a:bodyPr wrap="none">
            <a:spAutoFit/>
          </a:bodyPr>
          <a:lstStyle/>
          <a:p>
            <a:r>
              <a:rPr lang="ja-JP" altLang="ja-JP" sz="2000" b="1" dirty="0" smtClean="0"/>
              <a:t>第</a:t>
            </a:r>
            <a:r>
              <a:rPr lang="en-US" altLang="ja-JP" sz="2000" b="1" dirty="0" smtClean="0"/>
              <a:t>5</a:t>
            </a:r>
            <a:r>
              <a:rPr lang="ja-JP" altLang="ja-JP" sz="2000" b="1" dirty="0" smtClean="0"/>
              <a:t>回</a:t>
            </a:r>
            <a:r>
              <a:rPr lang="ja-JP" altLang="ja-JP" sz="2000" b="1" dirty="0"/>
              <a:t>やませ研究会ミーティング　</a:t>
            </a:r>
            <a:r>
              <a:rPr lang="en-US" altLang="ja-JP" sz="2000" b="1" dirty="0" smtClean="0"/>
              <a:t>2012</a:t>
            </a:r>
            <a:r>
              <a:rPr lang="ja-JP" altLang="ja-JP" sz="2000" b="1" dirty="0" smtClean="0"/>
              <a:t>年</a:t>
            </a:r>
            <a:r>
              <a:rPr lang="en-US" altLang="ja-JP" sz="2000" b="1" dirty="0" smtClean="0"/>
              <a:t>3</a:t>
            </a:r>
            <a:r>
              <a:rPr lang="ja-JP" altLang="ja-JP" sz="2000" b="1" dirty="0" smtClean="0"/>
              <a:t>月</a:t>
            </a:r>
            <a:r>
              <a:rPr lang="en-US" altLang="ja-JP" sz="2000" b="1" dirty="0" smtClean="0"/>
              <a:t>5-6</a:t>
            </a:r>
            <a:r>
              <a:rPr lang="ja-JP" altLang="ja-JP" sz="2000" b="1" dirty="0" smtClean="0"/>
              <a:t>日</a:t>
            </a:r>
            <a:endParaRPr lang="ja-JP" altLang="en-US" sz="2000" dirty="0"/>
          </a:p>
        </p:txBody>
      </p:sp>
      <p:sp>
        <p:nvSpPr>
          <p:cNvPr id="6" name="正方形/長方形 8"/>
          <p:cNvSpPr>
            <a:spLocks noChangeArrowheads="1"/>
          </p:cNvSpPr>
          <p:nvPr/>
        </p:nvSpPr>
        <p:spPr bwMode="auto">
          <a:xfrm>
            <a:off x="107503" y="6381750"/>
            <a:ext cx="5400601" cy="400050"/>
          </a:xfrm>
          <a:prstGeom prst="rect">
            <a:avLst/>
          </a:prstGeom>
          <a:noFill/>
          <a:ln w="9525">
            <a:noFill/>
            <a:miter lim="800000"/>
            <a:headEnd/>
            <a:tailEnd/>
          </a:ln>
        </p:spPr>
        <p:txBody>
          <a:bodyPr wrap="square">
            <a:spAutoFit/>
          </a:bodyPr>
          <a:lstStyle/>
          <a:p>
            <a:r>
              <a:rPr lang="ja-JP" altLang="en-US" sz="2000" dirty="0" smtClean="0"/>
              <a:t>東北大学　青葉山キャンパス　物理</a:t>
            </a:r>
            <a:r>
              <a:rPr lang="en-US" altLang="ja-JP" sz="2000" dirty="0" smtClean="0"/>
              <a:t>A</a:t>
            </a:r>
            <a:r>
              <a:rPr lang="ja-JP" altLang="en-US" sz="2000" dirty="0" smtClean="0"/>
              <a:t>棟</a:t>
            </a:r>
            <a:r>
              <a:rPr lang="en-US" altLang="ja-JP" sz="2000" dirty="0" smtClean="0"/>
              <a:t>412</a:t>
            </a:r>
            <a:r>
              <a:rPr lang="ja-JP" altLang="en-US" sz="2000" dirty="0" smtClean="0"/>
              <a:t>号室</a:t>
            </a:r>
            <a:endParaRPr lang="ja-JP" altLang="en-US" sz="2000" dirty="0"/>
          </a:p>
        </p:txBody>
      </p:sp>
      <p:sp>
        <p:nvSpPr>
          <p:cNvPr id="8" name="スライド番号プレースホルダ 7"/>
          <p:cNvSpPr>
            <a:spLocks noGrp="1"/>
          </p:cNvSpPr>
          <p:nvPr>
            <p:ph type="sldNum" sz="quarter" idx="12"/>
          </p:nvPr>
        </p:nvSpPr>
        <p:spPr/>
        <p:txBody>
          <a:bodyPr/>
          <a:lstStyle/>
          <a:p>
            <a:fld id="{D2D8002D-B5B0-4BAC-B1F6-782DDCCE6D9C}" type="slidenum">
              <a:rPr lang="ja-JP" altLang="en-US" smtClean="0"/>
              <a:pPr/>
              <a:t>1</a:t>
            </a:fld>
            <a:r>
              <a:rPr lang="en-US" altLang="ja-JP" smtClean="0"/>
              <a:t>/25</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sawada\Documents\work\yamase_CI\DA\fig\anl_str_anim.gif"/>
          <p:cNvPicPr>
            <a:picLocks noChangeAspect="1" noChangeArrowheads="1" noCrop="1"/>
          </p:cNvPicPr>
          <p:nvPr/>
        </p:nvPicPr>
        <p:blipFill>
          <a:blip r:embed="rId2" cstate="print"/>
          <a:srcRect/>
          <a:stretch>
            <a:fillRect/>
          </a:stretch>
        </p:blipFill>
        <p:spPr bwMode="auto">
          <a:xfrm>
            <a:off x="876300" y="900256"/>
            <a:ext cx="7239000" cy="5791200"/>
          </a:xfrm>
          <a:prstGeom prst="rect">
            <a:avLst/>
          </a:prstGeom>
          <a:noFill/>
        </p:spPr>
      </p:pic>
      <p:sp>
        <p:nvSpPr>
          <p:cNvPr id="2" name="タイトル 1"/>
          <p:cNvSpPr>
            <a:spLocks noGrp="1"/>
          </p:cNvSpPr>
          <p:nvPr>
            <p:ph type="title"/>
          </p:nvPr>
        </p:nvSpPr>
        <p:spPr>
          <a:xfrm>
            <a:off x="457200" y="188640"/>
            <a:ext cx="8229600" cy="792088"/>
          </a:xfrm>
        </p:spPr>
        <p:txBody>
          <a:bodyPr>
            <a:normAutofit/>
          </a:bodyPr>
          <a:lstStyle/>
          <a:p>
            <a:r>
              <a:rPr lang="ja-JP" altLang="en-US" dirty="0" smtClean="0"/>
              <a:t>真値で再現された海風</a:t>
            </a:r>
            <a:endParaRPr kumimoji="1" lang="ja-JP" altLang="en-US" dirty="0"/>
          </a:p>
        </p:txBody>
      </p:sp>
      <p:sp>
        <p:nvSpPr>
          <p:cNvPr id="9" name="テキスト ボックス 8"/>
          <p:cNvSpPr txBox="1"/>
          <p:nvPr/>
        </p:nvSpPr>
        <p:spPr>
          <a:xfrm rot="16200000">
            <a:off x="-51508" y="5460220"/>
            <a:ext cx="1438214"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Height(km)</a:t>
            </a:r>
            <a:endParaRPr kumimoji="1" lang="ja-JP" altLang="en-US" sz="2000" dirty="0">
              <a:latin typeface="Arial" pitchFamily="34" charset="0"/>
              <a:cs typeface="Arial" pitchFamily="34" charset="0"/>
            </a:endParaRPr>
          </a:p>
        </p:txBody>
      </p:sp>
      <p:sp>
        <p:nvSpPr>
          <p:cNvPr id="10" name="テキスト ボックス 9"/>
          <p:cNvSpPr txBox="1"/>
          <p:nvPr/>
        </p:nvSpPr>
        <p:spPr>
          <a:xfrm rot="16200000">
            <a:off x="4552831" y="3592186"/>
            <a:ext cx="726481" cy="400110"/>
          </a:xfrm>
          <a:prstGeom prst="rect">
            <a:avLst/>
          </a:prstGeom>
          <a:noFill/>
        </p:spPr>
        <p:txBody>
          <a:bodyPr wrap="none" rtlCol="0">
            <a:spAutoFit/>
          </a:bodyPr>
          <a:lstStyle/>
          <a:p>
            <a:r>
              <a:rPr lang="en-US" altLang="ja-JP" sz="2000" dirty="0" smtClean="0">
                <a:latin typeface="Arial" pitchFamily="34" charset="0"/>
                <a:cs typeface="Arial" pitchFamily="34" charset="0"/>
              </a:rPr>
              <a:t>Date</a:t>
            </a:r>
            <a:endParaRPr kumimoji="1" lang="ja-JP" altLang="en-US" sz="2000" dirty="0">
              <a:latin typeface="Arial" pitchFamily="34" charset="0"/>
              <a:cs typeface="Arial" pitchFamily="34" charset="0"/>
            </a:endParaRPr>
          </a:p>
        </p:txBody>
      </p:sp>
      <p:sp>
        <p:nvSpPr>
          <p:cNvPr id="11" name="テキスト ボックス 10"/>
          <p:cNvSpPr txBox="1"/>
          <p:nvPr/>
        </p:nvSpPr>
        <p:spPr>
          <a:xfrm rot="16200000">
            <a:off x="-126170" y="2651908"/>
            <a:ext cx="1651414"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distance(km)</a:t>
            </a:r>
            <a:endParaRPr kumimoji="1" lang="ja-JP" altLang="en-US" sz="2000" dirty="0">
              <a:latin typeface="Arial" pitchFamily="34" charset="0"/>
              <a:cs typeface="Arial" pitchFamily="34" charset="0"/>
            </a:endParaRPr>
          </a:p>
        </p:txBody>
      </p:sp>
      <p:sp>
        <p:nvSpPr>
          <p:cNvPr id="12" name="テキスト ボックス 11"/>
          <p:cNvSpPr txBox="1"/>
          <p:nvPr/>
        </p:nvSpPr>
        <p:spPr>
          <a:xfrm>
            <a:off x="2087816" y="6505599"/>
            <a:ext cx="1651414" cy="307777"/>
          </a:xfrm>
          <a:prstGeom prst="rect">
            <a:avLst/>
          </a:prstGeom>
          <a:solidFill>
            <a:schemeClr val="bg1"/>
          </a:solidFill>
        </p:spPr>
        <p:txBody>
          <a:bodyPr wrap="none" tIns="0" bIns="0" rtlCol="0">
            <a:spAutoFit/>
          </a:bodyPr>
          <a:lstStyle/>
          <a:p>
            <a:r>
              <a:rPr kumimoji="1" lang="en-US" altLang="ja-JP" sz="2000" dirty="0" smtClean="0">
                <a:latin typeface="Arial" pitchFamily="34" charset="0"/>
                <a:cs typeface="Arial" pitchFamily="34" charset="0"/>
              </a:rPr>
              <a:t>distance(km)</a:t>
            </a:r>
            <a:endParaRPr kumimoji="1" lang="ja-JP" altLang="en-US" sz="2000" dirty="0">
              <a:latin typeface="Arial" pitchFamily="34" charset="0"/>
              <a:cs typeface="Arial" pitchFamily="34" charset="0"/>
            </a:endParaRPr>
          </a:p>
        </p:txBody>
      </p:sp>
      <p:sp>
        <p:nvSpPr>
          <p:cNvPr id="13" name="テキスト ボックス 12"/>
          <p:cNvSpPr txBox="1"/>
          <p:nvPr/>
        </p:nvSpPr>
        <p:spPr>
          <a:xfrm>
            <a:off x="5508104" y="6501045"/>
            <a:ext cx="1651414" cy="307777"/>
          </a:xfrm>
          <a:prstGeom prst="rect">
            <a:avLst/>
          </a:prstGeom>
          <a:solidFill>
            <a:schemeClr val="bg1"/>
          </a:solidFill>
        </p:spPr>
        <p:txBody>
          <a:bodyPr wrap="none" tIns="0" bIns="0" rtlCol="0">
            <a:spAutoFit/>
          </a:bodyPr>
          <a:lstStyle/>
          <a:p>
            <a:r>
              <a:rPr kumimoji="1" lang="en-US" altLang="ja-JP" sz="2000" dirty="0" smtClean="0">
                <a:latin typeface="Arial" pitchFamily="34" charset="0"/>
                <a:cs typeface="Arial" pitchFamily="34" charset="0"/>
              </a:rPr>
              <a:t>distance(km)</a:t>
            </a:r>
            <a:endParaRPr kumimoji="1" lang="ja-JP" altLang="en-US" sz="2000" dirty="0">
              <a:latin typeface="Arial" pitchFamily="34" charset="0"/>
              <a:cs typeface="Arial" pitchFamily="34" charset="0"/>
            </a:endParaRPr>
          </a:p>
        </p:txBody>
      </p:sp>
      <p:sp>
        <p:nvSpPr>
          <p:cNvPr id="14" name="テキスト ボックス 13"/>
          <p:cNvSpPr txBox="1"/>
          <p:nvPr/>
        </p:nvSpPr>
        <p:spPr>
          <a:xfrm>
            <a:off x="7164288" y="796642"/>
            <a:ext cx="1132041"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Z=125m</a:t>
            </a:r>
            <a:endParaRPr kumimoji="1" lang="ja-JP" altLang="en-US" sz="2000" dirty="0">
              <a:latin typeface="Arial" pitchFamily="34" charset="0"/>
              <a:cs typeface="Arial" pitchFamily="34" charset="0"/>
            </a:endParaRPr>
          </a:p>
        </p:txBody>
      </p:sp>
      <p:cxnSp>
        <p:nvCxnSpPr>
          <p:cNvPr id="16" name="直線コネクタ 15"/>
          <p:cNvCxnSpPr/>
          <p:nvPr/>
        </p:nvCxnSpPr>
        <p:spPr>
          <a:xfrm>
            <a:off x="1259632" y="3501008"/>
            <a:ext cx="331236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スライド番号プレースホルダ 16"/>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wada\Documents\work\yamase_CI\DA\fig\fcst_str_anim.gif"/>
          <p:cNvPicPr>
            <a:picLocks noChangeAspect="1" noChangeArrowheads="1" noCrop="1"/>
          </p:cNvPicPr>
          <p:nvPr/>
        </p:nvPicPr>
        <p:blipFill>
          <a:blip r:embed="rId2" cstate="print"/>
          <a:srcRect/>
          <a:stretch>
            <a:fillRect/>
          </a:stretch>
        </p:blipFill>
        <p:spPr bwMode="auto">
          <a:xfrm>
            <a:off x="887560" y="896688"/>
            <a:ext cx="7239000" cy="5791200"/>
          </a:xfrm>
          <a:prstGeom prst="rect">
            <a:avLst/>
          </a:prstGeom>
          <a:noFill/>
        </p:spPr>
      </p:pic>
      <p:sp>
        <p:nvSpPr>
          <p:cNvPr id="2" name="タイトル 1"/>
          <p:cNvSpPr>
            <a:spLocks noGrp="1"/>
          </p:cNvSpPr>
          <p:nvPr>
            <p:ph type="title"/>
          </p:nvPr>
        </p:nvSpPr>
        <p:spPr>
          <a:xfrm>
            <a:off x="457200" y="188640"/>
            <a:ext cx="8229600" cy="792088"/>
          </a:xfrm>
        </p:spPr>
        <p:txBody>
          <a:bodyPr>
            <a:normAutofit/>
          </a:bodyPr>
          <a:lstStyle/>
          <a:p>
            <a:r>
              <a:rPr lang="ja-JP" altLang="en-US" dirty="0" smtClean="0"/>
              <a:t>予報値で再現された海風</a:t>
            </a:r>
            <a:endParaRPr kumimoji="1" lang="ja-JP" altLang="en-US" dirty="0"/>
          </a:p>
        </p:txBody>
      </p:sp>
      <p:sp>
        <p:nvSpPr>
          <p:cNvPr id="9" name="テキスト ボックス 8"/>
          <p:cNvSpPr txBox="1"/>
          <p:nvPr/>
        </p:nvSpPr>
        <p:spPr>
          <a:xfrm rot="16200000">
            <a:off x="-51508" y="5460220"/>
            <a:ext cx="1438214"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Height(km)</a:t>
            </a:r>
            <a:endParaRPr kumimoji="1" lang="ja-JP" altLang="en-US" sz="2000" dirty="0">
              <a:latin typeface="Arial" pitchFamily="34" charset="0"/>
              <a:cs typeface="Arial" pitchFamily="34" charset="0"/>
            </a:endParaRPr>
          </a:p>
        </p:txBody>
      </p:sp>
      <p:sp>
        <p:nvSpPr>
          <p:cNvPr id="10" name="テキスト ボックス 9"/>
          <p:cNvSpPr txBox="1"/>
          <p:nvPr/>
        </p:nvSpPr>
        <p:spPr>
          <a:xfrm rot="16200000">
            <a:off x="4552831" y="3592186"/>
            <a:ext cx="726481" cy="400110"/>
          </a:xfrm>
          <a:prstGeom prst="rect">
            <a:avLst/>
          </a:prstGeom>
          <a:noFill/>
        </p:spPr>
        <p:txBody>
          <a:bodyPr wrap="none" rtlCol="0">
            <a:spAutoFit/>
          </a:bodyPr>
          <a:lstStyle/>
          <a:p>
            <a:r>
              <a:rPr lang="en-US" altLang="ja-JP" sz="2000" dirty="0" smtClean="0">
                <a:latin typeface="Arial" pitchFamily="34" charset="0"/>
                <a:cs typeface="Arial" pitchFamily="34" charset="0"/>
              </a:rPr>
              <a:t>Date</a:t>
            </a:r>
            <a:endParaRPr kumimoji="1" lang="ja-JP" altLang="en-US" sz="2000" dirty="0">
              <a:latin typeface="Arial" pitchFamily="34" charset="0"/>
              <a:cs typeface="Arial" pitchFamily="34" charset="0"/>
            </a:endParaRPr>
          </a:p>
        </p:txBody>
      </p:sp>
      <p:sp>
        <p:nvSpPr>
          <p:cNvPr id="11" name="テキスト ボックス 10"/>
          <p:cNvSpPr txBox="1"/>
          <p:nvPr/>
        </p:nvSpPr>
        <p:spPr>
          <a:xfrm rot="16200000">
            <a:off x="-126170" y="2651908"/>
            <a:ext cx="1651414"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distance(km)</a:t>
            </a:r>
            <a:endParaRPr kumimoji="1" lang="ja-JP" altLang="en-US" sz="2000" dirty="0">
              <a:latin typeface="Arial" pitchFamily="34" charset="0"/>
              <a:cs typeface="Arial" pitchFamily="34" charset="0"/>
            </a:endParaRPr>
          </a:p>
        </p:txBody>
      </p:sp>
      <p:sp>
        <p:nvSpPr>
          <p:cNvPr id="12" name="テキスト ボックス 11"/>
          <p:cNvSpPr txBox="1"/>
          <p:nvPr/>
        </p:nvSpPr>
        <p:spPr>
          <a:xfrm>
            <a:off x="2087816" y="6505599"/>
            <a:ext cx="1651414" cy="307777"/>
          </a:xfrm>
          <a:prstGeom prst="rect">
            <a:avLst/>
          </a:prstGeom>
          <a:solidFill>
            <a:schemeClr val="bg1"/>
          </a:solidFill>
        </p:spPr>
        <p:txBody>
          <a:bodyPr wrap="none" tIns="0" bIns="0" rtlCol="0">
            <a:spAutoFit/>
          </a:bodyPr>
          <a:lstStyle/>
          <a:p>
            <a:r>
              <a:rPr kumimoji="1" lang="en-US" altLang="ja-JP" sz="2000" dirty="0" smtClean="0">
                <a:latin typeface="Arial" pitchFamily="34" charset="0"/>
                <a:cs typeface="Arial" pitchFamily="34" charset="0"/>
              </a:rPr>
              <a:t>distance(km)</a:t>
            </a:r>
            <a:endParaRPr kumimoji="1" lang="ja-JP" altLang="en-US" sz="2000" dirty="0">
              <a:latin typeface="Arial" pitchFamily="34" charset="0"/>
              <a:cs typeface="Arial" pitchFamily="34" charset="0"/>
            </a:endParaRPr>
          </a:p>
        </p:txBody>
      </p:sp>
      <p:sp>
        <p:nvSpPr>
          <p:cNvPr id="13" name="テキスト ボックス 12"/>
          <p:cNvSpPr txBox="1"/>
          <p:nvPr/>
        </p:nvSpPr>
        <p:spPr>
          <a:xfrm>
            <a:off x="5508104" y="6501045"/>
            <a:ext cx="1651414" cy="307777"/>
          </a:xfrm>
          <a:prstGeom prst="rect">
            <a:avLst/>
          </a:prstGeom>
          <a:solidFill>
            <a:schemeClr val="bg1"/>
          </a:solidFill>
        </p:spPr>
        <p:txBody>
          <a:bodyPr wrap="none" tIns="0" bIns="0" rtlCol="0">
            <a:spAutoFit/>
          </a:bodyPr>
          <a:lstStyle/>
          <a:p>
            <a:r>
              <a:rPr kumimoji="1" lang="en-US" altLang="ja-JP" sz="2000" dirty="0" smtClean="0">
                <a:latin typeface="Arial" pitchFamily="34" charset="0"/>
                <a:cs typeface="Arial" pitchFamily="34" charset="0"/>
              </a:rPr>
              <a:t>distance(km)</a:t>
            </a:r>
            <a:endParaRPr kumimoji="1" lang="ja-JP" altLang="en-US" sz="2000" dirty="0">
              <a:latin typeface="Arial" pitchFamily="34" charset="0"/>
              <a:cs typeface="Arial" pitchFamily="34" charset="0"/>
            </a:endParaRPr>
          </a:p>
        </p:txBody>
      </p:sp>
      <p:sp>
        <p:nvSpPr>
          <p:cNvPr id="14" name="テキスト ボックス 13"/>
          <p:cNvSpPr txBox="1"/>
          <p:nvPr/>
        </p:nvSpPr>
        <p:spPr>
          <a:xfrm>
            <a:off x="7164288" y="796642"/>
            <a:ext cx="1132041"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Z=125m</a:t>
            </a:r>
            <a:endParaRPr kumimoji="1" lang="ja-JP" altLang="en-US" sz="2000" dirty="0">
              <a:latin typeface="Arial" pitchFamily="34" charset="0"/>
              <a:cs typeface="Arial" pitchFamily="34" charset="0"/>
            </a:endParaRPr>
          </a:p>
        </p:txBody>
      </p:sp>
      <p:cxnSp>
        <p:nvCxnSpPr>
          <p:cNvPr id="16" name="直線コネクタ 15"/>
          <p:cNvCxnSpPr/>
          <p:nvPr/>
        </p:nvCxnSpPr>
        <p:spPr>
          <a:xfrm>
            <a:off x="1259632" y="3501008"/>
            <a:ext cx="331236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スライド番号プレースホルダ 16"/>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92088"/>
          </a:xfrm>
        </p:spPr>
        <p:txBody>
          <a:bodyPr>
            <a:normAutofit/>
          </a:bodyPr>
          <a:lstStyle/>
          <a:p>
            <a:r>
              <a:rPr lang="en-US" altLang="ja-JP" dirty="0" smtClean="0">
                <a:latin typeface="Arial" pitchFamily="34" charset="0"/>
                <a:cs typeface="Arial" pitchFamily="34" charset="0"/>
              </a:rPr>
              <a:t>Lidar4</a:t>
            </a:r>
            <a:r>
              <a:rPr lang="ja-JP" altLang="en-US" dirty="0" smtClean="0">
                <a:latin typeface="Arial" pitchFamily="34" charset="0"/>
                <a:cs typeface="Arial" pitchFamily="34" charset="0"/>
              </a:rPr>
              <a:t>台</a:t>
            </a:r>
            <a:r>
              <a:rPr lang="ja-JP" altLang="en-US" dirty="0" smtClean="0"/>
              <a:t>の</a:t>
            </a:r>
            <a:r>
              <a:rPr kumimoji="1" lang="ja-JP" altLang="en-US" dirty="0" smtClean="0"/>
              <a:t>動径風同化</a:t>
            </a:r>
            <a:endParaRPr kumimoji="1" lang="ja-JP" altLang="en-US" dirty="0"/>
          </a:p>
        </p:txBody>
      </p:sp>
      <p:pic>
        <p:nvPicPr>
          <p:cNvPr id="26627" name="Picture 3" descr="C:\Users\sawada\Documents\work\yamase_CI\DA\fig\map_ts_uv_t13_4point_new.png"/>
          <p:cNvPicPr>
            <a:picLocks noChangeAspect="1" noChangeArrowheads="1"/>
          </p:cNvPicPr>
          <p:nvPr/>
        </p:nvPicPr>
        <p:blipFill>
          <a:blip r:embed="rId2" cstate="print"/>
          <a:srcRect r="6693" b="33858"/>
          <a:stretch>
            <a:fillRect/>
          </a:stretch>
        </p:blipFill>
        <p:spPr bwMode="auto">
          <a:xfrm>
            <a:off x="0" y="1184275"/>
            <a:ext cx="9108000" cy="4842603"/>
          </a:xfrm>
          <a:prstGeom prst="rect">
            <a:avLst/>
          </a:prstGeom>
          <a:noFill/>
        </p:spPr>
      </p:pic>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92088"/>
          </a:xfrm>
        </p:spPr>
        <p:txBody>
          <a:bodyPr>
            <a:normAutofit fontScale="90000"/>
          </a:bodyPr>
          <a:lstStyle/>
          <a:p>
            <a:r>
              <a:rPr lang="en-US" altLang="ja-JP" dirty="0" smtClean="0">
                <a:latin typeface="Arial" pitchFamily="34" charset="0"/>
                <a:cs typeface="Arial" pitchFamily="34" charset="0"/>
              </a:rPr>
              <a:t>Lidar4</a:t>
            </a:r>
            <a:r>
              <a:rPr lang="ja-JP" altLang="en-US" dirty="0" smtClean="0">
                <a:latin typeface="Arial" pitchFamily="34" charset="0"/>
                <a:cs typeface="Arial" pitchFamily="34" charset="0"/>
              </a:rPr>
              <a:t>台</a:t>
            </a:r>
            <a:r>
              <a:rPr lang="ja-JP" altLang="en-US" dirty="0" smtClean="0"/>
              <a:t>の</a:t>
            </a:r>
            <a:r>
              <a:rPr kumimoji="1" lang="ja-JP" altLang="en-US" dirty="0" smtClean="0"/>
              <a:t>動径風同化</a:t>
            </a:r>
            <a:r>
              <a:rPr kumimoji="1" lang="en-US" altLang="ja-JP" dirty="0" smtClean="0"/>
              <a:t>&amp;</a:t>
            </a:r>
            <a:r>
              <a:rPr kumimoji="1" lang="ja-JP" altLang="en-US" dirty="0" smtClean="0"/>
              <a:t>境界修正</a:t>
            </a:r>
            <a:endParaRPr kumimoji="1" lang="ja-JP" altLang="en-US" dirty="0"/>
          </a:p>
        </p:txBody>
      </p:sp>
      <p:pic>
        <p:nvPicPr>
          <p:cNvPr id="26626" name="Picture 2" descr="C:\Users\sawada\Documents\work\yamase_CI\DA\fig\map_ts_uv_t13_4point_bd_adj_new.png"/>
          <p:cNvPicPr>
            <a:picLocks noChangeAspect="1" noChangeArrowheads="1"/>
          </p:cNvPicPr>
          <p:nvPr/>
        </p:nvPicPr>
        <p:blipFill>
          <a:blip r:embed="rId2" cstate="print"/>
          <a:srcRect r="6693" b="33858"/>
          <a:stretch>
            <a:fillRect/>
          </a:stretch>
        </p:blipFill>
        <p:spPr bwMode="auto">
          <a:xfrm>
            <a:off x="0" y="1184275"/>
            <a:ext cx="9108000" cy="4842252"/>
          </a:xfrm>
          <a:prstGeom prst="rect">
            <a:avLst/>
          </a:prstGeom>
          <a:noFill/>
        </p:spPr>
      </p:pic>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sawada\Documents\work\yamase_CI\DA\fig\ts_rsme_uv_4point_bd_adj_new.png"/>
          <p:cNvPicPr>
            <a:picLocks noChangeAspect="1" noChangeArrowheads="1"/>
          </p:cNvPicPr>
          <p:nvPr/>
        </p:nvPicPr>
        <p:blipFill>
          <a:blip r:embed="rId2" cstate="print"/>
          <a:srcRect l="630" t="1631" r="25827" b="6523"/>
          <a:stretch>
            <a:fillRect/>
          </a:stretch>
        </p:blipFill>
        <p:spPr bwMode="auto">
          <a:xfrm>
            <a:off x="4427984" y="1196752"/>
            <a:ext cx="4623301" cy="4460245"/>
          </a:xfrm>
          <a:prstGeom prst="rect">
            <a:avLst/>
          </a:prstGeom>
          <a:noFill/>
        </p:spPr>
      </p:pic>
      <p:sp>
        <p:nvSpPr>
          <p:cNvPr id="2" name="タイトル 1"/>
          <p:cNvSpPr>
            <a:spLocks noGrp="1"/>
          </p:cNvSpPr>
          <p:nvPr>
            <p:ph type="title"/>
          </p:nvPr>
        </p:nvSpPr>
        <p:spPr>
          <a:xfrm>
            <a:off x="457200" y="188640"/>
            <a:ext cx="8229600" cy="792088"/>
          </a:xfrm>
        </p:spPr>
        <p:txBody>
          <a:bodyPr>
            <a:normAutofit fontScale="90000"/>
          </a:bodyPr>
          <a:lstStyle/>
          <a:p>
            <a:r>
              <a:rPr lang="en-US" altLang="ja-JP" dirty="0" smtClean="0">
                <a:latin typeface="Arial" pitchFamily="34" charset="0"/>
                <a:cs typeface="Arial" pitchFamily="34" charset="0"/>
              </a:rPr>
              <a:t>Lidar4</a:t>
            </a:r>
            <a:r>
              <a:rPr lang="ja-JP" altLang="en-US" dirty="0" smtClean="0">
                <a:latin typeface="Arial" pitchFamily="34" charset="0"/>
                <a:cs typeface="Arial" pitchFamily="34" charset="0"/>
              </a:rPr>
              <a:t>台</a:t>
            </a:r>
            <a:r>
              <a:rPr lang="ja-JP" altLang="en-US" dirty="0" smtClean="0"/>
              <a:t>の</a:t>
            </a:r>
            <a:r>
              <a:rPr kumimoji="1" lang="ja-JP" altLang="en-US" dirty="0" smtClean="0"/>
              <a:t>動径風同化</a:t>
            </a:r>
            <a:r>
              <a:rPr kumimoji="1" lang="en-US" altLang="ja-JP" dirty="0" smtClean="0"/>
              <a:t>&amp;</a:t>
            </a:r>
            <a:r>
              <a:rPr kumimoji="1" lang="ja-JP" altLang="en-US" dirty="0" smtClean="0"/>
              <a:t>境界修正</a:t>
            </a:r>
            <a:endParaRPr kumimoji="1" lang="ja-JP" altLang="en-US" dirty="0"/>
          </a:p>
        </p:txBody>
      </p:sp>
      <p:sp>
        <p:nvSpPr>
          <p:cNvPr id="5" name="テキスト ボックス 4"/>
          <p:cNvSpPr txBox="1"/>
          <p:nvPr/>
        </p:nvSpPr>
        <p:spPr>
          <a:xfrm>
            <a:off x="645468" y="5733256"/>
            <a:ext cx="7824258" cy="954107"/>
          </a:xfrm>
          <a:prstGeom prst="rect">
            <a:avLst/>
          </a:prstGeom>
          <a:noFill/>
        </p:spPr>
        <p:txBody>
          <a:bodyPr wrap="none" rtlCol="0">
            <a:spAutoFit/>
          </a:bodyPr>
          <a:lstStyle/>
          <a:p>
            <a:r>
              <a:rPr kumimoji="1" lang="ja-JP" altLang="en-US" sz="2800" dirty="0" smtClean="0"/>
              <a:t>第一推定値（</a:t>
            </a:r>
            <a:r>
              <a:rPr kumimoji="1" lang="en-US" altLang="ja-JP" sz="2800" dirty="0" smtClean="0"/>
              <a:t>GUESS</a:t>
            </a:r>
            <a:r>
              <a:rPr kumimoji="1" lang="ja-JP" altLang="en-US" sz="2800" dirty="0" smtClean="0"/>
              <a:t>）、解析値の誤差が</a:t>
            </a:r>
            <a:r>
              <a:rPr lang="ja-JP" altLang="en-US" sz="2800" dirty="0" smtClean="0"/>
              <a:t>徐々に増加</a:t>
            </a:r>
            <a:endParaRPr lang="en-US" altLang="ja-JP" sz="2800" dirty="0" smtClean="0"/>
          </a:p>
          <a:p>
            <a:r>
              <a:rPr kumimoji="1" lang="ja-JP" altLang="en-US" sz="2800" dirty="0" smtClean="0">
                <a:solidFill>
                  <a:srgbClr val="0000FF"/>
                </a:solidFill>
              </a:rPr>
              <a:t>＞スプレッドが極端に小さくなるため</a:t>
            </a:r>
            <a:endParaRPr kumimoji="1" lang="ja-JP" altLang="en-US" sz="2800" dirty="0">
              <a:solidFill>
                <a:srgbClr val="0000FF"/>
              </a:solidFill>
            </a:endParaRPr>
          </a:p>
        </p:txBody>
      </p:sp>
      <p:pic>
        <p:nvPicPr>
          <p:cNvPr id="6" name="Picture 4" descr="C:\Users\sawada\Documents\work\yamase_CI\DA\fig\ts_rsme_uv_4point_new.png"/>
          <p:cNvPicPr>
            <a:picLocks noChangeAspect="1" noChangeArrowheads="1"/>
          </p:cNvPicPr>
          <p:nvPr/>
        </p:nvPicPr>
        <p:blipFill>
          <a:blip r:embed="rId3" cstate="print"/>
          <a:srcRect l="630" t="1631" r="25827" b="6116"/>
          <a:stretch>
            <a:fillRect/>
          </a:stretch>
        </p:blipFill>
        <p:spPr bwMode="auto">
          <a:xfrm>
            <a:off x="20727" y="1196752"/>
            <a:ext cx="4623281" cy="4480102"/>
          </a:xfrm>
          <a:prstGeom prst="rect">
            <a:avLst/>
          </a:prstGeom>
          <a:noFill/>
        </p:spPr>
      </p:pic>
      <p:sp>
        <p:nvSpPr>
          <p:cNvPr id="7" name="テキスト ボックス 6"/>
          <p:cNvSpPr txBox="1"/>
          <p:nvPr/>
        </p:nvSpPr>
        <p:spPr>
          <a:xfrm>
            <a:off x="683568" y="934120"/>
            <a:ext cx="3590727" cy="430887"/>
          </a:xfrm>
          <a:prstGeom prst="rect">
            <a:avLst/>
          </a:prstGeom>
          <a:solidFill>
            <a:schemeClr val="bg1"/>
          </a:solidFill>
        </p:spPr>
        <p:txBody>
          <a:bodyPr wrap="none" lIns="0" tIns="0" rIns="0" bIns="0" rtlCol="0">
            <a:spAutoFit/>
          </a:bodyPr>
          <a:lstStyle/>
          <a:p>
            <a:r>
              <a:rPr kumimoji="1" lang="ja-JP" altLang="en-US" sz="2800" dirty="0" smtClean="0"/>
              <a:t>＜初期値のみ解析値＞</a:t>
            </a:r>
            <a:endParaRPr kumimoji="1" lang="ja-JP" altLang="en-US" sz="2800" dirty="0"/>
          </a:p>
        </p:txBody>
      </p:sp>
      <p:sp>
        <p:nvSpPr>
          <p:cNvPr id="8" name="テキスト ボックス 7"/>
          <p:cNvSpPr txBox="1"/>
          <p:nvPr/>
        </p:nvSpPr>
        <p:spPr>
          <a:xfrm>
            <a:off x="5442867" y="934120"/>
            <a:ext cx="2513509" cy="430887"/>
          </a:xfrm>
          <a:prstGeom prst="rect">
            <a:avLst/>
          </a:prstGeom>
          <a:solidFill>
            <a:schemeClr val="bg1"/>
          </a:solidFill>
        </p:spPr>
        <p:txBody>
          <a:bodyPr wrap="none" lIns="0" tIns="0" rIns="0" bIns="0" rtlCol="0">
            <a:spAutoFit/>
          </a:bodyPr>
          <a:lstStyle/>
          <a:p>
            <a:r>
              <a:rPr kumimoji="1" lang="ja-JP" altLang="en-US" sz="2800" dirty="0" smtClean="0"/>
              <a:t>＜境界値修正＞</a:t>
            </a:r>
            <a:endParaRPr kumimoji="1" lang="ja-JP" altLang="en-US" sz="2800" dirty="0"/>
          </a:p>
        </p:txBody>
      </p:sp>
      <p:cxnSp>
        <p:nvCxnSpPr>
          <p:cNvPr id="10" name="直線コネクタ 9"/>
          <p:cNvCxnSpPr/>
          <p:nvPr/>
        </p:nvCxnSpPr>
        <p:spPr>
          <a:xfrm>
            <a:off x="348928" y="4365104"/>
            <a:ext cx="85680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線矢印コネクタ 50"/>
          <p:cNvCxnSpPr>
            <a:cxnSpLocks noChangeAspect="1"/>
          </p:cNvCxnSpPr>
          <p:nvPr/>
        </p:nvCxnSpPr>
        <p:spPr>
          <a:xfrm>
            <a:off x="3779912" y="5184827"/>
            <a:ext cx="1160745" cy="773745"/>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cxnSpLocks noChangeAspect="1"/>
          </p:cNvCxnSpPr>
          <p:nvPr/>
        </p:nvCxnSpPr>
        <p:spPr>
          <a:xfrm>
            <a:off x="2880002" y="4151090"/>
            <a:ext cx="2057192" cy="134416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フリーフォーム 41"/>
          <p:cNvSpPr/>
          <p:nvPr/>
        </p:nvSpPr>
        <p:spPr>
          <a:xfrm>
            <a:off x="1977520" y="3419564"/>
            <a:ext cx="2977978" cy="1366018"/>
          </a:xfrm>
          <a:custGeom>
            <a:avLst/>
            <a:gdLst>
              <a:gd name="connsiteX0" fmla="*/ 0 w 2977978"/>
              <a:gd name="connsiteY0" fmla="*/ 827903 h 1124465"/>
              <a:gd name="connsiteX1" fmla="*/ 889686 w 2977978"/>
              <a:gd name="connsiteY1" fmla="*/ 0 h 1124465"/>
              <a:gd name="connsiteX2" fmla="*/ 2977978 w 2977978"/>
              <a:gd name="connsiteY2" fmla="*/ 1124465 h 1124465"/>
            </a:gdLst>
            <a:ahLst/>
            <a:cxnLst>
              <a:cxn ang="0">
                <a:pos x="connsiteX0" y="connsiteY0"/>
              </a:cxn>
              <a:cxn ang="0">
                <a:pos x="connsiteX1" y="connsiteY1"/>
              </a:cxn>
              <a:cxn ang="0">
                <a:pos x="connsiteX2" y="connsiteY2"/>
              </a:cxn>
            </a:cxnLst>
            <a:rect l="l" t="t" r="r" b="b"/>
            <a:pathLst>
              <a:path w="2977978" h="1124465">
                <a:moveTo>
                  <a:pt x="0" y="827903"/>
                </a:moveTo>
                <a:lnTo>
                  <a:pt x="889686" y="0"/>
                </a:lnTo>
                <a:lnTo>
                  <a:pt x="2977978" y="1124465"/>
                </a:lnTo>
              </a:path>
            </a:pathLst>
          </a:cu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フリーフォーム 40"/>
          <p:cNvSpPr/>
          <p:nvPr/>
        </p:nvSpPr>
        <p:spPr>
          <a:xfrm>
            <a:off x="939552" y="2711841"/>
            <a:ext cx="4064496" cy="2120439"/>
          </a:xfrm>
          <a:custGeom>
            <a:avLst/>
            <a:gdLst>
              <a:gd name="connsiteX0" fmla="*/ 0 w 3657600"/>
              <a:gd name="connsiteY0" fmla="*/ 1767016 h 1767016"/>
              <a:gd name="connsiteX1" fmla="*/ 1729946 w 3657600"/>
              <a:gd name="connsiteY1" fmla="*/ 0 h 1767016"/>
              <a:gd name="connsiteX2" fmla="*/ 3657600 w 3657600"/>
              <a:gd name="connsiteY2" fmla="*/ 1161535 h 1767016"/>
            </a:gdLst>
            <a:ahLst/>
            <a:cxnLst>
              <a:cxn ang="0">
                <a:pos x="connsiteX0" y="connsiteY0"/>
              </a:cxn>
              <a:cxn ang="0">
                <a:pos x="connsiteX1" y="connsiteY1"/>
              </a:cxn>
              <a:cxn ang="0">
                <a:pos x="connsiteX2" y="connsiteY2"/>
              </a:cxn>
            </a:cxnLst>
            <a:rect l="l" t="t" r="r" b="b"/>
            <a:pathLst>
              <a:path w="3657600" h="1767016">
                <a:moveTo>
                  <a:pt x="0" y="1767016"/>
                </a:moveTo>
                <a:lnTo>
                  <a:pt x="1729946" y="0"/>
                </a:lnTo>
                <a:lnTo>
                  <a:pt x="3657600" y="1161535"/>
                </a:lnTo>
              </a:path>
            </a:pathLst>
          </a:cu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タイトル 1"/>
          <p:cNvSpPr>
            <a:spLocks noGrp="1"/>
          </p:cNvSpPr>
          <p:nvPr>
            <p:ph type="title"/>
          </p:nvPr>
        </p:nvSpPr>
        <p:spPr>
          <a:xfrm>
            <a:off x="347092" y="188640"/>
            <a:ext cx="8435280" cy="792088"/>
          </a:xfrm>
        </p:spPr>
        <p:txBody>
          <a:bodyPr>
            <a:normAutofit fontScale="90000"/>
          </a:bodyPr>
          <a:lstStyle/>
          <a:p>
            <a:r>
              <a:rPr kumimoji="1" lang="ja-JP" altLang="en-US" dirty="0" smtClean="0"/>
              <a:t>以前の側面境界の修正方法の問題点</a:t>
            </a:r>
            <a:endParaRPr kumimoji="1" lang="ja-JP" altLang="en-US" dirty="0"/>
          </a:p>
        </p:txBody>
      </p:sp>
      <p:sp>
        <p:nvSpPr>
          <p:cNvPr id="3" name="コンテンツ プレースホルダ 2"/>
          <p:cNvSpPr>
            <a:spLocks noGrp="1"/>
          </p:cNvSpPr>
          <p:nvPr>
            <p:ph idx="1"/>
          </p:nvPr>
        </p:nvSpPr>
        <p:spPr>
          <a:xfrm>
            <a:off x="107504" y="1052736"/>
            <a:ext cx="5580712" cy="1152128"/>
          </a:xfrm>
          <a:ln w="38100">
            <a:solidFill>
              <a:schemeClr val="tx2"/>
            </a:solidFill>
          </a:ln>
        </p:spPr>
        <p:txBody>
          <a:bodyPr>
            <a:noAutofit/>
          </a:bodyPr>
          <a:lstStyle/>
          <a:p>
            <a:pPr>
              <a:lnSpc>
                <a:spcPct val="120000"/>
              </a:lnSpc>
              <a:buNone/>
            </a:pPr>
            <a:r>
              <a:rPr lang="ja-JP" altLang="en-US" sz="2800" dirty="0" smtClean="0"/>
              <a:t>誤差が線形に増加していない場合、</a:t>
            </a:r>
            <a:endParaRPr lang="en-US" altLang="ja-JP" sz="2800" dirty="0" smtClean="0"/>
          </a:p>
          <a:p>
            <a:pPr>
              <a:lnSpc>
                <a:spcPct val="120000"/>
              </a:lnSpc>
              <a:buNone/>
            </a:pPr>
            <a:r>
              <a:rPr lang="ja-JP" altLang="en-US" sz="2800" dirty="0" smtClean="0"/>
              <a:t>境界値の修正がうまくいかない</a:t>
            </a:r>
            <a:endParaRPr lang="en-US" altLang="ja-JP" sz="2800" dirty="0" smtClean="0"/>
          </a:p>
        </p:txBody>
      </p:sp>
      <p:cxnSp>
        <p:nvCxnSpPr>
          <p:cNvPr id="6" name="直線矢印コネクタ 5"/>
          <p:cNvCxnSpPr/>
          <p:nvPr/>
        </p:nvCxnSpPr>
        <p:spPr>
          <a:xfrm flipV="1">
            <a:off x="539552" y="2934236"/>
            <a:ext cx="0" cy="2880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95536" y="5238492"/>
            <a:ext cx="52565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1895347" y="3647945"/>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967680" y="3779604"/>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星 5 19"/>
          <p:cNvSpPr/>
          <p:nvPr/>
        </p:nvSpPr>
        <p:spPr>
          <a:xfrm>
            <a:off x="815227" y="4752779"/>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1" name="星 5 20"/>
          <p:cNvSpPr/>
          <p:nvPr/>
        </p:nvSpPr>
        <p:spPr>
          <a:xfrm>
            <a:off x="1860410" y="4365891"/>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2" name="直線矢印コネクタ 21"/>
          <p:cNvCxnSpPr/>
          <p:nvPr/>
        </p:nvCxnSpPr>
        <p:spPr>
          <a:xfrm>
            <a:off x="2866388" y="2806429"/>
            <a:ext cx="0" cy="57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779912" y="3357843"/>
            <a:ext cx="0" cy="57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806737" y="3359913"/>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2878745" y="3549089"/>
            <a:ext cx="0" cy="50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星 5 25"/>
          <p:cNvSpPr/>
          <p:nvPr/>
        </p:nvSpPr>
        <p:spPr>
          <a:xfrm>
            <a:off x="2771800" y="4055279"/>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8" name="直線矢印コネクタ 27"/>
          <p:cNvCxnSpPr/>
          <p:nvPr/>
        </p:nvCxnSpPr>
        <p:spPr>
          <a:xfrm>
            <a:off x="3779912" y="4104707"/>
            <a:ext cx="0" cy="50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3707904" y="4653923"/>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3780237" y="4808218"/>
            <a:ext cx="0" cy="28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星 5 30"/>
          <p:cNvSpPr/>
          <p:nvPr/>
        </p:nvSpPr>
        <p:spPr>
          <a:xfrm>
            <a:off x="3672967" y="5065525"/>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テキスト ボックス 32"/>
          <p:cNvSpPr txBox="1"/>
          <p:nvPr/>
        </p:nvSpPr>
        <p:spPr>
          <a:xfrm>
            <a:off x="971600" y="4806444"/>
            <a:ext cx="1107996" cy="461665"/>
          </a:xfrm>
          <a:prstGeom prst="rect">
            <a:avLst/>
          </a:prstGeom>
          <a:noFill/>
        </p:spPr>
        <p:txBody>
          <a:bodyPr wrap="none" rtlCol="0">
            <a:spAutoFit/>
          </a:bodyPr>
          <a:lstStyle/>
          <a:p>
            <a:r>
              <a:rPr lang="ja-JP" altLang="en-US" sz="2400" dirty="0" smtClean="0">
                <a:solidFill>
                  <a:srgbClr val="FF0000"/>
                </a:solidFill>
              </a:rPr>
              <a:t>解析値</a:t>
            </a:r>
            <a:endParaRPr kumimoji="1" lang="ja-JP" altLang="en-US" sz="2400" dirty="0">
              <a:solidFill>
                <a:srgbClr val="FF0000"/>
              </a:solidFill>
            </a:endParaRPr>
          </a:p>
        </p:txBody>
      </p:sp>
      <p:sp>
        <p:nvSpPr>
          <p:cNvPr id="34" name="テキスト ボックス 33"/>
          <p:cNvSpPr txBox="1"/>
          <p:nvPr/>
        </p:nvSpPr>
        <p:spPr>
          <a:xfrm>
            <a:off x="472187" y="3183359"/>
            <a:ext cx="1723549" cy="461665"/>
          </a:xfrm>
          <a:prstGeom prst="rect">
            <a:avLst/>
          </a:prstGeom>
          <a:noFill/>
        </p:spPr>
        <p:txBody>
          <a:bodyPr wrap="none" rtlCol="0">
            <a:spAutoFit/>
          </a:bodyPr>
          <a:lstStyle/>
          <a:p>
            <a:r>
              <a:rPr lang="ja-JP" altLang="en-US" sz="2400" dirty="0" smtClean="0">
                <a:solidFill>
                  <a:srgbClr val="0000FF"/>
                </a:solidFill>
              </a:rPr>
              <a:t>第一推定値</a:t>
            </a:r>
            <a:endParaRPr kumimoji="1" lang="ja-JP" altLang="en-US" sz="2400" dirty="0">
              <a:solidFill>
                <a:srgbClr val="0000FF"/>
              </a:solidFill>
            </a:endParaRPr>
          </a:p>
        </p:txBody>
      </p:sp>
      <p:cxnSp>
        <p:nvCxnSpPr>
          <p:cNvPr id="47" name="直線矢印コネクタ 46"/>
          <p:cNvCxnSpPr/>
          <p:nvPr/>
        </p:nvCxnSpPr>
        <p:spPr>
          <a:xfrm>
            <a:off x="4656365" y="5374027"/>
            <a:ext cx="0" cy="28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656365" y="3968900"/>
            <a:ext cx="0" cy="57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4656365" y="4715764"/>
            <a:ext cx="0" cy="50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4584357" y="5701240"/>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51520" y="2564904"/>
            <a:ext cx="684483"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Error</a:t>
            </a:r>
            <a:endParaRPr kumimoji="1" lang="ja-JP" altLang="en-US" sz="2400" dirty="0">
              <a:latin typeface="Arial" pitchFamily="34" charset="0"/>
              <a:cs typeface="Arial" pitchFamily="34" charset="0"/>
            </a:endParaRPr>
          </a:p>
        </p:txBody>
      </p:sp>
      <p:sp>
        <p:nvSpPr>
          <p:cNvPr id="35" name="テキスト ボックス 34"/>
          <p:cNvSpPr txBox="1"/>
          <p:nvPr/>
        </p:nvSpPr>
        <p:spPr>
          <a:xfrm>
            <a:off x="4979051" y="5301208"/>
            <a:ext cx="673069"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grpSp>
        <p:nvGrpSpPr>
          <p:cNvPr id="63" name="グループ化 62"/>
          <p:cNvGrpSpPr/>
          <p:nvPr/>
        </p:nvGrpSpPr>
        <p:grpSpPr>
          <a:xfrm>
            <a:off x="6372200" y="1052736"/>
            <a:ext cx="2088232" cy="5256584"/>
            <a:chOff x="6372200" y="1052736"/>
            <a:chExt cx="2088232" cy="5256584"/>
          </a:xfrm>
        </p:grpSpPr>
        <p:sp>
          <p:nvSpPr>
            <p:cNvPr id="81" name="円/楕円 80"/>
            <p:cNvSpPr/>
            <p:nvPr/>
          </p:nvSpPr>
          <p:spPr>
            <a:xfrm>
              <a:off x="6444208" y="5013176"/>
              <a:ext cx="720080" cy="1296144"/>
            </a:xfrm>
            <a:prstGeom prst="ellipse">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星 5 81"/>
            <p:cNvSpPr/>
            <p:nvPr/>
          </p:nvSpPr>
          <p:spPr>
            <a:xfrm>
              <a:off x="6575524" y="549183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3" name="星 5 82"/>
            <p:cNvSpPr/>
            <p:nvPr/>
          </p:nvSpPr>
          <p:spPr>
            <a:xfrm>
              <a:off x="6719540" y="5203800"/>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4" name="星 5 83"/>
            <p:cNvSpPr/>
            <p:nvPr/>
          </p:nvSpPr>
          <p:spPr>
            <a:xfrm>
              <a:off x="6863556" y="5635848"/>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5" name="星 5 84"/>
            <p:cNvSpPr/>
            <p:nvPr/>
          </p:nvSpPr>
          <p:spPr>
            <a:xfrm>
              <a:off x="6575524" y="585187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3" name="円/楕円 52"/>
            <p:cNvSpPr/>
            <p:nvPr/>
          </p:nvSpPr>
          <p:spPr>
            <a:xfrm>
              <a:off x="7596336" y="2395488"/>
              <a:ext cx="864096" cy="1872208"/>
            </a:xfrm>
            <a:prstGeom prst="ellipse">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384900" y="2852936"/>
              <a:ext cx="720080" cy="1296144"/>
            </a:xfrm>
            <a:prstGeom prst="ellipse">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8066484" y="2492896"/>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8041084" y="3945756"/>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825060" y="3068960"/>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8138492" y="3475608"/>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rot="20964703">
              <a:off x="6816393" y="2727351"/>
              <a:ext cx="1290384" cy="318986"/>
            </a:xfrm>
            <a:custGeom>
              <a:avLst/>
              <a:gdLst>
                <a:gd name="connsiteX0" fmla="*/ 0 w 1435100"/>
                <a:gd name="connsiteY0" fmla="*/ 469900 h 469900"/>
                <a:gd name="connsiteX1" fmla="*/ 698500 w 1435100"/>
                <a:gd name="connsiteY1" fmla="*/ 342900 h 469900"/>
                <a:gd name="connsiteX2" fmla="*/ 1435100 w 1435100"/>
                <a:gd name="connsiteY2" fmla="*/ 0 h 469900"/>
              </a:gdLst>
              <a:ahLst/>
              <a:cxnLst>
                <a:cxn ang="0">
                  <a:pos x="connsiteX0" y="connsiteY0"/>
                </a:cxn>
                <a:cxn ang="0">
                  <a:pos x="connsiteX1" y="connsiteY1"/>
                </a:cxn>
                <a:cxn ang="0">
                  <a:pos x="connsiteX2" y="connsiteY2"/>
                </a:cxn>
              </a:cxnLst>
              <a:rect l="l" t="t" r="r" b="b"/>
              <a:pathLst>
                <a:path w="1435100" h="469900">
                  <a:moveTo>
                    <a:pt x="0" y="469900"/>
                  </a:moveTo>
                  <a:cubicBezTo>
                    <a:pt x="229658" y="445558"/>
                    <a:pt x="459317" y="421217"/>
                    <a:pt x="698500" y="342900"/>
                  </a:cubicBezTo>
                  <a:cubicBezTo>
                    <a:pt x="937683" y="264583"/>
                    <a:pt x="1186391" y="132291"/>
                    <a:pt x="1435100" y="0"/>
                  </a:cubicBez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フリーフォーム 42"/>
            <p:cNvSpPr/>
            <p:nvPr/>
          </p:nvSpPr>
          <p:spPr>
            <a:xfrm>
              <a:off x="6659240" y="3166740"/>
              <a:ext cx="1117600" cy="304800"/>
            </a:xfrm>
            <a:custGeom>
              <a:avLst/>
              <a:gdLst>
                <a:gd name="connsiteX0" fmla="*/ 0 w 1117600"/>
                <a:gd name="connsiteY0" fmla="*/ 304800 h 304800"/>
                <a:gd name="connsiteX1" fmla="*/ 711200 w 1117600"/>
                <a:gd name="connsiteY1" fmla="*/ 165100 h 304800"/>
                <a:gd name="connsiteX2" fmla="*/ 711200 w 1117600"/>
                <a:gd name="connsiteY2" fmla="*/ 165100 h 304800"/>
                <a:gd name="connsiteX3" fmla="*/ 1117600 w 1117600"/>
                <a:gd name="connsiteY3" fmla="*/ 0 h 304800"/>
              </a:gdLst>
              <a:ahLst/>
              <a:cxnLst>
                <a:cxn ang="0">
                  <a:pos x="connsiteX0" y="connsiteY0"/>
                </a:cxn>
                <a:cxn ang="0">
                  <a:pos x="connsiteX1" y="connsiteY1"/>
                </a:cxn>
                <a:cxn ang="0">
                  <a:pos x="connsiteX2" y="connsiteY2"/>
                </a:cxn>
                <a:cxn ang="0">
                  <a:pos x="connsiteX3" y="connsiteY3"/>
                </a:cxn>
              </a:cxnLst>
              <a:rect l="l" t="t" r="r" b="b"/>
              <a:pathLst>
                <a:path w="1117600" h="304800">
                  <a:moveTo>
                    <a:pt x="0" y="304800"/>
                  </a:moveTo>
                  <a:lnTo>
                    <a:pt x="711200" y="165100"/>
                  </a:lnTo>
                  <a:lnTo>
                    <a:pt x="711200" y="165100"/>
                  </a:lnTo>
                  <a:lnTo>
                    <a:pt x="1117600" y="0"/>
                  </a:ln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フリーフォーム 44"/>
            <p:cNvSpPr/>
            <p:nvPr/>
          </p:nvSpPr>
          <p:spPr>
            <a:xfrm rot="20695892" flipV="1">
              <a:off x="6934762" y="3399617"/>
              <a:ext cx="1117600" cy="304800"/>
            </a:xfrm>
            <a:custGeom>
              <a:avLst/>
              <a:gdLst>
                <a:gd name="connsiteX0" fmla="*/ 0 w 1117600"/>
                <a:gd name="connsiteY0" fmla="*/ 304800 h 304800"/>
                <a:gd name="connsiteX1" fmla="*/ 711200 w 1117600"/>
                <a:gd name="connsiteY1" fmla="*/ 165100 h 304800"/>
                <a:gd name="connsiteX2" fmla="*/ 711200 w 1117600"/>
                <a:gd name="connsiteY2" fmla="*/ 165100 h 304800"/>
                <a:gd name="connsiteX3" fmla="*/ 1117600 w 1117600"/>
                <a:gd name="connsiteY3" fmla="*/ 0 h 304800"/>
              </a:gdLst>
              <a:ahLst/>
              <a:cxnLst>
                <a:cxn ang="0">
                  <a:pos x="connsiteX0" y="connsiteY0"/>
                </a:cxn>
                <a:cxn ang="0">
                  <a:pos x="connsiteX1" y="connsiteY1"/>
                </a:cxn>
                <a:cxn ang="0">
                  <a:pos x="connsiteX2" y="connsiteY2"/>
                </a:cxn>
                <a:cxn ang="0">
                  <a:pos x="connsiteX3" y="connsiteY3"/>
                </a:cxn>
              </a:cxnLst>
              <a:rect l="l" t="t" r="r" b="b"/>
              <a:pathLst>
                <a:path w="1117600" h="304800">
                  <a:moveTo>
                    <a:pt x="0" y="304800"/>
                  </a:moveTo>
                  <a:lnTo>
                    <a:pt x="711200" y="165100"/>
                  </a:lnTo>
                  <a:lnTo>
                    <a:pt x="711200" y="165100"/>
                  </a:lnTo>
                  <a:lnTo>
                    <a:pt x="1117600" y="0"/>
                  </a:ln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フリーフォーム 45"/>
            <p:cNvSpPr/>
            <p:nvPr/>
          </p:nvSpPr>
          <p:spPr>
            <a:xfrm rot="20964528" flipV="1">
              <a:off x="6653444" y="3687088"/>
              <a:ext cx="1313914" cy="416876"/>
            </a:xfrm>
            <a:custGeom>
              <a:avLst/>
              <a:gdLst>
                <a:gd name="connsiteX0" fmla="*/ 0 w 1435100"/>
                <a:gd name="connsiteY0" fmla="*/ 469900 h 469900"/>
                <a:gd name="connsiteX1" fmla="*/ 698500 w 1435100"/>
                <a:gd name="connsiteY1" fmla="*/ 342900 h 469900"/>
                <a:gd name="connsiteX2" fmla="*/ 1435100 w 1435100"/>
                <a:gd name="connsiteY2" fmla="*/ 0 h 469900"/>
              </a:gdLst>
              <a:ahLst/>
              <a:cxnLst>
                <a:cxn ang="0">
                  <a:pos x="connsiteX0" y="connsiteY0"/>
                </a:cxn>
                <a:cxn ang="0">
                  <a:pos x="connsiteX1" y="connsiteY1"/>
                </a:cxn>
                <a:cxn ang="0">
                  <a:pos x="connsiteX2" y="connsiteY2"/>
                </a:cxn>
              </a:cxnLst>
              <a:rect l="l" t="t" r="r" b="b"/>
              <a:pathLst>
                <a:path w="1435100" h="469900">
                  <a:moveTo>
                    <a:pt x="0" y="469900"/>
                  </a:moveTo>
                  <a:cubicBezTo>
                    <a:pt x="229658" y="445558"/>
                    <a:pt x="459317" y="421217"/>
                    <a:pt x="698500" y="342900"/>
                  </a:cubicBezTo>
                  <a:cubicBezTo>
                    <a:pt x="937683" y="264583"/>
                    <a:pt x="1186391" y="132291"/>
                    <a:pt x="1435100" y="0"/>
                  </a:cubicBez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星 5 61"/>
            <p:cNvSpPr/>
            <p:nvPr/>
          </p:nvSpPr>
          <p:spPr>
            <a:xfrm>
              <a:off x="6516216" y="333159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4" name="星 5 63"/>
            <p:cNvSpPr/>
            <p:nvPr/>
          </p:nvSpPr>
          <p:spPr>
            <a:xfrm>
              <a:off x="6660232" y="3043560"/>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5" name="星 5 64"/>
            <p:cNvSpPr/>
            <p:nvPr/>
          </p:nvSpPr>
          <p:spPr>
            <a:xfrm>
              <a:off x="6804248" y="3475608"/>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6" name="星 5 65"/>
            <p:cNvSpPr/>
            <p:nvPr/>
          </p:nvSpPr>
          <p:spPr>
            <a:xfrm>
              <a:off x="6516216" y="369163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7" name="円/楕円 66"/>
            <p:cNvSpPr/>
            <p:nvPr/>
          </p:nvSpPr>
          <p:spPr>
            <a:xfrm>
              <a:off x="7740352" y="5216500"/>
              <a:ext cx="550664" cy="936104"/>
            </a:xfrm>
            <a:prstGeom prst="ellipse">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8041084" y="5563840"/>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8041084" y="5851872"/>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7897068" y="5347816"/>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7897068" y="5707856"/>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rot="698695">
              <a:off x="6767003" y="5801302"/>
              <a:ext cx="1179419" cy="344737"/>
            </a:xfrm>
            <a:custGeom>
              <a:avLst/>
              <a:gdLst>
                <a:gd name="connsiteX0" fmla="*/ 0 w 1435100"/>
                <a:gd name="connsiteY0" fmla="*/ 469900 h 469900"/>
                <a:gd name="connsiteX1" fmla="*/ 698500 w 1435100"/>
                <a:gd name="connsiteY1" fmla="*/ 342900 h 469900"/>
                <a:gd name="connsiteX2" fmla="*/ 1435100 w 1435100"/>
                <a:gd name="connsiteY2" fmla="*/ 0 h 469900"/>
              </a:gdLst>
              <a:ahLst/>
              <a:cxnLst>
                <a:cxn ang="0">
                  <a:pos x="connsiteX0" y="connsiteY0"/>
                </a:cxn>
                <a:cxn ang="0">
                  <a:pos x="connsiteX1" y="connsiteY1"/>
                </a:cxn>
                <a:cxn ang="0">
                  <a:pos x="connsiteX2" y="connsiteY2"/>
                </a:cxn>
              </a:cxnLst>
              <a:rect l="l" t="t" r="r" b="b"/>
              <a:pathLst>
                <a:path w="1435100" h="469900">
                  <a:moveTo>
                    <a:pt x="0" y="469900"/>
                  </a:moveTo>
                  <a:cubicBezTo>
                    <a:pt x="229658" y="445558"/>
                    <a:pt x="459317" y="421217"/>
                    <a:pt x="698500" y="342900"/>
                  </a:cubicBezTo>
                  <a:cubicBezTo>
                    <a:pt x="937683" y="264583"/>
                    <a:pt x="1186391" y="132291"/>
                    <a:pt x="1435100" y="0"/>
                  </a:cubicBez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4" name="フリーフォーム 73"/>
            <p:cNvSpPr/>
            <p:nvPr/>
          </p:nvSpPr>
          <p:spPr>
            <a:xfrm rot="20652905" flipV="1">
              <a:off x="6776999" y="5404589"/>
              <a:ext cx="1232026" cy="406496"/>
            </a:xfrm>
            <a:custGeom>
              <a:avLst/>
              <a:gdLst>
                <a:gd name="connsiteX0" fmla="*/ 0 w 1117600"/>
                <a:gd name="connsiteY0" fmla="*/ 304800 h 304800"/>
                <a:gd name="connsiteX1" fmla="*/ 711200 w 1117600"/>
                <a:gd name="connsiteY1" fmla="*/ 165100 h 304800"/>
                <a:gd name="connsiteX2" fmla="*/ 711200 w 1117600"/>
                <a:gd name="connsiteY2" fmla="*/ 165100 h 304800"/>
                <a:gd name="connsiteX3" fmla="*/ 1117600 w 1117600"/>
                <a:gd name="connsiteY3" fmla="*/ 0 h 304800"/>
              </a:gdLst>
              <a:ahLst/>
              <a:cxnLst>
                <a:cxn ang="0">
                  <a:pos x="connsiteX0" y="connsiteY0"/>
                </a:cxn>
                <a:cxn ang="0">
                  <a:pos x="connsiteX1" y="connsiteY1"/>
                </a:cxn>
                <a:cxn ang="0">
                  <a:pos x="connsiteX2" y="connsiteY2"/>
                </a:cxn>
                <a:cxn ang="0">
                  <a:pos x="connsiteX3" y="connsiteY3"/>
                </a:cxn>
              </a:cxnLst>
              <a:rect l="l" t="t" r="r" b="b"/>
              <a:pathLst>
                <a:path w="1117600" h="304800">
                  <a:moveTo>
                    <a:pt x="0" y="304800"/>
                  </a:moveTo>
                  <a:lnTo>
                    <a:pt x="711200" y="165100"/>
                  </a:lnTo>
                  <a:lnTo>
                    <a:pt x="711200" y="165100"/>
                  </a:lnTo>
                  <a:lnTo>
                    <a:pt x="1117600" y="0"/>
                  </a:ln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フリーフォーム 74"/>
            <p:cNvSpPr/>
            <p:nvPr/>
          </p:nvSpPr>
          <p:spPr>
            <a:xfrm rot="904108">
              <a:off x="7049478" y="5667761"/>
              <a:ext cx="831084" cy="236905"/>
            </a:xfrm>
            <a:custGeom>
              <a:avLst/>
              <a:gdLst>
                <a:gd name="connsiteX0" fmla="*/ 0 w 1117600"/>
                <a:gd name="connsiteY0" fmla="*/ 304800 h 304800"/>
                <a:gd name="connsiteX1" fmla="*/ 711200 w 1117600"/>
                <a:gd name="connsiteY1" fmla="*/ 165100 h 304800"/>
                <a:gd name="connsiteX2" fmla="*/ 711200 w 1117600"/>
                <a:gd name="connsiteY2" fmla="*/ 165100 h 304800"/>
                <a:gd name="connsiteX3" fmla="*/ 1117600 w 1117600"/>
                <a:gd name="connsiteY3" fmla="*/ 0 h 304800"/>
              </a:gdLst>
              <a:ahLst/>
              <a:cxnLst>
                <a:cxn ang="0">
                  <a:pos x="connsiteX0" y="connsiteY0"/>
                </a:cxn>
                <a:cxn ang="0">
                  <a:pos x="connsiteX1" y="connsiteY1"/>
                </a:cxn>
                <a:cxn ang="0">
                  <a:pos x="connsiteX2" y="connsiteY2"/>
                </a:cxn>
                <a:cxn ang="0">
                  <a:pos x="connsiteX3" y="connsiteY3"/>
                </a:cxn>
              </a:cxnLst>
              <a:rect l="l" t="t" r="r" b="b"/>
              <a:pathLst>
                <a:path w="1117600" h="304800">
                  <a:moveTo>
                    <a:pt x="0" y="304800"/>
                  </a:moveTo>
                  <a:lnTo>
                    <a:pt x="711200" y="165100"/>
                  </a:lnTo>
                  <a:lnTo>
                    <a:pt x="711200" y="165100"/>
                  </a:lnTo>
                  <a:lnTo>
                    <a:pt x="1117600" y="0"/>
                  </a:ln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フリーフォーム 75"/>
            <p:cNvSpPr/>
            <p:nvPr/>
          </p:nvSpPr>
          <p:spPr>
            <a:xfrm rot="20964528" flipV="1">
              <a:off x="6964697" y="5215760"/>
              <a:ext cx="855326" cy="272288"/>
            </a:xfrm>
            <a:custGeom>
              <a:avLst/>
              <a:gdLst>
                <a:gd name="connsiteX0" fmla="*/ 0 w 1435100"/>
                <a:gd name="connsiteY0" fmla="*/ 469900 h 469900"/>
                <a:gd name="connsiteX1" fmla="*/ 698500 w 1435100"/>
                <a:gd name="connsiteY1" fmla="*/ 342900 h 469900"/>
                <a:gd name="connsiteX2" fmla="*/ 1435100 w 1435100"/>
                <a:gd name="connsiteY2" fmla="*/ 0 h 469900"/>
              </a:gdLst>
              <a:ahLst/>
              <a:cxnLst>
                <a:cxn ang="0">
                  <a:pos x="connsiteX0" y="connsiteY0"/>
                </a:cxn>
                <a:cxn ang="0">
                  <a:pos x="connsiteX1" y="connsiteY1"/>
                </a:cxn>
                <a:cxn ang="0">
                  <a:pos x="connsiteX2" y="connsiteY2"/>
                </a:cxn>
              </a:cxnLst>
              <a:rect l="l" t="t" r="r" b="b"/>
              <a:pathLst>
                <a:path w="1435100" h="469900">
                  <a:moveTo>
                    <a:pt x="0" y="469900"/>
                  </a:moveTo>
                  <a:cubicBezTo>
                    <a:pt x="229658" y="445558"/>
                    <a:pt x="459317" y="421217"/>
                    <a:pt x="698500" y="342900"/>
                  </a:cubicBezTo>
                  <a:cubicBezTo>
                    <a:pt x="937683" y="264583"/>
                    <a:pt x="1186391" y="132291"/>
                    <a:pt x="1435100" y="0"/>
                  </a:cubicBezTo>
                </a:path>
              </a:pathLst>
            </a:cu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2049" name="Object 1"/>
            <p:cNvGraphicFramePr>
              <a:graphicFrameLocks noChangeAspect="1"/>
            </p:cNvGraphicFramePr>
            <p:nvPr/>
          </p:nvGraphicFramePr>
          <p:xfrm>
            <a:off x="6474172" y="4341093"/>
            <a:ext cx="546100" cy="574675"/>
          </p:xfrm>
          <a:graphic>
            <a:graphicData uri="http://schemas.openxmlformats.org/presentationml/2006/ole">
              <p:oleObj spid="_x0000_s25602" name="数式" r:id="rId3" imgW="241200" imgH="253800" progId="Equation.3">
                <p:embed/>
              </p:oleObj>
            </a:graphicData>
          </a:graphic>
        </p:graphicFrame>
        <p:graphicFrame>
          <p:nvGraphicFramePr>
            <p:cNvPr id="2050" name="Object 2"/>
            <p:cNvGraphicFramePr>
              <a:graphicFrameLocks noChangeAspect="1"/>
            </p:cNvGraphicFramePr>
            <p:nvPr/>
          </p:nvGraphicFramePr>
          <p:xfrm>
            <a:off x="7640638" y="4351710"/>
            <a:ext cx="747712" cy="574675"/>
          </p:xfrm>
          <a:graphic>
            <a:graphicData uri="http://schemas.openxmlformats.org/presentationml/2006/ole">
              <p:oleObj spid="_x0000_s25603" name="数式" r:id="rId4" imgW="330120" imgH="253800" progId="Equation.3">
                <p:embed/>
              </p:oleObj>
            </a:graphicData>
          </a:graphic>
        </p:graphicFrame>
        <p:sp>
          <p:nvSpPr>
            <p:cNvPr id="61" name="コンテンツ プレースホルダ 2"/>
            <p:cNvSpPr txBox="1">
              <a:spLocks/>
            </p:cNvSpPr>
            <p:nvPr/>
          </p:nvSpPr>
          <p:spPr>
            <a:xfrm>
              <a:off x="6372200" y="1052736"/>
              <a:ext cx="2016224" cy="1152128"/>
            </a:xfrm>
            <a:prstGeom prst="rect">
              <a:avLst/>
            </a:prstGeom>
            <a:ln w="38100">
              <a:solidFill>
                <a:schemeClr val="tx2"/>
              </a:solidFill>
            </a:ln>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スプレッドが</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広がらない</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p:txBody>
        </p:sp>
      </p:grpSp>
      <p:sp>
        <p:nvSpPr>
          <p:cNvPr id="77" name="スライド番号プレースホルダ 76"/>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フリーフォーム 38"/>
          <p:cNvSpPr/>
          <p:nvPr/>
        </p:nvSpPr>
        <p:spPr>
          <a:xfrm>
            <a:off x="3754636" y="5179525"/>
            <a:ext cx="1080000" cy="108983"/>
          </a:xfrm>
          <a:custGeom>
            <a:avLst/>
            <a:gdLst>
              <a:gd name="connsiteX0" fmla="*/ 0 w 1028700"/>
              <a:gd name="connsiteY0" fmla="*/ 175683 h 175683"/>
              <a:gd name="connsiteX1" fmla="*/ 419100 w 1028700"/>
              <a:gd name="connsiteY1" fmla="*/ 23283 h 175683"/>
              <a:gd name="connsiteX2" fmla="*/ 1028700 w 1028700"/>
              <a:gd name="connsiteY2" fmla="*/ 35983 h 175683"/>
            </a:gdLst>
            <a:ahLst/>
            <a:cxnLst>
              <a:cxn ang="0">
                <a:pos x="connsiteX0" y="connsiteY0"/>
              </a:cxn>
              <a:cxn ang="0">
                <a:pos x="connsiteX1" y="connsiteY1"/>
              </a:cxn>
              <a:cxn ang="0">
                <a:pos x="connsiteX2" y="connsiteY2"/>
              </a:cxn>
            </a:cxnLst>
            <a:rect l="l" t="t" r="r" b="b"/>
            <a:pathLst>
              <a:path w="1028700" h="175683">
                <a:moveTo>
                  <a:pt x="0" y="175683"/>
                </a:moveTo>
                <a:cubicBezTo>
                  <a:pt x="123825" y="111124"/>
                  <a:pt x="247650" y="46566"/>
                  <a:pt x="419100" y="23283"/>
                </a:cubicBezTo>
                <a:cubicBezTo>
                  <a:pt x="590550" y="0"/>
                  <a:pt x="809625" y="17991"/>
                  <a:pt x="1028700" y="35983"/>
                </a:cubicBezTo>
              </a:path>
            </a:pathLst>
          </a:cu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フリーフォーム 37"/>
          <p:cNvSpPr/>
          <p:nvPr/>
        </p:nvSpPr>
        <p:spPr>
          <a:xfrm>
            <a:off x="2725936" y="4239683"/>
            <a:ext cx="2124000" cy="662517"/>
          </a:xfrm>
          <a:custGeom>
            <a:avLst/>
            <a:gdLst>
              <a:gd name="connsiteX0" fmla="*/ 0 w 2070100"/>
              <a:gd name="connsiteY0" fmla="*/ 116417 h 662517"/>
              <a:gd name="connsiteX1" fmla="*/ 406400 w 2070100"/>
              <a:gd name="connsiteY1" fmla="*/ 40217 h 662517"/>
              <a:gd name="connsiteX2" fmla="*/ 787400 w 2070100"/>
              <a:gd name="connsiteY2" fmla="*/ 357717 h 662517"/>
              <a:gd name="connsiteX3" fmla="*/ 1219200 w 2070100"/>
              <a:gd name="connsiteY3" fmla="*/ 548217 h 662517"/>
              <a:gd name="connsiteX4" fmla="*/ 1676400 w 2070100"/>
              <a:gd name="connsiteY4" fmla="*/ 599017 h 662517"/>
              <a:gd name="connsiteX5" fmla="*/ 2070100 w 2070100"/>
              <a:gd name="connsiteY5" fmla="*/ 662517 h 66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662517">
                <a:moveTo>
                  <a:pt x="0" y="116417"/>
                </a:moveTo>
                <a:cubicBezTo>
                  <a:pt x="137583" y="58208"/>
                  <a:pt x="275167" y="0"/>
                  <a:pt x="406400" y="40217"/>
                </a:cubicBezTo>
                <a:cubicBezTo>
                  <a:pt x="537633" y="80434"/>
                  <a:pt x="651933" y="273050"/>
                  <a:pt x="787400" y="357717"/>
                </a:cubicBezTo>
                <a:cubicBezTo>
                  <a:pt x="922867" y="442384"/>
                  <a:pt x="1071033" y="508000"/>
                  <a:pt x="1219200" y="548217"/>
                </a:cubicBezTo>
                <a:cubicBezTo>
                  <a:pt x="1367367" y="588434"/>
                  <a:pt x="1534583" y="579967"/>
                  <a:pt x="1676400" y="599017"/>
                </a:cubicBezTo>
                <a:cubicBezTo>
                  <a:pt x="1818217" y="618067"/>
                  <a:pt x="1944158" y="640292"/>
                  <a:pt x="2070100" y="662517"/>
                </a:cubicBezTo>
              </a:path>
            </a:pathLst>
          </a:cu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フリーフォーム 36"/>
          <p:cNvSpPr/>
          <p:nvPr/>
        </p:nvSpPr>
        <p:spPr>
          <a:xfrm>
            <a:off x="1836936" y="3492500"/>
            <a:ext cx="3023096" cy="1188000"/>
          </a:xfrm>
          <a:custGeom>
            <a:avLst/>
            <a:gdLst>
              <a:gd name="connsiteX0" fmla="*/ 0 w 2921000"/>
              <a:gd name="connsiteY0" fmla="*/ 1219200 h 1219200"/>
              <a:gd name="connsiteX1" fmla="*/ 520700 w 2921000"/>
              <a:gd name="connsiteY1" fmla="*/ 368300 h 1219200"/>
              <a:gd name="connsiteX2" fmla="*/ 1054100 w 2921000"/>
              <a:gd name="connsiteY2" fmla="*/ 38100 h 1219200"/>
              <a:gd name="connsiteX3" fmla="*/ 1739900 w 2921000"/>
              <a:gd name="connsiteY3" fmla="*/ 596900 h 1219200"/>
              <a:gd name="connsiteX4" fmla="*/ 2324100 w 2921000"/>
              <a:gd name="connsiteY4" fmla="*/ 863600 h 1219200"/>
              <a:gd name="connsiteX5" fmla="*/ 2921000 w 2921000"/>
              <a:gd name="connsiteY5" fmla="*/ 11303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000" h="1219200">
                <a:moveTo>
                  <a:pt x="0" y="1219200"/>
                </a:moveTo>
                <a:cubicBezTo>
                  <a:pt x="172508" y="892175"/>
                  <a:pt x="345017" y="565150"/>
                  <a:pt x="520700" y="368300"/>
                </a:cubicBezTo>
                <a:cubicBezTo>
                  <a:pt x="696383" y="171450"/>
                  <a:pt x="850900" y="0"/>
                  <a:pt x="1054100" y="38100"/>
                </a:cubicBezTo>
                <a:cubicBezTo>
                  <a:pt x="1257300" y="76200"/>
                  <a:pt x="1528233" y="459317"/>
                  <a:pt x="1739900" y="596900"/>
                </a:cubicBezTo>
                <a:cubicBezTo>
                  <a:pt x="1951567" y="734483"/>
                  <a:pt x="2324100" y="863600"/>
                  <a:pt x="2324100" y="863600"/>
                </a:cubicBezTo>
                <a:lnTo>
                  <a:pt x="2921000" y="1130300"/>
                </a:lnTo>
              </a:path>
            </a:pathLst>
          </a:custGeom>
          <a:ln w="38100">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フリーフォーム 40"/>
          <p:cNvSpPr/>
          <p:nvPr/>
        </p:nvSpPr>
        <p:spPr>
          <a:xfrm>
            <a:off x="795536" y="2990581"/>
            <a:ext cx="4064496" cy="2120439"/>
          </a:xfrm>
          <a:custGeom>
            <a:avLst/>
            <a:gdLst>
              <a:gd name="connsiteX0" fmla="*/ 0 w 3657600"/>
              <a:gd name="connsiteY0" fmla="*/ 1767016 h 1767016"/>
              <a:gd name="connsiteX1" fmla="*/ 1729946 w 3657600"/>
              <a:gd name="connsiteY1" fmla="*/ 0 h 1767016"/>
              <a:gd name="connsiteX2" fmla="*/ 3657600 w 3657600"/>
              <a:gd name="connsiteY2" fmla="*/ 1161535 h 1767016"/>
            </a:gdLst>
            <a:ahLst/>
            <a:cxnLst>
              <a:cxn ang="0">
                <a:pos x="connsiteX0" y="connsiteY0"/>
              </a:cxn>
              <a:cxn ang="0">
                <a:pos x="connsiteX1" y="connsiteY1"/>
              </a:cxn>
              <a:cxn ang="0">
                <a:pos x="connsiteX2" y="connsiteY2"/>
              </a:cxn>
            </a:cxnLst>
            <a:rect l="l" t="t" r="r" b="b"/>
            <a:pathLst>
              <a:path w="3657600" h="1767016">
                <a:moveTo>
                  <a:pt x="0" y="1767016"/>
                </a:moveTo>
                <a:lnTo>
                  <a:pt x="1729946" y="0"/>
                </a:lnTo>
                <a:lnTo>
                  <a:pt x="3657600" y="1161535"/>
                </a:lnTo>
              </a:path>
            </a:pathLst>
          </a:cu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タイトル 1"/>
          <p:cNvSpPr>
            <a:spLocks noGrp="1"/>
          </p:cNvSpPr>
          <p:nvPr>
            <p:ph type="title"/>
          </p:nvPr>
        </p:nvSpPr>
        <p:spPr>
          <a:xfrm>
            <a:off x="457200" y="188640"/>
            <a:ext cx="8229600" cy="792088"/>
          </a:xfrm>
        </p:spPr>
        <p:txBody>
          <a:bodyPr>
            <a:normAutofit/>
          </a:bodyPr>
          <a:lstStyle/>
          <a:p>
            <a:r>
              <a:rPr kumimoji="1" lang="ja-JP" altLang="en-US" dirty="0" smtClean="0"/>
              <a:t>側面境界の修正方法</a:t>
            </a:r>
            <a:r>
              <a:rPr lang="ja-JP" altLang="en-US" dirty="0" smtClean="0"/>
              <a:t>～</a:t>
            </a:r>
            <a:r>
              <a:rPr kumimoji="1" lang="ja-JP" altLang="en-US" dirty="0" smtClean="0"/>
              <a:t>その</a:t>
            </a:r>
            <a:r>
              <a:rPr lang="ja-JP" altLang="en-US" dirty="0" smtClean="0"/>
              <a:t>１</a:t>
            </a:r>
            <a:r>
              <a:rPr kumimoji="1" lang="ja-JP" altLang="en-US" dirty="0" smtClean="0"/>
              <a:t>～</a:t>
            </a:r>
            <a:endParaRPr kumimoji="1" lang="ja-JP" altLang="en-US" dirty="0"/>
          </a:p>
        </p:txBody>
      </p:sp>
      <p:sp>
        <p:nvSpPr>
          <p:cNvPr id="3" name="コンテンツ プレースホルダ 2"/>
          <p:cNvSpPr>
            <a:spLocks noGrp="1"/>
          </p:cNvSpPr>
          <p:nvPr>
            <p:ph idx="1"/>
          </p:nvPr>
        </p:nvSpPr>
        <p:spPr>
          <a:xfrm>
            <a:off x="573460" y="1052736"/>
            <a:ext cx="7992888" cy="1152128"/>
          </a:xfrm>
        </p:spPr>
        <p:txBody>
          <a:bodyPr>
            <a:noAutofit/>
          </a:bodyPr>
          <a:lstStyle/>
          <a:p>
            <a:pPr>
              <a:lnSpc>
                <a:spcPct val="120000"/>
              </a:lnSpc>
              <a:buNone/>
            </a:pPr>
            <a:r>
              <a:rPr kumimoji="1" lang="ja-JP" altLang="en-US" sz="2800" dirty="0" smtClean="0"/>
              <a:t>現時刻</a:t>
            </a:r>
            <a:r>
              <a:rPr lang="ja-JP" altLang="en-US" sz="2800" dirty="0" smtClean="0"/>
              <a:t>の線形結合の係数（</a:t>
            </a:r>
            <a:r>
              <a:rPr lang="en-US" altLang="ja-JP" sz="2800" dirty="0" smtClean="0"/>
              <a:t>T</a:t>
            </a:r>
            <a:r>
              <a:rPr lang="ja-JP" altLang="en-US" sz="2800" dirty="0" smtClean="0"/>
              <a:t>）を</a:t>
            </a:r>
            <a:r>
              <a:rPr kumimoji="1" lang="ja-JP" altLang="en-US" sz="2800" dirty="0" smtClean="0"/>
              <a:t>境界値修正に使用</a:t>
            </a:r>
            <a:endParaRPr kumimoji="1" lang="en-US" altLang="ja-JP" sz="2800" dirty="0" smtClean="0"/>
          </a:p>
          <a:p>
            <a:pPr>
              <a:lnSpc>
                <a:spcPct val="120000"/>
              </a:lnSpc>
              <a:buNone/>
            </a:pPr>
            <a:r>
              <a:rPr lang="en-US" altLang="ja-JP" sz="2800" dirty="0" smtClean="0"/>
              <a:t>※</a:t>
            </a:r>
            <a:r>
              <a:rPr lang="ja-JP" altLang="en-US" sz="2800" dirty="0" smtClean="0"/>
              <a:t>平均場を修正、摂動は親モデルから。</a:t>
            </a:r>
            <a:endParaRPr lang="en-US" altLang="ja-JP" sz="2800" dirty="0" smtClean="0"/>
          </a:p>
        </p:txBody>
      </p:sp>
      <p:cxnSp>
        <p:nvCxnSpPr>
          <p:cNvPr id="6" name="直線矢印コネクタ 5"/>
          <p:cNvCxnSpPr/>
          <p:nvPr/>
        </p:nvCxnSpPr>
        <p:spPr>
          <a:xfrm flipV="1">
            <a:off x="395536" y="3212976"/>
            <a:ext cx="0" cy="2880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251520" y="5517232"/>
            <a:ext cx="4896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1751331" y="3926685"/>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823664" y="4058344"/>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星 5 19"/>
          <p:cNvSpPr/>
          <p:nvPr/>
        </p:nvSpPr>
        <p:spPr>
          <a:xfrm>
            <a:off x="671211" y="5031519"/>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1" name="星 5 20"/>
          <p:cNvSpPr/>
          <p:nvPr/>
        </p:nvSpPr>
        <p:spPr>
          <a:xfrm>
            <a:off x="1716394" y="4644631"/>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2" name="直線矢印コネクタ 21"/>
          <p:cNvCxnSpPr/>
          <p:nvPr/>
        </p:nvCxnSpPr>
        <p:spPr>
          <a:xfrm>
            <a:off x="2722372" y="3085169"/>
            <a:ext cx="0" cy="43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635896" y="3636583"/>
            <a:ext cx="0" cy="43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662721" y="3501008"/>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2734729" y="3717032"/>
            <a:ext cx="0" cy="57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星 5 25"/>
          <p:cNvSpPr/>
          <p:nvPr/>
        </p:nvSpPr>
        <p:spPr>
          <a:xfrm>
            <a:off x="2627784" y="4334019"/>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8" name="直線矢印コネクタ 27"/>
          <p:cNvCxnSpPr/>
          <p:nvPr/>
        </p:nvCxnSpPr>
        <p:spPr>
          <a:xfrm>
            <a:off x="3635896" y="4149080"/>
            <a:ext cx="0" cy="46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3576588" y="4615036"/>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3636221" y="4833192"/>
            <a:ext cx="0" cy="32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星 5 30"/>
          <p:cNvSpPr/>
          <p:nvPr/>
        </p:nvSpPr>
        <p:spPr>
          <a:xfrm>
            <a:off x="3528951" y="515719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テキスト ボックス 32"/>
          <p:cNvSpPr txBox="1"/>
          <p:nvPr/>
        </p:nvSpPr>
        <p:spPr>
          <a:xfrm>
            <a:off x="1115616" y="4941168"/>
            <a:ext cx="1598515" cy="461665"/>
          </a:xfrm>
          <a:prstGeom prst="rect">
            <a:avLst/>
          </a:prstGeom>
          <a:noFill/>
        </p:spPr>
        <p:txBody>
          <a:bodyPr wrap="none" rtlCol="0">
            <a:spAutoFit/>
          </a:bodyPr>
          <a:lstStyle/>
          <a:p>
            <a:r>
              <a:rPr lang="ja-JP" altLang="en-US" sz="2400" dirty="0" smtClean="0">
                <a:solidFill>
                  <a:srgbClr val="FF0000"/>
                </a:solidFill>
              </a:rPr>
              <a:t>解析値</a:t>
            </a:r>
            <a:r>
              <a:rPr lang="en-US" altLang="ja-JP" sz="2400" dirty="0" smtClean="0">
                <a:solidFill>
                  <a:srgbClr val="FF0000"/>
                </a:solidFill>
              </a:rPr>
              <a:t>(</a:t>
            </a:r>
            <a:r>
              <a:rPr lang="ja-JP" altLang="en-US" sz="2400" dirty="0" err="1" smtClean="0">
                <a:solidFill>
                  <a:srgbClr val="FF0000"/>
                </a:solidFill>
              </a:rPr>
              <a:t>ｘ</a:t>
            </a:r>
            <a:r>
              <a:rPr lang="en-US" altLang="ja-JP" sz="2400" baseline="-25000" dirty="0" err="1" smtClean="0">
                <a:solidFill>
                  <a:srgbClr val="FF0000"/>
                </a:solidFill>
              </a:rPr>
              <a:t>i</a:t>
            </a:r>
            <a:r>
              <a:rPr lang="en-US" altLang="ja-JP" sz="2400" baseline="30000" dirty="0" err="1" smtClean="0">
                <a:solidFill>
                  <a:srgbClr val="FF0000"/>
                </a:solidFill>
              </a:rPr>
              <a:t>a</a:t>
            </a:r>
            <a:r>
              <a:rPr lang="en-US" altLang="ja-JP" sz="2400" dirty="0" smtClean="0">
                <a:solidFill>
                  <a:srgbClr val="FF0000"/>
                </a:solidFill>
              </a:rPr>
              <a:t>)</a:t>
            </a:r>
            <a:endParaRPr kumimoji="1" lang="ja-JP" altLang="en-US" sz="2400" baseline="-25000" dirty="0">
              <a:solidFill>
                <a:srgbClr val="FF0000"/>
              </a:solidFill>
            </a:endParaRPr>
          </a:p>
        </p:txBody>
      </p:sp>
      <p:sp>
        <p:nvSpPr>
          <p:cNvPr id="34" name="テキスト ボックス 33"/>
          <p:cNvSpPr txBox="1"/>
          <p:nvPr/>
        </p:nvSpPr>
        <p:spPr>
          <a:xfrm>
            <a:off x="323528" y="3399383"/>
            <a:ext cx="1723549" cy="830997"/>
          </a:xfrm>
          <a:prstGeom prst="rect">
            <a:avLst/>
          </a:prstGeom>
          <a:noFill/>
        </p:spPr>
        <p:txBody>
          <a:bodyPr wrap="none" rtlCol="0">
            <a:spAutoFit/>
          </a:bodyPr>
          <a:lstStyle/>
          <a:p>
            <a:r>
              <a:rPr lang="ja-JP" altLang="en-US" sz="2400" dirty="0" smtClean="0">
                <a:solidFill>
                  <a:srgbClr val="0000FF"/>
                </a:solidFill>
              </a:rPr>
              <a:t>第一推定値</a:t>
            </a:r>
            <a:endParaRPr lang="en-US" altLang="ja-JP" sz="2400" dirty="0" smtClean="0">
              <a:solidFill>
                <a:srgbClr val="0000FF"/>
              </a:solidFill>
            </a:endParaRPr>
          </a:p>
          <a:p>
            <a:r>
              <a:rPr lang="ja-JP" altLang="en-US" sz="2400" dirty="0" smtClean="0">
                <a:solidFill>
                  <a:srgbClr val="0000FF"/>
                </a:solidFill>
              </a:rPr>
              <a:t>　　　</a:t>
            </a:r>
            <a:r>
              <a:rPr lang="en-US" altLang="ja-JP" sz="2400" dirty="0" smtClean="0">
                <a:solidFill>
                  <a:srgbClr val="0000FF"/>
                </a:solidFill>
              </a:rPr>
              <a:t>(</a:t>
            </a:r>
            <a:r>
              <a:rPr lang="ja-JP" altLang="en-US" sz="2400" dirty="0" err="1" smtClean="0">
                <a:solidFill>
                  <a:srgbClr val="0000FF"/>
                </a:solidFill>
              </a:rPr>
              <a:t>ｘ</a:t>
            </a:r>
            <a:r>
              <a:rPr lang="en-US" altLang="ja-JP" sz="2400" baseline="-25000" dirty="0" smtClean="0">
                <a:solidFill>
                  <a:srgbClr val="0000FF"/>
                </a:solidFill>
              </a:rPr>
              <a:t>i</a:t>
            </a:r>
            <a:r>
              <a:rPr lang="en-US" altLang="ja-JP" sz="2400" baseline="30000" dirty="0" smtClean="0">
                <a:solidFill>
                  <a:srgbClr val="0000FF"/>
                </a:solidFill>
              </a:rPr>
              <a:t>f</a:t>
            </a:r>
            <a:r>
              <a:rPr lang="en-US" altLang="ja-JP" sz="2400" dirty="0" smtClean="0">
                <a:solidFill>
                  <a:srgbClr val="0000FF"/>
                </a:solidFill>
              </a:rPr>
              <a:t>)</a:t>
            </a:r>
            <a:endParaRPr kumimoji="1" lang="ja-JP" altLang="en-US" sz="2400" dirty="0">
              <a:solidFill>
                <a:srgbClr val="0000FF"/>
              </a:solidFill>
            </a:endParaRPr>
          </a:p>
        </p:txBody>
      </p:sp>
      <p:cxnSp>
        <p:nvCxnSpPr>
          <p:cNvPr id="47" name="直線矢印コネクタ 46"/>
          <p:cNvCxnSpPr/>
          <p:nvPr/>
        </p:nvCxnSpPr>
        <p:spPr>
          <a:xfrm>
            <a:off x="4512349" y="4905200"/>
            <a:ext cx="0" cy="21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512349" y="4221088"/>
            <a:ext cx="0" cy="25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4512349" y="4509120"/>
            <a:ext cx="0" cy="32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4440341" y="5131792"/>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オブジェクト 34"/>
          <p:cNvGraphicFramePr>
            <a:graphicFrameLocks noChangeAspect="1"/>
          </p:cNvGraphicFramePr>
          <p:nvPr/>
        </p:nvGraphicFramePr>
        <p:xfrm>
          <a:off x="4975225" y="2276476"/>
          <a:ext cx="3413199" cy="504118"/>
        </p:xfrm>
        <a:graphic>
          <a:graphicData uri="http://schemas.openxmlformats.org/presentationml/2006/ole">
            <p:oleObj spid="_x0000_s27650" name="数式" r:id="rId4" imgW="1549080" imgH="228600" progId="Equation.3">
              <p:embed/>
            </p:oleObj>
          </a:graphicData>
        </a:graphic>
      </p:graphicFrame>
      <p:sp>
        <p:nvSpPr>
          <p:cNvPr id="36" name="テキスト ボックス 35"/>
          <p:cNvSpPr txBox="1"/>
          <p:nvPr/>
        </p:nvSpPr>
        <p:spPr>
          <a:xfrm>
            <a:off x="5508104" y="4658360"/>
            <a:ext cx="3417923" cy="1938992"/>
          </a:xfrm>
          <a:prstGeom prst="rect">
            <a:avLst/>
          </a:prstGeom>
          <a:noFill/>
        </p:spPr>
        <p:txBody>
          <a:bodyPr wrap="none" rtlCol="0">
            <a:spAutoFit/>
          </a:bodyPr>
          <a:lstStyle/>
          <a:p>
            <a:r>
              <a:rPr lang="en-US" altLang="ja-JP" sz="2400" dirty="0" err="1" smtClean="0"/>
              <a:t>i</a:t>
            </a:r>
            <a:r>
              <a:rPr lang="en-US" altLang="ja-JP" sz="2400" dirty="0" smtClean="0"/>
              <a:t>: </a:t>
            </a:r>
            <a:r>
              <a:rPr lang="ja-JP" altLang="en-US" sz="2400" dirty="0" smtClean="0"/>
              <a:t>時間</a:t>
            </a:r>
            <a:endParaRPr lang="en-US" altLang="ja-JP" sz="2400" dirty="0" smtClean="0"/>
          </a:p>
          <a:p>
            <a:r>
              <a:rPr lang="en-US" altLang="ja-JP" sz="2400" dirty="0" err="1" smtClean="0"/>
              <a:t>K,m</a:t>
            </a:r>
            <a:r>
              <a:rPr lang="en-US" altLang="ja-JP" sz="2400" dirty="0" smtClean="0"/>
              <a:t>: </a:t>
            </a:r>
            <a:r>
              <a:rPr lang="ja-JP" altLang="en-US" sz="2400" dirty="0" smtClean="0"/>
              <a:t>メンバー</a:t>
            </a:r>
            <a:endParaRPr lang="en-US" altLang="ja-JP" sz="2400" dirty="0" smtClean="0"/>
          </a:p>
          <a:p>
            <a:r>
              <a:rPr lang="en-US" altLang="ja-JP" sz="2400" dirty="0" smtClean="0"/>
              <a:t>a, f: </a:t>
            </a:r>
            <a:r>
              <a:rPr lang="ja-JP" altLang="en-US" sz="2400" dirty="0" smtClean="0"/>
              <a:t>解析</a:t>
            </a:r>
            <a:r>
              <a:rPr lang="en-US" altLang="ja-JP" sz="2400" dirty="0" smtClean="0"/>
              <a:t>, </a:t>
            </a:r>
            <a:r>
              <a:rPr lang="ja-JP" altLang="en-US" sz="2400" dirty="0" smtClean="0"/>
              <a:t>予報</a:t>
            </a:r>
            <a:endParaRPr lang="en-US" altLang="ja-JP" sz="2400" dirty="0" smtClean="0"/>
          </a:p>
          <a:p>
            <a:r>
              <a:rPr lang="en-US" altLang="ja-JP" sz="2400" dirty="0" smtClean="0"/>
              <a:t>δ</a:t>
            </a:r>
            <a:r>
              <a:rPr lang="ja-JP" altLang="en-US" sz="2400" dirty="0" smtClean="0"/>
              <a:t>ｘ：アンサンブル摂動</a:t>
            </a:r>
            <a:endParaRPr lang="en-US" altLang="ja-JP" sz="2400" dirty="0" smtClean="0"/>
          </a:p>
          <a:p>
            <a:r>
              <a:rPr kumimoji="1" lang="en-US" altLang="ja-JP" sz="2400" dirty="0" smtClean="0"/>
              <a:t>T</a:t>
            </a:r>
            <a:r>
              <a:rPr kumimoji="1" lang="ja-JP" altLang="en-US" sz="2400" dirty="0" smtClean="0"/>
              <a:t>：アンサンブル変換行列</a:t>
            </a:r>
            <a:endParaRPr kumimoji="1" lang="ja-JP" altLang="en-US" sz="2400" dirty="0"/>
          </a:p>
        </p:txBody>
      </p:sp>
      <p:sp>
        <p:nvSpPr>
          <p:cNvPr id="32" name="テキスト ボックス 31"/>
          <p:cNvSpPr txBox="1"/>
          <p:nvPr/>
        </p:nvSpPr>
        <p:spPr>
          <a:xfrm>
            <a:off x="107504" y="2843644"/>
            <a:ext cx="684483"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Error</a:t>
            </a:r>
            <a:endParaRPr kumimoji="1" lang="ja-JP" altLang="en-US" sz="2400" dirty="0">
              <a:latin typeface="Arial" pitchFamily="34" charset="0"/>
              <a:cs typeface="Arial" pitchFamily="34" charset="0"/>
            </a:endParaRPr>
          </a:p>
        </p:txBody>
      </p:sp>
      <p:sp>
        <p:nvSpPr>
          <p:cNvPr id="40" name="テキスト ボックス 39"/>
          <p:cNvSpPr txBox="1"/>
          <p:nvPr/>
        </p:nvSpPr>
        <p:spPr>
          <a:xfrm>
            <a:off x="4644008" y="5651956"/>
            <a:ext cx="673069"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graphicFrame>
        <p:nvGraphicFramePr>
          <p:cNvPr id="27652" name="Object 4"/>
          <p:cNvGraphicFramePr>
            <a:graphicFrameLocks noChangeAspect="1"/>
          </p:cNvGraphicFramePr>
          <p:nvPr/>
        </p:nvGraphicFramePr>
        <p:xfrm>
          <a:off x="5004048" y="2852936"/>
          <a:ext cx="3888432" cy="1031336"/>
        </p:xfrm>
        <a:graphic>
          <a:graphicData uri="http://schemas.openxmlformats.org/presentationml/2006/ole">
            <p:oleObj spid="_x0000_s27652" name="数式" r:id="rId5" imgW="1917360" imgH="507960" progId="Equation.3">
              <p:embed/>
            </p:oleObj>
          </a:graphicData>
        </a:graphic>
      </p:graphicFrame>
      <p:sp>
        <p:nvSpPr>
          <p:cNvPr id="42" name="正方形/長方形 41"/>
          <p:cNvSpPr/>
          <p:nvPr/>
        </p:nvSpPr>
        <p:spPr>
          <a:xfrm>
            <a:off x="2612085" y="2566065"/>
            <a:ext cx="735779" cy="430887"/>
          </a:xfrm>
          <a:prstGeom prst="rect">
            <a:avLst/>
          </a:prstGeom>
        </p:spPr>
        <p:txBody>
          <a:bodyPr wrap="none" lIns="0" tIns="0" rIns="0" bIns="0">
            <a:spAutoFit/>
          </a:bodyPr>
          <a:lstStyle/>
          <a:p>
            <a:r>
              <a:rPr lang="en-US" altLang="ja-JP" sz="2800" dirty="0" smtClean="0">
                <a:solidFill>
                  <a:srgbClr val="0000FF"/>
                </a:solidFill>
                <a:latin typeface="ＭＳ Ｐゴシック" pitchFamily="50" charset="-128"/>
                <a:ea typeface="ＭＳ Ｐゴシック" pitchFamily="50" charset="-128"/>
              </a:rPr>
              <a:t>x</a:t>
            </a:r>
            <a:r>
              <a:rPr lang="en-US" altLang="ja-JP" sz="2800" baseline="-25000" dirty="0" smtClean="0">
                <a:solidFill>
                  <a:srgbClr val="0000FF"/>
                </a:solidFill>
                <a:latin typeface="ＭＳ Ｐゴシック" pitchFamily="50" charset="-128"/>
                <a:ea typeface="ＭＳ Ｐゴシック" pitchFamily="50" charset="-128"/>
              </a:rPr>
              <a:t>i+1</a:t>
            </a:r>
            <a:r>
              <a:rPr lang="en-US" altLang="ja-JP" sz="2800" baseline="30000" dirty="0" smtClean="0">
                <a:solidFill>
                  <a:srgbClr val="0000FF"/>
                </a:solidFill>
                <a:latin typeface="ＭＳ Ｐゴシック" pitchFamily="50" charset="-128"/>
                <a:ea typeface="ＭＳ Ｐゴシック" pitchFamily="50" charset="-128"/>
              </a:rPr>
              <a:t>LB</a:t>
            </a:r>
            <a:endParaRPr lang="ja-JP" altLang="en-US" sz="2800" dirty="0">
              <a:latin typeface="ＭＳ Ｐゴシック" pitchFamily="50" charset="-128"/>
              <a:ea typeface="ＭＳ Ｐゴシック" pitchFamily="50" charset="-128"/>
            </a:endParaRPr>
          </a:p>
        </p:txBody>
      </p:sp>
      <p:sp>
        <p:nvSpPr>
          <p:cNvPr id="43" name="正方形/長方形 42"/>
          <p:cNvSpPr/>
          <p:nvPr/>
        </p:nvSpPr>
        <p:spPr>
          <a:xfrm>
            <a:off x="3491880" y="3068960"/>
            <a:ext cx="735779" cy="430887"/>
          </a:xfrm>
          <a:prstGeom prst="rect">
            <a:avLst/>
          </a:prstGeom>
        </p:spPr>
        <p:txBody>
          <a:bodyPr wrap="none" lIns="0" tIns="0" rIns="0" bIns="0">
            <a:spAutoFit/>
          </a:bodyPr>
          <a:lstStyle/>
          <a:p>
            <a:r>
              <a:rPr lang="en-US" altLang="ja-JP" sz="2800" dirty="0" smtClean="0">
                <a:solidFill>
                  <a:srgbClr val="0000FF"/>
                </a:solidFill>
                <a:latin typeface="ＭＳ Ｐゴシック" pitchFamily="50" charset="-128"/>
                <a:ea typeface="ＭＳ Ｐゴシック" pitchFamily="50" charset="-128"/>
              </a:rPr>
              <a:t>x</a:t>
            </a:r>
            <a:r>
              <a:rPr lang="en-US" altLang="ja-JP" sz="2800" baseline="-25000" dirty="0" smtClean="0">
                <a:solidFill>
                  <a:srgbClr val="0000FF"/>
                </a:solidFill>
                <a:latin typeface="ＭＳ Ｐゴシック" pitchFamily="50" charset="-128"/>
                <a:ea typeface="ＭＳ Ｐゴシック" pitchFamily="50" charset="-128"/>
              </a:rPr>
              <a:t>i+2</a:t>
            </a:r>
            <a:r>
              <a:rPr lang="en-US" altLang="ja-JP" sz="2800" baseline="30000" dirty="0" smtClean="0">
                <a:solidFill>
                  <a:srgbClr val="0000FF"/>
                </a:solidFill>
                <a:latin typeface="ＭＳ Ｐゴシック" pitchFamily="50" charset="-128"/>
                <a:ea typeface="ＭＳ Ｐゴシック" pitchFamily="50" charset="-128"/>
              </a:rPr>
              <a:t>LB</a:t>
            </a:r>
            <a:endParaRPr lang="ja-JP" altLang="en-US" sz="2800" dirty="0">
              <a:latin typeface="ＭＳ Ｐゴシック" pitchFamily="50" charset="-128"/>
              <a:ea typeface="ＭＳ Ｐゴシック" pitchFamily="50" charset="-128"/>
            </a:endParaRPr>
          </a:p>
        </p:txBody>
      </p:sp>
      <p:sp>
        <p:nvSpPr>
          <p:cNvPr id="44" name="円/楕円 43"/>
          <p:cNvSpPr/>
          <p:nvPr/>
        </p:nvSpPr>
        <p:spPr>
          <a:xfrm>
            <a:off x="2661692" y="2924944"/>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563888" y="3501008"/>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440684" y="4064372"/>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563888" y="4017764"/>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4440684" y="4365104"/>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4440684" y="4797152"/>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スライド番号プレースホルダ 54"/>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線矢印コネクタ 52"/>
          <p:cNvCxnSpPr/>
          <p:nvPr/>
        </p:nvCxnSpPr>
        <p:spPr>
          <a:xfrm flipV="1">
            <a:off x="2098328" y="3751052"/>
            <a:ext cx="1044000" cy="1008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フリーフォーム 40"/>
          <p:cNvSpPr/>
          <p:nvPr/>
        </p:nvSpPr>
        <p:spPr>
          <a:xfrm>
            <a:off x="867544" y="2990581"/>
            <a:ext cx="4928592" cy="2120439"/>
          </a:xfrm>
          <a:custGeom>
            <a:avLst/>
            <a:gdLst>
              <a:gd name="connsiteX0" fmla="*/ 0 w 3657600"/>
              <a:gd name="connsiteY0" fmla="*/ 1767016 h 1767016"/>
              <a:gd name="connsiteX1" fmla="*/ 1729946 w 3657600"/>
              <a:gd name="connsiteY1" fmla="*/ 0 h 1767016"/>
              <a:gd name="connsiteX2" fmla="*/ 3657600 w 3657600"/>
              <a:gd name="connsiteY2" fmla="*/ 1161535 h 1767016"/>
            </a:gdLst>
            <a:ahLst/>
            <a:cxnLst>
              <a:cxn ang="0">
                <a:pos x="connsiteX0" y="connsiteY0"/>
              </a:cxn>
              <a:cxn ang="0">
                <a:pos x="connsiteX1" y="connsiteY1"/>
              </a:cxn>
              <a:cxn ang="0">
                <a:pos x="connsiteX2" y="connsiteY2"/>
              </a:cxn>
            </a:cxnLst>
            <a:rect l="l" t="t" r="r" b="b"/>
            <a:pathLst>
              <a:path w="3657600" h="1767016">
                <a:moveTo>
                  <a:pt x="0" y="1767016"/>
                </a:moveTo>
                <a:lnTo>
                  <a:pt x="1729946" y="0"/>
                </a:lnTo>
                <a:lnTo>
                  <a:pt x="3657600" y="1161535"/>
                </a:lnTo>
              </a:path>
            </a:pathLst>
          </a:cu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タイトル 1"/>
          <p:cNvSpPr>
            <a:spLocks noGrp="1"/>
          </p:cNvSpPr>
          <p:nvPr>
            <p:ph type="title"/>
          </p:nvPr>
        </p:nvSpPr>
        <p:spPr>
          <a:xfrm>
            <a:off x="457200" y="188640"/>
            <a:ext cx="8229600" cy="792088"/>
          </a:xfrm>
        </p:spPr>
        <p:txBody>
          <a:bodyPr>
            <a:normAutofit/>
          </a:bodyPr>
          <a:lstStyle/>
          <a:p>
            <a:r>
              <a:rPr kumimoji="1" lang="ja-JP" altLang="en-US" dirty="0" smtClean="0"/>
              <a:t>側面境界の修正方法</a:t>
            </a:r>
            <a:r>
              <a:rPr lang="ja-JP" altLang="en-US" dirty="0" smtClean="0"/>
              <a:t>～</a:t>
            </a:r>
            <a:r>
              <a:rPr kumimoji="1" lang="ja-JP" altLang="en-US" dirty="0" smtClean="0"/>
              <a:t>その２～</a:t>
            </a:r>
            <a:endParaRPr kumimoji="1" lang="ja-JP" altLang="en-US" dirty="0"/>
          </a:p>
        </p:txBody>
      </p:sp>
      <p:sp>
        <p:nvSpPr>
          <p:cNvPr id="3" name="コンテンツ プレースホルダ 2"/>
          <p:cNvSpPr>
            <a:spLocks noGrp="1"/>
          </p:cNvSpPr>
          <p:nvPr>
            <p:ph idx="1"/>
          </p:nvPr>
        </p:nvSpPr>
        <p:spPr>
          <a:xfrm>
            <a:off x="791488" y="1052736"/>
            <a:ext cx="7524928" cy="1152128"/>
          </a:xfrm>
        </p:spPr>
        <p:txBody>
          <a:bodyPr>
            <a:noAutofit/>
          </a:bodyPr>
          <a:lstStyle/>
          <a:p>
            <a:pPr>
              <a:lnSpc>
                <a:spcPct val="120000"/>
              </a:lnSpc>
              <a:buNone/>
            </a:pPr>
            <a:r>
              <a:rPr kumimoji="1" lang="ja-JP" altLang="en-US" sz="2800" dirty="0" smtClean="0"/>
              <a:t>（予報）境界値も同化</a:t>
            </a:r>
            <a:r>
              <a:rPr lang="ja-JP" altLang="en-US" sz="2800" dirty="0" smtClean="0"/>
              <a:t>（次のステップのみ）</a:t>
            </a:r>
            <a:endParaRPr kumimoji="1" lang="en-US" altLang="ja-JP" sz="2800" dirty="0" smtClean="0"/>
          </a:p>
          <a:p>
            <a:pPr>
              <a:lnSpc>
                <a:spcPct val="120000"/>
              </a:lnSpc>
              <a:buNone/>
            </a:pPr>
            <a:r>
              <a:rPr lang="en-US" altLang="ja-JP" sz="2800" dirty="0" smtClean="0"/>
              <a:t>※</a:t>
            </a:r>
            <a:r>
              <a:rPr lang="ja-JP" altLang="en-US" sz="2800" dirty="0" smtClean="0"/>
              <a:t>平均場を修正、摂動は親モデルから。</a:t>
            </a:r>
            <a:endParaRPr lang="en-US" altLang="ja-JP" sz="2800" dirty="0" smtClean="0"/>
          </a:p>
        </p:txBody>
      </p:sp>
      <p:cxnSp>
        <p:nvCxnSpPr>
          <p:cNvPr id="6" name="直線矢印コネクタ 5"/>
          <p:cNvCxnSpPr/>
          <p:nvPr/>
        </p:nvCxnSpPr>
        <p:spPr>
          <a:xfrm flipV="1">
            <a:off x="467544" y="3212976"/>
            <a:ext cx="0" cy="2880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23528" y="5517232"/>
            <a:ext cx="52565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1942641" y="4007198"/>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2014974" y="4138857"/>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星 5 19"/>
          <p:cNvSpPr/>
          <p:nvPr/>
        </p:nvSpPr>
        <p:spPr>
          <a:xfrm>
            <a:off x="743219" y="5031519"/>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1" name="星 5 20"/>
          <p:cNvSpPr/>
          <p:nvPr/>
        </p:nvSpPr>
        <p:spPr>
          <a:xfrm>
            <a:off x="1907704" y="4725144"/>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2" name="直線矢印コネクタ 21"/>
          <p:cNvCxnSpPr/>
          <p:nvPr/>
        </p:nvCxnSpPr>
        <p:spPr>
          <a:xfrm>
            <a:off x="3190513" y="3034369"/>
            <a:ext cx="0" cy="46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3131840" y="3573016"/>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3191148" y="3789040"/>
            <a:ext cx="0" cy="57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星 5 25"/>
          <p:cNvSpPr/>
          <p:nvPr/>
        </p:nvSpPr>
        <p:spPr>
          <a:xfrm>
            <a:off x="3085232" y="442441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28" name="直線矢印コネクタ 27"/>
          <p:cNvCxnSpPr/>
          <p:nvPr/>
        </p:nvCxnSpPr>
        <p:spPr>
          <a:xfrm>
            <a:off x="4534929" y="3753088"/>
            <a:ext cx="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4462921" y="4331196"/>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4535254" y="4509120"/>
            <a:ext cx="0" cy="39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星 5 30"/>
          <p:cNvSpPr/>
          <p:nvPr/>
        </p:nvSpPr>
        <p:spPr>
          <a:xfrm>
            <a:off x="4427984" y="4941168"/>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テキスト ボックス 32"/>
          <p:cNvSpPr txBox="1"/>
          <p:nvPr/>
        </p:nvSpPr>
        <p:spPr>
          <a:xfrm>
            <a:off x="1115616" y="5013176"/>
            <a:ext cx="1651093" cy="430887"/>
          </a:xfrm>
          <a:prstGeom prst="rect">
            <a:avLst/>
          </a:prstGeom>
          <a:noFill/>
        </p:spPr>
        <p:txBody>
          <a:bodyPr wrap="none" lIns="0" tIns="0" rIns="0" bIns="0" rtlCol="0">
            <a:spAutoFit/>
          </a:bodyPr>
          <a:lstStyle/>
          <a:p>
            <a:r>
              <a:rPr lang="ja-JP" altLang="en-US" sz="2800" dirty="0" smtClean="0">
                <a:solidFill>
                  <a:srgbClr val="FF0000"/>
                </a:solidFill>
              </a:rPr>
              <a:t>解析値</a:t>
            </a:r>
            <a:r>
              <a:rPr lang="en-US" altLang="ja-JP" sz="2800" dirty="0" smtClean="0">
                <a:solidFill>
                  <a:srgbClr val="FF0000"/>
                </a:solidFill>
              </a:rPr>
              <a:t>(</a:t>
            </a:r>
            <a:r>
              <a:rPr lang="ja-JP" altLang="en-US" sz="2800" dirty="0" err="1" smtClean="0">
                <a:solidFill>
                  <a:srgbClr val="FF0000"/>
                </a:solidFill>
              </a:rPr>
              <a:t>ｘ</a:t>
            </a:r>
            <a:r>
              <a:rPr lang="en-US" altLang="ja-JP" sz="2800" baseline="-25000" dirty="0" err="1" smtClean="0">
                <a:solidFill>
                  <a:srgbClr val="FF0000"/>
                </a:solidFill>
              </a:rPr>
              <a:t>i</a:t>
            </a:r>
            <a:r>
              <a:rPr lang="en-US" altLang="ja-JP" sz="2800" baseline="30000" dirty="0" err="1" smtClean="0">
                <a:solidFill>
                  <a:srgbClr val="FF0000"/>
                </a:solidFill>
              </a:rPr>
              <a:t>a</a:t>
            </a:r>
            <a:r>
              <a:rPr lang="en-US" altLang="ja-JP" sz="2800" dirty="0" smtClean="0">
                <a:solidFill>
                  <a:srgbClr val="FF0000"/>
                </a:solidFill>
              </a:rPr>
              <a:t>)</a:t>
            </a:r>
            <a:endParaRPr kumimoji="1" lang="ja-JP" altLang="en-US" sz="2800" baseline="-25000" dirty="0">
              <a:solidFill>
                <a:srgbClr val="FF0000"/>
              </a:solidFill>
            </a:endParaRPr>
          </a:p>
        </p:txBody>
      </p:sp>
      <p:sp>
        <p:nvSpPr>
          <p:cNvPr id="34" name="テキスト ボックス 33"/>
          <p:cNvSpPr txBox="1"/>
          <p:nvPr/>
        </p:nvSpPr>
        <p:spPr>
          <a:xfrm>
            <a:off x="611560" y="3356992"/>
            <a:ext cx="1795363" cy="861774"/>
          </a:xfrm>
          <a:prstGeom prst="rect">
            <a:avLst/>
          </a:prstGeom>
          <a:noFill/>
        </p:spPr>
        <p:txBody>
          <a:bodyPr wrap="none" lIns="0" tIns="0" rIns="0" bIns="0" rtlCol="0">
            <a:spAutoFit/>
          </a:bodyPr>
          <a:lstStyle/>
          <a:p>
            <a:r>
              <a:rPr lang="ja-JP" altLang="en-US" sz="2800" dirty="0" smtClean="0">
                <a:solidFill>
                  <a:srgbClr val="0000FF"/>
                </a:solidFill>
              </a:rPr>
              <a:t>第一推定値</a:t>
            </a:r>
            <a:endParaRPr lang="en-US" altLang="ja-JP" sz="2800" dirty="0" smtClean="0">
              <a:solidFill>
                <a:srgbClr val="0000FF"/>
              </a:solidFill>
            </a:endParaRPr>
          </a:p>
          <a:p>
            <a:r>
              <a:rPr lang="ja-JP" altLang="en-US" sz="2800" dirty="0" smtClean="0">
                <a:solidFill>
                  <a:srgbClr val="0000FF"/>
                </a:solidFill>
              </a:rPr>
              <a:t>　</a:t>
            </a:r>
            <a:r>
              <a:rPr lang="en-US" altLang="ja-JP" sz="2800" dirty="0" smtClean="0">
                <a:solidFill>
                  <a:srgbClr val="0000FF"/>
                </a:solidFill>
              </a:rPr>
              <a:t>(</a:t>
            </a:r>
            <a:r>
              <a:rPr lang="ja-JP" altLang="en-US" sz="2800" dirty="0" err="1" smtClean="0">
                <a:solidFill>
                  <a:srgbClr val="0000FF"/>
                </a:solidFill>
              </a:rPr>
              <a:t>ｘ</a:t>
            </a:r>
            <a:r>
              <a:rPr lang="en-US" altLang="ja-JP" sz="2800" baseline="-25000" dirty="0" smtClean="0">
                <a:solidFill>
                  <a:srgbClr val="0000FF"/>
                </a:solidFill>
              </a:rPr>
              <a:t>i</a:t>
            </a:r>
            <a:r>
              <a:rPr lang="en-US" altLang="ja-JP" sz="2800" baseline="30000" dirty="0" smtClean="0">
                <a:solidFill>
                  <a:srgbClr val="0000FF"/>
                </a:solidFill>
              </a:rPr>
              <a:t>f</a:t>
            </a:r>
            <a:r>
              <a:rPr lang="en-US" altLang="ja-JP" sz="2800" dirty="0" smtClean="0">
                <a:solidFill>
                  <a:srgbClr val="0000FF"/>
                </a:solidFill>
              </a:rPr>
              <a:t>)</a:t>
            </a:r>
            <a:endParaRPr kumimoji="1" lang="ja-JP" altLang="en-US" sz="2800" dirty="0">
              <a:solidFill>
                <a:srgbClr val="0000FF"/>
              </a:solidFill>
            </a:endParaRPr>
          </a:p>
        </p:txBody>
      </p:sp>
      <p:sp>
        <p:nvSpPr>
          <p:cNvPr id="36" name="テキスト ボックス 35"/>
          <p:cNvSpPr txBox="1"/>
          <p:nvPr/>
        </p:nvSpPr>
        <p:spPr>
          <a:xfrm>
            <a:off x="9396536" y="3501008"/>
            <a:ext cx="3417923" cy="1938992"/>
          </a:xfrm>
          <a:prstGeom prst="rect">
            <a:avLst/>
          </a:prstGeom>
          <a:noFill/>
        </p:spPr>
        <p:txBody>
          <a:bodyPr wrap="none" rtlCol="0">
            <a:spAutoFit/>
          </a:bodyPr>
          <a:lstStyle/>
          <a:p>
            <a:r>
              <a:rPr lang="en-US" altLang="ja-JP" sz="2400" dirty="0" err="1" smtClean="0"/>
              <a:t>i</a:t>
            </a:r>
            <a:r>
              <a:rPr lang="en-US" altLang="ja-JP" sz="2400" dirty="0" smtClean="0"/>
              <a:t>: </a:t>
            </a:r>
            <a:r>
              <a:rPr lang="ja-JP" altLang="en-US" sz="2400" dirty="0" smtClean="0"/>
              <a:t>時間</a:t>
            </a:r>
            <a:endParaRPr lang="en-US" altLang="ja-JP" sz="2400" dirty="0" smtClean="0"/>
          </a:p>
          <a:p>
            <a:r>
              <a:rPr lang="en-US" altLang="ja-JP" sz="2400" dirty="0" smtClean="0"/>
              <a:t>k: </a:t>
            </a:r>
            <a:r>
              <a:rPr lang="ja-JP" altLang="en-US" sz="2400" dirty="0" smtClean="0"/>
              <a:t>メンバー</a:t>
            </a:r>
            <a:endParaRPr lang="en-US" altLang="ja-JP" sz="2400" dirty="0" smtClean="0"/>
          </a:p>
          <a:p>
            <a:r>
              <a:rPr lang="en-US" altLang="ja-JP" sz="2400" dirty="0" smtClean="0"/>
              <a:t>a, f: </a:t>
            </a:r>
            <a:r>
              <a:rPr lang="ja-JP" altLang="en-US" sz="2400" dirty="0" smtClean="0"/>
              <a:t>解析</a:t>
            </a:r>
            <a:r>
              <a:rPr lang="en-US" altLang="ja-JP" sz="2400" dirty="0" smtClean="0"/>
              <a:t>, </a:t>
            </a:r>
            <a:r>
              <a:rPr lang="ja-JP" altLang="en-US" sz="2400" dirty="0" smtClean="0"/>
              <a:t>予報</a:t>
            </a:r>
            <a:endParaRPr lang="en-US" altLang="ja-JP" sz="2400" dirty="0" smtClean="0"/>
          </a:p>
          <a:p>
            <a:r>
              <a:rPr lang="en-US" altLang="ja-JP" sz="2400" dirty="0" smtClean="0"/>
              <a:t>δ</a:t>
            </a:r>
            <a:r>
              <a:rPr lang="ja-JP" altLang="en-US" sz="2400" dirty="0" smtClean="0"/>
              <a:t>ｘ：アンサンブル摂動</a:t>
            </a:r>
            <a:endParaRPr lang="en-US" altLang="ja-JP" sz="2400" dirty="0" smtClean="0"/>
          </a:p>
          <a:p>
            <a:r>
              <a:rPr kumimoji="1" lang="en-US" altLang="ja-JP" sz="2400" dirty="0" smtClean="0"/>
              <a:t>T</a:t>
            </a:r>
            <a:r>
              <a:rPr kumimoji="1" lang="ja-JP" altLang="en-US" sz="2400" dirty="0" smtClean="0"/>
              <a:t>：アンサンブル変換行列</a:t>
            </a:r>
            <a:endParaRPr kumimoji="1" lang="ja-JP" altLang="en-US" sz="2400" dirty="0"/>
          </a:p>
        </p:txBody>
      </p:sp>
      <p:sp>
        <p:nvSpPr>
          <p:cNvPr id="32" name="テキスト ボックス 31"/>
          <p:cNvSpPr txBox="1"/>
          <p:nvPr/>
        </p:nvSpPr>
        <p:spPr>
          <a:xfrm>
            <a:off x="179512" y="2843644"/>
            <a:ext cx="684483"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Error</a:t>
            </a:r>
            <a:endParaRPr kumimoji="1" lang="ja-JP" altLang="en-US" sz="2400" dirty="0">
              <a:latin typeface="Arial" pitchFamily="34" charset="0"/>
              <a:cs typeface="Arial" pitchFamily="34" charset="0"/>
            </a:endParaRPr>
          </a:p>
        </p:txBody>
      </p:sp>
      <p:sp>
        <p:nvSpPr>
          <p:cNvPr id="40" name="テキスト ボックス 39"/>
          <p:cNvSpPr txBox="1"/>
          <p:nvPr/>
        </p:nvSpPr>
        <p:spPr>
          <a:xfrm>
            <a:off x="5076056" y="5651956"/>
            <a:ext cx="673069"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sp>
        <p:nvSpPr>
          <p:cNvPr id="42" name="正方形/長方形 41"/>
          <p:cNvSpPr/>
          <p:nvPr/>
        </p:nvSpPr>
        <p:spPr>
          <a:xfrm>
            <a:off x="2771800" y="2494057"/>
            <a:ext cx="735779" cy="430887"/>
          </a:xfrm>
          <a:prstGeom prst="rect">
            <a:avLst/>
          </a:prstGeom>
        </p:spPr>
        <p:txBody>
          <a:bodyPr wrap="none" lIns="0" tIns="0" rIns="0" bIns="0">
            <a:spAutoFit/>
          </a:bodyPr>
          <a:lstStyle/>
          <a:p>
            <a:r>
              <a:rPr lang="en-US" altLang="ja-JP" sz="2800" dirty="0" smtClean="0">
                <a:solidFill>
                  <a:srgbClr val="0000FF"/>
                </a:solidFill>
                <a:latin typeface="ＭＳ Ｐゴシック" pitchFamily="50" charset="-128"/>
                <a:ea typeface="ＭＳ Ｐゴシック" pitchFamily="50" charset="-128"/>
              </a:rPr>
              <a:t>x</a:t>
            </a:r>
            <a:r>
              <a:rPr lang="en-US" altLang="ja-JP" sz="2800" baseline="-25000" dirty="0" smtClean="0">
                <a:solidFill>
                  <a:srgbClr val="0000FF"/>
                </a:solidFill>
                <a:latin typeface="ＭＳ Ｐゴシック" pitchFamily="50" charset="-128"/>
                <a:ea typeface="ＭＳ Ｐゴシック" pitchFamily="50" charset="-128"/>
              </a:rPr>
              <a:t>i+1</a:t>
            </a:r>
            <a:r>
              <a:rPr lang="en-US" altLang="ja-JP" sz="2800" baseline="30000" dirty="0" smtClean="0">
                <a:solidFill>
                  <a:srgbClr val="0000FF"/>
                </a:solidFill>
                <a:latin typeface="ＭＳ Ｐゴシック" pitchFamily="50" charset="-128"/>
                <a:ea typeface="ＭＳ Ｐゴシック" pitchFamily="50" charset="-128"/>
              </a:rPr>
              <a:t>LB</a:t>
            </a:r>
            <a:endParaRPr lang="ja-JP" altLang="en-US" sz="2800" dirty="0">
              <a:latin typeface="ＭＳ Ｐゴシック" pitchFamily="50" charset="-128"/>
              <a:ea typeface="ＭＳ Ｐゴシック" pitchFamily="50" charset="-128"/>
            </a:endParaRPr>
          </a:p>
        </p:txBody>
      </p:sp>
      <p:sp>
        <p:nvSpPr>
          <p:cNvPr id="43" name="正方形/長方形 42"/>
          <p:cNvSpPr/>
          <p:nvPr/>
        </p:nvSpPr>
        <p:spPr>
          <a:xfrm>
            <a:off x="4292476" y="3119760"/>
            <a:ext cx="735779" cy="430887"/>
          </a:xfrm>
          <a:prstGeom prst="rect">
            <a:avLst/>
          </a:prstGeom>
        </p:spPr>
        <p:txBody>
          <a:bodyPr wrap="none" lIns="0" tIns="0" rIns="0" bIns="0">
            <a:spAutoFit/>
          </a:bodyPr>
          <a:lstStyle/>
          <a:p>
            <a:r>
              <a:rPr lang="en-US" altLang="ja-JP" sz="2800" dirty="0" smtClean="0">
                <a:solidFill>
                  <a:srgbClr val="0000FF"/>
                </a:solidFill>
                <a:latin typeface="ＭＳ Ｐゴシック" pitchFamily="50" charset="-128"/>
                <a:ea typeface="ＭＳ Ｐゴシック" pitchFamily="50" charset="-128"/>
              </a:rPr>
              <a:t>x</a:t>
            </a:r>
            <a:r>
              <a:rPr lang="en-US" altLang="ja-JP" sz="2800" baseline="-25000" dirty="0" smtClean="0">
                <a:solidFill>
                  <a:srgbClr val="0000FF"/>
                </a:solidFill>
                <a:latin typeface="ＭＳ Ｐゴシック" pitchFamily="50" charset="-128"/>
                <a:ea typeface="ＭＳ Ｐゴシック" pitchFamily="50" charset="-128"/>
              </a:rPr>
              <a:t>i+2</a:t>
            </a:r>
            <a:r>
              <a:rPr lang="en-US" altLang="ja-JP" sz="2800" baseline="30000" dirty="0" smtClean="0">
                <a:solidFill>
                  <a:srgbClr val="0000FF"/>
                </a:solidFill>
                <a:latin typeface="ＭＳ Ｐゴシック" pitchFamily="50" charset="-128"/>
                <a:ea typeface="ＭＳ Ｐゴシック" pitchFamily="50" charset="-128"/>
              </a:rPr>
              <a:t>LB</a:t>
            </a:r>
            <a:endParaRPr lang="ja-JP" altLang="en-US" sz="2800" dirty="0">
              <a:latin typeface="ＭＳ Ｐゴシック" pitchFamily="50" charset="-128"/>
              <a:ea typeface="ＭＳ Ｐゴシック" pitchFamily="50" charset="-128"/>
            </a:endParaRPr>
          </a:p>
        </p:txBody>
      </p:sp>
      <p:sp>
        <p:nvSpPr>
          <p:cNvPr id="44" name="正方形/長方形 43"/>
          <p:cNvSpPr/>
          <p:nvPr/>
        </p:nvSpPr>
        <p:spPr>
          <a:xfrm>
            <a:off x="1835696" y="5733256"/>
            <a:ext cx="530915" cy="523220"/>
          </a:xfrm>
          <a:prstGeom prst="rect">
            <a:avLst/>
          </a:prstGeom>
        </p:spPr>
        <p:txBody>
          <a:bodyPr wrap="none">
            <a:spAutoFit/>
          </a:bodyPr>
          <a:lstStyle/>
          <a:p>
            <a:r>
              <a:rPr lang="en-US" altLang="ja-JP" sz="2800" b="1" dirty="0" err="1" smtClean="0">
                <a:solidFill>
                  <a:srgbClr val="00B050"/>
                </a:solidFill>
                <a:latin typeface="ＭＳ Ｐゴシック" pitchFamily="50" charset="-128"/>
                <a:ea typeface="ＭＳ Ｐゴシック" pitchFamily="50" charset="-128"/>
              </a:rPr>
              <a:t>y</a:t>
            </a:r>
            <a:r>
              <a:rPr lang="en-US" altLang="ja-JP" sz="2800" b="1" baseline="-25000" dirty="0" err="1" smtClean="0">
                <a:solidFill>
                  <a:srgbClr val="00B050"/>
                </a:solidFill>
                <a:latin typeface="ＭＳ Ｐゴシック" pitchFamily="50" charset="-128"/>
                <a:ea typeface="ＭＳ Ｐゴシック" pitchFamily="50" charset="-128"/>
              </a:rPr>
              <a:t>i</a:t>
            </a:r>
            <a:r>
              <a:rPr lang="en-US" altLang="ja-JP" sz="2800" b="1" baseline="30000" dirty="0" err="1" smtClean="0">
                <a:solidFill>
                  <a:srgbClr val="00B050"/>
                </a:solidFill>
                <a:latin typeface="ＭＳ Ｐゴシック" pitchFamily="50" charset="-128"/>
                <a:ea typeface="ＭＳ Ｐゴシック" pitchFamily="50" charset="-128"/>
              </a:rPr>
              <a:t>o</a:t>
            </a:r>
            <a:endParaRPr lang="ja-JP" altLang="en-US" sz="2800" b="1" dirty="0">
              <a:solidFill>
                <a:srgbClr val="00B050"/>
              </a:solidFill>
              <a:latin typeface="ＭＳ Ｐゴシック" pitchFamily="50" charset="-128"/>
              <a:ea typeface="ＭＳ Ｐゴシック" pitchFamily="50" charset="-128"/>
            </a:endParaRPr>
          </a:p>
        </p:txBody>
      </p:sp>
      <p:sp>
        <p:nvSpPr>
          <p:cNvPr id="45" name="ひし形 44"/>
          <p:cNvSpPr/>
          <p:nvPr/>
        </p:nvSpPr>
        <p:spPr>
          <a:xfrm>
            <a:off x="1933104" y="5576540"/>
            <a:ext cx="216024" cy="216024"/>
          </a:xfrm>
          <a:prstGeom prst="diamond">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6" name="ひし形 45"/>
          <p:cNvSpPr/>
          <p:nvPr/>
        </p:nvSpPr>
        <p:spPr>
          <a:xfrm>
            <a:off x="3093740" y="5229200"/>
            <a:ext cx="216024" cy="216024"/>
          </a:xfrm>
          <a:prstGeom prst="diamond">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ひし形 49"/>
          <p:cNvSpPr/>
          <p:nvPr/>
        </p:nvSpPr>
        <p:spPr>
          <a:xfrm>
            <a:off x="4440684" y="5576540"/>
            <a:ext cx="216024" cy="216024"/>
          </a:xfrm>
          <a:prstGeom prst="diamond">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54" name="直線矢印コネクタ 53"/>
          <p:cNvCxnSpPr/>
          <p:nvPr/>
        </p:nvCxnSpPr>
        <p:spPr>
          <a:xfrm flipV="1">
            <a:off x="3347864" y="4365104"/>
            <a:ext cx="1080120" cy="144016"/>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フリーフォーム 55"/>
          <p:cNvSpPr/>
          <p:nvPr/>
        </p:nvSpPr>
        <p:spPr>
          <a:xfrm>
            <a:off x="1835067" y="4953000"/>
            <a:ext cx="78317" cy="635000"/>
          </a:xfrm>
          <a:custGeom>
            <a:avLst/>
            <a:gdLst>
              <a:gd name="connsiteX0" fmla="*/ 78317 w 78317"/>
              <a:gd name="connsiteY0" fmla="*/ 635000 h 635000"/>
              <a:gd name="connsiteX1" fmla="*/ 2117 w 78317"/>
              <a:gd name="connsiteY1" fmla="*/ 330200 h 635000"/>
              <a:gd name="connsiteX2" fmla="*/ 65617 w 78317"/>
              <a:gd name="connsiteY2" fmla="*/ 0 h 635000"/>
            </a:gdLst>
            <a:ahLst/>
            <a:cxnLst>
              <a:cxn ang="0">
                <a:pos x="connsiteX0" y="connsiteY0"/>
              </a:cxn>
              <a:cxn ang="0">
                <a:pos x="connsiteX1" y="connsiteY1"/>
              </a:cxn>
              <a:cxn ang="0">
                <a:pos x="connsiteX2" y="connsiteY2"/>
              </a:cxn>
            </a:cxnLst>
            <a:rect l="l" t="t" r="r" b="b"/>
            <a:pathLst>
              <a:path w="78317" h="635000">
                <a:moveTo>
                  <a:pt x="78317" y="635000"/>
                </a:moveTo>
                <a:cubicBezTo>
                  <a:pt x="41275" y="535516"/>
                  <a:pt x="4234" y="436033"/>
                  <a:pt x="2117" y="330200"/>
                </a:cubicBezTo>
                <a:cubicBezTo>
                  <a:pt x="0" y="224367"/>
                  <a:pt x="32808" y="112183"/>
                  <a:pt x="65617" y="0"/>
                </a:cubicBezTo>
              </a:path>
            </a:pathLst>
          </a:cu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フリーフォーム 56"/>
          <p:cNvSpPr/>
          <p:nvPr/>
        </p:nvSpPr>
        <p:spPr>
          <a:xfrm>
            <a:off x="3059832" y="4689200"/>
            <a:ext cx="72008" cy="540000"/>
          </a:xfrm>
          <a:custGeom>
            <a:avLst/>
            <a:gdLst>
              <a:gd name="connsiteX0" fmla="*/ 78317 w 78317"/>
              <a:gd name="connsiteY0" fmla="*/ 635000 h 635000"/>
              <a:gd name="connsiteX1" fmla="*/ 2117 w 78317"/>
              <a:gd name="connsiteY1" fmla="*/ 330200 h 635000"/>
              <a:gd name="connsiteX2" fmla="*/ 65617 w 78317"/>
              <a:gd name="connsiteY2" fmla="*/ 0 h 635000"/>
            </a:gdLst>
            <a:ahLst/>
            <a:cxnLst>
              <a:cxn ang="0">
                <a:pos x="connsiteX0" y="connsiteY0"/>
              </a:cxn>
              <a:cxn ang="0">
                <a:pos x="connsiteX1" y="connsiteY1"/>
              </a:cxn>
              <a:cxn ang="0">
                <a:pos x="connsiteX2" y="connsiteY2"/>
              </a:cxn>
            </a:cxnLst>
            <a:rect l="l" t="t" r="r" b="b"/>
            <a:pathLst>
              <a:path w="78317" h="635000">
                <a:moveTo>
                  <a:pt x="78317" y="635000"/>
                </a:moveTo>
                <a:cubicBezTo>
                  <a:pt x="41275" y="535516"/>
                  <a:pt x="4234" y="436033"/>
                  <a:pt x="2117" y="330200"/>
                </a:cubicBezTo>
                <a:cubicBezTo>
                  <a:pt x="0" y="224367"/>
                  <a:pt x="32808" y="112183"/>
                  <a:pt x="65617" y="0"/>
                </a:cubicBezTo>
              </a:path>
            </a:pathLst>
          </a:cu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フリーフォーム 57"/>
          <p:cNvSpPr/>
          <p:nvPr/>
        </p:nvSpPr>
        <p:spPr>
          <a:xfrm>
            <a:off x="4349667" y="4941168"/>
            <a:ext cx="78317" cy="576000"/>
          </a:xfrm>
          <a:custGeom>
            <a:avLst/>
            <a:gdLst>
              <a:gd name="connsiteX0" fmla="*/ 78317 w 78317"/>
              <a:gd name="connsiteY0" fmla="*/ 635000 h 635000"/>
              <a:gd name="connsiteX1" fmla="*/ 2117 w 78317"/>
              <a:gd name="connsiteY1" fmla="*/ 330200 h 635000"/>
              <a:gd name="connsiteX2" fmla="*/ 65617 w 78317"/>
              <a:gd name="connsiteY2" fmla="*/ 0 h 635000"/>
            </a:gdLst>
            <a:ahLst/>
            <a:cxnLst>
              <a:cxn ang="0">
                <a:pos x="connsiteX0" y="connsiteY0"/>
              </a:cxn>
              <a:cxn ang="0">
                <a:pos x="connsiteX1" y="connsiteY1"/>
              </a:cxn>
              <a:cxn ang="0">
                <a:pos x="connsiteX2" y="connsiteY2"/>
              </a:cxn>
            </a:cxnLst>
            <a:rect l="l" t="t" r="r" b="b"/>
            <a:pathLst>
              <a:path w="78317" h="635000">
                <a:moveTo>
                  <a:pt x="78317" y="635000"/>
                </a:moveTo>
                <a:cubicBezTo>
                  <a:pt x="41275" y="535516"/>
                  <a:pt x="4234" y="436033"/>
                  <a:pt x="2117" y="330200"/>
                </a:cubicBezTo>
                <a:cubicBezTo>
                  <a:pt x="0" y="224367"/>
                  <a:pt x="32808" y="112183"/>
                  <a:pt x="65617" y="0"/>
                </a:cubicBezTo>
              </a:path>
            </a:pathLst>
          </a:cu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フリーフォーム 58"/>
          <p:cNvSpPr/>
          <p:nvPr/>
        </p:nvSpPr>
        <p:spPr>
          <a:xfrm rot="1678899">
            <a:off x="2280137" y="3569710"/>
            <a:ext cx="366047" cy="1985713"/>
          </a:xfrm>
          <a:custGeom>
            <a:avLst/>
            <a:gdLst>
              <a:gd name="connsiteX0" fmla="*/ 78317 w 78317"/>
              <a:gd name="connsiteY0" fmla="*/ 635000 h 635000"/>
              <a:gd name="connsiteX1" fmla="*/ 2117 w 78317"/>
              <a:gd name="connsiteY1" fmla="*/ 330200 h 635000"/>
              <a:gd name="connsiteX2" fmla="*/ 65617 w 78317"/>
              <a:gd name="connsiteY2" fmla="*/ 0 h 635000"/>
            </a:gdLst>
            <a:ahLst/>
            <a:cxnLst>
              <a:cxn ang="0">
                <a:pos x="connsiteX0" y="connsiteY0"/>
              </a:cxn>
              <a:cxn ang="0">
                <a:pos x="connsiteX1" y="connsiteY1"/>
              </a:cxn>
              <a:cxn ang="0">
                <a:pos x="connsiteX2" y="connsiteY2"/>
              </a:cxn>
            </a:cxnLst>
            <a:rect l="l" t="t" r="r" b="b"/>
            <a:pathLst>
              <a:path w="78317" h="635000">
                <a:moveTo>
                  <a:pt x="78317" y="635000"/>
                </a:moveTo>
                <a:cubicBezTo>
                  <a:pt x="41275" y="535516"/>
                  <a:pt x="4234" y="436033"/>
                  <a:pt x="2117" y="330200"/>
                </a:cubicBezTo>
                <a:cubicBezTo>
                  <a:pt x="0" y="224367"/>
                  <a:pt x="32808" y="112183"/>
                  <a:pt x="65617" y="0"/>
                </a:cubicBezTo>
              </a:path>
            </a:pathLst>
          </a:cu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テキスト ボックス 60"/>
          <p:cNvSpPr txBox="1"/>
          <p:nvPr/>
        </p:nvSpPr>
        <p:spPr>
          <a:xfrm>
            <a:off x="3286059" y="4509120"/>
            <a:ext cx="565861" cy="430887"/>
          </a:xfrm>
          <a:prstGeom prst="rect">
            <a:avLst/>
          </a:prstGeom>
          <a:noFill/>
        </p:spPr>
        <p:txBody>
          <a:bodyPr wrap="none" lIns="0" tIns="0" rIns="0" bIns="0" rtlCol="0">
            <a:spAutoFit/>
          </a:bodyPr>
          <a:lstStyle/>
          <a:p>
            <a:r>
              <a:rPr lang="en-US" altLang="ja-JP" sz="2800" dirty="0" smtClean="0">
                <a:solidFill>
                  <a:srgbClr val="FF0000"/>
                </a:solidFill>
              </a:rPr>
              <a:t>x</a:t>
            </a:r>
            <a:r>
              <a:rPr lang="en-US" altLang="ja-JP" sz="2800" baseline="-25000" dirty="0" smtClean="0">
                <a:solidFill>
                  <a:srgbClr val="FF0000"/>
                </a:solidFill>
              </a:rPr>
              <a:t>i+1</a:t>
            </a:r>
            <a:r>
              <a:rPr lang="en-US" altLang="ja-JP" sz="2800" baseline="30000" dirty="0" smtClean="0">
                <a:solidFill>
                  <a:srgbClr val="FF0000"/>
                </a:solidFill>
              </a:rPr>
              <a:t>a</a:t>
            </a:r>
            <a:endParaRPr kumimoji="1" lang="ja-JP" altLang="en-US" sz="2800" baseline="-25000" dirty="0">
              <a:solidFill>
                <a:srgbClr val="FF0000"/>
              </a:solidFill>
            </a:endParaRPr>
          </a:p>
        </p:txBody>
      </p:sp>
      <p:sp>
        <p:nvSpPr>
          <p:cNvPr id="62" name="テキスト ボックス 61"/>
          <p:cNvSpPr txBox="1"/>
          <p:nvPr/>
        </p:nvSpPr>
        <p:spPr>
          <a:xfrm>
            <a:off x="4716016" y="4725144"/>
            <a:ext cx="565861" cy="430887"/>
          </a:xfrm>
          <a:prstGeom prst="rect">
            <a:avLst/>
          </a:prstGeom>
          <a:noFill/>
        </p:spPr>
        <p:txBody>
          <a:bodyPr wrap="none" lIns="0" tIns="0" rIns="0" bIns="0" rtlCol="0">
            <a:spAutoFit/>
          </a:bodyPr>
          <a:lstStyle/>
          <a:p>
            <a:r>
              <a:rPr lang="en-US" altLang="ja-JP" sz="2800" dirty="0" smtClean="0">
                <a:solidFill>
                  <a:srgbClr val="FF0000"/>
                </a:solidFill>
              </a:rPr>
              <a:t>x</a:t>
            </a:r>
            <a:r>
              <a:rPr lang="en-US" altLang="ja-JP" sz="2800" baseline="-25000" dirty="0" smtClean="0">
                <a:solidFill>
                  <a:srgbClr val="FF0000"/>
                </a:solidFill>
              </a:rPr>
              <a:t>i+2</a:t>
            </a:r>
            <a:r>
              <a:rPr lang="en-US" altLang="ja-JP" sz="2800" baseline="30000" dirty="0" smtClean="0">
                <a:solidFill>
                  <a:srgbClr val="FF0000"/>
                </a:solidFill>
              </a:rPr>
              <a:t>a</a:t>
            </a:r>
            <a:endParaRPr kumimoji="1" lang="ja-JP" altLang="en-US" sz="2800" baseline="-25000" dirty="0">
              <a:solidFill>
                <a:srgbClr val="FF0000"/>
              </a:solidFill>
            </a:endParaRPr>
          </a:p>
        </p:txBody>
      </p:sp>
      <p:sp>
        <p:nvSpPr>
          <p:cNvPr id="63" name="正方形/長方形 62"/>
          <p:cNvSpPr/>
          <p:nvPr/>
        </p:nvSpPr>
        <p:spPr>
          <a:xfrm>
            <a:off x="2915816" y="5373216"/>
            <a:ext cx="771365" cy="523220"/>
          </a:xfrm>
          <a:prstGeom prst="rect">
            <a:avLst/>
          </a:prstGeom>
        </p:spPr>
        <p:txBody>
          <a:bodyPr wrap="none">
            <a:spAutoFit/>
          </a:bodyPr>
          <a:lstStyle/>
          <a:p>
            <a:r>
              <a:rPr lang="en-US" altLang="ja-JP" sz="2800" b="1" dirty="0" smtClean="0">
                <a:solidFill>
                  <a:srgbClr val="00B050"/>
                </a:solidFill>
                <a:latin typeface="ＭＳ Ｐゴシック" pitchFamily="50" charset="-128"/>
                <a:ea typeface="ＭＳ Ｐゴシック" pitchFamily="50" charset="-128"/>
              </a:rPr>
              <a:t>y</a:t>
            </a:r>
            <a:r>
              <a:rPr lang="en-US" altLang="ja-JP" sz="2800" b="1" baseline="-25000" dirty="0" smtClean="0">
                <a:solidFill>
                  <a:srgbClr val="00B050"/>
                </a:solidFill>
                <a:latin typeface="ＭＳ Ｐゴシック" pitchFamily="50" charset="-128"/>
                <a:ea typeface="ＭＳ Ｐゴシック" pitchFamily="50" charset="-128"/>
              </a:rPr>
              <a:t>i+1</a:t>
            </a:r>
            <a:r>
              <a:rPr lang="en-US" altLang="ja-JP" sz="2800" b="1" baseline="30000" dirty="0" smtClean="0">
                <a:solidFill>
                  <a:srgbClr val="00B050"/>
                </a:solidFill>
                <a:latin typeface="ＭＳ Ｐゴシック" pitchFamily="50" charset="-128"/>
                <a:ea typeface="ＭＳ Ｐゴシック" pitchFamily="50" charset="-128"/>
              </a:rPr>
              <a:t>o</a:t>
            </a:r>
            <a:endParaRPr lang="ja-JP" altLang="en-US" sz="2800" b="1" dirty="0">
              <a:solidFill>
                <a:srgbClr val="00B050"/>
              </a:solidFill>
              <a:latin typeface="ＭＳ Ｐゴシック" pitchFamily="50" charset="-128"/>
              <a:ea typeface="ＭＳ Ｐゴシック" pitchFamily="50" charset="-128"/>
            </a:endParaRPr>
          </a:p>
        </p:txBody>
      </p:sp>
      <p:sp>
        <p:nvSpPr>
          <p:cNvPr id="64" name="正方形/長方形 63"/>
          <p:cNvSpPr/>
          <p:nvPr/>
        </p:nvSpPr>
        <p:spPr>
          <a:xfrm>
            <a:off x="4329117" y="5714092"/>
            <a:ext cx="771365" cy="523220"/>
          </a:xfrm>
          <a:prstGeom prst="rect">
            <a:avLst/>
          </a:prstGeom>
        </p:spPr>
        <p:txBody>
          <a:bodyPr wrap="none">
            <a:spAutoFit/>
          </a:bodyPr>
          <a:lstStyle/>
          <a:p>
            <a:r>
              <a:rPr lang="en-US" altLang="ja-JP" sz="2800" b="1" dirty="0" smtClean="0">
                <a:solidFill>
                  <a:srgbClr val="00B050"/>
                </a:solidFill>
                <a:latin typeface="ＭＳ Ｐゴシック" pitchFamily="50" charset="-128"/>
                <a:ea typeface="ＭＳ Ｐゴシック" pitchFamily="50" charset="-128"/>
              </a:rPr>
              <a:t>y</a:t>
            </a:r>
            <a:r>
              <a:rPr lang="en-US" altLang="ja-JP" sz="2800" b="1" baseline="-25000" dirty="0" smtClean="0">
                <a:solidFill>
                  <a:srgbClr val="00B050"/>
                </a:solidFill>
                <a:latin typeface="ＭＳ Ｐゴシック" pitchFamily="50" charset="-128"/>
                <a:ea typeface="ＭＳ Ｐゴシック" pitchFamily="50" charset="-128"/>
              </a:rPr>
              <a:t>i+2</a:t>
            </a:r>
            <a:r>
              <a:rPr lang="en-US" altLang="ja-JP" sz="2800" b="1" baseline="30000" dirty="0" smtClean="0">
                <a:solidFill>
                  <a:srgbClr val="00B050"/>
                </a:solidFill>
                <a:latin typeface="ＭＳ Ｐゴシック" pitchFamily="50" charset="-128"/>
                <a:ea typeface="ＭＳ Ｐゴシック" pitchFamily="50" charset="-128"/>
              </a:rPr>
              <a:t>o</a:t>
            </a:r>
            <a:endParaRPr lang="ja-JP" altLang="en-US" sz="2800" b="1" dirty="0">
              <a:solidFill>
                <a:srgbClr val="00B050"/>
              </a:solidFill>
              <a:latin typeface="ＭＳ Ｐゴシック" pitchFamily="50" charset="-128"/>
              <a:ea typeface="ＭＳ Ｐゴシック" pitchFamily="50" charset="-128"/>
            </a:endParaRPr>
          </a:p>
        </p:txBody>
      </p:sp>
      <p:sp>
        <p:nvSpPr>
          <p:cNvPr id="65" name="テキスト ボックス 64"/>
          <p:cNvSpPr txBox="1"/>
          <p:nvPr/>
        </p:nvSpPr>
        <p:spPr>
          <a:xfrm>
            <a:off x="3347864" y="3284984"/>
            <a:ext cx="524182" cy="430887"/>
          </a:xfrm>
          <a:prstGeom prst="rect">
            <a:avLst/>
          </a:prstGeom>
          <a:noFill/>
        </p:spPr>
        <p:txBody>
          <a:bodyPr wrap="none" lIns="0" tIns="0" rIns="0" bIns="0" rtlCol="0">
            <a:spAutoFit/>
          </a:bodyPr>
          <a:lstStyle/>
          <a:p>
            <a:r>
              <a:rPr lang="en-US" altLang="ja-JP" sz="2800" dirty="0" smtClean="0">
                <a:solidFill>
                  <a:srgbClr val="0000FF"/>
                </a:solidFill>
              </a:rPr>
              <a:t>x</a:t>
            </a:r>
            <a:r>
              <a:rPr lang="en-US" altLang="ja-JP" sz="2800" baseline="-25000" dirty="0" smtClean="0">
                <a:solidFill>
                  <a:srgbClr val="0000FF"/>
                </a:solidFill>
              </a:rPr>
              <a:t>i+1</a:t>
            </a:r>
            <a:r>
              <a:rPr lang="en-US" altLang="ja-JP" sz="2800" baseline="30000" dirty="0" smtClean="0">
                <a:solidFill>
                  <a:srgbClr val="0000FF"/>
                </a:solidFill>
              </a:rPr>
              <a:t>f</a:t>
            </a:r>
            <a:endParaRPr kumimoji="1" lang="ja-JP" altLang="en-US" sz="2800" dirty="0">
              <a:solidFill>
                <a:srgbClr val="0000FF"/>
              </a:solidFill>
            </a:endParaRPr>
          </a:p>
        </p:txBody>
      </p:sp>
      <p:sp>
        <p:nvSpPr>
          <p:cNvPr id="66" name="テキスト ボックス 65"/>
          <p:cNvSpPr txBox="1"/>
          <p:nvPr/>
        </p:nvSpPr>
        <p:spPr>
          <a:xfrm>
            <a:off x="4788024" y="4149080"/>
            <a:ext cx="524182" cy="430887"/>
          </a:xfrm>
          <a:prstGeom prst="rect">
            <a:avLst/>
          </a:prstGeom>
          <a:noFill/>
        </p:spPr>
        <p:txBody>
          <a:bodyPr wrap="none" lIns="0" tIns="0" rIns="0" bIns="0" rtlCol="0">
            <a:spAutoFit/>
          </a:bodyPr>
          <a:lstStyle/>
          <a:p>
            <a:r>
              <a:rPr lang="en-US" altLang="ja-JP" sz="2800" dirty="0" smtClean="0">
                <a:solidFill>
                  <a:srgbClr val="0000FF"/>
                </a:solidFill>
              </a:rPr>
              <a:t>x</a:t>
            </a:r>
            <a:r>
              <a:rPr lang="en-US" altLang="ja-JP" sz="2800" baseline="-25000" dirty="0" smtClean="0">
                <a:solidFill>
                  <a:srgbClr val="0000FF"/>
                </a:solidFill>
              </a:rPr>
              <a:t>i+2</a:t>
            </a:r>
            <a:r>
              <a:rPr lang="en-US" altLang="ja-JP" sz="2800" baseline="30000" dirty="0" smtClean="0">
                <a:solidFill>
                  <a:srgbClr val="0000FF"/>
                </a:solidFill>
              </a:rPr>
              <a:t>f</a:t>
            </a:r>
            <a:endParaRPr kumimoji="1" lang="ja-JP" altLang="en-US" sz="2800" dirty="0">
              <a:solidFill>
                <a:srgbClr val="0000FF"/>
              </a:solidFill>
            </a:endParaRPr>
          </a:p>
        </p:txBody>
      </p:sp>
      <p:sp>
        <p:nvSpPr>
          <p:cNvPr id="67" name="フリーフォーム 66"/>
          <p:cNvSpPr/>
          <p:nvPr/>
        </p:nvSpPr>
        <p:spPr>
          <a:xfrm rot="3585714">
            <a:off x="3706852" y="4060474"/>
            <a:ext cx="180000" cy="1404000"/>
          </a:xfrm>
          <a:custGeom>
            <a:avLst/>
            <a:gdLst>
              <a:gd name="connsiteX0" fmla="*/ 78317 w 78317"/>
              <a:gd name="connsiteY0" fmla="*/ 635000 h 635000"/>
              <a:gd name="connsiteX1" fmla="*/ 2117 w 78317"/>
              <a:gd name="connsiteY1" fmla="*/ 330200 h 635000"/>
              <a:gd name="connsiteX2" fmla="*/ 65617 w 78317"/>
              <a:gd name="connsiteY2" fmla="*/ 0 h 635000"/>
            </a:gdLst>
            <a:ahLst/>
            <a:cxnLst>
              <a:cxn ang="0">
                <a:pos x="connsiteX0" y="connsiteY0"/>
              </a:cxn>
              <a:cxn ang="0">
                <a:pos x="connsiteX1" y="connsiteY1"/>
              </a:cxn>
              <a:cxn ang="0">
                <a:pos x="connsiteX2" y="connsiteY2"/>
              </a:cxn>
            </a:cxnLst>
            <a:rect l="l" t="t" r="r" b="b"/>
            <a:pathLst>
              <a:path w="78317" h="635000">
                <a:moveTo>
                  <a:pt x="78317" y="635000"/>
                </a:moveTo>
                <a:cubicBezTo>
                  <a:pt x="41275" y="535516"/>
                  <a:pt x="4234" y="436033"/>
                  <a:pt x="2117" y="330200"/>
                </a:cubicBezTo>
                <a:cubicBezTo>
                  <a:pt x="0" y="224367"/>
                  <a:pt x="32808" y="112183"/>
                  <a:pt x="65617" y="0"/>
                </a:cubicBezTo>
              </a:path>
            </a:pathLst>
          </a:cu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56322" name="Object 2"/>
          <p:cNvGraphicFramePr>
            <a:graphicFrameLocks noChangeAspect="1"/>
          </p:cNvGraphicFramePr>
          <p:nvPr/>
        </p:nvGraphicFramePr>
        <p:xfrm>
          <a:off x="5452367" y="2348880"/>
          <a:ext cx="3440113" cy="504825"/>
        </p:xfrm>
        <a:graphic>
          <a:graphicData uri="http://schemas.openxmlformats.org/presentationml/2006/ole">
            <p:oleObj spid="_x0000_s56322" name="数式" r:id="rId4" imgW="1562040" imgH="228600" progId="Equation.3">
              <p:embed/>
            </p:oleObj>
          </a:graphicData>
        </a:graphic>
      </p:graphicFrame>
      <p:graphicFrame>
        <p:nvGraphicFramePr>
          <p:cNvPr id="56324" name="Object 4"/>
          <p:cNvGraphicFramePr>
            <a:graphicFrameLocks noChangeAspect="1"/>
          </p:cNvGraphicFramePr>
          <p:nvPr/>
        </p:nvGraphicFramePr>
        <p:xfrm>
          <a:off x="5364088" y="2924944"/>
          <a:ext cx="3779912" cy="467345"/>
        </p:xfrm>
        <a:graphic>
          <a:graphicData uri="http://schemas.openxmlformats.org/presentationml/2006/ole">
            <p:oleObj spid="_x0000_s56324" name="数式" r:id="rId5" imgW="1854000" imgH="228600" progId="Equation.3">
              <p:embed/>
            </p:oleObj>
          </a:graphicData>
        </a:graphic>
      </p:graphicFrame>
      <p:sp>
        <p:nvSpPr>
          <p:cNvPr id="47" name="円/楕円 46"/>
          <p:cNvSpPr/>
          <p:nvPr/>
        </p:nvSpPr>
        <p:spPr>
          <a:xfrm>
            <a:off x="3131840" y="2924944"/>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4462921" y="3632324"/>
            <a:ext cx="144016" cy="144016"/>
          </a:xfrm>
          <a:prstGeom prst="ellipse">
            <a:avLst/>
          </a:prstGeom>
          <a:solidFill>
            <a:srgbClr val="BFBFBF">
              <a:alpha val="50196"/>
            </a:srgbClr>
          </a:solid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699792" y="6135687"/>
            <a:ext cx="1162498" cy="461665"/>
          </a:xfrm>
          <a:prstGeom prst="rect">
            <a:avLst/>
          </a:prstGeom>
          <a:noFill/>
        </p:spPr>
        <p:txBody>
          <a:bodyPr wrap="none" rtlCol="0">
            <a:spAutoFit/>
          </a:bodyPr>
          <a:lstStyle/>
          <a:p>
            <a:r>
              <a:rPr kumimoji="1" lang="en-US" altLang="ja-JP" sz="2400" dirty="0" smtClean="0">
                <a:solidFill>
                  <a:srgbClr val="00B050"/>
                </a:solidFill>
              </a:rPr>
              <a:t>y</a:t>
            </a:r>
            <a:r>
              <a:rPr kumimoji="1" lang="ja-JP" altLang="en-US" sz="2400" dirty="0" smtClean="0">
                <a:solidFill>
                  <a:srgbClr val="00B050"/>
                </a:solidFill>
              </a:rPr>
              <a:t>： 観測</a:t>
            </a:r>
            <a:endParaRPr kumimoji="1" lang="ja-JP" altLang="en-US" sz="2400" dirty="0">
              <a:solidFill>
                <a:srgbClr val="00B050"/>
              </a:solidFill>
            </a:endParaRPr>
          </a:p>
        </p:txBody>
      </p:sp>
      <p:sp>
        <p:nvSpPr>
          <p:cNvPr id="52" name="スライド番号プレースホルダ 51"/>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awada\Documents\work\yamase_CI\DA\fig\ts_rsme_uv_4point_lc-flb.png"/>
          <p:cNvPicPr>
            <a:picLocks noChangeAspect="1" noChangeArrowheads="1"/>
          </p:cNvPicPr>
          <p:nvPr/>
        </p:nvPicPr>
        <p:blipFill>
          <a:blip r:embed="rId2" cstate="print"/>
          <a:srcRect l="630" t="1631" r="25827" b="6523"/>
          <a:stretch>
            <a:fillRect/>
          </a:stretch>
        </p:blipFill>
        <p:spPr bwMode="auto">
          <a:xfrm>
            <a:off x="4427984" y="1196752"/>
            <a:ext cx="4623301" cy="4460179"/>
          </a:xfrm>
          <a:prstGeom prst="rect">
            <a:avLst/>
          </a:prstGeom>
          <a:noFill/>
        </p:spPr>
      </p:pic>
      <p:sp>
        <p:nvSpPr>
          <p:cNvPr id="2" name="タイトル 1"/>
          <p:cNvSpPr>
            <a:spLocks noGrp="1"/>
          </p:cNvSpPr>
          <p:nvPr>
            <p:ph type="title"/>
          </p:nvPr>
        </p:nvSpPr>
        <p:spPr>
          <a:xfrm>
            <a:off x="347092" y="188640"/>
            <a:ext cx="8435280" cy="792088"/>
          </a:xfrm>
        </p:spPr>
        <p:txBody>
          <a:bodyPr>
            <a:noAutofit/>
          </a:bodyPr>
          <a:lstStyle/>
          <a:p>
            <a:r>
              <a:rPr lang="en-US" altLang="ja-JP" dirty="0" smtClean="0">
                <a:latin typeface="Arial" pitchFamily="34" charset="0"/>
                <a:cs typeface="Arial" pitchFamily="34" charset="0"/>
              </a:rPr>
              <a:t>Lidar4</a:t>
            </a:r>
            <a:r>
              <a:rPr lang="ja-JP" altLang="en-US" dirty="0" smtClean="0">
                <a:latin typeface="Arial" pitchFamily="34" charset="0"/>
                <a:cs typeface="Arial" pitchFamily="34" charset="0"/>
              </a:rPr>
              <a:t>台</a:t>
            </a:r>
            <a:r>
              <a:rPr lang="ja-JP" altLang="en-US" dirty="0" smtClean="0"/>
              <a:t>の</a:t>
            </a:r>
            <a:r>
              <a:rPr kumimoji="1" lang="ja-JP" altLang="en-US" dirty="0" smtClean="0"/>
              <a:t>動径風同化</a:t>
            </a:r>
            <a:r>
              <a:rPr kumimoji="1" lang="en-US" altLang="ja-JP" dirty="0" smtClean="0"/>
              <a:t>&amp;</a:t>
            </a:r>
            <a:r>
              <a:rPr kumimoji="1" lang="ja-JP" altLang="en-US" dirty="0" smtClean="0"/>
              <a:t>線形結合</a:t>
            </a:r>
            <a:endParaRPr kumimoji="1" lang="ja-JP" altLang="en-US" dirty="0"/>
          </a:p>
        </p:txBody>
      </p:sp>
      <p:sp>
        <p:nvSpPr>
          <p:cNvPr id="5" name="テキスト ボックス 4"/>
          <p:cNvSpPr txBox="1"/>
          <p:nvPr/>
        </p:nvSpPr>
        <p:spPr>
          <a:xfrm>
            <a:off x="1115616" y="5733256"/>
            <a:ext cx="6888104" cy="954107"/>
          </a:xfrm>
          <a:prstGeom prst="rect">
            <a:avLst/>
          </a:prstGeom>
          <a:noFill/>
        </p:spPr>
        <p:txBody>
          <a:bodyPr wrap="none" rtlCol="0">
            <a:spAutoFit/>
          </a:bodyPr>
          <a:lstStyle/>
          <a:p>
            <a:r>
              <a:rPr kumimoji="1" lang="ja-JP" altLang="en-US" sz="2800" dirty="0" smtClean="0"/>
              <a:t>初期のみ第一推定値（</a:t>
            </a:r>
            <a:r>
              <a:rPr kumimoji="1" lang="en-US" altLang="ja-JP" sz="2800" dirty="0" smtClean="0"/>
              <a:t>GUESS</a:t>
            </a:r>
            <a:r>
              <a:rPr kumimoji="1" lang="ja-JP" altLang="en-US" sz="2800" dirty="0" smtClean="0"/>
              <a:t>）の誤差が減少</a:t>
            </a:r>
            <a:endParaRPr kumimoji="1" lang="en-US" altLang="ja-JP" sz="2800" dirty="0" smtClean="0"/>
          </a:p>
          <a:p>
            <a:r>
              <a:rPr lang="ja-JP" altLang="en-US" sz="2800" dirty="0" smtClean="0"/>
              <a:t>＞予報後半で境界修正がうまくいっていない</a:t>
            </a:r>
            <a:endParaRPr kumimoji="1" lang="ja-JP" altLang="en-US" sz="2800" dirty="0"/>
          </a:p>
        </p:txBody>
      </p:sp>
      <p:pic>
        <p:nvPicPr>
          <p:cNvPr id="6" name="Picture 4" descr="C:\Users\sawada\Documents\work\yamase_CI\DA\fig\ts_rsme_uv_4point_new.png"/>
          <p:cNvPicPr>
            <a:picLocks noChangeAspect="1" noChangeArrowheads="1"/>
          </p:cNvPicPr>
          <p:nvPr/>
        </p:nvPicPr>
        <p:blipFill>
          <a:blip r:embed="rId3" cstate="print"/>
          <a:srcRect l="630" t="1631" r="25827" b="6116"/>
          <a:stretch>
            <a:fillRect/>
          </a:stretch>
        </p:blipFill>
        <p:spPr bwMode="auto">
          <a:xfrm>
            <a:off x="20727" y="1196752"/>
            <a:ext cx="4623281" cy="4480102"/>
          </a:xfrm>
          <a:prstGeom prst="rect">
            <a:avLst/>
          </a:prstGeom>
          <a:noFill/>
        </p:spPr>
      </p:pic>
      <p:sp>
        <p:nvSpPr>
          <p:cNvPr id="7" name="テキスト ボックス 6"/>
          <p:cNvSpPr txBox="1"/>
          <p:nvPr/>
        </p:nvSpPr>
        <p:spPr>
          <a:xfrm>
            <a:off x="1012279" y="934120"/>
            <a:ext cx="3231654" cy="430887"/>
          </a:xfrm>
          <a:prstGeom prst="rect">
            <a:avLst/>
          </a:prstGeom>
          <a:solidFill>
            <a:schemeClr val="bg1"/>
          </a:solidFill>
        </p:spPr>
        <p:txBody>
          <a:bodyPr wrap="none" lIns="0" tIns="0" rIns="0" bIns="0" rtlCol="0">
            <a:spAutoFit/>
          </a:bodyPr>
          <a:lstStyle/>
          <a:p>
            <a:r>
              <a:rPr kumimoji="1" lang="ja-JP" altLang="en-US" sz="2800" dirty="0" smtClean="0"/>
              <a:t>＜初期値のみ同化＞</a:t>
            </a:r>
            <a:endParaRPr kumimoji="1" lang="ja-JP" altLang="en-US" sz="2800" dirty="0"/>
          </a:p>
        </p:txBody>
      </p:sp>
      <p:sp>
        <p:nvSpPr>
          <p:cNvPr id="8" name="テキスト ボックス 7"/>
          <p:cNvSpPr txBox="1"/>
          <p:nvPr/>
        </p:nvSpPr>
        <p:spPr>
          <a:xfrm>
            <a:off x="5442867" y="934120"/>
            <a:ext cx="2513509" cy="430887"/>
          </a:xfrm>
          <a:prstGeom prst="rect">
            <a:avLst/>
          </a:prstGeom>
          <a:solidFill>
            <a:schemeClr val="bg1"/>
          </a:solidFill>
        </p:spPr>
        <p:txBody>
          <a:bodyPr wrap="none" lIns="0" tIns="0" rIns="0" bIns="0" rtlCol="0">
            <a:spAutoFit/>
          </a:bodyPr>
          <a:lstStyle/>
          <a:p>
            <a:r>
              <a:rPr kumimoji="1" lang="ja-JP" altLang="en-US" sz="2800" dirty="0" smtClean="0"/>
              <a:t>＜境界値同化＞</a:t>
            </a:r>
            <a:endParaRPr kumimoji="1" lang="ja-JP" altLang="en-US" sz="2800" dirty="0"/>
          </a:p>
        </p:txBody>
      </p:sp>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awada\Documents\work\yamase_CI\DA\fig\ts_rsme_uv_4point_da-flb_new.png"/>
          <p:cNvPicPr>
            <a:picLocks noChangeAspect="1" noChangeArrowheads="1"/>
          </p:cNvPicPr>
          <p:nvPr/>
        </p:nvPicPr>
        <p:blipFill>
          <a:blip r:embed="rId2" cstate="print"/>
          <a:srcRect l="630" t="1631" r="25827" b="6116"/>
          <a:stretch>
            <a:fillRect/>
          </a:stretch>
        </p:blipFill>
        <p:spPr bwMode="auto">
          <a:xfrm>
            <a:off x="4427984" y="1196752"/>
            <a:ext cx="4623281" cy="4480102"/>
          </a:xfrm>
          <a:prstGeom prst="rect">
            <a:avLst/>
          </a:prstGeom>
          <a:noFill/>
        </p:spPr>
      </p:pic>
      <p:sp>
        <p:nvSpPr>
          <p:cNvPr id="2" name="タイトル 1"/>
          <p:cNvSpPr>
            <a:spLocks noGrp="1"/>
          </p:cNvSpPr>
          <p:nvPr>
            <p:ph type="title"/>
          </p:nvPr>
        </p:nvSpPr>
        <p:spPr>
          <a:xfrm>
            <a:off x="310828" y="188640"/>
            <a:ext cx="8507288" cy="792088"/>
          </a:xfrm>
        </p:spPr>
        <p:txBody>
          <a:bodyPr>
            <a:normAutofit/>
          </a:bodyPr>
          <a:lstStyle/>
          <a:p>
            <a:r>
              <a:rPr lang="en-US" altLang="ja-JP" dirty="0" smtClean="0">
                <a:latin typeface="Arial" pitchFamily="34" charset="0"/>
                <a:cs typeface="Arial" pitchFamily="34" charset="0"/>
              </a:rPr>
              <a:t>Lidar4</a:t>
            </a:r>
            <a:r>
              <a:rPr lang="ja-JP" altLang="en-US" dirty="0" smtClean="0">
                <a:latin typeface="Arial" pitchFamily="34" charset="0"/>
                <a:cs typeface="Arial" pitchFamily="34" charset="0"/>
              </a:rPr>
              <a:t>台</a:t>
            </a:r>
            <a:r>
              <a:rPr lang="ja-JP" altLang="en-US" dirty="0" smtClean="0"/>
              <a:t>の</a:t>
            </a:r>
            <a:r>
              <a:rPr kumimoji="1" lang="ja-JP" altLang="en-US" dirty="0" smtClean="0"/>
              <a:t>動径風同化</a:t>
            </a:r>
            <a:r>
              <a:rPr kumimoji="1" lang="en-US" altLang="ja-JP" dirty="0" smtClean="0"/>
              <a:t>&amp;</a:t>
            </a:r>
            <a:r>
              <a:rPr kumimoji="1" lang="ja-JP" altLang="en-US" dirty="0" smtClean="0"/>
              <a:t>境界同化</a:t>
            </a:r>
            <a:endParaRPr kumimoji="1" lang="ja-JP" altLang="en-US" dirty="0"/>
          </a:p>
        </p:txBody>
      </p:sp>
      <p:pic>
        <p:nvPicPr>
          <p:cNvPr id="4" name="Picture 4" descr="C:\Users\sawada\Documents\work\yamase_CI\DA\fig\ts_rsme_uv_4point_new.png"/>
          <p:cNvPicPr>
            <a:picLocks noChangeAspect="1" noChangeArrowheads="1"/>
          </p:cNvPicPr>
          <p:nvPr/>
        </p:nvPicPr>
        <p:blipFill>
          <a:blip r:embed="rId3" cstate="print"/>
          <a:srcRect l="630" t="1631" r="25827" b="6116"/>
          <a:stretch>
            <a:fillRect/>
          </a:stretch>
        </p:blipFill>
        <p:spPr bwMode="auto">
          <a:xfrm>
            <a:off x="20727" y="1196752"/>
            <a:ext cx="4623281" cy="4480102"/>
          </a:xfrm>
          <a:prstGeom prst="rect">
            <a:avLst/>
          </a:prstGeom>
          <a:noFill/>
        </p:spPr>
      </p:pic>
      <p:sp>
        <p:nvSpPr>
          <p:cNvPr id="6" name="テキスト ボックス 5"/>
          <p:cNvSpPr txBox="1"/>
          <p:nvPr/>
        </p:nvSpPr>
        <p:spPr>
          <a:xfrm>
            <a:off x="1012279" y="934120"/>
            <a:ext cx="3231654" cy="430887"/>
          </a:xfrm>
          <a:prstGeom prst="rect">
            <a:avLst/>
          </a:prstGeom>
          <a:solidFill>
            <a:schemeClr val="bg1"/>
          </a:solidFill>
        </p:spPr>
        <p:txBody>
          <a:bodyPr wrap="none" lIns="0" tIns="0" rIns="0" bIns="0" rtlCol="0">
            <a:spAutoFit/>
          </a:bodyPr>
          <a:lstStyle/>
          <a:p>
            <a:r>
              <a:rPr kumimoji="1" lang="ja-JP" altLang="en-US" sz="2800" dirty="0" smtClean="0"/>
              <a:t>＜初期値のみ同化＞</a:t>
            </a:r>
            <a:endParaRPr kumimoji="1" lang="ja-JP" altLang="en-US" sz="2800" dirty="0"/>
          </a:p>
        </p:txBody>
      </p:sp>
      <p:sp>
        <p:nvSpPr>
          <p:cNvPr id="7" name="テキスト ボックス 6"/>
          <p:cNvSpPr txBox="1"/>
          <p:nvPr/>
        </p:nvSpPr>
        <p:spPr>
          <a:xfrm>
            <a:off x="5442867" y="934120"/>
            <a:ext cx="2513509" cy="430887"/>
          </a:xfrm>
          <a:prstGeom prst="rect">
            <a:avLst/>
          </a:prstGeom>
          <a:solidFill>
            <a:schemeClr val="bg1"/>
          </a:solidFill>
        </p:spPr>
        <p:txBody>
          <a:bodyPr wrap="none" lIns="0" tIns="0" rIns="0" bIns="0" rtlCol="0">
            <a:spAutoFit/>
          </a:bodyPr>
          <a:lstStyle/>
          <a:p>
            <a:r>
              <a:rPr kumimoji="1" lang="ja-JP" altLang="en-US" sz="2800" dirty="0" smtClean="0"/>
              <a:t>＜境界値同化＞</a:t>
            </a:r>
            <a:endParaRPr kumimoji="1" lang="ja-JP" altLang="en-US" sz="2800" dirty="0"/>
          </a:p>
        </p:txBody>
      </p:sp>
      <p:sp>
        <p:nvSpPr>
          <p:cNvPr id="8" name="テキスト ボックス 7"/>
          <p:cNvSpPr txBox="1"/>
          <p:nvPr/>
        </p:nvSpPr>
        <p:spPr>
          <a:xfrm>
            <a:off x="1846093" y="5733256"/>
            <a:ext cx="5451813" cy="954107"/>
          </a:xfrm>
          <a:prstGeom prst="rect">
            <a:avLst/>
          </a:prstGeom>
          <a:noFill/>
        </p:spPr>
        <p:txBody>
          <a:bodyPr wrap="none" rtlCol="0">
            <a:spAutoFit/>
          </a:bodyPr>
          <a:lstStyle/>
          <a:p>
            <a:r>
              <a:rPr kumimoji="1" lang="ja-JP" altLang="en-US" sz="2800" dirty="0" smtClean="0"/>
              <a:t>第一推定値（</a:t>
            </a:r>
            <a:r>
              <a:rPr kumimoji="1" lang="en-US" altLang="ja-JP" sz="2800" dirty="0" smtClean="0"/>
              <a:t>GUESS</a:t>
            </a:r>
            <a:r>
              <a:rPr kumimoji="1" lang="ja-JP" altLang="en-US" sz="2800" dirty="0" smtClean="0"/>
              <a:t>）の誤差が減少</a:t>
            </a:r>
            <a:endParaRPr kumimoji="1" lang="en-US" altLang="ja-JP" sz="2800" dirty="0" smtClean="0"/>
          </a:p>
          <a:p>
            <a:r>
              <a:rPr lang="ja-JP" altLang="en-US" sz="2800" dirty="0" smtClean="0">
                <a:solidFill>
                  <a:srgbClr val="FF0000"/>
                </a:solidFill>
              </a:rPr>
              <a:t>＞延長予報に有効</a:t>
            </a:r>
            <a:endParaRPr kumimoji="1" lang="ja-JP" altLang="en-US" sz="2800" dirty="0">
              <a:solidFill>
                <a:srgbClr val="FF0000"/>
              </a:solidFill>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1043608" y="2276872"/>
            <a:ext cx="7056784" cy="3168352"/>
            <a:chOff x="827584" y="2127209"/>
            <a:chExt cx="5832648" cy="2603582"/>
          </a:xfrm>
        </p:grpSpPr>
        <p:pic>
          <p:nvPicPr>
            <p:cNvPr id="7" name="図 6" descr="MIROC5timeseriesJul2.bmp"/>
            <p:cNvPicPr>
              <a:picLocks noChangeAspect="1"/>
            </p:cNvPicPr>
            <p:nvPr/>
          </p:nvPicPr>
          <p:blipFill>
            <a:blip r:embed="rId3" cstate="print"/>
            <a:stretch>
              <a:fillRect/>
            </a:stretch>
          </p:blipFill>
          <p:spPr>
            <a:xfrm>
              <a:off x="827584" y="2127209"/>
              <a:ext cx="5832648" cy="2603582"/>
            </a:xfrm>
            <a:prstGeom prst="rect">
              <a:avLst/>
            </a:prstGeom>
          </p:spPr>
        </p:pic>
        <p:cxnSp>
          <p:nvCxnSpPr>
            <p:cNvPr id="8" name="直線矢印コネクタ 7"/>
            <p:cNvCxnSpPr/>
            <p:nvPr/>
          </p:nvCxnSpPr>
          <p:spPr bwMode="auto">
            <a:xfrm flipV="1">
              <a:off x="2627784" y="3927409"/>
              <a:ext cx="0" cy="312738"/>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直線矢印コネクタ 8"/>
            <p:cNvCxnSpPr/>
            <p:nvPr/>
          </p:nvCxnSpPr>
          <p:spPr bwMode="auto">
            <a:xfrm flipV="1">
              <a:off x="3059832" y="4143433"/>
              <a:ext cx="0" cy="312738"/>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直線矢印コネクタ 9"/>
            <p:cNvCxnSpPr/>
            <p:nvPr/>
          </p:nvCxnSpPr>
          <p:spPr bwMode="auto">
            <a:xfrm flipV="1">
              <a:off x="4355976" y="3639377"/>
              <a:ext cx="0" cy="312737"/>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直線矢印コネクタ 10"/>
            <p:cNvCxnSpPr/>
            <p:nvPr/>
          </p:nvCxnSpPr>
          <p:spPr bwMode="auto">
            <a:xfrm flipV="1">
              <a:off x="5076056" y="3495361"/>
              <a:ext cx="0" cy="312737"/>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直線矢印コネクタ 11"/>
            <p:cNvCxnSpPr/>
            <p:nvPr/>
          </p:nvCxnSpPr>
          <p:spPr bwMode="auto">
            <a:xfrm flipV="1">
              <a:off x="5436096" y="3495361"/>
              <a:ext cx="0" cy="312738"/>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直線コネクタ 12"/>
            <p:cNvCxnSpPr/>
            <p:nvPr/>
          </p:nvCxnSpPr>
          <p:spPr>
            <a:xfrm>
              <a:off x="1350744" y="2467811"/>
              <a:ext cx="76540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350744" y="2741541"/>
              <a:ext cx="76540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23728" y="2577606"/>
              <a:ext cx="1509574" cy="328731"/>
            </a:xfrm>
            <a:prstGeom prst="rect">
              <a:avLst/>
            </a:prstGeom>
            <a:noFill/>
          </p:spPr>
          <p:txBody>
            <a:bodyPr wrap="none" rtlCol="0">
              <a:spAutoFit/>
            </a:bodyPr>
            <a:lstStyle/>
            <a:p>
              <a:r>
                <a:rPr kumimoji="1" lang="en-US" altLang="ja-JP" sz="1600" dirty="0" smtClean="0">
                  <a:solidFill>
                    <a:srgbClr val="3366CC"/>
                  </a:solidFill>
                  <a:latin typeface="Arial" pitchFamily="34" charset="0"/>
                  <a:cs typeface="Arial" pitchFamily="34" charset="0"/>
                </a:rPr>
                <a:t>MIROC3(Jul)</a:t>
              </a:r>
              <a:endParaRPr kumimoji="1" lang="ja-JP" altLang="en-US" sz="1600" dirty="0">
                <a:solidFill>
                  <a:srgbClr val="3366CC"/>
                </a:solidFill>
                <a:latin typeface="Arial" pitchFamily="34" charset="0"/>
                <a:cs typeface="Arial" pitchFamily="34" charset="0"/>
              </a:endParaRPr>
            </a:p>
          </p:txBody>
        </p:sp>
        <p:sp>
          <p:nvSpPr>
            <p:cNvPr id="16" name="テキスト ボックス 15"/>
            <p:cNvSpPr txBox="1"/>
            <p:nvPr/>
          </p:nvSpPr>
          <p:spPr>
            <a:xfrm>
              <a:off x="2123728" y="2314482"/>
              <a:ext cx="1509574" cy="328731"/>
            </a:xfrm>
            <a:prstGeom prst="rect">
              <a:avLst/>
            </a:prstGeom>
            <a:noFill/>
          </p:spPr>
          <p:txBody>
            <a:bodyPr wrap="none" rtlCol="0">
              <a:spAutoFit/>
            </a:bodyPr>
            <a:lstStyle/>
            <a:p>
              <a:r>
                <a:rPr kumimoji="1" lang="en-US" altLang="ja-JP" sz="1600" dirty="0" smtClean="0">
                  <a:solidFill>
                    <a:srgbClr val="C00000"/>
                  </a:solidFill>
                  <a:latin typeface="Arial" pitchFamily="34" charset="0"/>
                  <a:cs typeface="Arial" pitchFamily="34" charset="0"/>
                </a:rPr>
                <a:t>MIROC5(Jul)</a:t>
              </a:r>
              <a:endParaRPr kumimoji="1" lang="ja-JP" altLang="en-US" sz="1600" dirty="0">
                <a:solidFill>
                  <a:srgbClr val="C00000"/>
                </a:solidFill>
                <a:latin typeface="Arial" pitchFamily="34" charset="0"/>
                <a:cs typeface="Arial" pitchFamily="34" charset="0"/>
              </a:endParaRPr>
            </a:p>
          </p:txBody>
        </p:sp>
      </p:grpSp>
      <p:sp>
        <p:nvSpPr>
          <p:cNvPr id="2" name="タイトル 1"/>
          <p:cNvSpPr>
            <a:spLocks noGrp="1"/>
          </p:cNvSpPr>
          <p:nvPr>
            <p:ph type="title"/>
          </p:nvPr>
        </p:nvSpPr>
        <p:spPr>
          <a:xfrm>
            <a:off x="457200" y="44624"/>
            <a:ext cx="8229600" cy="778098"/>
          </a:xfrm>
        </p:spPr>
        <p:txBody>
          <a:bodyPr>
            <a:normAutofit/>
          </a:bodyPr>
          <a:lstStyle/>
          <a:p>
            <a:r>
              <a:rPr lang="ja-JP" altLang="en-US" dirty="0" smtClean="0"/>
              <a:t>ヤマセに関連する局地</a:t>
            </a:r>
            <a:r>
              <a:rPr lang="ja-JP" altLang="en-US" dirty="0" smtClean="0">
                <a:solidFill>
                  <a:srgbClr val="0000FF"/>
                </a:solidFill>
              </a:rPr>
              <a:t>気象</a:t>
            </a:r>
            <a:r>
              <a:rPr lang="ja-JP" altLang="en-US" dirty="0" smtClean="0"/>
              <a:t>研究</a:t>
            </a:r>
            <a:endParaRPr kumimoji="1" lang="ja-JP" altLang="en-US" dirty="0"/>
          </a:p>
        </p:txBody>
      </p:sp>
      <p:sp>
        <p:nvSpPr>
          <p:cNvPr id="3" name="コンテンツ プレースホルダ 2"/>
          <p:cNvSpPr>
            <a:spLocks noGrp="1"/>
          </p:cNvSpPr>
          <p:nvPr>
            <p:ph idx="1"/>
          </p:nvPr>
        </p:nvSpPr>
        <p:spPr>
          <a:xfrm>
            <a:off x="899592" y="980728"/>
            <a:ext cx="7344816" cy="576064"/>
          </a:xfrm>
        </p:spPr>
        <p:txBody>
          <a:bodyPr lIns="0" tIns="0" rIns="0" bIns="0">
            <a:normAutofit/>
          </a:bodyPr>
          <a:lstStyle/>
          <a:p>
            <a:pPr>
              <a:buNone/>
            </a:pPr>
            <a:r>
              <a:rPr lang="ja-JP" altLang="en-US" dirty="0" smtClean="0"/>
              <a:t>温暖化してもヤマセは間欠的に起こりそう</a:t>
            </a:r>
            <a:endParaRPr lang="en-US" altLang="ja-JP" dirty="0" smtClean="0"/>
          </a:p>
        </p:txBody>
      </p:sp>
      <p:sp>
        <p:nvSpPr>
          <p:cNvPr id="5" name="正方形/長方形 4"/>
          <p:cNvSpPr/>
          <p:nvPr/>
        </p:nvSpPr>
        <p:spPr>
          <a:xfrm>
            <a:off x="155448" y="5468451"/>
            <a:ext cx="8820471" cy="984885"/>
          </a:xfrm>
          <a:prstGeom prst="rect">
            <a:avLst/>
          </a:prstGeom>
        </p:spPr>
        <p:txBody>
          <a:bodyPr wrap="square" lIns="0" tIns="0" rIns="0" bIns="0">
            <a:spAutoFit/>
          </a:bodyPr>
          <a:lstStyle/>
          <a:p>
            <a:pPr marL="0" lvl="1"/>
            <a:r>
              <a:rPr lang="en-US" altLang="ja-JP" sz="3200" dirty="0" smtClean="0"/>
              <a:t>=&gt;</a:t>
            </a:r>
            <a:r>
              <a:rPr lang="ja-JP" altLang="en-US" sz="3200" dirty="0" smtClean="0">
                <a:solidFill>
                  <a:srgbClr val="800000"/>
                </a:solidFill>
              </a:rPr>
              <a:t>風、下層雲のデータ同化</a:t>
            </a:r>
            <a:endParaRPr lang="en-US" altLang="ja-JP" sz="3200" dirty="0" smtClean="0">
              <a:solidFill>
                <a:srgbClr val="800000"/>
              </a:solidFill>
            </a:endParaRPr>
          </a:p>
          <a:p>
            <a:pPr marL="0" lvl="1"/>
            <a:r>
              <a:rPr lang="en-US" altLang="ja-JP" sz="3200" dirty="0" smtClean="0">
                <a:solidFill>
                  <a:srgbClr val="800000"/>
                </a:solidFill>
              </a:rPr>
              <a:t> </a:t>
            </a:r>
            <a:r>
              <a:rPr lang="ja-JP" altLang="en-US" sz="3200" dirty="0" smtClean="0">
                <a:solidFill>
                  <a:srgbClr val="800000"/>
                </a:solidFill>
              </a:rPr>
              <a:t>直前予報の改善</a:t>
            </a:r>
            <a:r>
              <a:rPr lang="en-US" altLang="ja-JP" sz="3200" dirty="0" smtClean="0">
                <a:solidFill>
                  <a:srgbClr val="800000"/>
                </a:solidFill>
              </a:rPr>
              <a:t>&amp;</a:t>
            </a:r>
            <a:r>
              <a:rPr lang="ja-JP" altLang="en-US" sz="3200" dirty="0" smtClean="0">
                <a:solidFill>
                  <a:srgbClr val="800000"/>
                </a:solidFill>
              </a:rPr>
              <a:t>多目的利用（防災、交通、生活）</a:t>
            </a:r>
            <a:endParaRPr lang="en-US" altLang="ja-JP" sz="2000" dirty="0" smtClean="0">
              <a:solidFill>
                <a:srgbClr val="800000"/>
              </a:solidFill>
            </a:endParaRPr>
          </a:p>
        </p:txBody>
      </p:sp>
      <p:sp>
        <p:nvSpPr>
          <p:cNvPr id="18" name="テキスト ボックス 5"/>
          <p:cNvSpPr txBox="1">
            <a:spLocks noChangeArrowheads="1"/>
          </p:cNvSpPr>
          <p:nvPr/>
        </p:nvSpPr>
        <p:spPr bwMode="auto">
          <a:xfrm>
            <a:off x="850734" y="1916832"/>
            <a:ext cx="7416824" cy="523220"/>
          </a:xfrm>
          <a:prstGeom prst="rect">
            <a:avLst/>
          </a:prstGeom>
          <a:noFill/>
          <a:ln w="9525">
            <a:noFill/>
            <a:miter lim="800000"/>
            <a:headEnd/>
            <a:tailEnd/>
          </a:ln>
        </p:spPr>
        <p:txBody>
          <a:bodyPr wrap="square">
            <a:spAutoFit/>
          </a:bodyPr>
          <a:lstStyle/>
          <a:p>
            <a:r>
              <a:rPr lang="en-US" altLang="ja-JP" sz="2800" dirty="0"/>
              <a:t>MIROC3</a:t>
            </a:r>
            <a:r>
              <a:rPr lang="ja-JP" altLang="en-US" sz="2800" dirty="0"/>
              <a:t>と</a:t>
            </a:r>
            <a:r>
              <a:rPr lang="en-US" altLang="ja-JP" sz="2800" dirty="0"/>
              <a:t>MIROC5</a:t>
            </a:r>
            <a:r>
              <a:rPr lang="ja-JP" altLang="en-US" sz="2800" dirty="0"/>
              <a:t>の八戸</a:t>
            </a:r>
            <a:r>
              <a:rPr lang="ja-JP" altLang="en-US" sz="2800" dirty="0" smtClean="0"/>
              <a:t>の</a:t>
            </a:r>
            <a:r>
              <a:rPr lang="en-US" altLang="ja-JP" sz="2800" dirty="0" smtClean="0"/>
              <a:t>7</a:t>
            </a:r>
            <a:r>
              <a:rPr lang="ja-JP" altLang="en-US" sz="2800" dirty="0" smtClean="0"/>
              <a:t>月気温</a:t>
            </a:r>
            <a:r>
              <a:rPr lang="ja-JP" altLang="en-US" sz="2800" dirty="0"/>
              <a:t>の時間</a:t>
            </a:r>
            <a:r>
              <a:rPr lang="ja-JP" altLang="en-US" sz="2800" dirty="0" smtClean="0"/>
              <a:t>変化</a:t>
            </a:r>
            <a:endParaRPr lang="ja-JP" altLang="en-US" sz="2800" dirty="0"/>
          </a:p>
        </p:txBody>
      </p:sp>
      <p:sp>
        <p:nvSpPr>
          <p:cNvPr id="19" name="正方形/長方形 18"/>
          <p:cNvSpPr/>
          <p:nvPr/>
        </p:nvSpPr>
        <p:spPr>
          <a:xfrm>
            <a:off x="6012160" y="5333146"/>
            <a:ext cx="2896947" cy="400110"/>
          </a:xfrm>
          <a:prstGeom prst="rect">
            <a:avLst/>
          </a:prstGeom>
        </p:spPr>
        <p:txBody>
          <a:bodyPr wrap="none">
            <a:spAutoFit/>
          </a:bodyPr>
          <a:lstStyle/>
          <a:p>
            <a:r>
              <a:rPr lang="ja-JP" altLang="en-US" sz="2000" dirty="0" smtClean="0"/>
              <a:t>（菅野さんのスライドより）</a:t>
            </a:r>
            <a:endParaRPr lang="ja-JP" altLang="en-US" sz="2000" dirty="0"/>
          </a:p>
        </p:txBody>
      </p:sp>
      <p:sp>
        <p:nvSpPr>
          <p:cNvPr id="20" name="正方形/長方形 19"/>
          <p:cNvSpPr/>
          <p:nvPr/>
        </p:nvSpPr>
        <p:spPr>
          <a:xfrm>
            <a:off x="4355976" y="1547500"/>
            <a:ext cx="4415376" cy="369332"/>
          </a:xfrm>
          <a:prstGeom prst="rect">
            <a:avLst/>
          </a:prstGeom>
        </p:spPr>
        <p:txBody>
          <a:bodyPr wrap="none">
            <a:spAutoFit/>
          </a:bodyPr>
          <a:lstStyle/>
          <a:p>
            <a:r>
              <a:rPr lang="en-US" altLang="ja-JP" dirty="0" smtClean="0"/>
              <a:t>MIROC-5</a:t>
            </a:r>
            <a:r>
              <a:rPr lang="ja-JP" altLang="en-US" dirty="0" smtClean="0"/>
              <a:t>（東大</a:t>
            </a:r>
            <a:r>
              <a:rPr lang="en-US" altLang="ja-JP" dirty="0" smtClean="0"/>
              <a:t>AORI/</a:t>
            </a:r>
            <a:r>
              <a:rPr lang="ja-JP" altLang="en-US" dirty="0" smtClean="0"/>
              <a:t>国立環境研</a:t>
            </a:r>
            <a:r>
              <a:rPr lang="en-US" altLang="ja-JP" dirty="0" smtClean="0"/>
              <a:t>/JAMSTEC </a:t>
            </a:r>
            <a:r>
              <a:rPr lang="ja-JP" altLang="en-US" dirty="0" smtClean="0"/>
              <a:t>）</a:t>
            </a:r>
            <a:endParaRPr lang="ja-JP" altLang="en-US" dirty="0"/>
          </a:p>
        </p:txBody>
      </p:sp>
      <p:sp>
        <p:nvSpPr>
          <p:cNvPr id="22" name="スライド番号プレースホルダ 21"/>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9912" y="188640"/>
            <a:ext cx="3898776" cy="778098"/>
          </a:xfrm>
        </p:spPr>
        <p:txBody>
          <a:bodyPr>
            <a:normAutofit/>
          </a:bodyPr>
          <a:lstStyle/>
          <a:p>
            <a:r>
              <a:rPr kumimoji="1" lang="ja-JP" altLang="en-US" dirty="0" smtClean="0"/>
              <a:t>まとめと課題</a:t>
            </a:r>
            <a:endParaRPr kumimoji="1" lang="ja-JP" altLang="en-US" dirty="0"/>
          </a:p>
        </p:txBody>
      </p:sp>
      <p:sp>
        <p:nvSpPr>
          <p:cNvPr id="3" name="コンテンツ プレースホルダ 2"/>
          <p:cNvSpPr>
            <a:spLocks noGrp="1"/>
          </p:cNvSpPr>
          <p:nvPr>
            <p:ph idx="1"/>
          </p:nvPr>
        </p:nvSpPr>
        <p:spPr>
          <a:xfrm>
            <a:off x="120204" y="991269"/>
            <a:ext cx="8892480" cy="5606083"/>
          </a:xfrm>
        </p:spPr>
        <p:txBody>
          <a:bodyPr>
            <a:normAutofit fontScale="92500" lnSpcReduction="20000"/>
          </a:bodyPr>
          <a:lstStyle/>
          <a:p>
            <a:r>
              <a:rPr kumimoji="1" lang="ja-JP" altLang="en-US" sz="3000" dirty="0" smtClean="0"/>
              <a:t>ダウンスケールのための同化システムの構築を目指し、</a:t>
            </a:r>
            <a:r>
              <a:rPr kumimoji="1" lang="en-US" altLang="ja-JP" sz="3000" dirty="0" smtClean="0"/>
              <a:t>LETKF</a:t>
            </a:r>
            <a:r>
              <a:rPr kumimoji="1" lang="ja-JP" altLang="en-US" sz="3000" dirty="0" smtClean="0"/>
              <a:t>を用いたライダーの</a:t>
            </a:r>
            <a:r>
              <a:rPr kumimoji="1" lang="en-US" altLang="ja-JP" sz="3000" dirty="0" smtClean="0"/>
              <a:t>OSSE</a:t>
            </a:r>
            <a:r>
              <a:rPr kumimoji="1" lang="ja-JP" altLang="en-US" sz="3000" dirty="0" smtClean="0"/>
              <a:t>を行った</a:t>
            </a:r>
            <a:endParaRPr kumimoji="1" lang="en-US" altLang="ja-JP" sz="3000" dirty="0" smtClean="0"/>
          </a:p>
          <a:p>
            <a:r>
              <a:rPr lang="ja-JP" altLang="en-US" sz="3000" dirty="0" smtClean="0"/>
              <a:t>以前の境界修正方法の問題点を改善</a:t>
            </a:r>
            <a:endParaRPr lang="en-US" altLang="ja-JP" sz="3000" dirty="0" smtClean="0"/>
          </a:p>
          <a:p>
            <a:pPr lvl="1"/>
            <a:r>
              <a:rPr lang="ja-JP" altLang="en-US" dirty="0" smtClean="0">
                <a:solidFill>
                  <a:srgbClr val="FF0000"/>
                </a:solidFill>
              </a:rPr>
              <a:t>境界摂動の与え方を工夫</a:t>
            </a:r>
            <a:endParaRPr lang="en-US" altLang="ja-JP" dirty="0" smtClean="0">
              <a:solidFill>
                <a:srgbClr val="FF0000"/>
              </a:solidFill>
            </a:endParaRPr>
          </a:p>
          <a:p>
            <a:pPr lvl="2">
              <a:buNone/>
            </a:pPr>
            <a:r>
              <a:rPr lang="ja-JP" altLang="en-US" dirty="0" smtClean="0"/>
              <a:t>予測境界値のアンサンブル平均場のみ修正、摂動は残す</a:t>
            </a:r>
            <a:endParaRPr lang="en-US" altLang="ja-JP" dirty="0" smtClean="0"/>
          </a:p>
          <a:p>
            <a:pPr lvl="2">
              <a:buNone/>
            </a:pPr>
            <a:r>
              <a:rPr lang="ja-JP" altLang="en-US" dirty="0" smtClean="0">
                <a:solidFill>
                  <a:srgbClr val="0000FF"/>
                </a:solidFill>
              </a:rPr>
              <a:t>・・・力学的整合性が保たれているか？</a:t>
            </a:r>
            <a:endParaRPr lang="en-US" altLang="ja-JP" dirty="0" smtClean="0">
              <a:solidFill>
                <a:srgbClr val="0000FF"/>
              </a:solidFill>
            </a:endParaRPr>
          </a:p>
          <a:p>
            <a:pPr lvl="1"/>
            <a:r>
              <a:rPr lang="ja-JP" altLang="en-US" dirty="0" smtClean="0">
                <a:solidFill>
                  <a:srgbClr val="FF0000"/>
                </a:solidFill>
              </a:rPr>
              <a:t>境界修正の仕方を変更</a:t>
            </a:r>
            <a:endParaRPr lang="en-US" altLang="ja-JP" dirty="0" smtClean="0">
              <a:solidFill>
                <a:srgbClr val="FF0000"/>
              </a:solidFill>
            </a:endParaRPr>
          </a:p>
          <a:p>
            <a:pPr lvl="2">
              <a:buNone/>
            </a:pPr>
            <a:r>
              <a:rPr lang="ja-JP" altLang="en-US" dirty="0" smtClean="0"/>
              <a:t>修正量を線形結合で作成→予報初期のみ</a:t>
            </a:r>
            <a:r>
              <a:rPr lang="ja-JP" altLang="en-US" dirty="0" smtClean="0">
                <a:solidFill>
                  <a:srgbClr val="FF0000"/>
                </a:solidFill>
              </a:rPr>
              <a:t>第一推定値の誤差減少</a:t>
            </a:r>
            <a:endParaRPr lang="en-US" altLang="ja-JP" dirty="0" smtClean="0">
              <a:solidFill>
                <a:srgbClr val="FF0000"/>
              </a:solidFill>
            </a:endParaRPr>
          </a:p>
          <a:p>
            <a:pPr lvl="2">
              <a:buNone/>
            </a:pPr>
            <a:r>
              <a:rPr lang="ja-JP" altLang="en-US" dirty="0" smtClean="0"/>
              <a:t>修正量を同化で作成→</a:t>
            </a:r>
            <a:r>
              <a:rPr lang="ja-JP" altLang="en-US" dirty="0" smtClean="0">
                <a:solidFill>
                  <a:srgbClr val="FF0000"/>
                </a:solidFill>
              </a:rPr>
              <a:t>第一推定値の誤差減少</a:t>
            </a:r>
            <a:endParaRPr lang="en-US" altLang="ja-JP" dirty="0" smtClean="0">
              <a:solidFill>
                <a:srgbClr val="FF0000"/>
              </a:solidFill>
            </a:endParaRPr>
          </a:p>
          <a:p>
            <a:pPr lvl="2">
              <a:buNone/>
            </a:pPr>
            <a:r>
              <a:rPr lang="ja-JP" altLang="en-US" dirty="0" smtClean="0">
                <a:solidFill>
                  <a:srgbClr val="0000FF"/>
                </a:solidFill>
              </a:rPr>
              <a:t>・・・同化サイクルを</a:t>
            </a:r>
            <a:r>
              <a:rPr lang="en-US" altLang="ja-JP" dirty="0" smtClean="0">
                <a:solidFill>
                  <a:srgbClr val="0000FF"/>
                </a:solidFill>
              </a:rPr>
              <a:t>2</a:t>
            </a:r>
            <a:r>
              <a:rPr lang="ja-JP" altLang="en-US" dirty="0" smtClean="0">
                <a:solidFill>
                  <a:srgbClr val="0000FF"/>
                </a:solidFill>
              </a:rPr>
              <a:t>回（少しコストがかかる）</a:t>
            </a:r>
            <a:endParaRPr lang="en-US" altLang="ja-JP" dirty="0" smtClean="0">
              <a:solidFill>
                <a:srgbClr val="0000FF"/>
              </a:solidFill>
            </a:endParaRPr>
          </a:p>
          <a:p>
            <a:endParaRPr lang="en-US" altLang="ja-JP" sz="1500" dirty="0" smtClean="0"/>
          </a:p>
          <a:p>
            <a:r>
              <a:rPr lang="ja-JP" altLang="en-US" sz="2800" dirty="0" smtClean="0"/>
              <a:t>雲をどうする？・・・衛星データ・レーダーアメダスの同化？</a:t>
            </a:r>
            <a:endParaRPr lang="en-US" altLang="ja-JP" sz="2800" dirty="0" smtClean="0">
              <a:solidFill>
                <a:srgbClr val="0000FF"/>
              </a:solidFill>
            </a:endParaRPr>
          </a:p>
          <a:p>
            <a:r>
              <a:rPr lang="ja-JP" altLang="en-US" sz="2800" dirty="0" smtClean="0"/>
              <a:t>延長予報のための同化システムの高度化・・・境界修正方法をより高度に？</a:t>
            </a:r>
            <a:endParaRPr lang="en-US" altLang="ja-JP" sz="2800" dirty="0" smtClean="0"/>
          </a:p>
          <a:p>
            <a:r>
              <a:rPr lang="ja-JP" altLang="en-US" sz="2800" dirty="0" smtClean="0"/>
              <a:t>他事例での適用</a:t>
            </a:r>
            <a:endParaRPr lang="en-US" altLang="ja-JP" sz="2800" dirty="0" smtClean="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080" y="72008"/>
            <a:ext cx="3456384" cy="692696"/>
          </a:xfrm>
        </p:spPr>
        <p:txBody>
          <a:bodyPr lIns="0" tIns="0" rIns="0" bIns="0">
            <a:normAutofit/>
          </a:bodyPr>
          <a:lstStyle/>
          <a:p>
            <a:r>
              <a:rPr kumimoji="1" lang="ja-JP" altLang="en-US" dirty="0" smtClean="0"/>
              <a:t>本日は</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1038436" y="764704"/>
            <a:ext cx="7061956" cy="1944216"/>
          </a:xfrm>
        </p:spPr>
        <p:txBody>
          <a:bodyPr>
            <a:normAutofit fontScale="92500"/>
          </a:bodyPr>
          <a:lstStyle/>
          <a:p>
            <a:pPr>
              <a:lnSpc>
                <a:spcPts val="3000"/>
              </a:lnSpc>
              <a:buNone/>
            </a:pPr>
            <a:r>
              <a:rPr kumimoji="1" lang="ja-JP" altLang="en-US" dirty="0" smtClean="0"/>
              <a:t>仙台空港周辺の海風のデータ同化実験</a:t>
            </a:r>
            <a:endParaRPr kumimoji="1" lang="en-US" altLang="ja-JP" dirty="0" smtClean="0"/>
          </a:p>
          <a:p>
            <a:pPr lvl="1">
              <a:lnSpc>
                <a:spcPts val="3000"/>
              </a:lnSpc>
            </a:pPr>
            <a:r>
              <a:rPr lang="ja-JP" altLang="en-US" dirty="0" smtClean="0"/>
              <a:t>空港の実況監視システム（狭領域、短時間）</a:t>
            </a:r>
            <a:endParaRPr lang="en-US" altLang="ja-JP" dirty="0" smtClean="0"/>
          </a:p>
          <a:p>
            <a:pPr lvl="1" indent="-252000">
              <a:lnSpc>
                <a:spcPts val="3000"/>
              </a:lnSpc>
            </a:pPr>
            <a:r>
              <a:rPr lang="ja-JP" altLang="en-US" dirty="0" smtClean="0"/>
              <a:t>風だけの方が分かりやすそう</a:t>
            </a:r>
            <a:endParaRPr lang="en-US" altLang="ja-JP" dirty="0" smtClean="0"/>
          </a:p>
          <a:p>
            <a:pPr lvl="1" indent="-252000">
              <a:lnSpc>
                <a:spcPts val="3000"/>
              </a:lnSpc>
            </a:pPr>
            <a:r>
              <a:rPr kumimoji="1" lang="en-US" altLang="ja-JP" dirty="0" smtClean="0"/>
              <a:t>2007</a:t>
            </a:r>
            <a:r>
              <a:rPr kumimoji="1" lang="ja-JP" altLang="en-US" dirty="0" smtClean="0"/>
              <a:t>年</a:t>
            </a:r>
            <a:r>
              <a:rPr kumimoji="1" lang="en-US" altLang="ja-JP" dirty="0" smtClean="0"/>
              <a:t>6</a:t>
            </a:r>
            <a:r>
              <a:rPr kumimoji="1" lang="ja-JP" altLang="en-US" dirty="0" smtClean="0"/>
              <a:t>月にライダー観測を実施</a:t>
            </a:r>
            <a:endParaRPr kumimoji="1" lang="en-US" altLang="ja-JP" dirty="0" smtClean="0"/>
          </a:p>
        </p:txBody>
      </p:sp>
      <p:pic>
        <p:nvPicPr>
          <p:cNvPr id="2050" name="Picture 2" descr="C:\Users\sawada\Documents\work\yamase_CI\DA\NICT_PPI_20070616\DPR\PPI_DPR_20070616_163340968.png"/>
          <p:cNvPicPr>
            <a:picLocks noChangeAspect="1" noChangeArrowheads="1"/>
          </p:cNvPicPr>
          <p:nvPr/>
        </p:nvPicPr>
        <p:blipFill>
          <a:blip r:embed="rId2" cstate="print"/>
          <a:srcRect/>
          <a:stretch>
            <a:fillRect/>
          </a:stretch>
        </p:blipFill>
        <p:spPr bwMode="auto">
          <a:xfrm>
            <a:off x="35496" y="2778968"/>
            <a:ext cx="3962400" cy="3962400"/>
          </a:xfrm>
          <a:prstGeom prst="rect">
            <a:avLst/>
          </a:prstGeom>
          <a:noFill/>
        </p:spPr>
      </p:pic>
      <p:sp>
        <p:nvSpPr>
          <p:cNvPr id="5" name="下矢印 4"/>
          <p:cNvSpPr/>
          <p:nvPr/>
        </p:nvSpPr>
        <p:spPr>
          <a:xfrm rot="18081990">
            <a:off x="1319880" y="4619655"/>
            <a:ext cx="422146" cy="864096"/>
          </a:xfrm>
          <a:prstGeom prst="downArrow">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rot="18155005">
            <a:off x="1909676" y="3661265"/>
            <a:ext cx="422146" cy="864096"/>
          </a:xfrm>
          <a:prstGeom prst="downArrow">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7355005">
            <a:off x="2992594" y="4990078"/>
            <a:ext cx="422146" cy="864096"/>
          </a:xfrm>
          <a:prstGeom prst="downArrow">
            <a:avLst/>
          </a:prstGeom>
          <a:solidFill>
            <a:schemeClr val="tx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635896" y="2780928"/>
            <a:ext cx="1703993" cy="430887"/>
          </a:xfrm>
          <a:prstGeom prst="rect">
            <a:avLst/>
          </a:prstGeom>
          <a:noFill/>
        </p:spPr>
        <p:txBody>
          <a:bodyPr wrap="none" lIns="0" tIns="0" rIns="0" bIns="0" rtlCol="0">
            <a:spAutoFit/>
          </a:bodyPr>
          <a:lstStyle/>
          <a:p>
            <a:r>
              <a:rPr lang="ja-JP" altLang="en-US" sz="2800" dirty="0" smtClean="0">
                <a:solidFill>
                  <a:srgbClr val="FF0000"/>
                </a:solidFill>
              </a:rPr>
              <a:t>遠ざかる風</a:t>
            </a:r>
            <a:endParaRPr kumimoji="1" lang="ja-JP" altLang="en-US" sz="2800" dirty="0">
              <a:solidFill>
                <a:srgbClr val="FF0000"/>
              </a:solidFill>
            </a:endParaRPr>
          </a:p>
        </p:txBody>
      </p:sp>
      <p:sp>
        <p:nvSpPr>
          <p:cNvPr id="9" name="正方形/長方形 8"/>
          <p:cNvSpPr/>
          <p:nvPr/>
        </p:nvSpPr>
        <p:spPr>
          <a:xfrm>
            <a:off x="3635896" y="6381328"/>
            <a:ext cx="1272784" cy="430887"/>
          </a:xfrm>
          <a:prstGeom prst="rect">
            <a:avLst/>
          </a:prstGeom>
        </p:spPr>
        <p:txBody>
          <a:bodyPr wrap="none" lIns="0" tIns="0" rIns="0" bIns="0">
            <a:spAutoFit/>
          </a:bodyPr>
          <a:lstStyle/>
          <a:p>
            <a:r>
              <a:rPr lang="ja-JP" altLang="en-US" sz="2800" dirty="0" smtClean="0">
                <a:solidFill>
                  <a:srgbClr val="0000FF"/>
                </a:solidFill>
              </a:rPr>
              <a:t>近づく風</a:t>
            </a:r>
            <a:endParaRPr lang="ja-JP" altLang="en-US" sz="2800" dirty="0">
              <a:solidFill>
                <a:srgbClr val="0000FF"/>
              </a:solidFill>
            </a:endParaRPr>
          </a:p>
        </p:txBody>
      </p:sp>
      <p:sp>
        <p:nvSpPr>
          <p:cNvPr id="10" name="テキスト ボックス 9"/>
          <p:cNvSpPr txBox="1"/>
          <p:nvPr/>
        </p:nvSpPr>
        <p:spPr>
          <a:xfrm>
            <a:off x="3888755" y="4149080"/>
            <a:ext cx="359073" cy="1292662"/>
          </a:xfrm>
          <a:prstGeom prst="rect">
            <a:avLst/>
          </a:prstGeom>
          <a:noFill/>
        </p:spPr>
        <p:txBody>
          <a:bodyPr wrap="none" lIns="0" tIns="0" rIns="0" bIns="0" rtlCol="0">
            <a:spAutoFit/>
          </a:bodyPr>
          <a:lstStyle/>
          <a:p>
            <a:r>
              <a:rPr lang="ja-JP" altLang="en-US" sz="2800" dirty="0" smtClean="0"/>
              <a:t>視</a:t>
            </a:r>
            <a:endParaRPr lang="en-US" altLang="ja-JP" sz="2800" dirty="0" smtClean="0"/>
          </a:p>
          <a:p>
            <a:r>
              <a:rPr lang="ja-JP" altLang="en-US" sz="2800" dirty="0" smtClean="0"/>
              <a:t>線</a:t>
            </a:r>
            <a:endParaRPr lang="en-US" altLang="ja-JP" sz="2800" dirty="0" smtClean="0"/>
          </a:p>
          <a:p>
            <a:r>
              <a:rPr kumimoji="1" lang="ja-JP" altLang="en-US" sz="2800" dirty="0" smtClean="0"/>
              <a:t>風</a:t>
            </a:r>
            <a:endParaRPr kumimoji="1" lang="ja-JP" altLang="en-US" sz="2800" dirty="0"/>
          </a:p>
        </p:txBody>
      </p:sp>
      <p:sp>
        <p:nvSpPr>
          <p:cNvPr id="11" name="テキスト ボックス 10"/>
          <p:cNvSpPr txBox="1"/>
          <p:nvPr/>
        </p:nvSpPr>
        <p:spPr>
          <a:xfrm>
            <a:off x="436398" y="2690625"/>
            <a:ext cx="2913426" cy="430887"/>
          </a:xfrm>
          <a:prstGeom prst="rect">
            <a:avLst/>
          </a:prstGeom>
          <a:solidFill>
            <a:schemeClr val="bg1"/>
          </a:solidFill>
        </p:spPr>
        <p:txBody>
          <a:bodyPr wrap="none" lIns="0" tIns="0" rIns="0" bIns="0" rtlCol="0">
            <a:spAutoFit/>
          </a:bodyPr>
          <a:lstStyle/>
          <a:p>
            <a:r>
              <a:rPr kumimoji="1" lang="en-US" altLang="ja-JP" sz="2800" dirty="0" smtClean="0"/>
              <a:t>2007.6.16.16:33 JST</a:t>
            </a:r>
            <a:endParaRPr kumimoji="1" lang="ja-JP" altLang="en-US" sz="2800" dirty="0"/>
          </a:p>
        </p:txBody>
      </p:sp>
      <p:sp>
        <p:nvSpPr>
          <p:cNvPr id="12" name="フリーフォーム 11"/>
          <p:cNvSpPr/>
          <p:nvPr/>
        </p:nvSpPr>
        <p:spPr>
          <a:xfrm>
            <a:off x="2457911" y="3094608"/>
            <a:ext cx="1104900" cy="3340100"/>
          </a:xfrm>
          <a:custGeom>
            <a:avLst/>
            <a:gdLst>
              <a:gd name="connsiteX0" fmla="*/ 1104900 w 1104900"/>
              <a:gd name="connsiteY0" fmla="*/ 0 h 3340100"/>
              <a:gd name="connsiteX1" fmla="*/ 927100 w 1104900"/>
              <a:gd name="connsiteY1" fmla="*/ 279400 h 3340100"/>
              <a:gd name="connsiteX2" fmla="*/ 781050 w 1104900"/>
              <a:gd name="connsiteY2" fmla="*/ 622300 h 3340100"/>
              <a:gd name="connsiteX3" fmla="*/ 704850 w 1104900"/>
              <a:gd name="connsiteY3" fmla="*/ 908050 h 3340100"/>
              <a:gd name="connsiteX4" fmla="*/ 685800 w 1104900"/>
              <a:gd name="connsiteY4" fmla="*/ 1028700 h 3340100"/>
              <a:gd name="connsiteX5" fmla="*/ 546100 w 1104900"/>
              <a:gd name="connsiteY5" fmla="*/ 1352550 h 3340100"/>
              <a:gd name="connsiteX6" fmla="*/ 400050 w 1104900"/>
              <a:gd name="connsiteY6" fmla="*/ 1651000 h 3340100"/>
              <a:gd name="connsiteX7" fmla="*/ 381000 w 1104900"/>
              <a:gd name="connsiteY7" fmla="*/ 1809750 h 3340100"/>
              <a:gd name="connsiteX8" fmla="*/ 342900 w 1104900"/>
              <a:gd name="connsiteY8" fmla="*/ 1879600 h 3340100"/>
              <a:gd name="connsiteX9" fmla="*/ 298450 w 1104900"/>
              <a:gd name="connsiteY9" fmla="*/ 2006600 h 3340100"/>
              <a:gd name="connsiteX10" fmla="*/ 247650 w 1104900"/>
              <a:gd name="connsiteY10" fmla="*/ 2286000 h 3340100"/>
              <a:gd name="connsiteX11" fmla="*/ 146050 w 1104900"/>
              <a:gd name="connsiteY11" fmla="*/ 2540000 h 3340100"/>
              <a:gd name="connsiteX12" fmla="*/ 101600 w 1104900"/>
              <a:gd name="connsiteY12" fmla="*/ 2800350 h 3340100"/>
              <a:gd name="connsiteX13" fmla="*/ 82550 w 1104900"/>
              <a:gd name="connsiteY13" fmla="*/ 2990850 h 3340100"/>
              <a:gd name="connsiteX14" fmla="*/ 63500 w 1104900"/>
              <a:gd name="connsiteY14" fmla="*/ 3067050 h 3340100"/>
              <a:gd name="connsiteX15" fmla="*/ 0 w 1104900"/>
              <a:gd name="connsiteY15" fmla="*/ 3340100 h 334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4900" h="3340100">
                <a:moveTo>
                  <a:pt x="1104900" y="0"/>
                </a:moveTo>
                <a:cubicBezTo>
                  <a:pt x="1042987" y="87841"/>
                  <a:pt x="981075" y="175683"/>
                  <a:pt x="927100" y="279400"/>
                </a:cubicBezTo>
                <a:cubicBezTo>
                  <a:pt x="873125" y="383117"/>
                  <a:pt x="818092" y="517525"/>
                  <a:pt x="781050" y="622300"/>
                </a:cubicBezTo>
                <a:cubicBezTo>
                  <a:pt x="744008" y="727075"/>
                  <a:pt x="720725" y="840317"/>
                  <a:pt x="704850" y="908050"/>
                </a:cubicBezTo>
                <a:cubicBezTo>
                  <a:pt x="688975" y="975783"/>
                  <a:pt x="712258" y="954617"/>
                  <a:pt x="685800" y="1028700"/>
                </a:cubicBezTo>
                <a:cubicBezTo>
                  <a:pt x="659342" y="1102783"/>
                  <a:pt x="593725" y="1248833"/>
                  <a:pt x="546100" y="1352550"/>
                </a:cubicBezTo>
                <a:cubicBezTo>
                  <a:pt x="498475" y="1456267"/>
                  <a:pt x="427567" y="1574800"/>
                  <a:pt x="400050" y="1651000"/>
                </a:cubicBezTo>
                <a:cubicBezTo>
                  <a:pt x="372533" y="1727200"/>
                  <a:pt x="390525" y="1771650"/>
                  <a:pt x="381000" y="1809750"/>
                </a:cubicBezTo>
                <a:cubicBezTo>
                  <a:pt x="371475" y="1847850"/>
                  <a:pt x="356658" y="1846792"/>
                  <a:pt x="342900" y="1879600"/>
                </a:cubicBezTo>
                <a:cubicBezTo>
                  <a:pt x="329142" y="1912408"/>
                  <a:pt x="314325" y="1938867"/>
                  <a:pt x="298450" y="2006600"/>
                </a:cubicBezTo>
                <a:cubicBezTo>
                  <a:pt x="282575" y="2074333"/>
                  <a:pt x="273050" y="2197100"/>
                  <a:pt x="247650" y="2286000"/>
                </a:cubicBezTo>
                <a:cubicBezTo>
                  <a:pt x="222250" y="2374900"/>
                  <a:pt x="170392" y="2454275"/>
                  <a:pt x="146050" y="2540000"/>
                </a:cubicBezTo>
                <a:cubicBezTo>
                  <a:pt x="121708" y="2625725"/>
                  <a:pt x="112183" y="2725208"/>
                  <a:pt x="101600" y="2800350"/>
                </a:cubicBezTo>
                <a:cubicBezTo>
                  <a:pt x="91017" y="2875492"/>
                  <a:pt x="88900" y="2946400"/>
                  <a:pt x="82550" y="2990850"/>
                </a:cubicBezTo>
                <a:cubicBezTo>
                  <a:pt x="76200" y="3035300"/>
                  <a:pt x="77258" y="3008842"/>
                  <a:pt x="63500" y="3067050"/>
                </a:cubicBezTo>
                <a:cubicBezTo>
                  <a:pt x="49742" y="3125258"/>
                  <a:pt x="24871" y="3232679"/>
                  <a:pt x="0" y="3340100"/>
                </a:cubicBezTo>
              </a:path>
            </a:pathLst>
          </a:cu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2272606" y="3140968"/>
            <a:ext cx="1077218" cy="430887"/>
          </a:xfrm>
          <a:prstGeom prst="rect">
            <a:avLst/>
          </a:prstGeom>
          <a:solidFill>
            <a:srgbClr val="FFFFFF">
              <a:alpha val="60000"/>
            </a:srgbClr>
          </a:solidFill>
        </p:spPr>
        <p:txBody>
          <a:bodyPr wrap="none" lIns="0" tIns="0" rIns="0" bIns="0" rtlCol="0">
            <a:spAutoFit/>
          </a:bodyPr>
          <a:lstStyle/>
          <a:p>
            <a:r>
              <a:rPr lang="ja-JP" altLang="en-US" sz="2800" dirty="0" smtClean="0"/>
              <a:t>海岸線</a:t>
            </a:r>
            <a:endParaRPr kumimoji="1" lang="ja-JP" altLang="en-US" sz="2800" dirty="0"/>
          </a:p>
        </p:txBody>
      </p:sp>
      <p:sp>
        <p:nvSpPr>
          <p:cNvPr id="14" name="テキスト ボックス 13"/>
          <p:cNvSpPr txBox="1"/>
          <p:nvPr/>
        </p:nvSpPr>
        <p:spPr>
          <a:xfrm>
            <a:off x="809119" y="4221088"/>
            <a:ext cx="1263166" cy="430887"/>
          </a:xfrm>
          <a:prstGeom prst="rect">
            <a:avLst/>
          </a:prstGeom>
          <a:solidFill>
            <a:srgbClr val="FFFFFF">
              <a:alpha val="60000"/>
            </a:srgbClr>
          </a:solidFill>
        </p:spPr>
        <p:txBody>
          <a:bodyPr wrap="none" lIns="0" tIns="0" rIns="0" bIns="0" rtlCol="0">
            <a:spAutoFit/>
          </a:bodyPr>
          <a:lstStyle/>
          <a:p>
            <a:r>
              <a:rPr kumimoji="1" lang="ja-JP" altLang="en-US" sz="2800" dirty="0" smtClean="0"/>
              <a:t>ライダー</a:t>
            </a:r>
            <a:endParaRPr kumimoji="1" lang="ja-JP" altLang="en-US" sz="2800" dirty="0"/>
          </a:p>
        </p:txBody>
      </p:sp>
      <p:pic>
        <p:nvPicPr>
          <p:cNvPr id="2051" name="Picture 3" descr="C:\Users\sawada\Documents\work\yamase_CI\DA\graph\20070616_wind.png"/>
          <p:cNvPicPr>
            <a:picLocks noChangeAspect="1" noChangeArrowheads="1"/>
          </p:cNvPicPr>
          <p:nvPr/>
        </p:nvPicPr>
        <p:blipFill>
          <a:blip r:embed="rId3" cstate="print"/>
          <a:srcRect l="8258" t="29626" r="8893" b="33217"/>
          <a:stretch>
            <a:fillRect/>
          </a:stretch>
        </p:blipFill>
        <p:spPr bwMode="auto">
          <a:xfrm>
            <a:off x="4572001" y="3191560"/>
            <a:ext cx="4572000" cy="2901736"/>
          </a:xfrm>
          <a:prstGeom prst="rect">
            <a:avLst/>
          </a:prstGeom>
          <a:noFill/>
        </p:spPr>
      </p:pic>
      <p:sp>
        <p:nvSpPr>
          <p:cNvPr id="16" name="テキスト ボックス 15"/>
          <p:cNvSpPr txBox="1"/>
          <p:nvPr/>
        </p:nvSpPr>
        <p:spPr>
          <a:xfrm>
            <a:off x="5732961" y="2805777"/>
            <a:ext cx="3159519" cy="738664"/>
          </a:xfrm>
          <a:prstGeom prst="rect">
            <a:avLst/>
          </a:prstGeom>
          <a:solidFill>
            <a:schemeClr val="bg1"/>
          </a:solidFill>
        </p:spPr>
        <p:txBody>
          <a:bodyPr wrap="none" lIns="0" tIns="0" rIns="0" bIns="0" rtlCol="0">
            <a:spAutoFit/>
          </a:bodyPr>
          <a:lstStyle/>
          <a:p>
            <a:r>
              <a:rPr lang="ja-JP" altLang="en-US" sz="2400" dirty="0" smtClean="0"/>
              <a:t>風向・風速の時系列</a:t>
            </a:r>
            <a:endParaRPr lang="en-US" altLang="ja-JP" sz="2400" dirty="0" smtClean="0"/>
          </a:p>
          <a:p>
            <a:r>
              <a:rPr lang="ja-JP" altLang="en-US" sz="2400" dirty="0" smtClean="0"/>
              <a:t>＠仙台空港脇グラウンド</a:t>
            </a:r>
            <a:endParaRPr kumimoji="1" lang="ja-JP" altLang="en-US" sz="2400" dirty="0"/>
          </a:p>
        </p:txBody>
      </p:sp>
      <p:cxnSp>
        <p:nvCxnSpPr>
          <p:cNvPr id="20" name="直線矢印コネクタ 19"/>
          <p:cNvCxnSpPr/>
          <p:nvPr/>
        </p:nvCxnSpPr>
        <p:spPr>
          <a:xfrm flipV="1">
            <a:off x="7630244" y="5373216"/>
            <a:ext cx="0" cy="79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649294" y="6021288"/>
            <a:ext cx="1186222" cy="430887"/>
          </a:xfrm>
          <a:prstGeom prst="rect">
            <a:avLst/>
          </a:prstGeom>
          <a:solidFill>
            <a:srgbClr val="FFFFFF">
              <a:alpha val="60000"/>
            </a:srgbClr>
          </a:solidFill>
        </p:spPr>
        <p:txBody>
          <a:bodyPr wrap="none" lIns="0" tIns="0" rIns="0" bIns="0" rtlCol="0">
            <a:spAutoFit/>
          </a:bodyPr>
          <a:lstStyle/>
          <a:p>
            <a:r>
              <a:rPr lang="en-US" altLang="ja-JP" sz="2800" dirty="0" smtClean="0"/>
              <a:t>16:50</a:t>
            </a:r>
            <a:r>
              <a:rPr lang="ja-JP" altLang="en-US" sz="2800" dirty="0" smtClean="0"/>
              <a:t>頃</a:t>
            </a:r>
            <a:endParaRPr kumimoji="1" lang="ja-JP" altLang="en-US" sz="2800" dirty="0"/>
          </a:p>
        </p:txBody>
      </p:sp>
      <p:pic>
        <p:nvPicPr>
          <p:cNvPr id="2052" name="Picture 4"/>
          <p:cNvPicPr>
            <a:picLocks noChangeAspect="1" noChangeArrowheads="1"/>
          </p:cNvPicPr>
          <p:nvPr/>
        </p:nvPicPr>
        <p:blipFill>
          <a:blip r:embed="rId4" cstate="print"/>
          <a:srcRect/>
          <a:stretch>
            <a:fillRect/>
          </a:stretch>
        </p:blipFill>
        <p:spPr bwMode="auto">
          <a:xfrm>
            <a:off x="-4438650" y="1628800"/>
            <a:ext cx="4438650" cy="4543425"/>
          </a:xfrm>
          <a:prstGeom prst="rect">
            <a:avLst/>
          </a:prstGeom>
          <a:noFill/>
          <a:ln w="9525">
            <a:noFill/>
            <a:miter lim="800000"/>
            <a:headEnd/>
            <a:tailEnd/>
          </a:ln>
        </p:spPr>
      </p:pic>
      <p:sp>
        <p:nvSpPr>
          <p:cNvPr id="22" name="テキスト ボックス 21"/>
          <p:cNvSpPr txBox="1"/>
          <p:nvPr/>
        </p:nvSpPr>
        <p:spPr>
          <a:xfrm>
            <a:off x="325488" y="6427113"/>
            <a:ext cx="1394484" cy="369332"/>
          </a:xfrm>
          <a:prstGeom prst="rect">
            <a:avLst/>
          </a:prstGeom>
          <a:solidFill>
            <a:srgbClr val="FFFFFF">
              <a:alpha val="60000"/>
            </a:srgbClr>
          </a:solidFill>
        </p:spPr>
        <p:txBody>
          <a:bodyPr wrap="none" lIns="0" tIns="0" rIns="0" bIns="0" rtlCol="0">
            <a:spAutoFit/>
          </a:bodyPr>
          <a:lstStyle/>
          <a:p>
            <a:r>
              <a:rPr kumimoji="1" lang="ja-JP" altLang="en-US" sz="2400" dirty="0" smtClean="0"/>
              <a:t>（</a:t>
            </a:r>
            <a:r>
              <a:rPr kumimoji="1" lang="en-US" altLang="ja-JP" sz="2400" dirty="0" smtClean="0"/>
              <a:t>NICT</a:t>
            </a:r>
            <a:r>
              <a:rPr kumimoji="1" lang="ja-JP" altLang="en-US" sz="2400" dirty="0" smtClean="0"/>
              <a:t>より）</a:t>
            </a:r>
            <a:endParaRPr kumimoji="1" lang="ja-JP" altLang="en-US" sz="2400" dirty="0"/>
          </a:p>
        </p:txBody>
      </p:sp>
      <p:sp>
        <p:nvSpPr>
          <p:cNvPr id="23" name="テキスト ボックス 22"/>
          <p:cNvSpPr txBox="1"/>
          <p:nvPr/>
        </p:nvSpPr>
        <p:spPr>
          <a:xfrm>
            <a:off x="5292080" y="6093296"/>
            <a:ext cx="2051844" cy="307777"/>
          </a:xfrm>
          <a:prstGeom prst="rect">
            <a:avLst/>
          </a:prstGeom>
          <a:solidFill>
            <a:srgbClr val="FFFFFF">
              <a:alpha val="60000"/>
            </a:srgbClr>
          </a:solidFill>
        </p:spPr>
        <p:txBody>
          <a:bodyPr wrap="none" lIns="0" tIns="0" rIns="0" bIns="0" rtlCol="0">
            <a:spAutoFit/>
          </a:bodyPr>
          <a:lstStyle/>
          <a:p>
            <a:r>
              <a:rPr kumimoji="1" lang="ja-JP" altLang="en-US" sz="2000" dirty="0" smtClean="0"/>
              <a:t>（東北大地上観測）</a:t>
            </a:r>
            <a:endParaRPr kumimoji="1" lang="ja-JP" altLang="en-US" sz="2000" dirty="0"/>
          </a:p>
        </p:txBody>
      </p:sp>
      <p:sp>
        <p:nvSpPr>
          <p:cNvPr id="25" name="スライド番号プレースホルダ 24"/>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080" y="72008"/>
            <a:ext cx="3456384" cy="692696"/>
          </a:xfrm>
        </p:spPr>
        <p:txBody>
          <a:bodyPr lIns="0" tIns="0" rIns="0" bIns="0">
            <a:normAutofit/>
          </a:bodyPr>
          <a:lstStyle/>
          <a:p>
            <a:r>
              <a:rPr kumimoji="1" lang="ja-JP" altLang="en-US" dirty="0" smtClean="0"/>
              <a:t>目的</a:t>
            </a:r>
            <a:endParaRPr kumimoji="1" lang="ja-JP" altLang="en-US" dirty="0"/>
          </a:p>
        </p:txBody>
      </p:sp>
      <p:sp>
        <p:nvSpPr>
          <p:cNvPr id="3" name="コンテンツ プレースホルダ 2"/>
          <p:cNvSpPr>
            <a:spLocks noGrp="1"/>
          </p:cNvSpPr>
          <p:nvPr>
            <p:ph idx="1"/>
          </p:nvPr>
        </p:nvSpPr>
        <p:spPr>
          <a:xfrm>
            <a:off x="420936" y="980728"/>
            <a:ext cx="8280920" cy="2304256"/>
          </a:xfrm>
        </p:spPr>
        <p:style>
          <a:lnRef idx="2">
            <a:schemeClr val="accent2"/>
          </a:lnRef>
          <a:fillRef idx="1">
            <a:schemeClr val="lt1"/>
          </a:fillRef>
          <a:effectRef idx="0">
            <a:schemeClr val="accent2"/>
          </a:effectRef>
          <a:fontRef idx="minor">
            <a:schemeClr val="dk1"/>
          </a:fontRef>
        </p:style>
        <p:txBody>
          <a:bodyPr>
            <a:noAutofit/>
          </a:bodyPr>
          <a:lstStyle/>
          <a:p>
            <a:pPr>
              <a:buNone/>
            </a:pPr>
            <a:r>
              <a:rPr lang="ja-JP" altLang="en-US" dirty="0" smtClean="0">
                <a:solidFill>
                  <a:schemeClr val="tx1"/>
                </a:solidFill>
              </a:rPr>
              <a:t>局所アンサンブル変換カルマンフィルタ（</a:t>
            </a:r>
            <a:r>
              <a:rPr lang="en-US" altLang="ja-JP" dirty="0" smtClean="0">
                <a:solidFill>
                  <a:schemeClr val="tx1"/>
                </a:solidFill>
              </a:rPr>
              <a:t>LETKF</a:t>
            </a:r>
            <a:r>
              <a:rPr lang="ja-JP" altLang="en-US" dirty="0" smtClean="0">
                <a:solidFill>
                  <a:schemeClr val="tx1"/>
                </a:solidFill>
              </a:rPr>
              <a:t>）</a:t>
            </a:r>
            <a:endParaRPr lang="en-US" altLang="ja-JP" dirty="0" smtClean="0">
              <a:solidFill>
                <a:schemeClr val="tx1"/>
              </a:solidFill>
            </a:endParaRPr>
          </a:p>
          <a:p>
            <a:pPr>
              <a:buNone/>
            </a:pPr>
            <a:r>
              <a:rPr lang="ja-JP" altLang="en-US" dirty="0" smtClean="0"/>
              <a:t>を用いた狭領域、短時間予報（</a:t>
            </a:r>
            <a:r>
              <a:rPr lang="ja-JP" altLang="en-US" dirty="0" smtClean="0">
                <a:solidFill>
                  <a:srgbClr val="FF0000"/>
                </a:solidFill>
              </a:rPr>
              <a:t>ダウンスケール</a:t>
            </a:r>
            <a:r>
              <a:rPr lang="ja-JP" altLang="en-US" dirty="0" smtClean="0"/>
              <a:t>）</a:t>
            </a:r>
            <a:endParaRPr lang="en-US" altLang="ja-JP" dirty="0" smtClean="0"/>
          </a:p>
          <a:p>
            <a:pPr>
              <a:buNone/>
            </a:pPr>
            <a:r>
              <a:rPr lang="ja-JP" altLang="en-US" dirty="0" smtClean="0"/>
              <a:t>のためのデータ同化システムの開発・構築</a:t>
            </a:r>
            <a:endParaRPr lang="en-US" altLang="ja-JP" dirty="0" smtClean="0"/>
          </a:p>
          <a:p>
            <a:pPr>
              <a:buNone/>
            </a:pPr>
            <a:r>
              <a:rPr lang="ja-JP" altLang="en-US" dirty="0" smtClean="0">
                <a:solidFill>
                  <a:srgbClr val="FF0000"/>
                </a:solidFill>
              </a:rPr>
              <a:t>                     </a:t>
            </a:r>
            <a:r>
              <a:rPr lang="en-US" altLang="ja-JP" dirty="0" smtClean="0">
                <a:solidFill>
                  <a:srgbClr val="FF0000"/>
                </a:solidFill>
              </a:rPr>
              <a:t>=&gt; </a:t>
            </a:r>
            <a:r>
              <a:rPr lang="ja-JP" altLang="en-US" b="1" dirty="0" smtClean="0">
                <a:solidFill>
                  <a:srgbClr val="FF0000"/>
                </a:solidFill>
              </a:rPr>
              <a:t>（ヤマセの）延長予報</a:t>
            </a:r>
            <a:endParaRPr lang="en-US" altLang="ja-JP" b="1" dirty="0" smtClean="0"/>
          </a:p>
        </p:txBody>
      </p:sp>
      <p:sp>
        <p:nvSpPr>
          <p:cNvPr id="22" name="テキスト ボックス 21"/>
          <p:cNvSpPr txBox="1"/>
          <p:nvPr/>
        </p:nvSpPr>
        <p:spPr>
          <a:xfrm>
            <a:off x="1500486" y="5099700"/>
            <a:ext cx="6143028" cy="1569660"/>
          </a:xfrm>
          <a:prstGeom prst="rect">
            <a:avLst/>
          </a:prstGeom>
          <a:noFill/>
        </p:spPr>
        <p:txBody>
          <a:bodyPr wrap="none" rtlCol="0">
            <a:spAutoFit/>
          </a:bodyPr>
          <a:lstStyle/>
          <a:p>
            <a:pPr algn="ctr"/>
            <a:r>
              <a:rPr kumimoji="1" lang="ja-JP" altLang="en-US" sz="3200" dirty="0" smtClean="0">
                <a:solidFill>
                  <a:srgbClr val="0000FF"/>
                </a:solidFill>
              </a:rPr>
              <a:t>＜ダウンスケール特有の問題点＞</a:t>
            </a:r>
            <a:endParaRPr kumimoji="1" lang="en-US" altLang="ja-JP" sz="3200" dirty="0" smtClean="0">
              <a:solidFill>
                <a:srgbClr val="0000FF"/>
              </a:solidFill>
            </a:endParaRPr>
          </a:p>
          <a:p>
            <a:r>
              <a:rPr lang="ja-JP" altLang="en-US" sz="3200" dirty="0" smtClean="0"/>
              <a:t>　　・（境界）摂動の与え方</a:t>
            </a:r>
            <a:endParaRPr lang="en-US" altLang="ja-JP" sz="3200" dirty="0" smtClean="0"/>
          </a:p>
          <a:p>
            <a:r>
              <a:rPr kumimoji="1" lang="ja-JP" altLang="en-US" sz="3200" dirty="0" smtClean="0"/>
              <a:t>　　・（予報）境界値の最適化</a:t>
            </a:r>
            <a:endParaRPr kumimoji="1" lang="ja-JP" altLang="en-US" sz="3200" dirty="0"/>
          </a:p>
        </p:txBody>
      </p:sp>
      <p:sp>
        <p:nvSpPr>
          <p:cNvPr id="24" name="正方形/長方形 23"/>
          <p:cNvSpPr/>
          <p:nvPr/>
        </p:nvSpPr>
        <p:spPr>
          <a:xfrm>
            <a:off x="1655676" y="3731548"/>
            <a:ext cx="5832648" cy="1077218"/>
          </a:xfrm>
          <a:prstGeom prst="rect">
            <a:avLst/>
          </a:prstGeom>
        </p:spPr>
        <p:txBody>
          <a:bodyPr wrap="square">
            <a:spAutoFit/>
          </a:bodyPr>
          <a:lstStyle/>
          <a:p>
            <a:r>
              <a:rPr lang="en-US" altLang="ja-JP" sz="3200" dirty="0" smtClean="0">
                <a:solidFill>
                  <a:srgbClr val="0000FF"/>
                </a:solidFill>
              </a:rPr>
              <a:t>LETKF</a:t>
            </a:r>
            <a:r>
              <a:rPr lang="ja-JP" altLang="en-US" sz="3200" dirty="0" smtClean="0"/>
              <a:t>～データ同化手法の１つ、</a:t>
            </a:r>
            <a:endParaRPr lang="en-US" altLang="ja-JP" sz="3200" dirty="0" smtClean="0"/>
          </a:p>
          <a:p>
            <a:r>
              <a:rPr lang="ja-JP" altLang="en-US" sz="3200" dirty="0" smtClean="0"/>
              <a:t>　　　　　開発コストが低い（手軽）</a:t>
            </a:r>
            <a:endParaRPr lang="ja-JP" altLang="en-US" sz="3200"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sawada\Documents\work\yamase_CI\DA\fig\topo_l.png"/>
          <p:cNvPicPr>
            <a:picLocks noChangeAspect="1" noChangeArrowheads="1"/>
          </p:cNvPicPr>
          <p:nvPr/>
        </p:nvPicPr>
        <p:blipFill>
          <a:blip r:embed="rId2" cstate="print"/>
          <a:srcRect l="4724" t="7950" r="8504" b="4281"/>
          <a:stretch>
            <a:fillRect/>
          </a:stretch>
        </p:blipFill>
        <p:spPr bwMode="auto">
          <a:xfrm>
            <a:off x="1043608" y="4076638"/>
            <a:ext cx="3305934" cy="2583197"/>
          </a:xfrm>
          <a:prstGeom prst="rect">
            <a:avLst/>
          </a:prstGeom>
          <a:noFill/>
        </p:spPr>
      </p:pic>
      <p:sp>
        <p:nvSpPr>
          <p:cNvPr id="2" name="タイトル 1"/>
          <p:cNvSpPr>
            <a:spLocks noGrp="1"/>
          </p:cNvSpPr>
          <p:nvPr>
            <p:ph type="title"/>
          </p:nvPr>
        </p:nvSpPr>
        <p:spPr>
          <a:xfrm>
            <a:off x="457200" y="188640"/>
            <a:ext cx="8229600" cy="792088"/>
          </a:xfrm>
        </p:spPr>
        <p:txBody>
          <a:bodyPr>
            <a:normAutofit/>
          </a:bodyPr>
          <a:lstStyle/>
          <a:p>
            <a:r>
              <a:rPr kumimoji="1" lang="ja-JP" altLang="en-US" dirty="0" smtClean="0"/>
              <a:t>側面境界</a:t>
            </a:r>
            <a:r>
              <a:rPr lang="ja-JP" altLang="en-US" dirty="0" smtClean="0"/>
              <a:t>の扱い</a:t>
            </a:r>
            <a:endParaRPr kumimoji="1" lang="ja-JP" altLang="en-US" dirty="0"/>
          </a:p>
        </p:txBody>
      </p:sp>
      <p:sp>
        <p:nvSpPr>
          <p:cNvPr id="3" name="コンテンツ プレースホルダ 2"/>
          <p:cNvSpPr>
            <a:spLocks noGrp="1"/>
          </p:cNvSpPr>
          <p:nvPr>
            <p:ph idx="1"/>
          </p:nvPr>
        </p:nvSpPr>
        <p:spPr>
          <a:xfrm>
            <a:off x="693093" y="980728"/>
            <a:ext cx="7757814" cy="2880320"/>
          </a:xfrm>
        </p:spPr>
        <p:txBody>
          <a:bodyPr>
            <a:normAutofit/>
          </a:bodyPr>
          <a:lstStyle/>
          <a:p>
            <a:r>
              <a:rPr kumimoji="1" lang="ja-JP" altLang="en-US" dirty="0" smtClean="0"/>
              <a:t>側面境界固定</a:t>
            </a:r>
            <a:r>
              <a:rPr kumimoji="1" lang="en-US" altLang="ja-JP" dirty="0" smtClean="0"/>
              <a:t>(Miyoshi &amp; </a:t>
            </a:r>
            <a:r>
              <a:rPr kumimoji="1" lang="en-US" altLang="ja-JP" dirty="0" err="1" smtClean="0"/>
              <a:t>Aranami</a:t>
            </a:r>
            <a:r>
              <a:rPr kumimoji="1" lang="en-US" altLang="ja-JP" dirty="0" smtClean="0"/>
              <a:t> 2006, Miyoshi &amp; Kunii 2011)</a:t>
            </a:r>
          </a:p>
          <a:p>
            <a:pPr>
              <a:buNone/>
            </a:pPr>
            <a:r>
              <a:rPr lang="ja-JP" altLang="en-US" dirty="0" smtClean="0">
                <a:solidFill>
                  <a:srgbClr val="0000FF"/>
                </a:solidFill>
              </a:rPr>
              <a:t>広い計算領域：擾乱（摂動）が発達</a:t>
            </a:r>
            <a:endParaRPr kumimoji="1" lang="en-US" altLang="ja-JP" dirty="0" smtClean="0"/>
          </a:p>
          <a:p>
            <a:r>
              <a:rPr lang="ja-JP" altLang="en-US" dirty="0" smtClean="0"/>
              <a:t>側面境界摂動</a:t>
            </a:r>
            <a:r>
              <a:rPr lang="en-US" altLang="ja-JP" dirty="0" smtClean="0"/>
              <a:t>(Saito et al., 2012)</a:t>
            </a:r>
          </a:p>
          <a:p>
            <a:pPr>
              <a:buNone/>
            </a:pPr>
            <a:r>
              <a:rPr lang="ja-JP" altLang="en-US" dirty="0" smtClean="0">
                <a:solidFill>
                  <a:srgbClr val="0000FF"/>
                </a:solidFill>
              </a:rPr>
              <a:t>狭い計算領域：擾乱（摂動）の発達が不十分</a:t>
            </a:r>
            <a:endParaRPr lang="en-US" altLang="ja-JP" dirty="0" smtClean="0">
              <a:solidFill>
                <a:srgbClr val="0000FF"/>
              </a:solidFill>
            </a:endParaRPr>
          </a:p>
          <a:p>
            <a:pPr>
              <a:buNone/>
            </a:pPr>
            <a:endParaRPr lang="en-US" altLang="ja-JP" dirty="0" smtClean="0"/>
          </a:p>
        </p:txBody>
      </p:sp>
      <p:pic>
        <p:nvPicPr>
          <p:cNvPr id="3074" name="Picture 2" descr="C:\Users\sawada\Documents\work\yamase_CI\DA\fig\topo_s.png"/>
          <p:cNvPicPr>
            <a:picLocks noChangeAspect="1" noChangeArrowheads="1"/>
          </p:cNvPicPr>
          <p:nvPr/>
        </p:nvPicPr>
        <p:blipFill>
          <a:blip r:embed="rId3" cstate="print"/>
          <a:srcRect l="9449" t="7950" r="16535" b="4281"/>
          <a:stretch>
            <a:fillRect/>
          </a:stretch>
        </p:blipFill>
        <p:spPr bwMode="auto">
          <a:xfrm>
            <a:off x="4562475" y="4076601"/>
            <a:ext cx="2819948" cy="2583234"/>
          </a:xfrm>
          <a:prstGeom prst="rect">
            <a:avLst/>
          </a:prstGeom>
          <a:noFill/>
        </p:spPr>
      </p:pic>
      <p:sp>
        <p:nvSpPr>
          <p:cNvPr id="7" name="テキスト ボックス 6"/>
          <p:cNvSpPr txBox="1"/>
          <p:nvPr/>
        </p:nvSpPr>
        <p:spPr>
          <a:xfrm>
            <a:off x="251520" y="3845867"/>
            <a:ext cx="1399742" cy="461665"/>
          </a:xfrm>
          <a:prstGeom prst="rect">
            <a:avLst/>
          </a:prstGeom>
          <a:solidFill>
            <a:schemeClr val="bg1">
              <a:lumMod val="95000"/>
            </a:schemeClr>
          </a:solidFill>
          <a:ln w="28575">
            <a:solidFill>
              <a:schemeClr val="tx2"/>
            </a:solidFill>
          </a:ln>
        </p:spPr>
        <p:txBody>
          <a:bodyPr wrap="none" rtlCol="0">
            <a:spAutoFit/>
          </a:bodyPr>
          <a:lstStyle/>
          <a:p>
            <a:r>
              <a:rPr kumimoji="1" lang="ja-JP" altLang="en-US" sz="2400" dirty="0" smtClean="0"/>
              <a:t>広い場合</a:t>
            </a:r>
            <a:endParaRPr kumimoji="1" lang="ja-JP" altLang="en-US" sz="2400" dirty="0"/>
          </a:p>
        </p:txBody>
      </p:sp>
      <p:sp>
        <p:nvSpPr>
          <p:cNvPr id="8" name="テキスト ボックス 7"/>
          <p:cNvSpPr txBox="1"/>
          <p:nvPr/>
        </p:nvSpPr>
        <p:spPr>
          <a:xfrm>
            <a:off x="7204706" y="3845867"/>
            <a:ext cx="1399742" cy="461665"/>
          </a:xfrm>
          <a:prstGeom prst="rect">
            <a:avLst/>
          </a:prstGeom>
          <a:solidFill>
            <a:schemeClr val="bg1">
              <a:lumMod val="95000"/>
            </a:schemeClr>
          </a:solidFill>
          <a:ln w="28575">
            <a:solidFill>
              <a:schemeClr val="tx2"/>
            </a:solidFill>
          </a:ln>
        </p:spPr>
        <p:txBody>
          <a:bodyPr wrap="none" rtlCol="0">
            <a:spAutoFit/>
          </a:bodyPr>
          <a:lstStyle/>
          <a:p>
            <a:r>
              <a:rPr kumimoji="1" lang="ja-JP" altLang="en-US" sz="2400" dirty="0" smtClean="0"/>
              <a:t>狭い場合</a:t>
            </a:r>
            <a:endParaRPr kumimoji="1" lang="ja-JP" altLang="en-US" sz="2400" dirty="0"/>
          </a:p>
        </p:txBody>
      </p:sp>
      <p:grpSp>
        <p:nvGrpSpPr>
          <p:cNvPr id="16" name="グループ化 15"/>
          <p:cNvGrpSpPr/>
          <p:nvPr/>
        </p:nvGrpSpPr>
        <p:grpSpPr>
          <a:xfrm>
            <a:off x="1403648" y="4293096"/>
            <a:ext cx="2105000" cy="1457300"/>
            <a:chOff x="1619672" y="4293096"/>
            <a:chExt cx="2465040" cy="1745332"/>
          </a:xfrm>
        </p:grpSpPr>
        <p:sp>
          <p:nvSpPr>
            <p:cNvPr id="12" name="円/楕円 11"/>
            <p:cNvSpPr/>
            <p:nvPr/>
          </p:nvSpPr>
          <p:spPr>
            <a:xfrm>
              <a:off x="2699792" y="4941168"/>
              <a:ext cx="72008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267744" y="4653136"/>
              <a:ext cx="1520552" cy="1016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619672" y="4293096"/>
              <a:ext cx="2465040" cy="1745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2373660" y="4820493"/>
            <a:ext cx="494046" cy="461665"/>
          </a:xfrm>
          <a:prstGeom prst="rect">
            <a:avLst/>
          </a:prstGeom>
          <a:noFill/>
        </p:spPr>
        <p:txBody>
          <a:bodyPr wrap="none" rtlCol="0">
            <a:spAutoFit/>
          </a:bodyPr>
          <a:lstStyle/>
          <a:p>
            <a:r>
              <a:rPr kumimoji="1" lang="ja-JP" altLang="en-US" sz="2400" b="1" dirty="0" smtClean="0">
                <a:solidFill>
                  <a:schemeClr val="tx2"/>
                </a:solidFill>
              </a:rPr>
              <a:t>低</a:t>
            </a:r>
            <a:endParaRPr kumimoji="1" lang="ja-JP" altLang="en-US" sz="2400" b="1" dirty="0">
              <a:solidFill>
                <a:schemeClr val="tx2"/>
              </a:solidFill>
            </a:endParaRPr>
          </a:p>
        </p:txBody>
      </p:sp>
      <p:sp>
        <p:nvSpPr>
          <p:cNvPr id="19" name="フリーフォーム 18"/>
          <p:cNvSpPr/>
          <p:nvPr/>
        </p:nvSpPr>
        <p:spPr>
          <a:xfrm>
            <a:off x="4857750" y="4095750"/>
            <a:ext cx="2234530" cy="2285577"/>
          </a:xfrm>
          <a:custGeom>
            <a:avLst/>
            <a:gdLst>
              <a:gd name="connsiteX0" fmla="*/ 2181225 w 2181225"/>
              <a:gd name="connsiteY0" fmla="*/ 0 h 2200275"/>
              <a:gd name="connsiteX1" fmla="*/ 1743075 w 2181225"/>
              <a:gd name="connsiteY1" fmla="*/ 1257300 h 2200275"/>
              <a:gd name="connsiteX2" fmla="*/ 0 w 2181225"/>
              <a:gd name="connsiteY2" fmla="*/ 2200275 h 2200275"/>
            </a:gdLst>
            <a:ahLst/>
            <a:cxnLst>
              <a:cxn ang="0">
                <a:pos x="connsiteX0" y="connsiteY0"/>
              </a:cxn>
              <a:cxn ang="0">
                <a:pos x="connsiteX1" y="connsiteY1"/>
              </a:cxn>
              <a:cxn ang="0">
                <a:pos x="connsiteX2" y="connsiteY2"/>
              </a:cxn>
            </a:cxnLst>
            <a:rect l="l" t="t" r="r" b="b"/>
            <a:pathLst>
              <a:path w="2181225" h="2200275">
                <a:moveTo>
                  <a:pt x="2181225" y="0"/>
                </a:moveTo>
                <a:cubicBezTo>
                  <a:pt x="2143918" y="445294"/>
                  <a:pt x="2106612" y="890588"/>
                  <a:pt x="1743075" y="1257300"/>
                </a:cubicBezTo>
                <a:cubicBezTo>
                  <a:pt x="1379538" y="1624012"/>
                  <a:pt x="689769" y="1912143"/>
                  <a:pt x="0" y="2200275"/>
                </a:cubicBezTo>
              </a:path>
            </a:pathLst>
          </a:custGeom>
          <a:ln w="28575">
            <a:solidFill>
              <a:srgbClr val="0033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1" name="直線コネクタ 20"/>
          <p:cNvCxnSpPr/>
          <p:nvPr/>
        </p:nvCxnSpPr>
        <p:spPr>
          <a:xfrm flipV="1">
            <a:off x="3059832" y="4095750"/>
            <a:ext cx="1800200" cy="1044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059832" y="5280194"/>
            <a:ext cx="1800200" cy="1260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スライド番号プレースホルダ 19"/>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矢印コネクタ 26"/>
          <p:cNvCxnSpPr>
            <a:cxnSpLocks/>
          </p:cNvCxnSpPr>
          <p:nvPr/>
        </p:nvCxnSpPr>
        <p:spPr>
          <a:xfrm flipV="1">
            <a:off x="3323150" y="3201802"/>
            <a:ext cx="888810" cy="1044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188640"/>
            <a:ext cx="8229600" cy="792088"/>
          </a:xfrm>
        </p:spPr>
        <p:txBody>
          <a:bodyPr>
            <a:normAutofit/>
          </a:bodyPr>
          <a:lstStyle/>
          <a:p>
            <a:r>
              <a:rPr kumimoji="1" lang="ja-JP" altLang="en-US" dirty="0" smtClean="0"/>
              <a:t>側面境界を修正する理由</a:t>
            </a:r>
            <a:endParaRPr kumimoji="1" lang="ja-JP" altLang="en-US" dirty="0"/>
          </a:p>
        </p:txBody>
      </p:sp>
      <p:sp>
        <p:nvSpPr>
          <p:cNvPr id="3" name="コンテンツ プレースホルダ 2"/>
          <p:cNvSpPr>
            <a:spLocks noGrp="1"/>
          </p:cNvSpPr>
          <p:nvPr>
            <p:ph idx="1"/>
          </p:nvPr>
        </p:nvSpPr>
        <p:spPr>
          <a:xfrm>
            <a:off x="565678" y="1268760"/>
            <a:ext cx="7992888" cy="576064"/>
          </a:xfrm>
        </p:spPr>
        <p:txBody>
          <a:bodyPr>
            <a:noAutofit/>
          </a:bodyPr>
          <a:lstStyle/>
          <a:p>
            <a:pPr>
              <a:lnSpc>
                <a:spcPct val="120000"/>
              </a:lnSpc>
              <a:buNone/>
            </a:pPr>
            <a:r>
              <a:rPr lang="ja-JP" altLang="en-US" dirty="0" smtClean="0"/>
              <a:t>側面境界に引きずられ、現実からずれるため</a:t>
            </a:r>
            <a:endParaRPr lang="en-US" altLang="ja-JP" dirty="0" smtClean="0"/>
          </a:p>
        </p:txBody>
      </p:sp>
      <p:cxnSp>
        <p:nvCxnSpPr>
          <p:cNvPr id="6" name="直線矢印コネクタ 5"/>
          <p:cNvCxnSpPr/>
          <p:nvPr/>
        </p:nvCxnSpPr>
        <p:spPr>
          <a:xfrm flipV="1">
            <a:off x="971600" y="2708920"/>
            <a:ext cx="0" cy="2880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827584" y="5013176"/>
            <a:ext cx="52565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1331640" y="2396174"/>
            <a:ext cx="3606037" cy="240097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2327395" y="4015287"/>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2399728" y="4197208"/>
            <a:ext cx="0" cy="28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cxnSpLocks/>
          </p:cNvCxnSpPr>
          <p:nvPr/>
        </p:nvCxnSpPr>
        <p:spPr>
          <a:xfrm flipV="1">
            <a:off x="2403489" y="3706809"/>
            <a:ext cx="884724" cy="864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星 5 19"/>
          <p:cNvSpPr/>
          <p:nvPr/>
        </p:nvSpPr>
        <p:spPr>
          <a:xfrm>
            <a:off x="1247275" y="4677850"/>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1" name="星 5 20"/>
          <p:cNvSpPr/>
          <p:nvPr/>
        </p:nvSpPr>
        <p:spPr>
          <a:xfrm>
            <a:off x="2292458" y="4461826"/>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4" name="円/楕円 23"/>
          <p:cNvSpPr/>
          <p:nvPr/>
        </p:nvSpPr>
        <p:spPr>
          <a:xfrm>
            <a:off x="3251142" y="3645024"/>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3311118" y="3811620"/>
            <a:ext cx="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星 5 25"/>
          <p:cNvSpPr/>
          <p:nvPr/>
        </p:nvSpPr>
        <p:spPr>
          <a:xfrm>
            <a:off x="3203848" y="4149080"/>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9" name="円/楕円 28"/>
          <p:cNvSpPr/>
          <p:nvPr/>
        </p:nvSpPr>
        <p:spPr>
          <a:xfrm>
            <a:off x="4197469" y="3101763"/>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4269802" y="3223199"/>
            <a:ext cx="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星 5 30"/>
          <p:cNvSpPr/>
          <p:nvPr/>
        </p:nvSpPr>
        <p:spPr>
          <a:xfrm>
            <a:off x="4162532" y="3558525"/>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テキスト ボックス 32"/>
          <p:cNvSpPr txBox="1"/>
          <p:nvPr/>
        </p:nvSpPr>
        <p:spPr>
          <a:xfrm>
            <a:off x="2555776" y="4509120"/>
            <a:ext cx="1261884" cy="523220"/>
          </a:xfrm>
          <a:prstGeom prst="rect">
            <a:avLst/>
          </a:prstGeom>
          <a:noFill/>
        </p:spPr>
        <p:txBody>
          <a:bodyPr wrap="none" rtlCol="0">
            <a:spAutoFit/>
          </a:bodyPr>
          <a:lstStyle/>
          <a:p>
            <a:r>
              <a:rPr lang="ja-JP" altLang="en-US" sz="2800" dirty="0" smtClean="0">
                <a:solidFill>
                  <a:srgbClr val="FF0000"/>
                </a:solidFill>
              </a:rPr>
              <a:t>解析値</a:t>
            </a:r>
            <a:endParaRPr kumimoji="1" lang="ja-JP" altLang="en-US" sz="2800" dirty="0">
              <a:solidFill>
                <a:srgbClr val="FF0000"/>
              </a:solidFill>
            </a:endParaRPr>
          </a:p>
        </p:txBody>
      </p:sp>
      <p:sp>
        <p:nvSpPr>
          <p:cNvPr id="34" name="テキスト ボックス 33"/>
          <p:cNvSpPr txBox="1"/>
          <p:nvPr/>
        </p:nvSpPr>
        <p:spPr>
          <a:xfrm>
            <a:off x="719763" y="3530625"/>
            <a:ext cx="1980029" cy="523220"/>
          </a:xfrm>
          <a:prstGeom prst="rect">
            <a:avLst/>
          </a:prstGeom>
          <a:noFill/>
        </p:spPr>
        <p:txBody>
          <a:bodyPr wrap="none" rtlCol="0">
            <a:spAutoFit/>
          </a:bodyPr>
          <a:lstStyle/>
          <a:p>
            <a:r>
              <a:rPr lang="ja-JP" altLang="en-US" sz="2800" dirty="0" smtClean="0">
                <a:solidFill>
                  <a:srgbClr val="0000FF"/>
                </a:solidFill>
              </a:rPr>
              <a:t>第一推定値</a:t>
            </a:r>
            <a:endParaRPr kumimoji="1" lang="ja-JP" altLang="en-US" sz="2800" dirty="0">
              <a:solidFill>
                <a:srgbClr val="0000FF"/>
              </a:solidFill>
            </a:endParaRPr>
          </a:p>
        </p:txBody>
      </p:sp>
      <p:cxnSp>
        <p:nvCxnSpPr>
          <p:cNvPr id="45" name="直線矢印コネクタ 44"/>
          <p:cNvCxnSpPr>
            <a:cxnSpLocks/>
          </p:cNvCxnSpPr>
          <p:nvPr/>
        </p:nvCxnSpPr>
        <p:spPr>
          <a:xfrm flipV="1">
            <a:off x="4281623" y="2768667"/>
            <a:ext cx="710068" cy="864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83568" y="2339588"/>
            <a:ext cx="684483"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Error</a:t>
            </a:r>
            <a:endParaRPr kumimoji="1" lang="ja-JP" altLang="en-US" sz="2400" dirty="0">
              <a:latin typeface="Arial" pitchFamily="34" charset="0"/>
              <a:cs typeface="Arial" pitchFamily="34" charset="0"/>
            </a:endParaRPr>
          </a:p>
        </p:txBody>
      </p:sp>
      <p:sp>
        <p:nvSpPr>
          <p:cNvPr id="32" name="テキスト ボックス 31"/>
          <p:cNvSpPr txBox="1"/>
          <p:nvPr/>
        </p:nvSpPr>
        <p:spPr>
          <a:xfrm>
            <a:off x="5195075" y="5075892"/>
            <a:ext cx="673069"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sp>
        <p:nvSpPr>
          <p:cNvPr id="28" name="コンテンツ プレースホルダ 2"/>
          <p:cNvSpPr txBox="1">
            <a:spLocks/>
          </p:cNvSpPr>
          <p:nvPr/>
        </p:nvSpPr>
        <p:spPr>
          <a:xfrm>
            <a:off x="3995936" y="6165304"/>
            <a:ext cx="4680520" cy="576064"/>
          </a:xfrm>
          <a:prstGeom prst="rect">
            <a:avLst/>
          </a:prstGeom>
          <a:solidFill>
            <a:schemeClr val="bg1"/>
          </a:solidFill>
          <a:ln w="38100">
            <a:solidFill>
              <a:srgbClr val="FF0000"/>
            </a:solidFill>
          </a:ln>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lang="ja-JP" altLang="en-US" sz="2800" dirty="0" smtClean="0"/>
              <a:t>初期値を修正しても、ずれる。</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6" name="テキスト ボックス 35"/>
          <p:cNvSpPr txBox="1"/>
          <p:nvPr/>
        </p:nvSpPr>
        <p:spPr>
          <a:xfrm>
            <a:off x="1115616" y="3140968"/>
            <a:ext cx="1620957" cy="523220"/>
          </a:xfrm>
          <a:prstGeom prst="rect">
            <a:avLst/>
          </a:prstGeom>
          <a:noFill/>
        </p:spPr>
        <p:txBody>
          <a:bodyPr wrap="none" rtlCol="0">
            <a:spAutoFit/>
          </a:bodyPr>
          <a:lstStyle/>
          <a:p>
            <a:r>
              <a:rPr kumimoji="1" lang="ja-JP" altLang="en-US" sz="2800" dirty="0" smtClean="0">
                <a:solidFill>
                  <a:srgbClr val="0000FF"/>
                </a:solidFill>
              </a:rPr>
              <a:t>（境界値）</a:t>
            </a:r>
            <a:endParaRPr kumimoji="1" lang="ja-JP" altLang="en-US" sz="2800" dirty="0">
              <a:solidFill>
                <a:srgbClr val="0000FF"/>
              </a:solidFill>
            </a:endParaRPr>
          </a:p>
        </p:txBody>
      </p:sp>
      <p:sp>
        <p:nvSpPr>
          <p:cNvPr id="37" name="スライド番号プレースホルダ 36"/>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矢印コネクタ 26"/>
          <p:cNvCxnSpPr>
            <a:cxnSpLocks/>
          </p:cNvCxnSpPr>
          <p:nvPr/>
        </p:nvCxnSpPr>
        <p:spPr>
          <a:xfrm flipV="1">
            <a:off x="2901674" y="3501008"/>
            <a:ext cx="1584000" cy="1044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Picture 5" descr="DA_boundary_2"/>
          <p:cNvPicPr>
            <a:picLocks noChangeAspect="1" noChangeArrowheads="1"/>
          </p:cNvPicPr>
          <p:nvPr/>
        </p:nvPicPr>
        <p:blipFill>
          <a:blip r:embed="rId3" cstate="print"/>
          <a:srcRect/>
          <a:stretch>
            <a:fillRect/>
          </a:stretch>
        </p:blipFill>
        <p:spPr bwMode="auto">
          <a:xfrm>
            <a:off x="9324528" y="2492896"/>
            <a:ext cx="3611448" cy="2482338"/>
          </a:xfrm>
          <a:prstGeom prst="rect">
            <a:avLst/>
          </a:prstGeom>
          <a:noFill/>
        </p:spPr>
      </p:pic>
      <p:sp>
        <p:nvSpPr>
          <p:cNvPr id="2" name="タイトル 1"/>
          <p:cNvSpPr>
            <a:spLocks noGrp="1"/>
          </p:cNvSpPr>
          <p:nvPr>
            <p:ph type="title"/>
          </p:nvPr>
        </p:nvSpPr>
        <p:spPr>
          <a:xfrm>
            <a:off x="457200" y="188640"/>
            <a:ext cx="8229600" cy="792088"/>
          </a:xfrm>
        </p:spPr>
        <p:txBody>
          <a:bodyPr>
            <a:normAutofit/>
          </a:bodyPr>
          <a:lstStyle/>
          <a:p>
            <a:r>
              <a:rPr kumimoji="1" lang="ja-JP" altLang="en-US" dirty="0" smtClean="0"/>
              <a:t>側面境界の修正方法</a:t>
            </a:r>
            <a:endParaRPr kumimoji="1" lang="ja-JP" altLang="en-US" dirty="0"/>
          </a:p>
        </p:txBody>
      </p:sp>
      <p:sp>
        <p:nvSpPr>
          <p:cNvPr id="3" name="コンテンツ プレースホルダ 2"/>
          <p:cNvSpPr>
            <a:spLocks noGrp="1"/>
          </p:cNvSpPr>
          <p:nvPr>
            <p:ph idx="1"/>
          </p:nvPr>
        </p:nvSpPr>
        <p:spPr>
          <a:xfrm>
            <a:off x="791488" y="1052736"/>
            <a:ext cx="7524928" cy="1152128"/>
          </a:xfrm>
        </p:spPr>
        <p:txBody>
          <a:bodyPr>
            <a:noAutofit/>
          </a:bodyPr>
          <a:lstStyle/>
          <a:p>
            <a:pPr>
              <a:lnSpc>
                <a:spcPct val="120000"/>
              </a:lnSpc>
              <a:buNone/>
            </a:pPr>
            <a:r>
              <a:rPr kumimoji="1" lang="ja-JP" altLang="en-US" sz="2800" dirty="0" smtClean="0"/>
              <a:t>現時刻のインクリメントを（予報の）境界値に足す</a:t>
            </a:r>
            <a:endParaRPr kumimoji="1" lang="en-US" altLang="ja-JP" sz="2800" dirty="0" smtClean="0"/>
          </a:p>
          <a:p>
            <a:pPr>
              <a:lnSpc>
                <a:spcPct val="120000"/>
              </a:lnSpc>
              <a:buNone/>
            </a:pPr>
            <a:r>
              <a:rPr lang="en-US" altLang="ja-JP" sz="2800" dirty="0" smtClean="0"/>
              <a:t>※</a:t>
            </a:r>
            <a:r>
              <a:rPr lang="ja-JP" altLang="en-US" sz="2800" dirty="0" smtClean="0"/>
              <a:t>各メンバーに対して、個々の修正を適用</a:t>
            </a:r>
            <a:endParaRPr lang="en-US" altLang="ja-JP" sz="2800" dirty="0" smtClean="0"/>
          </a:p>
        </p:txBody>
      </p:sp>
      <p:sp>
        <p:nvSpPr>
          <p:cNvPr id="5" name="テキスト ボックス 4"/>
          <p:cNvSpPr txBox="1"/>
          <p:nvPr/>
        </p:nvSpPr>
        <p:spPr>
          <a:xfrm>
            <a:off x="305884" y="5661248"/>
            <a:ext cx="3474028" cy="461665"/>
          </a:xfrm>
          <a:prstGeom prst="rect">
            <a:avLst/>
          </a:prstGeom>
          <a:noFill/>
        </p:spPr>
        <p:txBody>
          <a:bodyPr wrap="none" rtlCol="0">
            <a:spAutoFit/>
          </a:bodyPr>
          <a:lstStyle/>
          <a:p>
            <a:r>
              <a:rPr kumimoji="1" lang="ja-JP" altLang="en-US" sz="2400" dirty="0" smtClean="0"/>
              <a:t>（境、修士論文</a:t>
            </a:r>
            <a:r>
              <a:rPr kumimoji="1" lang="en-US" altLang="ja-JP" sz="2400" dirty="0" smtClean="0"/>
              <a:t>2009</a:t>
            </a:r>
            <a:r>
              <a:rPr lang="ja-JP" altLang="en-US" sz="2400" dirty="0" smtClean="0"/>
              <a:t>年度</a:t>
            </a:r>
            <a:r>
              <a:rPr kumimoji="1" lang="ja-JP" altLang="en-US" sz="2400" dirty="0" smtClean="0"/>
              <a:t>）</a:t>
            </a:r>
            <a:endParaRPr kumimoji="1" lang="ja-JP" altLang="en-US" sz="2400" dirty="0"/>
          </a:p>
        </p:txBody>
      </p:sp>
      <p:cxnSp>
        <p:nvCxnSpPr>
          <p:cNvPr id="6" name="直線矢印コネクタ 5"/>
          <p:cNvCxnSpPr/>
          <p:nvPr/>
        </p:nvCxnSpPr>
        <p:spPr>
          <a:xfrm flipV="1">
            <a:off x="539552" y="2708920"/>
            <a:ext cx="0" cy="28803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395536" y="5013176"/>
            <a:ext cx="52565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899592" y="2396174"/>
            <a:ext cx="3606037" cy="2400978"/>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1895347" y="4015287"/>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967680" y="4184851"/>
            <a:ext cx="0" cy="28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cxnSpLocks/>
          </p:cNvCxnSpPr>
          <p:nvPr/>
        </p:nvCxnSpPr>
        <p:spPr>
          <a:xfrm flipV="1">
            <a:off x="1959084" y="2925128"/>
            <a:ext cx="2520000" cy="1656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星 5 19"/>
          <p:cNvSpPr/>
          <p:nvPr/>
        </p:nvSpPr>
        <p:spPr>
          <a:xfrm>
            <a:off x="815227" y="4677850"/>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1860410" y="4461826"/>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2878745" y="3550476"/>
            <a:ext cx="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779912" y="2972278"/>
            <a:ext cx="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2819094" y="3920699"/>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2879070" y="4099652"/>
            <a:ext cx="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星 5 25"/>
          <p:cNvSpPr/>
          <p:nvPr/>
        </p:nvSpPr>
        <p:spPr>
          <a:xfrm>
            <a:off x="2771800" y="443711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a:off x="3779912" y="3523588"/>
            <a:ext cx="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3707904" y="3908342"/>
            <a:ext cx="144016" cy="144016"/>
          </a:xfrm>
          <a:prstGeom prst="ellipse">
            <a:avLst/>
          </a:prstGeom>
          <a:solidFill>
            <a:schemeClr val="bg1">
              <a:lumMod val="7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a:off x="3780237" y="4066849"/>
            <a:ext cx="0" cy="36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星 5 30"/>
          <p:cNvSpPr/>
          <p:nvPr/>
        </p:nvSpPr>
        <p:spPr>
          <a:xfrm>
            <a:off x="3672967" y="4414532"/>
            <a:ext cx="216024" cy="216024"/>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a:cxnSpLocks noChangeAspect="1"/>
          </p:cNvCxnSpPr>
          <p:nvPr/>
        </p:nvCxnSpPr>
        <p:spPr>
          <a:xfrm flipV="1">
            <a:off x="3782597" y="4042135"/>
            <a:ext cx="710068" cy="46800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51520" y="2339588"/>
            <a:ext cx="684483"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Error</a:t>
            </a:r>
            <a:endParaRPr kumimoji="1" lang="ja-JP" altLang="en-US" sz="2400" dirty="0">
              <a:latin typeface="Arial" pitchFamily="34" charset="0"/>
              <a:cs typeface="Arial" pitchFamily="34" charset="0"/>
            </a:endParaRPr>
          </a:p>
        </p:txBody>
      </p:sp>
      <p:sp>
        <p:nvSpPr>
          <p:cNvPr id="35" name="テキスト ボックス 34"/>
          <p:cNvSpPr txBox="1"/>
          <p:nvPr/>
        </p:nvSpPr>
        <p:spPr>
          <a:xfrm>
            <a:off x="4763027" y="5075892"/>
            <a:ext cx="673069" cy="369332"/>
          </a:xfrm>
          <a:prstGeom prst="rect">
            <a:avLst/>
          </a:prstGeom>
          <a:noFill/>
        </p:spPr>
        <p:txBody>
          <a:bodyPr wrap="none" lIns="0" tIns="0" rIns="0" bIns="0" rtlCol="0">
            <a:spAutoFit/>
          </a:bodyPr>
          <a:lstStyle/>
          <a:p>
            <a:r>
              <a:rPr kumimoji="1" lang="en-US" altLang="ja-JP" sz="2400" dirty="0" smtClean="0">
                <a:latin typeface="Arial" pitchFamily="34" charset="0"/>
                <a:cs typeface="Arial" pitchFamily="34" charset="0"/>
              </a:rPr>
              <a:t>Time</a:t>
            </a:r>
            <a:endParaRPr kumimoji="1" lang="ja-JP" altLang="en-US" sz="2400" dirty="0">
              <a:latin typeface="Arial" pitchFamily="34" charset="0"/>
              <a:cs typeface="Arial" pitchFamily="34" charset="0"/>
            </a:endParaRPr>
          </a:p>
        </p:txBody>
      </p:sp>
      <p:sp>
        <p:nvSpPr>
          <p:cNvPr id="36" name="コンテンツ プレースホルダ 2"/>
          <p:cNvSpPr txBox="1">
            <a:spLocks/>
          </p:cNvSpPr>
          <p:nvPr/>
        </p:nvSpPr>
        <p:spPr>
          <a:xfrm>
            <a:off x="3995936" y="5589240"/>
            <a:ext cx="5040560" cy="1152128"/>
          </a:xfrm>
          <a:prstGeom prst="rect">
            <a:avLst/>
          </a:prstGeom>
          <a:solidFill>
            <a:schemeClr val="bg1"/>
          </a:solidFill>
          <a:ln w="38100">
            <a:solidFill>
              <a:srgbClr val="FF0000"/>
            </a:solidFill>
          </a:ln>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lang="ja-JP" altLang="en-US" sz="2800" dirty="0" smtClean="0"/>
              <a:t>境界値のずれを修正することで、</a:t>
            </a:r>
            <a:endParaRPr lang="en-US" altLang="ja-JP" sz="2800" dirty="0" smtClean="0"/>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予報が境界値に引きずられない</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 name="テキスト ボックス 36"/>
          <p:cNvSpPr txBox="1"/>
          <p:nvPr/>
        </p:nvSpPr>
        <p:spPr>
          <a:xfrm>
            <a:off x="1264723" y="4653136"/>
            <a:ext cx="1651093" cy="430887"/>
          </a:xfrm>
          <a:prstGeom prst="rect">
            <a:avLst/>
          </a:prstGeom>
          <a:noFill/>
        </p:spPr>
        <p:txBody>
          <a:bodyPr wrap="none" lIns="0" tIns="0" rIns="0" bIns="0" rtlCol="0">
            <a:spAutoFit/>
          </a:bodyPr>
          <a:lstStyle/>
          <a:p>
            <a:r>
              <a:rPr lang="ja-JP" altLang="en-US" sz="2800" dirty="0" smtClean="0">
                <a:solidFill>
                  <a:srgbClr val="FF0000"/>
                </a:solidFill>
              </a:rPr>
              <a:t>解析値</a:t>
            </a:r>
            <a:r>
              <a:rPr lang="en-US" altLang="ja-JP" sz="2800" dirty="0" smtClean="0">
                <a:solidFill>
                  <a:srgbClr val="FF0000"/>
                </a:solidFill>
              </a:rPr>
              <a:t>(</a:t>
            </a:r>
            <a:r>
              <a:rPr lang="ja-JP" altLang="en-US" sz="2800" dirty="0" err="1" smtClean="0">
                <a:solidFill>
                  <a:srgbClr val="FF0000"/>
                </a:solidFill>
              </a:rPr>
              <a:t>ｘ</a:t>
            </a:r>
            <a:r>
              <a:rPr lang="en-US" altLang="ja-JP" sz="2800" baseline="-25000" dirty="0" err="1" smtClean="0">
                <a:solidFill>
                  <a:srgbClr val="FF0000"/>
                </a:solidFill>
              </a:rPr>
              <a:t>i</a:t>
            </a:r>
            <a:r>
              <a:rPr lang="en-US" altLang="ja-JP" sz="2800" baseline="30000" dirty="0" err="1" smtClean="0">
                <a:solidFill>
                  <a:srgbClr val="FF0000"/>
                </a:solidFill>
              </a:rPr>
              <a:t>a</a:t>
            </a:r>
            <a:r>
              <a:rPr lang="en-US" altLang="ja-JP" sz="2800" dirty="0" smtClean="0">
                <a:solidFill>
                  <a:srgbClr val="FF0000"/>
                </a:solidFill>
              </a:rPr>
              <a:t>)</a:t>
            </a:r>
            <a:endParaRPr kumimoji="1" lang="ja-JP" altLang="en-US" sz="2800" baseline="-25000" dirty="0">
              <a:solidFill>
                <a:srgbClr val="FF0000"/>
              </a:solidFill>
            </a:endParaRPr>
          </a:p>
        </p:txBody>
      </p:sp>
      <p:sp>
        <p:nvSpPr>
          <p:cNvPr id="38" name="テキスト ボックス 37"/>
          <p:cNvSpPr txBox="1"/>
          <p:nvPr/>
        </p:nvSpPr>
        <p:spPr>
          <a:xfrm>
            <a:off x="552252" y="3143290"/>
            <a:ext cx="1795363" cy="861774"/>
          </a:xfrm>
          <a:prstGeom prst="rect">
            <a:avLst/>
          </a:prstGeom>
          <a:noFill/>
        </p:spPr>
        <p:txBody>
          <a:bodyPr wrap="none" lIns="0" tIns="0" rIns="0" bIns="0" rtlCol="0">
            <a:spAutoFit/>
          </a:bodyPr>
          <a:lstStyle/>
          <a:p>
            <a:r>
              <a:rPr lang="ja-JP" altLang="en-US" sz="2800" dirty="0" smtClean="0">
                <a:solidFill>
                  <a:srgbClr val="0000FF"/>
                </a:solidFill>
              </a:rPr>
              <a:t>第一推定値</a:t>
            </a:r>
            <a:endParaRPr lang="en-US" altLang="ja-JP" sz="2800" dirty="0" smtClean="0">
              <a:solidFill>
                <a:srgbClr val="0000FF"/>
              </a:solidFill>
            </a:endParaRPr>
          </a:p>
          <a:p>
            <a:r>
              <a:rPr lang="ja-JP" altLang="en-US" sz="2800" dirty="0" smtClean="0">
                <a:solidFill>
                  <a:srgbClr val="0000FF"/>
                </a:solidFill>
              </a:rPr>
              <a:t>　　　　</a:t>
            </a:r>
            <a:r>
              <a:rPr lang="en-US" altLang="ja-JP" sz="2800" dirty="0" smtClean="0">
                <a:solidFill>
                  <a:srgbClr val="0000FF"/>
                </a:solidFill>
              </a:rPr>
              <a:t>(</a:t>
            </a:r>
            <a:r>
              <a:rPr lang="ja-JP" altLang="en-US" sz="2800" dirty="0" err="1" smtClean="0">
                <a:solidFill>
                  <a:srgbClr val="0000FF"/>
                </a:solidFill>
              </a:rPr>
              <a:t>ｘ</a:t>
            </a:r>
            <a:r>
              <a:rPr lang="en-US" altLang="ja-JP" sz="2800" baseline="-25000" dirty="0" smtClean="0">
                <a:solidFill>
                  <a:srgbClr val="0000FF"/>
                </a:solidFill>
              </a:rPr>
              <a:t>i</a:t>
            </a:r>
            <a:r>
              <a:rPr lang="en-US" altLang="ja-JP" sz="2800" baseline="30000" dirty="0" smtClean="0">
                <a:solidFill>
                  <a:srgbClr val="0000FF"/>
                </a:solidFill>
              </a:rPr>
              <a:t>f</a:t>
            </a:r>
            <a:r>
              <a:rPr lang="en-US" altLang="ja-JP" sz="2800" dirty="0" smtClean="0">
                <a:solidFill>
                  <a:srgbClr val="0000FF"/>
                </a:solidFill>
              </a:rPr>
              <a:t>)</a:t>
            </a:r>
            <a:endParaRPr kumimoji="1" lang="ja-JP" altLang="en-US" sz="2800" dirty="0">
              <a:solidFill>
                <a:srgbClr val="0000FF"/>
              </a:solidFill>
            </a:endParaRPr>
          </a:p>
        </p:txBody>
      </p:sp>
      <p:graphicFrame>
        <p:nvGraphicFramePr>
          <p:cNvPr id="33793" name="Object 1"/>
          <p:cNvGraphicFramePr>
            <a:graphicFrameLocks noChangeAspect="1"/>
          </p:cNvGraphicFramePr>
          <p:nvPr/>
        </p:nvGraphicFramePr>
        <p:xfrm>
          <a:off x="4860032" y="2492896"/>
          <a:ext cx="3067050" cy="492125"/>
        </p:xfrm>
        <a:graphic>
          <a:graphicData uri="http://schemas.openxmlformats.org/presentationml/2006/ole">
            <p:oleObj spid="_x0000_s33793" name="数式" r:id="rId4" imgW="1422360" imgH="228600" progId="Equation.3">
              <p:embed/>
            </p:oleObj>
          </a:graphicData>
        </a:graphic>
      </p:graphicFrame>
      <p:graphicFrame>
        <p:nvGraphicFramePr>
          <p:cNvPr id="33794" name="Object 2"/>
          <p:cNvGraphicFramePr>
            <a:graphicFrameLocks noChangeAspect="1"/>
          </p:cNvGraphicFramePr>
          <p:nvPr/>
        </p:nvGraphicFramePr>
        <p:xfrm>
          <a:off x="4860032" y="2862263"/>
          <a:ext cx="4246562" cy="933450"/>
        </p:xfrm>
        <a:graphic>
          <a:graphicData uri="http://schemas.openxmlformats.org/presentationml/2006/ole">
            <p:oleObj spid="_x0000_s33794" name="数式" r:id="rId5" imgW="1968480" imgH="431640" progId="Equation.3">
              <p:embed/>
            </p:oleObj>
          </a:graphicData>
        </a:graphic>
      </p:graphicFrame>
      <p:sp>
        <p:nvSpPr>
          <p:cNvPr id="39" name="正方形/長方形 38"/>
          <p:cNvSpPr/>
          <p:nvPr/>
        </p:nvSpPr>
        <p:spPr>
          <a:xfrm>
            <a:off x="2612085" y="2852936"/>
            <a:ext cx="735779" cy="430887"/>
          </a:xfrm>
          <a:prstGeom prst="rect">
            <a:avLst/>
          </a:prstGeom>
        </p:spPr>
        <p:txBody>
          <a:bodyPr wrap="none" lIns="0" tIns="0" rIns="0" bIns="0">
            <a:spAutoFit/>
          </a:bodyPr>
          <a:lstStyle/>
          <a:p>
            <a:r>
              <a:rPr lang="en-US" altLang="ja-JP" sz="2800" dirty="0" smtClean="0">
                <a:solidFill>
                  <a:srgbClr val="0000FF"/>
                </a:solidFill>
                <a:latin typeface="ＭＳ Ｐゴシック" pitchFamily="50" charset="-128"/>
                <a:ea typeface="ＭＳ Ｐゴシック" pitchFamily="50" charset="-128"/>
              </a:rPr>
              <a:t>x</a:t>
            </a:r>
            <a:r>
              <a:rPr lang="en-US" altLang="ja-JP" sz="2800" baseline="-25000" dirty="0" smtClean="0">
                <a:solidFill>
                  <a:srgbClr val="0000FF"/>
                </a:solidFill>
                <a:latin typeface="ＭＳ Ｐゴシック" pitchFamily="50" charset="-128"/>
                <a:ea typeface="ＭＳ Ｐゴシック" pitchFamily="50" charset="-128"/>
              </a:rPr>
              <a:t>i+1</a:t>
            </a:r>
            <a:r>
              <a:rPr lang="en-US" altLang="ja-JP" sz="2800" baseline="30000" dirty="0" smtClean="0">
                <a:solidFill>
                  <a:srgbClr val="0000FF"/>
                </a:solidFill>
                <a:latin typeface="ＭＳ Ｐゴシック" pitchFamily="50" charset="-128"/>
                <a:ea typeface="ＭＳ Ｐゴシック" pitchFamily="50" charset="-128"/>
              </a:rPr>
              <a:t>LB</a:t>
            </a:r>
            <a:endParaRPr lang="ja-JP" altLang="en-US" sz="2800" dirty="0">
              <a:latin typeface="ＭＳ Ｐゴシック" pitchFamily="50" charset="-128"/>
              <a:ea typeface="ＭＳ Ｐゴシック" pitchFamily="50" charset="-128"/>
            </a:endParaRPr>
          </a:p>
        </p:txBody>
      </p:sp>
      <p:sp>
        <p:nvSpPr>
          <p:cNvPr id="40" name="正方形/長方形 39"/>
          <p:cNvSpPr/>
          <p:nvPr/>
        </p:nvSpPr>
        <p:spPr>
          <a:xfrm>
            <a:off x="3476181" y="2350041"/>
            <a:ext cx="735779" cy="430887"/>
          </a:xfrm>
          <a:prstGeom prst="rect">
            <a:avLst/>
          </a:prstGeom>
        </p:spPr>
        <p:txBody>
          <a:bodyPr wrap="none" lIns="0" tIns="0" rIns="0" bIns="0">
            <a:spAutoFit/>
          </a:bodyPr>
          <a:lstStyle/>
          <a:p>
            <a:r>
              <a:rPr lang="en-US" altLang="ja-JP" sz="2800" dirty="0" smtClean="0">
                <a:solidFill>
                  <a:srgbClr val="0000FF"/>
                </a:solidFill>
                <a:latin typeface="ＭＳ Ｐゴシック" pitchFamily="50" charset="-128"/>
                <a:ea typeface="ＭＳ Ｐゴシック" pitchFamily="50" charset="-128"/>
              </a:rPr>
              <a:t>x</a:t>
            </a:r>
            <a:r>
              <a:rPr lang="en-US" altLang="ja-JP" sz="2800" baseline="-25000" dirty="0" smtClean="0">
                <a:solidFill>
                  <a:srgbClr val="0000FF"/>
                </a:solidFill>
                <a:latin typeface="ＭＳ Ｐゴシック" pitchFamily="50" charset="-128"/>
                <a:ea typeface="ＭＳ Ｐゴシック" pitchFamily="50" charset="-128"/>
              </a:rPr>
              <a:t>i+2</a:t>
            </a:r>
            <a:r>
              <a:rPr lang="en-US" altLang="ja-JP" sz="2800" baseline="30000" dirty="0" smtClean="0">
                <a:solidFill>
                  <a:srgbClr val="0000FF"/>
                </a:solidFill>
                <a:latin typeface="ＭＳ Ｐゴシック" pitchFamily="50" charset="-128"/>
                <a:ea typeface="ＭＳ Ｐゴシック" pitchFamily="50" charset="-128"/>
              </a:rPr>
              <a:t>LB</a:t>
            </a:r>
            <a:endParaRPr lang="ja-JP" altLang="en-US" sz="2800" dirty="0">
              <a:latin typeface="ＭＳ Ｐゴシック" pitchFamily="50" charset="-128"/>
              <a:ea typeface="ＭＳ Ｐゴシック" pitchFamily="50" charset="-128"/>
            </a:endParaRPr>
          </a:p>
        </p:txBody>
      </p:sp>
      <p:sp>
        <p:nvSpPr>
          <p:cNvPr id="41" name="スライド番号プレースホルダ 40"/>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2060203" y="103386"/>
            <a:ext cx="5001369" cy="615553"/>
          </a:xfrm>
        </p:spPr>
        <p:txBody>
          <a:bodyPr wrap="none" lIns="0" tIns="0" rIns="0" bIns="0">
            <a:spAutoFit/>
          </a:bodyPr>
          <a:lstStyle/>
          <a:p>
            <a:r>
              <a:rPr lang="en-US" altLang="ja-JP" sz="4000" dirty="0" smtClean="0"/>
              <a:t>JMANHM+LETKF</a:t>
            </a:r>
            <a:r>
              <a:rPr lang="ja-JP" altLang="en-US" sz="4000" dirty="0" smtClean="0"/>
              <a:t>の概要</a:t>
            </a:r>
          </a:p>
        </p:txBody>
      </p:sp>
      <p:graphicFrame>
        <p:nvGraphicFramePr>
          <p:cNvPr id="58830" name="Group 462"/>
          <p:cNvGraphicFramePr>
            <a:graphicFrameLocks noGrp="1"/>
          </p:cNvGraphicFramePr>
          <p:nvPr/>
        </p:nvGraphicFramePr>
        <p:xfrm>
          <a:off x="1439837" y="764704"/>
          <a:ext cx="6264326" cy="1615440"/>
        </p:xfrm>
        <a:graphic>
          <a:graphicData uri="http://schemas.openxmlformats.org/drawingml/2006/table">
            <a:tbl>
              <a:tblPr/>
              <a:tblGrid>
                <a:gridCol w="2025138"/>
                <a:gridCol w="4239188"/>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モデル</a:t>
                      </a:r>
                    </a:p>
                  </a:txBody>
                  <a:tcPr marL="72000" marR="0" marT="19050" marB="19050"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JMA-NHM</a:t>
                      </a: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t>
                      </a: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Saito et al., 2007</a:t>
                      </a: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a:t>
                      </a:r>
                      <a:endPar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格子数</a:t>
                      </a:r>
                      <a:r>
                        <a:rPr kumimoji="1" lang="en-US" altLang="ja-JP" sz="2400" b="0" i="0" u="none" strike="noStrike" cap="none" normalizeH="0" baseline="0" dirty="0" smtClean="0">
                          <a:ln>
                            <a:noFill/>
                          </a:ln>
                          <a:solidFill>
                            <a:schemeClr val="tx1"/>
                          </a:solidFill>
                          <a:effectLst/>
                          <a:latin typeface="Times New Roman" charset="0"/>
                          <a:ea typeface="ＭＳ Ｐゴシック" pitchFamily="50" charset="-128"/>
                        </a:rPr>
                        <a:t>/</a:t>
                      </a: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解像度</a:t>
                      </a:r>
                    </a:p>
                  </a:txBody>
                  <a:tcPr marL="72000" marR="0" marT="19050" marB="1905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96x96x40: 0.4km</a:t>
                      </a: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計算時間</a:t>
                      </a:r>
                    </a:p>
                  </a:txBody>
                  <a:tcPr marL="72000" marR="0" marT="19050" marB="1905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200</a:t>
                      </a: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7/6/16 14:00-18:00 JST</a:t>
                      </a: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地表面過程</a:t>
                      </a:r>
                      <a:endParaRPr kumimoji="1" lang="ja-JP" altLang="en-US" sz="1600" b="1" i="0" u="none" strike="noStrike" cap="none" normalizeH="0" baseline="0" dirty="0" smtClean="0">
                        <a:ln>
                          <a:noFill/>
                        </a:ln>
                        <a:solidFill>
                          <a:schemeClr val="tx1"/>
                        </a:solidFill>
                        <a:effectLst/>
                        <a:latin typeface="Times New Roman" charset="0"/>
                        <a:ea typeface="ＭＳ Ｐゴシック" pitchFamily="50" charset="-128"/>
                      </a:endParaRPr>
                    </a:p>
                  </a:txBody>
                  <a:tcPr marL="72000" marR="0" marT="19050" marB="1905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2400" dirty="0" err="1" smtClean="0">
                          <a:latin typeface="Arial" pitchFamily="34" charset="0"/>
                          <a:cs typeface="Arial" pitchFamily="34" charset="0"/>
                        </a:rPr>
                        <a:t>Beljaars</a:t>
                      </a:r>
                      <a:r>
                        <a:rPr lang="en-US" altLang="ja-JP" sz="2400" dirty="0" smtClean="0">
                          <a:latin typeface="Arial" pitchFamily="34" charset="0"/>
                          <a:cs typeface="Arial" pitchFamily="34" charset="0"/>
                        </a:rPr>
                        <a:t> and </a:t>
                      </a:r>
                      <a:r>
                        <a:rPr lang="en-US" altLang="ja-JP" sz="2400" dirty="0" err="1" smtClean="0">
                          <a:latin typeface="Arial" pitchFamily="34" charset="0"/>
                          <a:cs typeface="Arial" pitchFamily="34" charset="0"/>
                        </a:rPr>
                        <a:t>Holtslag</a:t>
                      </a:r>
                      <a:r>
                        <a:rPr lang="en-US" altLang="ja-JP" sz="2400" dirty="0" smtClean="0">
                          <a:latin typeface="Arial" pitchFamily="34" charset="0"/>
                          <a:cs typeface="Arial" pitchFamily="34" charset="0"/>
                        </a:rPr>
                        <a:t> (1991)</a:t>
                      </a:r>
                      <a:endPar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 name="Group 462"/>
          <p:cNvGraphicFramePr>
            <a:graphicFrameLocks noGrp="1"/>
          </p:cNvGraphicFramePr>
          <p:nvPr/>
        </p:nvGraphicFramePr>
        <p:xfrm>
          <a:off x="1205077" y="2564904"/>
          <a:ext cx="6733845" cy="1615440"/>
        </p:xfrm>
        <a:graphic>
          <a:graphicData uri="http://schemas.openxmlformats.org/drawingml/2006/table">
            <a:tbl>
              <a:tblPr/>
              <a:tblGrid>
                <a:gridCol w="2329938"/>
                <a:gridCol w="4403907"/>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同化手法</a:t>
                      </a:r>
                    </a:p>
                  </a:txBody>
                  <a:tcPr marL="72000" marR="0" marT="19050" marB="19050"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LETKF</a:t>
                      </a: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a:t>
                      </a: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Miyoshi &amp; Kunii, 2011</a:t>
                      </a: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a:t>
                      </a:r>
                      <a:endPar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水平</a:t>
                      </a:r>
                      <a:r>
                        <a:rPr kumimoji="1" lang="en-US" altLang="ja-JP" sz="2400" b="0" i="0" u="none" strike="noStrike" cap="none" normalizeH="0" baseline="0" dirty="0" smtClean="0">
                          <a:ln>
                            <a:noFill/>
                          </a:ln>
                          <a:solidFill>
                            <a:schemeClr val="tx1"/>
                          </a:solidFill>
                          <a:effectLst/>
                          <a:latin typeface="Times New Roman" charset="0"/>
                          <a:ea typeface="ＭＳ Ｐゴシック" pitchFamily="50" charset="-128"/>
                        </a:rPr>
                        <a:t>/</a:t>
                      </a: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鉛直局所化</a:t>
                      </a:r>
                    </a:p>
                  </a:txBody>
                  <a:tcPr marL="72000" marR="0" marT="19050" marB="1905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3km/0.5km</a:t>
                      </a: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同化ウィンドウ</a:t>
                      </a:r>
                    </a:p>
                  </a:txBody>
                  <a:tcPr marL="72000" marR="0" marT="19050" marB="1905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15</a:t>
                      </a:r>
                      <a:r>
                        <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分</a:t>
                      </a:r>
                      <a:endParaRPr kumimoji="1" lang="en-US" altLang="ja-JP"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pitchFamily="50" charset="-128"/>
                        </a:rPr>
                        <a:t>共分散膨張</a:t>
                      </a:r>
                    </a:p>
                  </a:txBody>
                  <a:tcPr marL="72000" marR="0" marT="19050" marB="1905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ja-JP" sz="2400" dirty="0" smtClean="0">
                          <a:latin typeface="Arial" pitchFamily="34" charset="0"/>
                          <a:cs typeface="Arial" pitchFamily="34" charset="0"/>
                        </a:rPr>
                        <a:t>10%</a:t>
                      </a:r>
                      <a:r>
                        <a:rPr lang="ja-JP" altLang="en-US" sz="2400" dirty="0" smtClean="0">
                          <a:latin typeface="Arial" pitchFamily="34" charset="0"/>
                          <a:cs typeface="Arial" pitchFamily="34" charset="0"/>
                        </a:rPr>
                        <a:t>（固定）</a:t>
                      </a:r>
                      <a:endParaRPr kumimoji="1" lang="ja-JP" altLang="en-US" sz="24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a:txBody>
                  <a:tcPr marL="72000" marR="36000" marT="0" marB="0"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 name="Picture 10" descr="obs_limit_center"/>
          <p:cNvPicPr>
            <a:picLocks noChangeAspect="1" noChangeArrowheads="1"/>
          </p:cNvPicPr>
          <p:nvPr/>
        </p:nvPicPr>
        <p:blipFill>
          <a:blip r:embed="rId2" cstate="print"/>
          <a:srcRect/>
          <a:stretch>
            <a:fillRect/>
          </a:stretch>
        </p:blipFill>
        <p:spPr bwMode="auto">
          <a:xfrm>
            <a:off x="1901130" y="4670425"/>
            <a:ext cx="2382838" cy="2187575"/>
          </a:xfrm>
          <a:prstGeom prst="rect">
            <a:avLst/>
          </a:prstGeom>
          <a:noFill/>
        </p:spPr>
      </p:pic>
      <p:pic>
        <p:nvPicPr>
          <p:cNvPr id="24" name="Picture 9" descr="obs_limit_4point"/>
          <p:cNvPicPr>
            <a:picLocks noChangeAspect="1" noChangeArrowheads="1"/>
          </p:cNvPicPr>
          <p:nvPr/>
        </p:nvPicPr>
        <p:blipFill>
          <a:blip r:embed="rId3" cstate="print"/>
          <a:srcRect/>
          <a:stretch>
            <a:fillRect/>
          </a:stretch>
        </p:blipFill>
        <p:spPr bwMode="auto">
          <a:xfrm>
            <a:off x="4709442" y="4672013"/>
            <a:ext cx="2382838" cy="2185987"/>
          </a:xfrm>
          <a:prstGeom prst="rect">
            <a:avLst/>
          </a:prstGeom>
          <a:noFill/>
        </p:spPr>
      </p:pic>
      <p:sp>
        <p:nvSpPr>
          <p:cNvPr id="31" name="テキスト ボックス 30"/>
          <p:cNvSpPr txBox="1"/>
          <p:nvPr/>
        </p:nvSpPr>
        <p:spPr>
          <a:xfrm>
            <a:off x="3851920" y="4221088"/>
            <a:ext cx="1415772" cy="461665"/>
          </a:xfrm>
          <a:prstGeom prst="rect">
            <a:avLst/>
          </a:prstGeom>
          <a:noFill/>
        </p:spPr>
        <p:txBody>
          <a:bodyPr wrap="none" rtlCol="0">
            <a:spAutoFit/>
          </a:bodyPr>
          <a:lstStyle/>
          <a:p>
            <a:r>
              <a:rPr lang="ja-JP" altLang="en-US" sz="2400" dirty="0" smtClean="0"/>
              <a:t>観測範囲</a:t>
            </a:r>
            <a:endParaRPr kumimoji="1" lang="ja-JP" altLang="en-US" sz="2400" dirty="0"/>
          </a:p>
        </p:txBody>
      </p:sp>
      <p:sp>
        <p:nvSpPr>
          <p:cNvPr id="32" name="テキスト ボックス 31"/>
          <p:cNvSpPr txBox="1"/>
          <p:nvPr/>
        </p:nvSpPr>
        <p:spPr>
          <a:xfrm>
            <a:off x="609791" y="4581128"/>
            <a:ext cx="1729961" cy="461665"/>
          </a:xfrm>
          <a:prstGeom prst="rect">
            <a:avLst/>
          </a:prstGeom>
          <a:noFill/>
        </p:spPr>
        <p:txBody>
          <a:bodyPr wrap="none" rtlCol="0">
            <a:spAutoFit/>
          </a:bodyPr>
          <a:lstStyle/>
          <a:p>
            <a:r>
              <a:rPr kumimoji="1" lang="ja-JP" altLang="en-US" sz="2400" dirty="0" smtClean="0"/>
              <a:t>ライダー</a:t>
            </a:r>
            <a:r>
              <a:rPr kumimoji="1" lang="en-US" altLang="ja-JP" sz="2400" dirty="0" smtClean="0"/>
              <a:t>1</a:t>
            </a:r>
            <a:r>
              <a:rPr lang="ja-JP" altLang="en-US" sz="2400" dirty="0" smtClean="0"/>
              <a:t>台</a:t>
            </a:r>
            <a:endParaRPr kumimoji="1" lang="ja-JP" altLang="en-US" sz="2400" dirty="0"/>
          </a:p>
        </p:txBody>
      </p:sp>
      <p:sp>
        <p:nvSpPr>
          <p:cNvPr id="35" name="テキスト ボックス 34"/>
          <p:cNvSpPr txBox="1"/>
          <p:nvPr/>
        </p:nvSpPr>
        <p:spPr>
          <a:xfrm>
            <a:off x="7018503" y="4581128"/>
            <a:ext cx="1729961" cy="461665"/>
          </a:xfrm>
          <a:prstGeom prst="rect">
            <a:avLst/>
          </a:prstGeom>
          <a:noFill/>
        </p:spPr>
        <p:txBody>
          <a:bodyPr wrap="none" rtlCol="0">
            <a:spAutoFit/>
          </a:bodyPr>
          <a:lstStyle/>
          <a:p>
            <a:r>
              <a:rPr kumimoji="1" lang="ja-JP" altLang="en-US" sz="2400" dirty="0" smtClean="0"/>
              <a:t>ライダー</a:t>
            </a:r>
            <a:r>
              <a:rPr lang="en-US" altLang="ja-JP" sz="2400" dirty="0" smtClean="0"/>
              <a:t>4</a:t>
            </a:r>
            <a:r>
              <a:rPr lang="ja-JP" altLang="en-US" sz="2400" dirty="0" smtClean="0"/>
              <a:t>台</a:t>
            </a:r>
            <a:endParaRPr kumimoji="1" lang="ja-JP" altLang="en-US" sz="2400" dirty="0"/>
          </a:p>
        </p:txBody>
      </p:sp>
      <p:sp>
        <p:nvSpPr>
          <p:cNvPr id="11" name="スライド番号プレースホルダ 10"/>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7292" y="188640"/>
            <a:ext cx="4834880" cy="720080"/>
          </a:xfrm>
        </p:spPr>
        <p:txBody>
          <a:bodyPr lIns="0" tIns="0" rIns="0" bIns="0">
            <a:normAutofit/>
          </a:bodyPr>
          <a:lstStyle/>
          <a:p>
            <a:r>
              <a:rPr kumimoji="1" lang="en-US" altLang="ja-JP" dirty="0" smtClean="0"/>
              <a:t>OSSE</a:t>
            </a:r>
            <a:r>
              <a:rPr kumimoji="1" lang="ja-JP" altLang="en-US" dirty="0" smtClean="0"/>
              <a:t>の実験設定</a:t>
            </a:r>
            <a:endParaRPr kumimoji="1" lang="ja-JP" altLang="en-US" dirty="0"/>
          </a:p>
        </p:txBody>
      </p:sp>
      <p:sp>
        <p:nvSpPr>
          <p:cNvPr id="4" name="角丸四角形 3"/>
          <p:cNvSpPr/>
          <p:nvPr/>
        </p:nvSpPr>
        <p:spPr>
          <a:xfrm>
            <a:off x="251520" y="1484784"/>
            <a:ext cx="2160240" cy="86409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ja-JP" altLang="en-US" sz="2800" dirty="0" smtClean="0">
                <a:solidFill>
                  <a:srgbClr val="002060"/>
                </a:solidFill>
              </a:rPr>
              <a:t>メソ解析</a:t>
            </a:r>
            <a:endParaRPr lang="en-US" altLang="ja-JP" sz="2800" dirty="0" smtClean="0">
              <a:solidFill>
                <a:srgbClr val="002060"/>
              </a:solidFill>
            </a:endParaRPr>
          </a:p>
          <a:p>
            <a:pPr algn="ctr">
              <a:buNone/>
            </a:pPr>
            <a:r>
              <a:rPr lang="en-US" altLang="ja-JP" sz="2800" dirty="0" smtClean="0">
                <a:solidFill>
                  <a:srgbClr val="002060"/>
                </a:solidFill>
              </a:rPr>
              <a:t>10km×10km</a:t>
            </a:r>
          </a:p>
        </p:txBody>
      </p:sp>
      <p:sp>
        <p:nvSpPr>
          <p:cNvPr id="5" name="角丸四角形 4"/>
          <p:cNvSpPr/>
          <p:nvPr/>
        </p:nvSpPr>
        <p:spPr>
          <a:xfrm>
            <a:off x="5868144" y="1484784"/>
            <a:ext cx="2520280" cy="864096"/>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ja-JP" altLang="en-US" sz="2800" dirty="0" smtClean="0">
                <a:solidFill>
                  <a:srgbClr val="002060"/>
                </a:solidFill>
              </a:rPr>
              <a:t>全球</a:t>
            </a:r>
            <a:r>
              <a:rPr lang="en-US" altLang="ja-JP" sz="2800" dirty="0" smtClean="0">
                <a:solidFill>
                  <a:srgbClr val="002060"/>
                </a:solidFill>
              </a:rPr>
              <a:t>ENS</a:t>
            </a:r>
          </a:p>
          <a:p>
            <a:pPr algn="ctr">
              <a:buNone/>
            </a:pPr>
            <a:r>
              <a:rPr lang="en-US" altLang="ja-JP" sz="2800" dirty="0" smtClean="0">
                <a:solidFill>
                  <a:srgbClr val="002060"/>
                </a:solidFill>
              </a:rPr>
              <a:t>1.25</a:t>
            </a:r>
            <a:r>
              <a:rPr lang="ja-JP" altLang="en-US" sz="2800" dirty="0" smtClean="0">
                <a:solidFill>
                  <a:srgbClr val="002060"/>
                </a:solidFill>
              </a:rPr>
              <a:t>度</a:t>
            </a:r>
            <a:r>
              <a:rPr lang="en-US" altLang="ja-JP" sz="2800" dirty="0" smtClean="0">
                <a:solidFill>
                  <a:srgbClr val="002060"/>
                </a:solidFill>
              </a:rPr>
              <a:t>× 1.25</a:t>
            </a:r>
            <a:r>
              <a:rPr lang="ja-JP" altLang="en-US" sz="2800" dirty="0" smtClean="0">
                <a:solidFill>
                  <a:srgbClr val="002060"/>
                </a:solidFill>
              </a:rPr>
              <a:t>度</a:t>
            </a:r>
            <a:endParaRPr lang="en-US" altLang="ja-JP" sz="2800" dirty="0" smtClean="0">
              <a:solidFill>
                <a:srgbClr val="002060"/>
              </a:solidFill>
            </a:endParaRPr>
          </a:p>
        </p:txBody>
      </p:sp>
      <p:sp>
        <p:nvSpPr>
          <p:cNvPr id="6" name="角丸四角形 5"/>
          <p:cNvSpPr/>
          <p:nvPr/>
        </p:nvSpPr>
        <p:spPr>
          <a:xfrm>
            <a:off x="717476" y="2817000"/>
            <a:ext cx="1224136" cy="612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ja-JP" sz="2800" dirty="0" smtClean="0">
                <a:solidFill>
                  <a:srgbClr val="002060"/>
                </a:solidFill>
              </a:rPr>
              <a:t>0.4km</a:t>
            </a:r>
          </a:p>
        </p:txBody>
      </p:sp>
      <p:sp>
        <p:nvSpPr>
          <p:cNvPr id="7" name="角丸四角形 6"/>
          <p:cNvSpPr/>
          <p:nvPr/>
        </p:nvSpPr>
        <p:spPr>
          <a:xfrm>
            <a:off x="5760440" y="2817000"/>
            <a:ext cx="3024000" cy="612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buNone/>
            </a:pPr>
            <a:r>
              <a:rPr lang="en-US" altLang="ja-JP" sz="2800" dirty="0" smtClean="0">
                <a:solidFill>
                  <a:srgbClr val="002060"/>
                </a:solidFill>
              </a:rPr>
              <a:t>0.4km×21</a:t>
            </a:r>
            <a:r>
              <a:rPr lang="ja-JP" altLang="en-US" sz="2800" dirty="0" smtClean="0">
                <a:solidFill>
                  <a:srgbClr val="002060"/>
                </a:solidFill>
              </a:rPr>
              <a:t>メンバー</a:t>
            </a:r>
            <a:endParaRPr lang="en-US" altLang="ja-JP" sz="2800" dirty="0" smtClean="0">
              <a:solidFill>
                <a:srgbClr val="002060"/>
              </a:solidFill>
            </a:endParaRPr>
          </a:p>
        </p:txBody>
      </p:sp>
      <p:sp>
        <p:nvSpPr>
          <p:cNvPr id="8" name="テキスト ボックス 7"/>
          <p:cNvSpPr txBox="1"/>
          <p:nvPr/>
        </p:nvSpPr>
        <p:spPr>
          <a:xfrm>
            <a:off x="899592" y="908720"/>
            <a:ext cx="718145" cy="430887"/>
          </a:xfrm>
          <a:prstGeom prst="rect">
            <a:avLst/>
          </a:prstGeom>
          <a:noFill/>
        </p:spPr>
        <p:txBody>
          <a:bodyPr wrap="none" lIns="0" tIns="0" rIns="0" bIns="0" rtlCol="0">
            <a:spAutoFit/>
          </a:bodyPr>
          <a:lstStyle/>
          <a:p>
            <a:r>
              <a:rPr kumimoji="1" lang="ja-JP" altLang="en-US" sz="2800" dirty="0" smtClean="0">
                <a:solidFill>
                  <a:srgbClr val="FF0000"/>
                </a:solidFill>
              </a:rPr>
              <a:t>真値</a:t>
            </a:r>
            <a:endParaRPr kumimoji="1" lang="ja-JP" altLang="en-US" sz="2800" dirty="0">
              <a:solidFill>
                <a:srgbClr val="FF0000"/>
              </a:solidFill>
            </a:endParaRPr>
          </a:p>
        </p:txBody>
      </p:sp>
      <p:sp>
        <p:nvSpPr>
          <p:cNvPr id="9" name="テキスト ボックス 8"/>
          <p:cNvSpPr txBox="1"/>
          <p:nvPr/>
        </p:nvSpPr>
        <p:spPr>
          <a:xfrm>
            <a:off x="5338241" y="908720"/>
            <a:ext cx="3770263" cy="430887"/>
          </a:xfrm>
          <a:prstGeom prst="rect">
            <a:avLst/>
          </a:prstGeom>
          <a:noFill/>
        </p:spPr>
        <p:txBody>
          <a:bodyPr wrap="none" lIns="0" tIns="0" rIns="0" bIns="0" rtlCol="0">
            <a:spAutoFit/>
          </a:bodyPr>
          <a:lstStyle/>
          <a:p>
            <a:r>
              <a:rPr kumimoji="1" lang="ja-JP" altLang="en-US" sz="2800" dirty="0" smtClean="0">
                <a:solidFill>
                  <a:srgbClr val="FF0000"/>
                </a:solidFill>
              </a:rPr>
              <a:t>予報（</a:t>
            </a:r>
            <a:r>
              <a:rPr kumimoji="1" lang="en-US" altLang="ja-JP" sz="2800" dirty="0" smtClean="0">
                <a:solidFill>
                  <a:srgbClr val="FF0000"/>
                </a:solidFill>
              </a:rPr>
              <a:t>+</a:t>
            </a:r>
            <a:r>
              <a:rPr kumimoji="1" lang="ja-JP" altLang="en-US" sz="2800" dirty="0" smtClean="0">
                <a:solidFill>
                  <a:srgbClr val="FF0000"/>
                </a:solidFill>
              </a:rPr>
              <a:t>側面境界の摂動）</a:t>
            </a:r>
            <a:endParaRPr kumimoji="1" lang="ja-JP" altLang="en-US" sz="2800" dirty="0">
              <a:solidFill>
                <a:srgbClr val="FF0000"/>
              </a:solidFill>
            </a:endParaRPr>
          </a:p>
        </p:txBody>
      </p:sp>
      <p:sp>
        <p:nvSpPr>
          <p:cNvPr id="10" name="下矢印 9"/>
          <p:cNvSpPr/>
          <p:nvPr/>
        </p:nvSpPr>
        <p:spPr>
          <a:xfrm>
            <a:off x="1115616" y="2420888"/>
            <a:ext cx="432048" cy="36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6948264" y="2420888"/>
            <a:ext cx="432048" cy="36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419872" y="2817000"/>
            <a:ext cx="1836000" cy="612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None/>
            </a:pPr>
            <a:r>
              <a:rPr lang="en-US" altLang="ja-JP" sz="2800" dirty="0" smtClean="0">
                <a:solidFill>
                  <a:srgbClr val="002060"/>
                </a:solidFill>
              </a:rPr>
              <a:t>0.8km</a:t>
            </a:r>
            <a:r>
              <a:rPr lang="ja-JP" altLang="en-US" sz="2800" dirty="0" smtClean="0">
                <a:solidFill>
                  <a:srgbClr val="002060"/>
                </a:solidFill>
              </a:rPr>
              <a:t>間隔</a:t>
            </a:r>
            <a:endParaRPr lang="en-US" altLang="ja-JP" sz="2800" dirty="0" smtClean="0">
              <a:solidFill>
                <a:srgbClr val="002060"/>
              </a:solidFill>
            </a:endParaRPr>
          </a:p>
        </p:txBody>
      </p:sp>
      <p:sp>
        <p:nvSpPr>
          <p:cNvPr id="14" name="テキスト ボックス 13"/>
          <p:cNvSpPr txBox="1"/>
          <p:nvPr/>
        </p:nvSpPr>
        <p:spPr>
          <a:xfrm>
            <a:off x="2777604" y="908720"/>
            <a:ext cx="2154436" cy="430887"/>
          </a:xfrm>
          <a:prstGeom prst="rect">
            <a:avLst/>
          </a:prstGeom>
          <a:noFill/>
        </p:spPr>
        <p:txBody>
          <a:bodyPr wrap="none" lIns="0" tIns="0" rIns="0" bIns="0" rtlCol="0">
            <a:spAutoFit/>
          </a:bodyPr>
          <a:lstStyle/>
          <a:p>
            <a:r>
              <a:rPr kumimoji="1" lang="ja-JP" altLang="en-US" sz="2800" dirty="0" smtClean="0">
                <a:solidFill>
                  <a:srgbClr val="FF0000"/>
                </a:solidFill>
              </a:rPr>
              <a:t>（疑似）観測値</a:t>
            </a:r>
            <a:endParaRPr kumimoji="1" lang="ja-JP" altLang="en-US" sz="2800" dirty="0">
              <a:solidFill>
                <a:srgbClr val="FF0000"/>
              </a:solidFill>
            </a:endParaRPr>
          </a:p>
        </p:txBody>
      </p:sp>
      <p:sp>
        <p:nvSpPr>
          <p:cNvPr id="16" name="正方形/長方形 15"/>
          <p:cNvSpPr/>
          <p:nvPr/>
        </p:nvSpPr>
        <p:spPr>
          <a:xfrm>
            <a:off x="1539156" y="5725705"/>
            <a:ext cx="6037595" cy="1015663"/>
          </a:xfrm>
          <a:prstGeom prst="rect">
            <a:avLst/>
          </a:prstGeom>
        </p:spPr>
        <p:txBody>
          <a:bodyPr wrap="square">
            <a:spAutoFit/>
          </a:bodyPr>
          <a:lstStyle/>
          <a:p>
            <a:r>
              <a:rPr lang="en-US" altLang="ja-JP" sz="2000" dirty="0" smtClean="0"/>
              <a:t>OSSE: Observation System Simulation Experiment</a:t>
            </a:r>
          </a:p>
          <a:p>
            <a:r>
              <a:rPr lang="ja-JP" altLang="en-US" sz="2000" dirty="0" smtClean="0"/>
              <a:t>　予報モデルを完全モデルとみなし、疑似的に観測値</a:t>
            </a:r>
            <a:endParaRPr lang="en-US" altLang="ja-JP" sz="2000" dirty="0" smtClean="0"/>
          </a:p>
          <a:p>
            <a:r>
              <a:rPr lang="ja-JP" altLang="en-US" sz="2000" dirty="0" smtClean="0"/>
              <a:t>　を作成し、観測システム・同化システムの評価を行う</a:t>
            </a:r>
            <a:endParaRPr lang="ja-JP" altLang="en-US" sz="2000" dirty="0"/>
          </a:p>
        </p:txBody>
      </p:sp>
      <p:sp>
        <p:nvSpPr>
          <p:cNvPr id="17" name="右矢印 16"/>
          <p:cNvSpPr/>
          <p:nvPr/>
        </p:nvSpPr>
        <p:spPr>
          <a:xfrm>
            <a:off x="2123728" y="2946288"/>
            <a:ext cx="1080000" cy="324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437003" y="2411596"/>
            <a:ext cx="519373" cy="369332"/>
          </a:xfrm>
          <a:prstGeom prst="rect">
            <a:avLst/>
          </a:prstGeom>
          <a:noFill/>
        </p:spPr>
        <p:txBody>
          <a:bodyPr wrap="none" lIns="0" tIns="0" rIns="0" bIns="0" rtlCol="0">
            <a:spAutoFit/>
          </a:bodyPr>
          <a:lstStyle/>
          <a:p>
            <a:r>
              <a:rPr kumimoji="1" lang="en-US" altLang="ja-JP" sz="2400" dirty="0" smtClean="0"/>
              <a:t>DDS</a:t>
            </a:r>
            <a:endParaRPr kumimoji="1" lang="ja-JP" altLang="en-US" sz="2400" dirty="0"/>
          </a:p>
        </p:txBody>
      </p:sp>
      <p:sp>
        <p:nvSpPr>
          <p:cNvPr id="22" name="角丸四角形 21"/>
          <p:cNvSpPr/>
          <p:nvPr/>
        </p:nvSpPr>
        <p:spPr>
          <a:xfrm>
            <a:off x="3923928" y="4726305"/>
            <a:ext cx="3168352" cy="612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ja-JP" sz="2800" dirty="0" smtClean="0">
                <a:solidFill>
                  <a:srgbClr val="002060"/>
                </a:solidFill>
              </a:rPr>
              <a:t>0.4km×21</a:t>
            </a:r>
            <a:r>
              <a:rPr lang="ja-JP" altLang="en-US" sz="2800" dirty="0" smtClean="0">
                <a:solidFill>
                  <a:srgbClr val="002060"/>
                </a:solidFill>
              </a:rPr>
              <a:t>メンバー</a:t>
            </a:r>
            <a:endParaRPr lang="en-US" altLang="ja-JP" sz="2800" dirty="0" smtClean="0">
              <a:solidFill>
                <a:srgbClr val="002060"/>
              </a:solidFill>
            </a:endParaRPr>
          </a:p>
        </p:txBody>
      </p:sp>
      <p:sp>
        <p:nvSpPr>
          <p:cNvPr id="23" name="山形 22"/>
          <p:cNvSpPr/>
          <p:nvPr/>
        </p:nvSpPr>
        <p:spPr>
          <a:xfrm rot="5400000">
            <a:off x="4932040" y="3645024"/>
            <a:ext cx="1152128" cy="864096"/>
          </a:xfrm>
          <a:prstGeom prst="chevron">
            <a:avLst>
              <a:gd name="adj" fmla="val 646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p:cNvSpPr txBox="1"/>
          <p:nvPr/>
        </p:nvSpPr>
        <p:spPr>
          <a:xfrm>
            <a:off x="6516216" y="4293096"/>
            <a:ext cx="1077218" cy="430887"/>
          </a:xfrm>
          <a:prstGeom prst="rect">
            <a:avLst/>
          </a:prstGeom>
          <a:noFill/>
        </p:spPr>
        <p:txBody>
          <a:bodyPr wrap="none" lIns="0" tIns="0" rIns="0" bIns="0" rtlCol="0">
            <a:spAutoFit/>
          </a:bodyPr>
          <a:lstStyle/>
          <a:p>
            <a:r>
              <a:rPr kumimoji="1" lang="ja-JP" altLang="en-US" sz="2800" dirty="0" smtClean="0">
                <a:solidFill>
                  <a:srgbClr val="FF0000"/>
                </a:solidFill>
              </a:rPr>
              <a:t>解析値</a:t>
            </a:r>
            <a:endParaRPr kumimoji="1" lang="ja-JP" altLang="en-US" sz="2800" dirty="0">
              <a:solidFill>
                <a:srgbClr val="FF0000"/>
              </a:solidFill>
            </a:endParaRPr>
          </a:p>
        </p:txBody>
      </p:sp>
      <p:sp>
        <p:nvSpPr>
          <p:cNvPr id="25" name="曲折矢印 24"/>
          <p:cNvSpPr/>
          <p:nvPr/>
        </p:nvSpPr>
        <p:spPr>
          <a:xfrm flipV="1">
            <a:off x="1213024" y="3657724"/>
            <a:ext cx="2520280" cy="1715492"/>
          </a:xfrm>
          <a:prstGeom prst="bentArrow">
            <a:avLst>
              <a:gd name="adj1" fmla="val 12854"/>
              <a:gd name="adj2" fmla="val 18775"/>
              <a:gd name="adj3" fmla="val 17738"/>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p:cNvSpPr txBox="1"/>
          <p:nvPr/>
        </p:nvSpPr>
        <p:spPr>
          <a:xfrm>
            <a:off x="2035463" y="3284984"/>
            <a:ext cx="1960473" cy="1231106"/>
          </a:xfrm>
          <a:prstGeom prst="rect">
            <a:avLst/>
          </a:prstGeom>
          <a:noFill/>
        </p:spPr>
        <p:txBody>
          <a:bodyPr wrap="none" lIns="0" tIns="0" rIns="0" bIns="0" rtlCol="0">
            <a:spAutoFit/>
          </a:bodyPr>
          <a:lstStyle/>
          <a:p>
            <a:r>
              <a:rPr kumimoji="1" lang="ja-JP" altLang="en-US" sz="2000" b="1" dirty="0" smtClean="0"/>
              <a:t>・間引き</a:t>
            </a:r>
            <a:endParaRPr kumimoji="1" lang="en-US" altLang="ja-JP" sz="2000" b="1" dirty="0" smtClean="0"/>
          </a:p>
          <a:p>
            <a:r>
              <a:rPr kumimoji="1" lang="ja-JP" altLang="en-US" sz="2000" b="1" dirty="0" smtClean="0"/>
              <a:t>・測器から</a:t>
            </a:r>
            <a:r>
              <a:rPr kumimoji="1" lang="en-US" altLang="ja-JP" sz="2000" b="1" dirty="0" smtClean="0"/>
              <a:t>10km</a:t>
            </a:r>
            <a:r>
              <a:rPr lang="ja-JP" altLang="en-US" sz="2000" b="1" dirty="0" smtClean="0"/>
              <a:t>内</a:t>
            </a:r>
            <a:endParaRPr lang="en-US" altLang="ja-JP" sz="2000" b="1" dirty="0" smtClean="0"/>
          </a:p>
          <a:p>
            <a:r>
              <a:rPr lang="ja-JP" altLang="en-US" sz="2000" b="1" dirty="0" smtClean="0"/>
              <a:t>・</a:t>
            </a:r>
            <a:r>
              <a:rPr lang="en-US" altLang="ja-JP" sz="2000" b="1" dirty="0" smtClean="0"/>
              <a:t>Z=2km</a:t>
            </a:r>
            <a:r>
              <a:rPr lang="ja-JP" altLang="en-US" sz="2000" b="1" dirty="0" smtClean="0"/>
              <a:t>未満</a:t>
            </a:r>
            <a:endParaRPr lang="en-US" altLang="ja-JP" sz="2000" b="1" dirty="0" smtClean="0"/>
          </a:p>
          <a:p>
            <a:r>
              <a:rPr kumimoji="1" lang="ja-JP" altLang="en-US" sz="2000" b="1" dirty="0" smtClean="0"/>
              <a:t>・ランダム誤差</a:t>
            </a:r>
            <a:endParaRPr kumimoji="1" lang="ja-JP" altLang="en-US" sz="2000" b="1" dirty="0"/>
          </a:p>
        </p:txBody>
      </p:sp>
      <p:sp>
        <p:nvSpPr>
          <p:cNvPr id="27" name="テキスト ボックス 26"/>
          <p:cNvSpPr txBox="1"/>
          <p:nvPr/>
        </p:nvSpPr>
        <p:spPr>
          <a:xfrm>
            <a:off x="539552" y="2411596"/>
            <a:ext cx="519373" cy="369332"/>
          </a:xfrm>
          <a:prstGeom prst="rect">
            <a:avLst/>
          </a:prstGeom>
          <a:noFill/>
        </p:spPr>
        <p:txBody>
          <a:bodyPr wrap="none" lIns="0" tIns="0" rIns="0" bIns="0" rtlCol="0">
            <a:spAutoFit/>
          </a:bodyPr>
          <a:lstStyle/>
          <a:p>
            <a:r>
              <a:rPr kumimoji="1" lang="en-US" altLang="ja-JP" sz="2400" dirty="0" smtClean="0"/>
              <a:t>DDS</a:t>
            </a:r>
            <a:endParaRPr kumimoji="1" lang="ja-JP" altLang="en-US" sz="2400" dirty="0"/>
          </a:p>
        </p:txBody>
      </p:sp>
      <p:sp>
        <p:nvSpPr>
          <p:cNvPr id="28" name="テキスト ボックス 27"/>
          <p:cNvSpPr txBox="1"/>
          <p:nvPr/>
        </p:nvSpPr>
        <p:spPr>
          <a:xfrm>
            <a:off x="6012160" y="3851756"/>
            <a:ext cx="1444306" cy="369332"/>
          </a:xfrm>
          <a:prstGeom prst="rect">
            <a:avLst/>
          </a:prstGeom>
          <a:noFill/>
        </p:spPr>
        <p:txBody>
          <a:bodyPr wrap="none" lIns="0" tIns="0" rIns="0" bIns="0" rtlCol="0">
            <a:spAutoFit/>
          </a:bodyPr>
          <a:lstStyle/>
          <a:p>
            <a:r>
              <a:rPr lang="ja-JP" altLang="en-US" sz="2400" dirty="0" smtClean="0"/>
              <a:t>データ同化</a:t>
            </a:r>
            <a:endParaRPr kumimoji="1" lang="ja-JP" altLang="en-US" sz="2400" dirty="0"/>
          </a:p>
        </p:txBody>
      </p:sp>
      <p:sp>
        <p:nvSpPr>
          <p:cNvPr id="29" name="下矢印 28"/>
          <p:cNvSpPr/>
          <p:nvPr/>
        </p:nvSpPr>
        <p:spPr>
          <a:xfrm flipV="1">
            <a:off x="1115616" y="3501048"/>
            <a:ext cx="432048" cy="36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547664" y="5157192"/>
            <a:ext cx="1384995" cy="369332"/>
          </a:xfrm>
          <a:prstGeom prst="rect">
            <a:avLst/>
          </a:prstGeom>
          <a:noFill/>
        </p:spPr>
        <p:txBody>
          <a:bodyPr wrap="none" lIns="0" tIns="0" rIns="0" bIns="0" rtlCol="0">
            <a:spAutoFit/>
          </a:bodyPr>
          <a:lstStyle/>
          <a:p>
            <a:r>
              <a:rPr kumimoji="1" lang="ja-JP" altLang="en-US" sz="2400" dirty="0" smtClean="0"/>
              <a:t>比較・検証</a:t>
            </a:r>
            <a:endParaRPr kumimoji="1" lang="ja-JP" altLang="en-US" sz="2400" dirty="0"/>
          </a:p>
        </p:txBody>
      </p:sp>
      <p:sp>
        <p:nvSpPr>
          <p:cNvPr id="32" name="スライド番号プレースホルダ 31"/>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3436</TotalTime>
  <Words>1045</Words>
  <Application>Microsoft Office PowerPoint</Application>
  <PresentationFormat>画面に合わせる (4:3)</PresentationFormat>
  <Paragraphs>248</Paragraphs>
  <Slides>20</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Office テーマ</vt:lpstr>
      <vt:lpstr>数式</vt:lpstr>
      <vt:lpstr>ダウンスケールのためのデータ同化システムの構築に向けて ～海風の事例～</vt:lpstr>
      <vt:lpstr>ヤマセに関連する局地気象研究</vt:lpstr>
      <vt:lpstr>本日は…</vt:lpstr>
      <vt:lpstr>目的</vt:lpstr>
      <vt:lpstr>側面境界の扱い</vt:lpstr>
      <vt:lpstr>側面境界を修正する理由</vt:lpstr>
      <vt:lpstr>側面境界の修正方法</vt:lpstr>
      <vt:lpstr>JMANHM+LETKFの概要</vt:lpstr>
      <vt:lpstr>OSSEの実験設定</vt:lpstr>
      <vt:lpstr>真値で再現された海風</vt:lpstr>
      <vt:lpstr>予報値で再現された海風</vt:lpstr>
      <vt:lpstr>Lidar4台の動径風同化</vt:lpstr>
      <vt:lpstr>Lidar4台の動径風同化&amp;境界修正</vt:lpstr>
      <vt:lpstr>Lidar4台の動径風同化&amp;境界修正</vt:lpstr>
      <vt:lpstr>以前の側面境界の修正方法の問題点</vt:lpstr>
      <vt:lpstr>側面境界の修正方法～その１～</vt:lpstr>
      <vt:lpstr>側面境界の修正方法～その２～</vt:lpstr>
      <vt:lpstr>Lidar4台の動径風同化&amp;線形結合</vt:lpstr>
      <vt:lpstr>Lidar4台の動径風同化&amp;境界同化</vt:lpstr>
      <vt:lpstr>まとめと課題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LETKFを用いた観測システムシミュレーション実験（仮）</dc:title>
  <dc:creator>sawada</dc:creator>
  <cp:lastModifiedBy>sawada</cp:lastModifiedBy>
  <cp:revision>317</cp:revision>
  <dcterms:created xsi:type="dcterms:W3CDTF">2012-01-11T03:04:10Z</dcterms:created>
  <dcterms:modified xsi:type="dcterms:W3CDTF">2012-03-07T00:20:07Z</dcterms:modified>
</cp:coreProperties>
</file>