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21" r:id="rId3"/>
    <p:sldId id="322" r:id="rId4"/>
    <p:sldId id="262" r:id="rId5"/>
    <p:sldId id="264" r:id="rId6"/>
    <p:sldId id="259" r:id="rId7"/>
    <p:sldId id="263" r:id="rId8"/>
    <p:sldId id="269" r:id="rId9"/>
    <p:sldId id="268" r:id="rId10"/>
    <p:sldId id="271" r:id="rId11"/>
    <p:sldId id="265" r:id="rId12"/>
    <p:sldId id="267" r:id="rId13"/>
    <p:sldId id="274" r:id="rId14"/>
    <p:sldId id="273" r:id="rId15"/>
    <p:sldId id="275" r:id="rId16"/>
    <p:sldId id="276" r:id="rId17"/>
    <p:sldId id="277" r:id="rId18"/>
    <p:sldId id="278" r:id="rId19"/>
    <p:sldId id="266" r:id="rId20"/>
    <p:sldId id="323" r:id="rId21"/>
    <p:sldId id="298" r:id="rId22"/>
    <p:sldId id="312" r:id="rId23"/>
    <p:sldId id="313" r:id="rId24"/>
    <p:sldId id="314" r:id="rId25"/>
    <p:sldId id="315" r:id="rId26"/>
    <p:sldId id="297" r:id="rId27"/>
    <p:sldId id="316" r:id="rId28"/>
    <p:sldId id="317" r:id="rId29"/>
    <p:sldId id="319" r:id="rId30"/>
    <p:sldId id="318" r:id="rId31"/>
    <p:sldId id="324" r:id="rId32"/>
    <p:sldId id="281" r:id="rId33"/>
    <p:sldId id="284" r:id="rId34"/>
    <p:sldId id="282" r:id="rId35"/>
    <p:sldId id="283" r:id="rId36"/>
    <p:sldId id="287" r:id="rId37"/>
    <p:sldId id="285" r:id="rId38"/>
    <p:sldId id="286" r:id="rId39"/>
    <p:sldId id="288" r:id="rId4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1" autoAdjust="0"/>
    <p:restoredTop sz="94660"/>
  </p:normalViewPr>
  <p:slideViewPr>
    <p:cSldViewPr showGuides="1">
      <p:cViewPr varScale="1">
        <p:scale>
          <a:sx n="75" d="100"/>
          <a:sy n="75" d="100"/>
        </p:scale>
        <p:origin x="-51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53AD4-F6E3-4A02-B60C-461609F4D5CF}" type="datetimeFigureOut">
              <a:rPr kumimoji="1" lang="ja-JP" altLang="en-US" smtClean="0"/>
              <a:t>2012/9/27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E7C16-F68C-4E40-B618-71D74D05B4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8814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2840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8723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95A47-BB18-4FAF-9049-5A4DB94B5969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032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95A47-BB18-4FAF-9049-5A4DB94B5969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9203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01880-0967-4025-B063-50968E026FC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6251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2988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01880-0967-4025-B063-50968E026FC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0561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01880-0967-4025-B063-50968E026FC4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5266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01880-0967-4025-B063-50968E026FC4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1502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01880-0967-4025-B063-50968E026FC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2413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3693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9pPr>
          </a:lstStyle>
          <a:p>
            <a:pPr eaLnBrk="1" hangingPunct="1"/>
            <a:fld id="{FF23E13C-14DE-4BEC-B4E3-C1F9F8B9395C}" type="slidenum">
              <a:rPr lang="en-US" altLang="ja-JP" sz="1200" smtClean="0">
                <a:ea typeface="ＭＳ Ｐゴシック" charset="-128"/>
              </a:rPr>
              <a:pPr eaLnBrk="1" hangingPunct="1"/>
              <a:t>2</a:t>
            </a:fld>
            <a:endParaRPr lang="en-US" altLang="ja-JP" sz="1200" smtClean="0">
              <a:ea typeface="ＭＳ Ｐゴシック" charset="-128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02785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5914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2950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35374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92343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53256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59146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42127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44941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2484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9pPr>
          </a:lstStyle>
          <a:p>
            <a:pPr eaLnBrk="1" hangingPunct="1"/>
            <a:fld id="{13DC6454-13D1-4B3D-8BCD-A2617162B89C}" type="slidenum">
              <a:rPr lang="en-US" altLang="ja-JP" sz="1200" smtClean="0">
                <a:ea typeface="ＭＳ Ｐゴシック" charset="-128"/>
              </a:rPr>
              <a:pPr eaLnBrk="1" hangingPunct="1"/>
              <a:t>3</a:t>
            </a:fld>
            <a:endParaRPr lang="en-US" altLang="ja-JP" sz="1200" smtClean="0">
              <a:ea typeface="ＭＳ Ｐゴシック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40350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07351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90482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55599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93427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46331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77955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28854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26606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4591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4pPr>
            <a:lvl5pPr marL="2055813" indent="-227013"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9pPr>
          </a:lstStyle>
          <a:p>
            <a:pPr eaLnBrk="1" hangingPunct="1"/>
            <a:fld id="{C4A6A4EE-C584-493E-8D0C-41F9E4AEF2CA}" type="slidenum">
              <a:rPr lang="en-US" altLang="ja-JP" sz="1200" smtClean="0">
                <a:ea typeface="ＭＳ Ｐゴシック" charset="-128"/>
              </a:rPr>
              <a:pPr eaLnBrk="1" hangingPunct="1"/>
              <a:t>4</a:t>
            </a:fld>
            <a:endParaRPr lang="en-US" altLang="ja-JP" sz="1200" smtClean="0">
              <a:ea typeface="ＭＳ Ｐゴシック" charset="-128"/>
            </a:endParaRPr>
          </a:p>
        </p:txBody>
      </p:sp>
      <p:sp>
        <p:nvSpPr>
          <p:cNvPr id="53251" name="Rectangle 7"/>
          <p:cNvSpPr txBox="1">
            <a:spLocks noGrp="1" noChangeArrowheads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60" tIns="43680" rIns="87360" bIns="43680" anchor="b"/>
          <a:lstStyle>
            <a:lvl1pPr defTabSz="874713"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1pPr>
            <a:lvl2pPr marL="742950" indent="-285750" defTabSz="874713"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2pPr>
            <a:lvl3pPr marL="1143000" indent="-228600" defTabSz="874713"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3pPr>
            <a:lvl4pPr marL="1600200" indent="-228600" defTabSz="874713"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4pPr>
            <a:lvl5pPr marL="2055813" indent="-227013" defTabSz="874713"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5pPr>
            <a:lvl6pPr marL="2513013" indent="-227013" defTabSz="8747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6pPr>
            <a:lvl7pPr marL="2970213" indent="-227013" defTabSz="8747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7pPr>
            <a:lvl8pPr marL="3427413" indent="-227013" defTabSz="8747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8pPr>
            <a:lvl9pPr marL="3884613" indent="-227013" defTabSz="874713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9pPr>
          </a:lstStyle>
          <a:p>
            <a:pPr algn="r" eaLnBrk="1" hangingPunct="1"/>
            <a:fld id="{69E716D1-5FD9-41AA-A5B5-1D7DB7F934CC}" type="slidenum">
              <a:rPr lang="en-US" altLang="ja-JP" sz="1100">
                <a:ea typeface="ＭＳ Ｐゴシック" charset="-128"/>
              </a:rPr>
              <a:pPr algn="r" eaLnBrk="1" hangingPunct="1"/>
              <a:t>4</a:t>
            </a:fld>
            <a:endParaRPr lang="en-US" altLang="ja-JP" sz="1100">
              <a:ea typeface="ＭＳ Ｐゴシック" charset="-128"/>
            </a:endParaRPr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9482" y="4343438"/>
            <a:ext cx="5479040" cy="4115603"/>
          </a:xfrm>
        </p:spPr>
        <p:txBody>
          <a:bodyPr lIns="87360" tIns="43680" rIns="87360" bIns="43680"/>
          <a:lstStyle/>
          <a:p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E42E8-1919-4D47-A4B3-9E2B7394A61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8122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E7C16-F68C-4E40-B618-71D74D05B43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5343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922BC5-0CB3-4EC1-BA83-6BC56CBAED5C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3587" cy="3430587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6388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95A47-BB18-4FAF-9049-5A4DB94B5969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8139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95A47-BB18-4FAF-9049-5A4DB94B5969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260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 b="1">
                <a:latin typeface="HG正楷書体-PRO" pitchFamily="66" charset="-128"/>
                <a:ea typeface="HG正楷書体-PRO" pitchFamily="66" charset="-128"/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chemeClr val="tx1">
                    <a:tint val="75000"/>
                  </a:schemeClr>
                </a:solidFill>
                <a:latin typeface="HG正楷書体-PRO" pitchFamily="66" charset="-128"/>
                <a:ea typeface="HG正楷書体-PRO" pitchFamily="66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877E-4029-4CC7-A56E-394AC82EB893}" type="datetimeFigureOut">
              <a:rPr kumimoji="1" lang="ja-JP" altLang="en-US" smtClean="0"/>
              <a:t>2012/9/27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87EA-9B3C-40BB-840F-DF3BCEA443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9953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877E-4029-4CC7-A56E-394AC82EB893}" type="datetimeFigureOut">
              <a:rPr kumimoji="1" lang="ja-JP" altLang="en-US" smtClean="0"/>
              <a:t>2012/9/27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87EA-9B3C-40BB-840F-DF3BCEA443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3549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877E-4029-4CC7-A56E-394AC82EB893}" type="datetimeFigureOut">
              <a:rPr kumimoji="1" lang="ja-JP" altLang="en-US" smtClean="0"/>
              <a:t>2012/9/27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87EA-9B3C-40BB-840F-DF3BCEA443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310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HG正楷書体-PRO" pitchFamily="66" charset="-128"/>
                <a:ea typeface="HG正楷書体-PRO" pitchFamily="66" charset="-128"/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GPｺﾞｼｯｸE" pitchFamily="50" charset="-128"/>
                <a:ea typeface="HGPｺﾞｼｯｸE" pitchFamily="50" charset="-128"/>
              </a:defRPr>
            </a:lvl1pPr>
            <a:lvl2pPr>
              <a:defRPr>
                <a:latin typeface="HGPｺﾞｼｯｸE" pitchFamily="50" charset="-128"/>
                <a:ea typeface="HGPｺﾞｼｯｸE" pitchFamily="50" charset="-128"/>
              </a:defRPr>
            </a:lvl2pPr>
            <a:lvl3pPr>
              <a:defRPr>
                <a:latin typeface="HGPｺﾞｼｯｸE" pitchFamily="50" charset="-128"/>
                <a:ea typeface="HGPｺﾞｼｯｸE" pitchFamily="50" charset="-128"/>
              </a:defRPr>
            </a:lvl3pPr>
            <a:lvl4pPr>
              <a:defRPr>
                <a:latin typeface="HGPｺﾞｼｯｸE" pitchFamily="50" charset="-128"/>
                <a:ea typeface="HGPｺﾞｼｯｸE" pitchFamily="50" charset="-128"/>
              </a:defRPr>
            </a:lvl4pPr>
            <a:lvl5pPr>
              <a:defRPr>
                <a:latin typeface="HGPｺﾞｼｯｸE" pitchFamily="50" charset="-128"/>
                <a:ea typeface="HGPｺﾞｼｯｸE" pitchFamily="50" charset="-128"/>
              </a:defRPr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877E-4029-4CC7-A56E-394AC82EB893}" type="datetimeFigureOut">
              <a:rPr kumimoji="1" lang="ja-JP" altLang="en-US" smtClean="0"/>
              <a:t>2012/9/27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87EA-9B3C-40BB-840F-DF3BCEA443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4534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877E-4029-4CC7-A56E-394AC82EB893}" type="datetimeFigureOut">
              <a:rPr kumimoji="1" lang="ja-JP" altLang="en-US" smtClean="0"/>
              <a:t>2012/9/27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87EA-9B3C-40BB-840F-DF3BCEA443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690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877E-4029-4CC7-A56E-394AC82EB893}" type="datetimeFigureOut">
              <a:rPr kumimoji="1" lang="ja-JP" altLang="en-US" smtClean="0"/>
              <a:t>2012/9/27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87EA-9B3C-40BB-840F-DF3BCEA443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325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877E-4029-4CC7-A56E-394AC82EB893}" type="datetimeFigureOut">
              <a:rPr kumimoji="1" lang="ja-JP" altLang="en-US" smtClean="0"/>
              <a:t>2012/9/27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87EA-9B3C-40BB-840F-DF3BCEA443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8079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877E-4029-4CC7-A56E-394AC82EB893}" type="datetimeFigureOut">
              <a:rPr kumimoji="1" lang="ja-JP" altLang="en-US" smtClean="0"/>
              <a:t>2012/9/27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87EA-9B3C-40BB-840F-DF3BCEA443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252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877E-4029-4CC7-A56E-394AC82EB893}" type="datetimeFigureOut">
              <a:rPr kumimoji="1" lang="ja-JP" altLang="en-US" smtClean="0"/>
              <a:t>2012/9/27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87EA-9B3C-40BB-840F-DF3BCEA443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1369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877E-4029-4CC7-A56E-394AC82EB893}" type="datetimeFigureOut">
              <a:rPr kumimoji="1" lang="ja-JP" altLang="en-US" smtClean="0"/>
              <a:t>2012/9/27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87EA-9B3C-40BB-840F-DF3BCEA443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1109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877E-4029-4CC7-A56E-394AC82EB893}" type="datetimeFigureOut">
              <a:rPr kumimoji="1" lang="ja-JP" altLang="en-US" smtClean="0"/>
              <a:t>2012/9/27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87EA-9B3C-40BB-840F-DF3BCEA443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00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4877E-4029-4CC7-A56E-394AC82EB893}" type="datetimeFigureOut">
              <a:rPr kumimoji="1" lang="ja-JP" altLang="en-US" smtClean="0"/>
              <a:t>2012/9/27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487EA-9B3C-40BB-840F-DF3BCEA443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164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07504" y="2102991"/>
            <a:ext cx="8926760" cy="1470025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東北</a:t>
            </a:r>
            <a:r>
              <a:rPr lang="ja-JP" altLang="en-US" dirty="0"/>
              <a:t>地方における冷夏</a:t>
            </a:r>
            <a:r>
              <a:rPr lang="ja-JP" altLang="en-US" dirty="0" smtClean="0"/>
              <a:t>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アンサンブルダウンスケール</a:t>
            </a:r>
            <a:r>
              <a:rPr lang="ja-JP" altLang="en-US" dirty="0"/>
              <a:t>予報実験 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725144"/>
            <a:ext cx="6400800" cy="864096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>
                <a:solidFill>
                  <a:schemeClr val="tx1"/>
                </a:solidFill>
              </a:rPr>
              <a:t>東北大学　福井　真</a:t>
            </a:r>
            <a:endParaRPr kumimoji="1" lang="ja-JP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7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バイアス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1268760"/>
            <a:ext cx="8718140" cy="4525963"/>
          </a:xfrm>
        </p:spPr>
        <p:txBody>
          <a:bodyPr>
            <a:normAutofit/>
          </a:bodyPr>
          <a:lstStyle/>
          <a:p>
            <a:r>
              <a:rPr kumimoji="1" lang="ja-JP" altLang="en-US" sz="2400" dirty="0" smtClean="0"/>
              <a:t>再解析データ</a:t>
            </a:r>
            <a:r>
              <a:rPr kumimoji="1" lang="en-US" altLang="ja-JP" sz="2400" dirty="0" smtClean="0"/>
              <a:t>JRA-25(</a:t>
            </a:r>
            <a:r>
              <a:rPr kumimoji="1" lang="en-US" altLang="ja-JP" sz="2400" dirty="0" err="1" smtClean="0"/>
              <a:t>Onogi</a:t>
            </a:r>
            <a:r>
              <a:rPr kumimoji="1" lang="en-US" altLang="ja-JP" sz="2400" dirty="0" smtClean="0"/>
              <a:t>, 2007)</a:t>
            </a:r>
            <a:r>
              <a:rPr kumimoji="1" lang="ja-JP" altLang="en-US" sz="2400" dirty="0" smtClean="0"/>
              <a:t>を完全境界とみなした</a:t>
            </a:r>
            <a:r>
              <a:rPr kumimoji="1" lang="en-US" altLang="ja-JP" sz="2400" dirty="0" smtClean="0"/>
              <a:t>DS</a:t>
            </a:r>
          </a:p>
          <a:p>
            <a:r>
              <a:rPr lang="ja-JP" altLang="en-US" sz="2400" dirty="0"/>
              <a:t>期間は</a:t>
            </a:r>
            <a:r>
              <a:rPr lang="ja-JP" altLang="en-US" sz="2400" dirty="0" smtClean="0"/>
              <a:t>、</a:t>
            </a:r>
            <a:r>
              <a:rPr lang="en-US" altLang="ja-JP" sz="2400" dirty="0" smtClean="0"/>
              <a:t>2</a:t>
            </a:r>
            <a:r>
              <a:rPr kumimoji="1" lang="en-US" altLang="ja-JP" sz="2400" dirty="0" smtClean="0"/>
              <a:t>003</a:t>
            </a:r>
            <a:r>
              <a:rPr kumimoji="1" lang="ja-JP" altLang="en-US" sz="2400" dirty="0" smtClean="0"/>
              <a:t>・</a:t>
            </a:r>
            <a:r>
              <a:rPr kumimoji="1" lang="en-US" altLang="ja-JP" sz="2400" dirty="0" smtClean="0"/>
              <a:t>04</a:t>
            </a:r>
            <a:r>
              <a:rPr kumimoji="1" lang="ja-JP" altLang="en-US" sz="2400" dirty="0" smtClean="0"/>
              <a:t>年の</a:t>
            </a:r>
            <a:r>
              <a:rPr kumimoji="1" lang="en-US" altLang="ja-JP" sz="2400" dirty="0" smtClean="0"/>
              <a:t>6</a:t>
            </a:r>
            <a:r>
              <a:rPr lang="en-US" altLang="ja-JP" sz="2400" dirty="0"/>
              <a:t>/20</a:t>
            </a:r>
            <a:r>
              <a:rPr kumimoji="1" lang="ja-JP" altLang="en-US" sz="2400" dirty="0" smtClean="0"/>
              <a:t>～</a:t>
            </a:r>
            <a:r>
              <a:rPr kumimoji="1" lang="en-US" altLang="ja-JP" sz="2400" dirty="0" smtClean="0"/>
              <a:t>8/31(</a:t>
            </a:r>
            <a:r>
              <a:rPr kumimoji="1" lang="ja-JP" altLang="en-US" sz="2400" dirty="0" smtClean="0"/>
              <a:t>冷夏・暑夏を網羅</a:t>
            </a:r>
            <a:r>
              <a:rPr kumimoji="1" lang="en-US" altLang="ja-JP" sz="2400" dirty="0" smtClean="0"/>
              <a:t>)</a:t>
            </a:r>
            <a:endParaRPr lang="en-US" altLang="ja-JP" sz="2400" dirty="0" smtClean="0"/>
          </a:p>
          <a:p>
            <a:r>
              <a:rPr lang="ja-JP" altLang="en-US" sz="2400" dirty="0" smtClean="0"/>
              <a:t>ある地点・ある時間帯における期間平均した</a:t>
            </a:r>
            <a:r>
              <a:rPr lang="en-US" altLang="ja-JP" sz="2400" dirty="0" smtClean="0"/>
              <a:t>DS</a:t>
            </a:r>
            <a:r>
              <a:rPr lang="ja-JP" altLang="en-US" sz="2400" dirty="0" smtClean="0"/>
              <a:t>結果と観測結果の差をその地点・その時間帯のバイアスとする。</a:t>
            </a:r>
            <a:endParaRPr lang="en-US" altLang="ja-JP" sz="2400" dirty="0"/>
          </a:p>
        </p:txBody>
      </p:sp>
      <p:pic>
        <p:nvPicPr>
          <p:cNvPr id="4101" name="Picture 5" descr="C:\Users\fukui\Documents\アンサンブルダウンスケール\figure\for_ppt\ex_mkbia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7730"/>
            <a:ext cx="3834085" cy="295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fukui\Documents\アンサンブルダウンスケール\figure\for_ppt\ex_mkbias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140968"/>
            <a:ext cx="4800394" cy="343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40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fukui\Documents\アンサンブルダウンスケール\figure\daily6h\ens\bias\tmin_error_case_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452394" cy="564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タイトル 1"/>
              <p:cNvSpPr txBox="1">
                <a:spLocks/>
              </p:cNvSpPr>
              <p:nvPr/>
            </p:nvSpPr>
            <p:spPr>
              <a:xfrm>
                <a:off x="395536" y="125760"/>
                <a:ext cx="8229600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 lnSpcReduction="1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Times New Roman" pitchFamily="18" charset="0"/>
                    <a:ea typeface="+mj-ea"/>
                    <a:cs typeface="Times New Roman" pitchFamily="18" charset="0"/>
                  </a:defRPr>
                </a:lvl1pPr>
              </a:lstStyle>
              <a:p>
                <a:r>
                  <a:rPr lang="ja-JP" altLang="en-US" sz="4900" b="1" dirty="0" smtClean="0">
                    <a:latin typeface="HG正楷書体-PRO" pitchFamily="66" charset="-128"/>
                    <a:ea typeface="HG正楷書体-PRO" pitchFamily="66" charset="-128"/>
                  </a:rPr>
                  <a:t>日最低気温 </a:t>
                </a:r>
                <a:r>
                  <a:rPr lang="en-US" altLang="ja-JP" sz="4900" dirty="0" smtClean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4900">
                        <a:latin typeface="Cambria Math"/>
                      </a:rPr>
                      <m:t>at</m:t>
                    </m:r>
                    <m:r>
                      <a:rPr lang="en-US" altLang="ja-JP" sz="4900">
                        <a:latin typeface="Cambria Math"/>
                      </a:rPr>
                      <m:t>  03</m:t>
                    </m:r>
                    <m:r>
                      <m:rPr>
                        <m:sty m:val="p"/>
                      </m:rPr>
                      <a:rPr lang="en-US" altLang="ja-JP" sz="4900">
                        <a:latin typeface="Cambria Math"/>
                      </a:rPr>
                      <m:t>JST</m:t>
                    </m:r>
                  </m:oMath>
                </a14:m>
                <a:r>
                  <a:rPr lang="en-US" altLang="ja-JP" sz="4900" dirty="0"/>
                  <a:t>) </a:t>
                </a:r>
                <a:endParaRPr lang="en-US" altLang="ja-JP" sz="4900" dirty="0" smtClean="0"/>
              </a:p>
              <a:p>
                <a:r>
                  <a:rPr lang="en-US" altLang="ja-JP" sz="2800" dirty="0" smtClean="0"/>
                  <a:t>after bias correction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5" name="タイトル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25760"/>
                <a:ext cx="8229600" cy="1143000"/>
              </a:xfrm>
              <a:prstGeom prst="rect">
                <a:avLst/>
              </a:prstGeom>
              <a:blipFill rotWithShape="1">
                <a:blip r:embed="rId4"/>
                <a:stretch>
                  <a:fillRect t="-20321" b="-133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545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4" descr="c:\Users\fukui\Documents\アンサンブルダウンスケール\figure\daily6h\ens\bias\tmax_error_case_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37254"/>
            <a:ext cx="7452394" cy="564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タイトル 1"/>
              <p:cNvSpPr txBox="1">
                <a:spLocks/>
              </p:cNvSpPr>
              <p:nvPr/>
            </p:nvSpPr>
            <p:spPr>
              <a:xfrm>
                <a:off x="395536" y="125760"/>
                <a:ext cx="8229600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 lnSpcReduction="1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Times New Roman" pitchFamily="18" charset="0"/>
                    <a:ea typeface="+mj-ea"/>
                    <a:cs typeface="Times New Roman" pitchFamily="18" charset="0"/>
                  </a:defRPr>
                </a:lvl1pPr>
              </a:lstStyle>
              <a:p>
                <a:r>
                  <a:rPr lang="ja-JP" altLang="en-US" sz="4900" b="1" dirty="0" smtClean="0">
                    <a:latin typeface="HG正楷書体-PRO" pitchFamily="66" charset="-128"/>
                    <a:ea typeface="HG正楷書体-PRO" pitchFamily="66" charset="-128"/>
                  </a:rPr>
                  <a:t>日最高気温 </a:t>
                </a:r>
                <a:r>
                  <a:rPr lang="en-US" altLang="ja-JP" sz="4900" dirty="0" smtClean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4900" b="0" i="0" smtClean="0">
                        <a:latin typeface="Cambria Math"/>
                      </a:rPr>
                      <m:t>at</m:t>
                    </m:r>
                    <m:r>
                      <a:rPr lang="en-US" altLang="ja-JP" sz="4900" b="0" i="0" smtClean="0">
                        <a:latin typeface="Cambria Math"/>
                      </a:rPr>
                      <m:t>  15</m:t>
                    </m:r>
                    <m:r>
                      <m:rPr>
                        <m:sty m:val="p"/>
                      </m:rPr>
                      <a:rPr lang="en-US" altLang="ja-JP" sz="4900">
                        <a:latin typeface="Cambria Math"/>
                      </a:rPr>
                      <m:t>JST</m:t>
                    </m:r>
                  </m:oMath>
                </a14:m>
                <a:r>
                  <a:rPr lang="en-US" altLang="ja-JP" sz="4900" dirty="0" smtClean="0"/>
                  <a:t>)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en-US" altLang="ja-JP" sz="2800" dirty="0" smtClean="0"/>
                  <a:t>after bias correction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5" name="タイトル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25760"/>
                <a:ext cx="8229600" cy="1143000"/>
              </a:xfrm>
              <a:prstGeom prst="rect">
                <a:avLst/>
              </a:prstGeom>
              <a:blipFill rotWithShape="1">
                <a:blip r:embed="rId4"/>
                <a:stretch>
                  <a:fillRect t="-20321" b="-133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598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矢印コネクタ 6"/>
          <p:cNvCxnSpPr/>
          <p:nvPr/>
        </p:nvCxnSpPr>
        <p:spPr>
          <a:xfrm flipV="1">
            <a:off x="3851920" y="1988840"/>
            <a:ext cx="0" cy="288032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2051720" y="3378860"/>
            <a:ext cx="4272880" cy="12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4860032" y="3501008"/>
                <a:ext cx="39604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32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ja-JP" sz="3200" i="1">
                              <a:latin typeface="Cambria Math"/>
                            </a:rPr>
                            <m:t>𝑂𝐵𝑆</m:t>
                          </m:r>
                        </m:sub>
                      </m:sSub>
                      <m:r>
                        <a:rPr kumimoji="1" lang="en-US" altLang="ja-JP" sz="3200" b="0" i="1" smtClean="0">
                          <a:latin typeface="Cambria Math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kumimoji="1" lang="en-US" altLang="ja-JP" sz="32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32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ja-JP" sz="3200" i="1">
                                  <a:latin typeface="Cambria Math"/>
                                </a:rPr>
                                <m:t>𝑂𝐵𝑆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ja-JP" altLang="en-US" sz="3200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3501008"/>
                <a:ext cx="3960440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1954672" y="1398428"/>
                <a:ext cx="39604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32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ja-JP" sz="3200" b="0" i="1" smtClean="0">
                              <a:latin typeface="Cambria Math"/>
                            </a:rPr>
                            <m:t>𝑚𝑜𝑑𝑒𝑙</m:t>
                          </m:r>
                        </m:sub>
                      </m:sSub>
                      <m:r>
                        <a:rPr kumimoji="1" lang="en-US" altLang="ja-JP" sz="3200" b="0" i="1" smtClean="0">
                          <a:latin typeface="Cambria Math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kumimoji="1" lang="en-US" altLang="ja-JP" sz="32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32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ja-JP" sz="3200" b="0" i="1" smtClean="0">
                                  <a:latin typeface="Cambria Math"/>
                                </a:rPr>
                                <m:t>𝑚𝑜𝑑𝑒𝑙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ja-JP" altLang="en-US" sz="3200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672" y="1398428"/>
                <a:ext cx="3960440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正方形/長方形 12"/>
              <p:cNvSpPr/>
              <p:nvPr/>
            </p:nvSpPr>
            <p:spPr>
              <a:xfrm>
                <a:off x="648072" y="5373216"/>
                <a:ext cx="8172400" cy="14567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altLang="ja-JP" sz="2800" i="1">
                            <a:latin typeface="Cambria Math"/>
                          </a:rPr>
                          <m:t>𝑚𝑜𝑑𝑒𝑙</m:t>
                        </m:r>
                      </m:sub>
                    </m:sSub>
                    <m:r>
                      <a:rPr lang="en-US" altLang="ja-JP" sz="2800" b="0" i="1" smtClean="0">
                        <a:latin typeface="Cambria Math"/>
                      </a:rPr>
                      <m:t>:</m:t>
                    </m:r>
                    <m:r>
                      <a:rPr lang="ja-JP" altLang="en-US" sz="2800" b="0" i="1" smtClean="0">
                        <a:latin typeface="Cambria Math"/>
                      </a:rPr>
                      <m:t>　</m:t>
                    </m:r>
                  </m:oMath>
                </a14:m>
                <a:r>
                  <a:rPr lang="ja-JP" altLang="en-US" sz="2800" dirty="0" smtClean="0">
                    <a:latin typeface="HGPｺﾞｼｯｸE" pitchFamily="50" charset="-128"/>
                    <a:ea typeface="HGPｺﾞｼｯｸE" pitchFamily="50" charset="-128"/>
                  </a:rPr>
                  <a:t>気温のモデル値 </a:t>
                </a:r>
                <a:r>
                  <a:rPr lang="en-US" altLang="ja-JP" sz="2800" dirty="0" smtClean="0">
                    <a:latin typeface="HGPｺﾞｼｯｸE" pitchFamily="50" charset="-128"/>
                    <a:ea typeface="HGPｺﾞｼｯｸE" pitchFamily="50" charset="-128"/>
                  </a:rPr>
                  <a:t>(</a:t>
                </a:r>
                <a:r>
                  <a:rPr lang="ja-JP" altLang="en-US" sz="2800" dirty="0" smtClean="0">
                    <a:latin typeface="HGPｺﾞｼｯｸE" pitchFamily="50" charset="-128"/>
                    <a:ea typeface="HGPｺﾞｼｯｸE" pitchFamily="50" charset="-128"/>
                  </a:rPr>
                  <a:t>アンサンブル平均</a:t>
                </a:r>
                <a:r>
                  <a:rPr lang="en-US" altLang="ja-JP" sz="2800" dirty="0" smtClean="0">
                    <a:latin typeface="HGPｺﾞｼｯｸE" pitchFamily="50" charset="-128"/>
                    <a:ea typeface="HGPｺﾞｼｯｸE" pitchFamily="50" charset="-128"/>
                  </a:rPr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altLang="ja-JP" sz="2800" i="1">
                            <a:latin typeface="Cambria Math"/>
                          </a:rPr>
                          <m:t>𝑂𝐵𝑆</m:t>
                        </m:r>
                      </m:sub>
                    </m:sSub>
                  </m:oMath>
                </a14:m>
                <a:r>
                  <a:rPr lang="ja-JP" altLang="en-US" sz="2800" dirty="0" smtClean="0">
                    <a:latin typeface="HGPｺﾞｼｯｸE" pitchFamily="50" charset="-128"/>
                    <a:ea typeface="HGPｺﾞｼｯｸE" pitchFamily="50" charset="-128"/>
                  </a:rPr>
                  <a:t>　：　気温の観測値</a:t>
                </a:r>
                <a:endParaRPr lang="en-US" altLang="ja-JP" sz="2800" dirty="0" smtClean="0">
                  <a:latin typeface="HGPｺﾞｼｯｸE" pitchFamily="50" charset="-128"/>
                  <a:ea typeface="HGPｺﾞｼｯｸE" pitchFamily="50" charset="-128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sz="28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ja-JP" altLang="en-US" sz="2800" dirty="0" smtClean="0">
                    <a:latin typeface="HGPｺﾞｼｯｸE" pitchFamily="50" charset="-128"/>
                    <a:ea typeface="HGPｺﾞｼｯｸE" pitchFamily="50" charset="-128"/>
                  </a:rPr>
                  <a:t>　 　</a:t>
                </a:r>
                <a:r>
                  <a:rPr lang="en-US" altLang="ja-JP" sz="2800" dirty="0" smtClean="0">
                    <a:latin typeface="HGPｺﾞｼｯｸE" pitchFamily="50" charset="-128"/>
                    <a:ea typeface="HGPｺﾞｼｯｸE" pitchFamily="50" charset="-128"/>
                  </a:rPr>
                  <a:t>:</a:t>
                </a:r>
                <a:r>
                  <a:rPr lang="ja-JP" altLang="en-US" sz="2800" dirty="0" smtClean="0">
                    <a:latin typeface="HGPｺﾞｼｯｸE" pitchFamily="50" charset="-128"/>
                    <a:ea typeface="HGPｺﾞｼｯｸE" pitchFamily="50" charset="-128"/>
                  </a:rPr>
                  <a:t>　気候値 （</a:t>
                </a:r>
                <a:r>
                  <a:rPr lang="en-US" altLang="ja-JP" sz="2800" dirty="0" smtClean="0">
                    <a:latin typeface="HGPｺﾞｼｯｸE" pitchFamily="50" charset="-128"/>
                    <a:ea typeface="HGPｺﾞｼｯｸE" pitchFamily="50" charset="-128"/>
                  </a:rPr>
                  <a:t>2003</a:t>
                </a:r>
                <a:r>
                  <a:rPr lang="ja-JP" altLang="en-US" sz="2800" dirty="0" smtClean="0">
                    <a:latin typeface="HGPｺﾞｼｯｸE" pitchFamily="50" charset="-128"/>
                    <a:ea typeface="HGPｺﾞｼｯｸE" pitchFamily="50" charset="-128"/>
                  </a:rPr>
                  <a:t>・</a:t>
                </a:r>
                <a:r>
                  <a:rPr lang="en-US" altLang="ja-JP" sz="2800" dirty="0" smtClean="0">
                    <a:latin typeface="HGPｺﾞｼｯｸE" pitchFamily="50" charset="-128"/>
                    <a:ea typeface="HGPｺﾞｼｯｸE" pitchFamily="50" charset="-128"/>
                  </a:rPr>
                  <a:t>04</a:t>
                </a:r>
                <a:r>
                  <a:rPr lang="ja-JP" altLang="en-US" sz="2800" dirty="0" smtClean="0">
                    <a:latin typeface="HGPｺﾞｼｯｸE" pitchFamily="50" charset="-128"/>
                    <a:ea typeface="HGPｺﾞｼｯｸE" pitchFamily="50" charset="-128"/>
                  </a:rPr>
                  <a:t>年</a:t>
                </a:r>
                <a:r>
                  <a:rPr lang="en-US" altLang="ja-JP" sz="2800" dirty="0" smtClean="0">
                    <a:latin typeface="HGPｺﾞｼｯｸE" pitchFamily="50" charset="-128"/>
                    <a:ea typeface="HGPｺﾞｼｯｸE" pitchFamily="50" charset="-128"/>
                  </a:rPr>
                  <a:t>6/20</a:t>
                </a:r>
                <a:r>
                  <a:rPr lang="ja-JP" altLang="en-US" sz="2800" dirty="0" smtClean="0">
                    <a:latin typeface="HGPｺﾞｼｯｸE" pitchFamily="50" charset="-128"/>
                    <a:ea typeface="HGPｺﾞｼｯｸE" pitchFamily="50" charset="-128"/>
                  </a:rPr>
                  <a:t>～</a:t>
                </a:r>
                <a:r>
                  <a:rPr lang="en-US" altLang="ja-JP" sz="2800" dirty="0" smtClean="0">
                    <a:latin typeface="HGPｺﾞｼｯｸE" pitchFamily="50" charset="-128"/>
                    <a:ea typeface="HGPｺﾞｼｯｸE" pitchFamily="50" charset="-128"/>
                  </a:rPr>
                  <a:t>8/31</a:t>
                </a:r>
                <a:r>
                  <a:rPr lang="ja-JP" altLang="en-US" sz="2800" dirty="0" smtClean="0">
                    <a:latin typeface="HGPｺﾞｼｯｸE" pitchFamily="50" charset="-128"/>
                    <a:ea typeface="HGPｺﾞｼｯｸE" pitchFamily="50" charset="-128"/>
                  </a:rPr>
                  <a:t>の平均）</a:t>
                </a:r>
                <a:endParaRPr lang="ja-JP" altLang="en-US" sz="2800" dirty="0">
                  <a:latin typeface="HGPｺﾞｼｯｸE" pitchFamily="50" charset="-128"/>
                  <a:ea typeface="HGPｺﾞｼｯｸE" pitchFamily="50" charset="-128"/>
                </a:endParaRPr>
              </a:p>
            </p:txBody>
          </p:sp>
        </mc:Choice>
        <mc:Fallback xmlns="">
          <p:sp>
            <p:nvSpPr>
              <p:cNvPr id="13" name="正方形/長方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72" y="5373216"/>
                <a:ext cx="8172400" cy="1456745"/>
              </a:xfrm>
              <a:prstGeom prst="rect">
                <a:avLst/>
              </a:prstGeom>
              <a:blipFill rotWithShape="1">
                <a:blip r:embed="rId6"/>
                <a:stretch>
                  <a:fillRect t="-418" b="-96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線コネクタ 3"/>
          <p:cNvCxnSpPr/>
          <p:nvPr/>
        </p:nvCxnSpPr>
        <p:spPr>
          <a:xfrm flipV="1">
            <a:off x="1115616" y="1700808"/>
            <a:ext cx="5328592" cy="35283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円/楕円 4"/>
          <p:cNvSpPr/>
          <p:nvPr/>
        </p:nvSpPr>
        <p:spPr>
          <a:xfrm>
            <a:off x="2495352" y="3753716"/>
            <a:ext cx="144016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4" name="円/楕円 13"/>
          <p:cNvSpPr/>
          <p:nvPr/>
        </p:nvSpPr>
        <p:spPr>
          <a:xfrm>
            <a:off x="4902696" y="2746921"/>
            <a:ext cx="144016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5" name="円/楕円 14"/>
          <p:cNvSpPr/>
          <p:nvPr/>
        </p:nvSpPr>
        <p:spPr>
          <a:xfrm>
            <a:off x="2555776" y="4272476"/>
            <a:ext cx="144016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7" name="円/楕円 16"/>
          <p:cNvSpPr/>
          <p:nvPr/>
        </p:nvSpPr>
        <p:spPr>
          <a:xfrm>
            <a:off x="3407768" y="4187164"/>
            <a:ext cx="144016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8" name="円/楕円 17"/>
          <p:cNvSpPr/>
          <p:nvPr/>
        </p:nvSpPr>
        <p:spPr>
          <a:xfrm>
            <a:off x="4499992" y="2463684"/>
            <a:ext cx="144016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9" name="円/楕円 18"/>
          <p:cNvSpPr/>
          <p:nvPr/>
        </p:nvSpPr>
        <p:spPr>
          <a:xfrm>
            <a:off x="3198020" y="3068976"/>
            <a:ext cx="144016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0" name="円/楕円 19"/>
          <p:cNvSpPr/>
          <p:nvPr/>
        </p:nvSpPr>
        <p:spPr>
          <a:xfrm>
            <a:off x="3946328" y="2751732"/>
            <a:ext cx="144016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1" name="円/楕円 20"/>
          <p:cNvSpPr/>
          <p:nvPr/>
        </p:nvSpPr>
        <p:spPr>
          <a:xfrm>
            <a:off x="2875236" y="3869464"/>
            <a:ext cx="144016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2" name="円/楕円 21"/>
          <p:cNvSpPr/>
          <p:nvPr/>
        </p:nvSpPr>
        <p:spPr>
          <a:xfrm>
            <a:off x="2063304" y="4669764"/>
            <a:ext cx="144016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3" name="円/楕円 22"/>
          <p:cNvSpPr/>
          <p:nvPr/>
        </p:nvSpPr>
        <p:spPr>
          <a:xfrm>
            <a:off x="4078784" y="3564764"/>
            <a:ext cx="144016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4" name="円/楕円 23"/>
          <p:cNvSpPr/>
          <p:nvPr/>
        </p:nvSpPr>
        <p:spPr>
          <a:xfrm>
            <a:off x="4788024" y="3285000"/>
            <a:ext cx="144016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5" name="円/楕円 24"/>
          <p:cNvSpPr/>
          <p:nvPr/>
        </p:nvSpPr>
        <p:spPr>
          <a:xfrm>
            <a:off x="3790876" y="3255144"/>
            <a:ext cx="144016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6" name="円/楕円 25"/>
          <p:cNvSpPr/>
          <p:nvPr/>
        </p:nvSpPr>
        <p:spPr>
          <a:xfrm>
            <a:off x="3572520" y="3861032"/>
            <a:ext cx="144016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7" name="円/楕円 26"/>
          <p:cNvSpPr/>
          <p:nvPr/>
        </p:nvSpPr>
        <p:spPr>
          <a:xfrm>
            <a:off x="1619672" y="4589528"/>
            <a:ext cx="144016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8" name="円/楕円 27"/>
          <p:cNvSpPr/>
          <p:nvPr/>
        </p:nvSpPr>
        <p:spPr>
          <a:xfrm>
            <a:off x="5425256" y="2247676"/>
            <a:ext cx="144016" cy="144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13538" y="470575"/>
            <a:ext cx="8118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latin typeface="HGPｺﾞｼｯｸE" pitchFamily="50" charset="-128"/>
                <a:ea typeface="HGPｺﾞｼｯｸE" pitchFamily="50" charset="-128"/>
              </a:rPr>
              <a:t>予報時間</a:t>
            </a:r>
            <a:r>
              <a:rPr lang="ja-JP" altLang="en-US" sz="4000" dirty="0" smtClean="0">
                <a:latin typeface="HGPｺﾞｼｯｸE" pitchFamily="50" charset="-128"/>
                <a:ea typeface="HGPｺﾞｼｯｸE" pitchFamily="50" charset="-128"/>
              </a:rPr>
              <a:t>毎、全地点、</a:t>
            </a:r>
            <a:r>
              <a:rPr lang="en-US" altLang="ja-JP" sz="4000" dirty="0" smtClean="0">
                <a:latin typeface="HGPｺﾞｼｯｸE" pitchFamily="50" charset="-128"/>
                <a:ea typeface="HGPｺﾞｼｯｸE" pitchFamily="50" charset="-128"/>
              </a:rPr>
              <a:t>8</a:t>
            </a:r>
            <a:r>
              <a:rPr kumimoji="1" lang="ja-JP" altLang="en-US" sz="4000" dirty="0" smtClean="0">
                <a:latin typeface="HGPｺﾞｼｯｸE" pitchFamily="50" charset="-128"/>
                <a:ea typeface="HGPｺﾞｼｯｸE" pitchFamily="50" charset="-128"/>
              </a:rPr>
              <a:t>ケース</a:t>
            </a:r>
            <a:endParaRPr kumimoji="1" lang="en-US" altLang="ja-JP" sz="4000" dirty="0" smtClean="0">
              <a:latin typeface="HGPｺﾞｼｯｸE" pitchFamily="50" charset="-128"/>
              <a:ea typeface="HGPｺﾞｼｯｸE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/>
              <p:cNvSpPr txBox="1"/>
              <p:nvPr/>
            </p:nvSpPr>
            <p:spPr>
              <a:xfrm>
                <a:off x="5584301" y="1883963"/>
                <a:ext cx="26893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/>
                        </a:rPr>
                        <m:t>𝑦</m:t>
                      </m:r>
                      <m:r>
                        <a:rPr kumimoji="1" lang="en-US" altLang="ja-JP" sz="2800" b="0" i="1" smtClean="0">
                          <a:latin typeface="Cambria Math"/>
                        </a:rPr>
                        <m:t>=</m:t>
                      </m:r>
                      <m:r>
                        <a:rPr kumimoji="1" lang="ja-JP" altLang="en-US" sz="2800" b="0" i="1" smtClean="0">
                          <a:latin typeface="Cambria Math"/>
                        </a:rPr>
                        <m:t>𝛼</m:t>
                      </m:r>
                      <m:r>
                        <a:rPr kumimoji="1" lang="en-US" altLang="ja-JP" sz="2800" b="0" i="1" smtClean="0">
                          <a:latin typeface="Cambria Math"/>
                        </a:rPr>
                        <m:t>𝑥</m:t>
                      </m:r>
                      <m:r>
                        <a:rPr kumimoji="1" lang="en-US" altLang="ja-JP" sz="2800" b="0" i="1" smtClean="0">
                          <a:latin typeface="Cambria Math"/>
                        </a:rPr>
                        <m:t>+</m:t>
                      </m:r>
                      <m:r>
                        <a:rPr kumimoji="1" lang="ja-JP" altLang="en-US" sz="2800" b="0" i="1" smtClean="0">
                          <a:latin typeface="Cambria Math"/>
                        </a:rPr>
                        <m:t>𝛽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2" name="テキスト ボックス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301" y="1883963"/>
                <a:ext cx="2689336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245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122" name="Picture 2" descr="C:\Users\fukui\Documents\アンサンブルダウンスケール\figure\daily6h\scatter\t_01day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764"/>
            <a:ext cx="89985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20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179512" y="44624"/>
                <a:ext cx="8964488" cy="1143000"/>
              </a:xfrm>
            </p:spPr>
            <p:txBody>
              <a:bodyPr>
                <a:normAutofit/>
              </a:bodyPr>
              <a:lstStyle/>
              <a:p>
                <a:r>
                  <a:rPr kumimoji="1" lang="ja-JP" altLang="en-US" dirty="0" smtClean="0"/>
                  <a:t>日平均気温　</a:t>
                </a:r>
                <a:r>
                  <a:rPr lang="en-US" altLang="ja-JP" dirty="0"/>
                  <a:t> (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/>
                      </a:rPr>
                      <m:t>03, 09, 15, </m:t>
                    </m:r>
                    <m:r>
                      <a:rPr lang="en-US" altLang="ja-JP" b="0" i="0" smtClean="0">
                        <a:latin typeface="Cambria Math"/>
                      </a:rPr>
                      <m:t>21</m:t>
                    </m:r>
                    <m:r>
                      <m:rPr>
                        <m:sty m:val="p"/>
                      </m:rPr>
                      <a:rPr lang="en-US" altLang="ja-JP" b="0">
                        <a:latin typeface="Cambria Math"/>
                      </a:rPr>
                      <m:t>JST</m:t>
                    </m:r>
                  </m:oMath>
                </a14:m>
                <a:r>
                  <a:rPr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9512" y="44624"/>
                <a:ext cx="8964488" cy="1143000"/>
              </a:xfrm>
              <a:blipFill rotWithShape="1">
                <a:blip r:embed="rId3"/>
                <a:stretch>
                  <a:fillRect b="-74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50" name="Picture 2" descr="C:\Users\fukui\Documents\アンサンブルダウンスケール\figure\daily6h\scatter\t_CC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70882"/>
            <a:ext cx="8784976" cy="532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80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116632"/>
                <a:ext cx="8229600" cy="1143000"/>
              </a:xfrm>
            </p:spPr>
            <p:txBody>
              <a:bodyPr/>
              <a:lstStyle/>
              <a:p>
                <a:r>
                  <a:rPr kumimoji="1" lang="ja-JP" altLang="en-US" dirty="0" smtClean="0"/>
                  <a:t>気温日較差　</a:t>
                </a:r>
                <a:r>
                  <a:rPr lang="en-US" altLang="ja-JP" dirty="0"/>
                  <a:t> (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/>
                      </a:rPr>
                      <m:t>15</m:t>
                    </m:r>
                    <m:r>
                      <a:rPr lang="en-US" altLang="ja-JP" b="1" i="1" smtClean="0">
                        <a:latin typeface="Cambria Math"/>
                      </a:rPr>
                      <m:t>−</m:t>
                    </m:r>
                    <m:r>
                      <a:rPr lang="en-US" altLang="ja-JP" b="0" i="0" smtClean="0">
                        <a:latin typeface="Cambria Math"/>
                      </a:rPr>
                      <m:t>03</m:t>
                    </m:r>
                    <m:r>
                      <m:rPr>
                        <m:sty m:val="p"/>
                      </m:rPr>
                      <a:rPr lang="en-US" altLang="ja-JP">
                        <a:latin typeface="Cambria Math"/>
                      </a:rPr>
                      <m:t>JST</m:t>
                    </m:r>
                  </m:oMath>
                </a14:m>
                <a:r>
                  <a:rPr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116632"/>
                <a:ext cx="8229600" cy="1143000"/>
              </a:xfrm>
              <a:blipFill rotWithShape="1">
                <a:blip r:embed="rId3"/>
                <a:stretch>
                  <a:fillRect b="-69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Picture 3" descr="c:\Users\fukui\Documents\アンサンブルダウンスケール\figure\daily6h\scatter\tdr_CC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4" y="1268760"/>
            <a:ext cx="890723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62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116632"/>
                <a:ext cx="8229600" cy="1143000"/>
              </a:xfrm>
            </p:spPr>
            <p:txBody>
              <a:bodyPr/>
              <a:lstStyle/>
              <a:p>
                <a:r>
                  <a:rPr kumimoji="1" lang="ja-JP" altLang="en-US" dirty="0" smtClean="0"/>
                  <a:t>最高気温　</a:t>
                </a:r>
                <a:r>
                  <a:rPr lang="en-US" altLang="ja-JP" dirty="0"/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/>
                      </a:rPr>
                      <m:t>at</m:t>
                    </m:r>
                    <m:r>
                      <a:rPr lang="en-US" altLang="ja-JP">
                        <a:latin typeface="Cambria Math"/>
                      </a:rPr>
                      <m:t>  03</m:t>
                    </m:r>
                    <m:r>
                      <m:rPr>
                        <m:sty m:val="p"/>
                      </m:rPr>
                      <a:rPr lang="en-US" altLang="ja-JP">
                        <a:latin typeface="Cambria Math"/>
                      </a:rPr>
                      <m:t>JST</m:t>
                    </m:r>
                  </m:oMath>
                </a14:m>
                <a:r>
                  <a:rPr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116632"/>
                <a:ext cx="8229600" cy="1143000"/>
              </a:xfrm>
              <a:blipFill rotWithShape="1">
                <a:blip r:embed="rId3"/>
                <a:stretch>
                  <a:fillRect b="-69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Picture 4" descr="c:\Users\fukui\Documents\アンサンブルダウンスケール\figure\daily6h\scatter\tmax_CC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0" y="1196752"/>
            <a:ext cx="890723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25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116632"/>
                <a:ext cx="8229600" cy="1143000"/>
              </a:xfrm>
            </p:spPr>
            <p:txBody>
              <a:bodyPr/>
              <a:lstStyle/>
              <a:p>
                <a:r>
                  <a:rPr kumimoji="1" lang="ja-JP" altLang="en-US" dirty="0" smtClean="0"/>
                  <a:t>最低気温　</a:t>
                </a:r>
                <a:r>
                  <a:rPr lang="en-US" altLang="ja-JP" dirty="0"/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/>
                      </a:rPr>
                      <m:t>at</m:t>
                    </m:r>
                    <m:r>
                      <a:rPr lang="en-US" altLang="ja-JP">
                        <a:latin typeface="Cambria Math"/>
                      </a:rPr>
                      <m:t>  03</m:t>
                    </m:r>
                    <m:r>
                      <m:rPr>
                        <m:sty m:val="p"/>
                      </m:rPr>
                      <a:rPr lang="en-US" altLang="ja-JP">
                        <a:latin typeface="Cambria Math"/>
                      </a:rPr>
                      <m:t>JST</m:t>
                    </m:r>
                  </m:oMath>
                </a14:m>
                <a:r>
                  <a:rPr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116632"/>
                <a:ext cx="8229600" cy="1143000"/>
              </a:xfrm>
              <a:blipFill rotWithShape="1">
                <a:blip r:embed="rId3"/>
                <a:stretch>
                  <a:fillRect b="-69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c:\Users\fukui\Documents\アンサンブルダウンスケール\figure\daily6h\scatter\tmin_CC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890723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94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 dirty="0" smtClean="0"/>
              <a:t>まとめ</a:t>
            </a:r>
            <a:endParaRPr kumimoji="1" lang="ja-JP" altLang="en-US" sz="4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506916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DS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( global </a:t>
            </a:r>
            <a:r>
              <a:rPr kumimoji="1" lang="ja-JP" altLang="en-US" dirty="0" smtClean="0"/>
              <a:t>→ </a:t>
            </a:r>
            <a:r>
              <a:rPr kumimoji="1" lang="en-US" altLang="ja-JP" dirty="0" smtClean="0"/>
              <a:t>25km )</a:t>
            </a:r>
            <a:r>
              <a:rPr kumimoji="1" lang="ja-JP" altLang="en-US" dirty="0" smtClean="0"/>
              <a:t>　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スプレッドが大きくなる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予報時間</a:t>
            </a:r>
            <a:r>
              <a:rPr lang="en-US" altLang="ja-JP" dirty="0"/>
              <a:t>4</a:t>
            </a:r>
            <a:r>
              <a:rPr lang="ja-JP" altLang="en-US" dirty="0"/>
              <a:t>～</a:t>
            </a:r>
            <a:r>
              <a:rPr lang="en-US" altLang="ja-JP" dirty="0"/>
              <a:t>5</a:t>
            </a:r>
            <a:r>
              <a:rPr lang="ja-JP" altLang="en-US" dirty="0" smtClean="0"/>
              <a:t>日まで、</a:t>
            </a:r>
            <a:r>
              <a:rPr kumimoji="1" lang="ja-JP" altLang="en-US" dirty="0" smtClean="0"/>
              <a:t>アドバンテージ</a:t>
            </a:r>
            <a:endParaRPr kumimoji="1" lang="en-US" altLang="ja-JP" dirty="0" smtClean="0"/>
          </a:p>
          <a:p>
            <a:r>
              <a:rPr lang="en-US" altLang="ja-JP" dirty="0" smtClean="0"/>
              <a:t>DS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( 25km </a:t>
            </a:r>
            <a:r>
              <a:rPr lang="ja-JP" altLang="en-US" dirty="0" smtClean="0"/>
              <a:t>→ </a:t>
            </a:r>
            <a:r>
              <a:rPr lang="en-US" altLang="ja-JP" dirty="0" smtClean="0"/>
              <a:t>5km )</a:t>
            </a:r>
          </a:p>
          <a:p>
            <a:pPr marL="0" indent="0">
              <a:buNone/>
            </a:pPr>
            <a:r>
              <a:rPr lang="ja-JP" altLang="en-US" dirty="0" smtClean="0"/>
              <a:t>地域性</a:t>
            </a:r>
            <a:r>
              <a:rPr lang="ja-JP" altLang="en-US" dirty="0"/>
              <a:t>の</a:t>
            </a:r>
            <a:r>
              <a:rPr lang="ja-JP" altLang="en-US" dirty="0" smtClean="0"/>
              <a:t>スプレッド</a:t>
            </a:r>
            <a:r>
              <a:rPr lang="ja-JP" altLang="en-US" dirty="0"/>
              <a:t>が大きくなる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予報時間</a:t>
            </a:r>
            <a:r>
              <a:rPr lang="en-US" altLang="ja-JP" dirty="0" smtClean="0"/>
              <a:t>2</a:t>
            </a:r>
            <a:r>
              <a:rPr lang="ja-JP" altLang="en-US" dirty="0" smtClean="0"/>
              <a:t>日まで、アドバンテージ</a:t>
            </a:r>
            <a:endParaRPr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310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Line 15"/>
          <p:cNvSpPr>
            <a:spLocks noChangeShapeType="1"/>
          </p:cNvSpPr>
          <p:nvPr/>
        </p:nvSpPr>
        <p:spPr bwMode="auto">
          <a:xfrm>
            <a:off x="6372225" y="5876925"/>
            <a:ext cx="2087563" cy="0"/>
          </a:xfrm>
          <a:prstGeom prst="line">
            <a:avLst/>
          </a:prstGeom>
          <a:noFill/>
          <a:ln w="5715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00" name="Line 17"/>
          <p:cNvSpPr>
            <a:spLocks noChangeShapeType="1"/>
          </p:cNvSpPr>
          <p:nvPr/>
        </p:nvSpPr>
        <p:spPr bwMode="auto">
          <a:xfrm>
            <a:off x="6300788" y="5013325"/>
            <a:ext cx="2087562" cy="0"/>
          </a:xfrm>
          <a:prstGeom prst="line">
            <a:avLst/>
          </a:prstGeom>
          <a:noFill/>
          <a:ln w="5715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01" name="Line 18"/>
          <p:cNvSpPr>
            <a:spLocks noChangeShapeType="1"/>
          </p:cNvSpPr>
          <p:nvPr/>
        </p:nvSpPr>
        <p:spPr bwMode="auto">
          <a:xfrm>
            <a:off x="2339975" y="5013325"/>
            <a:ext cx="3527425" cy="0"/>
          </a:xfrm>
          <a:prstGeom prst="line">
            <a:avLst/>
          </a:prstGeom>
          <a:noFill/>
          <a:ln w="5715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02" name="Line 20"/>
          <p:cNvSpPr>
            <a:spLocks noChangeShapeType="1"/>
          </p:cNvSpPr>
          <p:nvPr/>
        </p:nvSpPr>
        <p:spPr bwMode="auto">
          <a:xfrm>
            <a:off x="2339975" y="5876925"/>
            <a:ext cx="3527425" cy="0"/>
          </a:xfrm>
          <a:prstGeom prst="line">
            <a:avLst/>
          </a:prstGeom>
          <a:noFill/>
          <a:ln w="5715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276475"/>
            <a:ext cx="8291512" cy="42481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ja-JP" altLang="en-US" dirty="0" smtClean="0"/>
              <a:t>複雑な地形、局地循環、雲を陽に表現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ja-JP" altLang="en-US" dirty="0" smtClean="0"/>
              <a:t>　　　　⇒</a:t>
            </a:r>
            <a:r>
              <a:rPr lang="ja-JP" altLang="en-US" dirty="0" smtClean="0">
                <a:solidFill>
                  <a:schemeClr val="tx2"/>
                </a:solidFill>
              </a:rPr>
              <a:t>力学的ダウンスケール</a:t>
            </a:r>
            <a:r>
              <a:rPr lang="en-US" altLang="ja-JP" dirty="0" smtClean="0">
                <a:solidFill>
                  <a:schemeClr val="tx2"/>
                </a:solidFill>
              </a:rPr>
              <a:t>(DS)</a:t>
            </a:r>
          </a:p>
          <a:p>
            <a:pPr eaLnBrk="1" hangingPunct="1">
              <a:lnSpc>
                <a:spcPct val="90000"/>
              </a:lnSpc>
              <a:spcBef>
                <a:spcPct val="80000"/>
              </a:spcBef>
            </a:pPr>
            <a:r>
              <a:rPr lang="ja-JP" altLang="en-US" dirty="0" smtClean="0"/>
              <a:t>力学的</a:t>
            </a:r>
            <a:r>
              <a:rPr lang="en-US" altLang="ja-JP" dirty="0" smtClean="0"/>
              <a:t>DS</a:t>
            </a:r>
            <a:r>
              <a:rPr lang="ja-JP" altLang="en-US" dirty="0" smtClean="0"/>
              <a:t>の予報誤差を考慮した予報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　　　　・力学的</a:t>
            </a:r>
            <a:r>
              <a:rPr lang="en-US" altLang="ja-JP" sz="2800" dirty="0" smtClean="0"/>
              <a:t>DS</a:t>
            </a:r>
            <a:r>
              <a:rPr lang="ja-JP" altLang="en-US" sz="2800" dirty="0" smtClean="0"/>
              <a:t>による予報誤差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2800" dirty="0" smtClean="0"/>
              <a:t>　　　　　　←領域モデルの不完全性 </a:t>
            </a:r>
            <a:r>
              <a:rPr lang="en-US" altLang="ja-JP" sz="2800" dirty="0" smtClean="0"/>
              <a:t>&amp; </a:t>
            </a:r>
            <a:r>
              <a:rPr lang="ja-JP" altLang="en-US" sz="2800" dirty="0" smtClean="0"/>
              <a:t>境界値の誤差</a:t>
            </a:r>
            <a:endParaRPr lang="ja-JP" altLang="en-US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　　　　・境界値の誤差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ja-JP" altLang="en-US" sz="2800" dirty="0" smtClean="0"/>
              <a:t>　　　　　　←全球モデルの不完全性 </a:t>
            </a:r>
            <a:r>
              <a:rPr lang="en-US" altLang="ja-JP" sz="2800" dirty="0" smtClean="0"/>
              <a:t>&amp; </a:t>
            </a:r>
            <a:r>
              <a:rPr lang="ja-JP" altLang="en-US" sz="2800" dirty="0" smtClean="0"/>
              <a:t>初期値の誤差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ja-JP" altLang="en-US" dirty="0" smtClean="0"/>
              <a:t>　　　　⇒全球</a:t>
            </a:r>
            <a:r>
              <a:rPr lang="ja-JP" altLang="en-US" dirty="0" smtClean="0">
                <a:solidFill>
                  <a:schemeClr val="tx2"/>
                </a:solidFill>
              </a:rPr>
              <a:t>アンサンブル予報</a:t>
            </a:r>
            <a:r>
              <a:rPr lang="ja-JP" altLang="en-US" dirty="0" smtClean="0"/>
              <a:t>の利用</a:t>
            </a:r>
          </a:p>
        </p:txBody>
      </p:sp>
      <p:sp>
        <p:nvSpPr>
          <p:cNvPr id="41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dirty="0"/>
              <a:t>はじめに</a:t>
            </a:r>
            <a:endParaRPr lang="ja-JP" altLang="en-US" dirty="0" smtClean="0"/>
          </a:p>
        </p:txBody>
      </p:sp>
      <p:grpSp>
        <p:nvGrpSpPr>
          <p:cNvPr id="4105" name="Group 16"/>
          <p:cNvGrpSpPr>
            <a:grpSpLocks/>
          </p:cNvGrpSpPr>
          <p:nvPr/>
        </p:nvGrpSpPr>
        <p:grpSpPr bwMode="auto">
          <a:xfrm>
            <a:off x="250825" y="1557338"/>
            <a:ext cx="7616825" cy="584200"/>
            <a:chOff x="158" y="981"/>
            <a:chExt cx="4798" cy="368"/>
          </a:xfrm>
        </p:grpSpPr>
        <p:sp>
          <p:nvSpPr>
            <p:cNvPr id="4106" name="Rectangle 4"/>
            <p:cNvSpPr>
              <a:spLocks noChangeArrowheads="1"/>
            </p:cNvSpPr>
            <p:nvPr/>
          </p:nvSpPr>
          <p:spPr bwMode="auto">
            <a:xfrm>
              <a:off x="158" y="981"/>
              <a:ext cx="479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>
                      <a:alpha val="16862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ja-JP" altLang="en-US" sz="3200" dirty="0">
                  <a:latin typeface="HGPｺﾞｼｯｸE" pitchFamily="50" charset="-128"/>
                  <a:ea typeface="HGPｺﾞｼｯｸE" pitchFamily="50" charset="-128"/>
                </a:rPr>
                <a:t>ヤマセによる局地的影響を予報するために</a:t>
              </a:r>
            </a:p>
          </p:txBody>
        </p:sp>
        <p:sp>
          <p:nvSpPr>
            <p:cNvPr id="4107" name="Line 7"/>
            <p:cNvSpPr>
              <a:spLocks noChangeShapeType="1"/>
            </p:cNvSpPr>
            <p:nvPr/>
          </p:nvSpPr>
          <p:spPr bwMode="auto">
            <a:xfrm>
              <a:off x="204" y="1341"/>
              <a:ext cx="4752" cy="3"/>
            </a:xfrm>
            <a:prstGeom prst="line">
              <a:avLst/>
            </a:prstGeom>
            <a:noFill/>
            <a:ln w="101600" cmpd="dbl">
              <a:solidFill>
                <a:srgbClr val="B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42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47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2636912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before</a:t>
            </a:r>
            <a:r>
              <a:rPr kumimoji="1" lang="en-US" altLang="ja-JP" dirty="0" smtClean="0"/>
              <a:t> bias correction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295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4338" name="Picture 2" descr="c:\Users\fukui\Documents\アンサンブルダウンスケール\figure\daily6h\ens\t_error_case_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496944" cy="643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43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5" descr="c:\Users\fukui\Documents\アンサンブルダウンスケール\figure\daily6h\ens\tmax_error_case_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496944" cy="643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5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3" descr="c:\Users\fukui\Documents\アンサンブルダウンスケール\figure\daily6h\ens\tmin_error_case_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496944" cy="643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56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4" descr="c:\Users\fukui\Documents\アンサンブルダウンスケール\figure\daily6h\ens\tdr_error_case_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496944" cy="643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91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2636912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after bias correction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78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5362" name="Picture 2" descr="c:\Users\fukui\Documents\アンサンブルダウンスケール\figure\daily6h\ens\bias\t_error_case_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0577"/>
            <a:ext cx="8424936" cy="638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02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5" descr="c:\Users\fukui\Documents\アンサンブルダウンスケール\figure\daily6h\ens\bias\tmax_error_case_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0577"/>
            <a:ext cx="8424936" cy="638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40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3" descr="c:\Users\fukui\Documents\アンサンブルダウンスケール\figure\daily6h\ens\bias\tmin_error_case_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0577"/>
            <a:ext cx="8424936" cy="638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48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目的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512" y="1988815"/>
            <a:ext cx="8424862" cy="187223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ja-JP" altLang="en-US" dirty="0" smtClean="0"/>
              <a:t>アンサンブルダウンスケールシステムを構築し、高解像度の中期予報を行うことを目指す。</a:t>
            </a:r>
          </a:p>
          <a:p>
            <a:pPr marL="0" indent="0" eaLnBrk="1" hangingPunct="1">
              <a:buNone/>
            </a:pPr>
            <a:endParaRPr lang="ja-JP" altLang="en-US" dirty="0" smtClean="0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23155" y="4149080"/>
            <a:ext cx="8569325" cy="1368425"/>
          </a:xfrm>
          <a:prstGeom prst="rect">
            <a:avLst/>
          </a:prstGeom>
          <a:noFill/>
          <a:ln w="76200">
            <a:solidFill>
              <a:srgbClr val="96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800" dirty="0">
                <a:latin typeface="HGPｺﾞｼｯｸE" pitchFamily="50" charset="-128"/>
                <a:ea typeface="HGPｺﾞｼｯｸE" pitchFamily="50" charset="-128"/>
              </a:rPr>
              <a:t>2003</a:t>
            </a:r>
            <a:r>
              <a:rPr lang="ja-JP" altLang="en-US" sz="2800" dirty="0">
                <a:latin typeface="HGPｺﾞｼｯｸE" pitchFamily="50" charset="-128"/>
                <a:ea typeface="HGPｺﾞｼｯｸE" pitchFamily="50" charset="-128"/>
              </a:rPr>
              <a:t>・</a:t>
            </a:r>
            <a:r>
              <a:rPr lang="en-US" altLang="ja-JP" sz="2800" dirty="0">
                <a:latin typeface="HGPｺﾞｼｯｸE" pitchFamily="50" charset="-128"/>
                <a:ea typeface="HGPｺﾞｼｯｸE" pitchFamily="50" charset="-128"/>
              </a:rPr>
              <a:t>04</a:t>
            </a:r>
            <a:r>
              <a:rPr lang="ja-JP" altLang="en-US" sz="2800" dirty="0">
                <a:latin typeface="HGPｺﾞｼｯｸE" pitchFamily="50" charset="-128"/>
                <a:ea typeface="HGPｺﾞｼｯｸE" pitchFamily="50" charset="-128"/>
              </a:rPr>
              <a:t>年夏季事例に対し、全球アンサンブル予報に</a:t>
            </a:r>
            <a:endParaRPr lang="en-US" altLang="ja-JP" sz="2800" dirty="0">
              <a:latin typeface="HGPｺﾞｼｯｸE" pitchFamily="50" charset="-128"/>
              <a:ea typeface="HGPｺﾞｼｯｸE" pitchFamily="50" charset="-128"/>
            </a:endParaRPr>
          </a:p>
          <a:p>
            <a:pPr algn="ctr"/>
            <a:r>
              <a:rPr lang="ja-JP" altLang="en-US" sz="2800" dirty="0">
                <a:latin typeface="HGPｺﾞｼｯｸE" pitchFamily="50" charset="-128"/>
                <a:ea typeface="HGPｺﾞｼｯｸE" pitchFamily="50" charset="-128"/>
              </a:rPr>
              <a:t>力学的ダウンスケールを行い、その有効性を示す。</a:t>
            </a:r>
            <a:endParaRPr lang="en-US" altLang="ja-JP" sz="2800" dirty="0">
              <a:latin typeface="HGPｺﾞｼｯｸE" pitchFamily="50" charset="-128"/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732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4" descr="c:\Users\fukui\Documents\アンサンブルダウンスケール\figure\daily6h\ens\bias\tdr_error_case_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0577"/>
            <a:ext cx="8424936" cy="638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7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7403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600200"/>
            <a:ext cx="8722369" cy="4796967"/>
          </a:xfr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3075" name="Picture 3" descr="c:\Users\fukui\Documents\アンサンブルダウンスケール\figure\daily6h\scatter\20030620\tdr_CC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572" y="404664"/>
            <a:ext cx="4647200" cy="28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fukui\Documents\アンサンブルダウンスケール\figure\daily6h\scatter\20030620\tmax_CC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572" y="3539728"/>
            <a:ext cx="4647200" cy="28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fukui\Documents\アンサンブルダウンスケール\figure\daily6h\scatter\20030620\tmin_CC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0" y="3573016"/>
            <a:ext cx="4647200" cy="28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fukui\Documents\アンサンブルダウンスケール\figure\daily6h\scatter\20030620\t_CC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92" y="404664"/>
            <a:ext cx="4647200" cy="28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57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098" name="Picture 2" descr="c:\Users\fukui\Documents\アンサンブルダウンスケール\figure\daily6h\scatter\20030630\t_CC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812" y="230213"/>
            <a:ext cx="4624873" cy="291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fukui\Documents\アンサンブルダウンスケール\figure\daily6h\scatter\20030630\tdr_CC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48" y="230213"/>
            <a:ext cx="4771776" cy="291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fukui\Documents\アンサンブルダウンスケール\figure\daily6h\scatter\20030630\tmin_CC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61" y="3769444"/>
            <a:ext cx="4771776" cy="291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fukui\Documents\アンサンブルダウンスケール\figure\daily6h\scatter\20030630\tmax_CC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776" y="3789040"/>
            <a:ext cx="4771776" cy="291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69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123" name="Picture 3" descr="c:\Users\fukui\Documents\アンサンブルダウンスケール\figure\daily6h\scatter\20030710\tdr_CC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46741"/>
            <a:ext cx="4644529" cy="283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fukui\Documents\アンサンブルダウンスケール\figure\daily6h\scatter\20030710\tmax_CC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30" y="3861048"/>
            <a:ext cx="4644529" cy="283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fukui\Documents\アンサンブルダウンスケール\figure\daily6h\scatter\20030710\tmin_CC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59" y="3861047"/>
            <a:ext cx="4644529" cy="283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fukui\Documents\アンサンブルダウンスケール\figure\daily6h\scatter\20030710\t_CC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70" y="546740"/>
            <a:ext cx="4644529" cy="283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40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146" name="Picture 2" descr="c:\Users\fukui\Documents\アンサンブルダウンスケール\figure\daily6h\scatter\20030720\t_CC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938"/>
            <a:ext cx="4609033" cy="28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fukui\Documents\アンサンブルダウンスケール\figure\daily6h\scatter\20030720\tdr_CC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127" y="404664"/>
            <a:ext cx="4609033" cy="28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fukui\Documents\アンサンブルダウンスケール\figure\daily6h\scatter\20030720\tmax_CC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156" y="3717032"/>
            <a:ext cx="4609033" cy="28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fukui\Documents\アンサンブルダウンスケール\figure\daily6h\scatter\20030720\tmin_CC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165" y="3717032"/>
            <a:ext cx="4609033" cy="28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66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171" name="Picture 3" descr="c:\Users\fukui\Documents\アンサンブルダウンスケール\figure\daily6h\scatter\20040620\tdr_CC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232" y="332656"/>
            <a:ext cx="4699768" cy="287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fukui\Documents\アンサンブルダウンスケール\figure\daily6h\scatter\20040620\tmin_CC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6" y="3717032"/>
            <a:ext cx="4699768" cy="287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fukui\Documents\アンサンブルダウンスケール\figure\daily6h\scatter\20040620\t_CC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0" y="332656"/>
            <a:ext cx="4699768" cy="287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fukui\Documents\アンサンブルダウンスケール\figure\daily6h\scatter\20040620\tmax_CC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0" y="3704704"/>
            <a:ext cx="4699768" cy="287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66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195" name="Picture 3" descr="c:\Users\fukui\Documents\アンサンブルダウンスケール\figure\daily6h\scatter\20040630\tdr_CC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232" y="555009"/>
            <a:ext cx="4699768" cy="287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fukui\Documents\アンサンブルダウンスケール\figure\daily6h\scatter\20040630\tmin_CC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308" y="3717032"/>
            <a:ext cx="4699768" cy="287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fukui\Documents\アンサンブルダウンスケール\figure\daily6h\scatter\20040630\t_CC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00" y="620688"/>
            <a:ext cx="4699768" cy="287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fukui\Documents\アンサンブルダウンスケール\figure\daily6h\scatter\20040630\tmax_CC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372" y="3750568"/>
            <a:ext cx="4699768" cy="287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77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218" name="Picture 2" descr="c:\Users\fukui\Documents\アンサンブルダウンスケール\figure\daily6h\scatter\20040710\t_CC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6" y="382548"/>
            <a:ext cx="4483744" cy="274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fukui\Documents\アンサンブルダウンスケール\figure\daily6h\scatter\20040710\tdr_CC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256" y="382548"/>
            <a:ext cx="4483744" cy="274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fukui\Documents\アンサンブルダウンスケール\figure\daily6h\scatter\20040710\tmax_CC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" y="3645024"/>
            <a:ext cx="4483744" cy="274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fukui\Documents\アンサンブルダウンスケール\figure\daily6h\scatter\20040710\tmin_CC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580" y="3645024"/>
            <a:ext cx="4483744" cy="274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71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0243" name="Picture 3" descr="c:\Users\fukui\Documents\アンサンブルダウンスケール\figure\daily6h\scatter\20040720\tdr_CC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804" y="550941"/>
            <a:ext cx="4699768" cy="287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fukui\Documents\アンサンブルダウンスケール\figure\daily6h\scatter\20040720\tmin_CC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36" y="3645024"/>
            <a:ext cx="4699768" cy="287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fukui\Documents\アンサンブルダウンスケール\figure\daily6h\scatter\20040720\t_CC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600" y="476672"/>
            <a:ext cx="4699768" cy="287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fukui\Documents\アンサンブルダウンスケール\figure\daily6h\scatter\20040720\tmax_CC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600" y="3666108"/>
            <a:ext cx="4699768" cy="287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4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ja-JP" altLang="en-US" b="1" dirty="0" smtClean="0">
                <a:latin typeface="HG正楷書体-PRO" pitchFamily="66" charset="-128"/>
                <a:ea typeface="HG正楷書体-PRO" pitchFamily="66" charset="-128"/>
              </a:rPr>
              <a:t>計算設定　</a:t>
            </a:r>
          </a:p>
        </p:txBody>
      </p:sp>
      <p:graphicFrame>
        <p:nvGraphicFramePr>
          <p:cNvPr id="8305" name="Group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729161"/>
              </p:ext>
            </p:extLst>
          </p:nvPr>
        </p:nvGraphicFramePr>
        <p:xfrm>
          <a:off x="36513" y="1556792"/>
          <a:ext cx="9143999" cy="4613918"/>
        </p:xfrm>
        <a:graphic>
          <a:graphicData uri="http://schemas.openxmlformats.org/drawingml/2006/table">
            <a:tbl>
              <a:tblPr/>
              <a:tblGrid>
                <a:gridCol w="2231231"/>
                <a:gridCol w="3816424"/>
                <a:gridCol w="3096344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使用モデル</a:t>
                      </a:r>
                    </a:p>
                  </a:txBody>
                  <a:tcPr marL="90000" marR="90000" marT="72007" marB="72007" anchor="ctr" horzOverflow="overflow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気象庁非静力学モデル　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(JMA-NHM</a:t>
                      </a:r>
                      <a:r>
                        <a:rPr kumimoji="1" lang="ja-JP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)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　　</a:t>
                      </a:r>
                      <a:r>
                        <a:rPr kumimoji="1" lang="ja-JP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(Saito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 </a:t>
                      </a:r>
                      <a:r>
                        <a:rPr kumimoji="1" lang="ja-JP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et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 </a:t>
                      </a:r>
                      <a:r>
                        <a:rPr kumimoji="1" lang="ja-JP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al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. 2007</a:t>
                      </a:r>
                      <a:r>
                        <a:rPr kumimoji="1" lang="ja-JP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)</a:t>
                      </a:r>
                      <a:endParaRPr kumimoji="1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GPｺﾞｼｯｸE" pitchFamily="50" charset="-128"/>
                        <a:ea typeface="HGPｺﾞｼｯｸE" pitchFamily="50" charset="-128"/>
                        <a:cs typeface="ＭＳ Ｐゴシック" charset="-128"/>
                      </a:endParaRPr>
                    </a:p>
                  </a:txBody>
                  <a:tcPr marL="90000" marR="90000" marT="72007" marB="7200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水平解像度</a:t>
                      </a: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(</a:t>
                      </a: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格子数</a:t>
                      </a: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)</a:t>
                      </a:r>
                    </a:p>
                  </a:txBody>
                  <a:tcPr marL="90000" marR="90000" marT="72007" marB="72007" anchor="ctr" horzOverflow="overflow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25km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　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(100×70)</a:t>
                      </a:r>
                    </a:p>
                  </a:txBody>
                  <a:tcPr marL="90000" marR="90000" marT="72007" marB="7200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5km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　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(80×80)</a:t>
                      </a:r>
                    </a:p>
                  </a:txBody>
                  <a:tcPr marL="90000" marR="90000" marT="72007" marB="72007" anchor="ctr" horzOverflow="overflow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4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初期値・境界値</a:t>
                      </a:r>
                    </a:p>
                  </a:txBody>
                  <a:tcPr marL="90000" marR="90000" marT="72007" marB="72007" anchor="ctr" horzOverflow="overflow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1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ヶ月アンサンブルハインドキャスト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ゴシック" pitchFamily="49" charset="-128"/>
                          <a:cs typeface="ＭＳ Ｐゴシック" charset="-128"/>
                        </a:rPr>
                        <a:t>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(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水平解像度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1.25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度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)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GPｺﾞｼｯｸE" pitchFamily="50" charset="-128"/>
                        <a:ea typeface="HGPｺﾞｼｯｸE" pitchFamily="50" charset="-128"/>
                        <a:cs typeface="ＭＳ Ｐゴシック" charset="-128"/>
                      </a:endParaRPr>
                    </a:p>
                  </a:txBody>
                  <a:tcPr marL="90000" marR="90000" marT="72007" marB="7200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水平解像度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25km</a:t>
                      </a:r>
                      <a:r>
                        <a:rPr kumimoji="1" lang="ja-JP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への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GPｺﾞｼｯｸE" pitchFamily="50" charset="-128"/>
                        <a:ea typeface="HGPｺﾞｼｯｸE" pitchFamily="50" charset="-128"/>
                        <a:cs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ダウンスケール結果</a:t>
                      </a:r>
                    </a:p>
                  </a:txBody>
                  <a:tcPr marL="90000" marR="90000" marT="72007" marB="72007" anchor="ctr" horzOverflow="overflow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メンバー数</a:t>
                      </a:r>
                    </a:p>
                  </a:txBody>
                  <a:tcPr marL="90000" marR="90000" marT="72007" marB="72007" anchor="ctr" horzOverflow="overflow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9</a:t>
                      </a:r>
                    </a:p>
                  </a:txBody>
                  <a:tcPr marL="90000" marR="90000" marT="72007" marB="7200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51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計算期間</a:t>
                      </a:r>
                    </a:p>
                  </a:txBody>
                  <a:tcPr marL="90000" marR="90000" marT="72007" marB="72007" anchor="ctr" horzOverflow="overflow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2003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・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04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年 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6/20, 6/30, 7/10, 7/20 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を初期値とした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14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日間</a:t>
                      </a:r>
                      <a:endParaRPr kumimoji="1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GPｺﾞｼｯｸE" pitchFamily="50" charset="-128"/>
                        <a:ea typeface="HGPｺﾞｼｯｸE" pitchFamily="50" charset="-128"/>
                        <a:cs typeface="ＭＳ Ｐゴシック" charset="-128"/>
                      </a:endParaRPr>
                    </a:p>
                  </a:txBody>
                  <a:tcPr marL="90000" marR="90000" marT="72007" marB="7200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時間間隔</a:t>
                      </a:r>
                    </a:p>
                  </a:txBody>
                  <a:tcPr marL="90000" marR="90000" marT="72007" marB="72007" anchor="ctr" horzOverflow="overflow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40s</a:t>
                      </a:r>
                    </a:p>
                  </a:txBody>
                  <a:tcPr marL="90000" marR="90000" marT="72007" marB="7200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20s</a:t>
                      </a:r>
                    </a:p>
                  </a:txBody>
                  <a:tcPr marL="90000" marR="90000" marT="72007" marB="72007" anchor="ctr" horzOverflow="overflow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鉛直格子</a:t>
                      </a:r>
                    </a:p>
                  </a:txBody>
                  <a:tcPr marL="90000" marR="90000" marT="72007" marB="72007" anchor="ctr" horzOverflow="overflow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　　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50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層　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(20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－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904m)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　　地形に沿うハイブリッド座標</a:t>
                      </a:r>
                    </a:p>
                  </a:txBody>
                  <a:tcPr marL="90000" marR="90000" marT="72007" marB="7200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積雲対流</a:t>
                      </a:r>
                    </a:p>
                  </a:txBody>
                  <a:tcPr marL="90000" marR="90000" marT="72007" marB="72007" anchor="ctr" horzOverflow="overflow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Kain-Fritsch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スキーム　</a:t>
                      </a:r>
                    </a:p>
                  </a:txBody>
                  <a:tcPr marL="90000" marR="90000" marT="72007" marB="7200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SST</a:t>
                      </a:r>
                    </a:p>
                  </a:txBody>
                  <a:tcPr marL="90000" marR="90000" marT="72007" marB="72007" anchor="ctr" horzOverflow="overflow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NGSST(Guan and Kawamura, 2004)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　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(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初期日に固定）</a:t>
                      </a:r>
                      <a:endParaRPr kumimoji="1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GPｺﾞｼｯｸE" pitchFamily="50" charset="-128"/>
                        <a:ea typeface="HGPｺﾞｼｯｸE" pitchFamily="50" charset="-128"/>
                        <a:cs typeface="ＭＳ Ｐゴシック" charset="-128"/>
                      </a:endParaRPr>
                    </a:p>
                  </a:txBody>
                  <a:tcPr marL="90000" marR="90000" marT="72007" marB="7200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乱流クロージャー</a:t>
                      </a:r>
                    </a:p>
                  </a:txBody>
                  <a:tcPr marL="90000" marR="90000" marT="72007" marB="72007" anchor="ctr" horzOverflow="overflow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Improved Mellor-Yamada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 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Level3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　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(Nakanishi and </a:t>
                      </a:r>
                      <a:r>
                        <a:rPr kumimoji="1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Niino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GPｺﾞｼｯｸE" pitchFamily="50" charset="-128"/>
                          <a:ea typeface="HGPｺﾞｼｯｸE" pitchFamily="50" charset="-128"/>
                          <a:cs typeface="ＭＳ Ｐゴシック" charset="-128"/>
                        </a:rPr>
                        <a:t>, 2004,2006)</a:t>
                      </a:r>
                    </a:p>
                  </a:txBody>
                  <a:tcPr marL="90000" marR="90000" marT="72007" marB="7200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243" name="Text Box 85"/>
          <p:cNvSpPr txBox="1">
            <a:spLocks noChangeArrowheads="1"/>
          </p:cNvSpPr>
          <p:nvPr/>
        </p:nvSpPr>
        <p:spPr bwMode="auto">
          <a:xfrm>
            <a:off x="6462141" y="6165304"/>
            <a:ext cx="2646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HGPｺﾞｼｯｸE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dirty="0">
                <a:solidFill>
                  <a:srgbClr val="0070C0"/>
                </a:solidFill>
              </a:rPr>
              <a:t>*</a:t>
            </a:r>
            <a:r>
              <a:rPr lang="ja-JP" altLang="en-US" sz="1600" dirty="0">
                <a:solidFill>
                  <a:srgbClr val="0070C0"/>
                </a:solidFill>
                <a:latin typeface="HGPｺﾞｼｯｸE" pitchFamily="50" charset="-128"/>
              </a:rPr>
              <a:t>気象庁気候情報課より提供</a:t>
            </a:r>
          </a:p>
        </p:txBody>
      </p:sp>
    </p:spTree>
    <p:extLst>
      <p:ext uri="{BB962C8B-B14F-4D97-AF65-F5344CB8AC3E}">
        <p14:creationId xmlns:p14="http://schemas.microsoft.com/office/powerpoint/2010/main" val="1673191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計算領域</a:t>
            </a:r>
            <a:endParaRPr kumimoji="1" lang="ja-JP" altLang="en-US" dirty="0"/>
          </a:p>
        </p:txBody>
      </p:sp>
      <p:pic>
        <p:nvPicPr>
          <p:cNvPr id="2053" name="Picture 5" descr="C:\Users\fukui\Documents\アンサンブルダウンスケール\figure\model_top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49" y="1916575"/>
            <a:ext cx="918739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78906" y="5926019"/>
            <a:ext cx="8986187" cy="46166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atin typeface="HGPｺﾞｼｯｸE" pitchFamily="50" charset="-128"/>
                <a:ea typeface="HGPｺﾞｼｯｸE" pitchFamily="50" charset="-128"/>
              </a:rPr>
              <a:t>水平</a:t>
            </a:r>
            <a:r>
              <a:rPr lang="ja-JP" altLang="en-US" sz="2400" dirty="0" smtClean="0">
                <a:latin typeface="HGPｺﾞｼｯｸE" pitchFamily="50" charset="-128"/>
                <a:ea typeface="HGPｺﾞｼｯｸE" pitchFamily="50" charset="-128"/>
              </a:rPr>
              <a:t>解像度</a:t>
            </a:r>
            <a:r>
              <a:rPr lang="en-US" altLang="ja-JP" sz="2400" b="1" dirty="0" smtClean="0">
                <a:latin typeface="Century" pitchFamily="18" charset="0"/>
              </a:rPr>
              <a:t>5㎞</a:t>
            </a:r>
            <a:r>
              <a:rPr lang="ja-JP" altLang="en-US" sz="2400" dirty="0" smtClean="0">
                <a:latin typeface="HGPｺﾞｼｯｸE" pitchFamily="50" charset="-128"/>
                <a:ea typeface="HGPｺﾞｼｯｸE" pitchFamily="50" charset="-128"/>
              </a:rPr>
              <a:t>の計算領域内の</a:t>
            </a:r>
            <a:r>
              <a:rPr kumimoji="1" lang="en-US" altLang="ja-JP" sz="2400" b="1" dirty="0" smtClean="0">
                <a:latin typeface="Century" pitchFamily="18" charset="0"/>
              </a:rPr>
              <a:t>AMeDAS</a:t>
            </a:r>
            <a:r>
              <a:rPr lang="en-US" altLang="ja-JP" sz="2400" b="1" dirty="0" smtClean="0">
                <a:latin typeface="Century" pitchFamily="18" charset="0"/>
              </a:rPr>
              <a:t>(</a:t>
            </a:r>
            <a:r>
              <a:rPr kumimoji="1" lang="en-US" altLang="ja-JP" sz="2400" b="1" dirty="0" smtClean="0">
                <a:latin typeface="Century" pitchFamily="18" charset="0"/>
              </a:rPr>
              <a:t>158 </a:t>
            </a:r>
            <a:r>
              <a:rPr kumimoji="1" lang="ja-JP" altLang="en-US" sz="2400" dirty="0" smtClean="0">
                <a:latin typeface="HGPｺﾞｼｯｸE" pitchFamily="50" charset="-128"/>
                <a:ea typeface="HGPｺﾞｼｯｸE" pitchFamily="50" charset="-128"/>
              </a:rPr>
              <a:t>地点</a:t>
            </a:r>
            <a:r>
              <a:rPr lang="en-US" altLang="ja-JP" sz="2400" b="1" dirty="0">
                <a:latin typeface="Century" pitchFamily="18" charset="0"/>
                <a:ea typeface="HGP創英ﾌﾟﾚｾﾞﾝｽEB" pitchFamily="18" charset="-128"/>
              </a:rPr>
              <a:t>)</a:t>
            </a:r>
            <a:r>
              <a:rPr lang="ja-JP" altLang="en-US" sz="2400" b="1" dirty="0" smtClean="0">
                <a:latin typeface="Century" pitchFamily="18" charset="0"/>
                <a:ea typeface="HGP創英ﾌﾟﾚｾﾞﾝｽEB" pitchFamily="18" charset="-128"/>
              </a:rPr>
              <a:t> </a:t>
            </a:r>
            <a:r>
              <a:rPr kumimoji="1" lang="ja-JP" altLang="en-US" sz="2400" dirty="0" smtClean="0">
                <a:latin typeface="HGPｺﾞｼｯｸE" pitchFamily="50" charset="-128"/>
                <a:ea typeface="HGPｺﾞｼｯｸE" pitchFamily="50" charset="-128"/>
              </a:rPr>
              <a:t>に対して検証</a:t>
            </a:r>
            <a:endParaRPr kumimoji="1" lang="ja-JP" altLang="en-US" sz="2400" dirty="0">
              <a:latin typeface="HGPｺﾞｼｯｸE" pitchFamily="50" charset="-128"/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859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6856" y="-243408"/>
            <a:ext cx="8229600" cy="1143000"/>
          </a:xfrm>
        </p:spPr>
        <p:txBody>
          <a:bodyPr/>
          <a:lstStyle/>
          <a:p>
            <a:r>
              <a:rPr lang="ja-JP" altLang="en-US" dirty="0"/>
              <a:t>対象期間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308304" y="1787332"/>
            <a:ext cx="18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>
                <a:latin typeface="HGPｺﾞｼｯｸE" pitchFamily="50" charset="-128"/>
                <a:ea typeface="HGPｺﾞｼｯｸE" pitchFamily="50" charset="-128"/>
              </a:rPr>
              <a:t>宮城県内</a:t>
            </a:r>
            <a:r>
              <a:rPr kumimoji="1" lang="en-US" altLang="ja-JP" sz="1200" dirty="0" smtClean="0">
                <a:latin typeface="HGPｺﾞｼｯｸE" pitchFamily="50" charset="-128"/>
                <a:ea typeface="HGPｺﾞｼｯｸE" pitchFamily="50" charset="-128"/>
              </a:rPr>
              <a:t>AMeDAS(</a:t>
            </a:r>
            <a:r>
              <a:rPr kumimoji="1" lang="ja-JP" altLang="en-US" sz="1200" dirty="0" smtClean="0">
                <a:latin typeface="HGPｺﾞｼｯｸE" pitchFamily="50" charset="-128"/>
                <a:ea typeface="HGPｺﾞｼｯｸE" pitchFamily="50" charset="-128"/>
              </a:rPr>
              <a:t>仙台・</a:t>
            </a:r>
            <a:r>
              <a:rPr lang="ja-JP" altLang="en-US" sz="1200" dirty="0" smtClean="0">
                <a:latin typeface="HGPｺﾞｼｯｸE" pitchFamily="50" charset="-128"/>
                <a:ea typeface="HGPｺﾞｼｯｸE" pitchFamily="50" charset="-128"/>
              </a:rPr>
              <a:t>駒ノ湯・川渡・築館・米山・志津川・古川・大衡・鹿島台・新川・塩竈・江ノ島・白石・亘理・丸森・気仙沼</a:t>
            </a:r>
            <a:r>
              <a:rPr kumimoji="1" lang="en-US" altLang="ja-JP" sz="1200" dirty="0" smtClean="0">
                <a:latin typeface="HGPｺﾞｼｯｸE" pitchFamily="50" charset="-128"/>
                <a:ea typeface="HGPｺﾞｼｯｸE" pitchFamily="50" charset="-128"/>
              </a:rPr>
              <a:t>)</a:t>
            </a:r>
            <a:r>
              <a:rPr kumimoji="1" lang="ja-JP" altLang="en-US" sz="1200" dirty="0" smtClean="0">
                <a:latin typeface="HGPｺﾞｼｯｸE" pitchFamily="50" charset="-128"/>
                <a:ea typeface="HGPｺﾞｼｯｸE" pitchFamily="50" charset="-128"/>
              </a:rPr>
              <a:t>の気温の平均</a:t>
            </a:r>
            <a:endParaRPr kumimoji="1" lang="en-US" altLang="ja-JP" sz="1200" dirty="0" smtClean="0">
              <a:latin typeface="HGPｺﾞｼｯｸE" pitchFamily="50" charset="-128"/>
              <a:ea typeface="HGPｺﾞｼｯｸE" pitchFamily="50" charset="-128"/>
            </a:endParaRPr>
          </a:p>
          <a:p>
            <a:r>
              <a:rPr lang="ja-JP" altLang="en-US" sz="1200" dirty="0" smtClean="0">
                <a:latin typeface="HGPｺﾞｼｯｸE" pitchFamily="50" charset="-128"/>
                <a:ea typeface="HGPｺﾞｼｯｸE" pitchFamily="50" charset="-128"/>
              </a:rPr>
              <a:t>平年値は期間</a:t>
            </a:r>
            <a:r>
              <a:rPr lang="en-US" altLang="ja-JP" sz="1200" dirty="0" smtClean="0">
                <a:latin typeface="HGPｺﾞｼｯｸE" pitchFamily="50" charset="-128"/>
                <a:ea typeface="HGPｺﾞｼｯｸE" pitchFamily="50" charset="-128"/>
              </a:rPr>
              <a:t>1979-2010</a:t>
            </a:r>
            <a:r>
              <a:rPr lang="ja-JP" altLang="en-US" sz="1200" dirty="0" smtClean="0">
                <a:latin typeface="HGPｺﾞｼｯｸE" pitchFamily="50" charset="-128"/>
                <a:ea typeface="HGPｺﾞｼｯｸE" pitchFamily="50" charset="-128"/>
              </a:rPr>
              <a:t>の</a:t>
            </a:r>
            <a:r>
              <a:rPr lang="ja-JP" altLang="en-US" sz="1200" dirty="0">
                <a:latin typeface="HGPｺﾞｼｯｸE" pitchFamily="50" charset="-128"/>
                <a:ea typeface="HGPｺﾞｼｯｸE" pitchFamily="50" charset="-128"/>
              </a:rPr>
              <a:t>平均</a:t>
            </a:r>
            <a:endParaRPr kumimoji="1" lang="ja-JP" altLang="en-US" sz="1200" dirty="0">
              <a:latin typeface="HGPｺﾞｼｯｸE" pitchFamily="50" charset="-128"/>
              <a:ea typeface="HGPｺﾞｼｯｸE" pitchFamily="50" charset="-128"/>
            </a:endParaRPr>
          </a:p>
        </p:txBody>
      </p:sp>
      <p:pic>
        <p:nvPicPr>
          <p:cNvPr id="5" name="Picture 3" descr="C:\Users\fukui\Documents\アンサンブルダウンスケール\figure\amedas\amedas_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0" y="783064"/>
            <a:ext cx="7224712" cy="307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fukui\Documents\アンサンブルダウンスケール\figure\wmap\JRA\anomaly_2003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2" y="3471752"/>
            <a:ext cx="7618784" cy="348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13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ja-JP" altLang="en-US" sz="5400"/>
              <a:t>誤差の成分について</a:t>
            </a:r>
          </a:p>
        </p:txBody>
      </p:sp>
      <p:grpSp>
        <p:nvGrpSpPr>
          <p:cNvPr id="46083" name="Group 3"/>
          <p:cNvGrpSpPr>
            <a:grpSpLocks/>
          </p:cNvGrpSpPr>
          <p:nvPr/>
        </p:nvGrpSpPr>
        <p:grpSpPr bwMode="auto">
          <a:xfrm>
            <a:off x="0" y="3357563"/>
            <a:ext cx="9145588" cy="3500437"/>
            <a:chOff x="0" y="2115"/>
            <a:chExt cx="5761" cy="2205"/>
          </a:xfrm>
        </p:grpSpPr>
        <p:sp>
          <p:nvSpPr>
            <p:cNvPr id="46084" name="Text Box 4"/>
            <p:cNvSpPr txBox="1">
              <a:spLocks noChangeArrowheads="1"/>
            </p:cNvSpPr>
            <p:nvPr/>
          </p:nvSpPr>
          <p:spPr bwMode="auto">
            <a:xfrm>
              <a:off x="252" y="3877"/>
              <a:ext cx="1452" cy="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2000">
                  <a:latin typeface="HGPｺﾞｼｯｸE" pitchFamily="50" charset="-128"/>
                  <a:ea typeface="HGPｺﾞｼｯｸE" pitchFamily="50" charset="-128"/>
                </a:rPr>
                <a:t>アンサンブル平均の</a:t>
              </a:r>
              <a:r>
                <a:rPr lang="en-US" altLang="ja-JP" sz="2000" b="1">
                  <a:latin typeface="Times New Roman" pitchFamily="18" charset="0"/>
                  <a:ea typeface="HGPｺﾞｼｯｸE" pitchFamily="50" charset="-128"/>
                </a:rPr>
                <a:t>Areal-Mean</a:t>
              </a:r>
              <a:r>
                <a:rPr lang="ja-JP" altLang="en-US" sz="2000">
                  <a:latin typeface="HGPｺﾞｼｯｸE" pitchFamily="50" charset="-128"/>
                  <a:ea typeface="HGPｺﾞｼｯｸE" pitchFamily="50" charset="-128"/>
                </a:rPr>
                <a:t>誤差</a:t>
              </a:r>
            </a:p>
          </p:txBody>
        </p:sp>
        <p:sp>
          <p:nvSpPr>
            <p:cNvPr id="46085" name="Text Box 5"/>
            <p:cNvSpPr txBox="1">
              <a:spLocks noChangeArrowheads="1"/>
            </p:cNvSpPr>
            <p:nvPr/>
          </p:nvSpPr>
          <p:spPr bwMode="auto">
            <a:xfrm>
              <a:off x="1884" y="3877"/>
              <a:ext cx="1043" cy="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2000" b="1">
                  <a:latin typeface="Times New Roman" pitchFamily="18" charset="0"/>
                  <a:ea typeface="HGPｺﾞｼｯｸE" pitchFamily="50" charset="-128"/>
                </a:rPr>
                <a:t>Areal-Mean</a:t>
              </a:r>
              <a:r>
                <a:rPr lang="ja-JP" altLang="en-US" sz="2000">
                  <a:latin typeface="HGPｺﾞｼｯｸE" pitchFamily="50" charset="-128"/>
                  <a:ea typeface="HGPｺﾞｼｯｸE" pitchFamily="50" charset="-128"/>
                </a:rPr>
                <a:t>のスプレッド</a:t>
              </a:r>
            </a:p>
          </p:txBody>
        </p:sp>
        <p:graphicFrame>
          <p:nvGraphicFramePr>
            <p:cNvPr id="46086" name="Object 6"/>
            <p:cNvGraphicFramePr>
              <a:graphicFrameLocks noChangeAspect="1"/>
            </p:cNvGraphicFramePr>
            <p:nvPr/>
          </p:nvGraphicFramePr>
          <p:xfrm>
            <a:off x="0" y="2115"/>
            <a:ext cx="5761" cy="17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0" name="数式" r:id="rId4" imgW="4991040" imgH="1473120" progId="Equation.3">
                    <p:embed/>
                  </p:oleObj>
                </mc:Choice>
                <mc:Fallback>
                  <p:oleObj name="数式" r:id="rId4" imgW="4991040" imgH="14731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15"/>
                          <a:ext cx="5761" cy="17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087" name="Rectangle 7"/>
            <p:cNvSpPr>
              <a:spLocks noChangeArrowheads="1"/>
            </p:cNvSpPr>
            <p:nvPr/>
          </p:nvSpPr>
          <p:spPr bwMode="auto">
            <a:xfrm>
              <a:off x="562" y="3273"/>
              <a:ext cx="2337" cy="521"/>
            </a:xfrm>
            <a:prstGeom prst="rect">
              <a:avLst/>
            </a:prstGeom>
            <a:noFill/>
            <a:ln w="381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088" name="Rectangle 8"/>
            <p:cNvSpPr>
              <a:spLocks noChangeArrowheads="1"/>
            </p:cNvSpPr>
            <p:nvPr/>
          </p:nvSpPr>
          <p:spPr bwMode="auto">
            <a:xfrm>
              <a:off x="3017" y="3272"/>
              <a:ext cx="2698" cy="545"/>
            </a:xfrm>
            <a:prstGeom prst="rect">
              <a:avLst/>
            </a:prstGeom>
            <a:noFill/>
            <a:ln w="3810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089" name="AutoShape 9"/>
            <p:cNvSpPr>
              <a:spLocks/>
            </p:cNvSpPr>
            <p:nvPr/>
          </p:nvSpPr>
          <p:spPr bwMode="auto">
            <a:xfrm rot="16200000">
              <a:off x="933" y="3298"/>
              <a:ext cx="159" cy="925"/>
            </a:xfrm>
            <a:prstGeom prst="leftBracket">
              <a:avLst>
                <a:gd name="adj" fmla="val 48480"/>
              </a:avLst>
            </a:prstGeom>
            <a:noFill/>
            <a:ln w="50800">
              <a:solidFill>
                <a:srgbClr val="0066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090" name="AutoShape 10"/>
            <p:cNvSpPr>
              <a:spLocks/>
            </p:cNvSpPr>
            <p:nvPr/>
          </p:nvSpPr>
          <p:spPr bwMode="auto">
            <a:xfrm rot="16200000">
              <a:off x="2170" y="3145"/>
              <a:ext cx="159" cy="1234"/>
            </a:xfrm>
            <a:prstGeom prst="leftBracket">
              <a:avLst>
                <a:gd name="adj" fmla="val 64675"/>
              </a:avLst>
            </a:prstGeom>
            <a:noFill/>
            <a:ln w="50800">
              <a:solidFill>
                <a:srgbClr val="0066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091" name="AutoShape 11"/>
            <p:cNvSpPr>
              <a:spLocks/>
            </p:cNvSpPr>
            <p:nvPr/>
          </p:nvSpPr>
          <p:spPr bwMode="auto">
            <a:xfrm rot="16200000">
              <a:off x="3536" y="3185"/>
              <a:ext cx="159" cy="1198"/>
            </a:xfrm>
            <a:prstGeom prst="leftBracket">
              <a:avLst>
                <a:gd name="adj" fmla="val 62788"/>
              </a:avLst>
            </a:prstGeom>
            <a:noFill/>
            <a:ln w="50800">
              <a:solidFill>
                <a:srgbClr val="0066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092" name="AutoShape 12"/>
            <p:cNvSpPr>
              <a:spLocks/>
            </p:cNvSpPr>
            <p:nvPr/>
          </p:nvSpPr>
          <p:spPr bwMode="auto">
            <a:xfrm rot="16200000">
              <a:off x="4933" y="3103"/>
              <a:ext cx="159" cy="1361"/>
            </a:xfrm>
            <a:prstGeom prst="leftBracket">
              <a:avLst>
                <a:gd name="adj" fmla="val 71331"/>
              </a:avLst>
            </a:prstGeom>
            <a:noFill/>
            <a:ln w="50800">
              <a:solidFill>
                <a:srgbClr val="0066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093" name="Text Box 13"/>
            <p:cNvSpPr txBox="1">
              <a:spLocks noChangeArrowheads="1"/>
            </p:cNvSpPr>
            <p:nvPr/>
          </p:nvSpPr>
          <p:spPr bwMode="auto">
            <a:xfrm>
              <a:off x="2994" y="3877"/>
              <a:ext cx="1361" cy="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2000">
                  <a:latin typeface="HGPｺﾞｼｯｸE" pitchFamily="50" charset="-128"/>
                  <a:ea typeface="HGPｺﾞｼｯｸE" pitchFamily="50" charset="-128"/>
                </a:rPr>
                <a:t>アンサンブル平均の</a:t>
              </a:r>
              <a:r>
                <a:rPr lang="en-US" altLang="ja-JP" sz="2000" b="1">
                  <a:latin typeface="Times New Roman" pitchFamily="18" charset="0"/>
                  <a:ea typeface="HGPｺﾞｼｯｸE" pitchFamily="50" charset="-128"/>
                </a:rPr>
                <a:t>Locality</a:t>
              </a:r>
              <a:r>
                <a:rPr lang="ja-JP" altLang="en-US" sz="2000">
                  <a:latin typeface="HGPｺﾞｼｯｸE" pitchFamily="50" charset="-128"/>
                  <a:ea typeface="HGPｺﾞｼｯｸE" pitchFamily="50" charset="-128"/>
                </a:rPr>
                <a:t>誤差</a:t>
              </a:r>
            </a:p>
          </p:txBody>
        </p:sp>
        <p:sp>
          <p:nvSpPr>
            <p:cNvPr id="46094" name="Text Box 14"/>
            <p:cNvSpPr txBox="1">
              <a:spLocks noChangeArrowheads="1"/>
            </p:cNvSpPr>
            <p:nvPr/>
          </p:nvSpPr>
          <p:spPr bwMode="auto">
            <a:xfrm>
              <a:off x="4606" y="3877"/>
              <a:ext cx="907" cy="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2000" b="1">
                  <a:latin typeface="Times New Roman" pitchFamily="18" charset="0"/>
                  <a:ea typeface="HGPｺﾞｼｯｸE" pitchFamily="50" charset="-128"/>
                </a:rPr>
                <a:t>Locality</a:t>
              </a:r>
              <a:r>
                <a:rPr lang="ja-JP" altLang="en-US" sz="2000">
                  <a:latin typeface="HGPｺﾞｼｯｸE" pitchFamily="50" charset="-128"/>
                  <a:ea typeface="HGPｺﾞｼｯｸE" pitchFamily="50" charset="-128"/>
                </a:rPr>
                <a:t>のスプレッド</a:t>
              </a:r>
            </a:p>
          </p:txBody>
        </p:sp>
      </p:grpSp>
      <p:grpSp>
        <p:nvGrpSpPr>
          <p:cNvPr id="46095" name="Group 15"/>
          <p:cNvGrpSpPr>
            <a:grpSpLocks/>
          </p:cNvGrpSpPr>
          <p:nvPr/>
        </p:nvGrpSpPr>
        <p:grpSpPr bwMode="auto">
          <a:xfrm>
            <a:off x="971550" y="1143000"/>
            <a:ext cx="7345363" cy="2214563"/>
            <a:chOff x="612" y="720"/>
            <a:chExt cx="4627" cy="1395"/>
          </a:xfrm>
        </p:grpSpPr>
        <p:sp>
          <p:nvSpPr>
            <p:cNvPr id="46096" name="Rectangle 16"/>
            <p:cNvSpPr>
              <a:spLocks noChangeArrowheads="1"/>
            </p:cNvSpPr>
            <p:nvPr/>
          </p:nvSpPr>
          <p:spPr bwMode="auto">
            <a:xfrm>
              <a:off x="612" y="725"/>
              <a:ext cx="4627" cy="1360"/>
            </a:xfrm>
            <a:prstGeom prst="rect">
              <a:avLst/>
            </a:prstGeom>
            <a:solidFill>
              <a:srgbClr val="C0C0C0">
                <a:alpha val="4900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aphicFrame>
          <p:nvGraphicFramePr>
            <p:cNvPr id="46097" name="Object 17"/>
            <p:cNvGraphicFramePr>
              <a:graphicFrameLocks noChangeAspect="1"/>
            </p:cNvGraphicFramePr>
            <p:nvPr/>
          </p:nvGraphicFramePr>
          <p:xfrm>
            <a:off x="703" y="720"/>
            <a:ext cx="4480" cy="13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1" name="数式" r:id="rId6" imgW="3835080" imgH="1193760" progId="Equation.3">
                    <p:embed/>
                  </p:oleObj>
                </mc:Choice>
                <mc:Fallback>
                  <p:oleObj name="数式" r:id="rId6" imgW="3835080" imgH="11937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3" y="720"/>
                          <a:ext cx="4480" cy="13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18713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タイトル 1"/>
              <p:cNvSpPr txBox="1">
                <a:spLocks/>
              </p:cNvSpPr>
              <p:nvPr/>
            </p:nvSpPr>
            <p:spPr>
              <a:xfrm>
                <a:off x="395536" y="-27384"/>
                <a:ext cx="8229600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 lnSpcReduction="1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Times New Roman" pitchFamily="18" charset="0"/>
                    <a:ea typeface="+mj-ea"/>
                    <a:cs typeface="Times New Roman" pitchFamily="18" charset="0"/>
                  </a:defRPr>
                </a:lvl1pPr>
              </a:lstStyle>
              <a:p>
                <a:r>
                  <a:rPr lang="ja-JP" altLang="en-US" sz="4900" b="1" dirty="0" smtClean="0">
                    <a:latin typeface="HG正楷書体-PRO" pitchFamily="66" charset="-128"/>
                    <a:ea typeface="HG正楷書体-PRO" pitchFamily="66" charset="-128"/>
                  </a:rPr>
                  <a:t>日最低気温 </a:t>
                </a:r>
                <a:r>
                  <a:rPr lang="en-US" altLang="ja-JP" sz="4900" dirty="0" smtClean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4900">
                        <a:latin typeface="Cambria Math"/>
                      </a:rPr>
                      <m:t>at</m:t>
                    </m:r>
                    <m:r>
                      <a:rPr lang="en-US" altLang="ja-JP" sz="4900">
                        <a:latin typeface="Cambria Math"/>
                      </a:rPr>
                      <m:t>  03</m:t>
                    </m:r>
                    <m:r>
                      <m:rPr>
                        <m:sty m:val="p"/>
                      </m:rPr>
                      <a:rPr lang="en-US" altLang="ja-JP" sz="4900">
                        <a:latin typeface="Cambria Math"/>
                      </a:rPr>
                      <m:t>JST</m:t>
                    </m:r>
                  </m:oMath>
                </a14:m>
                <a:r>
                  <a:rPr lang="en-US" altLang="ja-JP" sz="4900" dirty="0"/>
                  <a:t>) </a:t>
                </a:r>
                <a:endParaRPr lang="en-US" altLang="ja-JP" sz="4900" dirty="0" smtClean="0"/>
              </a:p>
              <a:p>
                <a:r>
                  <a:rPr lang="en-US" altLang="ja-JP" sz="2800" dirty="0" smtClean="0"/>
                  <a:t>before bias correction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5" name="タイトル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-27384"/>
                <a:ext cx="8229600" cy="1143000"/>
              </a:xfrm>
              <a:prstGeom prst="rect">
                <a:avLst/>
              </a:prstGeom>
              <a:blipFill rotWithShape="1">
                <a:blip r:embed="rId3"/>
                <a:stretch>
                  <a:fillRect t="-20856" b="-128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C:\Users\fukui\Documents\アンサンブルダウンスケール\figure\daily6h\ens\tmin_error_case_a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36" y="1084851"/>
            <a:ext cx="7488000" cy="567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73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8" descr="c:\Users\fukui\Documents\アンサンブルダウンスケール\figure\daily6h\ens\tmax_error_case_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81" y="1096346"/>
            <a:ext cx="7491855" cy="56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タイトル 1"/>
              <p:cNvSpPr txBox="1">
                <a:spLocks/>
              </p:cNvSpPr>
              <p:nvPr/>
            </p:nvSpPr>
            <p:spPr>
              <a:xfrm>
                <a:off x="395536" y="-27384"/>
                <a:ext cx="8229600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 lnSpcReduction="1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Times New Roman" pitchFamily="18" charset="0"/>
                    <a:ea typeface="+mj-ea"/>
                    <a:cs typeface="Times New Roman" pitchFamily="18" charset="0"/>
                  </a:defRPr>
                </a:lvl1pPr>
              </a:lstStyle>
              <a:p>
                <a:r>
                  <a:rPr lang="ja-JP" altLang="en-US" sz="4900" b="1" dirty="0" smtClean="0">
                    <a:latin typeface="HG正楷書体-PRO" pitchFamily="66" charset="-128"/>
                    <a:ea typeface="HG正楷書体-PRO" pitchFamily="66" charset="-128"/>
                  </a:rPr>
                  <a:t>日最高気温 </a:t>
                </a:r>
                <a:r>
                  <a:rPr lang="en-US" altLang="ja-JP" sz="4900" dirty="0" smtClean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4900" b="0" i="0" smtClean="0">
                        <a:latin typeface="Cambria Math"/>
                      </a:rPr>
                      <m:t>at</m:t>
                    </m:r>
                    <m:r>
                      <a:rPr lang="en-US" altLang="ja-JP" sz="4900" b="0" i="0" smtClean="0">
                        <a:latin typeface="Cambria Math"/>
                      </a:rPr>
                      <m:t>  15</m:t>
                    </m:r>
                    <m:r>
                      <m:rPr>
                        <m:sty m:val="p"/>
                      </m:rPr>
                      <a:rPr lang="en-US" altLang="ja-JP" sz="4900">
                        <a:latin typeface="Cambria Math"/>
                      </a:rPr>
                      <m:t>JST</m:t>
                    </m:r>
                  </m:oMath>
                </a14:m>
                <a:r>
                  <a:rPr lang="en-US" altLang="ja-JP" sz="4900" dirty="0" smtClean="0"/>
                  <a:t>)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en-US" altLang="ja-JP" sz="2800" dirty="0"/>
                  <a:t>before</a:t>
                </a:r>
                <a:r>
                  <a:rPr lang="en-US" altLang="ja-JP" sz="2800" dirty="0" smtClean="0"/>
                  <a:t> bias correction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5" name="タイトル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-27384"/>
                <a:ext cx="8229600" cy="1143000"/>
              </a:xfrm>
              <a:prstGeom prst="rect">
                <a:avLst/>
              </a:prstGeom>
              <a:blipFill rotWithShape="1">
                <a:blip r:embed="rId4"/>
                <a:stretch>
                  <a:fillRect t="-20856" b="-128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106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2722</TotalTime>
  <Words>430</Words>
  <Application>Microsoft Office PowerPoint</Application>
  <PresentationFormat>画面に合わせる (4:3)</PresentationFormat>
  <Paragraphs>123</Paragraphs>
  <Slides>39</Slides>
  <Notes>39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1" baseType="lpstr">
      <vt:lpstr>Office ​​テーマ</vt:lpstr>
      <vt:lpstr>数式</vt:lpstr>
      <vt:lpstr>東北地方における冷夏の アンサンブルダウンスケール予報実験 </vt:lpstr>
      <vt:lpstr>はじめに</vt:lpstr>
      <vt:lpstr>目的</vt:lpstr>
      <vt:lpstr>計算設定　</vt:lpstr>
      <vt:lpstr>計算領域</vt:lpstr>
      <vt:lpstr>対象期間</vt:lpstr>
      <vt:lpstr>誤差の成分について</vt:lpstr>
      <vt:lpstr>PowerPoint プレゼンテーション</vt:lpstr>
      <vt:lpstr>PowerPoint プレゼンテーション</vt:lpstr>
      <vt:lpstr>バイアス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日平均気温　 (03, 09, 15, 21JST)</vt:lpstr>
      <vt:lpstr>気温日較差　 (15-03JST)</vt:lpstr>
      <vt:lpstr>最高気温　 (at  03JST)</vt:lpstr>
      <vt:lpstr>最低気温　 (at  03JST)</vt:lpstr>
      <vt:lpstr>まとめ</vt:lpstr>
      <vt:lpstr>PowerPoint プレゼンテーション</vt:lpstr>
      <vt:lpstr>before bias correction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after bias correction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アンサンブルダウンスケール予報実験</dc:title>
  <dc:creator>fukui</dc:creator>
  <cp:lastModifiedBy>fukui</cp:lastModifiedBy>
  <cp:revision>62</cp:revision>
  <dcterms:created xsi:type="dcterms:W3CDTF">2012-09-08T03:13:44Z</dcterms:created>
  <dcterms:modified xsi:type="dcterms:W3CDTF">2012-09-27T10:10:11Z</dcterms:modified>
</cp:coreProperties>
</file>