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11" r:id="rId2"/>
    <p:sldId id="312" r:id="rId3"/>
    <p:sldId id="323" r:id="rId4"/>
    <p:sldId id="324" r:id="rId5"/>
    <p:sldId id="313" r:id="rId6"/>
    <p:sldId id="330" r:id="rId7"/>
    <p:sldId id="333" r:id="rId8"/>
    <p:sldId id="331" r:id="rId9"/>
    <p:sldId id="332" r:id="rId10"/>
    <p:sldId id="320" r:id="rId11"/>
    <p:sldId id="325" r:id="rId12"/>
    <p:sldId id="326" r:id="rId13"/>
    <p:sldId id="327" r:id="rId14"/>
    <p:sldId id="316" r:id="rId15"/>
    <p:sldId id="319" r:id="rId16"/>
    <p:sldId id="315" r:id="rId17"/>
    <p:sldId id="328" r:id="rId18"/>
    <p:sldId id="314" r:id="rId19"/>
    <p:sldId id="329" r:id="rId20"/>
    <p:sldId id="334" r:id="rId21"/>
  </p:sldIdLst>
  <p:sldSz cx="9144000" cy="6858000" type="screen4x3"/>
  <p:notesSz cx="7086600" cy="102108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F7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836" autoAdjust="0"/>
  </p:normalViewPr>
  <p:slideViewPr>
    <p:cSldViewPr>
      <p:cViewPr>
        <p:scale>
          <a:sx n="50" d="100"/>
          <a:sy n="50" d="100"/>
        </p:scale>
        <p:origin x="-2988" y="-7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1632" cy="511112"/>
          </a:xfrm>
          <a:prstGeom prst="rect">
            <a:avLst/>
          </a:prstGeom>
        </p:spPr>
        <p:txBody>
          <a:bodyPr vert="horz" lIns="94567" tIns="47284" rIns="94567" bIns="47284" rtlCol="0"/>
          <a:lstStyle>
            <a:lvl1pPr algn="l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4013313" y="0"/>
            <a:ext cx="3071632" cy="511112"/>
          </a:xfrm>
          <a:prstGeom prst="rect">
            <a:avLst/>
          </a:prstGeom>
        </p:spPr>
        <p:txBody>
          <a:bodyPr vert="horz" lIns="94567" tIns="47284" rIns="94567" bIns="47284" rtlCol="0"/>
          <a:lstStyle>
            <a:lvl1pPr algn="r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4933944C-679C-443E-BD8C-64771169576E}" type="datetimeFigureOut">
              <a:rPr lang="ja-JP" altLang="en-US"/>
              <a:pPr>
                <a:defRPr/>
              </a:pPr>
              <a:t>2012/9/22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698056"/>
            <a:ext cx="3071632" cy="511111"/>
          </a:xfrm>
          <a:prstGeom prst="rect">
            <a:avLst/>
          </a:prstGeom>
        </p:spPr>
        <p:txBody>
          <a:bodyPr vert="horz" lIns="94567" tIns="47284" rIns="94567" bIns="47284" rtlCol="0" anchor="b"/>
          <a:lstStyle>
            <a:lvl1pPr algn="l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4013313" y="9698056"/>
            <a:ext cx="3071632" cy="511111"/>
          </a:xfrm>
          <a:prstGeom prst="rect">
            <a:avLst/>
          </a:prstGeom>
        </p:spPr>
        <p:txBody>
          <a:bodyPr vert="horz" lIns="94567" tIns="47284" rIns="94567" bIns="47284" rtlCol="0" anchor="b"/>
          <a:lstStyle>
            <a:lvl1pPr algn="r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623C1EB3-CA06-451A-AAB8-D2AA1F4FAE8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21064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1632" cy="511112"/>
          </a:xfrm>
          <a:prstGeom prst="rect">
            <a:avLst/>
          </a:prstGeom>
        </p:spPr>
        <p:txBody>
          <a:bodyPr vert="horz" lIns="94567" tIns="47284" rIns="94567" bIns="472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4013313" y="0"/>
            <a:ext cx="3071632" cy="511112"/>
          </a:xfrm>
          <a:prstGeom prst="rect">
            <a:avLst/>
          </a:prstGeom>
        </p:spPr>
        <p:txBody>
          <a:bodyPr vert="horz" lIns="94567" tIns="47284" rIns="94567" bIns="4728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67BDB04-2BA8-458D-B414-E0916F82D33B}" type="datetimeFigureOut">
              <a:rPr lang="ja-JP" altLang="en-US"/>
              <a:pPr>
                <a:defRPr/>
              </a:pPr>
              <a:t>2012/9/22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5175"/>
            <a:ext cx="5108575" cy="3830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567" tIns="47284" rIns="94567" bIns="47284" rtlCol="0" anchor="ctr"/>
          <a:lstStyle/>
          <a:p>
            <a:pPr lvl="0"/>
            <a:endParaRPr lang="ja-JP" altLang="en-US" noProof="0" smtClean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708330" y="4849844"/>
            <a:ext cx="5669942" cy="4595105"/>
          </a:xfrm>
          <a:prstGeom prst="rect">
            <a:avLst/>
          </a:prstGeom>
        </p:spPr>
        <p:txBody>
          <a:bodyPr vert="horz" lIns="94567" tIns="47284" rIns="94567" bIns="47284" rtlCol="0">
            <a:normAutofit/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698056"/>
            <a:ext cx="3071632" cy="511111"/>
          </a:xfrm>
          <a:prstGeom prst="rect">
            <a:avLst/>
          </a:prstGeom>
        </p:spPr>
        <p:txBody>
          <a:bodyPr vert="horz" lIns="94567" tIns="47284" rIns="94567" bIns="472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4013313" y="9698056"/>
            <a:ext cx="3071632" cy="511111"/>
          </a:xfrm>
          <a:prstGeom prst="rect">
            <a:avLst/>
          </a:prstGeom>
        </p:spPr>
        <p:txBody>
          <a:bodyPr vert="horz" lIns="94567" tIns="47284" rIns="94567" bIns="4728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F61D73D1-F362-4E98-8207-B9A15D357F2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485437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1D73D1-F362-4E98-8207-B9A15D357F2B}" type="slidenum">
              <a:rPr lang="ja-JP" altLang="en-US" smtClean="0"/>
              <a:pPr>
                <a:defRPr/>
              </a:pPr>
              <a:t>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56282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F87F26-695B-414F-9F4B-E13378B1E260}" type="slidenum">
              <a:rPr lang="ja-JP" altLang="en-US" smtClean="0"/>
              <a:pPr>
                <a:defRPr/>
              </a:pPr>
              <a:t>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1D73D1-F362-4E98-8207-B9A15D357F2B}" type="slidenum">
              <a:rPr lang="ja-JP" altLang="en-US" smtClean="0"/>
              <a:pPr>
                <a:defRPr/>
              </a:pPr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73230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1D73D1-F362-4E98-8207-B9A15D357F2B}" type="slidenum">
              <a:rPr lang="ja-JP" altLang="en-US" smtClean="0"/>
              <a:pPr>
                <a:defRPr/>
              </a:pPr>
              <a:t>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29740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冷却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1D73D1-F362-4E98-8207-B9A15D357F2B}" type="slidenum">
              <a:rPr lang="ja-JP" altLang="en-US" smtClean="0"/>
              <a:pPr>
                <a:defRPr/>
              </a:pPr>
              <a:t>13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31807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ECDFF-03B9-4FE1-83AC-88B78F9BE255}" type="datetimeFigureOut">
              <a:rPr lang="ja-JP" altLang="en-US"/>
              <a:pPr>
                <a:defRPr/>
              </a:pPr>
              <a:t>2012/9/22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F0EC6-7211-422D-BA4E-FDF44367525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16229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31AD4-2744-47EF-A3F1-D6A2D00192D2}" type="datetimeFigureOut">
              <a:rPr lang="ja-JP" altLang="en-US"/>
              <a:pPr>
                <a:defRPr/>
              </a:pPr>
              <a:t>2012/9/22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141E9-A492-4F72-969D-BB685C5B206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98698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5CB69-213F-4AF9-95A7-FA5CA8C28D36}" type="datetimeFigureOut">
              <a:rPr lang="ja-JP" altLang="en-US"/>
              <a:pPr>
                <a:defRPr/>
              </a:pPr>
              <a:t>2012/9/22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5A835-CF38-4C06-99A8-97BC62767C6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13408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328F9-5AD6-442E-BA9E-27E4BA4FDAEA}" type="datetimeFigureOut">
              <a:rPr lang="ja-JP" altLang="en-US"/>
              <a:pPr>
                <a:defRPr/>
              </a:pPr>
              <a:t>2012/9/22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6C617-94A7-48D7-812F-44FF26FF9C0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71953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D4478-35D9-40DD-8504-5C01665AF540}" type="datetimeFigureOut">
              <a:rPr lang="ja-JP" altLang="en-US"/>
              <a:pPr>
                <a:defRPr/>
              </a:pPr>
              <a:t>2012/9/22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67A1D-A6F8-440B-8095-81B0A998F60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72481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F71B4-7782-4BC1-9DE5-E759D9C1D37D}" type="datetimeFigureOut">
              <a:rPr lang="ja-JP" altLang="en-US"/>
              <a:pPr>
                <a:defRPr/>
              </a:pPr>
              <a:t>2012/9/22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F6205-92A7-4046-A76B-8D8F2784404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29839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57C02-AA29-49A1-8E38-4B5A5A5DED3E}" type="datetimeFigureOut">
              <a:rPr lang="ja-JP" altLang="en-US"/>
              <a:pPr>
                <a:defRPr/>
              </a:pPr>
              <a:t>2012/9/22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BEDE7-3AE5-409E-9AB4-C99B9725E1B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75128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69947-813B-495B-8561-17F986B2F4CE}" type="datetimeFigureOut">
              <a:rPr lang="ja-JP" altLang="en-US"/>
              <a:pPr>
                <a:defRPr/>
              </a:pPr>
              <a:t>2012/9/22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A6D62-98A0-42E2-8C49-12FE583E01F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88242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2A49C-4DF1-4588-9541-6E182CA9C71E}" type="datetimeFigureOut">
              <a:rPr lang="ja-JP" altLang="en-US"/>
              <a:pPr>
                <a:defRPr/>
              </a:pPr>
              <a:t>2012/9/22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F7256-956F-4B92-B858-F3198DFDB30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17845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4AE10-2ABC-4C04-B2B1-33A4710116E6}" type="datetimeFigureOut">
              <a:rPr lang="ja-JP" altLang="en-US"/>
              <a:pPr>
                <a:defRPr/>
              </a:pPr>
              <a:t>2012/9/22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810BA-6FA4-4C95-8076-77E3F98E23A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30772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B72B9-A6B6-42DA-8412-2F5D091386B0}" type="datetimeFigureOut">
              <a:rPr lang="ja-JP" altLang="en-US"/>
              <a:pPr>
                <a:defRPr/>
              </a:pPr>
              <a:t>2012/9/22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1E4E8-8AA1-4D1E-ABB8-C0EA68D89E9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85893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3BA9426-D0A3-4244-8C12-EA38C0D05560}" type="datetimeFigureOut">
              <a:rPr lang="ja-JP" altLang="en-US"/>
              <a:pPr>
                <a:defRPr/>
              </a:pPr>
              <a:t>2012/9/22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2D5A3CD-5438-4AF7-A1E6-6775B854D82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タイトル 3"/>
          <p:cNvSpPr>
            <a:spLocks noGrp="1"/>
          </p:cNvSpPr>
          <p:nvPr>
            <p:ph type="ctrTitle"/>
          </p:nvPr>
        </p:nvSpPr>
        <p:spPr>
          <a:xfrm>
            <a:off x="684213" y="1484313"/>
            <a:ext cx="7772400" cy="1470025"/>
          </a:xfrm>
        </p:spPr>
        <p:txBody>
          <a:bodyPr/>
          <a:lstStyle/>
          <a:p>
            <a:r>
              <a:rPr lang="en-US" altLang="ja-JP" dirty="0" smtClean="0"/>
              <a:t>2011</a:t>
            </a:r>
            <a:r>
              <a:rPr lang="ja-JP" altLang="en-US" dirty="0" smtClean="0"/>
              <a:t>年と</a:t>
            </a:r>
            <a:r>
              <a:rPr lang="en-US" altLang="ja-JP" dirty="0" smtClean="0"/>
              <a:t>2012</a:t>
            </a:r>
            <a:r>
              <a:rPr lang="ja-JP" altLang="en-US" dirty="0" smtClean="0"/>
              <a:t>年のヤマセが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水稲に及ぼした影響</a:t>
            </a:r>
          </a:p>
        </p:txBody>
      </p:sp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  <a:defRPr/>
            </a:pPr>
            <a:r>
              <a:rPr lang="ja-JP" altLang="en-US" b="1" dirty="0" smtClean="0">
                <a:solidFill>
                  <a:schemeClr val="tx1"/>
                </a:solidFill>
              </a:rPr>
              <a:t>宮城県古川農業試験場</a:t>
            </a:r>
            <a:endParaRPr lang="en-US" altLang="ja-JP" b="1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None/>
              <a:defRPr/>
            </a:pPr>
            <a:r>
              <a:rPr lang="ja-JP" altLang="en-US" b="1" dirty="0" smtClean="0">
                <a:solidFill>
                  <a:schemeClr val="tx1"/>
                </a:solidFill>
              </a:rPr>
              <a:t>菅野</a:t>
            </a:r>
            <a:r>
              <a:rPr lang="ja-JP" altLang="en-US" b="1" dirty="0">
                <a:solidFill>
                  <a:schemeClr val="tx1"/>
                </a:solidFill>
              </a:rPr>
              <a:t>博英</a:t>
            </a:r>
          </a:p>
        </p:txBody>
      </p:sp>
      <p:pic>
        <p:nvPicPr>
          <p:cNvPr id="2052" name="Picture 2" descr="C:\Documents and Settings\2002330dw\My Documents\My Pictures\ganbarou_miyag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735513"/>
            <a:ext cx="318135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6660232" y="260648"/>
            <a:ext cx="22621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第</a:t>
            </a:r>
            <a:r>
              <a:rPr lang="en-US" altLang="ja-JP" dirty="0"/>
              <a:t>6</a:t>
            </a:r>
            <a:r>
              <a:rPr lang="ja-JP" altLang="en-US" dirty="0"/>
              <a:t>回ヤマセ</a:t>
            </a:r>
            <a:r>
              <a:rPr lang="ja-JP" altLang="en-US" dirty="0" smtClean="0"/>
              <a:t>研究会</a:t>
            </a:r>
            <a:endParaRPr lang="en-US" altLang="ja-JP" dirty="0"/>
          </a:p>
          <a:p>
            <a:r>
              <a:rPr lang="en-US" altLang="ja-JP" dirty="0" smtClean="0"/>
              <a:t>2012</a:t>
            </a:r>
            <a:r>
              <a:rPr lang="ja-JP" altLang="en-US" dirty="0" smtClean="0"/>
              <a:t>年</a:t>
            </a:r>
            <a:r>
              <a:rPr lang="en-US" altLang="ja-JP" dirty="0" smtClean="0"/>
              <a:t>9</a:t>
            </a:r>
            <a:r>
              <a:rPr lang="ja-JP" altLang="en-US" dirty="0" smtClean="0"/>
              <a:t>月</a:t>
            </a:r>
            <a:r>
              <a:rPr lang="en-US" altLang="ja-JP" dirty="0" smtClean="0"/>
              <a:t>24</a:t>
            </a:r>
            <a:r>
              <a:rPr lang="ja-JP" altLang="en-US" dirty="0" smtClean="0"/>
              <a:t>～</a:t>
            </a:r>
            <a:r>
              <a:rPr lang="en-US" altLang="ja-JP" dirty="0" smtClean="0"/>
              <a:t>25</a:t>
            </a:r>
            <a:r>
              <a:rPr lang="ja-JP" altLang="en-US" dirty="0" smtClean="0"/>
              <a:t>日</a:t>
            </a:r>
            <a:endParaRPr lang="ja-JP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en-US" altLang="ja-JP" sz="3200" b="1" dirty="0" smtClean="0"/>
              <a:t>2011</a:t>
            </a:r>
            <a:r>
              <a:rPr lang="ja-JP" altLang="en-US" sz="3200" b="1" dirty="0" smtClean="0"/>
              <a:t>年</a:t>
            </a:r>
            <a:r>
              <a:rPr lang="ja-JP" altLang="en-US" sz="3200" b="1" dirty="0" smtClean="0"/>
              <a:t>出穂期前後の気象と日照</a:t>
            </a:r>
            <a:r>
              <a:rPr lang="ja-JP" altLang="en-US" sz="3200" b="1" dirty="0" smtClean="0"/>
              <a:t>時間</a:t>
            </a:r>
            <a:r>
              <a:rPr lang="en-US" altLang="ja-JP" sz="3200" b="1" dirty="0" smtClean="0"/>
              <a:t>(</a:t>
            </a:r>
            <a:r>
              <a:rPr lang="ja-JP" altLang="en-US" sz="3200" b="1" dirty="0" smtClean="0"/>
              <a:t>仙台</a:t>
            </a:r>
            <a:r>
              <a:rPr lang="en-US" altLang="ja-JP" sz="3200" b="1" dirty="0" smtClean="0"/>
              <a:t>)</a:t>
            </a:r>
            <a:endParaRPr lang="ja-JP" altLang="en-US" sz="3200" b="1" dirty="0" smtClean="0"/>
          </a:p>
        </p:txBody>
      </p:sp>
      <p:pic>
        <p:nvPicPr>
          <p:cNvPr id="2355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650" y="1052513"/>
            <a:ext cx="8085138" cy="5329237"/>
          </a:xfrm>
          <a:noFill/>
        </p:spPr>
      </p:pic>
    </p:spTree>
    <p:extLst>
      <p:ext uri="{BB962C8B-B14F-4D97-AF65-F5344CB8AC3E}">
        <p14:creationId xmlns:p14="http://schemas.microsoft.com/office/powerpoint/2010/main" val="102135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8640958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altLang="ja-JP" sz="3200" b="1" dirty="0" smtClean="0"/>
              <a:t>2012</a:t>
            </a:r>
            <a:r>
              <a:rPr lang="ja-JP" altLang="en-US" sz="3200" b="1" dirty="0" smtClean="0"/>
              <a:t>年</a:t>
            </a:r>
            <a:r>
              <a:rPr lang="ja-JP" altLang="en-US" sz="3200" b="1" dirty="0" smtClean="0"/>
              <a:t>出穂期前後の気象と日照</a:t>
            </a:r>
            <a:r>
              <a:rPr lang="ja-JP" altLang="en-US" sz="3200" b="1" dirty="0" smtClean="0"/>
              <a:t>時間</a:t>
            </a:r>
            <a:r>
              <a:rPr lang="en-US" altLang="ja-JP" sz="3200" b="1" dirty="0" smtClean="0"/>
              <a:t>(</a:t>
            </a:r>
            <a:r>
              <a:rPr lang="ja-JP" altLang="en-US" sz="3200" b="1" dirty="0" smtClean="0"/>
              <a:t>仙台</a:t>
            </a:r>
            <a:r>
              <a:rPr lang="en-US" altLang="ja-JP" sz="3200" b="1" dirty="0" smtClean="0"/>
              <a:t>)</a:t>
            </a:r>
            <a:endParaRPr lang="ja-JP" alt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4007139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kumimoji="1" lang="ja-JP" altLang="en-US" dirty="0" smtClean="0"/>
              <a:t>日平均気温の推移（古川）</a:t>
            </a:r>
            <a:endParaRPr kumimoji="1" lang="ja-JP" altLang="en-US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79" y="908720"/>
            <a:ext cx="8452493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0642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3568" y="27856"/>
            <a:ext cx="7772400" cy="1470025"/>
          </a:xfrm>
        </p:spPr>
        <p:txBody>
          <a:bodyPr/>
          <a:lstStyle/>
          <a:p>
            <a:r>
              <a:rPr kumimoji="1" lang="ja-JP" altLang="en-US" dirty="0" smtClean="0"/>
              <a:t>障害型冷害予測→冷却量</a:t>
            </a:r>
            <a:endParaRPr kumimoji="1" lang="ja-JP" altLang="en-US" dirty="0"/>
          </a:p>
        </p:txBody>
      </p:sp>
      <p:sp>
        <p:nvSpPr>
          <p:cNvPr id="4" name="サブタイトル 3"/>
          <p:cNvSpPr>
            <a:spLocks noGrp="1"/>
          </p:cNvSpPr>
          <p:nvPr>
            <p:ph type="subTitle" idx="1"/>
          </p:nvPr>
        </p:nvSpPr>
        <p:spPr>
          <a:xfrm>
            <a:off x="611560" y="1340768"/>
            <a:ext cx="8208912" cy="5400600"/>
          </a:xfrm>
        </p:spPr>
        <p:txBody>
          <a:bodyPr/>
          <a:lstStyle/>
          <a:p>
            <a:pPr algn="l"/>
            <a:r>
              <a:rPr kumimoji="1" lang="ja-JP" altLang="en-US" dirty="0" smtClean="0">
                <a:solidFill>
                  <a:schemeClr val="tx1"/>
                </a:solidFill>
              </a:rPr>
              <a:t>イネが低温に</a:t>
            </a:r>
            <a:r>
              <a:rPr lang="ja-JP" altLang="en-US" dirty="0" smtClean="0">
                <a:solidFill>
                  <a:schemeClr val="tx1"/>
                </a:solidFill>
              </a:rPr>
              <a:t>最も弱い時期（減数分裂期）における冷温程度を示す指標。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l"/>
            <a:r>
              <a:rPr kumimoji="1" lang="en-US" altLang="ja-JP" dirty="0" smtClean="0">
                <a:solidFill>
                  <a:schemeClr val="tx1"/>
                </a:solidFill>
              </a:rPr>
              <a:t>1</a:t>
            </a:r>
            <a:r>
              <a:rPr kumimoji="1" lang="ja-JP" altLang="en-US" dirty="0" smtClean="0">
                <a:solidFill>
                  <a:schemeClr val="tx1"/>
                </a:solidFill>
              </a:rPr>
              <a:t>時間ごとの</a:t>
            </a:r>
            <a:r>
              <a:rPr kumimoji="1" lang="en-US" altLang="ja-JP" dirty="0" smtClean="0">
                <a:solidFill>
                  <a:schemeClr val="tx1"/>
                </a:solidFill>
              </a:rPr>
              <a:t>20</a:t>
            </a:r>
            <a:r>
              <a:rPr kumimoji="1" lang="ja-JP" altLang="en-US" dirty="0" smtClean="0">
                <a:solidFill>
                  <a:schemeClr val="tx1"/>
                </a:solidFill>
              </a:rPr>
              <a:t>℃以下を積算（内島ら</a:t>
            </a:r>
            <a:r>
              <a:rPr kumimoji="1" lang="en-US" altLang="ja-JP" dirty="0" smtClean="0">
                <a:solidFill>
                  <a:schemeClr val="tx1"/>
                </a:solidFill>
              </a:rPr>
              <a:t>1976</a:t>
            </a:r>
            <a:r>
              <a:rPr kumimoji="1" lang="ja-JP" altLang="en-US" dirty="0" smtClean="0">
                <a:solidFill>
                  <a:schemeClr val="tx1"/>
                </a:solidFill>
              </a:rPr>
              <a:t>）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algn="l"/>
            <a:endParaRPr lang="en-US" altLang="ja-JP" dirty="0" smtClean="0">
              <a:solidFill>
                <a:schemeClr val="tx1"/>
              </a:solidFill>
            </a:endParaRPr>
          </a:p>
          <a:p>
            <a:pPr algn="l"/>
            <a:r>
              <a:rPr lang="ja-JP" altLang="en-US" dirty="0" smtClean="0">
                <a:solidFill>
                  <a:schemeClr val="tx1"/>
                </a:solidFill>
              </a:rPr>
              <a:t>　　　　　　</a:t>
            </a:r>
            <a:r>
              <a:rPr lang="en-US" altLang="ja-JP" sz="2000" dirty="0" smtClean="0">
                <a:solidFill>
                  <a:schemeClr val="tx1"/>
                </a:solidFill>
              </a:rPr>
              <a:t>N</a:t>
            </a:r>
            <a:r>
              <a:rPr lang="ja-JP" altLang="en-US" sz="2000" dirty="0" smtClean="0">
                <a:solidFill>
                  <a:schemeClr val="tx1"/>
                </a:solidFill>
              </a:rPr>
              <a:t>　 </a:t>
            </a:r>
            <a:r>
              <a:rPr lang="en-US" altLang="ja-JP" sz="2000" dirty="0" smtClean="0">
                <a:solidFill>
                  <a:schemeClr val="tx1"/>
                </a:solidFill>
              </a:rPr>
              <a:t>24</a:t>
            </a:r>
            <a:endParaRPr lang="en-US" altLang="ja-JP" sz="2000" dirty="0">
              <a:solidFill>
                <a:schemeClr val="tx1"/>
              </a:solidFill>
            </a:endParaRPr>
          </a:p>
          <a:p>
            <a:pPr algn="l"/>
            <a:r>
              <a:rPr kumimoji="1" lang="ja-JP" altLang="en-US" dirty="0" smtClean="0">
                <a:solidFill>
                  <a:schemeClr val="tx1"/>
                </a:solidFill>
              </a:rPr>
              <a:t>冷却量＝</a:t>
            </a:r>
            <a:r>
              <a:rPr kumimoji="1" lang="en-US" altLang="ja-JP" dirty="0" smtClean="0">
                <a:solidFill>
                  <a:schemeClr val="tx1"/>
                </a:solidFill>
              </a:rPr>
              <a:t>Σ</a:t>
            </a:r>
            <a:r>
              <a:rPr kumimoji="1" lang="ja-JP" altLang="en-US" dirty="0" smtClean="0">
                <a:solidFill>
                  <a:schemeClr val="tx1"/>
                </a:solidFill>
              </a:rPr>
              <a:t>　</a:t>
            </a:r>
            <a:r>
              <a:rPr kumimoji="1" lang="en-US" altLang="ja-JP" dirty="0" smtClean="0">
                <a:solidFill>
                  <a:schemeClr val="tx1"/>
                </a:solidFill>
              </a:rPr>
              <a:t>Σ</a:t>
            </a:r>
            <a:r>
              <a:rPr kumimoji="1" lang="ja-JP" altLang="en-US" dirty="0" smtClean="0">
                <a:solidFill>
                  <a:schemeClr val="tx1"/>
                </a:solidFill>
              </a:rPr>
              <a:t>　（</a:t>
            </a:r>
            <a:r>
              <a:rPr kumimoji="1" lang="en-US" altLang="ja-JP" dirty="0" smtClean="0">
                <a:solidFill>
                  <a:schemeClr val="tx1"/>
                </a:solidFill>
              </a:rPr>
              <a:t>20</a:t>
            </a:r>
            <a:r>
              <a:rPr kumimoji="1" lang="ja-JP" altLang="en-US" dirty="0" smtClean="0">
                <a:solidFill>
                  <a:schemeClr val="tx1"/>
                </a:solidFill>
              </a:rPr>
              <a:t>℃－</a:t>
            </a:r>
            <a:r>
              <a:rPr kumimoji="1" lang="az-Cyrl-AZ" altLang="ja-JP" dirty="0" smtClean="0">
                <a:solidFill>
                  <a:schemeClr val="tx1"/>
                </a:solidFill>
              </a:rPr>
              <a:t>Ө</a:t>
            </a:r>
            <a:r>
              <a:rPr lang="en-US" altLang="ja-JP" dirty="0" err="1" smtClean="0">
                <a:solidFill>
                  <a:schemeClr val="tx1"/>
                </a:solidFill>
              </a:rPr>
              <a:t>i</a:t>
            </a:r>
            <a:r>
              <a:rPr lang="ja-JP" altLang="en-US" dirty="0" smtClean="0">
                <a:solidFill>
                  <a:schemeClr val="tx1"/>
                </a:solidFill>
              </a:rPr>
              <a:t>）／</a:t>
            </a:r>
            <a:r>
              <a:rPr lang="en-US" altLang="ja-JP" dirty="0" smtClean="0">
                <a:solidFill>
                  <a:schemeClr val="tx1"/>
                </a:solidFill>
              </a:rPr>
              <a:t>24</a:t>
            </a:r>
          </a:p>
          <a:p>
            <a:pPr algn="l"/>
            <a:r>
              <a:rPr lang="ja-JP" altLang="en-US" dirty="0" smtClean="0">
                <a:solidFill>
                  <a:schemeClr val="tx1"/>
                </a:solidFill>
              </a:rPr>
              <a:t>　　       　</a:t>
            </a:r>
            <a:r>
              <a:rPr lang="ja-JP" altLang="en-US" sz="2000" dirty="0" smtClean="0">
                <a:solidFill>
                  <a:schemeClr val="tx1"/>
                </a:solidFill>
              </a:rPr>
              <a:t>　</a:t>
            </a:r>
            <a:r>
              <a:rPr lang="en-US" altLang="ja-JP" sz="2000" dirty="0" smtClean="0">
                <a:solidFill>
                  <a:schemeClr val="tx1"/>
                </a:solidFill>
              </a:rPr>
              <a:t>j1   </a:t>
            </a:r>
            <a:r>
              <a:rPr lang="en-US" altLang="ja-JP" sz="2000" dirty="0" err="1" smtClean="0">
                <a:solidFill>
                  <a:schemeClr val="tx1"/>
                </a:solidFill>
              </a:rPr>
              <a:t>i</a:t>
            </a:r>
            <a:r>
              <a:rPr lang="en-US" altLang="ja-JP" sz="2000" dirty="0" smtClean="0">
                <a:solidFill>
                  <a:schemeClr val="tx1"/>
                </a:solidFill>
              </a:rPr>
              <a:t>=1</a:t>
            </a:r>
            <a:endParaRPr lang="en-US" altLang="ja-JP" sz="2000" dirty="0">
              <a:solidFill>
                <a:schemeClr val="tx1"/>
              </a:solidFill>
            </a:endParaRPr>
          </a:p>
          <a:p>
            <a:pPr algn="l"/>
            <a:r>
              <a:rPr lang="en-US" altLang="ja-JP" dirty="0" smtClean="0">
                <a:solidFill>
                  <a:schemeClr val="tx1"/>
                </a:solidFill>
              </a:rPr>
              <a:t>※</a:t>
            </a:r>
            <a:r>
              <a:rPr lang="az-Cyrl-AZ" altLang="ja-JP" dirty="0" smtClean="0">
                <a:solidFill>
                  <a:schemeClr val="tx1"/>
                </a:solidFill>
              </a:rPr>
              <a:t>Ө</a:t>
            </a:r>
            <a:r>
              <a:rPr lang="en-US" altLang="ja-JP" dirty="0" err="1" smtClean="0">
                <a:solidFill>
                  <a:schemeClr val="tx1"/>
                </a:solidFill>
              </a:rPr>
              <a:t>i</a:t>
            </a:r>
            <a:r>
              <a:rPr lang="ja-JP" altLang="en-US" dirty="0" smtClean="0">
                <a:solidFill>
                  <a:schemeClr val="tx1"/>
                </a:solidFill>
              </a:rPr>
              <a:t>：毎正時の気温、</a:t>
            </a:r>
            <a:r>
              <a:rPr lang="az-Cyrl-AZ" altLang="ja-JP" dirty="0" smtClean="0">
                <a:solidFill>
                  <a:schemeClr val="tx1"/>
                </a:solidFill>
              </a:rPr>
              <a:t>Ө</a:t>
            </a:r>
            <a:r>
              <a:rPr lang="en-US" altLang="ja-JP" dirty="0" err="1" smtClean="0">
                <a:solidFill>
                  <a:schemeClr val="tx1"/>
                </a:solidFill>
              </a:rPr>
              <a:t>i</a:t>
            </a:r>
            <a:r>
              <a:rPr lang="ja-JP" altLang="en-US" dirty="0" smtClean="0">
                <a:solidFill>
                  <a:schemeClr val="tx1"/>
                </a:solidFill>
              </a:rPr>
              <a:t>＞</a:t>
            </a:r>
            <a:r>
              <a:rPr lang="en-US" altLang="ja-JP" dirty="0" smtClean="0">
                <a:solidFill>
                  <a:schemeClr val="tx1"/>
                </a:solidFill>
              </a:rPr>
              <a:t>20</a:t>
            </a:r>
            <a:r>
              <a:rPr lang="ja-JP" altLang="en-US" dirty="0" smtClean="0">
                <a:solidFill>
                  <a:schemeClr val="tx1"/>
                </a:solidFill>
              </a:rPr>
              <a:t>は冷却量</a:t>
            </a:r>
            <a:r>
              <a:rPr lang="en-US" altLang="ja-JP" dirty="0" smtClean="0">
                <a:solidFill>
                  <a:schemeClr val="tx1"/>
                </a:solidFill>
              </a:rPr>
              <a:t>0</a:t>
            </a:r>
          </a:p>
          <a:p>
            <a:pPr algn="l"/>
            <a:r>
              <a:rPr lang="en-US" altLang="ja-JP" dirty="0" smtClean="0">
                <a:solidFill>
                  <a:schemeClr val="tx1"/>
                </a:solidFill>
              </a:rPr>
              <a:t>※N</a:t>
            </a:r>
            <a:r>
              <a:rPr lang="ja-JP" altLang="en-US" dirty="0" smtClean="0">
                <a:solidFill>
                  <a:schemeClr val="tx1"/>
                </a:solidFill>
              </a:rPr>
              <a:t>：当該日と前後</a:t>
            </a:r>
            <a:r>
              <a:rPr lang="en-US" altLang="ja-JP" dirty="0" smtClean="0">
                <a:solidFill>
                  <a:schemeClr val="tx1"/>
                </a:solidFill>
              </a:rPr>
              <a:t>2</a:t>
            </a:r>
            <a:r>
              <a:rPr lang="ja-JP" altLang="en-US" dirty="0" smtClean="0">
                <a:solidFill>
                  <a:schemeClr val="tx1"/>
                </a:solidFill>
              </a:rPr>
              <a:t>日の</a:t>
            </a:r>
            <a:r>
              <a:rPr lang="en-US" altLang="ja-JP" dirty="0" smtClean="0">
                <a:solidFill>
                  <a:schemeClr val="tx1"/>
                </a:solidFill>
              </a:rPr>
              <a:t>5</a:t>
            </a:r>
            <a:r>
              <a:rPr lang="ja-JP" altLang="en-US" dirty="0" smtClean="0">
                <a:solidFill>
                  <a:schemeClr val="tx1"/>
                </a:solidFill>
              </a:rPr>
              <a:t>日間を積算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l"/>
            <a:endParaRPr lang="en-US" altLang="ja-JP" dirty="0" smtClean="0">
              <a:solidFill>
                <a:schemeClr val="tx1"/>
              </a:solidFill>
            </a:endParaRPr>
          </a:p>
          <a:p>
            <a:pPr algn="l"/>
            <a:endParaRPr kumimoji="1" lang="en-US" altLang="ja-JP" dirty="0" smtClean="0">
              <a:solidFill>
                <a:schemeClr val="tx1"/>
              </a:solidFill>
            </a:endParaRPr>
          </a:p>
          <a:p>
            <a:pPr algn="l"/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810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784975" cy="6625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冷却量（</a:t>
            </a:r>
            <a:r>
              <a:rPr kumimoji="1" lang="en-US" altLang="ja-JP" dirty="0" smtClean="0"/>
              <a:t>2011</a:t>
            </a:r>
            <a:r>
              <a:rPr kumimoji="1" lang="ja-JP" altLang="en-US" dirty="0" smtClean="0"/>
              <a:t>年</a:t>
            </a:r>
            <a:r>
              <a:rPr kumimoji="1" lang="en-US" altLang="ja-JP" dirty="0" smtClean="0"/>
              <a:t>,</a:t>
            </a:r>
            <a:r>
              <a:rPr kumimoji="1" lang="ja-JP" altLang="en-US" dirty="0" smtClean="0"/>
              <a:t>宮城県）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786359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タイトル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78098"/>
          </a:xfrm>
        </p:spPr>
        <p:txBody>
          <a:bodyPr/>
          <a:lstStyle/>
          <a:p>
            <a:r>
              <a:rPr lang="en-US" altLang="ja-JP" sz="2800" b="1" dirty="0" smtClean="0"/>
              <a:t>2011</a:t>
            </a:r>
            <a:r>
              <a:rPr lang="ja-JP" altLang="en-US" sz="2800" b="1" dirty="0" smtClean="0"/>
              <a:t>年 　出</a:t>
            </a:r>
            <a:r>
              <a:rPr lang="ja-JP" altLang="en-US" sz="2800" b="1" dirty="0" smtClean="0"/>
              <a:t>穂後</a:t>
            </a:r>
            <a:r>
              <a:rPr lang="en-US" altLang="ja-JP" sz="2800" b="1" dirty="0" smtClean="0"/>
              <a:t>25</a:t>
            </a:r>
            <a:r>
              <a:rPr lang="ja-JP" altLang="en-US" sz="2800" b="1" dirty="0" smtClean="0"/>
              <a:t>日の不稔状況</a:t>
            </a:r>
            <a:r>
              <a:rPr lang="en-US" altLang="ja-JP" sz="2800" b="1" dirty="0" smtClean="0"/>
              <a:t>(</a:t>
            </a:r>
            <a:r>
              <a:rPr lang="ja-JP" altLang="en-US" sz="2800" b="1" dirty="0" smtClean="0"/>
              <a:t>生育調査</a:t>
            </a:r>
            <a:r>
              <a:rPr lang="ja-JP" altLang="en-US" sz="2800" b="1" dirty="0" err="1" smtClean="0"/>
              <a:t>ほ</a:t>
            </a:r>
            <a:r>
              <a:rPr lang="ja-JP" altLang="en-US" sz="2800" b="1" dirty="0" smtClean="0"/>
              <a:t>）</a:t>
            </a:r>
          </a:p>
        </p:txBody>
      </p:sp>
      <p:pic>
        <p:nvPicPr>
          <p:cNvPr id="2457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1204913"/>
            <a:ext cx="8569201" cy="5454295"/>
          </a:xfrm>
          <a:noFill/>
        </p:spPr>
      </p:pic>
    </p:spTree>
    <p:extLst>
      <p:ext uri="{BB962C8B-B14F-4D97-AF65-F5344CB8AC3E}">
        <p14:creationId xmlns:p14="http://schemas.microsoft.com/office/powerpoint/2010/main" val="358130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352928" cy="6120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kumimoji="1" lang="ja-JP" altLang="en-US" dirty="0" smtClean="0"/>
              <a:t>冷却量（</a:t>
            </a:r>
            <a:r>
              <a:rPr kumimoji="1" lang="en-US" altLang="ja-JP" dirty="0" smtClean="0"/>
              <a:t>2012</a:t>
            </a:r>
            <a:r>
              <a:rPr kumimoji="1" lang="ja-JP" altLang="en-US" dirty="0" smtClean="0"/>
              <a:t>年，宮城県）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8155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96" y="1052737"/>
            <a:ext cx="8825492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altLang="ja-JP" sz="2800" b="1" dirty="0" smtClean="0"/>
              <a:t>2012</a:t>
            </a:r>
            <a:r>
              <a:rPr lang="ja-JP" altLang="en-US" sz="2800" b="1" dirty="0" smtClean="0"/>
              <a:t>年　 </a:t>
            </a:r>
            <a:r>
              <a:rPr lang="ja-JP" altLang="en-US" sz="2800" b="1" dirty="0" smtClean="0"/>
              <a:t>出穂後</a:t>
            </a:r>
            <a:r>
              <a:rPr lang="en-US" altLang="ja-JP" sz="2800" b="1" dirty="0" smtClean="0"/>
              <a:t>25</a:t>
            </a:r>
            <a:r>
              <a:rPr lang="ja-JP" altLang="en-US" sz="2800" b="1" dirty="0" smtClean="0"/>
              <a:t>日の不稔状況</a:t>
            </a:r>
            <a:r>
              <a:rPr lang="en-US" altLang="ja-JP" sz="2800" b="1" dirty="0" smtClean="0"/>
              <a:t>(</a:t>
            </a:r>
            <a:r>
              <a:rPr lang="ja-JP" altLang="en-US" sz="2800" b="1" dirty="0" smtClean="0"/>
              <a:t>生育調査</a:t>
            </a:r>
            <a:r>
              <a:rPr lang="ja-JP" altLang="en-US" sz="2800" b="1" dirty="0" err="1" smtClean="0"/>
              <a:t>ほ</a:t>
            </a:r>
            <a:r>
              <a:rPr lang="ja-JP" altLang="en-US" sz="2800" b="1" dirty="0" smtClean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313972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4" y="908720"/>
            <a:ext cx="8505794" cy="5760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kumimoji="1" lang="ja-JP" altLang="en-US" dirty="0" smtClean="0"/>
              <a:t>冷却量</a:t>
            </a:r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2011</a:t>
            </a:r>
            <a:r>
              <a:rPr kumimoji="1" lang="ja-JP" altLang="en-US" dirty="0" smtClean="0"/>
              <a:t>年</a:t>
            </a:r>
            <a:r>
              <a:rPr kumimoji="1" lang="en-US" altLang="ja-JP" dirty="0" smtClean="0"/>
              <a:t>,2012</a:t>
            </a:r>
            <a:r>
              <a:rPr kumimoji="1" lang="ja-JP" altLang="en-US" dirty="0" smtClean="0"/>
              <a:t>年</a:t>
            </a:r>
            <a:r>
              <a:rPr kumimoji="1" lang="en-US" altLang="ja-JP" dirty="0" smtClean="0"/>
              <a:t>,</a:t>
            </a:r>
            <a:r>
              <a:rPr kumimoji="1" lang="ja-JP" altLang="en-US" dirty="0" smtClean="0"/>
              <a:t>古川）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6045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kumimoji="1" lang="ja-JP" altLang="en-US" dirty="0" smtClean="0"/>
              <a:t>出穂日別の不稔状況（古川）</a:t>
            </a:r>
            <a:endParaRPr kumimoji="1" lang="ja-JP" alt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8508086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2910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ja-JP" altLang="en-US" sz="6000" b="1" dirty="0" smtClean="0"/>
              <a:t>イネの冷害とは？</a:t>
            </a:r>
          </a:p>
        </p:txBody>
      </p:sp>
      <p:sp>
        <p:nvSpPr>
          <p:cNvPr id="307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684213" y="1773238"/>
            <a:ext cx="8229600" cy="4824114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3600" b="1" dirty="0"/>
              <a:t>低温に</a:t>
            </a:r>
            <a:r>
              <a:rPr lang="ja-JP" altLang="en-US" sz="3600" b="1" dirty="0" smtClean="0"/>
              <a:t>よる収量が低下する自然災害</a:t>
            </a:r>
            <a:endParaRPr lang="en-US" altLang="ja-JP" sz="3600" b="1" dirty="0" smtClean="0"/>
          </a:p>
          <a:p>
            <a:pPr marL="0" indent="0">
              <a:buNone/>
            </a:pPr>
            <a:r>
              <a:rPr lang="ja-JP" altLang="en-US" dirty="0" smtClean="0"/>
              <a:t>　　</a:t>
            </a:r>
            <a:r>
              <a:rPr lang="ja-JP" altLang="en-US" sz="2800" dirty="0" smtClean="0"/>
              <a:t>収量低下要因と低温発生時期の関係から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 smtClean="0"/>
              <a:t>下記の２種類に分類</a:t>
            </a:r>
            <a:endParaRPr lang="en-US" altLang="ja-JP" sz="2800" dirty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ja-JP" altLang="en-US" b="1" dirty="0" smtClean="0">
                <a:solidFill>
                  <a:srgbClr val="FF0000"/>
                </a:solidFill>
              </a:rPr>
              <a:t>１　遅延型冷害</a:t>
            </a:r>
            <a:endParaRPr lang="en-US" altLang="ja-JP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b="1" dirty="0"/>
              <a:t>　</a:t>
            </a:r>
            <a:r>
              <a:rPr lang="ja-JP" altLang="en-US" b="1" dirty="0" smtClean="0"/>
              <a:t>　　生育遅延により登熟不良となる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b="1" dirty="0" smtClean="0">
                <a:solidFill>
                  <a:srgbClr val="FF0000"/>
                </a:solidFill>
              </a:rPr>
              <a:t>２　障害型冷害</a:t>
            </a:r>
            <a:endParaRPr lang="en-US" altLang="ja-JP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b="1" dirty="0"/>
              <a:t>　</a:t>
            </a:r>
            <a:r>
              <a:rPr lang="ja-JP" altLang="en-US" b="1" dirty="0" smtClean="0"/>
              <a:t>　　花粉数の減少により受精障害となる</a:t>
            </a:r>
            <a:endParaRPr lang="en-US" altLang="ja-JP" b="1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endParaRPr lang="ja-JP" altLang="en-US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92088"/>
          </a:xfrm>
        </p:spPr>
        <p:txBody>
          <a:bodyPr/>
          <a:lstStyle/>
          <a:p>
            <a:r>
              <a:rPr kumimoji="1" lang="ja-JP" altLang="en-US" dirty="0" smtClean="0"/>
              <a:t>まとめ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256584"/>
          </a:xfrm>
        </p:spPr>
        <p:txBody>
          <a:bodyPr/>
          <a:lstStyle/>
          <a:p>
            <a:r>
              <a:rPr kumimoji="1" lang="en-US" altLang="ja-JP" sz="4000" dirty="0" smtClean="0"/>
              <a:t>2011</a:t>
            </a:r>
            <a:r>
              <a:rPr kumimoji="1" lang="ja-JP" altLang="en-US" sz="4000" dirty="0" smtClean="0"/>
              <a:t>年</a:t>
            </a:r>
            <a:endParaRPr kumimoji="1" lang="en-US" altLang="ja-JP" sz="4000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</a:t>
            </a:r>
            <a:r>
              <a:rPr lang="ja-JP" altLang="en-US" b="1" dirty="0" smtClean="0"/>
              <a:t>生育状況</a:t>
            </a:r>
            <a:r>
              <a:rPr lang="ja-JP" altLang="en-US" dirty="0" smtClean="0"/>
              <a:t>：初期生育にやや影響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ja-JP" altLang="en-US" dirty="0" smtClean="0"/>
              <a:t>　</a:t>
            </a:r>
            <a:r>
              <a:rPr kumimoji="1" lang="ja-JP" altLang="en-US" b="1" dirty="0" smtClean="0"/>
              <a:t>不稔状況</a:t>
            </a:r>
            <a:r>
              <a:rPr kumimoji="1" lang="ja-JP" altLang="en-US" dirty="0" smtClean="0"/>
              <a:t>：早生品種、耐冷性弱い品種、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　　　　　　</a:t>
            </a:r>
            <a:r>
              <a:rPr kumimoji="1" lang="ja-JP" altLang="en-US" dirty="0" smtClean="0"/>
              <a:t>早期出穂イネにやや不稔の発生</a:t>
            </a:r>
            <a:endParaRPr kumimoji="1" lang="en-US" altLang="ja-JP" dirty="0" smtClean="0"/>
          </a:p>
          <a:p>
            <a:r>
              <a:rPr kumimoji="1" lang="en-US" altLang="ja-JP" sz="4000" dirty="0" smtClean="0"/>
              <a:t>2012</a:t>
            </a:r>
            <a:r>
              <a:rPr kumimoji="1" lang="ja-JP" altLang="en-US" sz="4000" dirty="0" smtClean="0"/>
              <a:t>年</a:t>
            </a:r>
            <a:endParaRPr kumimoji="1" lang="en-US" altLang="ja-JP" sz="4000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</a:t>
            </a:r>
            <a:r>
              <a:rPr lang="ja-JP" altLang="en-US" b="1" dirty="0" smtClean="0"/>
              <a:t>生育状況</a:t>
            </a:r>
            <a:r>
              <a:rPr lang="ja-JP" altLang="en-US" dirty="0" smtClean="0"/>
              <a:t>：生育中盤に影響有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ja-JP" altLang="en-US" dirty="0" smtClean="0"/>
              <a:t>　</a:t>
            </a:r>
            <a:r>
              <a:rPr lang="ja-JP" altLang="en-US" b="1" dirty="0" smtClean="0"/>
              <a:t>不稔</a:t>
            </a:r>
            <a:r>
              <a:rPr lang="ja-JP" altLang="en-US" b="1" dirty="0"/>
              <a:t>状況</a:t>
            </a:r>
            <a:r>
              <a:rPr lang="ja-JP" altLang="en-US" dirty="0"/>
              <a:t>：早生品種、耐冷性弱い品種</a:t>
            </a:r>
            <a:r>
              <a:rPr lang="ja-JP" altLang="en-US" dirty="0" smtClean="0"/>
              <a:t>、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　　　　　　早期</a:t>
            </a:r>
            <a:r>
              <a:rPr lang="ja-JP" altLang="en-US" dirty="0"/>
              <a:t>出穂イネにやや不稔の発生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08828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 smtClean="0"/>
              <a:t>冷害対策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b="1" dirty="0" smtClean="0"/>
              <a:t>１　品種改良　</a:t>
            </a:r>
            <a:r>
              <a:rPr kumimoji="1" lang="ja-JP" altLang="en-US" dirty="0" smtClean="0"/>
              <a:t>→　耐冷性の強い品種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　　</a:t>
            </a:r>
            <a:r>
              <a:rPr kumimoji="1" lang="ja-JP" altLang="en-US" b="1" dirty="0" smtClean="0">
                <a:solidFill>
                  <a:srgbClr val="FF0000"/>
                </a:solidFill>
              </a:rPr>
              <a:t>「ひとめぼれ」</a:t>
            </a:r>
            <a:r>
              <a:rPr kumimoji="1" lang="ja-JP" altLang="en-US" dirty="0" smtClean="0"/>
              <a:t>極強，</a:t>
            </a:r>
            <a:r>
              <a:rPr lang="ja-JP" altLang="en-US" b="1" dirty="0" smtClean="0">
                <a:solidFill>
                  <a:srgbClr val="FF0000"/>
                </a:solidFill>
              </a:rPr>
              <a:t>「ササニシキ」</a:t>
            </a:r>
            <a:r>
              <a:rPr lang="ja-JP" altLang="en-US" dirty="0" smtClean="0"/>
              <a:t>やや弱</a:t>
            </a:r>
            <a:endParaRPr kumimoji="1" lang="ja-JP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36912"/>
            <a:ext cx="8208911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8297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6264696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4000" b="1" dirty="0" smtClean="0"/>
              <a:t>２</a:t>
            </a:r>
            <a:r>
              <a:rPr kumimoji="1" lang="ja-JP" altLang="en-US" sz="4000" b="1" dirty="0" smtClean="0"/>
              <a:t>　栽培管理</a:t>
            </a:r>
            <a:endParaRPr kumimoji="1" lang="en-US" altLang="ja-JP" sz="4000" b="1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１）作期の分散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ja-JP" altLang="en-US" dirty="0" smtClean="0"/>
              <a:t>　　　早生品種、中生品種、晩生品種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/>
              <a:t>　</a:t>
            </a:r>
            <a:r>
              <a:rPr lang="ja-JP" altLang="en-US" dirty="0" smtClean="0"/>
              <a:t>２</a:t>
            </a:r>
            <a:r>
              <a:rPr lang="ja-JP" altLang="en-US" dirty="0" smtClean="0"/>
              <a:t>）水管理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　深水管理（保温効果高い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ja-JP" altLang="en-US" dirty="0" smtClean="0"/>
              <a:t>３）肥培管理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　</a:t>
            </a:r>
            <a:r>
              <a:rPr lang="ja-JP" altLang="en-US" dirty="0" smtClean="0"/>
              <a:t>土づくり（有機質等）、適性施肥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sz="3600" b="1" dirty="0" smtClean="0"/>
          </a:p>
          <a:p>
            <a:pPr marL="0" indent="0">
              <a:buNone/>
            </a:pPr>
            <a:r>
              <a:rPr lang="ja-JP" altLang="en-US" sz="3600" b="1" dirty="0" smtClean="0"/>
              <a:t>３</a:t>
            </a:r>
            <a:r>
              <a:rPr kumimoji="1" lang="ja-JP" altLang="en-US" sz="3600" b="1" dirty="0" smtClean="0"/>
              <a:t>　被害予測</a:t>
            </a:r>
            <a:r>
              <a:rPr lang="ja-JP" altLang="en-US" sz="3600" b="1" dirty="0" smtClean="0"/>
              <a:t>等</a:t>
            </a:r>
            <a:endParaRPr lang="en-US" altLang="ja-JP" sz="3600" b="1" dirty="0" smtClean="0"/>
          </a:p>
          <a:p>
            <a:pPr marL="0" indent="0">
              <a:buNone/>
            </a:pPr>
            <a:r>
              <a:rPr kumimoji="1" lang="ja-JP" altLang="en-US" sz="3600" b="1" dirty="0"/>
              <a:t>　</a:t>
            </a:r>
            <a:r>
              <a:rPr kumimoji="1" lang="ja-JP" altLang="en-US" sz="3600" b="1" dirty="0" smtClean="0"/>
              <a:t>　　</a:t>
            </a:r>
            <a:r>
              <a:rPr kumimoji="1" lang="ja-JP" altLang="en-US" dirty="0" smtClean="0"/>
              <a:t>冷却度等（内島ら　</a:t>
            </a:r>
            <a:r>
              <a:rPr kumimoji="1" lang="en-US" altLang="ja-JP" dirty="0" smtClean="0"/>
              <a:t>1976</a:t>
            </a:r>
            <a:r>
              <a:rPr kumimoji="1" lang="ja-JP" altLang="en-US" dirty="0" smtClean="0"/>
              <a:t>）</a:t>
            </a:r>
            <a:endParaRPr kumimoji="1" lang="en-US" altLang="ja-JP" sz="3600" dirty="0" smtClean="0"/>
          </a:p>
        </p:txBody>
      </p:sp>
    </p:spTree>
    <p:extLst>
      <p:ext uri="{BB962C8B-B14F-4D97-AF65-F5344CB8AC3E}">
        <p14:creationId xmlns:p14="http://schemas.microsoft.com/office/powerpoint/2010/main" val="3105639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5530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kumimoji="1" lang="ja-JP" altLang="en-US" dirty="0" smtClean="0"/>
              <a:t>平均気温の推移</a:t>
            </a:r>
            <a:endParaRPr kumimoji="1" lang="ja-JP" altLang="en-US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8640959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2619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kumimoji="1" lang="ja-JP" altLang="en-US" dirty="0" smtClean="0"/>
              <a:t>水稲の生育状況（草丈）</a:t>
            </a:r>
            <a:endParaRPr kumimoji="1" lang="ja-JP" alt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76" y="1268761"/>
            <a:ext cx="8449488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2275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水稲の生育状況（茎数）</a:t>
            </a:r>
            <a:endParaRPr kumimoji="1" lang="ja-JP" alt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8284990" cy="4968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714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水稲の生育状況（葉数）</a:t>
            </a:r>
            <a:endParaRPr kumimoji="1" lang="ja-JP" alt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8964488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17461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2639</TotalTime>
  <Words>188</Words>
  <Application>Microsoft Office PowerPoint</Application>
  <PresentationFormat>画面に合わせる (4:3)</PresentationFormat>
  <Paragraphs>66</Paragraphs>
  <Slides>20</Slides>
  <Notes>5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1" baseType="lpstr">
      <vt:lpstr>Office テーマ</vt:lpstr>
      <vt:lpstr>2011年と2012年のヤマセが 水稲に及ぼした影響</vt:lpstr>
      <vt:lpstr>イネの冷害とは？</vt:lpstr>
      <vt:lpstr>冷害対策</vt:lpstr>
      <vt:lpstr>PowerPoint プレゼンテーション</vt:lpstr>
      <vt:lpstr>PowerPoint プレゼンテーション</vt:lpstr>
      <vt:lpstr>平均気温の推移</vt:lpstr>
      <vt:lpstr>水稲の生育状況（草丈）</vt:lpstr>
      <vt:lpstr>水稲の生育状況（茎数）</vt:lpstr>
      <vt:lpstr>水稲の生育状況（葉数）</vt:lpstr>
      <vt:lpstr>2011年出穂期前後の気象と日照時間(仙台)</vt:lpstr>
      <vt:lpstr>2012年出穂期前後の気象と日照時間(仙台)</vt:lpstr>
      <vt:lpstr>日平均気温の推移（古川）</vt:lpstr>
      <vt:lpstr>障害型冷害予測→冷却量</vt:lpstr>
      <vt:lpstr>冷却量（2011年,宮城県）</vt:lpstr>
      <vt:lpstr>2011年 　出穂後25日の不稔状況(生育調査ほ）</vt:lpstr>
      <vt:lpstr>冷却量（2012年，宮城県）</vt:lpstr>
      <vt:lpstr>2012年　 出穂後25日の不稔状況(生育調査ほ）</vt:lpstr>
      <vt:lpstr>冷却量（2011年,2012年,古川）</vt:lpstr>
      <vt:lpstr>出穂日別の不稔状況（古川）</vt:lpstr>
      <vt:lpstr>まとめ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宮城県 </dc:creator>
  <cp:lastModifiedBy>宮城県</cp:lastModifiedBy>
  <cp:revision>212</cp:revision>
  <cp:lastPrinted>2012-03-05T00:10:05Z</cp:lastPrinted>
  <dcterms:created xsi:type="dcterms:W3CDTF">2011-11-17T10:13:30Z</dcterms:created>
  <dcterms:modified xsi:type="dcterms:W3CDTF">2012-09-22T05:11:12Z</dcterms:modified>
</cp:coreProperties>
</file>