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256" r:id="rId2"/>
    <p:sldId id="420" r:id="rId3"/>
    <p:sldId id="270" r:id="rId4"/>
    <p:sldId id="431" r:id="rId5"/>
    <p:sldId id="448" r:id="rId6"/>
    <p:sldId id="377" r:id="rId7"/>
    <p:sldId id="436" r:id="rId8"/>
    <p:sldId id="437" r:id="rId9"/>
    <p:sldId id="434" r:id="rId10"/>
    <p:sldId id="426" r:id="rId11"/>
    <p:sldId id="428" r:id="rId12"/>
    <p:sldId id="443" r:id="rId13"/>
    <p:sldId id="429" r:id="rId14"/>
    <p:sldId id="430" r:id="rId15"/>
    <p:sldId id="438" r:id="rId16"/>
  </p:sldIdLst>
  <p:sldSz cx="9144000" cy="6858000" type="screen4x3"/>
  <p:notesSz cx="6807200" cy="99456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700" autoAdjust="0"/>
  </p:normalViewPr>
  <p:slideViewPr>
    <p:cSldViewPr>
      <p:cViewPr>
        <p:scale>
          <a:sx n="83" d="100"/>
          <a:sy n="83" d="100"/>
        </p:scale>
        <p:origin x="-49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D2FFC-87CE-4E98-B95B-80701FD98B89}" type="datetimeFigureOut">
              <a:rPr kumimoji="1" lang="ja-JP" altLang="en-US" smtClean="0"/>
              <a:t>2013/3/7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24400"/>
            <a:ext cx="5445125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721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FFAC8-3518-4A2E-B985-8C38D3AF8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82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枚程度　１５分発表＋５分質疑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62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リードタイムの違い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5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　散布図：冬季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617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秋田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61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617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617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気象庁観測部（</a:t>
            </a:r>
            <a:r>
              <a:rPr kumimoji="1" lang="en-US" altLang="ja-JP" dirty="0" smtClean="0"/>
              <a:t>2011</a:t>
            </a:r>
            <a:r>
              <a:rPr kumimoji="1" lang="ja-JP" altLang="en-US" dirty="0" smtClean="0"/>
              <a:t>）「地上気象観測統計値ファイルフォーマット表」 　１．薄い毛状の</a:t>
            </a:r>
            <a:r>
              <a:rPr kumimoji="1" lang="en-US" altLang="ja-JP" dirty="0" err="1" smtClean="0"/>
              <a:t>Ci</a:t>
            </a:r>
            <a:r>
              <a:rPr kumimoji="1" lang="ja-JP" altLang="en-US" dirty="0" smtClean="0"/>
              <a:t>が他の</a:t>
            </a:r>
            <a:r>
              <a:rPr kumimoji="1" lang="en-US" altLang="ja-JP" dirty="0" err="1" smtClean="0"/>
              <a:t>Ci</a:t>
            </a:r>
            <a:r>
              <a:rPr kumimoji="1" lang="ja-JP" altLang="en-US" dirty="0" smtClean="0"/>
              <a:t>より多い　２．濃い</a:t>
            </a:r>
            <a:r>
              <a:rPr kumimoji="1" lang="en-US" altLang="ja-JP" dirty="0" err="1" smtClean="0"/>
              <a:t>Ci</a:t>
            </a:r>
            <a:r>
              <a:rPr kumimoji="1" lang="ja-JP" altLang="en-US" dirty="0" smtClean="0"/>
              <a:t>と房状</a:t>
            </a:r>
            <a:r>
              <a:rPr kumimoji="1" lang="en-US" altLang="ja-JP" dirty="0" err="1" smtClean="0"/>
              <a:t>Ci</a:t>
            </a:r>
            <a:r>
              <a:rPr kumimoji="1" lang="ja-JP" altLang="en-US" dirty="0" smtClean="0"/>
              <a:t>が他の</a:t>
            </a:r>
            <a:r>
              <a:rPr kumimoji="1" lang="en-US" altLang="ja-JP" dirty="0" err="1" smtClean="0"/>
              <a:t>Ci</a:t>
            </a:r>
            <a:r>
              <a:rPr kumimoji="1" lang="ja-JP" altLang="en-US" dirty="0" smtClean="0"/>
              <a:t>より多い　０．</a:t>
            </a:r>
            <a:r>
              <a:rPr kumimoji="1" lang="en-US" altLang="ja-JP" dirty="0" err="1" smtClean="0"/>
              <a:t>Ns,As</a:t>
            </a:r>
            <a:r>
              <a:rPr kumimoji="1" lang="ja-JP" altLang="en-US" dirty="0" smtClean="0"/>
              <a:t>及び</a:t>
            </a:r>
            <a:r>
              <a:rPr kumimoji="1" lang="en-US" altLang="ja-JP" dirty="0" smtClean="0"/>
              <a:t>A</a:t>
            </a:r>
            <a:r>
              <a:rPr kumimoji="1" lang="ja-JP" altLang="en-US" dirty="0" err="1" smtClean="0"/>
              <a:t>ｃ</a:t>
            </a:r>
            <a:r>
              <a:rPr kumimoji="1" lang="ja-JP" altLang="en-US" dirty="0" smtClean="0"/>
              <a:t>なし、　３．薄い</a:t>
            </a:r>
            <a:r>
              <a:rPr kumimoji="1" lang="en-US" altLang="ja-JP" dirty="0" smtClean="0"/>
              <a:t>Ac</a:t>
            </a:r>
            <a:r>
              <a:rPr kumimoji="1" lang="ja-JP" altLang="en-US" dirty="0" smtClean="0"/>
              <a:t>（太陽・月がわかる）　１．晴天時の</a:t>
            </a:r>
            <a:r>
              <a:rPr kumimoji="1" lang="en-US" altLang="ja-JP" dirty="0" smtClean="0"/>
              <a:t>Cu,</a:t>
            </a:r>
            <a:r>
              <a:rPr kumimoji="1" lang="ja-JP" altLang="en-US" dirty="0" smtClean="0"/>
              <a:t>ほつれ・盛上りがある　２．中程度以上に発達した</a:t>
            </a:r>
            <a:r>
              <a:rPr kumimoji="1" lang="en-US" altLang="ja-JP" dirty="0" smtClean="0"/>
              <a:t>Cu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74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r>
              <a:rPr kumimoji="1" lang="en-US" altLang="ja-JP" dirty="0" err="1" smtClean="0"/>
              <a:t>Ci,Cc</a:t>
            </a:r>
            <a:r>
              <a:rPr kumimoji="1" lang="ja-JP" altLang="en-US" dirty="0" smtClean="0"/>
              <a:t>及び</a:t>
            </a:r>
            <a:r>
              <a:rPr kumimoji="1" lang="en-US" altLang="ja-JP" dirty="0" smtClean="0"/>
              <a:t>Cs</a:t>
            </a:r>
            <a:r>
              <a:rPr kumimoji="1" lang="ja-JP" altLang="en-US" dirty="0" smtClean="0"/>
              <a:t>なし　　　</a:t>
            </a:r>
            <a:r>
              <a:rPr kumimoji="1" lang="en-US" altLang="ja-JP" dirty="0" smtClean="0"/>
              <a:t>Ns, As</a:t>
            </a:r>
            <a:r>
              <a:rPr kumimoji="1" lang="ja-JP" altLang="en-US" dirty="0" smtClean="0"/>
              <a:t>及び</a:t>
            </a:r>
            <a:r>
              <a:rPr kumimoji="1" lang="en-US" altLang="ja-JP" dirty="0" smtClean="0"/>
              <a:t>Ac</a:t>
            </a:r>
            <a:r>
              <a:rPr kumimoji="1" lang="ja-JP" altLang="en-US" dirty="0" smtClean="0"/>
              <a:t>なし　　　中程度以上に発達した</a:t>
            </a:r>
            <a:r>
              <a:rPr kumimoji="1" lang="en-US" altLang="ja-JP" dirty="0" smtClean="0"/>
              <a:t>Cu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617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FAC8-3518-4A2E-B985-8C38D3AF87B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61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3BA06-28E4-4D6F-A02F-5B8BBF68A7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393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28FF8-9974-470B-AE6B-9806567C56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186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3629C-EAB1-46C9-BC07-4CBEF6B0BA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0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20D0D-96A2-485E-A9A8-CB58A63F4FF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414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4513-8460-4431-9A29-346C08898B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697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0F2EA-6FCA-44C9-941C-1887890C90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914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4786B-5B0B-4C74-A921-93FAE44857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730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316F-9DBF-467D-9BE4-21F6C394FF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158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04AEE-EDB6-49D3-8384-256628319B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563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9C75A-FB4E-4CC7-B863-47528DC8053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543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765B-69F4-4211-8369-BC95B65ED4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870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１番左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" y="6597650"/>
            <a:ext cx="78123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1031" name="Picture 7" descr="119_j-yoko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6654800"/>
            <a:ext cx="1917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97650"/>
            <a:ext cx="792088" cy="59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F4D57A7-9C55-48FF-A1E6-6B075F209AC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63" y="6432992"/>
            <a:ext cx="1224136" cy="4080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1328" y="692696"/>
            <a:ext cx="8496944" cy="1470025"/>
          </a:xfrm>
        </p:spPr>
        <p:txBody>
          <a:bodyPr/>
          <a:lstStyle/>
          <a:p>
            <a:r>
              <a:rPr lang="ja-JP" altLang="en-US" sz="3200" b="1" dirty="0" smtClean="0">
                <a:solidFill>
                  <a:schemeClr val="bg1">
                    <a:lumMod val="75000"/>
                  </a:schemeClr>
                </a:solidFill>
                <a:latin typeface="HGS創英角ｺﾞｼｯｸUB" pitchFamily="50" charset="-128"/>
                <a:ea typeface="HGS創英角ｺﾞｼｯｸUB" pitchFamily="50" charset="-128"/>
              </a:rPr>
              <a:t>太陽光発電量予測のための</a:t>
            </a:r>
            <a:r>
              <a:rPr lang="en-US" altLang="ja-JP" sz="3200" b="1" dirty="0" smtClean="0">
                <a:solidFill>
                  <a:schemeClr val="bg1">
                    <a:lumMod val="75000"/>
                  </a:schemeClr>
                </a:solidFill>
                <a:latin typeface="HGS創英角ｺﾞｼｯｸUB" pitchFamily="50" charset="-128"/>
                <a:ea typeface="HGS創英角ｺﾞｼｯｸUB" pitchFamily="50" charset="-128"/>
              </a:rPr>
              <a:t/>
            </a:r>
            <a:br>
              <a:rPr lang="en-US" altLang="ja-JP" sz="3200" b="1" dirty="0" smtClean="0">
                <a:solidFill>
                  <a:schemeClr val="bg1">
                    <a:lumMod val="75000"/>
                  </a:schemeClr>
                </a:solidFill>
                <a:latin typeface="HGS創英角ｺﾞｼｯｸUB" pitchFamily="50" charset="-128"/>
                <a:ea typeface="HGS創英角ｺﾞｼｯｸUB" pitchFamily="50" charset="-128"/>
              </a:rPr>
            </a:br>
            <a:r>
              <a:rPr lang="ja-JP" altLang="en-US" sz="3200" b="1" dirty="0" smtClean="0">
                <a:latin typeface="HGS創英角ｺﾞｼｯｸUB" pitchFamily="50" charset="-128"/>
                <a:ea typeface="HGS創英角ｺﾞｼｯｸUB" pitchFamily="50" charset="-128"/>
              </a:rPr>
              <a:t>東北</a:t>
            </a:r>
            <a:r>
              <a:rPr lang="ja-JP" altLang="en-US" sz="3200" b="1" dirty="0">
                <a:latin typeface="HGS創英角ｺﾞｼｯｸUB" pitchFamily="50" charset="-128"/>
                <a:ea typeface="HGS創英角ｺﾞｼｯｸUB" pitchFamily="50" charset="-128"/>
              </a:rPr>
              <a:t>地方における気象庁メソモデル</a:t>
            </a:r>
            <a:r>
              <a:rPr lang="ja-JP" altLang="en-US" sz="3200" b="1" dirty="0" smtClean="0">
                <a:latin typeface="HGS創英角ｺﾞｼｯｸUB" pitchFamily="50" charset="-128"/>
                <a:ea typeface="HGS創英角ｺﾞｼｯｸUB" pitchFamily="50" charset="-128"/>
              </a:rPr>
              <a:t>の</a:t>
            </a:r>
            <a:r>
              <a:rPr lang="en-US" altLang="ja-JP" sz="3200" b="1" dirty="0" smtClean="0">
                <a:latin typeface="HGS創英角ｺﾞｼｯｸUB" pitchFamily="50" charset="-128"/>
                <a:ea typeface="HGS創英角ｺﾞｼｯｸUB" pitchFamily="50" charset="-128"/>
              </a:rPr>
              <a:t/>
            </a:r>
            <a:br>
              <a:rPr lang="en-US" altLang="ja-JP" sz="3200" b="1" dirty="0" smtClean="0">
                <a:latin typeface="HGS創英角ｺﾞｼｯｸUB" pitchFamily="50" charset="-128"/>
                <a:ea typeface="HGS創英角ｺﾞｼｯｸUB" pitchFamily="50" charset="-128"/>
              </a:rPr>
            </a:br>
            <a:r>
              <a:rPr lang="ja-JP" altLang="en-US" sz="3200" b="1" dirty="0" smtClean="0">
                <a:latin typeface="HGS創英角ｺﾞｼｯｸUB" pitchFamily="50" charset="-128"/>
                <a:ea typeface="HGS創英角ｺﾞｼｯｸUB" pitchFamily="50" charset="-128"/>
              </a:rPr>
              <a:t>日射量</a:t>
            </a:r>
            <a:r>
              <a:rPr lang="ja-JP" altLang="en-US" sz="3200" b="1" dirty="0">
                <a:latin typeface="HGS創英角ｺﾞｼｯｸUB" pitchFamily="50" charset="-128"/>
                <a:ea typeface="HGS創英角ｺﾞｼｯｸUB" pitchFamily="50" charset="-128"/>
              </a:rPr>
              <a:t>予測誤差と雲のタイプの出現頻度</a:t>
            </a:r>
            <a:r>
              <a:rPr lang="en-US" altLang="ja-JP" sz="3200" b="1" dirty="0">
                <a:latin typeface="HGS創英角ｺﾞｼｯｸUB" pitchFamily="50" charset="-128"/>
                <a:ea typeface="HGS創英角ｺﾞｼｯｸUB" pitchFamily="50" charset="-128"/>
              </a:rPr>
              <a:t/>
            </a:r>
            <a:br>
              <a:rPr lang="en-US" altLang="ja-JP" sz="3200" b="1" dirty="0">
                <a:latin typeface="HGS創英角ｺﾞｼｯｸUB" pitchFamily="50" charset="-128"/>
                <a:ea typeface="HGS創英角ｺﾞｼｯｸUB" pitchFamily="50" charset="-128"/>
              </a:rPr>
            </a:br>
            <a:endParaRPr kumimoji="1" lang="ja-JP" altLang="en-US" sz="3200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8553569" cy="2304256"/>
          </a:xfrm>
        </p:spPr>
        <p:txBody>
          <a:bodyPr/>
          <a:lstStyle/>
          <a:p>
            <a:r>
              <a:rPr lang="ja-JP" altLang="en-US" sz="2400" dirty="0" smtClean="0">
                <a:latin typeface="HGP創英角ｺﾞｼｯｸUB" pitchFamily="50" charset="-128"/>
                <a:ea typeface="HGP創英角ｺﾞｼｯｸUB" pitchFamily="50" charset="-128"/>
              </a:rPr>
              <a:t>大竹</a:t>
            </a: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sz="2400" dirty="0" smtClean="0">
                <a:latin typeface="HGP創英角ｺﾞｼｯｸUB" pitchFamily="50" charset="-128"/>
                <a:ea typeface="HGP創英角ｺﾞｼｯｸUB" pitchFamily="50" charset="-128"/>
              </a:rPr>
              <a:t>秀明</a:t>
            </a:r>
            <a:r>
              <a:rPr lang="ja-JP" altLang="en-US" sz="2400" baseline="30000" dirty="0" smtClean="0">
                <a:latin typeface="HGP創英角ｺﾞｼｯｸUB" pitchFamily="50" charset="-128"/>
                <a:ea typeface="HGP創英角ｺﾞｼｯｸUB" pitchFamily="50" charset="-128"/>
              </a:rPr>
              <a:t>＊</a:t>
            </a:r>
            <a:r>
              <a:rPr lang="ja-JP" altLang="en-US" sz="2000" dirty="0">
                <a:latin typeface="HGP創英角ｺﾞｼｯｸUB" pitchFamily="50" charset="-128"/>
                <a:ea typeface="HGP創英角ｺﾞｼｯｸUB" pitchFamily="50" charset="-128"/>
              </a:rPr>
              <a:t>　 </a:t>
            </a:r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下瀬　健一　</a:t>
            </a:r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</a:rPr>
              <a:t>Joao </a:t>
            </a:r>
            <a:r>
              <a:rPr lang="en-US" altLang="ja-JP" sz="2000" dirty="0" err="1" smtClean="0">
                <a:latin typeface="HGP創英角ｺﾞｼｯｸUB" pitchFamily="50" charset="-128"/>
                <a:ea typeface="HGP創英角ｺﾞｼｯｸUB" pitchFamily="50" charset="-128"/>
              </a:rPr>
              <a:t>Gari</a:t>
            </a:r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</a:rPr>
              <a:t> da Silva Fonseca Jr. </a:t>
            </a:r>
          </a:p>
          <a:p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高島　工　大関　崇　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2000" dirty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（（独）　産業技術総合研究所　太陽光発電工学研究センター）　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山田　芳則　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（気象研予報一研）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179512" y="5265913"/>
            <a:ext cx="52293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第７回　ヤマセ研究会　第２部　（</a:t>
            </a:r>
            <a:r>
              <a:rPr lang="en-US" altLang="ja-JP" dirty="0" smtClean="0">
                <a:latin typeface="HGP創英角ｺﾞｼｯｸUB" pitchFamily="50" charset="-128"/>
                <a:ea typeface="HGP創英角ｺﾞｼｯｸUB" pitchFamily="50" charset="-128"/>
              </a:rPr>
              <a:t>14</a:t>
            </a:r>
            <a:r>
              <a:rPr lang="ja-JP" altLang="en-US" dirty="0">
                <a:latin typeface="HGP創英角ｺﾞｼｯｸUB" pitchFamily="50" charset="-128"/>
                <a:ea typeface="HGP創英角ｺﾞｼｯｸUB" pitchFamily="50" charset="-128"/>
              </a:rPr>
              <a:t>：</a:t>
            </a:r>
            <a:r>
              <a:rPr lang="en-US" altLang="ja-JP" dirty="0">
                <a:latin typeface="HGP創英角ｺﾞｼｯｸUB" pitchFamily="50" charset="-128"/>
                <a:ea typeface="HGP創英角ｺﾞｼｯｸUB" pitchFamily="50" charset="-128"/>
              </a:rPr>
              <a:t>30 – 15</a:t>
            </a:r>
            <a:r>
              <a:rPr lang="ja-JP" altLang="en-US" dirty="0">
                <a:latin typeface="HGP創英角ｺﾞｼｯｸUB" pitchFamily="50" charset="-128"/>
                <a:ea typeface="HGP創英角ｺﾞｼｯｸUB" pitchFamily="50" charset="-128"/>
              </a:rPr>
              <a:t>：</a:t>
            </a:r>
            <a:r>
              <a:rPr lang="en-US" altLang="ja-JP" dirty="0" smtClean="0">
                <a:latin typeface="HGP創英角ｺﾞｼｯｸUB" pitchFamily="50" charset="-128"/>
                <a:ea typeface="HGP創英角ｺﾞｼｯｸUB" pitchFamily="50" charset="-128"/>
              </a:rPr>
              <a:t>30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）</a:t>
            </a:r>
            <a:endParaRPr lang="en-US" altLang="ja-JP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1" hangingPunct="1"/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場所</a:t>
            </a:r>
            <a:r>
              <a:rPr lang="ja-JP" altLang="en-US" dirty="0">
                <a:latin typeface="HGP創英角ｺﾞｼｯｸUB" pitchFamily="50" charset="-128"/>
                <a:ea typeface="HGP創英角ｺﾞｼｯｸUB" pitchFamily="50" charset="-128"/>
              </a:rPr>
              <a:t>：弘前大学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大学院</a:t>
            </a:r>
            <a:endParaRPr lang="en-US" altLang="ja-JP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1" hangingPunct="1"/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理工学</a:t>
            </a:r>
            <a:r>
              <a:rPr lang="ja-JP" altLang="en-US" dirty="0">
                <a:latin typeface="HGP創英角ｺﾞｼｯｸUB" pitchFamily="50" charset="-128"/>
                <a:ea typeface="HGP創英角ｺﾞｼｯｸUB" pitchFamily="50" charset="-128"/>
              </a:rPr>
              <a:t>研究科</a:t>
            </a:r>
            <a:r>
              <a:rPr lang="en-US" altLang="ja-JP" dirty="0">
                <a:latin typeface="HGP創英角ｺﾞｼｯｸUB" pitchFamily="50" charset="-128"/>
                <a:ea typeface="HGP創英角ｺﾞｼｯｸUB" pitchFamily="50" charset="-128"/>
              </a:rPr>
              <a:t>1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号館</a:t>
            </a:r>
            <a:r>
              <a:rPr lang="en-US" altLang="ja-JP" dirty="0" smtClean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</a:p>
          <a:p>
            <a:pPr eaLnBrk="1" hangingPunct="1"/>
            <a:r>
              <a:rPr lang="en-US" altLang="ja-JP" dirty="0" smtClean="0">
                <a:latin typeface="HGP創英角ｺﾞｼｯｸUB" pitchFamily="50" charset="-128"/>
                <a:ea typeface="HGP創英角ｺﾞｼｯｸUB" pitchFamily="50" charset="-128"/>
              </a:rPr>
              <a:t>2013.3.7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ja-JP" altLang="en-US" dirty="0">
                <a:latin typeface="HGP創英角ｺﾞｼｯｸUB" pitchFamily="50" charset="-128"/>
                <a:ea typeface="HGP創英角ｺﾞｼｯｸUB" pitchFamily="50" charset="-128"/>
              </a:rPr>
              <a:t>木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）</a:t>
            </a:r>
            <a:endParaRPr lang="ja-JP" altLang="en-US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79512" y="548680"/>
            <a:ext cx="4927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latin typeface="HGP創英角ｺﾞｼｯｸUB" pitchFamily="50" charset="-128"/>
                <a:ea typeface="HGP創英角ｺﾞｼｯｸUB" pitchFamily="50" charset="-128"/>
              </a:rPr>
              <a:t>東北地方の雲タイプの出現頻度（％）</a:t>
            </a:r>
            <a:endParaRPr lang="ja-JP" altLang="en-US" sz="2400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37437"/>
              </p:ext>
            </p:extLst>
          </p:nvPr>
        </p:nvGraphicFramePr>
        <p:xfrm>
          <a:off x="467544" y="1628800"/>
          <a:ext cx="8229602" cy="1795822"/>
        </p:xfrm>
        <a:graphic>
          <a:graphicData uri="http://schemas.openxmlformats.org/drawingml/2006/table">
            <a:tbl>
              <a:tblPr/>
              <a:tblGrid>
                <a:gridCol w="1355700"/>
                <a:gridCol w="595002"/>
                <a:gridCol w="552322"/>
                <a:gridCol w="552322"/>
                <a:gridCol w="595002"/>
                <a:gridCol w="552322"/>
                <a:gridCol w="552322"/>
                <a:gridCol w="595002"/>
                <a:gridCol w="595002"/>
                <a:gridCol w="595002"/>
                <a:gridCol w="595002"/>
                <a:gridCol w="552322"/>
                <a:gridCol w="542280"/>
              </a:tblGrid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2011_09JST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Cb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133179"/>
              </p:ext>
            </p:extLst>
          </p:nvPr>
        </p:nvGraphicFramePr>
        <p:xfrm>
          <a:off x="457200" y="3962122"/>
          <a:ext cx="8229599" cy="1843142"/>
        </p:xfrm>
        <a:graphic>
          <a:graphicData uri="http://schemas.openxmlformats.org/drawingml/2006/table">
            <a:tbl>
              <a:tblPr/>
              <a:tblGrid>
                <a:gridCol w="1540631"/>
                <a:gridCol w="557414"/>
                <a:gridCol w="557414"/>
                <a:gridCol w="557414"/>
                <a:gridCol w="557414"/>
                <a:gridCol w="557414"/>
                <a:gridCol w="557414"/>
                <a:gridCol w="557414"/>
                <a:gridCol w="557414"/>
                <a:gridCol w="557414"/>
                <a:gridCol w="557414"/>
                <a:gridCol w="557414"/>
                <a:gridCol w="557414"/>
              </a:tblGrid>
              <a:tr h="263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2011_09JST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Cc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Cs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As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Ns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Cb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53.3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5.9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5.9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5.9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64.7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58.8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22.2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55.6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27.8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22.2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61.1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12.5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18.8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37.5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68.8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744" marR="7744" marT="7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1835696" y="1556792"/>
            <a:ext cx="720080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563888" y="1556792"/>
            <a:ext cx="720080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516216" y="1556792"/>
            <a:ext cx="64807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516216" y="3933056"/>
            <a:ext cx="576064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092280" y="3933056"/>
            <a:ext cx="64807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73663" y="1124744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通年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</a:rPr>
              <a:t>の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</a:rPr>
              <a:t>場合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67544" y="3563724"/>
            <a:ext cx="3873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冬季</a:t>
            </a:r>
            <a:r>
              <a:rPr lang="ja-JP" altLang="en-US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DJF</a:t>
            </a:r>
            <a:r>
              <a:rPr lang="ja-JP" altLang="en-US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） </a:t>
            </a:r>
            <a:r>
              <a:rPr lang="en-US" altLang="ja-JP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</a:rPr>
              <a:t>日射量　</a:t>
            </a:r>
            <a:r>
              <a:rPr lang="ja-JP" altLang="en-US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予測過大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</a:rPr>
              <a:t>の場合</a:t>
            </a:r>
          </a:p>
          <a:p>
            <a:endParaRPr lang="ja-JP" altLang="en-US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436096" y="3933056"/>
            <a:ext cx="1080120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779912" y="3933056"/>
            <a:ext cx="560808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051720" y="3933056"/>
            <a:ext cx="560808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5436096" y="1556792"/>
            <a:ext cx="1080120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コネクタ 3"/>
          <p:cNvCxnSpPr/>
          <p:nvPr/>
        </p:nvCxnSpPr>
        <p:spPr>
          <a:xfrm>
            <a:off x="473663" y="1916832"/>
            <a:ext cx="82748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67544" y="4293096"/>
            <a:ext cx="82748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8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07533"/>
              </p:ext>
            </p:extLst>
          </p:nvPr>
        </p:nvGraphicFramePr>
        <p:xfrm>
          <a:off x="467544" y="1628800"/>
          <a:ext cx="8229602" cy="1795822"/>
        </p:xfrm>
        <a:graphic>
          <a:graphicData uri="http://schemas.openxmlformats.org/drawingml/2006/table">
            <a:tbl>
              <a:tblPr/>
              <a:tblGrid>
                <a:gridCol w="1355700"/>
                <a:gridCol w="595002"/>
                <a:gridCol w="552322"/>
                <a:gridCol w="552322"/>
                <a:gridCol w="595002"/>
                <a:gridCol w="552322"/>
                <a:gridCol w="552322"/>
                <a:gridCol w="595002"/>
                <a:gridCol w="595002"/>
                <a:gridCol w="595002"/>
                <a:gridCol w="595002"/>
                <a:gridCol w="552322"/>
                <a:gridCol w="542280"/>
              </a:tblGrid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2011_09JST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Cb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897499"/>
              </p:ext>
            </p:extLst>
          </p:nvPr>
        </p:nvGraphicFramePr>
        <p:xfrm>
          <a:off x="457199" y="4009442"/>
          <a:ext cx="8229602" cy="1795822"/>
        </p:xfrm>
        <a:graphic>
          <a:graphicData uri="http://schemas.openxmlformats.org/drawingml/2006/table">
            <a:tbl>
              <a:tblPr/>
              <a:tblGrid>
                <a:gridCol w="1355700"/>
                <a:gridCol w="595002"/>
                <a:gridCol w="552322"/>
                <a:gridCol w="552322"/>
                <a:gridCol w="595002"/>
                <a:gridCol w="552322"/>
                <a:gridCol w="552322"/>
                <a:gridCol w="595002"/>
                <a:gridCol w="595002"/>
                <a:gridCol w="595002"/>
                <a:gridCol w="595002"/>
                <a:gridCol w="552322"/>
                <a:gridCol w="542280"/>
              </a:tblGrid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2011_09JST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Ns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Cb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81.8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21.1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10.5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72.2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94.4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73.7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57.9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5.3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7545" marR="7545" marT="75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179512" y="548680"/>
            <a:ext cx="49279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latin typeface="HGP創英角ｺﾞｼｯｸUB" pitchFamily="50" charset="-128"/>
                <a:ea typeface="HGP創英角ｺﾞｼｯｸUB" pitchFamily="50" charset="-128"/>
              </a:rPr>
              <a:t>東北地方の雲タイプの</a:t>
            </a:r>
            <a:r>
              <a:rPr lang="ja-JP" altLang="en-US" sz="2400" b="1" dirty="0">
                <a:latin typeface="HGP創英角ｺﾞｼｯｸUB" pitchFamily="50" charset="-128"/>
                <a:ea typeface="HGP創英角ｺﾞｼｯｸUB" pitchFamily="50" charset="-128"/>
              </a:rPr>
              <a:t>出現頻度（％）</a:t>
            </a:r>
          </a:p>
          <a:p>
            <a:endParaRPr lang="ja-JP" altLang="en-US" sz="2400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835696" y="1556792"/>
            <a:ext cx="720080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563888" y="1556792"/>
            <a:ext cx="720080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516216" y="1556792"/>
            <a:ext cx="64807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73663" y="1124744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通年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</a:rPr>
              <a:t>の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</a:rPr>
              <a:t>場合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67544" y="3563724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夏季</a:t>
            </a:r>
            <a:r>
              <a:rPr lang="ja-JP" altLang="en-US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JJA</a:t>
            </a:r>
            <a:r>
              <a:rPr lang="ja-JP" altLang="en-US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） </a:t>
            </a:r>
            <a:r>
              <a:rPr lang="en-US" altLang="ja-JP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</a:rPr>
              <a:t>日射量　</a:t>
            </a:r>
            <a:r>
              <a:rPr lang="ja-JP" altLang="en-US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予測過小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</a:rPr>
              <a:t>の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</a:rPr>
              <a:t>場合</a:t>
            </a:r>
          </a:p>
          <a:p>
            <a:endParaRPr lang="ja-JP" altLang="en-US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835696" y="4005064"/>
            <a:ext cx="720080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563888" y="4005064"/>
            <a:ext cx="720080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6516216" y="4005064"/>
            <a:ext cx="64807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436096" y="4005064"/>
            <a:ext cx="1080120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555776" y="4005064"/>
            <a:ext cx="576064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436096" y="1556792"/>
            <a:ext cx="1080120" cy="19442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473663" y="1916832"/>
            <a:ext cx="82748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67544" y="4293096"/>
            <a:ext cx="82748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000" dirty="0" smtClean="0">
                <a:latin typeface="HGS創英角ｺﾞｼｯｸUB" pitchFamily="50" charset="-128"/>
                <a:ea typeface="HGS創英角ｺﾞｼｯｸUB" pitchFamily="50" charset="-128"/>
              </a:rPr>
              <a:t>「雲の状態」</a:t>
            </a:r>
            <a:endParaRPr kumimoji="1" lang="ja-JP" altLang="en-US" sz="40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34359" r="34722" b="27436"/>
          <a:stretch/>
        </p:blipFill>
        <p:spPr bwMode="auto">
          <a:xfrm>
            <a:off x="539552" y="1196752"/>
            <a:ext cx="80772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95536" y="4996557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「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地上気象観測統計値ファイルフォーマット表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」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気象庁観測部（</a:t>
            </a:r>
            <a:r>
              <a:rPr lang="en-US" altLang="ja-JP" sz="2000" dirty="0">
                <a:latin typeface="HGS創英角ｺﾞｼｯｸUB" pitchFamily="50" charset="-128"/>
                <a:ea typeface="HGS創英角ｺﾞｼｯｸUB" pitchFamily="50" charset="-128"/>
              </a:rPr>
              <a:t>2011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）</a:t>
            </a:r>
            <a:endParaRPr lang="en-US" altLang="ja-JP" sz="20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・雲のタイプ</a:t>
            </a:r>
            <a:endParaRPr lang="en-US" altLang="ja-JP" sz="20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・</a:t>
            </a:r>
            <a:r>
              <a:rPr lang="en-US" altLang="ja-JP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〃</a:t>
            </a:r>
            <a:r>
              <a:rPr lang="ja-JP" altLang="en-US" sz="2000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　</a:t>
            </a:r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時間変化</a:t>
            </a:r>
            <a:endParaRPr lang="en-US" altLang="ja-JP" sz="2000" dirty="0" smtClean="0">
              <a:solidFill>
                <a:srgbClr val="FF000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・</a:t>
            </a:r>
            <a:r>
              <a:rPr lang="en-US" altLang="ja-JP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〃</a:t>
            </a:r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　広がり方</a:t>
            </a:r>
            <a:endParaRPr lang="en-US" altLang="ja-JP" sz="2000" dirty="0" smtClean="0">
              <a:solidFill>
                <a:srgbClr val="FF000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・</a:t>
            </a:r>
            <a:r>
              <a:rPr lang="en-US" altLang="ja-JP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〃</a:t>
            </a:r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　量</a:t>
            </a:r>
            <a:endParaRPr lang="en-US" altLang="ja-JP" sz="2000" dirty="0" smtClean="0">
              <a:solidFill>
                <a:srgbClr val="FF000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  <a:p>
            <a:endParaRPr lang="en-US" altLang="ja-JP" sz="20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81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79512" y="548680"/>
            <a:ext cx="50690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latin typeface="HGP創英角ｺﾞｼｯｸUB" pitchFamily="50" charset="-128"/>
                <a:ea typeface="HGP創英角ｺﾞｼｯｸUB" pitchFamily="50" charset="-128"/>
              </a:rPr>
              <a:t>東北地方の雲の状態の</a:t>
            </a:r>
            <a:r>
              <a:rPr lang="ja-JP" altLang="en-US" sz="2400" b="1" dirty="0">
                <a:latin typeface="HGP創英角ｺﾞｼｯｸUB" pitchFamily="50" charset="-128"/>
                <a:ea typeface="HGP創英角ｺﾞｼｯｸUB" pitchFamily="50" charset="-128"/>
              </a:rPr>
              <a:t>出現頻度（％）</a:t>
            </a:r>
          </a:p>
          <a:p>
            <a:endParaRPr lang="ja-JP" altLang="en-US" sz="2400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985" y="1065388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冬季</a:t>
            </a:r>
            <a:r>
              <a:rPr lang="ja-JP" altLang="en-US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DJF</a:t>
            </a:r>
            <a:r>
              <a:rPr lang="ja-JP" altLang="en-US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）</a:t>
            </a:r>
            <a:r>
              <a:rPr lang="ja-JP" altLang="en-US" b="1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日射予測過大</a:t>
            </a:r>
            <a:endParaRPr lang="ja-JP" altLang="en-US" b="1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774880" y="1600201"/>
          <a:ext cx="7594240" cy="4525960"/>
        </p:xfrm>
        <a:graphic>
          <a:graphicData uri="http://schemas.openxmlformats.org/drawingml/2006/table">
            <a:tbl>
              <a:tblPr/>
              <a:tblGrid>
                <a:gridCol w="988780"/>
                <a:gridCol w="550455"/>
                <a:gridCol w="550455"/>
                <a:gridCol w="550455"/>
                <a:gridCol w="550455"/>
                <a:gridCol w="550455"/>
                <a:gridCol w="550455"/>
                <a:gridCol w="550455"/>
                <a:gridCol w="550455"/>
                <a:gridCol w="550455"/>
                <a:gridCol w="550455"/>
                <a:gridCol w="550455"/>
                <a:gridCol w="550455"/>
              </a:tblGrid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2011_09JST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9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明朝"/>
                        </a:rPr>
                        <a:t>上層雲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58.8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44.4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98"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89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中層雲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86.7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5.9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58.8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44.4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38.9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68.8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98"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89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下層雲</a:t>
                      </a: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45" marR="7645" marT="76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58.8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5.9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55.6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12.5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45" marR="7645" marT="76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3563888" y="4941168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059832" y="4941168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907704" y="3861048"/>
            <a:ext cx="50405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907704" y="2348880"/>
            <a:ext cx="50405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452320" y="1916832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452320" y="3429000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023373" y="2328845"/>
            <a:ext cx="24080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0. </a:t>
            </a:r>
            <a:r>
              <a:rPr lang="en-US" altLang="ja-JP" sz="2000" b="1" dirty="0" err="1" smtClean="0">
                <a:latin typeface="HGS創英角ｺﾞｼｯｸUB" pitchFamily="50" charset="-128"/>
                <a:ea typeface="HGS創英角ｺﾞｼｯｸUB" pitchFamily="50" charset="-128"/>
              </a:rPr>
              <a:t>Ci,Cc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及び</a:t>
            </a:r>
            <a:r>
              <a:rPr lang="en-US" altLang="ja-JP" sz="2000" b="1" dirty="0">
                <a:latin typeface="HGS創英角ｺﾞｼｯｸUB" pitchFamily="50" charset="-128"/>
                <a:ea typeface="HGS創英角ｺﾞｼｯｸUB" pitchFamily="50" charset="-128"/>
              </a:rPr>
              <a:t>Cs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なし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353931" y="1164233"/>
            <a:ext cx="7008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不明</a:t>
            </a:r>
            <a:endParaRPr lang="ja-JP" altLang="en-US" sz="2000" b="1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189457" y="6093296"/>
            <a:ext cx="451598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2.</a:t>
            </a:r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中程度以上に発達した</a:t>
            </a:r>
            <a:r>
              <a:rPr lang="en-US" altLang="ja-JP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Cu</a:t>
            </a:r>
          </a:p>
          <a:p>
            <a:r>
              <a:rPr lang="en-US" altLang="ja-JP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3. </a:t>
            </a:r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雲頂が羽毛・</a:t>
            </a:r>
            <a:r>
              <a:rPr lang="ja-JP" altLang="en-US" sz="2000" b="1" dirty="0" err="1" smtClean="0">
                <a:latin typeface="HGS創英角ｺﾞｼｯｸUB" pitchFamily="50" charset="-128"/>
                <a:ea typeface="HGS創英角ｺﾞｼｯｸUB" pitchFamily="50" charset="-128"/>
              </a:rPr>
              <a:t>かなとこ</a:t>
            </a:r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状でない</a:t>
            </a:r>
            <a:r>
              <a:rPr lang="en-US" altLang="ja-JP" sz="2000" b="1" dirty="0" err="1" smtClean="0">
                <a:latin typeface="HGS創英角ｺﾞｼｯｸUB" pitchFamily="50" charset="-128"/>
                <a:ea typeface="HGS創英角ｺﾞｼｯｸUB" pitchFamily="50" charset="-128"/>
              </a:rPr>
              <a:t>Cb</a:t>
            </a:r>
            <a:endParaRPr lang="ja-JP" altLang="en-US" sz="2000" b="1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067944" y="3640958"/>
            <a:ext cx="25250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0. Ns</a:t>
            </a:r>
            <a:r>
              <a:rPr lang="en-US" altLang="ja-JP" sz="2000" b="1" dirty="0">
                <a:latin typeface="HGS創英角ｺﾞｼｯｸUB" pitchFamily="50" charset="-128"/>
                <a:ea typeface="HGS創英角ｺﾞｼｯｸUB" pitchFamily="50" charset="-128"/>
              </a:rPr>
              <a:t>, As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及び</a:t>
            </a:r>
            <a:r>
              <a:rPr lang="en-US" altLang="ja-JP" sz="2000" b="1" dirty="0">
                <a:latin typeface="HGS創英角ｺﾞｼｯｸUB" pitchFamily="50" charset="-128"/>
                <a:ea typeface="HGS創英角ｺﾞｼｯｸUB" pitchFamily="50" charset="-128"/>
              </a:rPr>
              <a:t>Ac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なし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907704" y="1988840"/>
            <a:ext cx="504056" cy="115212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907704" y="3501008"/>
            <a:ext cx="504056" cy="115212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4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79512" y="332656"/>
            <a:ext cx="35445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latin typeface="HGP創英角ｺﾞｼｯｸUB" pitchFamily="50" charset="-128"/>
                <a:ea typeface="HGP創英角ｺﾞｼｯｸUB" pitchFamily="50" charset="-128"/>
              </a:rPr>
              <a:t>東北地方</a:t>
            </a:r>
            <a:endParaRPr lang="en-US" altLang="ja-JP" sz="2400" b="1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2400" b="1" dirty="0" smtClean="0">
                <a:latin typeface="HGP創英角ｺﾞｼｯｸUB" pitchFamily="50" charset="-128"/>
                <a:ea typeface="HGP創英角ｺﾞｼｯｸUB" pitchFamily="50" charset="-128"/>
              </a:rPr>
              <a:t>雲の状態の</a:t>
            </a:r>
            <a:r>
              <a:rPr lang="ja-JP" altLang="en-US" sz="2400" b="1" dirty="0">
                <a:latin typeface="HGP創英角ｺﾞｼｯｸUB" pitchFamily="50" charset="-128"/>
                <a:ea typeface="HGP創英角ｺﾞｼｯｸUB" pitchFamily="50" charset="-128"/>
              </a:rPr>
              <a:t>出現頻度（％）</a:t>
            </a:r>
          </a:p>
          <a:p>
            <a:endParaRPr lang="ja-JP" altLang="en-US" sz="2400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697411"/>
              </p:ext>
            </p:extLst>
          </p:nvPr>
        </p:nvGraphicFramePr>
        <p:xfrm>
          <a:off x="251520" y="1772816"/>
          <a:ext cx="7533164" cy="4525964"/>
        </p:xfrm>
        <a:graphic>
          <a:graphicData uri="http://schemas.openxmlformats.org/drawingml/2006/table">
            <a:tbl>
              <a:tblPr/>
              <a:tblGrid>
                <a:gridCol w="980828"/>
                <a:gridCol w="546028"/>
                <a:gridCol w="546028"/>
                <a:gridCol w="546028"/>
                <a:gridCol w="546028"/>
                <a:gridCol w="546028"/>
                <a:gridCol w="546028"/>
                <a:gridCol w="546028"/>
                <a:gridCol w="546028"/>
                <a:gridCol w="546028"/>
                <a:gridCol w="546028"/>
                <a:gridCol w="546028"/>
                <a:gridCol w="546028"/>
              </a:tblGrid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2011_09JST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明朝"/>
                        </a:rPr>
                        <a:t>上層雲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30.8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38.5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459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中層雲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57.1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28.6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28.6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30.8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30.8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38.5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459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下層雲</a:t>
                      </a: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584" marR="7584" marT="75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Aomori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Akita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Morioka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42.9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Sendai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Fukushima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64.3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Yamagata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30.8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69.2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7584" marR="7584" marT="75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176985" y="1065388"/>
            <a:ext cx="2797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夏季</a:t>
            </a:r>
            <a:r>
              <a:rPr lang="ja-JP" altLang="en-US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JJA</a:t>
            </a:r>
            <a:r>
              <a:rPr lang="ja-JP" altLang="en-US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）</a:t>
            </a:r>
            <a:r>
              <a:rPr lang="ja-JP" altLang="en-US" b="1" dirty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b="1" dirty="0" smtClean="0">
                <a:solidFill>
                  <a:srgbClr val="00B0F0"/>
                </a:solidFill>
                <a:latin typeface="HGP創英角ｺﾞｼｯｸUB" pitchFamily="50" charset="-128"/>
                <a:ea typeface="HGP創英角ｺﾞｼｯｸUB" pitchFamily="50" charset="-128"/>
              </a:rPr>
              <a:t>日射予測過小</a:t>
            </a:r>
            <a:endParaRPr lang="ja-JP" altLang="en-US" b="1" dirty="0">
              <a:solidFill>
                <a:srgbClr val="00B0F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732240" y="1300698"/>
            <a:ext cx="7008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不明</a:t>
            </a:r>
            <a:endParaRPr lang="ja-JP" altLang="en-US" sz="2000" b="1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483768" y="5085184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979712" y="5085184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987824" y="3645024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403648" y="3645024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2483768" y="2132856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979712" y="2132856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804248" y="2132856"/>
            <a:ext cx="5040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139952" y="542168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１．薄い毛状の</a:t>
            </a:r>
            <a:r>
              <a:rPr lang="en-US" altLang="ja-JP" sz="2000" b="1" dirty="0" err="1">
                <a:latin typeface="HGS創英角ｺﾞｼｯｸUB" pitchFamily="50" charset="-128"/>
                <a:ea typeface="HGS創英角ｺﾞｼｯｸUB" pitchFamily="50" charset="-128"/>
              </a:rPr>
              <a:t>Ci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が他の</a:t>
            </a:r>
            <a:r>
              <a:rPr lang="en-US" altLang="ja-JP" sz="2000" b="1" dirty="0" err="1">
                <a:latin typeface="HGS創英角ｺﾞｼｯｸUB" pitchFamily="50" charset="-128"/>
                <a:ea typeface="HGS創英角ｺﾞｼｯｸUB" pitchFamily="50" charset="-128"/>
              </a:rPr>
              <a:t>Ci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より多い　</a:t>
            </a:r>
            <a:endParaRPr lang="en-US" altLang="ja-JP" sz="2000" b="1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２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．濃い</a:t>
            </a:r>
            <a:r>
              <a:rPr lang="en-US" altLang="ja-JP" sz="2000" b="1" dirty="0" err="1">
                <a:latin typeface="HGS創英角ｺﾞｼｯｸUB" pitchFamily="50" charset="-128"/>
                <a:ea typeface="HGS創英角ｺﾞｼｯｸUB" pitchFamily="50" charset="-128"/>
              </a:rPr>
              <a:t>Ci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と房状</a:t>
            </a:r>
            <a:r>
              <a:rPr lang="en-US" altLang="ja-JP" sz="2000" b="1" dirty="0" err="1">
                <a:latin typeface="HGS創英角ｺﾞｼｯｸUB" pitchFamily="50" charset="-128"/>
                <a:ea typeface="HGS創英角ｺﾞｼｯｸUB" pitchFamily="50" charset="-128"/>
              </a:rPr>
              <a:t>Ci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が他の</a:t>
            </a:r>
            <a:r>
              <a:rPr lang="en-US" altLang="ja-JP" sz="2000" b="1" dirty="0" err="1">
                <a:latin typeface="HGS創英角ｺﾞｼｯｸUB" pitchFamily="50" charset="-128"/>
                <a:ea typeface="HGS創英角ｺﾞｼｯｸUB" pitchFamily="50" charset="-128"/>
              </a:rPr>
              <a:t>Ci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より多い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694784" y="3873242"/>
            <a:ext cx="421892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０．</a:t>
            </a:r>
            <a:r>
              <a:rPr lang="en-US" altLang="ja-JP" sz="2000" b="1" dirty="0" err="1">
                <a:latin typeface="HGS創英角ｺﾞｼｯｸUB" pitchFamily="50" charset="-128"/>
                <a:ea typeface="HGS創英角ｺﾞｼｯｸUB" pitchFamily="50" charset="-128"/>
              </a:rPr>
              <a:t>Ns,As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及び</a:t>
            </a:r>
            <a:r>
              <a:rPr lang="en-US" altLang="ja-JP" sz="2000" b="1" dirty="0">
                <a:latin typeface="HGS創英角ｺﾞｼｯｸUB" pitchFamily="50" charset="-128"/>
                <a:ea typeface="HGS創英角ｺﾞｼｯｸUB" pitchFamily="50" charset="-128"/>
              </a:rPr>
              <a:t>A</a:t>
            </a:r>
            <a:r>
              <a:rPr lang="ja-JP" altLang="en-US" sz="2000" b="1" dirty="0" err="1">
                <a:latin typeface="HGS創英角ｺﾞｼｯｸUB" pitchFamily="50" charset="-128"/>
                <a:ea typeface="HGS創英角ｺﾞｼｯｸUB" pitchFamily="50" charset="-128"/>
              </a:rPr>
              <a:t>ｃ</a:t>
            </a:r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なし</a:t>
            </a:r>
            <a:endParaRPr lang="en-US" altLang="ja-JP" sz="2000" b="1" dirty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３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．薄い</a:t>
            </a:r>
            <a:r>
              <a:rPr lang="en-US" altLang="ja-JP" sz="2000" b="1" dirty="0">
                <a:latin typeface="HGS創英角ｺﾞｼｯｸUB" pitchFamily="50" charset="-128"/>
                <a:ea typeface="HGS創英角ｺﾞｼｯｸUB" pitchFamily="50" charset="-128"/>
              </a:rPr>
              <a:t>Ac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（太陽・月がわかる）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915296" y="6150114"/>
            <a:ext cx="47966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１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．晴天時の</a:t>
            </a:r>
            <a:r>
              <a:rPr lang="en-US" altLang="ja-JP" sz="2000" b="1" dirty="0">
                <a:latin typeface="HGS創英角ｺﾞｼｯｸUB" pitchFamily="50" charset="-128"/>
                <a:ea typeface="HGS創英角ｺﾞｼｯｸUB" pitchFamily="50" charset="-128"/>
              </a:rPr>
              <a:t>Cu,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ほつれ・盛上りが</a:t>
            </a:r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ある</a:t>
            </a:r>
            <a:endParaRPr lang="en-US" altLang="ja-JP" sz="2000" b="1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b="1" dirty="0" smtClean="0">
                <a:latin typeface="HGS創英角ｺﾞｼｯｸUB" pitchFamily="50" charset="-128"/>
                <a:ea typeface="HGS創英角ｺﾞｼｯｸUB" pitchFamily="50" charset="-128"/>
              </a:rPr>
              <a:t>２</a:t>
            </a:r>
            <a:r>
              <a:rPr lang="ja-JP" altLang="en-US" sz="2000" b="1" dirty="0">
                <a:latin typeface="HGS創英角ｺﾞｼｯｸUB" pitchFamily="50" charset="-128"/>
                <a:ea typeface="HGS創英角ｺﾞｼｯｸUB" pitchFamily="50" charset="-128"/>
              </a:rPr>
              <a:t>．中程度以上に発達した</a:t>
            </a:r>
            <a:r>
              <a:rPr lang="en-US" altLang="ja-JP" sz="2000" b="1" dirty="0">
                <a:latin typeface="HGS創英角ｺﾞｼｯｸUB" pitchFamily="50" charset="-128"/>
                <a:ea typeface="HGS創英角ｺﾞｼｯｸUB" pitchFamily="50" charset="-128"/>
              </a:rPr>
              <a:t>Cu</a:t>
            </a:r>
            <a:endParaRPr lang="ja-JP" altLang="en-US" sz="2000" b="1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8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23725" y="1052737"/>
            <a:ext cx="85967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○　季節特性</a:t>
            </a:r>
            <a:endParaRPr lang="en-US" altLang="ja-JP" sz="20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ー　</a:t>
            </a:r>
            <a:r>
              <a:rPr lang="en-US" altLang="ja-JP" sz="2000" dirty="0" smtClean="0">
                <a:latin typeface="HGS創英角ｺﾞｼｯｸUB" pitchFamily="50" charset="-128"/>
                <a:ea typeface="HGS創英角ｺﾞｼｯｸUB" pitchFamily="50" charset="-128"/>
              </a:rPr>
              <a:t>ME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：</a:t>
            </a:r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最大</a:t>
            </a:r>
            <a:r>
              <a:rPr lang="en-US" altLang="ja-JP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-40</a:t>
            </a:r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～</a:t>
            </a:r>
            <a:r>
              <a:rPr lang="en-US" altLang="ja-JP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60W/m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2</a:t>
            </a:r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程度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；</a:t>
            </a:r>
            <a:r>
              <a:rPr lang="en-US" altLang="ja-JP" sz="2000" dirty="0" smtClean="0">
                <a:latin typeface="HGS創英角ｺﾞｼｯｸUB" pitchFamily="50" charset="-128"/>
                <a:ea typeface="HGS創英角ｺﾞｼｯｸUB" pitchFamily="50" charset="-128"/>
              </a:rPr>
              <a:t> </a:t>
            </a:r>
            <a:r>
              <a:rPr lang="ja-JP" altLang="en-US" sz="2000" dirty="0">
                <a:solidFill>
                  <a:srgbClr val="00B0F0"/>
                </a:solidFill>
                <a:latin typeface="HGS創英角ｺﾞｼｯｸUB" pitchFamily="50" charset="-128"/>
                <a:ea typeface="HGS創英角ｺﾞｼｯｸUB" pitchFamily="50" charset="-128"/>
              </a:rPr>
              <a:t>夏季の過小傾向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、</a:t>
            </a:r>
            <a:r>
              <a:rPr lang="ja-JP" altLang="en-US" sz="2000" dirty="0">
                <a:solidFill>
                  <a:srgbClr val="FF5050"/>
                </a:solidFill>
                <a:latin typeface="HGS創英角ｺﾞｼｯｸUB" pitchFamily="50" charset="-128"/>
                <a:ea typeface="HGS創英角ｺﾞｼｯｸUB" pitchFamily="50" charset="-128"/>
              </a:rPr>
              <a:t>冬季の過大</a:t>
            </a:r>
            <a:r>
              <a:rPr lang="ja-JP" altLang="en-US" sz="2000" dirty="0" smtClean="0">
                <a:solidFill>
                  <a:srgbClr val="FF5050"/>
                </a:solidFill>
                <a:latin typeface="HGS創英角ｺﾞｼｯｸUB" pitchFamily="50" charset="-128"/>
                <a:ea typeface="HGS創英角ｺﾞｼｯｸUB" pitchFamily="50" charset="-128"/>
              </a:rPr>
              <a:t>傾向</a:t>
            </a:r>
            <a:endParaRPr lang="en-US" altLang="ja-JP" sz="2000" dirty="0" smtClean="0">
              <a:solidFill>
                <a:srgbClr val="FF505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dirty="0" err="1">
                <a:latin typeface="HGS創英角ｺﾞｼｯｸUB" pitchFamily="50" charset="-128"/>
                <a:ea typeface="HGS創英角ｺﾞｼｯｸUB" pitchFamily="50" charset="-128"/>
              </a:rPr>
              <a:t>ー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　</a:t>
            </a:r>
            <a:r>
              <a:rPr lang="en-US" altLang="ja-JP" sz="2000" dirty="0" smtClean="0">
                <a:latin typeface="HGS創英角ｺﾞｼｯｸUB" pitchFamily="50" charset="-128"/>
                <a:ea typeface="HGS創英角ｺﾞｼｯｸUB" pitchFamily="50" charset="-128"/>
              </a:rPr>
              <a:t>RMSE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：</a:t>
            </a:r>
            <a:r>
              <a:rPr lang="ja-JP" altLang="en-US" sz="2000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約</a:t>
            </a:r>
            <a:r>
              <a:rPr lang="en-US" altLang="ja-JP" sz="2000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90-160W/m</a:t>
            </a:r>
            <a:r>
              <a:rPr lang="en-US" altLang="ja-JP" sz="2000" baseline="30000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2</a:t>
            </a:r>
            <a:r>
              <a:rPr lang="ja-JP" altLang="en-US" sz="2000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程度</a:t>
            </a:r>
            <a:r>
              <a:rPr lang="en-US" altLang="ja-JP" sz="2000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 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夏季（梅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雨期など）：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大</a:t>
            </a:r>
          </a:p>
          <a:p>
            <a:r>
              <a:rPr lang="ja-JP" altLang="en-US" sz="2000" dirty="0" err="1">
                <a:latin typeface="HGS創英角ｺﾞｼｯｸUB" pitchFamily="50" charset="-128"/>
                <a:ea typeface="HGS創英角ｺﾞｼｯｸUB" pitchFamily="50" charset="-128"/>
              </a:rPr>
              <a:t>ー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　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  <a:cs typeface="ＭＳ Ｐゴシック" pitchFamily="50" charset="-128"/>
              </a:rPr>
              <a:t>予測誤差：予測のリードタイムが短い方が予測誤差が小さくなることを確認</a:t>
            </a:r>
            <a:endParaRPr lang="en-US" altLang="ja-JP" sz="2000" dirty="0">
              <a:latin typeface="HGS創英角ｺﾞｼｯｸUB" pitchFamily="50" charset="-128"/>
              <a:ea typeface="HGS創英角ｺﾞｼｯｸUB" pitchFamily="50" charset="-128"/>
              <a:cs typeface="ＭＳ Ｐゴシック" pitchFamily="50" charset="-128"/>
            </a:endParaRPr>
          </a:p>
          <a:p>
            <a:pPr eaLnBrk="1" hangingPunct="1">
              <a:buFontTx/>
              <a:buNone/>
            </a:pPr>
            <a:endParaRPr lang="en-US" altLang="ja-JP" sz="2000" dirty="0" smtClean="0">
              <a:solidFill>
                <a:srgbClr val="C0000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buFontTx/>
              <a:buNone/>
            </a:pP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○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　地域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特性</a:t>
            </a:r>
            <a:endParaRPr lang="en-US" altLang="ja-JP" sz="2000" dirty="0"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buFontTx/>
              <a:buNone/>
            </a:pPr>
            <a:r>
              <a:rPr lang="ja-JP" altLang="en-US" sz="2000" dirty="0" err="1">
                <a:latin typeface="HGS創英角ｺﾞｼｯｸUB" pitchFamily="50" charset="-128"/>
                <a:ea typeface="HGS創英角ｺﾞｼｯｸUB" pitchFamily="50" charset="-128"/>
              </a:rPr>
              <a:t>ー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　同様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な傾向は東北地方にもみられる。東北地方内では大きな違いなし</a:t>
            </a:r>
            <a:endParaRPr lang="en-US" altLang="ja-JP" sz="2000" dirty="0" smtClean="0">
              <a:solidFill>
                <a:srgbClr val="FF000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buFontTx/>
              <a:buNone/>
            </a:pPr>
            <a:endParaRPr lang="en-US" altLang="ja-JP" sz="2000" dirty="0" smtClean="0">
              <a:solidFill>
                <a:srgbClr val="C0000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buFontTx/>
              <a:buNone/>
            </a:pP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○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　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雲のタイプと状態の出現頻度</a:t>
            </a:r>
            <a:endParaRPr lang="en-US" altLang="ja-JP" sz="2000" dirty="0"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buFontTx/>
              <a:buNone/>
            </a:pP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■　</a:t>
            </a:r>
            <a:r>
              <a:rPr lang="ja-JP" altLang="en-US" sz="2000" dirty="0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過大予測時：</a:t>
            </a:r>
            <a:r>
              <a:rPr lang="en-US" altLang="ja-JP" sz="2000" dirty="0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Cu, </a:t>
            </a:r>
            <a:r>
              <a:rPr lang="en-US" altLang="ja-JP" sz="2000" dirty="0" err="1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Cb</a:t>
            </a:r>
            <a:r>
              <a:rPr lang="en-US" altLang="ja-JP" sz="2000" dirty="0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  (</a:t>
            </a:r>
            <a:r>
              <a:rPr lang="en-US" altLang="ja-JP" sz="2000" dirty="0" err="1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Sc</a:t>
            </a:r>
            <a:r>
              <a:rPr lang="en-US" altLang="ja-JP" sz="2000" dirty="0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, St)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   </a:t>
            </a:r>
            <a:r>
              <a:rPr lang="ja-JP" altLang="en-US" sz="2000" dirty="0" smtClean="0">
                <a:solidFill>
                  <a:srgbClr val="00B0F0"/>
                </a:solidFill>
                <a:latin typeface="HG創英角ｺﾞｼｯｸUB" pitchFamily="49" charset="-128"/>
                <a:ea typeface="HG創英角ｺﾞｼｯｸUB" pitchFamily="49" charset="-128"/>
              </a:rPr>
              <a:t>過小予測時：</a:t>
            </a:r>
            <a:r>
              <a:rPr lang="en-US" altLang="ja-JP" sz="2000" dirty="0" err="1" smtClean="0">
                <a:solidFill>
                  <a:srgbClr val="00B0F0"/>
                </a:solidFill>
                <a:latin typeface="HG創英角ｺﾞｼｯｸUB" pitchFamily="49" charset="-128"/>
                <a:ea typeface="HG創英角ｺﾞｼｯｸUB" pitchFamily="49" charset="-128"/>
              </a:rPr>
              <a:t>Ci</a:t>
            </a:r>
            <a:r>
              <a:rPr lang="en-US" altLang="ja-JP" sz="2000" dirty="0" smtClean="0">
                <a:solidFill>
                  <a:srgbClr val="00B0F0"/>
                </a:solidFill>
                <a:latin typeface="HG創英角ｺﾞｼｯｸUB" pitchFamily="49" charset="-128"/>
                <a:ea typeface="HG創英角ｺﾞｼｯｸUB" pitchFamily="49" charset="-128"/>
              </a:rPr>
              <a:t>, Ac, Cu</a:t>
            </a:r>
            <a:r>
              <a:rPr lang="en-US" altLang="ja-JP" sz="2000" dirty="0">
                <a:solidFill>
                  <a:srgbClr val="00B0F0"/>
                </a:solidFill>
                <a:latin typeface="HG創英角ｺﾞｼｯｸUB" pitchFamily="49" charset="-128"/>
                <a:ea typeface="HG創英角ｺﾞｼｯｸUB" pitchFamily="49" charset="-128"/>
              </a:rPr>
              <a:t>(</a:t>
            </a:r>
            <a:r>
              <a:rPr lang="en-US" altLang="ja-JP" sz="2000" dirty="0" err="1">
                <a:solidFill>
                  <a:srgbClr val="00B0F0"/>
                </a:solidFill>
                <a:latin typeface="HG創英角ｺﾞｼｯｸUB" pitchFamily="49" charset="-128"/>
                <a:ea typeface="HG創英角ｺﾞｼｯｸUB" pitchFamily="49" charset="-128"/>
              </a:rPr>
              <a:t>Sc</a:t>
            </a:r>
            <a:r>
              <a:rPr lang="en-US" altLang="ja-JP" sz="2000" dirty="0">
                <a:solidFill>
                  <a:srgbClr val="00B0F0"/>
                </a:solidFill>
                <a:latin typeface="HG創英角ｺﾞｼｯｸUB" pitchFamily="49" charset="-128"/>
                <a:ea typeface="HG創英角ｺﾞｼｯｸUB" pitchFamily="49" charset="-128"/>
              </a:rPr>
              <a:t>, St)</a:t>
            </a:r>
          </a:p>
          <a:p>
            <a:endParaRPr lang="en-US" altLang="ja-JP" sz="20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⇒　日射量予測の改善のためにはモデルの雲の表現</a:t>
            </a:r>
            <a:endParaRPr lang="en-US" altLang="ja-JP" sz="2000" dirty="0">
              <a:solidFill>
                <a:srgbClr val="FF0000"/>
              </a:solidFill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226570" y="458467"/>
            <a:ext cx="8724392" cy="46166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EFFC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lvl="0" eaLnBrk="1" fontAlgn="ctr" hangingPunct="1"/>
            <a:r>
              <a:rPr lang="ja-JP" altLang="en-US" sz="2400" dirty="0" smtClean="0">
                <a:solidFill>
                  <a:schemeClr val="bg1"/>
                </a:solidFill>
                <a:latin typeface="HG創英角ｺﾞｼｯｸUB" pitchFamily="49" charset="-128"/>
                <a:ea typeface="HG創英角ｺﾞｼｯｸUB" pitchFamily="49" charset="-128"/>
              </a:rPr>
              <a:t>まとめ　　</a:t>
            </a:r>
            <a:r>
              <a:rPr lang="ja-JP" altLang="en-US" sz="2400" b="1" dirty="0">
                <a:latin typeface="HG創英角ｺﾞｼｯｸUB" pitchFamily="49" charset="-128"/>
                <a:ea typeface="HG創英角ｺﾞｼｯｸUB" pitchFamily="49" charset="-128"/>
              </a:rPr>
              <a:t>東北</a:t>
            </a:r>
            <a:r>
              <a:rPr lang="ja-JP" altLang="en-US" sz="2400" b="1" dirty="0" smtClean="0">
                <a:latin typeface="HG創英角ｺﾞｼｯｸUB" pitchFamily="49" charset="-128"/>
                <a:ea typeface="HG創英角ｺﾞｼｯｸUB" pitchFamily="49" charset="-128"/>
              </a:rPr>
              <a:t>地方における日射予測と雲のタイプ</a:t>
            </a:r>
            <a:endParaRPr lang="en-US" altLang="ja-JP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72008" y="1124744"/>
            <a:ext cx="903649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気象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要素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（日射量、気温、スペクトル、雲量</a:t>
            </a:r>
            <a:r>
              <a:rPr lang="en-US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...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）　→　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太陽光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発電電力の主な変動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要因</a:t>
            </a:r>
            <a:endParaRPr lang="en-US" altLang="ja-JP" b="1" dirty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endParaRPr lang="en-US" altLang="ja-JP" sz="2000" b="1" dirty="0" smtClean="0">
              <a:solidFill>
                <a:srgbClr val="FF5050"/>
              </a:solidFill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r>
              <a:rPr lang="ja-JP" altLang="en-US" sz="2000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日射</a:t>
            </a:r>
            <a:r>
              <a:rPr lang="ja-JP" altLang="ja-JP" sz="2000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量</a:t>
            </a:r>
            <a:r>
              <a:rPr lang="ja-JP" altLang="en-US" sz="2000" b="1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の予測</a:t>
            </a:r>
            <a:endParaRPr lang="en-US" altLang="ja-JP" sz="2000" b="1" dirty="0" smtClean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今後、太陽光発電（</a:t>
            </a:r>
            <a:r>
              <a:rPr lang="en-US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PV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）システムを大量に導入することを考えると</a:t>
            </a:r>
            <a:endParaRPr lang="en-US" altLang="ja-JP" b="1" dirty="0" smtClean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r>
              <a:rPr lang="ja-JP" altLang="ja-JP" b="1" u="sng" dirty="0" smtClean="0">
                <a:solidFill>
                  <a:srgbClr val="FF505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太陽光</a:t>
            </a:r>
            <a:r>
              <a:rPr lang="ja-JP" altLang="ja-JP" b="1" u="sng" dirty="0">
                <a:solidFill>
                  <a:srgbClr val="FF505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発電電力の推定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や他の発電システムと連帯した</a:t>
            </a:r>
            <a:r>
              <a:rPr lang="ja-JP" altLang="ja-JP" b="1" u="sng" dirty="0">
                <a:solidFill>
                  <a:srgbClr val="FF505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電力系統の安定化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を図るために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必要</a:t>
            </a:r>
            <a:endParaRPr lang="en-US" altLang="ja-JP" b="1" dirty="0" smtClean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endParaRPr lang="en-US" altLang="ja-JP" b="1" dirty="0" smtClean="0">
              <a:solidFill>
                <a:schemeClr val="accent2"/>
              </a:solidFill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r>
              <a:rPr lang="ja-JP" altLang="en-US" b="1" dirty="0" smtClean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メソ</a:t>
            </a:r>
            <a:r>
              <a:rPr lang="ja-JP" altLang="en-US" b="1" dirty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数値予報</a:t>
            </a:r>
            <a:r>
              <a:rPr lang="ja-JP" altLang="en-US" b="1" dirty="0" smtClean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モデル（</a:t>
            </a:r>
            <a:r>
              <a:rPr lang="en-US" altLang="ja-JP" b="1" dirty="0" smtClean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MSM;</a:t>
            </a:r>
            <a:r>
              <a:rPr lang="ja-JP" altLang="en-US" b="1" dirty="0" smtClean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防災気象情報として利用）</a:t>
            </a:r>
            <a:endParaRPr lang="en-US" altLang="ja-JP" b="1" dirty="0" smtClean="0">
              <a:solidFill>
                <a:schemeClr val="accent2"/>
              </a:solidFill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endParaRPr lang="en-US" altLang="ja-JP" b="1" dirty="0" smtClean="0">
              <a:solidFill>
                <a:schemeClr val="accent2"/>
              </a:solidFill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☑　</a:t>
            </a:r>
            <a:r>
              <a:rPr lang="en-US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MSM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の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翌日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の発電量予測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へ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利用（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～</a:t>
            </a:r>
            <a:r>
              <a:rPr lang="en-US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30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分の時間間隔）</a:t>
            </a:r>
            <a:endParaRPr lang="en-US" altLang="ja-JP" b="1" dirty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☑　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地上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の観測値に比べてどのくらい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の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予測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誤差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が含まれているのかを把握する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必要</a:t>
            </a:r>
            <a:endParaRPr lang="ja-JP" altLang="ja-JP" b="1" dirty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☑　太陽光発電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システム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では</a:t>
            </a:r>
            <a:r>
              <a:rPr lang="ja-JP" altLang="ja-JP" b="1" dirty="0">
                <a:solidFill>
                  <a:srgbClr val="FF505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より詳細な時間</a:t>
            </a:r>
            <a:r>
              <a:rPr lang="ja-JP" altLang="ja-JP" b="1" dirty="0">
                <a:solidFill>
                  <a:srgbClr val="FF5050"/>
                </a:solidFill>
                <a:latin typeface="ＭＳ 明朝" pitchFamily="17" charset="-128"/>
                <a:ea typeface="HGP創英角ｺﾞｼｯｸUB" pitchFamily="50" charset="-128"/>
                <a:cs typeface="ＭＳ Ｐゴシック" pitchFamily="50" charset="-128"/>
              </a:rPr>
              <a:t>・空間的な予測誤差の検証</a:t>
            </a:r>
            <a:r>
              <a:rPr lang="ja-JP" altLang="ja-JP" b="1" dirty="0">
                <a:latin typeface="ＭＳ 明朝" pitchFamily="17" charset="-128"/>
                <a:ea typeface="HGP創英角ｺﾞｼｯｸUB" pitchFamily="50" charset="-128"/>
                <a:cs typeface="ＭＳ Ｐゴシック" pitchFamily="50" charset="-128"/>
              </a:rPr>
              <a:t>が</a:t>
            </a:r>
            <a:r>
              <a:rPr lang="ja-JP" altLang="ja-JP" b="1" dirty="0" smtClean="0">
                <a:latin typeface="ＭＳ 明朝" pitchFamily="17" charset="-128"/>
                <a:ea typeface="HGP創英角ｺﾞｼｯｸUB" pitchFamily="50" charset="-128"/>
                <a:cs typeface="ＭＳ Ｐゴシック" pitchFamily="50" charset="-128"/>
              </a:rPr>
              <a:t>求められる</a:t>
            </a:r>
            <a:endParaRPr lang="en-US" altLang="ja-JP" b="1" dirty="0" smtClean="0">
              <a:latin typeface="ＭＳ 明朝" pitchFamily="17" charset="-128"/>
              <a:ea typeface="HGP創英角ｺﾞｼｯｸUB" pitchFamily="50" charset="-128"/>
              <a:cs typeface="ＭＳ Ｐゴシック" pitchFamily="50" charset="-128"/>
            </a:endParaRPr>
          </a:p>
          <a:p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☑　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予測値＋予測誤差情報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（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誤差幅：季節特性、地域特性、信頼性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）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）</a:t>
            </a:r>
            <a:endParaRPr lang="en-US" altLang="ja-JP" b="1" dirty="0" smtClean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　　 予測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誤差の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検証　　１．気象分野：モデル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の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改良</a:t>
            </a:r>
            <a:endParaRPr lang="en-US" altLang="ja-JP" b="1" dirty="0" smtClean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　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　　　　　　　　　　　　　　２．産業分野：発電量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予測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の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誤差情報</a:t>
            </a:r>
            <a:endParaRPr lang="ja-JP" altLang="en-US" b="1" dirty="0">
              <a:latin typeface="ＭＳ 明朝" pitchFamily="17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endParaRPr lang="ja-JP" altLang="en-US" b="1" dirty="0">
              <a:latin typeface="ＭＳ 明朝" pitchFamily="17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algn="ctr"/>
            <a:endParaRPr lang="ja-JP" altLang="ja-JP" b="1" dirty="0">
              <a:solidFill>
                <a:schemeClr val="accent2">
                  <a:lumMod val="60000"/>
                  <a:lumOff val="40000"/>
                </a:schemeClr>
              </a:solidFill>
              <a:latin typeface="ＭＳ 明朝" pitchFamily="17" charset="-128"/>
              <a:ea typeface="ＭＳ 明朝" pitchFamily="17" charset="-128"/>
              <a:cs typeface="ＭＳ Ｐゴシック" pitchFamily="50" charset="-128"/>
            </a:endParaRPr>
          </a:p>
          <a:p>
            <a:pPr lvl="0" algn="ctr"/>
            <a:endParaRPr lang="ja-JP" altLang="ja-JP" b="1" dirty="0">
              <a:solidFill>
                <a:srgbClr val="FF3300"/>
              </a:solidFill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226570" y="458467"/>
            <a:ext cx="8724392" cy="46166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EFFC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eaLnBrk="1" fontAlgn="ctr" hangingPunct="1"/>
            <a:r>
              <a:rPr lang="ja-JP" altLang="en-US" sz="2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研究目的</a:t>
            </a:r>
            <a:endParaRPr lang="ja-JP" altLang="en-US" sz="24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47484" y="5518973"/>
            <a:ext cx="8717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MSM</a:t>
            </a: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で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予測された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日射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量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に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ついて地上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観測データを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用い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た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予測</a:t>
            </a:r>
            <a:r>
              <a:rPr lang="ja-JP" altLang="ja-JP" b="1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精度の</a:t>
            </a:r>
            <a:r>
              <a:rPr lang="ja-JP" altLang="ja-JP" b="1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検証</a:t>
            </a:r>
            <a:endParaRPr lang="en-US" altLang="ja-JP" b="1" dirty="0" smtClean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r>
              <a:rPr lang="en-US" altLang="ja-JP" b="1" dirty="0" smtClean="0">
                <a:latin typeface="HGP創英角ｺﾞｼｯｸUB" pitchFamily="50" charset="-128"/>
                <a:ea typeface="HGP創英角ｺﾞｼｯｸUB" pitchFamily="50" charset="-128"/>
              </a:rPr>
              <a:t>-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</a:rPr>
              <a:t>東北地方における日射量予測特性</a:t>
            </a:r>
            <a:endParaRPr lang="en-US" altLang="ja-JP" b="1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en-US" altLang="ja-JP" b="1" dirty="0" smtClean="0">
                <a:latin typeface="HGP創英角ｺﾞｼｯｸUB" pitchFamily="50" charset="-128"/>
                <a:ea typeface="HGP創英角ｺﾞｼｯｸUB" pitchFamily="50" charset="-128"/>
              </a:rPr>
              <a:t>-</a:t>
            </a:r>
            <a:r>
              <a:rPr lang="ja-JP" altLang="en-US" b="1" dirty="0" smtClean="0">
                <a:latin typeface="HGP創英角ｺﾞｼｯｸUB" pitchFamily="50" charset="-128"/>
                <a:ea typeface="HGP創英角ｺﾞｼｯｸUB" pitchFamily="50" charset="-128"/>
              </a:rPr>
              <a:t>予測が大きく外れる場合の雲のタイプとその状態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5060955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latin typeface="HGS創英角ｺﾞｼｯｸUB" pitchFamily="50" charset="-128"/>
                <a:ea typeface="HGS創英角ｺﾞｼｯｸUB" pitchFamily="50" charset="-128"/>
              </a:rPr>
              <a:t>目的</a:t>
            </a:r>
            <a:endParaRPr kumimoji="1" lang="ja-JP" altLang="en-US" sz="2800" b="1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7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6" t="23657" r="21250" b="25914"/>
          <a:stretch/>
        </p:blipFill>
        <p:spPr bwMode="auto">
          <a:xfrm>
            <a:off x="5578272" y="1260585"/>
            <a:ext cx="3458224" cy="296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77688" y="1005691"/>
            <a:ext cx="86868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/>
            <a:r>
              <a:rPr lang="ja-JP" altLang="ja-JP" sz="2000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●　</a:t>
            </a:r>
            <a:r>
              <a:rPr lang="ja-JP" altLang="ja-JP" sz="2400" dirty="0">
                <a:solidFill>
                  <a:srgbClr val="FF3300"/>
                </a:solidFill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日射量観測データ</a:t>
            </a:r>
            <a:r>
              <a:rPr lang="ja-JP" altLang="ja-JP" sz="2400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：</a:t>
            </a:r>
            <a:endParaRPr lang="en-US" altLang="ja-JP" sz="2400" dirty="0" smtClean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-</a:t>
            </a:r>
            <a:r>
              <a:rPr lang="ja-JP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気象庁</a:t>
            </a:r>
            <a:r>
              <a:rPr lang="ja-JP" altLang="ja-JP" sz="2000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各気象官署で観測された全天</a:t>
            </a:r>
            <a:r>
              <a:rPr lang="ja-JP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日射量</a:t>
            </a:r>
            <a:endParaRPr lang="ja-JP" altLang="ja-JP" sz="2000" dirty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r>
              <a:rPr lang="ja-JP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 </a:t>
            </a:r>
            <a:r>
              <a:rPr lang="ja-JP" altLang="ja-JP" sz="2000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（熱電堆式全天日射計；時別値</a:t>
            </a:r>
            <a:r>
              <a:rPr lang="ja-JP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）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  <a:cs typeface="ＭＳ Ｐゴシック" pitchFamily="50" charset="-128"/>
            </a:endParaRPr>
          </a:p>
          <a:p>
            <a:pPr lvl="0"/>
            <a:r>
              <a:rPr lang="en-US" altLang="ja-JP" sz="2000" dirty="0"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-</a:t>
            </a:r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雲の目視観測（</a:t>
            </a:r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</a:rPr>
              <a:t>09,15</a:t>
            </a:r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時）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 lvl="0"/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　　　　　　　　　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</a:rPr>
              <a:t>●</a:t>
            </a:r>
            <a:r>
              <a:rPr lang="ja-JP" altLang="en-US" sz="2000" dirty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ja-JP" sz="2400" b="1" dirty="0" smtClean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</a:rPr>
              <a:t>メソモデル</a:t>
            </a:r>
            <a:r>
              <a:rPr lang="ja-JP" altLang="en-US" sz="2400" b="1" dirty="0" smtClean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2400" dirty="0" smtClean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</a:rPr>
              <a:t>MSM)</a:t>
            </a:r>
            <a:r>
              <a:rPr lang="ja-JP" altLang="en-US" sz="2400" dirty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endParaRPr lang="en-US" altLang="ja-JP" sz="2400" dirty="0" smtClean="0">
              <a:solidFill>
                <a:schemeClr val="accent2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2000" dirty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en-US" altLang="ja-JP" sz="20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endParaRPr lang="ja-JP" altLang="en-US" sz="20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0" hangingPunct="0"/>
            <a:endParaRPr lang="en-US" altLang="ja-JP" sz="2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0" hangingPunct="0"/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●</a:t>
            </a:r>
            <a:r>
              <a:rPr lang="ja-JP" altLang="en-US" sz="2000" dirty="0">
                <a:latin typeface="HGP創英角ｺﾞｼｯｸUB" pitchFamily="50" charset="-128"/>
                <a:ea typeface="HGP創英角ｺﾞｼｯｸUB" pitchFamily="50" charset="-128"/>
              </a:rPr>
              <a:t>　解析期間：　</a:t>
            </a:r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２００８年－２０１１年（４年間）</a:t>
            </a:r>
            <a:r>
              <a:rPr lang="en-US" altLang="ja-JP" sz="2000" dirty="0">
                <a:latin typeface="HGP創英角ｺﾞｼｯｸUB" pitchFamily="50" charset="-128"/>
                <a:ea typeface="HGP創英角ｺﾞｼｯｸUB" pitchFamily="50" charset="-128"/>
              </a:rPr>
              <a:t>　　　</a:t>
            </a:r>
            <a:endParaRPr lang="ja-JP" altLang="en-US" sz="2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82191" y="3038241"/>
            <a:ext cx="4667250" cy="2954655"/>
            <a:chOff x="4788024" y="3570689"/>
            <a:chExt cx="4667250" cy="2954655"/>
          </a:xfrm>
        </p:grpSpPr>
        <p:pic>
          <p:nvPicPr>
            <p:cNvPr id="4" name="Picture 4" descr="メソ数値予報モデルの地形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7"/>
            <a:stretch>
              <a:fillRect/>
            </a:stretch>
          </p:blipFill>
          <p:spPr bwMode="auto">
            <a:xfrm>
              <a:off x="4788024" y="4491761"/>
              <a:ext cx="1643062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正方形/長方形 11"/>
            <p:cNvSpPr>
              <a:spLocks noChangeArrowheads="1"/>
            </p:cNvSpPr>
            <p:nvPr/>
          </p:nvSpPr>
          <p:spPr bwMode="auto">
            <a:xfrm>
              <a:off x="6431086" y="3570689"/>
              <a:ext cx="3024188" cy="25853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日本周辺　</a:t>
              </a:r>
              <a:endParaRPr lang="en-US" altLang="zh-TW" dirty="0" smtClean="0">
                <a:latin typeface="HG創英角ｺﾞｼｯｸUB" pitchFamily="49" charset="-128"/>
                <a:ea typeface="HG創英角ｺﾞｼｯｸUB" pitchFamily="49" charset="-128"/>
              </a:endParaRPr>
            </a:p>
            <a:p>
              <a:pPr>
                <a:defRPr/>
              </a:pPr>
              <a:r>
                <a:rPr lang="ja-JP" altLang="en-US" dirty="0" smtClean="0">
                  <a:latin typeface="HG創英角ｺﾞｼｯｸUB" pitchFamily="49" charset="-128"/>
                  <a:ea typeface="HG創英角ｺﾞｼｯｸUB" pitchFamily="49" charset="-128"/>
                </a:rPr>
                <a:t>水平</a:t>
              </a:r>
              <a:r>
                <a:rPr lang="ja-JP" altLang="en-US" dirty="0">
                  <a:latin typeface="HG創英角ｺﾞｼｯｸUB" pitchFamily="49" charset="-128"/>
                  <a:ea typeface="HG創英角ｺﾞｼｯｸUB" pitchFamily="49" charset="-128"/>
                </a:rPr>
                <a:t>解像度</a:t>
              </a:r>
              <a:r>
                <a:rPr lang="en-US" altLang="zh-TW" dirty="0">
                  <a:solidFill>
                    <a:srgbClr val="FF5050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5km</a:t>
              </a:r>
            </a:p>
            <a:p>
              <a:pPr>
                <a:defRPr/>
              </a:pP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水平</a:t>
              </a:r>
              <a:r>
                <a:rPr lang="en-US" altLang="zh-TW" dirty="0">
                  <a:latin typeface="HG創英角ｺﾞｼｯｸUB" pitchFamily="49" charset="-128"/>
                  <a:ea typeface="HG創英角ｺﾞｼｯｸUB" pitchFamily="49" charset="-128"/>
                </a:rPr>
                <a:t>7</a:t>
              </a:r>
              <a:r>
                <a:rPr lang="en-US" altLang="ja-JP" dirty="0">
                  <a:latin typeface="HG創英角ｺﾞｼｯｸUB" pitchFamily="49" charset="-128"/>
                  <a:ea typeface="HG創英角ｺﾞｼｯｸUB" pitchFamily="49" charset="-128"/>
                </a:rPr>
                <a:t>21</a:t>
              </a:r>
              <a:r>
                <a:rPr lang="en-US" altLang="zh-TW" dirty="0">
                  <a:latin typeface="HG創英角ｺﾞｼｯｸUB" pitchFamily="49" charset="-128"/>
                  <a:ea typeface="HG創英角ｺﾞｼｯｸUB" pitchFamily="49" charset="-128"/>
                </a:rPr>
                <a:t>x57</a:t>
              </a:r>
              <a:r>
                <a:rPr lang="en-US" altLang="ja-JP" dirty="0">
                  <a:latin typeface="HG創英角ｺﾞｼｯｸUB" pitchFamily="49" charset="-128"/>
                  <a:ea typeface="HG創英角ｺﾞｼｯｸUB" pitchFamily="49" charset="-128"/>
                </a:rPr>
                <a:t>7</a:t>
              </a: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格子</a:t>
              </a:r>
              <a:endParaRPr lang="en-US" altLang="zh-TW" dirty="0">
                <a:latin typeface="HG創英角ｺﾞｼｯｸUB" pitchFamily="49" charset="-128"/>
                <a:ea typeface="HG創英角ｺﾞｼｯｸUB" pitchFamily="49" charset="-128"/>
              </a:endParaRPr>
            </a:p>
            <a:p>
              <a:pPr>
                <a:defRPr/>
              </a:pP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鉛直</a:t>
              </a:r>
              <a:r>
                <a:rPr lang="en-US" altLang="zh-TW" dirty="0">
                  <a:latin typeface="HG創英角ｺﾞｼｯｸUB" pitchFamily="49" charset="-128"/>
                  <a:ea typeface="HG創英角ｺﾞｼｯｸUB" pitchFamily="49" charset="-128"/>
                </a:rPr>
                <a:t>50</a:t>
              </a: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層</a:t>
              </a:r>
              <a:endParaRPr lang="en-US" altLang="zh-TW" dirty="0">
                <a:latin typeface="HG創英角ｺﾞｼｯｸUB" pitchFamily="49" charset="-128"/>
                <a:ea typeface="HG創英角ｺﾞｼｯｸUB" pitchFamily="49" charset="-128"/>
              </a:endParaRPr>
            </a:p>
            <a:p>
              <a:pPr>
                <a:defRPr/>
              </a:pPr>
              <a:r>
                <a:rPr lang="en-US" altLang="zh-TW" dirty="0">
                  <a:latin typeface="HG創英角ｺﾞｼｯｸUB" pitchFamily="49" charset="-128"/>
                  <a:ea typeface="HG創英角ｺﾞｼｯｸUB" pitchFamily="49" charset="-128"/>
                </a:rPr>
                <a:t>1</a:t>
              </a: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日</a:t>
              </a:r>
              <a:r>
                <a:rPr lang="en-US" altLang="zh-TW" dirty="0">
                  <a:latin typeface="HG創英角ｺﾞｼｯｸUB" pitchFamily="49" charset="-128"/>
                  <a:ea typeface="HG創英角ｺﾞｼｯｸUB" pitchFamily="49" charset="-128"/>
                </a:rPr>
                <a:t>8</a:t>
              </a: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回</a:t>
              </a:r>
            </a:p>
            <a:p>
              <a:pPr>
                <a:defRPr/>
              </a:pPr>
              <a:r>
                <a:rPr lang="en-US" altLang="zh-TW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15</a:t>
              </a:r>
              <a:r>
                <a:rPr lang="zh-TW" altLang="en-US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時間予報</a:t>
              </a:r>
              <a:endParaRPr lang="en-US" altLang="zh-TW" dirty="0">
                <a:solidFill>
                  <a:schemeClr val="bg2"/>
                </a:solidFill>
                <a:latin typeface="HG創英角ｺﾞｼｯｸUB" pitchFamily="49" charset="-128"/>
                <a:ea typeface="HG創英角ｺﾞｼｯｸUB" pitchFamily="49" charset="-128"/>
              </a:endParaRPr>
            </a:p>
            <a:p>
              <a:pPr>
                <a:defRPr/>
              </a:pPr>
              <a:r>
                <a:rPr lang="zh-TW" altLang="en-US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（</a:t>
              </a:r>
              <a:r>
                <a:rPr lang="ja-JP" altLang="en-US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初期時刻</a:t>
              </a:r>
              <a:r>
                <a:rPr lang="ja-JP" altLang="en-US" spc="-150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：</a:t>
              </a:r>
              <a:r>
                <a:rPr lang="en-US" altLang="zh-TW" spc="-150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3,9,15,</a:t>
              </a:r>
              <a:r>
                <a:rPr lang="en-US" altLang="zh-TW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21</a:t>
              </a:r>
              <a:r>
                <a:rPr lang="zh-TW" altLang="en-US" dirty="0">
                  <a:solidFill>
                    <a:schemeClr val="bg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時）</a:t>
              </a:r>
            </a:p>
            <a:p>
              <a:pPr>
                <a:defRPr/>
              </a:pPr>
              <a:r>
                <a:rPr lang="en-US" altLang="zh-TW" dirty="0">
                  <a:solidFill>
                    <a:srgbClr val="FF0000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33</a:t>
              </a:r>
              <a:r>
                <a:rPr lang="zh-TW" altLang="en-US" dirty="0">
                  <a:solidFill>
                    <a:srgbClr val="FF0000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時間予報</a:t>
              </a:r>
              <a:endParaRPr lang="en-US" altLang="zh-TW" dirty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endParaRPr>
            </a:p>
            <a:p>
              <a:pPr>
                <a:defRPr/>
              </a:pP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（</a:t>
              </a:r>
              <a:r>
                <a:rPr lang="ja-JP" altLang="en-US" dirty="0">
                  <a:latin typeface="HG創英角ｺﾞｼｯｸUB" pitchFamily="49" charset="-128"/>
                  <a:ea typeface="HG創英角ｺﾞｼｯｸUB" pitchFamily="49" charset="-128"/>
                </a:rPr>
                <a:t>初期時刻</a:t>
              </a:r>
              <a:r>
                <a:rPr lang="ja-JP" altLang="en-US" spc="-150" dirty="0">
                  <a:latin typeface="HG創英角ｺﾞｼｯｸUB" pitchFamily="49" charset="-128"/>
                  <a:ea typeface="HG創英角ｺﾞｼｯｸUB" pitchFamily="49" charset="-128"/>
                </a:rPr>
                <a:t>：</a:t>
              </a:r>
              <a:r>
                <a:rPr lang="en-US" altLang="ja-JP" spc="-150" dirty="0">
                  <a:latin typeface="HG創英角ｺﾞｼｯｸUB" pitchFamily="49" charset="-128"/>
                  <a:ea typeface="HG創英角ｺﾞｼｯｸUB" pitchFamily="49" charset="-128"/>
                </a:rPr>
                <a:t>0,6,12,</a:t>
              </a:r>
              <a:r>
                <a:rPr lang="en-US" altLang="ja-JP" dirty="0">
                  <a:latin typeface="HG創英角ｺﾞｼｯｸUB" pitchFamily="49" charset="-128"/>
                  <a:ea typeface="HG創英角ｺﾞｼｯｸUB" pitchFamily="49" charset="-128"/>
                </a:rPr>
                <a:t>18</a:t>
              </a:r>
              <a:r>
                <a:rPr lang="zh-TW" altLang="en-US" dirty="0">
                  <a:latin typeface="HG創英角ｺﾞｼｯｸUB" pitchFamily="49" charset="-128"/>
                  <a:ea typeface="HG創英角ｺﾞｼｯｸUB" pitchFamily="49" charset="-128"/>
                </a:rPr>
                <a:t>時）</a:t>
              </a:r>
              <a:endParaRPr lang="ja-JP" altLang="en-US" dirty="0"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  <p:sp>
          <p:nvSpPr>
            <p:cNvPr id="6" name="正方形/長方形 13"/>
            <p:cNvSpPr>
              <a:spLocks noChangeArrowheads="1"/>
            </p:cNvSpPr>
            <p:nvPr/>
          </p:nvSpPr>
          <p:spPr bwMode="auto">
            <a:xfrm>
              <a:off x="5026071" y="4039517"/>
              <a:ext cx="12170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b="1" dirty="0" smtClean="0">
                  <a:solidFill>
                    <a:srgbClr val="FF0000"/>
                  </a:solidFill>
                  <a:latin typeface="ＭＳ Ｐゴシック" pitchFamily="50" charset="-128"/>
                </a:rPr>
                <a:t>計算</a:t>
              </a:r>
              <a:r>
                <a:rPr lang="ja-JP" altLang="en-US" sz="2000" b="1" dirty="0">
                  <a:solidFill>
                    <a:srgbClr val="FF0000"/>
                  </a:solidFill>
                  <a:latin typeface="ＭＳ Ｐゴシック" pitchFamily="50" charset="-128"/>
                </a:rPr>
                <a:t>領域</a:t>
              </a:r>
              <a:endParaRPr lang="en-US" altLang="ja-JP" sz="2000" b="1" dirty="0">
                <a:solidFill>
                  <a:srgbClr val="FF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7" name="テキスト ボックス 17"/>
            <p:cNvSpPr txBox="1">
              <a:spLocks noChangeArrowheads="1"/>
            </p:cNvSpPr>
            <p:nvPr/>
          </p:nvSpPr>
          <p:spPr bwMode="auto">
            <a:xfrm>
              <a:off x="4788024" y="6156012"/>
              <a:ext cx="43559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pc="-150" dirty="0">
                  <a:solidFill>
                    <a:srgbClr val="FF00FF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JMA-NHM</a:t>
              </a:r>
              <a:r>
                <a:rPr lang="ja-JP" altLang="en-US" spc="-150" dirty="0">
                  <a:solidFill>
                    <a:srgbClr val="FF00FF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（気象庁非静力学モデル）の現業版</a:t>
              </a: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5599063" y="4284006"/>
            <a:ext cx="3168352" cy="1335470"/>
            <a:chOff x="5004049" y="4657426"/>
            <a:chExt cx="3168352" cy="1335470"/>
          </a:xfrm>
        </p:grpSpPr>
        <p:sp>
          <p:nvSpPr>
            <p:cNvPr id="14" name="ストライプ矢印 13"/>
            <p:cNvSpPr/>
            <p:nvPr/>
          </p:nvSpPr>
          <p:spPr>
            <a:xfrm rot="10800000">
              <a:off x="5004049" y="4657426"/>
              <a:ext cx="3168352" cy="133547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522993" y="5001995"/>
              <a:ext cx="24304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>
                  <a:latin typeface="HGP創英角ｺﾞｼｯｸUB" pitchFamily="50" charset="-128"/>
                  <a:ea typeface="HGP創英角ｺﾞｼｯｸUB" pitchFamily="50" charset="-128"/>
                </a:rPr>
                <a:t>太陽光発電では前日</a:t>
              </a:r>
              <a:r>
                <a:rPr lang="ja-JP" altLang="en-US" dirty="0" smtClean="0">
                  <a:latin typeface="HGP創英角ｺﾞｼｯｸUB" pitchFamily="50" charset="-128"/>
                  <a:ea typeface="HGP創英角ｺﾞｼｯｸUB" pitchFamily="50" charset="-128"/>
                </a:rPr>
                <a:t>に</a:t>
              </a:r>
              <a:endParaRPr lang="en-US" altLang="ja-JP" dirty="0" smtClean="0"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r>
                <a:rPr lang="ja-JP" altLang="en-US" dirty="0" smtClean="0">
                  <a:latin typeface="HGP創英角ｺﾞｼｯｸUB" pitchFamily="50" charset="-128"/>
                  <a:ea typeface="HGP創英角ｺﾞｼｯｸUB" pitchFamily="50" charset="-128"/>
                </a:rPr>
                <a:t>発電量</a:t>
              </a:r>
              <a:r>
                <a:rPr lang="ja-JP" altLang="en-US" dirty="0">
                  <a:latin typeface="HGP創英角ｺﾞｼｯｸUB" pitchFamily="50" charset="-128"/>
                  <a:ea typeface="HGP創英角ｺﾞｼｯｸUB" pitchFamily="50" charset="-128"/>
                </a:rPr>
                <a:t>予測が必要</a:t>
              </a:r>
              <a:endParaRPr lang="en-US" altLang="ja-JP" dirty="0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226570" y="458467"/>
            <a:ext cx="8724392" cy="46166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EFFC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eaLnBrk="1" fontAlgn="ctr" hangingPunct="1"/>
            <a:r>
              <a:rPr lang="ja-JP" altLang="en-US" sz="2400" dirty="0">
                <a:solidFill>
                  <a:schemeClr val="bg1"/>
                </a:solidFill>
              </a:rPr>
              <a:t>解析データ</a:t>
            </a:r>
          </a:p>
        </p:txBody>
      </p:sp>
    </p:spTree>
    <p:extLst>
      <p:ext uri="{BB962C8B-B14F-4D97-AF65-F5344CB8AC3E}">
        <p14:creationId xmlns:p14="http://schemas.microsoft.com/office/powerpoint/2010/main" val="38142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9" t="9084" r="33469" b="32703"/>
          <a:stretch>
            <a:fillRect/>
          </a:stretch>
        </p:blipFill>
        <p:spPr bwMode="auto">
          <a:xfrm>
            <a:off x="1438275" y="828377"/>
            <a:ext cx="6046788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226570" y="458467"/>
            <a:ext cx="8724392" cy="46166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EFFC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defTabSz="1293813" eaLnBrk="0" hangingPunct="0"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defTabSz="1293813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eaLnBrk="1" fontAlgn="ctr" hangingPunct="1"/>
            <a:r>
              <a:rPr lang="en-US" altLang="ja-JP" sz="2400" dirty="0" smtClean="0">
                <a:solidFill>
                  <a:schemeClr val="bg1"/>
                </a:solidFill>
              </a:rPr>
              <a:t>MSM</a:t>
            </a:r>
            <a:r>
              <a:rPr lang="ja-JP" altLang="en-US" sz="2400" dirty="0" smtClean="0">
                <a:solidFill>
                  <a:schemeClr val="bg1"/>
                </a:solidFill>
              </a:rPr>
              <a:t>の初期値を</a:t>
            </a:r>
            <a:r>
              <a:rPr lang="ja-JP" altLang="en-US" sz="2400" dirty="0">
                <a:solidFill>
                  <a:schemeClr val="bg1"/>
                </a:solidFill>
              </a:rPr>
              <a:t>変えた</a:t>
            </a:r>
            <a:r>
              <a:rPr lang="ja-JP" altLang="en-US" sz="2400" dirty="0" smtClean="0">
                <a:solidFill>
                  <a:schemeClr val="bg1"/>
                </a:solidFill>
              </a:rPr>
              <a:t>場合の予測誤差</a:t>
            </a:r>
            <a:r>
              <a:rPr lang="ja-JP" altLang="en-US" sz="1400" dirty="0" smtClean="0"/>
              <a:t>（参考：電気学会</a:t>
            </a:r>
            <a:r>
              <a:rPr lang="en-US" altLang="ja-JP" sz="1400" dirty="0" smtClean="0"/>
              <a:t>B</a:t>
            </a:r>
            <a:r>
              <a:rPr lang="ja-JP" altLang="en-US" sz="1400" dirty="0" smtClean="0"/>
              <a:t>部門大会；大竹ら、</a:t>
            </a:r>
            <a:r>
              <a:rPr lang="en-US" altLang="ja-JP" sz="1400" dirty="0" smtClean="0"/>
              <a:t>2012</a:t>
            </a:r>
            <a:r>
              <a:rPr lang="ja-JP" altLang="en-US" sz="1400" dirty="0" smtClean="0"/>
              <a:t>）</a:t>
            </a:r>
            <a:endParaRPr lang="ja-JP" altLang="en-US" sz="1400" dirty="0"/>
          </a:p>
        </p:txBody>
      </p:sp>
      <p:sp>
        <p:nvSpPr>
          <p:cNvPr id="6" name="正方形/長方形 4"/>
          <p:cNvSpPr>
            <a:spLocks noChangeArrowheads="1"/>
          </p:cNvSpPr>
          <p:nvPr/>
        </p:nvSpPr>
        <p:spPr bwMode="auto">
          <a:xfrm>
            <a:off x="107504" y="6341258"/>
            <a:ext cx="8406468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■　どの月において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も</a:t>
            </a:r>
            <a:r>
              <a:rPr lang="en-US" altLang="ja-JP" sz="2000" dirty="0" smtClean="0">
                <a:latin typeface="HGS創英角ｺﾞｼｯｸUB" pitchFamily="50" charset="-128"/>
                <a:ea typeface="HGS創英角ｺﾞｼｯｸUB" pitchFamily="50" charset="-128"/>
              </a:rPr>
              <a:t>21UTC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（日本時間６時）初期値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：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予測</a:t>
            </a:r>
            <a:r>
              <a:rPr lang="ja-JP" altLang="en-US" sz="2000" dirty="0">
                <a:latin typeface="HGS創英角ｺﾞｼｯｸUB" pitchFamily="50" charset="-128"/>
                <a:ea typeface="HGS創英角ｺﾞｼｯｸUB" pitchFamily="50" charset="-128"/>
              </a:rPr>
              <a:t>誤差が</a:t>
            </a:r>
            <a:r>
              <a:rPr lang="ja-JP" altLang="en-US" sz="2000" dirty="0" smtClean="0">
                <a:latin typeface="HGS創英角ｺﾞｼｯｸUB" pitchFamily="50" charset="-128"/>
                <a:ea typeface="HGS創英角ｺﾞｼｯｸUB" pitchFamily="50" charset="-128"/>
              </a:rPr>
              <a:t>軽減</a:t>
            </a:r>
            <a:endParaRPr lang="en-US" altLang="ja-JP" sz="20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779912" y="944354"/>
            <a:ext cx="119918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577549" y="4005064"/>
            <a:ext cx="55611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HGS創英角ｺﾞｼｯｸUB" pitchFamily="50" charset="-128"/>
                <a:ea typeface="HGS創英角ｺﾞｼｯｸUB" pitchFamily="50" charset="-128"/>
              </a:rPr>
              <a:t>☑　約</a:t>
            </a:r>
            <a:r>
              <a:rPr lang="en-US" altLang="ja-JP" dirty="0">
                <a:latin typeface="HGS創英角ｺﾞｼｯｸUB" pitchFamily="50" charset="-128"/>
                <a:ea typeface="HGS創英角ｺﾞｼｯｸUB" pitchFamily="50" charset="-128"/>
              </a:rPr>
              <a:t>90-160W/m</a:t>
            </a:r>
            <a:r>
              <a:rPr lang="en-US" altLang="ja-JP" baseline="30000" dirty="0">
                <a:latin typeface="HGS創英角ｺﾞｼｯｸUB" pitchFamily="50" charset="-128"/>
                <a:ea typeface="HGS創英角ｺﾞｼｯｸUB" pitchFamily="50" charset="-128"/>
              </a:rPr>
              <a:t>2</a:t>
            </a:r>
            <a:r>
              <a:rPr lang="ja-JP" altLang="en-US" dirty="0" smtClean="0">
                <a:latin typeface="HGS創英角ｺﾞｼｯｸUB" pitchFamily="50" charset="-128"/>
                <a:ea typeface="HGS創英角ｺﾞｼｯｸUB" pitchFamily="50" charset="-128"/>
              </a:rPr>
              <a:t>程度：特に夏季</a:t>
            </a:r>
            <a:r>
              <a:rPr lang="ja-JP" altLang="en-US" dirty="0">
                <a:latin typeface="HGS創英角ｺﾞｼｯｸUB" pitchFamily="50" charset="-128"/>
                <a:ea typeface="HGS創英角ｺﾞｼｯｸUB" pitchFamily="50" charset="-128"/>
              </a:rPr>
              <a:t>（梅</a:t>
            </a:r>
            <a:r>
              <a:rPr lang="ja-JP" altLang="en-US" dirty="0" smtClean="0">
                <a:latin typeface="HGS創英角ｺﾞｼｯｸUB" pitchFamily="50" charset="-128"/>
                <a:ea typeface="HGS創英角ｺﾞｼｯｸUB" pitchFamily="50" charset="-128"/>
              </a:rPr>
              <a:t>雨期など）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644321" y="908720"/>
            <a:ext cx="272787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>
                <a:latin typeface="HGS創英角ｺﾞｼｯｸUB" pitchFamily="50" charset="-128"/>
                <a:ea typeface="HGS創英角ｺﾞｼｯｸUB" pitchFamily="50" charset="-128"/>
              </a:rPr>
              <a:t>☑　</a:t>
            </a:r>
            <a:endParaRPr lang="en-US" altLang="ja-JP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dirty="0" smtClean="0">
                <a:latin typeface="HGS創英角ｺﾞｼｯｸUB" pitchFamily="50" charset="-128"/>
                <a:ea typeface="HGS創英角ｺﾞｼｯｸUB" pitchFamily="50" charset="-128"/>
              </a:rPr>
              <a:t>最大</a:t>
            </a:r>
            <a:r>
              <a:rPr lang="en-US" altLang="ja-JP" dirty="0" smtClean="0">
                <a:latin typeface="HGS創英角ｺﾞｼｯｸUB" pitchFamily="50" charset="-128"/>
                <a:ea typeface="HGS創英角ｺﾞｼｯｸUB" pitchFamily="50" charset="-128"/>
              </a:rPr>
              <a:t>-60</a:t>
            </a:r>
            <a:r>
              <a:rPr lang="ja-JP" altLang="en-US" dirty="0" smtClean="0">
                <a:latin typeface="HGS創英角ｺﾞｼｯｸUB" pitchFamily="50" charset="-128"/>
                <a:ea typeface="HGS創英角ｺﾞｼｯｸUB" pitchFamily="50" charset="-128"/>
              </a:rPr>
              <a:t>～</a:t>
            </a:r>
            <a:r>
              <a:rPr lang="en-US" altLang="ja-JP" dirty="0" smtClean="0">
                <a:latin typeface="HGS創英角ｺﾞｼｯｸUB" pitchFamily="50" charset="-128"/>
                <a:ea typeface="HGS創英角ｺﾞｼｯｸUB" pitchFamily="50" charset="-128"/>
              </a:rPr>
              <a:t>40W/m</a:t>
            </a:r>
            <a:r>
              <a:rPr lang="en-US" altLang="ja-JP" baseline="30000" dirty="0" smtClean="0">
                <a:latin typeface="HGS創英角ｺﾞｼｯｸUB" pitchFamily="50" charset="-128"/>
                <a:ea typeface="HGS創英角ｺﾞｼｯｸUB" pitchFamily="50" charset="-128"/>
              </a:rPr>
              <a:t>2</a:t>
            </a:r>
            <a:r>
              <a:rPr lang="ja-JP" altLang="en-US" dirty="0">
                <a:latin typeface="HGS創英角ｺﾞｼｯｸUB" pitchFamily="50" charset="-128"/>
                <a:ea typeface="HGS創英角ｺﾞｼｯｸUB" pitchFamily="50" charset="-128"/>
              </a:rPr>
              <a:t>程度</a:t>
            </a:r>
            <a:r>
              <a:rPr lang="en-US" altLang="ja-JP" dirty="0">
                <a:latin typeface="HGS創英角ｺﾞｼｯｸUB" pitchFamily="50" charset="-128"/>
                <a:ea typeface="HGS創英角ｺﾞｼｯｸUB" pitchFamily="50" charset="-128"/>
              </a:rPr>
              <a:t> </a:t>
            </a:r>
            <a:r>
              <a:rPr lang="ja-JP" altLang="en-US" dirty="0">
                <a:solidFill>
                  <a:srgbClr val="00B0F0"/>
                </a:solidFill>
                <a:latin typeface="HGS創英角ｺﾞｼｯｸUB" pitchFamily="50" charset="-128"/>
                <a:ea typeface="HGS創英角ｺﾞｼｯｸUB" pitchFamily="50" charset="-128"/>
              </a:rPr>
              <a:t>夏季の過小</a:t>
            </a:r>
            <a:r>
              <a:rPr lang="ja-JP" altLang="en-US" dirty="0" smtClean="0">
                <a:solidFill>
                  <a:srgbClr val="00B0F0"/>
                </a:solidFill>
                <a:latin typeface="HGS創英角ｺﾞｼｯｸUB" pitchFamily="50" charset="-128"/>
                <a:ea typeface="HGS創英角ｺﾞｼｯｸUB" pitchFamily="50" charset="-128"/>
              </a:rPr>
              <a:t>傾向</a:t>
            </a:r>
            <a:endParaRPr lang="en-US" altLang="ja-JP" dirty="0">
              <a:latin typeface="HGS創英角ｺﾞｼｯｸUB" pitchFamily="50" charset="-128"/>
              <a:ea typeface="HGS創英角ｺﾞｼｯｸUB" pitchFamily="50" charset="-128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冬季</a:t>
            </a:r>
            <a:r>
              <a:rPr lang="ja-JP" altLang="en-US" dirty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の過大</a:t>
            </a:r>
            <a:r>
              <a:rPr lang="ja-JP" altLang="en-US" dirty="0" smtClean="0">
                <a:solidFill>
                  <a:srgbClr val="FF0000"/>
                </a:solidFill>
                <a:latin typeface="HGS創英角ｺﾞｼｯｸUB" pitchFamily="50" charset="-128"/>
                <a:ea typeface="HGS創英角ｺﾞｼｯｸUB" pitchFamily="50" charset="-128"/>
              </a:rPr>
              <a:t>傾向</a:t>
            </a:r>
            <a:endParaRPr lang="en-US" altLang="ja-JP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614290" y="2276872"/>
            <a:ext cx="1296144" cy="56160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491755" y="1931293"/>
            <a:ext cx="1296144" cy="561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863048" y="1931292"/>
            <a:ext cx="504056" cy="561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211960" y="4473971"/>
            <a:ext cx="1823989" cy="91281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41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2" t="9260" r="49022" b="55295"/>
          <a:stretch/>
        </p:blipFill>
        <p:spPr bwMode="auto">
          <a:xfrm>
            <a:off x="2880000" y="720000"/>
            <a:ext cx="2608029" cy="280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2" t="8762" r="48913" b="55719"/>
          <a:stretch/>
        </p:blipFill>
        <p:spPr bwMode="auto">
          <a:xfrm>
            <a:off x="360000" y="720000"/>
            <a:ext cx="2496710" cy="2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2" t="8629" r="49420" b="55050"/>
          <a:stretch/>
        </p:blipFill>
        <p:spPr bwMode="auto">
          <a:xfrm>
            <a:off x="5760000" y="720000"/>
            <a:ext cx="2464905" cy="287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8851" r="49167" b="56233"/>
          <a:stretch/>
        </p:blipFill>
        <p:spPr bwMode="auto">
          <a:xfrm>
            <a:off x="360000" y="3600000"/>
            <a:ext cx="2560320" cy="276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8650" r="48949" b="56233"/>
          <a:stretch/>
        </p:blipFill>
        <p:spPr bwMode="auto">
          <a:xfrm>
            <a:off x="5760000" y="3600000"/>
            <a:ext cx="2560321" cy="278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8696" r="48949" b="56589"/>
          <a:stretch/>
        </p:blipFill>
        <p:spPr bwMode="auto">
          <a:xfrm>
            <a:off x="2880000" y="3600000"/>
            <a:ext cx="2560321" cy="275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6200" y="332656"/>
            <a:ext cx="4642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東北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地方 </a:t>
            </a:r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　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２０１１年　</a:t>
            </a:r>
            <a:r>
              <a:rPr lang="ja-JP" altLang="en-US" sz="2400" b="1" dirty="0" smtClean="0">
                <a:solidFill>
                  <a:srgbClr val="00B0F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冬季（</a:t>
            </a:r>
            <a:r>
              <a:rPr lang="en-US" altLang="ja-JP" sz="2400" b="1" dirty="0" smtClean="0">
                <a:solidFill>
                  <a:srgbClr val="00B0F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DJF</a:t>
            </a:r>
            <a:r>
              <a:rPr lang="ja-JP" altLang="en-US" sz="2400" b="1" dirty="0" smtClean="0">
                <a:solidFill>
                  <a:srgbClr val="00B0F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）</a:t>
            </a:r>
            <a:endParaRPr lang="ja-JP" altLang="en-US" dirty="0" smtClean="0">
              <a:solidFill>
                <a:srgbClr val="00B0F0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187624" y="90872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秋田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812667" y="90872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青森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665889" y="90872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HG創英角ｺﾞｼｯｸUB" pitchFamily="49" charset="-128"/>
                <a:ea typeface="HG創英角ｺﾞｼｯｸUB" pitchFamily="49" charset="-128"/>
              </a:rPr>
              <a:t>盛岡</a:t>
            </a:r>
            <a:endParaRPr lang="ja-JP" altLang="en-US" sz="2000" b="1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187624" y="378904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HG創英角ｺﾞｼｯｸUB" pitchFamily="49" charset="-128"/>
                <a:ea typeface="HG創英角ｺﾞｼｯｸUB" pitchFamily="49" charset="-128"/>
              </a:rPr>
              <a:t>山形</a:t>
            </a:r>
            <a:endParaRPr lang="ja-JP" altLang="en-US" sz="2000" b="1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812667" y="378904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福島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6665889" y="378904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仙台</a:t>
            </a:r>
          </a:p>
        </p:txBody>
      </p:sp>
    </p:spTree>
    <p:extLst>
      <p:ext uri="{BB962C8B-B14F-4D97-AF65-F5344CB8AC3E}">
        <p14:creationId xmlns:p14="http://schemas.microsoft.com/office/powerpoint/2010/main" val="2463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880000" y="720000"/>
            <a:ext cx="1608133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　散布図</a:t>
            </a:r>
            <a:r>
              <a:rPr lang="ja-JP" altLang="en-US" dirty="0" smtClean="0"/>
              <a:t>：夏季</a:t>
            </a:r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8" t="8629" r="49131" b="55853"/>
          <a:stretch/>
        </p:blipFill>
        <p:spPr bwMode="auto">
          <a:xfrm>
            <a:off x="2880000" y="720000"/>
            <a:ext cx="2544418" cy="281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 t="8762" r="49022" b="55323"/>
          <a:stretch/>
        </p:blipFill>
        <p:spPr bwMode="auto">
          <a:xfrm>
            <a:off x="360000" y="720000"/>
            <a:ext cx="2496710" cy="28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2" t="8829" r="49203" b="55251"/>
          <a:stretch/>
        </p:blipFill>
        <p:spPr bwMode="auto">
          <a:xfrm>
            <a:off x="5760000" y="720000"/>
            <a:ext cx="2496710" cy="28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8898" r="49167" b="54940"/>
          <a:stretch/>
        </p:blipFill>
        <p:spPr bwMode="auto">
          <a:xfrm>
            <a:off x="360000" y="3600000"/>
            <a:ext cx="2528514" cy="286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7" t="8963" r="49239" b="56480"/>
          <a:stretch/>
        </p:blipFill>
        <p:spPr bwMode="auto">
          <a:xfrm>
            <a:off x="5760000" y="3600000"/>
            <a:ext cx="2512612" cy="273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2" t="9315" r="48937" b="56154"/>
          <a:stretch/>
        </p:blipFill>
        <p:spPr bwMode="auto">
          <a:xfrm>
            <a:off x="2880000" y="3600000"/>
            <a:ext cx="2535664" cy="273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" y="332656"/>
            <a:ext cx="46089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東北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地方　</a:t>
            </a:r>
            <a:r>
              <a:rPr lang="ja-JP" altLang="en-US" sz="2400" b="1" dirty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 </a:t>
            </a:r>
            <a:r>
              <a:rPr lang="ja-JP" altLang="en-US" sz="2400" b="1" dirty="0" smtClean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２０１１年　</a:t>
            </a:r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夏季（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JJA</a:t>
            </a:r>
            <a:r>
              <a:rPr lang="ja-JP" altLang="en-US" sz="2400" b="1" dirty="0" smtClean="0">
                <a:solidFill>
                  <a:srgbClr val="FF0000"/>
                </a:solidFill>
                <a:latin typeface="Times New Roman" pitchFamily="18" charset="0"/>
                <a:ea typeface="HGP創英角ｺﾞｼｯｸUB" pitchFamily="50" charset="-128"/>
                <a:cs typeface="ＭＳ Ｐゴシック" pitchFamily="50" charset="-128"/>
              </a:rPr>
              <a:t>）</a:t>
            </a:r>
            <a:endParaRPr lang="ja-JP" altLang="en-US" dirty="0" smtClean="0">
              <a:solidFill>
                <a:srgbClr val="FF0000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187624" y="90872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秋田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3812667" y="90872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青森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665889" y="90872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HG創英角ｺﾞｼｯｸUB" pitchFamily="49" charset="-128"/>
                <a:ea typeface="HG創英角ｺﾞｼｯｸUB" pitchFamily="49" charset="-128"/>
              </a:rPr>
              <a:t>盛岡</a:t>
            </a:r>
            <a:endParaRPr lang="ja-JP" altLang="en-US" sz="2000" b="1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187624" y="378904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HG創英角ｺﾞｼｯｸUB" pitchFamily="49" charset="-128"/>
                <a:ea typeface="HG創英角ｺﾞｼｯｸUB" pitchFamily="49" charset="-128"/>
              </a:rPr>
              <a:t>山形</a:t>
            </a:r>
            <a:endParaRPr lang="ja-JP" altLang="en-US" sz="2000" b="1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812667" y="378904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福島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665889" y="378904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HG創英角ｺﾞｼｯｸUB" pitchFamily="49" charset="-128"/>
                <a:ea typeface="HG創英角ｺﾞｼｯｸUB" pitchFamily="49" charset="-128"/>
              </a:rPr>
              <a:t>仙台</a:t>
            </a:r>
          </a:p>
        </p:txBody>
      </p:sp>
    </p:spTree>
    <p:extLst>
      <p:ext uri="{BB962C8B-B14F-4D97-AF65-F5344CB8AC3E}">
        <p14:creationId xmlns:p14="http://schemas.microsoft.com/office/powerpoint/2010/main" val="22439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雲の目視観測の解析</a:t>
            </a:r>
          </a:p>
        </p:txBody>
      </p:sp>
      <p:sp>
        <p:nvSpPr>
          <p:cNvPr id="2051" name="サブタイトル 2"/>
          <p:cNvSpPr>
            <a:spLocks noGrp="1"/>
          </p:cNvSpPr>
          <p:nvPr>
            <p:ph type="subTitle" idx="1"/>
          </p:nvPr>
        </p:nvSpPr>
        <p:spPr>
          <a:xfrm>
            <a:off x="179512" y="3886200"/>
            <a:ext cx="8784976" cy="1752600"/>
          </a:xfrm>
        </p:spPr>
        <p:txBody>
          <a:bodyPr/>
          <a:lstStyle/>
          <a:p>
            <a:r>
              <a:rPr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予測が外れた時の「雲のタイプ」の出現頻度</a:t>
            </a:r>
            <a:endParaRPr lang="en-US" altLang="ja-JP" sz="2400" dirty="0" smtClean="0">
              <a:latin typeface="HG創英角ｺﾞｼｯｸUB" pitchFamily="49" charset="-128"/>
              <a:ea typeface="HG創英角ｺﾞｼｯｸUB" pitchFamily="49" charset="-128"/>
            </a:endParaRPr>
          </a:p>
          <a:p>
            <a:r>
              <a:rPr lang="ja-JP" altLang="en-US" sz="2400" dirty="0">
                <a:latin typeface="HG創英角ｺﾞｼｯｸUB" pitchFamily="49" charset="-128"/>
                <a:ea typeface="HG創英角ｺﾞｼｯｸUB" pitchFamily="49" charset="-128"/>
              </a:rPr>
              <a:t>どのような雲</a:t>
            </a:r>
            <a:r>
              <a:rPr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の予測が難しいのか？</a:t>
            </a:r>
            <a:endParaRPr lang="en-US" altLang="ja-JP" sz="2400" dirty="0" smtClean="0">
              <a:latin typeface="HG創英角ｺﾞｼｯｸUB" pitchFamily="49" charset="-128"/>
              <a:ea typeface="HG創英角ｺﾞｼｯｸUB" pitchFamily="49" charset="-128"/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3"/>
          <p:cNvSpPr>
            <a:spLocks noGrp="1"/>
          </p:cNvSpPr>
          <p:nvPr>
            <p:ph type="title"/>
          </p:nvPr>
        </p:nvSpPr>
        <p:spPr>
          <a:xfrm>
            <a:off x="684213" y="187216"/>
            <a:ext cx="7772400" cy="1143000"/>
          </a:xfrm>
        </p:spPr>
        <p:txBody>
          <a:bodyPr/>
          <a:lstStyle/>
          <a:p>
            <a:r>
              <a:rPr lang="ja-JP" altLang="en-US" dirty="0" smtClean="0">
                <a:latin typeface="HG創英角ｺﾞｼｯｸUB" pitchFamily="49" charset="-128"/>
                <a:ea typeface="HG創英角ｺﾞｼｯｸUB" pitchFamily="49" charset="-128"/>
              </a:rPr>
              <a:t>解析目的と方法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5" name="テキスト ボックス 4"/>
              <p:cNvSpPr txBox="1">
                <a:spLocks noChangeArrowheads="1"/>
              </p:cNvSpPr>
              <p:nvPr/>
            </p:nvSpPr>
            <p:spPr bwMode="auto">
              <a:xfrm>
                <a:off x="251520" y="1168291"/>
                <a:ext cx="8712967" cy="532453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ja-JP" altLang="en-US" sz="2000" dirty="0" smtClean="0"/>
                  <a:t>○　通年でどのような雲が出現し、予測過大、過小の時はどのような雲が出現していたかを調査。目視観測（気象庁原簿データ）からまとめられた</a:t>
                </a:r>
                <a:r>
                  <a:rPr lang="ja-JP" altLang="en-US" sz="2000" dirty="0">
                    <a:solidFill>
                      <a:srgbClr val="FF0000"/>
                    </a:solidFill>
                  </a:rPr>
                  <a:t>「雲のタイプ</a:t>
                </a:r>
                <a:r>
                  <a:rPr lang="ja-JP" altLang="en-US" sz="2000" dirty="0" smtClean="0">
                    <a:solidFill>
                      <a:srgbClr val="FF0000"/>
                    </a:solidFill>
                  </a:rPr>
                  <a:t>」</a:t>
                </a:r>
                <a:r>
                  <a:rPr lang="ja-JP" altLang="en-US" sz="2000" dirty="0" smtClean="0"/>
                  <a:t>と</a:t>
                </a:r>
                <a:r>
                  <a:rPr lang="ja-JP" altLang="en-US" sz="2000" dirty="0" smtClean="0">
                    <a:solidFill>
                      <a:srgbClr val="FF0000"/>
                    </a:solidFill>
                  </a:rPr>
                  <a:t>「雲の状態」</a:t>
                </a:r>
                <a:r>
                  <a:rPr lang="ja-JP" altLang="en-US" sz="2000" dirty="0" smtClean="0"/>
                  <a:t>を</a:t>
                </a:r>
                <a:r>
                  <a:rPr lang="ja-JP" altLang="en-US" sz="2000" dirty="0"/>
                  <a:t>統計的</a:t>
                </a:r>
                <a:r>
                  <a:rPr lang="ja-JP" altLang="en-US" sz="2000" dirty="0" smtClean="0"/>
                  <a:t>に</a:t>
                </a:r>
                <a:r>
                  <a:rPr lang="ja-JP" altLang="en-US" sz="2000" dirty="0"/>
                  <a:t>解析</a:t>
                </a:r>
                <a:r>
                  <a:rPr lang="ja-JP" altLang="en-US" sz="2000" dirty="0" smtClean="0"/>
                  <a:t>。</a:t>
                </a:r>
                <a:r>
                  <a:rPr lang="ja-JP" altLang="en-US" sz="2000" dirty="0"/>
                  <a:t>　</a:t>
                </a:r>
                <a:endParaRPr lang="en-US" altLang="ja-JP" sz="2000" dirty="0"/>
              </a:p>
              <a:p>
                <a:pPr eaLnBrk="1" hangingPunct="1"/>
                <a:endParaRPr lang="en-US" altLang="ja-JP" sz="2000" dirty="0"/>
              </a:p>
              <a:p>
                <a:pPr eaLnBrk="1" hangingPunct="1"/>
                <a:r>
                  <a:rPr lang="ja-JP" altLang="en-US" sz="2000" dirty="0"/>
                  <a:t>■　「雲の</a:t>
                </a:r>
                <a:r>
                  <a:rPr lang="ja-JP" altLang="en-US" sz="2000" dirty="0" smtClean="0"/>
                  <a:t>タイプ・状態」</a:t>
                </a:r>
                <a:r>
                  <a:rPr lang="ja-JP" altLang="en-US" sz="2000" dirty="0"/>
                  <a:t>の出現頻度を</a:t>
                </a:r>
                <a:r>
                  <a:rPr lang="ja-JP" altLang="en-US" sz="2000" dirty="0">
                    <a:solidFill>
                      <a:srgbClr val="C00000"/>
                    </a:solidFill>
                  </a:rPr>
                  <a:t>通年</a:t>
                </a:r>
                <a:r>
                  <a:rPr lang="ja-JP" altLang="en-US" sz="2000" dirty="0"/>
                  <a:t>、</a:t>
                </a:r>
                <a:r>
                  <a:rPr lang="ja-JP" altLang="en-US" sz="2000" dirty="0">
                    <a:solidFill>
                      <a:srgbClr val="FF0000"/>
                    </a:solidFill>
                  </a:rPr>
                  <a:t>予測過大</a:t>
                </a:r>
                <a:r>
                  <a:rPr lang="ja-JP" altLang="en-US" sz="2000" dirty="0"/>
                  <a:t>、</a:t>
                </a:r>
                <a:r>
                  <a:rPr lang="ja-JP" altLang="en-US" sz="2000" dirty="0">
                    <a:solidFill>
                      <a:schemeClr val="accent2"/>
                    </a:solidFill>
                  </a:rPr>
                  <a:t>予測過小</a:t>
                </a:r>
                <a:r>
                  <a:rPr lang="ja-JP" altLang="en-US" sz="2000" dirty="0"/>
                  <a:t>の３つ</a:t>
                </a:r>
                <a:r>
                  <a:rPr lang="ja-JP" altLang="en-US" sz="2000" dirty="0" smtClean="0"/>
                  <a:t>に</a:t>
                </a:r>
                <a:r>
                  <a:rPr lang="ja-JP" altLang="en-US" sz="2000" dirty="0"/>
                  <a:t>分類</a:t>
                </a:r>
                <a:endParaRPr lang="en-US" altLang="ja-JP" sz="2000" dirty="0"/>
              </a:p>
              <a:p>
                <a:pPr eaLnBrk="1" hangingPunct="1"/>
                <a:endParaRPr lang="en-US" altLang="ja-JP" sz="2000" dirty="0"/>
              </a:p>
              <a:p>
                <a:pPr eaLnBrk="1" hangingPunct="1"/>
                <a:r>
                  <a:rPr lang="ja-JP" altLang="en-US" sz="2000" dirty="0"/>
                  <a:t>■　予測過大、過小の定義：予測</a:t>
                </a:r>
                <a:r>
                  <a:rPr lang="ja-JP" altLang="en-US" sz="2000" dirty="0" smtClean="0"/>
                  <a:t>誤差</a:t>
                </a:r>
                <a:r>
                  <a:rPr lang="en-US" altLang="ja-JP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𝐼</m:t>
                    </m:r>
                    <m:r>
                      <a:rPr lang="en-US" altLang="ja-JP" sz="2000" b="0" i="1" baseline="-25000" smtClean="0">
                        <a:latin typeface="Cambria Math"/>
                      </a:rPr>
                      <m:t>𝑓𝑐𝑠𝑡</m:t>
                    </m:r>
                    <m:r>
                      <a:rPr lang="en-US" altLang="ja-JP" sz="2000" b="0" i="1" smtClean="0">
                        <a:latin typeface="Cambria Math"/>
                      </a:rPr>
                      <m:t>−</m:t>
                    </m:r>
                    <m:r>
                      <a:rPr lang="en-US" altLang="ja-JP" sz="2000" i="1">
                        <a:latin typeface="Cambria Math"/>
                      </a:rPr>
                      <m:t>𝐼</m:t>
                    </m:r>
                    <m:r>
                      <a:rPr lang="en-US" altLang="ja-JP" sz="2000" b="0" i="1" baseline="-25000" smtClean="0">
                        <a:latin typeface="Cambria Math"/>
                      </a:rPr>
                      <m:t>𝑜𝑏𝑠</m:t>
                    </m:r>
                  </m:oMath>
                </a14:m>
                <a:r>
                  <a:rPr lang="en-US" altLang="ja-JP" sz="2000" dirty="0" smtClean="0"/>
                  <a:t>)</a:t>
                </a:r>
                <a:r>
                  <a:rPr lang="ja-JP" altLang="en-US" sz="2000" dirty="0" smtClean="0"/>
                  <a:t>を大気外日射量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/>
                      </a:rPr>
                      <m:t>(</m:t>
                    </m:r>
                    <m:r>
                      <a:rPr lang="en-US" altLang="ja-JP" sz="2000" i="1">
                        <a:latin typeface="Cambria Math"/>
                      </a:rPr>
                      <m:t>𝐼</m:t>
                    </m:r>
                    <m:r>
                      <a:rPr lang="en-US" altLang="ja-JP" sz="2000" i="1" baseline="-25000">
                        <a:latin typeface="Cambria Math"/>
                      </a:rPr>
                      <m:t>𝑡𝑜𝑝</m:t>
                    </m:r>
                  </m:oMath>
                </a14:m>
                <a:r>
                  <a:rPr lang="en-US" altLang="ja-JP" sz="2000" dirty="0" smtClean="0"/>
                  <a:t>)</a:t>
                </a:r>
                <a:r>
                  <a:rPr lang="ja-JP" altLang="en-US" sz="2000" dirty="0" smtClean="0"/>
                  <a:t>で</a:t>
                </a:r>
                <a:r>
                  <a:rPr lang="ja-JP" altLang="en-US" sz="2000" dirty="0"/>
                  <a:t>規格化</a:t>
                </a:r>
                <a:r>
                  <a:rPr lang="ja-JP" altLang="en-US" sz="2000" dirty="0" smtClean="0"/>
                  <a:t>して</a:t>
                </a:r>
                <a:r>
                  <a:rPr lang="en-US" altLang="ja-JP" sz="2000" dirty="0" smtClean="0"/>
                  <a:t>0.2</a:t>
                </a:r>
                <a:r>
                  <a:rPr lang="ja-JP" altLang="en-US" sz="2000" dirty="0" smtClean="0"/>
                  <a:t>を</a:t>
                </a:r>
                <a:r>
                  <a:rPr lang="ja-JP" altLang="en-US" sz="2000" dirty="0"/>
                  <a:t>超えたものを予測過大、もしくは過小と</a:t>
                </a:r>
                <a:r>
                  <a:rPr lang="ja-JP" altLang="en-US" sz="2000" dirty="0" smtClean="0"/>
                  <a:t>定義</a:t>
                </a:r>
                <a:endParaRPr lang="en-US" altLang="ja-JP" sz="2000" dirty="0"/>
              </a:p>
              <a:p>
                <a:pPr eaLnBrk="1" hangingPunct="1"/>
                <a:endParaRPr lang="en-US" altLang="ja-JP" sz="2000" dirty="0" smtClean="0"/>
              </a:p>
              <a:p>
                <a:pPr eaLnBrk="1" hangingPunct="1"/>
                <a:r>
                  <a:rPr lang="ja-JP" altLang="en-US" sz="2000" dirty="0" smtClean="0"/>
                  <a:t>　　　　　　　　　　　定義式</a:t>
                </a:r>
                <a:endParaRPr lang="en-US" altLang="ja-JP" sz="2000" dirty="0"/>
              </a:p>
              <a:p>
                <a:pPr eaLnBrk="1" hangingPunct="1"/>
                <a:endParaRPr lang="en-US" altLang="ja-JP" sz="2000" dirty="0"/>
              </a:p>
              <a:p>
                <a:pPr eaLnBrk="1" hangingPunct="1"/>
                <a:r>
                  <a:rPr lang="en-US" altLang="ja-JP" sz="2000" dirty="0" smtClean="0"/>
                  <a:t>- </a:t>
                </a:r>
                <a:r>
                  <a:rPr lang="ja-JP" altLang="en-US" sz="2000" dirty="0"/>
                  <a:t>目視</a:t>
                </a:r>
                <a:r>
                  <a:rPr lang="ja-JP" altLang="en-US" sz="2000" dirty="0" smtClean="0"/>
                  <a:t>観測時間：　０９，１５ＪＳＴ（前後１時間を含めた３時間を対象）</a:t>
                </a:r>
                <a:endParaRPr lang="en-US" altLang="ja-JP" sz="2000" dirty="0" smtClean="0"/>
              </a:p>
              <a:p>
                <a:pPr eaLnBrk="1" hangingPunct="1"/>
                <a:endParaRPr lang="en-US" altLang="ja-JP" sz="2000" dirty="0" smtClean="0"/>
              </a:p>
              <a:p>
                <a:pPr eaLnBrk="1" hangingPunct="1"/>
                <a:r>
                  <a:rPr lang="ja-JP" altLang="en-US" sz="2000" dirty="0" smtClean="0"/>
                  <a:t>■地点：</a:t>
                </a:r>
                <a:r>
                  <a:rPr lang="ja-JP" altLang="en-US" sz="2000" b="1" dirty="0" smtClean="0">
                    <a:solidFill>
                      <a:srgbClr val="FF0000"/>
                    </a:solidFill>
                  </a:rPr>
                  <a:t>青森、秋田、盛岡、山形、仙台、福島</a:t>
                </a:r>
                <a:r>
                  <a:rPr lang="ja-JP" altLang="en-US" sz="2000" dirty="0" smtClean="0"/>
                  <a:t>の</a:t>
                </a:r>
                <a:r>
                  <a:rPr lang="ja-JP" altLang="en-US" sz="2000" dirty="0"/>
                  <a:t>６</a:t>
                </a:r>
                <a:r>
                  <a:rPr lang="ja-JP" altLang="en-US" sz="2000" dirty="0" smtClean="0"/>
                  <a:t>地点の気象官署</a:t>
                </a:r>
                <a:endParaRPr lang="en-US" altLang="ja-JP" sz="2000" dirty="0"/>
              </a:p>
              <a:p>
                <a:pPr eaLnBrk="1" hangingPunct="1"/>
                <a:endParaRPr lang="en-US" altLang="ja-JP" sz="2000" dirty="0"/>
              </a:p>
              <a:p>
                <a:pPr eaLnBrk="1" hangingPunct="1"/>
                <a:r>
                  <a:rPr lang="ja-JP" altLang="en-US" sz="2000" dirty="0" smtClean="0"/>
                  <a:t>■期間</a:t>
                </a:r>
                <a:r>
                  <a:rPr lang="ja-JP" altLang="en-US" sz="2000" dirty="0"/>
                  <a:t>：</a:t>
                </a:r>
                <a:r>
                  <a:rPr lang="ja-JP" altLang="en-US" sz="2000" dirty="0" smtClean="0"/>
                  <a:t>２００８年</a:t>
                </a:r>
                <a:r>
                  <a:rPr lang="en-US" altLang="ja-JP" sz="2000" dirty="0"/>
                  <a:t>-</a:t>
                </a:r>
                <a:r>
                  <a:rPr lang="ja-JP" altLang="en-US" sz="2000" dirty="0" smtClean="0"/>
                  <a:t>２０１１年（</a:t>
                </a:r>
                <a:r>
                  <a:rPr lang="ja-JP" altLang="en-US" sz="2000" dirty="0"/>
                  <a:t>４</a:t>
                </a:r>
                <a:r>
                  <a:rPr lang="ja-JP" altLang="en-US" sz="2000" dirty="0" smtClean="0"/>
                  <a:t>年間</a:t>
                </a:r>
                <a:r>
                  <a:rPr lang="ja-JP" altLang="en-US" sz="2000" dirty="0"/>
                  <a:t>）</a:t>
                </a:r>
                <a:endParaRPr lang="en-US" altLang="ja-JP" sz="2000" dirty="0"/>
              </a:p>
              <a:p>
                <a:pPr eaLnBrk="1" hangingPunct="1"/>
                <a:endParaRPr lang="en-US" altLang="ja-JP" sz="2000" dirty="0"/>
              </a:p>
            </p:txBody>
          </p:sp>
        </mc:Choice>
        <mc:Fallback xmlns="">
          <p:sp>
            <p:nvSpPr>
              <p:cNvPr id="307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1168291"/>
                <a:ext cx="8712967" cy="5324535"/>
              </a:xfrm>
              <a:prstGeom prst="rect">
                <a:avLst/>
              </a:prstGeom>
              <a:blipFill rotWithShape="1">
                <a:blip r:embed="rId2"/>
                <a:stretch>
                  <a:fillRect l="-628" t="-457" r="-349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3995936" y="3789040"/>
                <a:ext cx="1368152" cy="66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400" i="1" dirty="0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ja-JP" sz="2400" i="1">
                                <a:latin typeface="Cambria Math"/>
                              </a:rPr>
                              <m:t>𝐼</m:t>
                            </m:r>
                            <m:r>
                              <a:rPr lang="en-US" altLang="ja-JP" sz="2400" i="1" baseline="-25000">
                                <a:latin typeface="Cambria Math"/>
                              </a:rPr>
                              <m:t>𝑓𝑐𝑠𝑡</m:t>
                            </m:r>
                            <m:r>
                              <a:rPr lang="en-US" altLang="ja-JP" sz="24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altLang="ja-JP" sz="2400" i="1">
                                <a:latin typeface="Cambria Math"/>
                              </a:rPr>
                              <m:t>𝐼𝑜𝑏</m:t>
                            </m:r>
                            <m:r>
                              <a:rPr lang="en-US" altLang="ja-JP" sz="2400" i="1" baseline="-25000">
                                <a:latin typeface="Cambria Math"/>
                              </a:rPr>
                              <m:t>𝑠</m:t>
                            </m:r>
                          </m:num>
                          <m:den>
                            <m:r>
                              <a:rPr lang="en-US" altLang="ja-JP" sz="2400" i="1">
                                <a:latin typeface="Cambria Math"/>
                              </a:rPr>
                              <m:t>𝐼</m:t>
                            </m:r>
                            <m:r>
                              <a:rPr lang="en-US" altLang="ja-JP" sz="2400" i="1" baseline="-25000">
                                <a:latin typeface="Cambria Math"/>
                              </a:rPr>
                              <m:t>𝑡𝑜𝑝</m:t>
                            </m:r>
                          </m:den>
                        </m:f>
                      </m:e>
                    </m:d>
                    <m:r>
                      <a:rPr lang="ja-JP" altLang="en-US" sz="2400" b="0" i="1" baseline="-25000" smtClean="0">
                        <a:latin typeface="Cambria Math"/>
                      </a:rPr>
                      <m:t>＞　</m:t>
                    </m:r>
                    <m:r>
                      <a:rPr lang="ja-JP" altLang="en-US" sz="2400" i="1" baseline="-25000">
                        <a:latin typeface="Cambria Math"/>
                      </a:rPr>
                      <m:t>０．２</m:t>
                    </m:r>
                  </m:oMath>
                </a14:m>
                <a:r>
                  <a:rPr kumimoji="1" lang="ja-JP" altLang="en-US" sz="2400" dirty="0" smtClean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3789040"/>
                <a:ext cx="1368152" cy="660887"/>
              </a:xfrm>
              <a:prstGeom prst="rect">
                <a:avLst/>
              </a:prstGeom>
              <a:blipFill rotWithShape="1">
                <a:blip r:embed="rId3"/>
                <a:stretch>
                  <a:fillRect r="-43750" b="-3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9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HGS創英角ｺﾞｼｯｸUB" pitchFamily="50" charset="-128"/>
                <a:ea typeface="HGS創英角ｺﾞｼｯｸUB" pitchFamily="50" charset="-128"/>
              </a:rPr>
              <a:t>「</a:t>
            </a:r>
            <a:r>
              <a:rPr lang="ja-JP" altLang="en-US" sz="4000" dirty="0" smtClean="0">
                <a:latin typeface="HGS創英角ｺﾞｼｯｸUB" pitchFamily="50" charset="-128"/>
                <a:ea typeface="HGS創英角ｺﾞｼｯｸUB" pitchFamily="50" charset="-128"/>
              </a:rPr>
              <a:t>雲のタイプ」</a:t>
            </a:r>
            <a:endParaRPr kumimoji="1" lang="ja-JP" altLang="en-US" sz="40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Picture 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4616450" y="4826595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6902450" y="2769195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0" y="4301133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2286000" y="4293195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2362200" y="2769195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4648200" y="2769195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6902450" y="4826595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2286000" y="1195983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0" y="1210270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23619" r="29523" b="33066"/>
          <a:stretch>
            <a:fillRect/>
          </a:stretch>
        </p:blipFill>
        <p:spPr bwMode="auto">
          <a:xfrm>
            <a:off x="4572000" y="1195983"/>
            <a:ext cx="22415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36"/>
          <p:cNvSpPr>
            <a:spLocks noChangeArrowheads="1"/>
          </p:cNvSpPr>
          <p:nvPr/>
        </p:nvSpPr>
        <p:spPr bwMode="auto">
          <a:xfrm>
            <a:off x="68263" y="2215158"/>
            <a:ext cx="1187450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巻雲（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Ci）</a:t>
            </a:r>
          </a:p>
        </p:txBody>
      </p:sp>
      <p:sp>
        <p:nvSpPr>
          <p:cNvPr id="14" name="Rectangle 537"/>
          <p:cNvSpPr>
            <a:spLocks noChangeArrowheads="1"/>
          </p:cNvSpPr>
          <p:nvPr/>
        </p:nvSpPr>
        <p:spPr bwMode="auto">
          <a:xfrm>
            <a:off x="2422525" y="2210395"/>
            <a:ext cx="1458913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巻積雲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（Cc</a:t>
            </a: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）</a:t>
            </a:r>
          </a:p>
        </p:txBody>
      </p:sp>
      <p:sp>
        <p:nvSpPr>
          <p:cNvPr id="15" name="Rectangle 538"/>
          <p:cNvSpPr>
            <a:spLocks noChangeArrowheads="1"/>
          </p:cNvSpPr>
          <p:nvPr/>
        </p:nvSpPr>
        <p:spPr bwMode="auto">
          <a:xfrm>
            <a:off x="4713288" y="2210395"/>
            <a:ext cx="145415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巻層雲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（Cs</a:t>
            </a: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）</a:t>
            </a:r>
          </a:p>
        </p:txBody>
      </p:sp>
      <p:sp>
        <p:nvSpPr>
          <p:cNvPr id="16" name="Rectangle 539"/>
          <p:cNvSpPr>
            <a:spLocks noChangeArrowheads="1"/>
          </p:cNvSpPr>
          <p:nvPr/>
        </p:nvSpPr>
        <p:spPr bwMode="auto">
          <a:xfrm>
            <a:off x="2435225" y="3734395"/>
            <a:ext cx="1506538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高積雲（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Ac）</a:t>
            </a:r>
          </a:p>
        </p:txBody>
      </p:sp>
      <p:sp>
        <p:nvSpPr>
          <p:cNvPr id="17" name="Rectangle 540"/>
          <p:cNvSpPr>
            <a:spLocks noChangeArrowheads="1"/>
          </p:cNvSpPr>
          <p:nvPr/>
        </p:nvSpPr>
        <p:spPr bwMode="auto">
          <a:xfrm>
            <a:off x="4789488" y="3729633"/>
            <a:ext cx="14732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高層雲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（As</a:t>
            </a: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）</a:t>
            </a:r>
          </a:p>
        </p:txBody>
      </p:sp>
      <p:sp>
        <p:nvSpPr>
          <p:cNvPr id="18" name="Rectangle 541"/>
          <p:cNvSpPr>
            <a:spLocks noChangeArrowheads="1"/>
          </p:cNvSpPr>
          <p:nvPr/>
        </p:nvSpPr>
        <p:spPr bwMode="auto">
          <a:xfrm>
            <a:off x="7080250" y="3729633"/>
            <a:ext cx="14859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乱層雲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（Ns</a:t>
            </a: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）</a:t>
            </a:r>
          </a:p>
        </p:txBody>
      </p:sp>
      <p:sp>
        <p:nvSpPr>
          <p:cNvPr id="19" name="Rectangle 542"/>
          <p:cNvSpPr>
            <a:spLocks noChangeArrowheads="1"/>
          </p:cNvSpPr>
          <p:nvPr/>
        </p:nvSpPr>
        <p:spPr bwMode="auto">
          <a:xfrm>
            <a:off x="76200" y="5258395"/>
            <a:ext cx="1473200" cy="434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層積雲（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Sc）</a:t>
            </a:r>
          </a:p>
        </p:txBody>
      </p:sp>
      <p:sp>
        <p:nvSpPr>
          <p:cNvPr id="20" name="Rectangle 543"/>
          <p:cNvSpPr>
            <a:spLocks noChangeArrowheads="1"/>
          </p:cNvSpPr>
          <p:nvPr/>
        </p:nvSpPr>
        <p:spPr bwMode="auto">
          <a:xfrm>
            <a:off x="2430463" y="5253633"/>
            <a:ext cx="1169987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層雲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（St</a:t>
            </a: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）</a:t>
            </a:r>
          </a:p>
        </p:txBody>
      </p:sp>
      <p:sp>
        <p:nvSpPr>
          <p:cNvPr id="21" name="Rectangle 544"/>
          <p:cNvSpPr>
            <a:spLocks noChangeArrowheads="1"/>
          </p:cNvSpPr>
          <p:nvPr/>
        </p:nvSpPr>
        <p:spPr bwMode="auto">
          <a:xfrm>
            <a:off x="4629150" y="5867995"/>
            <a:ext cx="1262063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積雲（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Cu）</a:t>
            </a:r>
          </a:p>
        </p:txBody>
      </p:sp>
      <p:sp>
        <p:nvSpPr>
          <p:cNvPr id="22" name="Rectangle 545"/>
          <p:cNvSpPr>
            <a:spLocks noChangeArrowheads="1"/>
          </p:cNvSpPr>
          <p:nvPr/>
        </p:nvSpPr>
        <p:spPr bwMode="auto">
          <a:xfrm>
            <a:off x="6983413" y="5863233"/>
            <a:ext cx="1489075" cy="406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ja-JP" altLang="en-US" sz="2000" b="1">
                <a:latin typeface="Calibri" pitchFamily="34" charset="0"/>
                <a:ea typeface="HGP創英角ｺﾞｼｯｸUB" pitchFamily="50" charset="-128"/>
              </a:rPr>
              <a:t>積乱雲（</a:t>
            </a:r>
            <a:r>
              <a:rPr lang="en-US" altLang="ja-JP" sz="2000" b="1">
                <a:latin typeface="Calibri" pitchFamily="34" charset="0"/>
                <a:ea typeface="HGP創英角ｺﾞｼｯｸUB" pitchFamily="50" charset="-128"/>
              </a:rPr>
              <a:t>Cb）</a:t>
            </a:r>
          </a:p>
        </p:txBody>
      </p:sp>
    </p:spTree>
    <p:extLst>
      <p:ext uri="{BB962C8B-B14F-4D97-AF65-F5344CB8AC3E}">
        <p14:creationId xmlns:p14="http://schemas.microsoft.com/office/powerpoint/2010/main" val="25295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口頭発表　資料">
  <a:themeElements>
    <a:clrScheme name="aist-1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st-1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st-1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口頭発表　資料</Template>
  <TotalTime>1876</TotalTime>
  <Words>1292</Words>
  <Application>Microsoft Office PowerPoint</Application>
  <PresentationFormat>画面に合わせる (4:3)</PresentationFormat>
  <Paragraphs>1061</Paragraphs>
  <Slides>15</Slides>
  <Notes>9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口頭発表　資料</vt:lpstr>
      <vt:lpstr>太陽光発電量予測のための 東北地方における気象庁メソモデルの 日射量予測誤差と雲のタイプの出現頻度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雲の目視観測の解析</vt:lpstr>
      <vt:lpstr>解析目的と方法</vt:lpstr>
      <vt:lpstr>「雲のタイプ」</vt:lpstr>
      <vt:lpstr>PowerPoint プレゼンテーション</vt:lpstr>
      <vt:lpstr>PowerPoint プレゼンテーション</vt:lpstr>
      <vt:lpstr>「雲の状態」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hiohtake</dc:creator>
  <cp:lastModifiedBy>hiohtake</cp:lastModifiedBy>
  <cp:revision>601</cp:revision>
  <cp:lastPrinted>2011-08-25T02:58:03Z</cp:lastPrinted>
  <dcterms:created xsi:type="dcterms:W3CDTF">2011-08-02T07:29:55Z</dcterms:created>
  <dcterms:modified xsi:type="dcterms:W3CDTF">2013-03-07T06:40:09Z</dcterms:modified>
</cp:coreProperties>
</file>