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67" r:id="rId4"/>
    <p:sldId id="262" r:id="rId5"/>
    <p:sldId id="263" r:id="rId6"/>
    <p:sldId id="277" r:id="rId7"/>
    <p:sldId id="269" r:id="rId8"/>
    <p:sldId id="278" r:id="rId9"/>
    <p:sldId id="270" r:id="rId10"/>
    <p:sldId id="272" r:id="rId11"/>
    <p:sldId id="275" r:id="rId12"/>
    <p:sldId id="271" r:id="rId13"/>
    <p:sldId id="279" r:id="rId14"/>
    <p:sldId id="265" r:id="rId15"/>
    <p:sldId id="266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39" y="-10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543C4-1ACF-4306-8C0B-300BBB8BF738}" type="datetimeFigureOut">
              <a:rPr kumimoji="1" lang="ja-JP" altLang="en-US" smtClean="0"/>
              <a:t>2013/3/4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3D36F-52C8-4C6D-BE7C-DA45F78BB2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375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A: </a:t>
            </a:r>
            <a:r>
              <a:rPr kumimoji="1" lang="ja-JP" altLang="en-US" dirty="0" smtClean="0"/>
              <a:t>経済成長 </a:t>
            </a:r>
            <a:r>
              <a:rPr kumimoji="1" lang="en-US" altLang="ja-JP" dirty="0" smtClean="0"/>
              <a:t>B: </a:t>
            </a:r>
            <a:r>
              <a:rPr kumimoji="1" lang="ja-JP" altLang="en-US" dirty="0" smtClean="0"/>
              <a:t>環境重視 </a:t>
            </a:r>
            <a:r>
              <a:rPr kumimoji="1" lang="en-US" altLang="ja-JP" baseline="0" dirty="0" smtClean="0"/>
              <a:t> 1:</a:t>
            </a:r>
            <a:r>
              <a:rPr kumimoji="1" lang="ja-JP" altLang="en-US" baseline="0" dirty="0" smtClean="0"/>
              <a:t>グローバル化 </a:t>
            </a:r>
            <a:r>
              <a:rPr kumimoji="1" lang="en-US" altLang="ja-JP" baseline="0" dirty="0" smtClean="0"/>
              <a:t>2: </a:t>
            </a:r>
            <a:r>
              <a:rPr kumimoji="1" lang="ja-JP" altLang="en-US" baseline="0" dirty="0" smtClean="0"/>
              <a:t>ブロック化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D36F-52C8-4C6D-BE7C-DA45F78BB24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814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E</a:t>
            </a:r>
            <a:r>
              <a:rPr kumimoji="1" lang="ja-JP" altLang="en-US" dirty="0" smtClean="0"/>
              <a:t>ｎ</a:t>
            </a:r>
            <a:r>
              <a:rPr kumimoji="1" lang="en-US" altLang="ja-JP" dirty="0" smtClean="0"/>
              <a:t>KF: dx =</a:t>
            </a:r>
            <a:r>
              <a:rPr kumimoji="1" lang="en-US" altLang="ja-JP" baseline="0" dirty="0" smtClean="0"/>
              <a:t> xi – </a:t>
            </a:r>
            <a:r>
              <a:rPr kumimoji="1" lang="en-US" altLang="ja-JP" baseline="0" dirty="0" err="1" smtClean="0"/>
              <a:t>ave</a:t>
            </a:r>
            <a:r>
              <a:rPr kumimoji="1" lang="en-US" altLang="ja-JP" baseline="0" dirty="0" smtClean="0"/>
              <a:t>(x), instead of x – </a:t>
            </a:r>
            <a:r>
              <a:rPr kumimoji="1" lang="en-US" altLang="ja-JP" baseline="0" dirty="0" err="1" smtClean="0"/>
              <a:t>xt</a:t>
            </a:r>
            <a:r>
              <a:rPr kumimoji="1" lang="en-US" altLang="ja-JP" baseline="0" dirty="0" smtClean="0"/>
              <a:t>, focusing on difference between run and mean or true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3D36F-52C8-4C6D-BE7C-DA45F78BB24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1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2013/3/4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90ED720-0104-4369-84BC-D37694168613}" type="datetimeFigureOut">
              <a:rPr lang="ja-JP" altLang="en-US" smtClean="0"/>
              <a:pPr/>
              <a:t>2013/3/4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8" name="スライド番号プレースホルダ 5"/>
          <p:cNvSpPr txBox="1">
            <a:spLocks/>
          </p:cNvSpPr>
          <p:nvPr userDrawn="1"/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D8002D-B5B0-4BAC-B1F6-782DDCCE6D9C}" type="slidenum">
              <a:rPr lang="ja-JP" altLang="en-US" sz="2400" smtClean="0"/>
              <a:pPr/>
              <a:t>‹#›</a:t>
            </a:fld>
            <a:r>
              <a:rPr lang="en-US" altLang="ja-JP" sz="2400" dirty="0" smtClean="0"/>
              <a:t>/</a:t>
            </a:r>
            <a:r>
              <a:rPr lang="en-US" altLang="ja-JP" sz="2400" dirty="0" smtClean="0"/>
              <a:t>15</a:t>
            </a:r>
            <a:endParaRPr lang="ja-JP" altLang="en-US" sz="2800" dirty="0"/>
          </a:p>
        </p:txBody>
      </p:sp>
      <p:sp>
        <p:nvSpPr>
          <p:cNvPr id="9" name="テキスト ボックス 8"/>
          <p:cNvSpPr txBox="1"/>
          <p:nvPr userDrawn="1"/>
        </p:nvSpPr>
        <p:spPr>
          <a:xfrm>
            <a:off x="35496" y="6444044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2013/03/07 </a:t>
            </a:r>
            <a:r>
              <a:rPr kumimoji="1" lang="ja-JP" altLang="en-US" dirty="0" smtClean="0">
                <a:solidFill>
                  <a:schemeClr val="bg1"/>
                </a:solidFill>
              </a:rPr>
              <a:t>土地利用変化を考慮した気候変動予測</a:t>
            </a:r>
            <a:r>
              <a:rPr kumimoji="1" lang="ja-JP" altLang="en-US" dirty="0" smtClean="0">
                <a:solidFill>
                  <a:schemeClr val="bg1"/>
                </a:solidFill>
              </a:rPr>
              <a:t>に向けた統計</a:t>
            </a:r>
            <a:r>
              <a:rPr kumimoji="1" lang="ja-JP" altLang="en-US" dirty="0" smtClean="0">
                <a:solidFill>
                  <a:schemeClr val="bg1"/>
                </a:solidFill>
              </a:rPr>
              <a:t>手法の開発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microsoft.com/office/2007/relationships/hdphoto" Target="../media/hdphoto3.wdp"/><Relationship Id="rId5" Type="http://schemas.openxmlformats.org/officeDocument/2006/relationships/image" Target="../media/image15.jpe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88032" y="695598"/>
            <a:ext cx="8532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rgbClr val="FFC000"/>
                </a:solidFill>
              </a:rPr>
              <a:t>土地利用変化を考慮した</a:t>
            </a:r>
            <a:endParaRPr kumimoji="1" lang="en-US" altLang="ja-JP" sz="3200" dirty="0" smtClean="0">
              <a:solidFill>
                <a:srgbClr val="FFC000"/>
              </a:solidFill>
            </a:endParaRPr>
          </a:p>
          <a:p>
            <a:pPr algn="ctr"/>
            <a:r>
              <a:rPr kumimoji="1" lang="ja-JP" altLang="en-US" sz="3200" dirty="0" smtClean="0">
                <a:solidFill>
                  <a:srgbClr val="FFC000"/>
                </a:solidFill>
              </a:rPr>
              <a:t>気候変動予測</a:t>
            </a:r>
            <a:r>
              <a:rPr kumimoji="1" lang="ja-JP" altLang="en-US" sz="3200" dirty="0" smtClean="0">
                <a:solidFill>
                  <a:srgbClr val="FFC000"/>
                </a:solidFill>
              </a:rPr>
              <a:t>に向けた統計</a:t>
            </a:r>
            <a:r>
              <a:rPr kumimoji="1" lang="ja-JP" altLang="en-US" sz="3200" dirty="0" smtClean="0">
                <a:solidFill>
                  <a:srgbClr val="FFC000"/>
                </a:solidFill>
              </a:rPr>
              <a:t>手法の開発</a:t>
            </a:r>
            <a:endParaRPr kumimoji="1" lang="ja-JP" altLang="en-US" sz="3200" dirty="0">
              <a:solidFill>
                <a:srgbClr val="FFC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0528" y="5229200"/>
            <a:ext cx="8855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FFFF00"/>
                </a:solidFill>
              </a:rPr>
              <a:t>吉田 龍平 </a:t>
            </a:r>
            <a:r>
              <a:rPr lang="ja-JP" altLang="en-US" sz="2400" dirty="0">
                <a:solidFill>
                  <a:srgbClr val="FFFF00"/>
                </a:solidFill>
              </a:rPr>
              <a:t>　</a:t>
            </a:r>
            <a:r>
              <a:rPr kumimoji="1" lang="ja-JP" altLang="en-US" sz="2400" dirty="0" smtClean="0">
                <a:solidFill>
                  <a:srgbClr val="FFFF00"/>
                </a:solidFill>
              </a:rPr>
              <a:t>東北</a:t>
            </a:r>
            <a:r>
              <a:rPr kumimoji="1" lang="ja-JP" altLang="en-US" sz="2400" dirty="0" smtClean="0">
                <a:solidFill>
                  <a:srgbClr val="FFFF00"/>
                </a:solidFill>
              </a:rPr>
              <a:t>大院・</a:t>
            </a:r>
            <a:r>
              <a:rPr kumimoji="1" lang="ja-JP" altLang="en-US" sz="2400" dirty="0" smtClean="0">
                <a:solidFill>
                  <a:srgbClr val="FFFF00"/>
                </a:solidFill>
              </a:rPr>
              <a:t>理 </a:t>
            </a:r>
            <a:endParaRPr kumimoji="1" lang="en-US" altLang="ja-JP" sz="2400" dirty="0" smtClean="0">
              <a:solidFill>
                <a:srgbClr val="FFFF00"/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rgbClr val="FFFF00"/>
                </a:solidFill>
              </a:rPr>
              <a:t>(RECCA-Kochi@</a:t>
            </a:r>
            <a:r>
              <a:rPr kumimoji="1" lang="ja-JP" altLang="en-US" sz="2400" dirty="0" smtClean="0">
                <a:solidFill>
                  <a:srgbClr val="FFFF00"/>
                </a:solidFill>
              </a:rPr>
              <a:t>農環研より移籍し</a:t>
            </a:r>
            <a:r>
              <a:rPr lang="ja-JP" altLang="en-US" sz="2400" dirty="0" smtClean="0">
                <a:solidFill>
                  <a:srgbClr val="FFFF00"/>
                </a:solidFill>
              </a:rPr>
              <a:t>ました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)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8024" y="6021288"/>
            <a:ext cx="429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dirty="0" smtClean="0">
                <a:solidFill>
                  <a:schemeClr val="bg1"/>
                </a:solidFill>
              </a:rPr>
              <a:t>2013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年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3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月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7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日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(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木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)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ryu\Documents\hdd320\ridge_backup\091204\ryu\thesis\外部発表\TU_1\20130301_高知大\GRL\04_yie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8" y="1844824"/>
            <a:ext cx="4537132" cy="95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yu\Documents\hdd320\ridge_backup\091204\ryu\thesis\外部発表\TU_1\20130301_高知大\ERL\fig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687" y="1772816"/>
            <a:ext cx="3263785" cy="320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07504" y="285293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成果</a:t>
            </a:r>
            <a:r>
              <a:rPr kumimoji="1" lang="en-US" altLang="ja-JP" dirty="0" smtClean="0">
                <a:solidFill>
                  <a:schemeClr val="bg1"/>
                </a:solidFill>
              </a:rPr>
              <a:t>1: </a:t>
            </a:r>
            <a:r>
              <a:rPr kumimoji="1" lang="ja-JP" altLang="en-US" dirty="0" smtClean="0">
                <a:solidFill>
                  <a:schemeClr val="bg1"/>
                </a:solidFill>
              </a:rPr>
              <a:t>土地利用変化</a:t>
            </a:r>
            <a:r>
              <a:rPr kumimoji="1" lang="en-US" altLang="ja-JP" dirty="0" smtClean="0">
                <a:solidFill>
                  <a:schemeClr val="bg1"/>
                </a:solidFill>
              </a:rPr>
              <a:t>(LUC)</a:t>
            </a:r>
            <a:r>
              <a:rPr kumimoji="1" lang="ja-JP" altLang="en-US" dirty="0" smtClean="0">
                <a:solidFill>
                  <a:schemeClr val="bg1"/>
                </a:solidFill>
              </a:rPr>
              <a:t>由来によるコメ減収量を</a:t>
            </a:r>
            <a:r>
              <a:rPr lang="ja-JP" altLang="en-US" dirty="0" smtClean="0">
                <a:solidFill>
                  <a:schemeClr val="bg1"/>
                </a:solidFill>
              </a:rPr>
              <a:t>推定 </a:t>
            </a:r>
            <a:r>
              <a:rPr lang="en-US" altLang="ja-JP" dirty="0" smtClean="0">
                <a:solidFill>
                  <a:schemeClr val="bg1"/>
                </a:solidFill>
              </a:rPr>
              <a:t>(Yoshida et al. 2012 GRL)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1560" y="4077072"/>
            <a:ext cx="5040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成果</a:t>
            </a:r>
            <a:r>
              <a:rPr lang="en-US" altLang="ja-JP" dirty="0">
                <a:solidFill>
                  <a:schemeClr val="bg1"/>
                </a:solidFill>
              </a:rPr>
              <a:t>2</a:t>
            </a:r>
            <a:r>
              <a:rPr kumimoji="1" lang="en-US" altLang="ja-JP" dirty="0" smtClean="0">
                <a:solidFill>
                  <a:schemeClr val="bg1"/>
                </a:solidFill>
              </a:rPr>
              <a:t>: </a:t>
            </a:r>
            <a:r>
              <a:rPr kumimoji="1" lang="ja-JP" altLang="en-US" dirty="0" smtClean="0">
                <a:solidFill>
                  <a:schemeClr val="bg1"/>
                </a:solidFill>
              </a:rPr>
              <a:t>任意の</a:t>
            </a:r>
            <a:r>
              <a:rPr kumimoji="1" lang="en-US" altLang="ja-JP" dirty="0" smtClean="0">
                <a:solidFill>
                  <a:schemeClr val="bg1"/>
                </a:solidFill>
              </a:rPr>
              <a:t>LUC</a:t>
            </a:r>
            <a:r>
              <a:rPr kumimoji="1" lang="ja-JP" altLang="en-US" dirty="0" smtClean="0">
                <a:solidFill>
                  <a:schemeClr val="bg1"/>
                </a:solidFill>
              </a:rPr>
              <a:t>に対する気温変化量を算出する「影響評価関数」を開発</a:t>
            </a:r>
            <a:r>
              <a:rPr lang="ja-JP" altLang="en-US" dirty="0" smtClean="0">
                <a:solidFill>
                  <a:schemeClr val="bg1"/>
                </a:solidFill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</a:rPr>
              <a:t>(Yoshida et al. 2013 </a:t>
            </a:r>
            <a:r>
              <a:rPr lang="en-US" altLang="ja-JP" dirty="0" smtClean="0">
                <a:solidFill>
                  <a:schemeClr val="bg1"/>
                </a:solidFill>
              </a:rPr>
              <a:t>submitted)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88024" y="317847"/>
            <a:ext cx="4295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000" dirty="0" smtClean="0">
                <a:solidFill>
                  <a:schemeClr val="bg1"/>
                </a:solidFill>
              </a:rPr>
              <a:t>第</a:t>
            </a:r>
            <a:r>
              <a:rPr lang="en-US" altLang="ja-JP" sz="2000" dirty="0" smtClean="0">
                <a:solidFill>
                  <a:schemeClr val="bg1"/>
                </a:solidFill>
              </a:rPr>
              <a:t>7</a:t>
            </a:r>
            <a:r>
              <a:rPr lang="ja-JP" altLang="en-US" sz="2000" dirty="0" smtClean="0">
                <a:solidFill>
                  <a:schemeClr val="bg1"/>
                </a:solidFill>
              </a:rPr>
              <a:t>回ヤマセ研究会　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(</a:t>
            </a:r>
            <a:r>
              <a:rPr lang="ja-JP" altLang="en-US" sz="2000" dirty="0">
                <a:solidFill>
                  <a:schemeClr val="bg1"/>
                </a:solidFill>
              </a:rPr>
              <a:t>弘前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大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6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ryu\Documents\hdd320\ridge_backup\091204\ryu\thesis\外部発表\TU_1\20130301_高知大\ERL\fig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94" y="557391"/>
            <a:ext cx="3804171" cy="265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5495" y="-27384"/>
            <a:ext cx="8983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FFFF00"/>
                </a:solidFill>
              </a:rPr>
              <a:t>解像度半分くらいでちょうどいいパフォーマンス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020323"/>
              </p:ext>
            </p:extLst>
          </p:nvPr>
        </p:nvGraphicFramePr>
        <p:xfrm>
          <a:off x="5359822" y="685761"/>
          <a:ext cx="271794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485"/>
                <a:gridCol w="679485"/>
                <a:gridCol w="679485"/>
                <a:gridCol w="679485"/>
              </a:tblGrid>
              <a:tr h="465190"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5190"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5190">
                <a:tc>
                  <a:txBody>
                    <a:bodyPr/>
                    <a:lstStyle/>
                    <a:p>
                      <a:endParaRPr kumimoji="1" lang="ja-JP" altLang="en-US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5190">
                <a:tc>
                  <a:txBody>
                    <a:bodyPr/>
                    <a:lstStyle/>
                    <a:p>
                      <a:endParaRPr kumimoji="1" lang="ja-JP" altLang="en-US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円/楕円 5"/>
          <p:cNvSpPr/>
          <p:nvPr/>
        </p:nvSpPr>
        <p:spPr>
          <a:xfrm>
            <a:off x="6583958" y="1709683"/>
            <a:ext cx="288032" cy="2608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6583958" y="2312946"/>
            <a:ext cx="288032" cy="26083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6583958" y="2861811"/>
            <a:ext cx="288032" cy="26083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6583958" y="584754"/>
            <a:ext cx="288032" cy="26083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6583958" y="1160818"/>
            <a:ext cx="288032" cy="26083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7255180" y="1713732"/>
            <a:ext cx="288032" cy="26083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7255180" y="2316995"/>
            <a:ext cx="288032" cy="26083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7255180" y="2865860"/>
            <a:ext cx="288032" cy="26083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7255180" y="588803"/>
            <a:ext cx="288032" cy="26083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7255180" y="1164867"/>
            <a:ext cx="288032" cy="26083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7937977" y="1728784"/>
            <a:ext cx="288032" cy="26083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7937977" y="2332047"/>
            <a:ext cx="288032" cy="26083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7937977" y="2880912"/>
            <a:ext cx="288032" cy="26083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7937977" y="603855"/>
            <a:ext cx="288032" cy="26083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7937977" y="1179919"/>
            <a:ext cx="288032" cy="26083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5215806" y="1682484"/>
            <a:ext cx="288032" cy="26083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5215806" y="2285747"/>
            <a:ext cx="288032" cy="26083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5215806" y="2834612"/>
            <a:ext cx="288032" cy="26083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5215806" y="557555"/>
            <a:ext cx="288032" cy="26083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5215806" y="1133619"/>
            <a:ext cx="288032" cy="26083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5898603" y="1697536"/>
            <a:ext cx="288032" cy="26083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5898603" y="2300799"/>
            <a:ext cx="288032" cy="26083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5898603" y="2849664"/>
            <a:ext cx="288032" cy="26083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5898603" y="572607"/>
            <a:ext cx="288032" cy="26083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5898603" y="1148671"/>
            <a:ext cx="288032" cy="26083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6511950" y="1660614"/>
            <a:ext cx="432048" cy="4091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120681" y="3121804"/>
            <a:ext cx="2771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B0F0"/>
                </a:solidFill>
              </a:rPr>
              <a:t>5km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/</a:t>
            </a:r>
            <a:r>
              <a:rPr kumimoji="1" lang="en-US" altLang="ja-JP" sz="2800" dirty="0" smtClean="0">
                <a:solidFill>
                  <a:srgbClr val="FFC000"/>
                </a:solidFill>
              </a:rPr>
              <a:t>10km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/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20km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0609" y="3356992"/>
            <a:ext cx="5599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</a:rPr>
              <a:t>図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: IF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作成時に平均する格子数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(=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解像度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)</a:t>
            </a:r>
            <a:r>
              <a:rPr lang="ja-JP" altLang="en-US" sz="2400" dirty="0" smtClean="0">
                <a:solidFill>
                  <a:schemeClr val="bg1"/>
                </a:solidFill>
              </a:rPr>
              <a:t>の多寡に対する</a:t>
            </a:r>
            <a:r>
              <a:rPr lang="en-US" altLang="ja-JP" sz="2400" dirty="0" smtClean="0">
                <a:solidFill>
                  <a:schemeClr val="bg1"/>
                </a:solidFill>
              </a:rPr>
              <a:t>RMSE (IF 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vs</a:t>
            </a:r>
            <a:r>
              <a:rPr lang="en-US" altLang="ja-JP" sz="2400" dirty="0" smtClean="0">
                <a:solidFill>
                  <a:schemeClr val="bg1"/>
                </a:solidFill>
              </a:rPr>
              <a:t> NHM)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07504" y="4542219"/>
            <a:ext cx="8911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1. </a:t>
            </a:r>
            <a:r>
              <a:rPr lang="ja-JP" altLang="en-US" sz="2400" dirty="0" smtClean="0">
                <a:solidFill>
                  <a:schemeClr val="bg1"/>
                </a:solidFill>
              </a:rPr>
              <a:t>四国一様に一様のパラを与えて</a:t>
            </a:r>
            <a:r>
              <a:rPr lang="en-US" altLang="ja-JP" sz="2400" dirty="0" smtClean="0">
                <a:solidFill>
                  <a:schemeClr val="bg1"/>
                </a:solidFill>
              </a:rPr>
              <a:t>IF</a:t>
            </a:r>
            <a:r>
              <a:rPr lang="ja-JP" altLang="en-US" sz="2400" dirty="0" smtClean="0">
                <a:solidFill>
                  <a:schemeClr val="bg1"/>
                </a:solidFill>
              </a:rPr>
              <a:t>を作成→平均化で緩和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r>
              <a:rPr kumimoji="1" lang="en-US" altLang="ja-JP" sz="2400" dirty="0" smtClean="0">
                <a:solidFill>
                  <a:schemeClr val="bg1"/>
                </a:solidFill>
              </a:rPr>
              <a:t>2. 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領域モデルの出力は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grid base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ではなく、ある程度の領域で平均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r>
              <a:rPr lang="ja-JP" altLang="en-US" sz="2400" dirty="0">
                <a:solidFill>
                  <a:schemeClr val="bg1"/>
                </a:solidFill>
              </a:rPr>
              <a:t>↑</a:t>
            </a:r>
            <a:r>
              <a:rPr lang="ja-JP" altLang="en-US" sz="2400" dirty="0" smtClean="0">
                <a:solidFill>
                  <a:schemeClr val="bg1"/>
                </a:solidFill>
              </a:rPr>
              <a:t>数値モデルは表現したい現象の</a:t>
            </a:r>
            <a:r>
              <a:rPr lang="en-US" altLang="ja-JP" sz="2400" dirty="0" smtClean="0">
                <a:solidFill>
                  <a:schemeClr val="bg1"/>
                </a:solidFill>
              </a:rPr>
              <a:t>4</a:t>
            </a:r>
            <a:r>
              <a:rPr lang="ja-JP" altLang="en-US" sz="2400" dirty="0" smtClean="0">
                <a:solidFill>
                  <a:schemeClr val="bg1"/>
                </a:solidFill>
              </a:rPr>
              <a:t>倍の解像度で実行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r>
              <a:rPr lang="en-US" altLang="ja-JP" sz="2400" dirty="0" smtClean="0">
                <a:solidFill>
                  <a:schemeClr val="bg1"/>
                </a:solidFill>
              </a:rPr>
              <a:t>(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Pielke</a:t>
            </a:r>
            <a:r>
              <a:rPr lang="en-US" altLang="ja-JP" sz="2400" dirty="0" smtClean="0">
                <a:solidFill>
                  <a:schemeClr val="bg1"/>
                </a:solidFill>
              </a:rPr>
              <a:t>, et al., 1991)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5495" y="-27384"/>
            <a:ext cx="8983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FFFF00"/>
                </a:solidFill>
              </a:rPr>
              <a:t>10-km IF</a:t>
            </a:r>
            <a:r>
              <a:rPr lang="ja-JP" altLang="en-US" sz="3200" dirty="0" smtClean="0">
                <a:solidFill>
                  <a:srgbClr val="FFFF00"/>
                </a:solidFill>
              </a:rPr>
              <a:t>を使って</a:t>
            </a:r>
            <a:r>
              <a:rPr lang="en-US" altLang="ja-JP" sz="3200" dirty="0" smtClean="0">
                <a:solidFill>
                  <a:srgbClr val="FFFF00"/>
                </a:solidFill>
              </a:rPr>
              <a:t>Monte-Carlo simulation</a:t>
            </a:r>
          </a:p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   </a:t>
            </a:r>
            <a:r>
              <a:rPr lang="ja-JP" altLang="en-US" sz="3200" dirty="0" smtClean="0">
                <a:solidFill>
                  <a:srgbClr val="FFFF00"/>
                </a:solidFill>
              </a:rPr>
              <a:t>⇒ 四国に対し</a:t>
            </a:r>
            <a:r>
              <a:rPr kumimoji="1" lang="en-US" altLang="ja-JP" sz="3200" dirty="0" smtClean="0">
                <a:solidFill>
                  <a:srgbClr val="FFFF00"/>
                </a:solidFill>
              </a:rPr>
              <a:t>10,000</a:t>
            </a:r>
            <a:r>
              <a:rPr kumimoji="1" lang="ja-JP" altLang="en-US" sz="3200" dirty="0" smtClean="0">
                <a:solidFill>
                  <a:srgbClr val="FFFF00"/>
                </a:solidFill>
              </a:rPr>
              <a:t>通りの仮想</a:t>
            </a:r>
            <a:r>
              <a:rPr kumimoji="1" lang="en-US" altLang="ja-JP" sz="3200" dirty="0" smtClean="0">
                <a:solidFill>
                  <a:srgbClr val="FFFF00"/>
                </a:solidFill>
              </a:rPr>
              <a:t>LUC</a:t>
            </a:r>
            <a:r>
              <a:rPr kumimoji="1" lang="ja-JP" altLang="en-US" sz="3200" dirty="0" smtClean="0">
                <a:solidFill>
                  <a:srgbClr val="FFFF00"/>
                </a:solidFill>
              </a:rPr>
              <a:t>シナリオ作成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726465" y="5714768"/>
            <a:ext cx="3400457" cy="76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4305609" y="234888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②</a:t>
            </a:r>
            <a:r>
              <a:rPr lang="ja-JP" altLang="en-US" sz="2000" dirty="0" smtClean="0">
                <a:solidFill>
                  <a:schemeClr val="bg1"/>
                </a:solidFill>
              </a:rPr>
              <a:t>四国内の各グリッドでサイコロを振り、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LUC</a:t>
            </a:r>
            <a:r>
              <a:rPr lang="ja-JP" altLang="en-US" sz="2000" dirty="0" smtClean="0">
                <a:solidFill>
                  <a:schemeClr val="bg1"/>
                </a:solidFill>
              </a:rPr>
              <a:t>の有無、</a:t>
            </a:r>
            <a:r>
              <a:rPr lang="en-US" altLang="ja-JP" sz="2000" dirty="0" smtClean="0">
                <a:solidFill>
                  <a:schemeClr val="bg1"/>
                </a:solidFill>
              </a:rPr>
              <a:t>LUC</a:t>
            </a:r>
            <a:r>
              <a:rPr lang="ja-JP" altLang="en-US" sz="2000" dirty="0" smtClean="0">
                <a:solidFill>
                  <a:schemeClr val="bg1"/>
                </a:solidFill>
              </a:rPr>
              <a:t>の種類を決定</a:t>
            </a:r>
            <a:endParaRPr lang="en-US" altLang="ja-JP" sz="2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3" name="表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134690"/>
              </p:ext>
            </p:extLst>
          </p:nvPr>
        </p:nvGraphicFramePr>
        <p:xfrm>
          <a:off x="965162" y="4616099"/>
          <a:ext cx="135897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485"/>
                <a:gridCol w="679485"/>
              </a:tblGrid>
              <a:tr h="465190"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5190">
                <a:tc>
                  <a:txBody>
                    <a:bodyPr/>
                    <a:lstStyle/>
                    <a:p>
                      <a:endParaRPr kumimoji="1" lang="ja-JP" altLang="en-US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" name="円/楕円 35"/>
          <p:cNvSpPr/>
          <p:nvPr/>
        </p:nvSpPr>
        <p:spPr>
          <a:xfrm>
            <a:off x="1491079" y="4484230"/>
            <a:ext cx="288032" cy="26083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2184161" y="5031385"/>
            <a:ext cx="288032" cy="26083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2184161" y="4488279"/>
            <a:ext cx="288032" cy="26083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827584" y="5020948"/>
            <a:ext cx="288032" cy="260833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827584" y="4472083"/>
            <a:ext cx="288032" cy="260833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1505872" y="5041822"/>
            <a:ext cx="288032" cy="260833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2189298" y="5606002"/>
            <a:ext cx="288032" cy="26083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832721" y="5595565"/>
            <a:ext cx="288032" cy="26083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1511009" y="5616439"/>
            <a:ext cx="288032" cy="260833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F0"/>
              </a:solidFill>
            </a:endParaRPr>
          </a:p>
        </p:txBody>
      </p:sp>
      <p:graphicFrame>
        <p:nvGraphicFramePr>
          <p:cNvPr id="69" name="表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378208"/>
              </p:ext>
            </p:extLst>
          </p:nvPr>
        </p:nvGraphicFramePr>
        <p:xfrm>
          <a:off x="4139952" y="4616099"/>
          <a:ext cx="135897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485"/>
                <a:gridCol w="679485"/>
              </a:tblGrid>
              <a:tr h="465190"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5190">
                <a:tc>
                  <a:txBody>
                    <a:bodyPr/>
                    <a:lstStyle/>
                    <a:p>
                      <a:endParaRPr kumimoji="1" lang="ja-JP" altLang="en-US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0" name="円/楕円 69"/>
          <p:cNvSpPr/>
          <p:nvPr/>
        </p:nvSpPr>
        <p:spPr>
          <a:xfrm>
            <a:off x="4665869" y="4484230"/>
            <a:ext cx="288032" cy="26083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5358951" y="5031385"/>
            <a:ext cx="288032" cy="26083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5358951" y="4488279"/>
            <a:ext cx="288032" cy="26083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4002374" y="5020948"/>
            <a:ext cx="288032" cy="260833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4002374" y="4472083"/>
            <a:ext cx="288032" cy="260833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4680662" y="5041822"/>
            <a:ext cx="288032" cy="260833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5364088" y="5606002"/>
            <a:ext cx="288032" cy="26083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4007511" y="5595565"/>
            <a:ext cx="288032" cy="26083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8" name="円/楕円 77"/>
          <p:cNvSpPr/>
          <p:nvPr/>
        </p:nvSpPr>
        <p:spPr>
          <a:xfrm>
            <a:off x="4685799" y="5616439"/>
            <a:ext cx="288032" cy="260833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2483768" y="4725144"/>
            <a:ext cx="1512169" cy="856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/>
              <a:t>2 = </a:t>
            </a:r>
            <a:r>
              <a:rPr kumimoji="1" lang="ja-JP" altLang="en-US" dirty="0" smtClean="0"/>
              <a:t>森→建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の場合</a:t>
            </a:r>
            <a:endParaRPr kumimoji="1" lang="ja-JP" altLang="en-US" dirty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-36512" y="500388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5km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0" name="左中かっこ 79"/>
          <p:cNvSpPr/>
          <p:nvPr/>
        </p:nvSpPr>
        <p:spPr>
          <a:xfrm>
            <a:off x="522044" y="4602499"/>
            <a:ext cx="305540" cy="1123482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899591" y="5264208"/>
            <a:ext cx="735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100m</a:t>
            </a:r>
            <a:endParaRPr kumimoji="1" lang="ja-JP" altLang="en-US" dirty="0"/>
          </a:p>
        </p:txBody>
      </p:sp>
      <p:grpSp>
        <p:nvGrpSpPr>
          <p:cNvPr id="103" name="グループ化 102"/>
          <p:cNvGrpSpPr/>
          <p:nvPr/>
        </p:nvGrpSpPr>
        <p:grpSpPr>
          <a:xfrm>
            <a:off x="5290064" y="1124878"/>
            <a:ext cx="2665453" cy="1208997"/>
            <a:chOff x="322371" y="1139883"/>
            <a:chExt cx="2665453" cy="1208997"/>
          </a:xfrm>
        </p:grpSpPr>
        <p:sp>
          <p:nvSpPr>
            <p:cNvPr id="102" name="円/楕円 101"/>
            <p:cNvSpPr/>
            <p:nvPr/>
          </p:nvSpPr>
          <p:spPr>
            <a:xfrm>
              <a:off x="322371" y="1939646"/>
              <a:ext cx="1368152" cy="4092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93" name="グループ化 92"/>
            <p:cNvGrpSpPr/>
            <p:nvPr/>
          </p:nvGrpSpPr>
          <p:grpSpPr>
            <a:xfrm>
              <a:off x="1979712" y="1231723"/>
              <a:ext cx="1008112" cy="936104"/>
              <a:chOff x="1979712" y="1231723"/>
              <a:chExt cx="1008112" cy="936104"/>
            </a:xfrm>
          </p:grpSpPr>
          <p:sp>
            <p:nvSpPr>
              <p:cNvPr id="6" name="直方体 5"/>
              <p:cNvSpPr/>
              <p:nvPr/>
            </p:nvSpPr>
            <p:spPr>
              <a:xfrm>
                <a:off x="1979712" y="1231723"/>
                <a:ext cx="1008112" cy="936104"/>
              </a:xfrm>
              <a:prstGeom prst="cub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円/楕円 21"/>
              <p:cNvSpPr/>
              <p:nvPr/>
            </p:nvSpPr>
            <p:spPr>
              <a:xfrm>
                <a:off x="2824836" y="1593736"/>
                <a:ext cx="117373" cy="21850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円/楕円 81"/>
              <p:cNvSpPr/>
              <p:nvPr/>
            </p:nvSpPr>
            <p:spPr>
              <a:xfrm>
                <a:off x="2562632" y="1339273"/>
                <a:ext cx="169020" cy="9197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円/楕円 87"/>
              <p:cNvSpPr/>
              <p:nvPr/>
            </p:nvSpPr>
            <p:spPr>
              <a:xfrm>
                <a:off x="2224018" y="1268760"/>
                <a:ext cx="169020" cy="9197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円/楕円 88"/>
              <p:cNvSpPr/>
              <p:nvPr/>
            </p:nvSpPr>
            <p:spPr>
              <a:xfrm>
                <a:off x="2032998" y="1536825"/>
                <a:ext cx="169020" cy="1629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円/楕円 89"/>
              <p:cNvSpPr/>
              <p:nvPr/>
            </p:nvSpPr>
            <p:spPr>
              <a:xfrm>
                <a:off x="2272524" y="1753366"/>
                <a:ext cx="169020" cy="1629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円/楕円 90"/>
              <p:cNvSpPr/>
              <p:nvPr/>
            </p:nvSpPr>
            <p:spPr>
              <a:xfrm>
                <a:off x="2512050" y="1969906"/>
                <a:ext cx="169020" cy="1629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2" name="グループ化 91"/>
            <p:cNvGrpSpPr/>
            <p:nvPr/>
          </p:nvGrpSpPr>
          <p:grpSpPr>
            <a:xfrm rot="18927009">
              <a:off x="504677" y="1139883"/>
              <a:ext cx="1008112" cy="936104"/>
              <a:chOff x="395536" y="1196752"/>
              <a:chExt cx="1008112" cy="936104"/>
            </a:xfrm>
          </p:grpSpPr>
          <p:sp>
            <p:nvSpPr>
              <p:cNvPr id="95" name="直方体 94"/>
              <p:cNvSpPr/>
              <p:nvPr/>
            </p:nvSpPr>
            <p:spPr>
              <a:xfrm>
                <a:off x="395536" y="1196752"/>
                <a:ext cx="1008112" cy="936104"/>
              </a:xfrm>
              <a:prstGeom prst="cub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/楕円 95"/>
              <p:cNvSpPr/>
              <p:nvPr/>
            </p:nvSpPr>
            <p:spPr>
              <a:xfrm>
                <a:off x="1240660" y="1558765"/>
                <a:ext cx="117373" cy="21850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円/楕円 96"/>
              <p:cNvSpPr/>
              <p:nvPr/>
            </p:nvSpPr>
            <p:spPr>
              <a:xfrm>
                <a:off x="978456" y="1304302"/>
                <a:ext cx="169020" cy="9197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円/楕円 97"/>
              <p:cNvSpPr/>
              <p:nvPr/>
            </p:nvSpPr>
            <p:spPr>
              <a:xfrm>
                <a:off x="639842" y="1233789"/>
                <a:ext cx="169020" cy="9197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円/楕円 98"/>
              <p:cNvSpPr/>
              <p:nvPr/>
            </p:nvSpPr>
            <p:spPr>
              <a:xfrm>
                <a:off x="448822" y="1501854"/>
                <a:ext cx="169020" cy="1629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円/楕円 99"/>
              <p:cNvSpPr/>
              <p:nvPr/>
            </p:nvSpPr>
            <p:spPr>
              <a:xfrm>
                <a:off x="688348" y="1718395"/>
                <a:ext cx="169020" cy="1629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円/楕円 100"/>
              <p:cNvSpPr/>
              <p:nvPr/>
            </p:nvSpPr>
            <p:spPr>
              <a:xfrm>
                <a:off x="927874" y="1934935"/>
                <a:ext cx="169020" cy="1629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1027" name="Picture 3" descr="C:\Users\ryu\Desktop\grid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70" y="1112635"/>
            <a:ext cx="2231560" cy="203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テキスト ボックス 107"/>
          <p:cNvSpPr txBox="1"/>
          <p:nvPr/>
        </p:nvSpPr>
        <p:spPr>
          <a:xfrm>
            <a:off x="4644008" y="2996952"/>
            <a:ext cx="4245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LUC</a:t>
            </a:r>
            <a:r>
              <a:rPr lang="en-US" altLang="ja-JP" sz="2000" dirty="0" smtClean="0">
                <a:solidFill>
                  <a:schemeClr val="bg1"/>
                </a:solidFill>
                <a:sym typeface="Wingdings" pitchFamily="2" charset="2"/>
              </a:rPr>
              <a:t> 1:</a:t>
            </a:r>
            <a:r>
              <a:rPr lang="ja-JP" altLang="en-US" sz="2000" dirty="0" smtClean="0">
                <a:solidFill>
                  <a:srgbClr val="92D050"/>
                </a:solidFill>
                <a:sym typeface="Wingdings" pitchFamily="2" charset="2"/>
              </a:rPr>
              <a:t>森林</a:t>
            </a:r>
            <a:r>
              <a:rPr lang="ja-JP" altLang="en-US" sz="2000" dirty="0" smtClean="0">
                <a:solidFill>
                  <a:schemeClr val="bg1"/>
                </a:solidFill>
                <a:sym typeface="Wingdings" pitchFamily="2" charset="2"/>
              </a:rPr>
              <a:t>→</a:t>
            </a:r>
            <a:r>
              <a:rPr lang="ja-JP" altLang="en-US" sz="2000" dirty="0" smtClean="0">
                <a:solidFill>
                  <a:srgbClr val="00B0F0"/>
                </a:solidFill>
                <a:sym typeface="Wingdings" pitchFamily="2" charset="2"/>
              </a:rPr>
              <a:t>水田</a:t>
            </a:r>
            <a:r>
              <a:rPr lang="ja-JP" altLang="en-US" sz="2000" dirty="0" smtClean="0">
                <a:solidFill>
                  <a:schemeClr val="bg1"/>
                </a:solidFill>
                <a:sym typeface="Wingdings" pitchFamily="2" charset="2"/>
              </a:rPr>
              <a:t>   </a:t>
            </a:r>
            <a:r>
              <a:rPr lang="en-US" altLang="ja-JP" sz="2000" b="1" i="1" u="sng" dirty="0" smtClean="0">
                <a:solidFill>
                  <a:schemeClr val="bg1"/>
                </a:solidFill>
                <a:sym typeface="Wingdings" pitchFamily="2" charset="2"/>
              </a:rPr>
              <a:t>2: </a:t>
            </a:r>
            <a:r>
              <a:rPr lang="ja-JP" altLang="en-US" sz="2000" b="1" i="1" u="sng" dirty="0" smtClean="0">
                <a:solidFill>
                  <a:srgbClr val="92D050"/>
                </a:solidFill>
                <a:sym typeface="Wingdings" pitchFamily="2" charset="2"/>
              </a:rPr>
              <a:t>森林</a:t>
            </a:r>
            <a:r>
              <a:rPr lang="ja-JP" altLang="en-US" sz="2000" b="1" i="1" u="sng" dirty="0" smtClean="0">
                <a:solidFill>
                  <a:schemeClr val="bg1"/>
                </a:solidFill>
                <a:sym typeface="Wingdings" pitchFamily="2" charset="2"/>
              </a:rPr>
              <a:t>→建物</a:t>
            </a:r>
            <a:endParaRPr lang="en-US" altLang="ja-JP" sz="2000" b="1" i="1" u="sng" dirty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en-US" altLang="ja-JP" sz="2000" dirty="0" smtClean="0">
                <a:solidFill>
                  <a:schemeClr val="bg1"/>
                </a:solidFill>
                <a:sym typeface="Wingdings" pitchFamily="2" charset="2"/>
              </a:rPr>
              <a:t>             3:</a:t>
            </a:r>
            <a:r>
              <a:rPr lang="ja-JP" altLang="en-US" sz="2000" dirty="0" smtClean="0">
                <a:solidFill>
                  <a:srgbClr val="00B0F0"/>
                </a:solidFill>
                <a:sym typeface="Wingdings" pitchFamily="2" charset="2"/>
              </a:rPr>
              <a:t>水田</a:t>
            </a:r>
            <a:r>
              <a:rPr lang="ja-JP" altLang="en-US" sz="2000" dirty="0" smtClean="0">
                <a:solidFill>
                  <a:schemeClr val="bg1"/>
                </a:solidFill>
                <a:sym typeface="Wingdings" pitchFamily="2" charset="2"/>
              </a:rPr>
              <a:t>→</a:t>
            </a:r>
            <a:r>
              <a:rPr lang="ja-JP" altLang="en-US" sz="2000" dirty="0" smtClean="0">
                <a:solidFill>
                  <a:srgbClr val="92D050"/>
                </a:solidFill>
                <a:sym typeface="Wingdings" pitchFamily="2" charset="2"/>
              </a:rPr>
              <a:t>森林</a:t>
            </a:r>
            <a:r>
              <a:rPr lang="ja-JP" altLang="en-US" sz="2000" dirty="0" smtClean="0">
                <a:solidFill>
                  <a:schemeClr val="bg1"/>
                </a:solidFill>
                <a:sym typeface="Wingdings" pitchFamily="2" charset="2"/>
              </a:rPr>
              <a:t>   </a:t>
            </a:r>
            <a:r>
              <a:rPr lang="en-US" altLang="ja-JP" sz="2000" dirty="0" smtClean="0">
                <a:solidFill>
                  <a:schemeClr val="bg1"/>
                </a:solidFill>
                <a:sym typeface="Wingdings" pitchFamily="2" charset="2"/>
              </a:rPr>
              <a:t>4:</a:t>
            </a:r>
            <a:r>
              <a:rPr lang="ja-JP" altLang="en-US" sz="2000" dirty="0" smtClean="0">
                <a:solidFill>
                  <a:srgbClr val="00B0F0"/>
                </a:solidFill>
                <a:sym typeface="Wingdings" pitchFamily="2" charset="2"/>
              </a:rPr>
              <a:t>水田</a:t>
            </a:r>
            <a:r>
              <a:rPr lang="ja-JP" altLang="en-US" sz="2000" dirty="0" smtClean="0">
                <a:solidFill>
                  <a:schemeClr val="bg1"/>
                </a:solidFill>
                <a:sym typeface="Wingdings" pitchFamily="2" charset="2"/>
              </a:rPr>
              <a:t>→建物</a:t>
            </a:r>
            <a:endParaRPr lang="en-US" altLang="ja-JP" sz="2000" dirty="0" smtClean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en-US" altLang="ja-JP" sz="20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altLang="ja-JP" sz="2000" dirty="0" smtClean="0">
                <a:solidFill>
                  <a:schemeClr val="bg1"/>
                </a:solidFill>
                <a:sym typeface="Wingdings" pitchFamily="2" charset="2"/>
              </a:rPr>
              <a:t>            5: </a:t>
            </a:r>
            <a:r>
              <a:rPr lang="ja-JP" altLang="en-US" sz="2000" dirty="0" smtClean="0">
                <a:solidFill>
                  <a:schemeClr val="bg1"/>
                </a:solidFill>
                <a:sym typeface="Wingdings" pitchFamily="2" charset="2"/>
              </a:rPr>
              <a:t>建物→</a:t>
            </a:r>
            <a:r>
              <a:rPr lang="ja-JP" altLang="en-US" sz="2000" dirty="0" smtClean="0">
                <a:solidFill>
                  <a:srgbClr val="92D050"/>
                </a:solidFill>
                <a:sym typeface="Wingdings" pitchFamily="2" charset="2"/>
              </a:rPr>
              <a:t>森林</a:t>
            </a:r>
            <a:r>
              <a:rPr lang="ja-JP" altLang="en-US" sz="2000" dirty="0" smtClean="0">
                <a:solidFill>
                  <a:schemeClr val="bg1"/>
                </a:solidFill>
                <a:sym typeface="Wingdings" pitchFamily="2" charset="2"/>
              </a:rPr>
              <a:t>  </a:t>
            </a:r>
            <a:r>
              <a:rPr lang="en-US" altLang="ja-JP" sz="2000" dirty="0" smtClean="0">
                <a:solidFill>
                  <a:schemeClr val="bg1"/>
                </a:solidFill>
                <a:sym typeface="Wingdings" pitchFamily="2" charset="2"/>
              </a:rPr>
              <a:t>6:</a:t>
            </a:r>
            <a:r>
              <a:rPr lang="ja-JP" altLang="en-US" sz="2000" dirty="0" smtClean="0">
                <a:solidFill>
                  <a:schemeClr val="bg1"/>
                </a:solidFill>
                <a:sym typeface="Wingdings" pitchFamily="2" charset="2"/>
              </a:rPr>
              <a:t>建物→</a:t>
            </a:r>
            <a:r>
              <a:rPr lang="ja-JP" altLang="en-US" sz="2000" dirty="0" smtClean="0">
                <a:solidFill>
                  <a:srgbClr val="00B0F0"/>
                </a:solidFill>
                <a:sym typeface="Wingdings" pitchFamily="2" charset="2"/>
              </a:rPr>
              <a:t>水田</a:t>
            </a:r>
            <a:endParaRPr lang="en-US" altLang="ja-JP" sz="2000" dirty="0" smtClean="0">
              <a:solidFill>
                <a:srgbClr val="00B0F0"/>
              </a:solidFill>
              <a:sym typeface="Wingdings" pitchFamily="2" charset="2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175315" y="5877272"/>
            <a:ext cx="3063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</a:rPr>
              <a:t>グリッド内平均アルベド</a:t>
            </a:r>
            <a:r>
              <a:rPr lang="en-US" altLang="ja-JP" sz="2000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 α1 = 0.3</a:t>
            </a: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4073081" y="5949280"/>
            <a:ext cx="1435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同</a:t>
            </a:r>
            <a:r>
              <a:rPr lang="en-US" altLang="ja-JP" sz="2000" dirty="0" smtClean="0">
                <a:solidFill>
                  <a:schemeClr val="bg1"/>
                </a:solidFill>
              </a:rPr>
              <a:t>: α2 = 0.5</a:t>
            </a: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7451461" y="4944479"/>
            <a:ext cx="1591141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bg1"/>
                </a:solidFill>
              </a:rPr>
              <a:t>Δα = α2 – α1</a:t>
            </a:r>
          </a:p>
        </p:txBody>
      </p:sp>
      <p:sp>
        <p:nvSpPr>
          <p:cNvPr id="106" name="正方形/長方形 105"/>
          <p:cNvSpPr/>
          <p:nvPr/>
        </p:nvSpPr>
        <p:spPr>
          <a:xfrm>
            <a:off x="7955517" y="5877272"/>
            <a:ext cx="720939" cy="50405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7" name="下矢印 106"/>
          <p:cNvSpPr/>
          <p:nvPr/>
        </p:nvSpPr>
        <p:spPr>
          <a:xfrm>
            <a:off x="8197934" y="5388820"/>
            <a:ext cx="334506" cy="488452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167937" y="3209166"/>
            <a:ext cx="4260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</a:rPr>
              <a:t>図</a:t>
            </a:r>
            <a:r>
              <a:rPr lang="en-US" altLang="ja-JP" sz="2000" dirty="0" smtClean="0">
                <a:solidFill>
                  <a:schemeClr val="bg1"/>
                </a:solidFill>
              </a:rPr>
              <a:t>: </a:t>
            </a:r>
            <a:r>
              <a:rPr lang="ja-JP" altLang="en-US" sz="2000" dirty="0" smtClean="0">
                <a:solidFill>
                  <a:schemeClr val="bg1"/>
                </a:solidFill>
              </a:rPr>
              <a:t>計算領域内、</a:t>
            </a:r>
            <a:r>
              <a:rPr lang="en-US" altLang="ja-JP" sz="2000" dirty="0" smtClean="0">
                <a:solidFill>
                  <a:schemeClr val="bg1"/>
                </a:solidFill>
              </a:rPr>
              <a:t>5km</a:t>
            </a:r>
            <a:r>
              <a:rPr lang="ja-JP" altLang="en-US" sz="2000" dirty="0" smtClean="0">
                <a:solidFill>
                  <a:schemeClr val="bg1"/>
                </a:solidFill>
              </a:rPr>
              <a:t>格子の位置</a:t>
            </a:r>
            <a:r>
              <a:rPr lang="en-US" altLang="ja-JP" sz="2000" dirty="0" smtClean="0">
                <a:solidFill>
                  <a:schemeClr val="bg1"/>
                </a:solidFill>
              </a:rPr>
              <a:t>(</a:t>
            </a:r>
            <a:r>
              <a:rPr lang="ja-JP" altLang="en-US" sz="2000" dirty="0" smtClean="0">
                <a:solidFill>
                  <a:schemeClr val="bg1"/>
                </a:solidFill>
              </a:rPr>
              <a:t>黒</a:t>
            </a:r>
            <a:r>
              <a:rPr lang="en-US" altLang="ja-JP" sz="2000" dirty="0" smtClean="0">
                <a:solidFill>
                  <a:schemeClr val="bg1"/>
                </a:solidFill>
              </a:rPr>
              <a:t>)</a:t>
            </a:r>
          </a:p>
          <a:p>
            <a:r>
              <a:rPr lang="ja-JP" altLang="en-US" sz="2000" dirty="0" smtClean="0">
                <a:solidFill>
                  <a:schemeClr val="bg1"/>
                </a:solidFill>
              </a:rPr>
              <a:t>標高</a:t>
            </a:r>
            <a:r>
              <a:rPr lang="en-US" altLang="ja-JP" sz="2000" dirty="0" smtClean="0">
                <a:solidFill>
                  <a:schemeClr val="bg1"/>
                </a:solidFill>
              </a:rPr>
              <a:t>10m(</a:t>
            </a:r>
            <a:r>
              <a:rPr lang="ja-JP" altLang="en-US" sz="2000" dirty="0" smtClean="0">
                <a:solidFill>
                  <a:schemeClr val="bg1"/>
                </a:solidFill>
              </a:rPr>
              <a:t>赤、参考として</a:t>
            </a:r>
            <a:r>
              <a:rPr lang="en-US" altLang="ja-JP" sz="2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09" name="右矢印 108"/>
          <p:cNvSpPr/>
          <p:nvPr/>
        </p:nvSpPr>
        <p:spPr>
          <a:xfrm>
            <a:off x="2555776" y="1299742"/>
            <a:ext cx="2592288" cy="980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dirty="0" smtClean="0"/>
              <a:t>①</a:t>
            </a:r>
            <a:r>
              <a:rPr kumimoji="1" lang="en-US" altLang="ja-JP" dirty="0" smtClean="0"/>
              <a:t>1grid </a:t>
            </a:r>
            <a:r>
              <a:rPr kumimoji="1" lang="ja-JP" altLang="en-US" dirty="0" smtClean="0"/>
              <a:t>抽出</a:t>
            </a:r>
            <a:endParaRPr kumimoji="1" lang="ja-JP" altLang="en-US" dirty="0"/>
          </a:p>
        </p:txBody>
      </p:sp>
      <p:sp>
        <p:nvSpPr>
          <p:cNvPr id="114" name="正方形/長方形 113"/>
          <p:cNvSpPr/>
          <p:nvPr/>
        </p:nvSpPr>
        <p:spPr>
          <a:xfrm>
            <a:off x="7000691" y="2996952"/>
            <a:ext cx="1747773" cy="36004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6556441" y="4390717"/>
            <a:ext cx="2589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</a:rPr>
              <a:t>④パラ値計算、</a:t>
            </a:r>
            <a:r>
              <a:rPr lang="en-US" altLang="ja-JP" sz="2000" dirty="0" smtClean="0">
                <a:solidFill>
                  <a:schemeClr val="bg1"/>
                </a:solidFill>
              </a:rPr>
              <a:t>IF</a:t>
            </a:r>
            <a:r>
              <a:rPr lang="ja-JP" altLang="en-US" sz="2000" dirty="0" smtClean="0">
                <a:solidFill>
                  <a:schemeClr val="bg1"/>
                </a:solidFill>
              </a:rPr>
              <a:t>適用</a:t>
            </a:r>
            <a:endParaRPr lang="en-US" altLang="ja-JP" sz="2000" dirty="0" smtClean="0">
              <a:solidFill>
                <a:schemeClr val="bg1"/>
              </a:solidFill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155833" y="4071973"/>
            <a:ext cx="2589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</a:rPr>
              <a:t>③</a:t>
            </a:r>
            <a:r>
              <a:rPr lang="en-US" altLang="ja-JP" sz="2000" dirty="0" smtClean="0">
                <a:solidFill>
                  <a:schemeClr val="bg1"/>
                </a:solidFill>
              </a:rPr>
              <a:t>LUC</a:t>
            </a:r>
            <a:r>
              <a:rPr lang="ja-JP" altLang="en-US" sz="2000" dirty="0" smtClean="0">
                <a:solidFill>
                  <a:schemeClr val="bg1"/>
                </a:solidFill>
              </a:rPr>
              <a:t>反映</a:t>
            </a:r>
            <a:endParaRPr lang="en-US" altLang="ja-JP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3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yu\Documents\hdd320\ridge_backup\091204\ryu\thesis\外部発表\TU_1\20130301_高知大\ERL\fig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215367"/>
            <a:ext cx="4163212" cy="408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5495" y="-27384"/>
            <a:ext cx="8983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FFFF00"/>
                </a:solidFill>
              </a:rPr>
              <a:t>10-km IF</a:t>
            </a:r>
            <a:r>
              <a:rPr lang="ja-JP" altLang="en-US" sz="3200" dirty="0" smtClean="0">
                <a:solidFill>
                  <a:srgbClr val="FFFF00"/>
                </a:solidFill>
              </a:rPr>
              <a:t>を使って</a:t>
            </a:r>
            <a:r>
              <a:rPr lang="en-US" altLang="ja-JP" sz="3200" dirty="0" smtClean="0">
                <a:solidFill>
                  <a:srgbClr val="FFFF00"/>
                </a:solidFill>
              </a:rPr>
              <a:t>Monte-Carlo simulation</a:t>
            </a:r>
          </a:p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   </a:t>
            </a:r>
            <a:r>
              <a:rPr lang="ja-JP" altLang="en-US" sz="3200" dirty="0" smtClean="0">
                <a:solidFill>
                  <a:srgbClr val="FFFF00"/>
                </a:solidFill>
              </a:rPr>
              <a:t>⇒ 四国に対し</a:t>
            </a:r>
            <a:r>
              <a:rPr kumimoji="1" lang="en-US" altLang="ja-JP" sz="3200" dirty="0" smtClean="0">
                <a:solidFill>
                  <a:srgbClr val="FFFF00"/>
                </a:solidFill>
              </a:rPr>
              <a:t>10,000</a:t>
            </a:r>
            <a:r>
              <a:rPr kumimoji="1" lang="ja-JP" altLang="en-US" sz="3200" dirty="0" smtClean="0">
                <a:solidFill>
                  <a:srgbClr val="FFFF00"/>
                </a:solidFill>
              </a:rPr>
              <a:t>通りの仮想</a:t>
            </a:r>
            <a:r>
              <a:rPr kumimoji="1" lang="en-US" altLang="ja-JP" sz="3200" dirty="0" smtClean="0">
                <a:solidFill>
                  <a:srgbClr val="FFFF00"/>
                </a:solidFill>
              </a:rPr>
              <a:t>LUC</a:t>
            </a:r>
            <a:r>
              <a:rPr kumimoji="1" lang="ja-JP" altLang="en-US" sz="3200" dirty="0" smtClean="0">
                <a:solidFill>
                  <a:srgbClr val="FFFF00"/>
                </a:solidFill>
              </a:rPr>
              <a:t>シナリオ作成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11560" y="537321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図</a:t>
            </a:r>
            <a:r>
              <a:rPr lang="en-US" altLang="ja-JP" dirty="0" smtClean="0">
                <a:solidFill>
                  <a:schemeClr val="bg1"/>
                </a:solidFill>
              </a:rPr>
              <a:t>: </a:t>
            </a:r>
            <a:r>
              <a:rPr lang="ja-JP" altLang="en-US" dirty="0" smtClean="0">
                <a:solidFill>
                  <a:schemeClr val="bg1"/>
                </a:solidFill>
              </a:rPr>
              <a:t>四国の</a:t>
            </a:r>
            <a:r>
              <a:rPr lang="en-US" altLang="ja-JP" dirty="0" smtClean="0">
                <a:solidFill>
                  <a:schemeClr val="bg1"/>
                </a:solidFill>
              </a:rPr>
              <a:t>LUC</a:t>
            </a:r>
            <a:r>
              <a:rPr lang="ja-JP" altLang="en-US" dirty="0" smtClean="0">
                <a:solidFill>
                  <a:schemeClr val="bg1"/>
                </a:solidFill>
              </a:rPr>
              <a:t>起源による気温変化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dirty="0">
                <a:solidFill>
                  <a:schemeClr val="bg1"/>
                </a:solidFill>
              </a:rPr>
              <a:t>箱</a:t>
            </a:r>
            <a:r>
              <a:rPr lang="ja-JP" altLang="en-US" dirty="0" smtClean="0">
                <a:solidFill>
                  <a:schemeClr val="bg1"/>
                </a:solidFill>
              </a:rPr>
              <a:t>ひげは下から</a:t>
            </a:r>
            <a:r>
              <a:rPr lang="en-US" altLang="ja-JP" dirty="0" smtClean="0">
                <a:solidFill>
                  <a:schemeClr val="bg1"/>
                </a:solidFill>
              </a:rPr>
              <a:t>5, 25, 50, 75, 95%-tile</a:t>
            </a:r>
          </a:p>
          <a:p>
            <a:r>
              <a:rPr kumimoji="1" lang="en-US" altLang="ja-JP" dirty="0" smtClean="0">
                <a:solidFill>
                  <a:schemeClr val="bg1"/>
                </a:solidFill>
              </a:rPr>
              <a:t>F: </a:t>
            </a:r>
            <a:r>
              <a:rPr kumimoji="1" lang="ja-JP" altLang="en-US" dirty="0" smtClean="0">
                <a:solidFill>
                  <a:schemeClr val="bg1"/>
                </a:solidFill>
              </a:rPr>
              <a:t>森林、</a:t>
            </a:r>
            <a:r>
              <a:rPr kumimoji="1" lang="en-US" altLang="ja-JP" dirty="0" smtClean="0">
                <a:solidFill>
                  <a:schemeClr val="bg1"/>
                </a:solidFill>
              </a:rPr>
              <a:t>P: </a:t>
            </a:r>
            <a:r>
              <a:rPr kumimoji="1" lang="ja-JP" altLang="en-US" dirty="0" smtClean="0">
                <a:solidFill>
                  <a:schemeClr val="bg1"/>
                </a:solidFill>
              </a:rPr>
              <a:t>水田</a:t>
            </a:r>
            <a:r>
              <a:rPr lang="ja-JP" altLang="en-US" dirty="0" smtClean="0">
                <a:solidFill>
                  <a:schemeClr val="bg1"/>
                </a:solidFill>
              </a:rPr>
              <a:t>、</a:t>
            </a:r>
            <a:r>
              <a:rPr lang="en-US" altLang="ja-JP" dirty="0" smtClean="0">
                <a:solidFill>
                  <a:schemeClr val="bg1"/>
                </a:solidFill>
              </a:rPr>
              <a:t>B: </a:t>
            </a:r>
            <a:r>
              <a:rPr lang="ja-JP" altLang="en-US" dirty="0" smtClean="0">
                <a:solidFill>
                  <a:schemeClr val="bg1"/>
                </a:solidFill>
              </a:rPr>
              <a:t>建物</a:t>
            </a:r>
            <a:endParaRPr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74773" y="2420888"/>
            <a:ext cx="4261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C000"/>
                </a:solidFill>
              </a:rPr>
              <a:t>最大 </a:t>
            </a:r>
            <a:r>
              <a:rPr kumimoji="1" lang="en-US" altLang="ja-JP" dirty="0" smtClean="0">
                <a:solidFill>
                  <a:srgbClr val="FFC000"/>
                </a:solidFill>
              </a:rPr>
              <a:t>1.3 </a:t>
            </a:r>
            <a:r>
              <a:rPr kumimoji="1" lang="ja-JP" altLang="en-US" dirty="0" smtClean="0">
                <a:solidFill>
                  <a:srgbClr val="FFC000"/>
                </a:solidFill>
              </a:rPr>
              <a:t>℃昇温</a:t>
            </a:r>
            <a:r>
              <a:rPr kumimoji="1" lang="en-US" altLang="ja-JP" dirty="0" smtClean="0">
                <a:solidFill>
                  <a:srgbClr val="FFC000"/>
                </a:solidFill>
              </a:rPr>
              <a:t>: </a:t>
            </a:r>
            <a:r>
              <a:rPr kumimoji="1" lang="ja-JP" altLang="en-US" dirty="0" smtClean="0">
                <a:solidFill>
                  <a:srgbClr val="FFC000"/>
                </a:solidFill>
              </a:rPr>
              <a:t>森林→建物</a:t>
            </a:r>
            <a:endParaRPr kumimoji="1" lang="en-US" altLang="ja-JP" dirty="0" smtClean="0">
              <a:solidFill>
                <a:srgbClr val="FFC000"/>
              </a:solidFill>
            </a:endParaRPr>
          </a:p>
          <a:p>
            <a:r>
              <a:rPr lang="en-US" altLang="ja-JP" dirty="0" smtClean="0">
                <a:solidFill>
                  <a:schemeClr val="bg1"/>
                </a:solidFill>
              </a:rPr>
              <a:t>A1B</a:t>
            </a:r>
            <a:r>
              <a:rPr lang="ja-JP" altLang="en-US" dirty="0" smtClean="0">
                <a:solidFill>
                  <a:schemeClr val="bg1"/>
                </a:solidFill>
              </a:rPr>
              <a:t>シナリオでの</a:t>
            </a:r>
            <a:r>
              <a:rPr lang="en-US" altLang="ja-JP" dirty="0" smtClean="0">
                <a:solidFill>
                  <a:schemeClr val="bg1"/>
                </a:solidFill>
              </a:rPr>
              <a:t>2040</a:t>
            </a:r>
            <a:r>
              <a:rPr lang="ja-JP" altLang="en-US" dirty="0" smtClean="0">
                <a:solidFill>
                  <a:schemeClr val="bg1"/>
                </a:solidFill>
              </a:rPr>
              <a:t>年代昇温量に相当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16016" y="3358733"/>
            <a:ext cx="42617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最低 </a:t>
            </a:r>
            <a:r>
              <a:rPr kumimoji="1"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-0.4 </a:t>
            </a:r>
            <a:r>
              <a:rPr kumimoji="1" lang="ja-JP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℃</a:t>
            </a:r>
            <a:r>
              <a:rPr lang="ja-JP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冷却</a:t>
            </a:r>
            <a:r>
              <a:rPr kumimoji="1"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kumimoji="1" lang="ja-JP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森林→水田</a:t>
            </a:r>
            <a:endParaRPr kumimoji="1" lang="en-US" altLang="ja-JP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altLang="ja-JP" dirty="0" smtClean="0">
                <a:solidFill>
                  <a:schemeClr val="bg1"/>
                </a:solidFill>
              </a:rPr>
              <a:t>A1B, A2, B2</a:t>
            </a:r>
            <a:r>
              <a:rPr lang="ja-JP" altLang="en-US" dirty="0" err="1" smtClean="0">
                <a:solidFill>
                  <a:schemeClr val="bg1"/>
                </a:solidFill>
              </a:rPr>
              <a:t>での</a:t>
            </a:r>
            <a:r>
              <a:rPr lang="en-US" altLang="ja-JP" dirty="0" smtClean="0">
                <a:solidFill>
                  <a:schemeClr val="bg1"/>
                </a:solidFill>
              </a:rPr>
              <a:t>2010</a:t>
            </a:r>
            <a:r>
              <a:rPr lang="ja-JP" altLang="en-US" dirty="0" smtClean="0">
                <a:solidFill>
                  <a:schemeClr val="bg1"/>
                </a:solidFill>
              </a:rPr>
              <a:t>年昇温量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lang="en-US" altLang="ja-JP" dirty="0" smtClean="0">
                <a:solidFill>
                  <a:schemeClr val="bg1"/>
                </a:solidFill>
              </a:rPr>
              <a:t>(</a:t>
            </a:r>
            <a:r>
              <a:rPr lang="en-US" altLang="ja-JP" dirty="0" err="1" smtClean="0">
                <a:solidFill>
                  <a:schemeClr val="bg1"/>
                </a:solidFill>
              </a:rPr>
              <a:t>vs</a:t>
            </a:r>
            <a:r>
              <a:rPr lang="en-US" altLang="ja-JP" dirty="0" smtClean="0">
                <a:solidFill>
                  <a:schemeClr val="bg1"/>
                </a:solidFill>
              </a:rPr>
              <a:t> 1980-1999)</a:t>
            </a:r>
            <a:r>
              <a:rPr lang="ja-JP" altLang="en-US" dirty="0" smtClean="0">
                <a:solidFill>
                  <a:schemeClr val="bg1"/>
                </a:solidFill>
              </a:rPr>
              <a:t>を</a:t>
            </a:r>
            <a:r>
              <a:rPr kumimoji="1" lang="ja-JP" altLang="en-US" dirty="0" smtClean="0">
                <a:solidFill>
                  <a:schemeClr val="bg1"/>
                </a:solidFill>
              </a:rPr>
              <a:t>キャンセル</a:t>
            </a:r>
            <a:r>
              <a:rPr kumimoji="1" lang="ja-JP" altLang="en-US" dirty="0">
                <a:solidFill>
                  <a:schemeClr val="bg1"/>
                </a:solidFill>
              </a:rPr>
              <a:t>できる</a:t>
            </a:r>
            <a:r>
              <a:rPr kumimoji="1" lang="ja-JP" altLang="en-US" dirty="0" smtClean="0">
                <a:solidFill>
                  <a:schemeClr val="bg1"/>
                </a:solidFill>
              </a:rPr>
              <a:t>量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endParaRPr lang="en-US" altLang="ja-JP" dirty="0">
              <a:solidFill>
                <a:schemeClr val="bg1"/>
              </a:solidFill>
            </a:endParaRPr>
          </a:p>
          <a:p>
            <a:r>
              <a:rPr lang="ja-JP" altLang="en-US" dirty="0" smtClean="0">
                <a:solidFill>
                  <a:schemeClr val="bg1"/>
                </a:solidFill>
              </a:rPr>
              <a:t>⇒</a:t>
            </a:r>
            <a:r>
              <a:rPr lang="en-US" altLang="ja-JP" dirty="0" smtClean="0">
                <a:solidFill>
                  <a:schemeClr val="bg1"/>
                </a:solidFill>
              </a:rPr>
              <a:t>LUC</a:t>
            </a:r>
            <a:r>
              <a:rPr lang="ja-JP" altLang="en-US" dirty="0" err="1" smtClean="0">
                <a:solidFill>
                  <a:schemeClr val="bg1"/>
                </a:solidFill>
              </a:rPr>
              <a:t>だけ</a:t>
            </a:r>
            <a:r>
              <a:rPr lang="ja-JP" altLang="en-US" dirty="0" smtClean="0">
                <a:solidFill>
                  <a:schemeClr val="bg1"/>
                </a:solidFill>
              </a:rPr>
              <a:t>では</a:t>
            </a:r>
            <a:r>
              <a:rPr lang="en-US" altLang="ja-JP" dirty="0" smtClean="0">
                <a:solidFill>
                  <a:schemeClr val="bg1"/>
                </a:solidFill>
              </a:rPr>
              <a:t>2010</a:t>
            </a:r>
            <a:r>
              <a:rPr lang="ja-JP" altLang="en-US" dirty="0" smtClean="0">
                <a:solidFill>
                  <a:schemeClr val="bg1"/>
                </a:solidFill>
              </a:rPr>
              <a:t>年以降の昇温を</a:t>
            </a:r>
            <a:r>
              <a:rPr lang="en-US" altLang="ja-JP" dirty="0" smtClean="0">
                <a:solidFill>
                  <a:schemeClr val="bg1"/>
                </a:solidFill>
              </a:rPr>
              <a:t>offset</a:t>
            </a:r>
            <a:r>
              <a:rPr lang="ja-JP" altLang="en-US" dirty="0" smtClean="0">
                <a:solidFill>
                  <a:schemeClr val="bg1"/>
                </a:solidFill>
              </a:rPr>
              <a:t>することはできない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1547664" y="2350621"/>
            <a:ext cx="648072" cy="57432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971600" y="3717032"/>
            <a:ext cx="648072" cy="57432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8024" y="119675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日平均気温の応答に注目すると・・・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308304" y="5877272"/>
            <a:ext cx="183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400" dirty="0" smtClean="0">
                <a:solidFill>
                  <a:schemeClr val="bg1"/>
                </a:solidFill>
              </a:rPr>
              <a:t>成果</a:t>
            </a:r>
            <a:r>
              <a:rPr lang="en-US" altLang="ja-JP" sz="2400" dirty="0" smtClean="0">
                <a:solidFill>
                  <a:schemeClr val="bg1"/>
                </a:solidFill>
              </a:rPr>
              <a:t>2</a:t>
            </a:r>
            <a:r>
              <a:rPr lang="ja-JP" altLang="en-US" sz="2400" dirty="0" smtClean="0">
                <a:solidFill>
                  <a:schemeClr val="bg1"/>
                </a:solidFill>
              </a:rPr>
              <a:t>終わり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5496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FFFF00"/>
                </a:solidFill>
              </a:rPr>
              <a:t>成果</a:t>
            </a:r>
            <a:r>
              <a:rPr lang="en-US" altLang="ja-JP" sz="3200" dirty="0" smtClean="0">
                <a:solidFill>
                  <a:srgbClr val="FFFF00"/>
                </a:solidFill>
              </a:rPr>
              <a:t>3: </a:t>
            </a:r>
            <a:r>
              <a:rPr kumimoji="1" lang="en-US" altLang="ja-JP" sz="3200" dirty="0" smtClean="0">
                <a:solidFill>
                  <a:srgbClr val="FFFF00"/>
                </a:solidFill>
              </a:rPr>
              <a:t>MIROC5</a:t>
            </a:r>
            <a:r>
              <a:rPr lang="ja-JP" altLang="en-US" sz="3200" dirty="0" smtClean="0">
                <a:solidFill>
                  <a:srgbClr val="FFFF00"/>
                </a:solidFill>
              </a:rPr>
              <a:t>境界の四国データ、完成しました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504" y="569228"/>
            <a:ext cx="8928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・モデル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: 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気象庁・気象研究所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JMA-NHM</a:t>
            </a:r>
          </a:p>
          <a:p>
            <a:r>
              <a:rPr lang="ja-JP" altLang="en-US" sz="2400" dirty="0" smtClean="0">
                <a:solidFill>
                  <a:schemeClr val="bg1"/>
                </a:solidFill>
              </a:rPr>
              <a:t>・初期値境界値 </a:t>
            </a:r>
            <a:r>
              <a:rPr lang="en-US" altLang="ja-JP" sz="2400" dirty="0" smtClean="0">
                <a:solidFill>
                  <a:srgbClr val="FFC000"/>
                </a:solidFill>
              </a:rPr>
              <a:t>MIROC5 (20C/RCP4.5)</a:t>
            </a:r>
          </a:p>
          <a:p>
            <a:r>
              <a:rPr lang="ja-JP" altLang="en-US" sz="2400" dirty="0" smtClean="0">
                <a:solidFill>
                  <a:schemeClr val="bg1"/>
                </a:solidFill>
              </a:rPr>
              <a:t>・領域</a:t>
            </a:r>
            <a:r>
              <a:rPr lang="en-US" altLang="ja-JP" sz="2400" dirty="0" smtClean="0">
                <a:solidFill>
                  <a:schemeClr val="bg1"/>
                </a:solidFill>
              </a:rPr>
              <a:t>: </a:t>
            </a:r>
            <a:r>
              <a:rPr lang="ja-JP" altLang="en-US" sz="2400" dirty="0" smtClean="0">
                <a:solidFill>
                  <a:schemeClr val="bg1"/>
                </a:solidFill>
              </a:rPr>
              <a:t>下図参照 </a:t>
            </a:r>
            <a:r>
              <a:rPr lang="en-US" altLang="ja-JP" sz="2400" dirty="0" smtClean="0">
                <a:solidFill>
                  <a:schemeClr val="bg1"/>
                </a:solidFill>
              </a:rPr>
              <a:t>(MIROC5</a:t>
            </a:r>
            <a:r>
              <a:rPr lang="ja-JP" altLang="en-US" sz="2400" dirty="0">
                <a:solidFill>
                  <a:schemeClr val="bg1"/>
                </a:solidFill>
              </a:rPr>
              <a:t> → </a:t>
            </a:r>
            <a:r>
              <a:rPr lang="en-US" altLang="ja-JP" sz="2400" dirty="0" smtClean="0">
                <a:solidFill>
                  <a:schemeClr val="bg1"/>
                </a:solidFill>
              </a:rPr>
              <a:t>171x161 w/20km(</a:t>
            </a:r>
            <a:r>
              <a:rPr lang="ja-JP" altLang="en-US" sz="2400" dirty="0" smtClean="0">
                <a:solidFill>
                  <a:schemeClr val="bg1"/>
                </a:solidFill>
              </a:rPr>
              <a:t>日本</a:t>
            </a:r>
            <a:r>
              <a:rPr lang="ja-JP" altLang="en-US" sz="2400" dirty="0">
                <a:solidFill>
                  <a:schemeClr val="bg1"/>
                </a:solidFill>
              </a:rPr>
              <a:t>全体</a:t>
            </a:r>
            <a:r>
              <a:rPr lang="en-US" altLang="ja-JP" sz="2400" dirty="0" smtClean="0">
                <a:solidFill>
                  <a:schemeClr val="bg1"/>
                </a:solidFill>
              </a:rPr>
              <a:t>) </a:t>
            </a:r>
            <a:r>
              <a:rPr lang="ja-JP" altLang="en-US" sz="2400" dirty="0" smtClean="0">
                <a:solidFill>
                  <a:schemeClr val="bg1"/>
                </a:solidFill>
              </a:rPr>
              <a:t>→ 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r>
              <a:rPr lang="en-US" altLang="ja-JP" sz="2400" dirty="0">
                <a:solidFill>
                  <a:schemeClr val="bg1"/>
                </a:solidFill>
              </a:rPr>
              <a:t> </a:t>
            </a:r>
            <a:r>
              <a:rPr lang="en-US" altLang="ja-JP" sz="2400" dirty="0" smtClean="0">
                <a:solidFill>
                  <a:schemeClr val="bg1"/>
                </a:solidFill>
              </a:rPr>
              <a:t>                                 </a:t>
            </a:r>
            <a:r>
              <a:rPr lang="ja-JP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ja-JP" sz="2400" dirty="0" smtClean="0">
                <a:solidFill>
                  <a:schemeClr val="bg1"/>
                </a:solidFill>
              </a:rPr>
              <a:t>81x81 w/ 5km(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NIAES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は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20-&gt;5km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の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DDS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を実行</a:t>
            </a:r>
            <a:r>
              <a:rPr lang="en-US" altLang="ja-JP" sz="2400" dirty="0" smtClean="0">
                <a:solidFill>
                  <a:schemeClr val="bg1"/>
                </a:solidFill>
              </a:rPr>
              <a:t>))</a:t>
            </a:r>
          </a:p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・鉛直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: 38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層、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40-1120m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のストレッチング格子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・計算期間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: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　</a:t>
            </a:r>
            <a:r>
              <a:rPr kumimoji="1" lang="en-US" altLang="ja-JP" sz="2400" dirty="0" smtClean="0">
                <a:solidFill>
                  <a:srgbClr val="FFC000"/>
                </a:solidFill>
              </a:rPr>
              <a:t>1991-2000, 2051-2060, 2091-2100</a:t>
            </a:r>
          </a:p>
          <a:p>
            <a:r>
              <a:rPr lang="en-US" altLang="ja-JP" sz="2400" dirty="0" smtClean="0">
                <a:solidFill>
                  <a:schemeClr val="bg1"/>
                </a:solidFill>
              </a:rPr>
              <a:t>                        1/1-12/31 (</a:t>
            </a:r>
            <a:r>
              <a:rPr lang="ja-JP" altLang="en-US" sz="2400" dirty="0" smtClean="0">
                <a:solidFill>
                  <a:schemeClr val="bg1"/>
                </a:solidFill>
              </a:rPr>
              <a:t>ただし</a:t>
            </a:r>
            <a:r>
              <a:rPr lang="en-US" altLang="ja-JP" sz="2400" dirty="0">
                <a:solidFill>
                  <a:schemeClr val="bg1"/>
                </a:solidFill>
              </a:rPr>
              <a:t>2060</a:t>
            </a:r>
            <a:r>
              <a:rPr lang="ja-JP" altLang="en-US" sz="2400" dirty="0">
                <a:solidFill>
                  <a:schemeClr val="bg1"/>
                </a:solidFill>
              </a:rPr>
              <a:t>年は</a:t>
            </a:r>
            <a:r>
              <a:rPr lang="en-US" altLang="ja-JP" sz="2400" dirty="0">
                <a:solidFill>
                  <a:schemeClr val="bg1"/>
                </a:solidFill>
              </a:rPr>
              <a:t>1/1-7/31</a:t>
            </a:r>
            <a:r>
              <a:rPr lang="en-US" altLang="ja-JP" sz="2400" dirty="0" smtClean="0">
                <a:solidFill>
                  <a:schemeClr val="bg1"/>
                </a:solidFill>
              </a:rPr>
              <a:t>)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r>
              <a:rPr lang="ja-JP" altLang="en-US" sz="2400" dirty="0" smtClean="0">
                <a:solidFill>
                  <a:schemeClr val="bg1"/>
                </a:solidFill>
              </a:rPr>
              <a:t>・出力間隔</a:t>
            </a:r>
            <a:r>
              <a:rPr lang="en-US" altLang="ja-JP" sz="2400" dirty="0" smtClean="0">
                <a:solidFill>
                  <a:schemeClr val="bg1"/>
                </a:solidFill>
              </a:rPr>
              <a:t>: 2</a:t>
            </a:r>
            <a:r>
              <a:rPr lang="ja-JP" altLang="en-US" sz="2400" dirty="0" smtClean="0">
                <a:solidFill>
                  <a:schemeClr val="bg1"/>
                </a:solidFill>
              </a:rPr>
              <a:t>時間</a:t>
            </a:r>
            <a:endParaRPr kumimoji="1" lang="en-US" altLang="ja-JP" sz="2400" dirty="0" smtClean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04048" y="607236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図</a:t>
            </a:r>
            <a:r>
              <a:rPr lang="en-US" altLang="ja-JP" dirty="0" smtClean="0">
                <a:solidFill>
                  <a:schemeClr val="bg1"/>
                </a:solidFill>
              </a:rPr>
              <a:t>:10</a:t>
            </a:r>
            <a:r>
              <a:rPr lang="ja-JP" altLang="en-US" dirty="0" smtClean="0">
                <a:solidFill>
                  <a:schemeClr val="bg1"/>
                </a:solidFill>
              </a:rPr>
              <a:t>年平均した</a:t>
            </a:r>
            <a:r>
              <a:rPr lang="en-US" altLang="ja-JP" dirty="0" smtClean="0">
                <a:solidFill>
                  <a:schemeClr val="bg1"/>
                </a:solidFill>
              </a:rPr>
              <a:t>1.5m</a:t>
            </a:r>
            <a:r>
              <a:rPr lang="ja-JP" altLang="en-US" dirty="0" smtClean="0">
                <a:solidFill>
                  <a:schemeClr val="bg1"/>
                </a:solidFill>
              </a:rPr>
              <a:t>気温</a:t>
            </a:r>
            <a:r>
              <a:rPr lang="en-US" altLang="ja-JP" dirty="0" smtClean="0">
                <a:solidFill>
                  <a:schemeClr val="bg1"/>
                </a:solidFill>
              </a:rPr>
              <a:t>(</a:t>
            </a:r>
            <a:r>
              <a:rPr lang="ja-JP" altLang="en-US" dirty="0">
                <a:solidFill>
                  <a:schemeClr val="bg1"/>
                </a:solidFill>
              </a:rPr>
              <a:t>℃</a:t>
            </a:r>
            <a:r>
              <a:rPr lang="en-US" altLang="ja-JP" dirty="0" smtClean="0">
                <a:solidFill>
                  <a:schemeClr val="bg1"/>
                </a:solidFill>
              </a:rPr>
              <a:t>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ryu\Desktop\NIAES\RECCA_Kochi\将来データ\ta1-5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547664" y="3573016"/>
            <a:ext cx="6048672" cy="250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0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5496" y="-27384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FY24</a:t>
            </a:r>
            <a:r>
              <a:rPr kumimoji="1" lang="ja-JP" altLang="en-US" sz="3200" dirty="0" smtClean="0">
                <a:solidFill>
                  <a:srgbClr val="FFFF00"/>
                </a:solidFill>
              </a:rPr>
              <a:t>成果まとめ </a:t>
            </a:r>
            <a:r>
              <a:rPr lang="en-US" altLang="ja-JP" sz="2000" dirty="0" smtClean="0">
                <a:solidFill>
                  <a:srgbClr val="FFFF00"/>
                </a:solidFill>
              </a:rPr>
              <a:t>※RECCA-Kochi</a:t>
            </a:r>
            <a:r>
              <a:rPr lang="ja-JP" altLang="en-US" sz="2000" dirty="0" smtClean="0">
                <a:solidFill>
                  <a:srgbClr val="FFFF00"/>
                </a:solidFill>
              </a:rPr>
              <a:t>として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830317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ja-JP" altLang="en-US" sz="2800" dirty="0" smtClean="0">
                <a:solidFill>
                  <a:schemeClr val="bg1"/>
                </a:solidFill>
              </a:rPr>
              <a:t>過去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20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年の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LUC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による環境悪化がコメ減収へ与えた影響を評価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(Yoshida, et al., 2012, GRL)</a:t>
            </a:r>
          </a:p>
          <a:p>
            <a:pPr marL="342900" indent="-342900">
              <a:buAutoNum type="arabicPeriod"/>
            </a:pPr>
            <a:endParaRPr lang="en-US" altLang="ja-JP" sz="28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kumimoji="1" lang="en-US" altLang="ja-JP" sz="2800" dirty="0" smtClean="0">
                <a:solidFill>
                  <a:schemeClr val="bg1"/>
                </a:solidFill>
              </a:rPr>
              <a:t>LUC-Ta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を結ぶ「影響評価関数」を開発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(Yoshida, et al., 2013, 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submitted)</a:t>
            </a:r>
            <a:endParaRPr kumimoji="1" lang="en-US" altLang="ja-JP" sz="2800" dirty="0" smtClean="0">
              <a:solidFill>
                <a:schemeClr val="bg1"/>
              </a:solidFill>
            </a:endParaRPr>
          </a:p>
          <a:p>
            <a:r>
              <a:rPr lang="en-US" altLang="ja-JP" sz="2800" dirty="0" smtClean="0">
                <a:solidFill>
                  <a:srgbClr val="FFFF00"/>
                </a:solidFill>
              </a:rPr>
              <a:t>      </a:t>
            </a:r>
            <a:r>
              <a:rPr lang="ja-JP" altLang="en-US" sz="2800" dirty="0" smtClean="0">
                <a:solidFill>
                  <a:srgbClr val="FFFF00"/>
                </a:solidFill>
              </a:rPr>
              <a:t>→ 土地利用計画との組み合わせを！</a:t>
            </a:r>
            <a:endParaRPr kumimoji="1" lang="en-US" altLang="ja-JP" sz="2800" dirty="0" smtClean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endParaRPr lang="en-US" altLang="ja-JP" sz="2800" dirty="0">
              <a:solidFill>
                <a:schemeClr val="bg1"/>
              </a:solidFill>
            </a:endParaRPr>
          </a:p>
          <a:p>
            <a:r>
              <a:rPr kumimoji="1" lang="en-US" altLang="ja-JP" sz="2800" dirty="0" smtClean="0">
                <a:solidFill>
                  <a:schemeClr val="bg1"/>
                </a:solidFill>
              </a:rPr>
              <a:t>3. MIROC5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境界の四国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5km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将来データを作成</a:t>
            </a:r>
            <a:endParaRPr kumimoji="1" lang="en-US" altLang="ja-JP" sz="2800" dirty="0" smtClean="0">
              <a:solidFill>
                <a:schemeClr val="bg1"/>
              </a:solidFill>
            </a:endParaRPr>
          </a:p>
          <a:p>
            <a:r>
              <a:rPr lang="en-US" altLang="ja-JP" sz="2800" dirty="0">
                <a:solidFill>
                  <a:srgbClr val="FFFF00"/>
                </a:solidFill>
              </a:rPr>
              <a:t> </a:t>
            </a:r>
            <a:r>
              <a:rPr lang="en-US" altLang="ja-JP" sz="2800" dirty="0" smtClean="0">
                <a:solidFill>
                  <a:srgbClr val="FFFF00"/>
                </a:solidFill>
              </a:rPr>
              <a:t>     </a:t>
            </a:r>
            <a:r>
              <a:rPr lang="ja-JP" altLang="en-US" sz="2800" dirty="0" smtClean="0">
                <a:solidFill>
                  <a:srgbClr val="FFFF00"/>
                </a:solidFill>
              </a:rPr>
              <a:t>→ データ解析・温室ハウス環境モデルへの応用</a:t>
            </a:r>
            <a:endParaRPr lang="en-US" altLang="ja-JP" sz="2800" dirty="0" smtClean="0">
              <a:solidFill>
                <a:srgbClr val="FFFF00"/>
              </a:solidFill>
            </a:endParaRPr>
          </a:p>
          <a:p>
            <a:r>
              <a:rPr kumimoji="1" lang="ja-JP" altLang="en-US" sz="2800" dirty="0">
                <a:solidFill>
                  <a:srgbClr val="FFFF00"/>
                </a:solidFill>
              </a:rPr>
              <a:t>　</a:t>
            </a:r>
            <a:r>
              <a:rPr kumimoji="1" lang="ja-JP" altLang="en-US" sz="2800" dirty="0" smtClean="0">
                <a:solidFill>
                  <a:srgbClr val="FFFF00"/>
                </a:solidFill>
              </a:rPr>
              <a:t>　→ 他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GCM</a:t>
            </a:r>
            <a:r>
              <a:rPr kumimoji="1" lang="ja-JP" altLang="en-US" sz="2800" dirty="0" smtClean="0">
                <a:solidFill>
                  <a:srgbClr val="FFFF00"/>
                </a:solidFill>
              </a:rPr>
              <a:t>の同様の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DS</a:t>
            </a:r>
          </a:p>
          <a:p>
            <a:endParaRPr kumimoji="1" lang="en-US" altLang="ja-JP" sz="2800" dirty="0" smtClean="0">
              <a:solidFill>
                <a:schemeClr val="bg1"/>
              </a:solidFill>
            </a:endParaRPr>
          </a:p>
          <a:p>
            <a:r>
              <a:rPr lang="ja-JP" altLang="en-US" sz="2800" dirty="0">
                <a:solidFill>
                  <a:schemeClr val="bg1"/>
                </a:solidFill>
              </a:rPr>
              <a:t>　</a:t>
            </a:r>
            <a:r>
              <a:rPr lang="ja-JP" altLang="en-US" sz="2800" dirty="0" smtClean="0">
                <a:solidFill>
                  <a:schemeClr val="bg1"/>
                </a:solidFill>
              </a:rPr>
              <a:t>　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5496" y="-27384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FY25</a:t>
            </a:r>
            <a:r>
              <a:rPr kumimoji="1" lang="ja-JP" altLang="en-US" sz="3200" dirty="0" smtClean="0">
                <a:solidFill>
                  <a:srgbClr val="FFFF00"/>
                </a:solidFill>
              </a:rPr>
              <a:t>へ向けて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pic>
        <p:nvPicPr>
          <p:cNvPr id="9218" name="Picture 2" descr="C:\Users\ryu\Desktop\ts209008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672"/>
            <a:ext cx="2786811" cy="236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860032" y="2852936"/>
            <a:ext cx="429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dirty="0" smtClean="0">
                <a:solidFill>
                  <a:schemeClr val="bg1"/>
                </a:solidFill>
              </a:rPr>
              <a:t>図</a:t>
            </a:r>
            <a:r>
              <a:rPr lang="en-US" altLang="ja-JP" dirty="0" smtClean="0">
                <a:solidFill>
                  <a:schemeClr val="bg1"/>
                </a:solidFill>
              </a:rPr>
              <a:t>: 2090</a:t>
            </a:r>
            <a:r>
              <a:rPr lang="ja-JP" altLang="en-US" dirty="0" smtClean="0">
                <a:solidFill>
                  <a:schemeClr val="bg1"/>
                </a:solidFill>
              </a:rPr>
              <a:t>年代</a:t>
            </a:r>
            <a:r>
              <a:rPr lang="en-US" altLang="ja-JP" dirty="0" smtClean="0">
                <a:solidFill>
                  <a:schemeClr val="bg1"/>
                </a:solidFill>
              </a:rPr>
              <a:t>8</a:t>
            </a:r>
            <a:r>
              <a:rPr lang="ja-JP" altLang="en-US" dirty="0" smtClean="0">
                <a:solidFill>
                  <a:schemeClr val="bg1"/>
                </a:solidFill>
              </a:rPr>
              <a:t>月の気温</a:t>
            </a:r>
            <a:r>
              <a:rPr lang="en-US" altLang="ja-JP" dirty="0" smtClean="0">
                <a:solidFill>
                  <a:schemeClr val="bg1"/>
                </a:solidFill>
              </a:rPr>
              <a:t>@1.5m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496" y="62068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</a:rPr>
              <a:t>①</a:t>
            </a:r>
            <a:r>
              <a:rPr lang="en-US" altLang="ja-JP" sz="2800" dirty="0" smtClean="0">
                <a:solidFill>
                  <a:schemeClr val="bg1"/>
                </a:solidFill>
              </a:rPr>
              <a:t>MIROC 5</a:t>
            </a:r>
            <a:r>
              <a:rPr lang="ja-JP" altLang="en-US" sz="2800" dirty="0" smtClean="0">
                <a:solidFill>
                  <a:schemeClr val="bg1"/>
                </a:solidFill>
              </a:rPr>
              <a:t>の東北への</a:t>
            </a:r>
            <a:r>
              <a:rPr lang="en-US" altLang="ja-JP" sz="2800" dirty="0" smtClean="0">
                <a:solidFill>
                  <a:schemeClr val="bg1"/>
                </a:solidFill>
              </a:rPr>
              <a:t>DS</a:t>
            </a:r>
            <a:r>
              <a:rPr lang="ja-JP" altLang="en-US" sz="2800" dirty="0" smtClean="0">
                <a:solidFill>
                  <a:schemeClr val="bg1"/>
                </a:solidFill>
              </a:rPr>
              <a:t>データ作成</a:t>
            </a:r>
            <a:endParaRPr kumimoji="1" lang="en-US" altLang="ja-JP" sz="2800" dirty="0" smtClean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1" y="3284984"/>
            <a:ext cx="7380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</a:rPr>
              <a:t>②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EnKF</a:t>
            </a:r>
            <a:r>
              <a:rPr lang="ja-JP" altLang="en-US" sz="2800" dirty="0" smtClean="0">
                <a:solidFill>
                  <a:schemeClr val="bg1"/>
                </a:solidFill>
              </a:rPr>
              <a:t>の</a:t>
            </a:r>
            <a:r>
              <a:rPr lang="ja-JP" altLang="en-US" sz="2800" dirty="0">
                <a:solidFill>
                  <a:schemeClr val="bg1"/>
                </a:solidFill>
              </a:rPr>
              <a:t>、</a:t>
            </a:r>
            <a:r>
              <a:rPr lang="ja-JP" altLang="en-US" sz="2800" dirty="0" smtClean="0">
                <a:solidFill>
                  <a:schemeClr val="bg1"/>
                </a:solidFill>
              </a:rPr>
              <a:t>ドップラーライダー </a:t>
            </a:r>
            <a:r>
              <a:rPr lang="en-US" altLang="ja-JP" sz="2800" dirty="0" smtClean="0">
                <a:solidFill>
                  <a:schemeClr val="bg1"/>
                </a:solidFill>
              </a:rPr>
              <a:t>+ NHM</a:t>
            </a:r>
            <a:r>
              <a:rPr lang="ja-JP" altLang="en-US" sz="2800" dirty="0" err="1" smtClean="0">
                <a:solidFill>
                  <a:schemeClr val="bg1"/>
                </a:solidFill>
              </a:rPr>
              <a:t>への</a:t>
            </a:r>
            <a:r>
              <a:rPr lang="ja-JP" altLang="en-US" sz="2800" dirty="0" smtClean="0">
                <a:solidFill>
                  <a:schemeClr val="bg1"/>
                </a:solidFill>
              </a:rPr>
              <a:t>適用</a:t>
            </a:r>
            <a:endParaRPr lang="en-US" altLang="ja-JP" sz="2800" dirty="0" smtClean="0">
              <a:solidFill>
                <a:schemeClr val="bg1"/>
              </a:solidFill>
            </a:endParaRPr>
          </a:p>
          <a:p>
            <a:r>
              <a:rPr kumimoji="1" lang="en-US" altLang="ja-JP" sz="2800" dirty="0">
                <a:solidFill>
                  <a:schemeClr val="bg1"/>
                </a:solidFill>
              </a:rPr>
              <a:t> 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    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→まずは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OSSE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でシステム評価か</a:t>
            </a:r>
            <a:r>
              <a:rPr lang="ja-JP" altLang="en-US" sz="2800" dirty="0">
                <a:solidFill>
                  <a:schemeClr val="bg1"/>
                </a:solidFill>
              </a:rPr>
              <a:t>ら・・・</a:t>
            </a:r>
            <a:endParaRPr kumimoji="1" lang="en-US" altLang="ja-JP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775510"/>
              </p:ext>
            </p:extLst>
          </p:nvPr>
        </p:nvGraphicFramePr>
        <p:xfrm>
          <a:off x="251520" y="1772816"/>
          <a:ext cx="57606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444"/>
                <a:gridCol w="2460980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MRI-GCM</a:t>
                      </a:r>
                      <a:endParaRPr kumimoji="1" lang="ja-JP" altLang="en-US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MIROC5</a:t>
                      </a:r>
                      <a:endParaRPr kumimoji="1" lang="ja-JP" altLang="en-US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SRES A1B</a:t>
                      </a:r>
                      <a:endParaRPr kumimoji="1" lang="ja-JP" altLang="en-US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済 </a:t>
                      </a:r>
                      <a:r>
                        <a:rPr kumimoji="1" lang="en-US" altLang="ja-JP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kumimoji="1" lang="ja-JP" altLang="en-US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島田さん、</a:t>
                      </a:r>
                      <a:r>
                        <a:rPr kumimoji="1" lang="en-US" altLang="ja-JP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AGCM)</a:t>
                      </a:r>
                      <a:endParaRPr kumimoji="1" lang="ja-JP" altLang="en-US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×</a:t>
                      </a:r>
                      <a:endParaRPr kumimoji="1" lang="ja-JP" altLang="en-US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RCP 4.5</a:t>
                      </a:r>
                      <a:endParaRPr kumimoji="1" lang="ja-JP" altLang="en-US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検討中</a:t>
                      </a:r>
                      <a:r>
                        <a:rPr kumimoji="1" lang="en-US" altLang="ja-JP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(CGCM)</a:t>
                      </a:r>
                      <a:endParaRPr kumimoji="1" lang="ja-JP" altLang="en-US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計算中</a:t>
                      </a:r>
                      <a:r>
                        <a:rPr kumimoji="1" lang="en-US" altLang="ja-JP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kumimoji="1" lang="ja-JP" altLang="en-US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吉田</a:t>
                      </a:r>
                      <a:r>
                        <a:rPr kumimoji="1" lang="en-US" altLang="ja-JP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)</a:t>
                      </a:r>
                      <a:r>
                        <a:rPr kumimoji="1" lang="ja-JP" altLang="en-US" b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　→</a:t>
                      </a:r>
                      <a:endParaRPr kumimoji="1" lang="ja-JP" altLang="en-US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07504" y="140348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</a:rPr>
              <a:t>表</a:t>
            </a:r>
            <a:r>
              <a:rPr kumimoji="1" lang="en-US" altLang="ja-JP" dirty="0" smtClean="0">
                <a:solidFill>
                  <a:schemeClr val="bg1"/>
                </a:solidFill>
              </a:rPr>
              <a:t>: </a:t>
            </a:r>
            <a:r>
              <a:rPr kumimoji="1" lang="ja-JP" altLang="en-US" dirty="0" smtClean="0">
                <a:solidFill>
                  <a:schemeClr val="bg1"/>
                </a:solidFill>
              </a:rPr>
              <a:t>排出シナリオ</a:t>
            </a:r>
            <a:r>
              <a:rPr kumimoji="1" lang="en-US" altLang="ja-JP" dirty="0" smtClean="0">
                <a:solidFill>
                  <a:schemeClr val="bg1"/>
                </a:solidFill>
              </a:rPr>
              <a:t>/GCM</a:t>
            </a:r>
            <a:r>
              <a:rPr kumimoji="1" lang="ja-JP" altLang="en-US" dirty="0" smtClean="0">
                <a:solidFill>
                  <a:schemeClr val="bg1"/>
                </a:solidFill>
              </a:rPr>
              <a:t>に対する</a:t>
            </a:r>
            <a:r>
              <a:rPr kumimoji="1" lang="en-US" altLang="ja-JP" dirty="0" smtClean="0">
                <a:solidFill>
                  <a:schemeClr val="bg1"/>
                </a:solidFill>
              </a:rPr>
              <a:t>RECCA-</a:t>
            </a:r>
            <a:r>
              <a:rPr kumimoji="1" lang="ja-JP" altLang="en-US" dirty="0" smtClean="0">
                <a:solidFill>
                  <a:schemeClr val="bg1"/>
                </a:solidFill>
              </a:rPr>
              <a:t>ヤマセ組の対応状況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ryu\Desktop\写真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32" y="4137248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yu\Desktop\写真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49080"/>
            <a:ext cx="203200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323528" y="5661248"/>
            <a:ext cx="320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 smtClean="0">
                <a:solidFill>
                  <a:schemeClr val="bg1"/>
                </a:solidFill>
              </a:rPr>
              <a:t>図</a:t>
            </a:r>
            <a:r>
              <a:rPr kumimoji="1" lang="en-US" altLang="ja-JP" dirty="0" smtClean="0">
                <a:solidFill>
                  <a:schemeClr val="bg1"/>
                </a:solidFill>
              </a:rPr>
              <a:t>: </a:t>
            </a:r>
            <a:r>
              <a:rPr kumimoji="1" lang="ja-JP" altLang="en-US" dirty="0" smtClean="0">
                <a:solidFill>
                  <a:schemeClr val="bg1"/>
                </a:solidFill>
              </a:rPr>
              <a:t>移動式ドップラーライダー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69812" y="5651956"/>
            <a:ext cx="359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 smtClean="0">
                <a:solidFill>
                  <a:schemeClr val="bg1"/>
                </a:solidFill>
              </a:rPr>
              <a:t>図</a:t>
            </a:r>
            <a:r>
              <a:rPr kumimoji="1" lang="en-US" altLang="ja-JP" dirty="0" smtClean="0">
                <a:solidFill>
                  <a:schemeClr val="bg1"/>
                </a:solidFill>
              </a:rPr>
              <a:t>: NHM</a:t>
            </a:r>
            <a:r>
              <a:rPr kumimoji="1" lang="ja-JP" altLang="en-US" dirty="0" smtClean="0">
                <a:solidFill>
                  <a:schemeClr val="bg1"/>
                </a:solidFill>
              </a:rPr>
              <a:t>を実行する計算機の例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75373" y="4743147"/>
            <a:ext cx="2982507" cy="52322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</a:rPr>
              <a:t>←　データ同化　→</a:t>
            </a:r>
            <a:endParaRPr kumimoji="1" lang="en-US" altLang="ja-JP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496" y="-273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FFFF00"/>
                </a:solidFill>
              </a:rPr>
              <a:t>四国でも水田が都市に→気温上昇、</a:t>
            </a:r>
            <a:r>
              <a:rPr lang="ja-JP" altLang="en-US" sz="3200" dirty="0" smtClean="0">
                <a:solidFill>
                  <a:srgbClr val="FFFF00"/>
                </a:solidFill>
              </a:rPr>
              <a:t>コメ減収？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pic>
        <p:nvPicPr>
          <p:cNvPr id="16" name="Picture 2" descr="C:\Users\ryu\Dropbox\Prepublication\6th\投稿前\原稿\修正原稿1\Figs\02_landuse_GR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0688"/>
            <a:ext cx="9082088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35496" y="4207728"/>
            <a:ext cx="9108504" cy="261610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>
                    <a:lumMod val="95000"/>
                  </a:schemeClr>
                </a:solidFill>
              </a:rPr>
              <a:t>○大気</a:t>
            </a:r>
            <a:r>
              <a:rPr kumimoji="1" lang="en-US" altLang="ja-JP" sz="2800" dirty="0" smtClean="0">
                <a:solidFill>
                  <a:schemeClr val="bg1">
                    <a:lumMod val="95000"/>
                  </a:schemeClr>
                </a:solidFill>
              </a:rPr>
              <a:t>or</a:t>
            </a:r>
            <a:r>
              <a:rPr kumimoji="1" lang="ja-JP" altLang="en-US" sz="2800" dirty="0" smtClean="0">
                <a:solidFill>
                  <a:schemeClr val="bg1">
                    <a:lumMod val="95000"/>
                  </a:schemeClr>
                </a:solidFill>
              </a:rPr>
              <a:t>陸面モデルと作物生育モデルの結合は発展途上</a:t>
            </a:r>
            <a:endParaRPr kumimoji="1" lang="en-US" altLang="ja-JP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altLang="ja-JP" sz="2400" dirty="0" smtClean="0">
                <a:solidFill>
                  <a:schemeClr val="bg1">
                    <a:lumMod val="95000"/>
                  </a:schemeClr>
                </a:solidFill>
              </a:rPr>
              <a:t>     </a:t>
            </a:r>
            <a:r>
              <a:rPr lang="en-US" altLang="ja-JP" sz="2400" dirty="0" err="1" smtClean="0">
                <a:solidFill>
                  <a:schemeClr val="bg1">
                    <a:lumMod val="95000"/>
                  </a:schemeClr>
                </a:solidFill>
              </a:rPr>
              <a:t>Tsvetsinskaya</a:t>
            </a:r>
            <a:r>
              <a:rPr lang="en-US" altLang="ja-JP" sz="2400" dirty="0" smtClean="0">
                <a:solidFill>
                  <a:schemeClr val="bg1">
                    <a:lumMod val="95000"/>
                  </a:schemeClr>
                </a:solidFill>
              </a:rPr>
              <a:t>, et al., (2001,  JC), </a:t>
            </a:r>
            <a:r>
              <a:rPr lang="en-US" altLang="ja-JP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kumimoji="1" lang="en-US" altLang="ja-JP" sz="2400" dirty="0" err="1" smtClean="0">
                <a:solidFill>
                  <a:schemeClr val="bg1">
                    <a:lumMod val="95000"/>
                  </a:schemeClr>
                </a:solidFill>
              </a:rPr>
              <a:t>Lokupitiya</a:t>
            </a:r>
            <a:r>
              <a:rPr kumimoji="1" lang="en-US" altLang="ja-JP" sz="2400" dirty="0" smtClean="0">
                <a:solidFill>
                  <a:schemeClr val="bg1">
                    <a:lumMod val="95000"/>
                  </a:schemeClr>
                </a:solidFill>
              </a:rPr>
              <a:t>, et al., (2009, BG), </a:t>
            </a:r>
          </a:p>
          <a:p>
            <a:r>
              <a:rPr lang="en-US" altLang="ja-JP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ja-JP" sz="2400" dirty="0" smtClean="0">
                <a:solidFill>
                  <a:schemeClr val="bg1">
                    <a:lumMod val="95000"/>
                  </a:schemeClr>
                </a:solidFill>
              </a:rPr>
              <a:t>    </a:t>
            </a:r>
            <a:r>
              <a:rPr kumimoji="1" lang="en-US" altLang="ja-JP" sz="2400" dirty="0" smtClean="0">
                <a:solidFill>
                  <a:schemeClr val="bg1">
                    <a:lumMod val="95000"/>
                  </a:schemeClr>
                </a:solidFill>
              </a:rPr>
              <a:t>Hoff et al., (2011, AFM)</a:t>
            </a:r>
            <a:endParaRPr kumimoji="1" lang="en-US" altLang="ja-JP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ja-JP" altLang="en-US" sz="2800" dirty="0" smtClean="0">
                <a:solidFill>
                  <a:schemeClr val="bg1">
                    <a:lumMod val="95000"/>
                  </a:schemeClr>
                </a:solidFill>
              </a:rPr>
              <a:t>○</a:t>
            </a:r>
            <a:r>
              <a:rPr lang="en-US" altLang="ja-JP" sz="2800" dirty="0" smtClean="0">
                <a:solidFill>
                  <a:schemeClr val="bg1">
                    <a:lumMod val="95000"/>
                  </a:schemeClr>
                </a:solidFill>
              </a:rPr>
              <a:t>LUC-&gt;</a:t>
            </a:r>
            <a:r>
              <a:rPr lang="ja-JP" altLang="en-US" sz="2800" dirty="0" smtClean="0">
                <a:solidFill>
                  <a:schemeClr val="bg1">
                    <a:lumMod val="95000"/>
                  </a:schemeClr>
                </a:solidFill>
              </a:rPr>
              <a:t>作物影響を評価した研究は稀 </a:t>
            </a:r>
            <a:r>
              <a:rPr lang="en-US" altLang="ja-JP" sz="2400" dirty="0" smtClean="0">
                <a:solidFill>
                  <a:schemeClr val="bg1">
                    <a:lumMod val="95000"/>
                  </a:schemeClr>
                </a:solidFill>
              </a:rPr>
              <a:t>Bagley</a:t>
            </a:r>
            <a:r>
              <a:rPr lang="en-US" altLang="ja-JP" sz="2400" dirty="0">
                <a:solidFill>
                  <a:schemeClr val="bg1">
                    <a:lumMod val="95000"/>
                  </a:schemeClr>
                </a:solidFill>
              </a:rPr>
              <a:t>, et al., (2012, ERL)</a:t>
            </a:r>
            <a:endParaRPr lang="en-US" altLang="ja-JP" sz="2800" dirty="0">
              <a:solidFill>
                <a:schemeClr val="bg1">
                  <a:lumMod val="95000"/>
                </a:schemeClr>
              </a:solidFill>
            </a:endParaRPr>
          </a:p>
          <a:p>
            <a:endParaRPr kumimoji="1" lang="en-US" altLang="ja-JP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altLang="ja-JP" sz="2800" dirty="0" smtClean="0">
                <a:solidFill>
                  <a:srgbClr val="FFC000"/>
                </a:solidFill>
              </a:rPr>
              <a:t>LUC</a:t>
            </a:r>
            <a:r>
              <a:rPr lang="ja-JP" altLang="en-US" sz="2800" dirty="0" smtClean="0">
                <a:solidFill>
                  <a:srgbClr val="FFC000"/>
                </a:solidFill>
              </a:rPr>
              <a:t>→大気モデル→作物モデル、で</a:t>
            </a:r>
            <a:r>
              <a:rPr lang="en-US" altLang="ja-JP" sz="2800" dirty="0" smtClean="0">
                <a:solidFill>
                  <a:srgbClr val="FFC000"/>
                </a:solidFill>
              </a:rPr>
              <a:t>LUC</a:t>
            </a:r>
            <a:r>
              <a:rPr lang="ja-JP" altLang="en-US" sz="2800" dirty="0" smtClean="0">
                <a:solidFill>
                  <a:srgbClr val="FFC000"/>
                </a:solidFill>
              </a:rPr>
              <a:t>→コメ収量影響評価</a:t>
            </a:r>
            <a:endParaRPr kumimoji="1" lang="en-US" altLang="ja-JP" sz="2800" dirty="0" smtClean="0">
              <a:solidFill>
                <a:srgbClr val="FFC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9552" y="3501008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</a:rPr>
              <a:t>図</a:t>
            </a:r>
            <a:r>
              <a:rPr lang="en-US" altLang="ja-JP" sz="2400" dirty="0" smtClean="0">
                <a:solidFill>
                  <a:schemeClr val="bg1"/>
                </a:solidFill>
              </a:rPr>
              <a:t>: </a:t>
            </a:r>
            <a:r>
              <a:rPr lang="en-US" altLang="ja-JP" sz="2400" dirty="0" smtClean="0">
                <a:solidFill>
                  <a:schemeClr val="bg1"/>
                </a:solidFill>
              </a:rPr>
              <a:t>2006-1987</a:t>
            </a:r>
            <a:r>
              <a:rPr lang="ja-JP" altLang="en-US" sz="2400" dirty="0" smtClean="0">
                <a:solidFill>
                  <a:schemeClr val="bg1"/>
                </a:solidFill>
              </a:rPr>
              <a:t>の</a:t>
            </a:r>
            <a:r>
              <a:rPr lang="en-US" altLang="ja-JP" sz="2400" dirty="0" smtClean="0">
                <a:solidFill>
                  <a:schemeClr val="bg1"/>
                </a:solidFill>
              </a:rPr>
              <a:t>5km-mesh</a:t>
            </a:r>
            <a:r>
              <a:rPr lang="ja-JP" altLang="en-US" sz="2400" dirty="0" smtClean="0">
                <a:solidFill>
                  <a:schemeClr val="bg1"/>
                </a:solidFill>
              </a:rPr>
              <a:t>内</a:t>
            </a:r>
            <a:r>
              <a:rPr lang="ja-JP" altLang="en-US" sz="2400" dirty="0">
                <a:solidFill>
                  <a:schemeClr val="bg1"/>
                </a:solidFill>
              </a:rPr>
              <a:t>土地利用</a:t>
            </a:r>
            <a:r>
              <a:rPr lang="ja-JP" altLang="en-US" sz="2400" dirty="0" smtClean="0">
                <a:solidFill>
                  <a:schemeClr val="bg1"/>
                </a:solidFill>
              </a:rPr>
              <a:t>変化</a:t>
            </a:r>
            <a:r>
              <a:rPr lang="en-US" altLang="ja-JP" sz="2400" dirty="0" smtClean="0">
                <a:solidFill>
                  <a:schemeClr val="bg1"/>
                </a:solidFill>
              </a:rPr>
              <a:t>(LUC) [grid]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右矢印 19"/>
          <p:cNvSpPr/>
          <p:nvPr/>
        </p:nvSpPr>
        <p:spPr>
          <a:xfrm>
            <a:off x="3023989" y="4437112"/>
            <a:ext cx="3492227" cy="504056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右矢印 3"/>
          <p:cNvSpPr/>
          <p:nvPr/>
        </p:nvSpPr>
        <p:spPr>
          <a:xfrm>
            <a:off x="3023989" y="2132856"/>
            <a:ext cx="3492227" cy="504056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5496" y="-27384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FFFF00"/>
                </a:solidFill>
              </a:rPr>
              <a:t>成果</a:t>
            </a:r>
            <a:r>
              <a:rPr lang="en-US" altLang="ja-JP" sz="3200" dirty="0" smtClean="0">
                <a:solidFill>
                  <a:srgbClr val="FFFF00"/>
                </a:solidFill>
              </a:rPr>
              <a:t>1: </a:t>
            </a:r>
            <a:r>
              <a:rPr kumimoji="1" lang="ja-JP" altLang="en-US" sz="3200" dirty="0" smtClean="0">
                <a:solidFill>
                  <a:srgbClr val="FFFF00"/>
                </a:solidFill>
              </a:rPr>
              <a:t>土地利用変化</a:t>
            </a:r>
            <a:r>
              <a:rPr kumimoji="1" lang="en-US" altLang="ja-JP" sz="3200" dirty="0" smtClean="0">
                <a:solidFill>
                  <a:srgbClr val="FFFF00"/>
                </a:solidFill>
              </a:rPr>
              <a:t>on/off</a:t>
            </a:r>
            <a:r>
              <a:rPr kumimoji="1" lang="ja-JP" altLang="en-US" sz="3200" dirty="0" smtClean="0">
                <a:solidFill>
                  <a:srgbClr val="FFFF00"/>
                </a:solidFill>
              </a:rPr>
              <a:t>で</a:t>
            </a:r>
            <a:r>
              <a:rPr kumimoji="1" lang="en-US" altLang="ja-JP" sz="3200" dirty="0" smtClean="0">
                <a:solidFill>
                  <a:srgbClr val="FFFF00"/>
                </a:solidFill>
              </a:rPr>
              <a:t>2</a:t>
            </a:r>
            <a:r>
              <a:rPr kumimoji="1" lang="ja-JP" altLang="en-US" sz="3200" dirty="0" err="1" smtClean="0">
                <a:solidFill>
                  <a:srgbClr val="FFFF00"/>
                </a:solidFill>
              </a:rPr>
              <a:t>つの</a:t>
            </a:r>
            <a:r>
              <a:rPr kumimoji="1" lang="ja-JP" altLang="en-US" sz="3200" dirty="0" smtClean="0">
                <a:solidFill>
                  <a:srgbClr val="FFFF00"/>
                </a:solidFill>
              </a:rPr>
              <a:t>データセット</a:t>
            </a:r>
            <a:endParaRPr lang="en-US" altLang="ja-JP" sz="3200" dirty="0">
              <a:solidFill>
                <a:srgbClr val="FFFF00"/>
              </a:solidFill>
            </a:endParaRPr>
          </a:p>
          <a:p>
            <a:r>
              <a:rPr kumimoji="1" lang="ja-JP" altLang="en-US" sz="3200" dirty="0" smtClean="0">
                <a:solidFill>
                  <a:srgbClr val="FFFF00"/>
                </a:solidFill>
              </a:rPr>
              <a:t>　→　コメ収量への影響を評価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pic>
        <p:nvPicPr>
          <p:cNvPr id="4099" name="Picture 3" descr="C:\Users\ryu\Documents\hdd320\ridge_backup\091204\ryu\thesis\外部発表\NIAES_1\0826_RECCA-Kochi\pic\DSC064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6" y="1196752"/>
            <a:ext cx="2340421" cy="175531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ryu\Documents\hdd320\ridge_backup\091204\ryu\thesis\外部発表\NIAES_1\0826_RECCA-Kochi\pic\DSC064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7" y="3645024"/>
            <a:ext cx="2340421" cy="1755316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ryu\Documents\hdd320\ridge_backup\091204\ryu\thesis\外部発表\NIAES_1\0826_RECCA-Kochi\pic\DSC064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87" y="4005064"/>
            <a:ext cx="2340421" cy="1755316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563888" y="1219194"/>
            <a:ext cx="2304256" cy="4419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JMA-NHM</a:t>
            </a:r>
          </a:p>
          <a:p>
            <a:pPr algn="ctr"/>
            <a:r>
              <a:rPr lang="en-US" altLang="ja-JP" sz="2000" dirty="0" smtClean="0"/>
              <a:t>(Saito, et al., 2007)</a:t>
            </a:r>
            <a:endParaRPr lang="en-US" altLang="ja-JP" sz="2800" dirty="0" smtClean="0"/>
          </a:p>
          <a:p>
            <a:pPr algn="ctr"/>
            <a:endParaRPr kumimoji="1" lang="en-US" altLang="ja-JP" sz="2800" dirty="0" smtClean="0"/>
          </a:p>
          <a:p>
            <a:pPr algn="ctr"/>
            <a:r>
              <a:rPr kumimoji="1" lang="ja-JP" altLang="en-US" sz="2800" dirty="0" smtClean="0"/>
              <a:t>領域</a:t>
            </a:r>
            <a:r>
              <a:rPr kumimoji="1" lang="ja-JP" altLang="en-US" sz="2800" dirty="0" smtClean="0"/>
              <a:t>気候</a:t>
            </a:r>
            <a:endParaRPr kumimoji="1" lang="en-US" altLang="ja-JP" sz="2800" dirty="0" smtClean="0"/>
          </a:p>
          <a:p>
            <a:pPr algn="ctr"/>
            <a:r>
              <a:rPr lang="ja-JP" altLang="en-US" sz="2800" dirty="0"/>
              <a:t>モデル</a:t>
            </a:r>
            <a:endParaRPr kumimoji="1" lang="ja-JP" altLang="en-US" sz="2800" dirty="0"/>
          </a:p>
        </p:txBody>
      </p:sp>
      <p:pic>
        <p:nvPicPr>
          <p:cNvPr id="4098" name="Picture 2" descr="C:\Users\ryu\Documents\hdd320\ridge_backup\091204\ryu\thesis\外部発表\NIAES_1\0826_RECCA-Kochi\pic\DSC06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68233"/>
            <a:ext cx="2301280" cy="17259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6588224" y="1219194"/>
            <a:ext cx="2304256" cy="44196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PRYSBI</a:t>
            </a:r>
          </a:p>
          <a:p>
            <a:pPr algn="ctr"/>
            <a:r>
              <a:rPr lang="en-US" altLang="ja-JP" sz="2000" dirty="0" smtClean="0"/>
              <a:t>(</a:t>
            </a:r>
            <a:r>
              <a:rPr lang="en-US" altLang="ja-JP" sz="2000" dirty="0" err="1" smtClean="0"/>
              <a:t>Iizumi</a:t>
            </a:r>
            <a:r>
              <a:rPr lang="en-US" altLang="ja-JP" sz="2000" dirty="0" smtClean="0"/>
              <a:t>, et al., 2009)</a:t>
            </a:r>
            <a:endParaRPr lang="en-US" altLang="ja-JP" sz="2800" dirty="0" smtClean="0"/>
          </a:p>
          <a:p>
            <a:pPr algn="ctr"/>
            <a:endParaRPr kumimoji="1" lang="en-US" altLang="ja-JP" sz="2800" dirty="0" smtClean="0"/>
          </a:p>
          <a:p>
            <a:pPr algn="ctr"/>
            <a:r>
              <a:rPr kumimoji="1" lang="ja-JP" altLang="en-US" sz="2800" dirty="0" smtClean="0"/>
              <a:t>作物生育・</a:t>
            </a:r>
            <a:endParaRPr kumimoji="1" lang="en-US" altLang="ja-JP" sz="2800" dirty="0" smtClean="0"/>
          </a:p>
          <a:p>
            <a:pPr algn="ctr"/>
            <a:r>
              <a:rPr kumimoji="1" lang="ja-JP" altLang="en-US" sz="2800" dirty="0" smtClean="0"/>
              <a:t>収量モデル</a:t>
            </a:r>
            <a:endParaRPr kumimoji="1" lang="en-US" altLang="ja-JP" sz="2800" dirty="0" smtClean="0"/>
          </a:p>
        </p:txBody>
      </p:sp>
      <p:sp>
        <p:nvSpPr>
          <p:cNvPr id="7" name="下矢印 6"/>
          <p:cNvSpPr/>
          <p:nvPr/>
        </p:nvSpPr>
        <p:spPr>
          <a:xfrm>
            <a:off x="3923928" y="5661248"/>
            <a:ext cx="1584176" cy="8145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下矢印 24"/>
          <p:cNvSpPr/>
          <p:nvPr/>
        </p:nvSpPr>
        <p:spPr>
          <a:xfrm>
            <a:off x="7020272" y="5661248"/>
            <a:ext cx="1584176" cy="81453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573325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</a:rPr>
              <a:t>LUC</a:t>
            </a:r>
            <a:r>
              <a:rPr lang="ja-JP" altLang="en-US" sz="2400" dirty="0">
                <a:solidFill>
                  <a:schemeClr val="bg1"/>
                </a:solidFill>
              </a:rPr>
              <a:t>無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9552" y="318335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bg1"/>
                </a:solidFill>
              </a:rPr>
              <a:t>LUC</a:t>
            </a:r>
            <a:r>
              <a:rPr lang="ja-JP" altLang="en-US" sz="2400" dirty="0" smtClean="0">
                <a:solidFill>
                  <a:schemeClr val="bg1"/>
                </a:solidFill>
              </a:rPr>
              <a:t>有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yu\Documents\hdd320\ridge_backup\091204\ryu\thesis\外部発表\TU_1\20130301_高知大\GRL\03_ta_altfix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47"/>
          <a:stretch/>
        </p:blipFill>
        <p:spPr bwMode="auto">
          <a:xfrm>
            <a:off x="439836" y="1034616"/>
            <a:ext cx="8280920" cy="140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5496" y="-27384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1987</a:t>
            </a:r>
            <a:r>
              <a:rPr kumimoji="1" lang="ja-JP" altLang="en-US" sz="3200" dirty="0" smtClean="0">
                <a:solidFill>
                  <a:srgbClr val="FFFF00"/>
                </a:solidFill>
              </a:rPr>
              <a:t>に水田だった場所</a:t>
            </a:r>
            <a:r>
              <a:rPr kumimoji="1" lang="en-US" altLang="ja-JP" sz="3200" dirty="0" smtClean="0">
                <a:solidFill>
                  <a:srgbClr val="FFFF00"/>
                </a:solidFill>
              </a:rPr>
              <a:t>(</a:t>
            </a:r>
            <a:r>
              <a:rPr kumimoji="1" lang="ja-JP" altLang="en-US" sz="3200" dirty="0" smtClean="0">
                <a:solidFill>
                  <a:srgbClr val="FFFF00"/>
                </a:solidFill>
              </a:rPr>
              <a:t>のちに都市化</a:t>
            </a:r>
            <a:r>
              <a:rPr kumimoji="1" lang="en-US" altLang="ja-JP" sz="3200" dirty="0" smtClean="0">
                <a:solidFill>
                  <a:srgbClr val="FFFF00"/>
                </a:solidFill>
              </a:rPr>
              <a:t>)</a:t>
            </a:r>
          </a:p>
          <a:p>
            <a:r>
              <a:rPr lang="ja-JP" altLang="en-US" sz="3200" dirty="0">
                <a:solidFill>
                  <a:srgbClr val="FFFF00"/>
                </a:solidFill>
              </a:rPr>
              <a:t>　</a:t>
            </a:r>
            <a:r>
              <a:rPr kumimoji="1" lang="ja-JP" altLang="en-US" sz="3200" dirty="0" smtClean="0">
                <a:solidFill>
                  <a:srgbClr val="FFFF00"/>
                </a:solidFill>
              </a:rPr>
              <a:t>→ バックグラウンドの</a:t>
            </a:r>
            <a:r>
              <a:rPr kumimoji="1" lang="en-US" altLang="ja-JP" sz="3200" dirty="0" smtClean="0">
                <a:solidFill>
                  <a:srgbClr val="FFFF00"/>
                </a:solidFill>
              </a:rPr>
              <a:t>5</a:t>
            </a:r>
            <a:r>
              <a:rPr kumimoji="1" lang="ja-JP" altLang="en-US" sz="3200" dirty="0" smtClean="0">
                <a:solidFill>
                  <a:srgbClr val="FFFF00"/>
                </a:solidFill>
              </a:rPr>
              <a:t>倍昇温傾向が強い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5616" y="321297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</a:rPr>
              <a:t>図</a:t>
            </a:r>
            <a:r>
              <a:rPr lang="en-US" altLang="ja-JP" sz="2400" dirty="0" smtClean="0">
                <a:solidFill>
                  <a:schemeClr val="bg1"/>
                </a:solidFill>
              </a:rPr>
              <a:t>: LUC </a:t>
            </a:r>
            <a:r>
              <a:rPr lang="ja-JP" altLang="en-US" sz="2400" dirty="0" smtClean="0">
                <a:solidFill>
                  <a:schemeClr val="bg1"/>
                </a:solidFill>
              </a:rPr>
              <a:t>有 </a:t>
            </a:r>
            <a:r>
              <a:rPr lang="en-US" altLang="ja-JP" sz="2400" dirty="0" smtClean="0">
                <a:solidFill>
                  <a:schemeClr val="bg1"/>
                </a:solidFill>
              </a:rPr>
              <a:t>– </a:t>
            </a:r>
            <a:r>
              <a:rPr lang="ja-JP" altLang="en-US" sz="2400" dirty="0" smtClean="0">
                <a:solidFill>
                  <a:schemeClr val="bg1"/>
                </a:solidFill>
              </a:rPr>
              <a:t>無の地上気温</a:t>
            </a:r>
            <a:r>
              <a:rPr lang="en-US" altLang="ja-JP" sz="2400" dirty="0" smtClean="0">
                <a:solidFill>
                  <a:schemeClr val="bg1"/>
                </a:solidFill>
              </a:rPr>
              <a:t>(</a:t>
            </a:r>
            <a:r>
              <a:rPr lang="en-US" altLang="ja-JP" sz="2400" dirty="0">
                <a:solidFill>
                  <a:schemeClr val="bg1"/>
                </a:solidFill>
              </a:rPr>
              <a:t>6/15-8/15</a:t>
            </a:r>
            <a:r>
              <a:rPr lang="ja-JP" altLang="en-US" sz="2400" dirty="0">
                <a:solidFill>
                  <a:schemeClr val="bg1"/>
                </a:solidFill>
              </a:rPr>
              <a:t>平均</a:t>
            </a:r>
            <a:r>
              <a:rPr lang="en-US" altLang="ja-JP" sz="2400" dirty="0" smtClean="0">
                <a:solidFill>
                  <a:schemeClr val="bg1"/>
                </a:solidFill>
              </a:rPr>
              <a:t>)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75656" y="17728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日最高気温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21204884">
            <a:off x="3674061" y="1592004"/>
            <a:ext cx="189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もと水田→都市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452320" y="17635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主</a:t>
            </a:r>
            <a:r>
              <a:rPr lang="ja-JP" altLang="en-US" dirty="0" smtClean="0"/>
              <a:t>に森林</a:t>
            </a:r>
            <a:endParaRPr kumimoji="1" lang="ja-JP" altLang="en-US" dirty="0"/>
          </a:p>
        </p:txBody>
      </p:sp>
      <p:pic>
        <p:nvPicPr>
          <p:cNvPr id="10" name="Picture 2" descr="C:\Users\ryu\Documents\hdd320\ridge_backup\091204\ryu\thesis\外部発表\TU_1\20130301_高知大\GRL\03_ta_altfix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91"/>
          <a:stretch/>
        </p:blipFill>
        <p:spPr bwMode="auto">
          <a:xfrm>
            <a:off x="438568" y="2374558"/>
            <a:ext cx="8280920" cy="8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68725"/>
            <a:ext cx="6768752" cy="18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179512" y="6021288"/>
            <a:ext cx="8964488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</a:rPr>
              <a:t>四国全体では数％が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LUC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による温暖化 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</a:rPr>
              <a:t>(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東京では約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50% Aoyagi, et al., 2012, JMSJ)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868144" y="4581128"/>
            <a:ext cx="2160240" cy="1296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7504" y="491155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</a:rPr>
              <a:t>日最高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7504" y="522920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</a:rPr>
              <a:t>　 平均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7504" y="551723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</a:rPr>
              <a:t>    最低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yu\Documents\hdd320\ridge_backup\091204\ryu\thesis\外部発表\TU_1\20130301_高知大\GRL\04_yie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25" y="1420067"/>
            <a:ext cx="8859394" cy="186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5495" y="-27384"/>
            <a:ext cx="8983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LUC</a:t>
            </a:r>
            <a:r>
              <a:rPr kumimoji="1" lang="ja-JP" altLang="en-US" sz="3200" dirty="0" smtClean="0">
                <a:solidFill>
                  <a:srgbClr val="FFFF00"/>
                </a:solidFill>
              </a:rPr>
              <a:t>による昇温</a:t>
            </a:r>
            <a:r>
              <a:rPr kumimoji="1" lang="en-US" altLang="ja-JP" sz="3200" dirty="0" smtClean="0">
                <a:solidFill>
                  <a:srgbClr val="FFFF00"/>
                </a:solidFill>
              </a:rPr>
              <a:t>(=</a:t>
            </a:r>
            <a:r>
              <a:rPr kumimoji="1" lang="ja-JP" altLang="en-US" sz="3200" dirty="0" smtClean="0">
                <a:solidFill>
                  <a:srgbClr val="FFFF00"/>
                </a:solidFill>
              </a:rPr>
              <a:t>環境悪化</a:t>
            </a:r>
            <a:r>
              <a:rPr kumimoji="1" lang="en-US" altLang="ja-JP" sz="3200" dirty="0" smtClean="0">
                <a:solidFill>
                  <a:srgbClr val="FFFF00"/>
                </a:solidFill>
              </a:rPr>
              <a:t>)</a:t>
            </a:r>
            <a:r>
              <a:rPr kumimoji="1" lang="ja-JP" altLang="en-US" sz="3200" dirty="0" smtClean="0">
                <a:solidFill>
                  <a:srgbClr val="FFFF00"/>
                </a:solidFill>
              </a:rPr>
              <a:t>で、</a:t>
            </a:r>
            <a:endParaRPr lang="en-US" altLang="ja-JP" sz="3200" dirty="0">
              <a:solidFill>
                <a:srgbClr val="FFFF00"/>
              </a:solidFill>
            </a:endParaRPr>
          </a:p>
          <a:p>
            <a:r>
              <a:rPr kumimoji="1" lang="ja-JP" altLang="en-US" sz="3200" dirty="0" smtClean="0">
                <a:solidFill>
                  <a:srgbClr val="FFFF00"/>
                </a:solidFill>
              </a:rPr>
              <a:t>コメ収量は</a:t>
            </a:r>
            <a:r>
              <a:rPr kumimoji="1" lang="en-US" altLang="ja-JP" sz="3200" dirty="0" smtClean="0">
                <a:solidFill>
                  <a:srgbClr val="FFFF00"/>
                </a:solidFill>
              </a:rPr>
              <a:t>0.2 % = 10 kg/ha </a:t>
            </a:r>
            <a:r>
              <a:rPr kumimoji="1" lang="ja-JP" altLang="en-US" sz="3200" dirty="0" smtClean="0">
                <a:solidFill>
                  <a:srgbClr val="FFFF00"/>
                </a:solidFill>
              </a:rPr>
              <a:t>減収　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9836" y="3327375"/>
            <a:ext cx="8263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</a:rPr>
              <a:t>図</a:t>
            </a:r>
            <a:r>
              <a:rPr lang="en-US" altLang="ja-JP" sz="2400" dirty="0" smtClean="0">
                <a:solidFill>
                  <a:schemeClr val="bg1"/>
                </a:solidFill>
              </a:rPr>
              <a:t>: LUC</a:t>
            </a:r>
            <a:r>
              <a:rPr lang="ja-JP" altLang="en-US" sz="2400" dirty="0" smtClean="0">
                <a:solidFill>
                  <a:schemeClr val="bg1"/>
                </a:solidFill>
              </a:rPr>
              <a:t>有 </a:t>
            </a:r>
            <a:r>
              <a:rPr lang="en-US" altLang="ja-JP" sz="2400" dirty="0" smtClean="0">
                <a:solidFill>
                  <a:schemeClr val="bg1"/>
                </a:solidFill>
              </a:rPr>
              <a:t>– </a:t>
            </a:r>
            <a:r>
              <a:rPr lang="ja-JP" altLang="en-US" sz="2400" dirty="0" smtClean="0">
                <a:solidFill>
                  <a:schemeClr val="bg1"/>
                </a:solidFill>
              </a:rPr>
              <a:t>無の</a:t>
            </a:r>
            <a:r>
              <a:rPr lang="en-US" altLang="ja-JP" sz="2400" dirty="0" smtClean="0">
                <a:solidFill>
                  <a:schemeClr val="bg1"/>
                </a:solidFill>
              </a:rPr>
              <a:t>NHM</a:t>
            </a:r>
            <a:r>
              <a:rPr lang="ja-JP" altLang="en-US" sz="2400" dirty="0" smtClean="0">
                <a:solidFill>
                  <a:schemeClr val="bg1"/>
                </a:solidFill>
              </a:rPr>
              <a:t>結果をコメ収量予測モデルに入れた結果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71800" y="4293096"/>
            <a:ext cx="5887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LUC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有＝昇温増</a:t>
            </a:r>
            <a:endParaRPr lang="en-US" altLang="ja-JP" sz="2400" dirty="0">
              <a:solidFill>
                <a:schemeClr val="bg1"/>
              </a:solidFill>
            </a:endParaRPr>
          </a:p>
          <a:p>
            <a:r>
              <a:rPr lang="ja-JP" altLang="en-US" sz="2400" dirty="0" smtClean="0">
                <a:solidFill>
                  <a:schemeClr val="bg1"/>
                </a:solidFill>
              </a:rPr>
              <a:t>　→積算温度が早くたまる＝生長期短縮化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　→吸収日射量を稼げず、生長不良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　→収量減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08304" y="5877272"/>
            <a:ext cx="183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400" dirty="0" smtClean="0">
                <a:solidFill>
                  <a:schemeClr val="bg1"/>
                </a:solidFill>
              </a:rPr>
              <a:t>成果</a:t>
            </a:r>
            <a:r>
              <a:rPr lang="en-US" altLang="ja-JP" sz="2400" dirty="0" smtClean="0">
                <a:solidFill>
                  <a:schemeClr val="bg1"/>
                </a:solidFill>
              </a:rPr>
              <a:t>1</a:t>
            </a:r>
            <a:r>
              <a:rPr lang="ja-JP" altLang="en-US" sz="2400" dirty="0" smtClean="0">
                <a:solidFill>
                  <a:schemeClr val="bg1"/>
                </a:solidFill>
              </a:rPr>
              <a:t>終わり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2" descr="\includegraphics[scale=0.3]{observation/kitaura/kitaura_picture/ps/for_homepage/out_north.ps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99" y="4149080"/>
            <a:ext cx="2552693" cy="1912441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368463" y="5991671"/>
            <a:ext cx="1899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</a:rPr>
              <a:t>図</a:t>
            </a:r>
            <a:r>
              <a:rPr lang="en-US" altLang="ja-JP" sz="2400" dirty="0" smtClean="0">
                <a:solidFill>
                  <a:schemeClr val="bg1"/>
                </a:solidFill>
              </a:rPr>
              <a:t>: </a:t>
            </a:r>
            <a:r>
              <a:rPr lang="ja-JP" altLang="en-US" sz="2400" dirty="0" smtClean="0">
                <a:solidFill>
                  <a:schemeClr val="bg1"/>
                </a:solidFill>
              </a:rPr>
              <a:t>水田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495" y="-27384"/>
            <a:ext cx="8983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solidFill>
                  <a:srgbClr val="FFFF00"/>
                </a:solidFill>
              </a:rPr>
              <a:t>成果</a:t>
            </a:r>
            <a:r>
              <a:rPr lang="en-US" altLang="ja-JP" sz="3200" dirty="0" smtClean="0">
                <a:solidFill>
                  <a:srgbClr val="FFFF00"/>
                </a:solidFill>
              </a:rPr>
              <a:t>2. </a:t>
            </a:r>
            <a:r>
              <a:rPr lang="ja-JP" altLang="en-US" sz="3200" dirty="0" smtClean="0">
                <a:solidFill>
                  <a:srgbClr val="FFFF00"/>
                </a:solidFill>
              </a:rPr>
              <a:t>大気モデルは重い→</a:t>
            </a:r>
            <a:r>
              <a:rPr lang="ja-JP" altLang="en-US" sz="3200" dirty="0">
                <a:solidFill>
                  <a:srgbClr val="FFFF00"/>
                </a:solidFill>
              </a:rPr>
              <a:t>「</a:t>
            </a:r>
            <a:r>
              <a:rPr lang="ja-JP" altLang="en-US" sz="3200" dirty="0" smtClean="0">
                <a:solidFill>
                  <a:srgbClr val="FFFF00"/>
                </a:solidFill>
              </a:rPr>
              <a:t>影響評価関数」開発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36512" y="476672"/>
            <a:ext cx="9145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</a:rPr>
              <a:t>水</a:t>
            </a:r>
            <a:r>
              <a:rPr lang="ja-JP" altLang="en-US" sz="2400" dirty="0" smtClean="0">
                <a:solidFill>
                  <a:schemeClr val="bg1"/>
                </a:solidFill>
              </a:rPr>
              <a:t>文学</a:t>
            </a:r>
            <a:r>
              <a:rPr lang="en-US" altLang="ja-JP" dirty="0" smtClean="0">
                <a:solidFill>
                  <a:schemeClr val="bg1"/>
                </a:solidFill>
              </a:rPr>
              <a:t>(</a:t>
            </a:r>
            <a:r>
              <a:rPr lang="en-US" altLang="ja-JP" dirty="0" err="1" smtClean="0">
                <a:solidFill>
                  <a:schemeClr val="bg1"/>
                </a:solidFill>
              </a:rPr>
              <a:t>Hanasaki</a:t>
            </a:r>
            <a:r>
              <a:rPr lang="en-US" altLang="ja-JP" dirty="0" smtClean="0">
                <a:solidFill>
                  <a:schemeClr val="bg1"/>
                </a:solidFill>
              </a:rPr>
              <a:t>, et al., 2007)</a:t>
            </a:r>
            <a:r>
              <a:rPr lang="ja-JP" altLang="en-US" sz="2400" dirty="0" smtClean="0">
                <a:solidFill>
                  <a:schemeClr val="bg1"/>
                </a:solidFill>
              </a:rPr>
              <a:t>や農業気象</a:t>
            </a:r>
            <a:r>
              <a:rPr lang="en-US" altLang="ja-JP" dirty="0" smtClean="0">
                <a:solidFill>
                  <a:schemeClr val="bg1"/>
                </a:solidFill>
              </a:rPr>
              <a:t>(</a:t>
            </a:r>
            <a:r>
              <a:rPr lang="en-US" altLang="ja-JP" dirty="0" err="1" smtClean="0">
                <a:solidFill>
                  <a:schemeClr val="bg1"/>
                </a:solidFill>
              </a:rPr>
              <a:t>Ramankutty</a:t>
            </a:r>
            <a:r>
              <a:rPr lang="en-US" altLang="ja-JP" dirty="0" smtClean="0">
                <a:solidFill>
                  <a:schemeClr val="bg1"/>
                </a:solidFill>
              </a:rPr>
              <a:t>, et al., 2012, CR)</a:t>
            </a:r>
            <a:r>
              <a:rPr lang="ja-JP" altLang="en-US" sz="2400" dirty="0" smtClean="0">
                <a:solidFill>
                  <a:schemeClr val="bg1"/>
                </a:solidFill>
              </a:rPr>
              <a:t>で使用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r>
              <a:rPr kumimoji="1" lang="ja-JP" altLang="en-US" sz="2400" dirty="0" smtClean="0">
                <a:solidFill>
                  <a:schemeClr val="bg1"/>
                </a:solidFill>
              </a:rPr>
              <a:t>温暖化影響評価に使用した例</a:t>
            </a:r>
            <a:r>
              <a:rPr kumimoji="1" lang="en-US" altLang="ja-JP" dirty="0" smtClean="0">
                <a:solidFill>
                  <a:schemeClr val="bg1"/>
                </a:solidFill>
              </a:rPr>
              <a:t>(Good, et al., 2012, CD)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も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ryu\Desktop\NIAES\discussion\110820\graph_110820\110801\kochi_alb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6" t="53255" r="33172" b="8808"/>
          <a:stretch/>
        </p:blipFill>
        <p:spPr bwMode="auto">
          <a:xfrm>
            <a:off x="395537" y="1959635"/>
            <a:ext cx="1297392" cy="1224554"/>
          </a:xfrm>
          <a:prstGeom prst="rect">
            <a:avLst/>
          </a:prstGeom>
          <a:noFill/>
          <a:ln w="635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yu\Desktop\NIAES\discussion\110820\graph_110820\110801\kochi_alb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6" t="53255" r="33172" b="8808"/>
          <a:stretch/>
        </p:blipFill>
        <p:spPr bwMode="auto">
          <a:xfrm>
            <a:off x="547937" y="2112035"/>
            <a:ext cx="1297392" cy="1224554"/>
          </a:xfrm>
          <a:prstGeom prst="rect">
            <a:avLst/>
          </a:prstGeom>
          <a:noFill/>
          <a:ln w="635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yu\Desktop\NIAES\discussion\110820\graph_110820\110801\kochi_alb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6" t="53255" r="33172" b="8808"/>
          <a:stretch/>
        </p:blipFill>
        <p:spPr bwMode="auto">
          <a:xfrm>
            <a:off x="700337" y="2264435"/>
            <a:ext cx="1297392" cy="1224554"/>
          </a:xfrm>
          <a:prstGeom prst="rect">
            <a:avLst/>
          </a:prstGeom>
          <a:noFill/>
          <a:ln w="635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35495" y="1484784"/>
            <a:ext cx="9145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1. </a:t>
            </a:r>
            <a:r>
              <a:rPr kumimoji="1" lang="ja-JP" altLang="en-US" sz="2400" dirty="0" smtClean="0">
                <a:solidFill>
                  <a:srgbClr val="FFFF00"/>
                </a:solidFill>
              </a:rPr>
              <a:t>つくりかた 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(</a:t>
            </a:r>
            <a:r>
              <a:rPr kumimoji="1" lang="ja-JP" altLang="en-US" sz="2400" dirty="0" smtClean="0">
                <a:solidFill>
                  <a:srgbClr val="FFFF00"/>
                </a:solidFill>
              </a:rPr>
              <a:t>地表面パラ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-</a:t>
            </a:r>
            <a:r>
              <a:rPr kumimoji="1" lang="ja-JP" altLang="en-US" sz="2400" dirty="0" smtClean="0">
                <a:solidFill>
                  <a:srgbClr val="FFFF00"/>
                </a:solidFill>
              </a:rPr>
              <a:t>気温の統計関係を作る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)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15" name="Picture 3" descr="C:\Users\ryu\Desktop\NIAES\discussion\120822\fig\extra\IR_phase2_tn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" t="55465" r="67882" b="1748"/>
          <a:stretch/>
        </p:blipFill>
        <p:spPr bwMode="auto">
          <a:xfrm>
            <a:off x="7055724" y="1916832"/>
            <a:ext cx="1728192" cy="16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11832" y="3501008"/>
            <a:ext cx="376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さまざまな地表面パラ値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468216" y="3501008"/>
            <a:ext cx="2399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Ta</a:t>
            </a:r>
            <a:r>
              <a:rPr lang="ja-JP" altLang="en-US" sz="2400" dirty="0" smtClean="0">
                <a:solidFill>
                  <a:schemeClr val="bg1"/>
                </a:solidFill>
              </a:rPr>
              <a:t>を</a:t>
            </a:r>
            <a:r>
              <a:rPr lang="en-US" altLang="ja-JP" sz="2400" dirty="0" smtClean="0">
                <a:solidFill>
                  <a:schemeClr val="bg1"/>
                </a:solidFill>
              </a:rPr>
              <a:t>NHM</a:t>
            </a:r>
            <a:r>
              <a:rPr lang="ja-JP" altLang="en-US" sz="2400" dirty="0" smtClean="0">
                <a:solidFill>
                  <a:schemeClr val="bg1"/>
                </a:solidFill>
              </a:rPr>
              <a:t>で計算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724128" y="3534107"/>
            <a:ext cx="3768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「パラが○変化すると気温が□℃変わる」、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IF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作成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0" name="右矢印 29"/>
          <p:cNvSpPr/>
          <p:nvPr/>
        </p:nvSpPr>
        <p:spPr>
          <a:xfrm>
            <a:off x="1997729" y="2420888"/>
            <a:ext cx="5057995" cy="7646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Picture 3" descr="C:\Users\ryu\Desktop\写真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203200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1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yu\Documents\hdd320\ridge_backup\091204\ryu\thesis\外部発表\TU_1\20130301_高知大\ERL\fig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6284" b="50011"/>
          <a:stretch/>
        </p:blipFill>
        <p:spPr bwMode="auto">
          <a:xfrm>
            <a:off x="107504" y="692696"/>
            <a:ext cx="3518694" cy="352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ryu\Documents\hdd320\ridge_backup\091204\ryu\thesis\外部発表\TU_1\20130301_高知大\ERL\fig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3" t="53230" r="16504" b="31240"/>
          <a:stretch/>
        </p:blipFill>
        <p:spPr bwMode="auto">
          <a:xfrm>
            <a:off x="3491880" y="692696"/>
            <a:ext cx="133621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5495" y="-27384"/>
            <a:ext cx="8983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FF00"/>
                </a:solidFill>
              </a:rPr>
              <a:t>地表面</a:t>
            </a:r>
            <a:r>
              <a:rPr kumimoji="1" lang="ja-JP" altLang="en-US" sz="3200" dirty="0" smtClean="0">
                <a:solidFill>
                  <a:srgbClr val="FFFF00"/>
                </a:solidFill>
              </a:rPr>
              <a:t>パラ</a:t>
            </a:r>
            <a:r>
              <a:rPr kumimoji="1" lang="en-US" altLang="ja-JP" sz="3200" dirty="0" smtClean="0">
                <a:solidFill>
                  <a:srgbClr val="FFFF00"/>
                </a:solidFill>
              </a:rPr>
              <a:t>-</a:t>
            </a:r>
            <a:r>
              <a:rPr kumimoji="1" lang="ja-JP" altLang="en-US" sz="3200" dirty="0" smtClean="0">
                <a:solidFill>
                  <a:srgbClr val="FFFF00"/>
                </a:solidFill>
              </a:rPr>
              <a:t>気温の関係を</a:t>
            </a:r>
            <a:r>
              <a:rPr kumimoji="1" lang="en-US" altLang="ja-JP" sz="3200" dirty="0" smtClean="0">
                <a:solidFill>
                  <a:srgbClr val="FFFF00"/>
                </a:solidFill>
              </a:rPr>
              <a:t>NHM</a:t>
            </a:r>
            <a:r>
              <a:rPr kumimoji="1" lang="ja-JP" altLang="en-US" sz="3200" dirty="0" smtClean="0">
                <a:solidFill>
                  <a:srgbClr val="FFFF00"/>
                </a:solidFill>
              </a:rPr>
              <a:t>で導出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496" y="4254187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図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: 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各アルベド設定に対する四国平均した気温の応答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(1985-2005/06/15-08/15,</a:t>
            </a:r>
          </a:p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</a:rPr>
              <a:t> 5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年おき平均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56596" y="2021939"/>
            <a:ext cx="4939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</a:rPr>
              <a:t>「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気温変化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/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アルベド変化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」算出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</a:rPr>
              <a:t>→影響</a:t>
            </a:r>
            <a:r>
              <a:rPr lang="ja-JP" altLang="en-US" sz="2400" dirty="0">
                <a:solidFill>
                  <a:schemeClr val="bg1"/>
                </a:solidFill>
              </a:rPr>
              <a:t>評価</a:t>
            </a:r>
            <a:r>
              <a:rPr lang="ja-JP" altLang="en-US" sz="2400" dirty="0" smtClean="0">
                <a:solidFill>
                  <a:schemeClr val="bg1"/>
                </a:solidFill>
              </a:rPr>
              <a:t>関数</a:t>
            </a:r>
            <a:r>
              <a:rPr lang="en-US" altLang="ja-JP" sz="2400" dirty="0" smtClean="0">
                <a:solidFill>
                  <a:schemeClr val="bg1"/>
                </a:solidFill>
              </a:rPr>
              <a:t>(IF)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3779912" y="2564904"/>
            <a:ext cx="747344" cy="374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900755" y="3573016"/>
            <a:ext cx="5207749" cy="117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円/楕円 6"/>
          <p:cNvSpPr/>
          <p:nvPr/>
        </p:nvSpPr>
        <p:spPr>
          <a:xfrm>
            <a:off x="6732240" y="3573016"/>
            <a:ext cx="576064" cy="1104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6753938" y="2939752"/>
            <a:ext cx="554366" cy="633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96136" y="518913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chemeClr val="bg1"/>
                </a:solidFill>
              </a:rPr>
              <a:t>LUC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有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-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無の土地パラ差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下矢印 11"/>
          <p:cNvSpPr/>
          <p:nvPr/>
        </p:nvSpPr>
        <p:spPr>
          <a:xfrm rot="10800000">
            <a:off x="7612263" y="4353955"/>
            <a:ext cx="21602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91680" y="1058453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FF0000"/>
                </a:solidFill>
              </a:rPr>
              <a:t>日最高気温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47664" y="191683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00B050"/>
                </a:solidFill>
              </a:rPr>
              <a:t>日平均気温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59632" y="256490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chemeClr val="tx2">
                    <a:lumMod val="75000"/>
                  </a:schemeClr>
                </a:solidFill>
              </a:rPr>
              <a:t>日最低気温</a:t>
            </a:r>
            <a:endParaRPr kumimoji="1" lang="ja-JP" alt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4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右矢印 30"/>
          <p:cNvSpPr/>
          <p:nvPr/>
        </p:nvSpPr>
        <p:spPr>
          <a:xfrm>
            <a:off x="2861825" y="4736665"/>
            <a:ext cx="2862304" cy="76467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497" y="6381328"/>
            <a:ext cx="907300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2" name="右矢印 31"/>
          <p:cNvSpPr/>
          <p:nvPr/>
        </p:nvSpPr>
        <p:spPr>
          <a:xfrm>
            <a:off x="2843808" y="5949280"/>
            <a:ext cx="2862304" cy="76467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495" y="-27384"/>
            <a:ext cx="8983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FF00"/>
                </a:solidFill>
              </a:rPr>
              <a:t>大気</a:t>
            </a:r>
            <a:r>
              <a:rPr lang="ja-JP" altLang="en-US" sz="3200" dirty="0" smtClean="0">
                <a:solidFill>
                  <a:srgbClr val="FFFF00"/>
                </a:solidFill>
              </a:rPr>
              <a:t>モデルは重い→</a:t>
            </a:r>
            <a:r>
              <a:rPr lang="ja-JP" altLang="en-US" sz="3200" dirty="0">
                <a:solidFill>
                  <a:srgbClr val="FFFF00"/>
                </a:solidFill>
              </a:rPr>
              <a:t>「</a:t>
            </a:r>
            <a:r>
              <a:rPr lang="ja-JP" altLang="en-US" sz="3200" dirty="0" smtClean="0">
                <a:solidFill>
                  <a:srgbClr val="FFFF00"/>
                </a:solidFill>
              </a:rPr>
              <a:t>影響評価関数」の開発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36512" y="476672"/>
            <a:ext cx="9145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</a:rPr>
              <a:t>水</a:t>
            </a:r>
            <a:r>
              <a:rPr lang="ja-JP" altLang="en-US" sz="2400" dirty="0" smtClean="0">
                <a:solidFill>
                  <a:schemeClr val="bg1"/>
                </a:solidFill>
              </a:rPr>
              <a:t>文学</a:t>
            </a:r>
            <a:r>
              <a:rPr lang="en-US" altLang="ja-JP" dirty="0" smtClean="0">
                <a:solidFill>
                  <a:schemeClr val="bg1"/>
                </a:solidFill>
              </a:rPr>
              <a:t>(</a:t>
            </a:r>
            <a:r>
              <a:rPr lang="en-US" altLang="ja-JP" dirty="0" err="1" smtClean="0">
                <a:solidFill>
                  <a:schemeClr val="bg1"/>
                </a:solidFill>
              </a:rPr>
              <a:t>Hanasaki</a:t>
            </a:r>
            <a:r>
              <a:rPr lang="en-US" altLang="ja-JP" dirty="0" smtClean="0">
                <a:solidFill>
                  <a:schemeClr val="bg1"/>
                </a:solidFill>
              </a:rPr>
              <a:t>, et al., 2007)</a:t>
            </a:r>
            <a:r>
              <a:rPr lang="ja-JP" altLang="en-US" sz="2400" dirty="0" smtClean="0">
                <a:solidFill>
                  <a:schemeClr val="bg1"/>
                </a:solidFill>
              </a:rPr>
              <a:t>や農業気象</a:t>
            </a:r>
            <a:r>
              <a:rPr lang="en-US" altLang="ja-JP" dirty="0" smtClean="0">
                <a:solidFill>
                  <a:schemeClr val="bg1"/>
                </a:solidFill>
              </a:rPr>
              <a:t>(</a:t>
            </a:r>
            <a:r>
              <a:rPr lang="en-US" altLang="ja-JP" dirty="0" err="1" smtClean="0">
                <a:solidFill>
                  <a:schemeClr val="bg1"/>
                </a:solidFill>
              </a:rPr>
              <a:t>Ramankutty</a:t>
            </a:r>
            <a:r>
              <a:rPr lang="en-US" altLang="ja-JP" dirty="0" smtClean="0">
                <a:solidFill>
                  <a:schemeClr val="bg1"/>
                </a:solidFill>
              </a:rPr>
              <a:t>, et al., 2012, CR)</a:t>
            </a:r>
            <a:r>
              <a:rPr lang="ja-JP" altLang="en-US" sz="2400" dirty="0" smtClean="0">
                <a:solidFill>
                  <a:schemeClr val="bg1"/>
                </a:solidFill>
              </a:rPr>
              <a:t>で使用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r>
              <a:rPr kumimoji="1" lang="ja-JP" altLang="en-US" sz="2400" dirty="0" smtClean="0">
                <a:solidFill>
                  <a:schemeClr val="bg1"/>
                </a:solidFill>
              </a:rPr>
              <a:t>温暖化影響評価に使用した例</a:t>
            </a:r>
            <a:r>
              <a:rPr kumimoji="1" lang="en-US" altLang="ja-JP" dirty="0" smtClean="0">
                <a:solidFill>
                  <a:schemeClr val="bg1"/>
                </a:solidFill>
              </a:rPr>
              <a:t>(Good, et al., 2012, CD)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も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495" y="1484784"/>
            <a:ext cx="9145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2">
                    <a:lumMod val="25000"/>
                  </a:schemeClr>
                </a:solidFill>
              </a:rPr>
              <a:t>1. </a:t>
            </a:r>
            <a:r>
              <a:rPr kumimoji="1" lang="ja-JP" altLang="en-US" sz="2400" dirty="0" smtClean="0">
                <a:solidFill>
                  <a:schemeClr val="bg2">
                    <a:lumMod val="25000"/>
                  </a:schemeClr>
                </a:solidFill>
              </a:rPr>
              <a:t>つくりかた </a:t>
            </a:r>
            <a:r>
              <a:rPr kumimoji="1" lang="en-US" altLang="ja-JP" sz="2400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kumimoji="1" lang="ja-JP" altLang="en-US" sz="2400" dirty="0" smtClean="0">
                <a:solidFill>
                  <a:schemeClr val="bg2">
                    <a:lumMod val="25000"/>
                  </a:schemeClr>
                </a:solidFill>
              </a:rPr>
              <a:t>地表面パラ</a:t>
            </a:r>
            <a:r>
              <a:rPr kumimoji="1" lang="en-US" altLang="ja-JP" sz="2400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kumimoji="1" lang="ja-JP" altLang="en-US" sz="2400" dirty="0" smtClean="0">
                <a:solidFill>
                  <a:schemeClr val="bg2">
                    <a:lumMod val="25000"/>
                  </a:schemeClr>
                </a:solidFill>
              </a:rPr>
              <a:t>気温の統計関係を作る</a:t>
            </a:r>
            <a:r>
              <a:rPr kumimoji="1" lang="en-US" altLang="ja-JP" sz="24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496" y="4149080"/>
            <a:ext cx="9145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2. </a:t>
            </a:r>
            <a:r>
              <a:rPr kumimoji="1" lang="ja-JP" altLang="en-US" sz="2400" dirty="0" smtClean="0">
                <a:solidFill>
                  <a:srgbClr val="FFFF00"/>
                </a:solidFill>
              </a:rPr>
              <a:t>つかいかた 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(</a:t>
            </a:r>
            <a:r>
              <a:rPr kumimoji="1" lang="ja-JP" altLang="en-US" sz="2400" dirty="0" smtClean="0">
                <a:solidFill>
                  <a:srgbClr val="FFFF00"/>
                </a:solidFill>
              </a:rPr>
              <a:t>過去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LUC or Virtual LUC</a:t>
            </a:r>
            <a:r>
              <a:rPr lang="ja-JP" altLang="en-US" sz="2400" dirty="0">
                <a:solidFill>
                  <a:srgbClr val="FFFF00"/>
                </a:solidFill>
              </a:rPr>
              <a:t>で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)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15" name="Picture 3" descr="C:\Users\ryu\Desktop\NIAES\discussion\120822\fig\extra\IR_phase2_tn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4000"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4" t="55465" r="67882" b="1748"/>
          <a:stretch/>
        </p:blipFill>
        <p:spPr bwMode="auto">
          <a:xfrm>
            <a:off x="7055724" y="1916832"/>
            <a:ext cx="1728192" cy="16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ryu\Desktop\NIAES\discussion\120822\fig\extra\IR_phase2_tn.b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" t="55465" r="67882" b="1748"/>
          <a:stretch/>
        </p:blipFill>
        <p:spPr bwMode="auto">
          <a:xfrm>
            <a:off x="3779912" y="4624511"/>
            <a:ext cx="1137320" cy="111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ryu\Documents\hdd320\ridge_backup\091204\ryu\thesis\外部発表\NIAES_1\0826_RECCA-Kochi\pic\DSC064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04926"/>
            <a:ext cx="1232159" cy="924119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ryu\Documents\hdd320\ridge_backup\091204\ryu\thesis\外部発表\NIAES_1\0826_RECCA-Kochi\pic\DSC064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82" y="4797152"/>
            <a:ext cx="1242524" cy="93189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5868144" y="4855343"/>
            <a:ext cx="324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C000"/>
                </a:solidFill>
              </a:rPr>
              <a:t>○○℃変化する！（</a:t>
            </a:r>
            <a:r>
              <a:rPr kumimoji="1" lang="en-US" altLang="ja-JP" sz="2400" dirty="0" smtClean="0">
                <a:solidFill>
                  <a:srgbClr val="FFC000"/>
                </a:solidFill>
              </a:rPr>
              <a:t>IF</a:t>
            </a:r>
            <a:r>
              <a:rPr kumimoji="1" lang="ja-JP" altLang="en-US" sz="2400" dirty="0" smtClean="0">
                <a:solidFill>
                  <a:srgbClr val="FFC000"/>
                </a:solidFill>
              </a:rPr>
              <a:t>）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pic>
        <p:nvPicPr>
          <p:cNvPr id="20" name="Picture 3" descr="C:\Users\ryu\Desktop\写真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763" y="5925641"/>
            <a:ext cx="1191618" cy="8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5724129" y="6063679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00B0F0"/>
                </a:solidFill>
              </a:rPr>
              <a:t>△△</a:t>
            </a:r>
            <a:r>
              <a:rPr kumimoji="1" lang="ja-JP" altLang="en-US" sz="2400" dirty="0" smtClean="0">
                <a:solidFill>
                  <a:srgbClr val="00B0F0"/>
                </a:solidFill>
              </a:rPr>
              <a:t>℃変化する！</a:t>
            </a:r>
            <a:r>
              <a:rPr kumimoji="1" lang="en-US" altLang="ja-JP" sz="2400" dirty="0" smtClean="0">
                <a:solidFill>
                  <a:srgbClr val="00B0F0"/>
                </a:solidFill>
              </a:rPr>
              <a:t>(NHM)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sp>
        <p:nvSpPr>
          <p:cNvPr id="23" name="上下矢印 22"/>
          <p:cNvSpPr/>
          <p:nvPr/>
        </p:nvSpPr>
        <p:spPr>
          <a:xfrm>
            <a:off x="6516216" y="5243198"/>
            <a:ext cx="324037" cy="8482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1832" y="3501008"/>
            <a:ext cx="376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2">
                    <a:lumMod val="25000"/>
                  </a:schemeClr>
                </a:solidFill>
              </a:rPr>
              <a:t>さまざまな地表面パラ値</a:t>
            </a:r>
            <a:endParaRPr kumimoji="1" lang="ja-JP" alt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468216" y="3501008"/>
            <a:ext cx="2399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2">
                    <a:lumMod val="25000"/>
                  </a:schemeClr>
                </a:solidFill>
              </a:rPr>
              <a:t>Ta</a:t>
            </a:r>
            <a:r>
              <a:rPr lang="ja-JP" altLang="en-US" sz="2400" dirty="0" smtClean="0">
                <a:solidFill>
                  <a:schemeClr val="bg2">
                    <a:lumMod val="25000"/>
                  </a:schemeClr>
                </a:solidFill>
              </a:rPr>
              <a:t>を</a:t>
            </a:r>
            <a:r>
              <a:rPr lang="en-US" altLang="ja-JP" sz="2400" dirty="0" smtClean="0">
                <a:solidFill>
                  <a:schemeClr val="bg2">
                    <a:lumMod val="25000"/>
                  </a:schemeClr>
                </a:solidFill>
              </a:rPr>
              <a:t>NHM</a:t>
            </a:r>
            <a:r>
              <a:rPr lang="ja-JP" altLang="en-US" sz="2400" dirty="0" smtClean="0">
                <a:solidFill>
                  <a:schemeClr val="bg2">
                    <a:lumMod val="25000"/>
                  </a:schemeClr>
                </a:solidFill>
              </a:rPr>
              <a:t>で計算</a:t>
            </a:r>
            <a:endParaRPr kumimoji="1" lang="ja-JP" alt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724128" y="3534107"/>
            <a:ext cx="3768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2">
                    <a:lumMod val="25000"/>
                  </a:schemeClr>
                </a:solidFill>
              </a:rPr>
              <a:t>「パラが○変化すると気温が□℃変わる」、</a:t>
            </a:r>
            <a:r>
              <a:rPr kumimoji="1" lang="en-US" altLang="ja-JP" sz="2400" dirty="0" smtClean="0">
                <a:solidFill>
                  <a:schemeClr val="bg2">
                    <a:lumMod val="25000"/>
                  </a:schemeClr>
                </a:solidFill>
              </a:rPr>
              <a:t>IF</a:t>
            </a:r>
            <a:r>
              <a:rPr kumimoji="1" lang="ja-JP" altLang="en-US" sz="2400" dirty="0" smtClean="0">
                <a:solidFill>
                  <a:schemeClr val="bg2">
                    <a:lumMod val="25000"/>
                  </a:schemeClr>
                </a:solidFill>
              </a:rPr>
              <a:t>作成</a:t>
            </a:r>
            <a:endParaRPr kumimoji="1" lang="ja-JP" alt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-36512" y="5733256"/>
            <a:ext cx="3768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1987-2006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の四国の都市化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r>
              <a:rPr lang="ja-JP" altLang="en-US" sz="2400" dirty="0" smtClean="0">
                <a:solidFill>
                  <a:schemeClr val="bg1"/>
                </a:solidFill>
              </a:rPr>
              <a:t>→地表面パラへ翻訳</a:t>
            </a:r>
            <a:endParaRPr lang="en-US" altLang="ja-JP" sz="2400" dirty="0" smtClean="0">
              <a:solidFill>
                <a:schemeClr val="bg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953036" y="4869160"/>
            <a:ext cx="1267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IF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ver.</a:t>
            </a:r>
            <a:endParaRPr kumimoji="1" lang="ja-JP" altLang="en-US" sz="2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971764" y="5982379"/>
            <a:ext cx="960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NHM </a:t>
            </a:r>
          </a:p>
          <a:p>
            <a:r>
              <a:rPr kumimoji="1" lang="en-US" altLang="ja-JP" sz="2400" dirty="0" smtClean="0">
                <a:solidFill>
                  <a:schemeClr val="bg1"/>
                </a:solidFill>
              </a:rPr>
              <a:t>ver.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0" name="右矢印 29"/>
          <p:cNvSpPr/>
          <p:nvPr/>
        </p:nvSpPr>
        <p:spPr>
          <a:xfrm>
            <a:off x="1997729" y="2420888"/>
            <a:ext cx="5057995" cy="764677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Picture 3" descr="C:\Users\ryu\Desktop\写真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64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203200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ryu\Desktop\NIAES\discussion\110820\graph_110820\110801\kochi_alb.bm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70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56" t="53255" r="33172" b="8808"/>
          <a:stretch/>
        </p:blipFill>
        <p:spPr bwMode="auto">
          <a:xfrm>
            <a:off x="323528" y="1916832"/>
            <a:ext cx="1297392" cy="1224554"/>
          </a:xfrm>
          <a:prstGeom prst="rect">
            <a:avLst/>
          </a:prstGeom>
          <a:noFill/>
          <a:ln w="635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ryu\Desktop\NIAES\discussion\110820\graph_110820\110801\kochi_alb.bm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70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56" t="53255" r="33172" b="8808"/>
          <a:stretch/>
        </p:blipFill>
        <p:spPr bwMode="auto">
          <a:xfrm>
            <a:off x="475928" y="2069232"/>
            <a:ext cx="1297392" cy="1224554"/>
          </a:xfrm>
          <a:prstGeom prst="rect">
            <a:avLst/>
          </a:prstGeom>
          <a:noFill/>
          <a:ln w="635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ryu\Desktop\NIAES\discussion\110820\graph_110820\110801\kochi_alb.bm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70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56" t="53255" r="33172" b="8808"/>
          <a:stretch/>
        </p:blipFill>
        <p:spPr bwMode="auto">
          <a:xfrm>
            <a:off x="628328" y="2221632"/>
            <a:ext cx="1297392" cy="1224554"/>
          </a:xfrm>
          <a:prstGeom prst="rect">
            <a:avLst/>
          </a:prstGeom>
          <a:noFill/>
          <a:ln w="635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3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1111739" y="1052736"/>
            <a:ext cx="6916645" cy="3588463"/>
            <a:chOff x="2195736" y="463744"/>
            <a:chExt cx="4327503" cy="2245176"/>
          </a:xfrm>
        </p:grpSpPr>
        <p:pic>
          <p:nvPicPr>
            <p:cNvPr id="4098" name="Picture 2" descr="C:\Users\ryu\Documents\hdd320\ridge_backup\091204\ryu\thesis\外部発表\TU_1\20130301_高知大\ERL\fig3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897"/>
            <a:stretch/>
          </p:blipFill>
          <p:spPr bwMode="auto">
            <a:xfrm>
              <a:off x="2195736" y="463744"/>
              <a:ext cx="4327503" cy="1850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ryu\Documents\hdd320\ridge_backup\091204\ryu\thesis\外部発表\TU_1\20130301_高知大\ERL\fig3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49"/>
            <a:stretch/>
          </p:blipFill>
          <p:spPr bwMode="auto">
            <a:xfrm>
              <a:off x="2195736" y="2265531"/>
              <a:ext cx="4327503" cy="443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933034"/>
              </p:ext>
            </p:extLst>
          </p:nvPr>
        </p:nvGraphicFramePr>
        <p:xfrm>
          <a:off x="749138" y="5024179"/>
          <a:ext cx="135897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485"/>
                <a:gridCol w="679485"/>
              </a:tblGrid>
              <a:tr h="465190"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5190">
                <a:tc>
                  <a:txBody>
                    <a:bodyPr/>
                    <a:lstStyle/>
                    <a:p>
                      <a:endParaRPr kumimoji="1" lang="ja-JP" altLang="en-US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円/楕円 6"/>
          <p:cNvSpPr/>
          <p:nvPr/>
        </p:nvSpPr>
        <p:spPr>
          <a:xfrm>
            <a:off x="1296915" y="5441175"/>
            <a:ext cx="288032" cy="26083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1296915" y="6044438"/>
            <a:ext cx="288032" cy="26083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296915" y="4892310"/>
            <a:ext cx="288032" cy="26083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1968137" y="5445224"/>
            <a:ext cx="288032" cy="26083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968137" y="6048487"/>
            <a:ext cx="288032" cy="26083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1968137" y="4896359"/>
            <a:ext cx="288032" cy="26083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611560" y="5429028"/>
            <a:ext cx="288032" cy="26083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611560" y="6032291"/>
            <a:ext cx="288032" cy="26083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611560" y="4880163"/>
            <a:ext cx="288032" cy="26083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1224907" y="5392106"/>
            <a:ext cx="432048" cy="40910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051720" y="4966367"/>
            <a:ext cx="1189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bg1"/>
                </a:solidFill>
              </a:rPr>
              <a:t>5km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5495" y="-27384"/>
            <a:ext cx="8983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FF00"/>
                </a:solidFill>
              </a:rPr>
              <a:t>影響評価関数の誤差は</a:t>
            </a:r>
            <a:r>
              <a:rPr kumimoji="1" lang="en-US" altLang="ja-JP" sz="3200" dirty="0" smtClean="0">
                <a:solidFill>
                  <a:srgbClr val="FFFF00"/>
                </a:solidFill>
              </a:rPr>
              <a:t>30%</a:t>
            </a:r>
            <a:r>
              <a:rPr kumimoji="1" lang="ja-JP" altLang="en-US" sz="3200" dirty="0" smtClean="0">
                <a:solidFill>
                  <a:srgbClr val="FFFF00"/>
                </a:solidFill>
              </a:rPr>
              <a:t> </a:t>
            </a:r>
            <a:r>
              <a:rPr kumimoji="1" lang="en-US" altLang="ja-JP" sz="3200" dirty="0" smtClean="0">
                <a:solidFill>
                  <a:srgbClr val="FFFF00"/>
                </a:solidFill>
              </a:rPr>
              <a:t>(</a:t>
            </a:r>
            <a:r>
              <a:rPr kumimoji="1" lang="ja-JP" altLang="en-US" sz="3200" dirty="0" smtClean="0">
                <a:solidFill>
                  <a:srgbClr val="FFFF00"/>
                </a:solidFill>
              </a:rPr>
              <a:t>日最高気温</a:t>
            </a:r>
            <a:r>
              <a:rPr kumimoji="1" lang="en-US" altLang="ja-JP" sz="3200" dirty="0" smtClean="0">
                <a:solidFill>
                  <a:srgbClr val="FFFF00"/>
                </a:solidFill>
              </a:rPr>
              <a:t>)</a:t>
            </a:r>
            <a:endParaRPr lang="en-US" altLang="ja-JP" sz="3200" dirty="0">
              <a:solidFill>
                <a:srgbClr val="FFFF00"/>
              </a:solidFill>
            </a:endParaRPr>
          </a:p>
          <a:p>
            <a:r>
              <a:rPr kumimoji="1" lang="ja-JP" altLang="en-US" sz="3200" dirty="0" smtClean="0">
                <a:solidFill>
                  <a:srgbClr val="FFFF00"/>
                </a:solidFill>
              </a:rPr>
              <a:t>　また、解像度半分にすると</a:t>
            </a:r>
            <a:r>
              <a:rPr kumimoji="1" lang="en-US" altLang="ja-JP" sz="3200" dirty="0" smtClean="0">
                <a:solidFill>
                  <a:srgbClr val="FFFF00"/>
                </a:solidFill>
              </a:rPr>
              <a:t>10%</a:t>
            </a:r>
            <a:r>
              <a:rPr kumimoji="1" lang="ja-JP" altLang="en-US" sz="3200" dirty="0" smtClean="0">
                <a:solidFill>
                  <a:srgbClr val="FFFF00"/>
                </a:solidFill>
              </a:rPr>
              <a:t>に低減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81366" y="4686235"/>
            <a:ext cx="5599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</a:rPr>
              <a:t>図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: LUC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起源による日最高気温の年々変化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</a:rPr>
              <a:t>黒線が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NHM</a:t>
            </a:r>
            <a:r>
              <a:rPr lang="ja-JP" altLang="en-US" sz="2400" dirty="0" err="1">
                <a:solidFill>
                  <a:schemeClr val="bg1"/>
                </a:solidFill>
              </a:rPr>
              <a:t>、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灰色は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NHM±20%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771800" y="5550331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u="sng" dirty="0" smtClean="0">
                <a:solidFill>
                  <a:srgbClr val="FFC000"/>
                </a:solidFill>
              </a:rPr>
              <a:t>平均するグリッドをどんどん増やすと</a:t>
            </a:r>
            <a:r>
              <a:rPr kumimoji="1" lang="en-US" altLang="ja-JP" sz="2400" u="sng" dirty="0" smtClean="0">
                <a:solidFill>
                  <a:srgbClr val="FFC000"/>
                </a:solidFill>
              </a:rPr>
              <a:t>RMSE</a:t>
            </a:r>
            <a:r>
              <a:rPr kumimoji="1" lang="ja-JP" altLang="en-US" sz="2400" u="sng" dirty="0" smtClean="0">
                <a:solidFill>
                  <a:srgbClr val="FFC000"/>
                </a:solidFill>
              </a:rPr>
              <a:t>が減少していくか？　</a:t>
            </a:r>
            <a:endParaRPr kumimoji="1" lang="ja-JP" altLang="en-US" sz="2400" u="sng" dirty="0">
              <a:solidFill>
                <a:srgbClr val="FFC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08931" y="2555612"/>
            <a:ext cx="143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NHM±20%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267744" y="2555612"/>
            <a:ext cx="2590524" cy="369332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IF-5km (</a:t>
            </a:r>
            <a:r>
              <a:rPr lang="ja-JP" altLang="en-US" dirty="0" smtClean="0"/>
              <a:t>オリジナル格子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077820" y="3140968"/>
            <a:ext cx="2590524" cy="3693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IF-10km (</a:t>
            </a:r>
            <a:r>
              <a:rPr lang="ja-JP" altLang="en-US" dirty="0" smtClean="0"/>
              <a:t>周囲</a:t>
            </a:r>
            <a:r>
              <a:rPr lang="en-US" altLang="ja-JP" dirty="0" smtClean="0"/>
              <a:t>8</a:t>
            </a:r>
            <a:r>
              <a:rPr lang="ja-JP" altLang="en-US" dirty="0" smtClean="0"/>
              <a:t>点と平均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24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1359</Words>
  <Application>Microsoft Office PowerPoint</Application>
  <PresentationFormat>画面に合わせる (4:3)</PresentationFormat>
  <Paragraphs>173</Paragraphs>
  <Slides>15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</dc:creator>
  <cp:lastModifiedBy>ryu</cp:lastModifiedBy>
  <cp:revision>90</cp:revision>
  <dcterms:created xsi:type="dcterms:W3CDTF">2013-02-14T09:09:17Z</dcterms:created>
  <dcterms:modified xsi:type="dcterms:W3CDTF">2013-03-04T09:10:56Z</dcterms:modified>
</cp:coreProperties>
</file>