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7" r:id="rId3"/>
    <p:sldId id="265" r:id="rId4"/>
    <p:sldId id="281" r:id="rId5"/>
    <p:sldId id="268" r:id="rId6"/>
    <p:sldId id="269" r:id="rId7"/>
    <p:sldId id="261" r:id="rId8"/>
    <p:sldId id="279" r:id="rId9"/>
    <p:sldId id="278" r:id="rId10"/>
    <p:sldId id="275" r:id="rId11"/>
    <p:sldId id="280" r:id="rId12"/>
    <p:sldId id="270" r:id="rId13"/>
    <p:sldId id="260" r:id="rId14"/>
    <p:sldId id="271" r:id="rId15"/>
    <p:sldId id="283" r:id="rId16"/>
    <p:sldId id="262" r:id="rId17"/>
    <p:sldId id="284" r:id="rId18"/>
    <p:sldId id="256" r:id="rId19"/>
    <p:sldId id="285" r:id="rId20"/>
    <p:sldId id="276" r:id="rId21"/>
    <p:sldId id="272" r:id="rId22"/>
    <p:sldId id="263" r:id="rId23"/>
    <p:sldId id="286" r:id="rId24"/>
    <p:sldId id="287" r:id="rId25"/>
    <p:sldId id="274" r:id="rId26"/>
    <p:sldId id="273" r:id="rId27"/>
    <p:sldId id="277" r:id="rId28"/>
    <p:sldId id="288" r:id="rId29"/>
    <p:sldId id="289" r:id="rId3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406776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127477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16190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338203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240661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28210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241816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259619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113137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41073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12E05E-2E4A-0B48-B862-49AF54C10B41}" type="datetimeFigureOut">
              <a:rPr kumimoji="1" lang="ja-JP" altLang="en-US" smtClean="0"/>
              <a:t>2013/08/19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F48654-8D8E-7F41-B581-65886C487525}" type="slidenum">
              <a:rPr kumimoji="1" lang="ja-JP" altLang="en-US" smtClean="0"/>
              <a:t>‹#›</a:t>
            </a:fld>
            <a:endParaRPr kumimoji="1" lang="ja-JP" altLang="en-US"/>
          </a:p>
        </p:txBody>
      </p:sp>
    </p:spTree>
    <p:extLst>
      <p:ext uri="{BB962C8B-B14F-4D97-AF65-F5344CB8AC3E}">
        <p14:creationId xmlns:p14="http://schemas.microsoft.com/office/powerpoint/2010/main" val="2994167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2E05E-2E4A-0B48-B862-49AF54C10B41}" type="datetimeFigureOut">
              <a:rPr kumimoji="1" lang="ja-JP" altLang="en-US" smtClean="0"/>
              <a:t>2013/08/19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48654-8D8E-7F41-B581-65886C487525}" type="slidenum">
              <a:rPr kumimoji="1" lang="ja-JP" altLang="en-US" smtClean="0"/>
              <a:t>‹#›</a:t>
            </a:fld>
            <a:endParaRPr kumimoji="1" lang="ja-JP" altLang="en-US" dirty="0"/>
          </a:p>
        </p:txBody>
      </p:sp>
      <p:sp>
        <p:nvSpPr>
          <p:cNvPr id="7" name="スライド番号プレースホルダー 5"/>
          <p:cNvSpPr txBox="1">
            <a:spLocks/>
          </p:cNvSpPr>
          <p:nvPr userDrawn="1"/>
        </p:nvSpPr>
        <p:spPr>
          <a:xfrm>
            <a:off x="7010400" y="17072"/>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39F48654-8D8E-7F41-B581-65886C487525}" type="slidenum">
              <a:rPr lang="ja-JP" altLang="en-US" sz="1600" smtClean="0"/>
              <a:pPr/>
              <a:t>‹#›</a:t>
            </a:fld>
            <a:r>
              <a:rPr lang="en-US" altLang="ja-JP" sz="1600" dirty="0" smtClean="0"/>
              <a:t>/21</a:t>
            </a:r>
            <a:endParaRPr lang="ja-JP" altLang="en-US" sz="1600" dirty="0"/>
          </a:p>
        </p:txBody>
      </p:sp>
    </p:spTree>
    <p:extLst>
      <p:ext uri="{BB962C8B-B14F-4D97-AF65-F5344CB8AC3E}">
        <p14:creationId xmlns:p14="http://schemas.microsoft.com/office/powerpoint/2010/main" val="14897106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06132" y="431339"/>
            <a:ext cx="3737868" cy="707886"/>
          </a:xfrm>
          <a:prstGeom prst="rect">
            <a:avLst/>
          </a:prstGeom>
          <a:noFill/>
        </p:spPr>
        <p:txBody>
          <a:bodyPr wrap="square" rtlCol="0">
            <a:spAutoFit/>
          </a:bodyPr>
          <a:lstStyle/>
          <a:p>
            <a:pPr algn="r"/>
            <a:r>
              <a:rPr lang="ja-JP" altLang="en-US" sz="2000" dirty="0" smtClean="0"/>
              <a:t>第</a:t>
            </a:r>
            <a:r>
              <a:rPr lang="en-US" altLang="ja-JP" sz="2000" dirty="0" smtClean="0"/>
              <a:t>8</a:t>
            </a:r>
            <a:r>
              <a:rPr lang="ja-JP" altLang="en-US" sz="2000" dirty="0" smtClean="0"/>
              <a:t>回ヤマセ研究会</a:t>
            </a:r>
            <a:endParaRPr lang="en-US" altLang="ja-JP" sz="2000" dirty="0" smtClean="0"/>
          </a:p>
          <a:p>
            <a:pPr algn="r"/>
            <a:r>
              <a:rPr kumimoji="1" lang="en-US" altLang="ja-JP" sz="2000" dirty="0" smtClean="0"/>
              <a:t>(</a:t>
            </a:r>
            <a:r>
              <a:rPr lang="ja-JP" altLang="en-US" sz="2000" dirty="0" smtClean="0"/>
              <a:t>宮城県古川農業試験場</a:t>
            </a:r>
            <a:r>
              <a:rPr kumimoji="1" lang="en-US" altLang="ja-JP" sz="2000" dirty="0" smtClean="0"/>
              <a:t>)</a:t>
            </a:r>
            <a:endParaRPr kumimoji="1" lang="ja-JP" altLang="en-US" sz="2000" dirty="0"/>
          </a:p>
        </p:txBody>
      </p:sp>
      <p:sp>
        <p:nvSpPr>
          <p:cNvPr id="3" name="テキスト ボックス 2"/>
          <p:cNvSpPr txBox="1"/>
          <p:nvPr/>
        </p:nvSpPr>
        <p:spPr>
          <a:xfrm>
            <a:off x="1" y="1953013"/>
            <a:ext cx="9143999" cy="954107"/>
          </a:xfrm>
          <a:prstGeom prst="rect">
            <a:avLst/>
          </a:prstGeom>
          <a:noFill/>
        </p:spPr>
        <p:txBody>
          <a:bodyPr wrap="square" rtlCol="0">
            <a:spAutoFit/>
          </a:bodyPr>
          <a:lstStyle/>
          <a:p>
            <a:pPr algn="ctr"/>
            <a:r>
              <a:rPr kumimoji="1" lang="ja-JP" altLang="en-US" sz="2800" dirty="0" smtClean="0">
                <a:solidFill>
                  <a:schemeClr val="accent6"/>
                </a:solidFill>
              </a:rPr>
              <a:t>気候変化シナリオの力学的ダウンスケールデータを用いた</a:t>
            </a:r>
            <a:endParaRPr kumimoji="1" lang="en-US" altLang="ja-JP" sz="2800" dirty="0" smtClean="0">
              <a:solidFill>
                <a:schemeClr val="accent6"/>
              </a:solidFill>
            </a:endParaRPr>
          </a:p>
          <a:p>
            <a:pPr algn="ctr"/>
            <a:r>
              <a:rPr kumimoji="1" lang="ja-JP" altLang="en-US" sz="2800" dirty="0" smtClean="0">
                <a:solidFill>
                  <a:schemeClr val="accent6"/>
                </a:solidFill>
              </a:rPr>
              <a:t>東北地方における水稲最適品種の将来変化</a:t>
            </a:r>
            <a:endParaRPr kumimoji="1" lang="ja-JP" altLang="en-US" sz="2800" dirty="0">
              <a:solidFill>
                <a:schemeClr val="accent6"/>
              </a:solidFill>
            </a:endParaRPr>
          </a:p>
        </p:txBody>
      </p:sp>
      <p:sp>
        <p:nvSpPr>
          <p:cNvPr id="4" name="テキスト ボックス 3"/>
          <p:cNvSpPr txBox="1"/>
          <p:nvPr/>
        </p:nvSpPr>
        <p:spPr>
          <a:xfrm>
            <a:off x="-11979" y="4045430"/>
            <a:ext cx="9143999" cy="1384995"/>
          </a:xfrm>
          <a:prstGeom prst="rect">
            <a:avLst/>
          </a:prstGeom>
          <a:noFill/>
        </p:spPr>
        <p:txBody>
          <a:bodyPr wrap="square" rtlCol="0">
            <a:spAutoFit/>
          </a:bodyPr>
          <a:lstStyle/>
          <a:p>
            <a:pPr algn="ctr"/>
            <a:r>
              <a:rPr kumimoji="1" lang="ja-JP" altLang="en-US" sz="2800" dirty="0" smtClean="0"/>
              <a:t>吉田龍平</a:t>
            </a:r>
            <a:r>
              <a:rPr kumimoji="1" lang="en-US" altLang="ja-JP" sz="2800" baseline="30000" dirty="0" smtClean="0"/>
              <a:t>1</a:t>
            </a:r>
          </a:p>
          <a:p>
            <a:pPr algn="ctr"/>
            <a:r>
              <a:rPr lang="ja-JP" altLang="en-US" sz="2800" dirty="0" smtClean="0"/>
              <a:t>福井眞</a:t>
            </a:r>
            <a:r>
              <a:rPr lang="en-US" altLang="ja-JP" sz="2800" baseline="30000" dirty="0" smtClean="0"/>
              <a:t>2</a:t>
            </a:r>
            <a:r>
              <a:rPr lang="ja-JP" altLang="en-US" sz="2800" dirty="0" smtClean="0"/>
              <a:t>・島田照久</a:t>
            </a:r>
            <a:r>
              <a:rPr lang="en-US" altLang="ja-JP" sz="2800" baseline="30000" dirty="0" smtClean="0"/>
              <a:t>1</a:t>
            </a:r>
            <a:r>
              <a:rPr lang="ja-JP" altLang="en-US" sz="2800" dirty="0" smtClean="0"/>
              <a:t>・長谷川利拡</a:t>
            </a:r>
            <a:r>
              <a:rPr lang="en-US" altLang="ja-JP" sz="2800" baseline="30000" dirty="0" smtClean="0"/>
              <a:t>2</a:t>
            </a:r>
            <a:r>
              <a:rPr lang="ja-JP" altLang="en-US" sz="2800" dirty="0" smtClean="0"/>
              <a:t>・岩崎俊樹</a:t>
            </a:r>
            <a:r>
              <a:rPr lang="en-US" altLang="ja-JP" sz="2800" baseline="30000" dirty="0" smtClean="0"/>
              <a:t>1</a:t>
            </a:r>
          </a:p>
          <a:p>
            <a:pPr algn="ctr"/>
            <a:r>
              <a:rPr lang="en-US" altLang="ja-JP" sz="2800" dirty="0" smtClean="0"/>
              <a:t>1: </a:t>
            </a:r>
            <a:r>
              <a:rPr lang="ja-JP" altLang="en-US" sz="2800" dirty="0" smtClean="0"/>
              <a:t>東北大院理、</a:t>
            </a:r>
            <a:r>
              <a:rPr lang="en-US" altLang="ja-JP" sz="2800" dirty="0" smtClean="0"/>
              <a:t>2:</a:t>
            </a:r>
            <a:r>
              <a:rPr lang="ja-JP" altLang="en-US" sz="2800" dirty="0" smtClean="0"/>
              <a:t>農業環境技術研究所</a:t>
            </a:r>
            <a:endParaRPr kumimoji="1" lang="ja-JP" altLang="en-US" sz="2800" dirty="0"/>
          </a:p>
        </p:txBody>
      </p:sp>
      <p:sp>
        <p:nvSpPr>
          <p:cNvPr id="5" name="テキスト ボックス 4"/>
          <p:cNvSpPr txBox="1"/>
          <p:nvPr/>
        </p:nvSpPr>
        <p:spPr>
          <a:xfrm>
            <a:off x="5394152" y="6367435"/>
            <a:ext cx="3737868" cy="461665"/>
          </a:xfrm>
          <a:prstGeom prst="rect">
            <a:avLst/>
          </a:prstGeom>
          <a:noFill/>
        </p:spPr>
        <p:txBody>
          <a:bodyPr wrap="square" rtlCol="0">
            <a:spAutoFit/>
          </a:bodyPr>
          <a:lstStyle/>
          <a:p>
            <a:pPr algn="r"/>
            <a:r>
              <a:rPr kumimoji="1" lang="en-US" altLang="ja-JP" sz="2400" dirty="0" smtClean="0"/>
              <a:t>2013</a:t>
            </a:r>
            <a:r>
              <a:rPr kumimoji="1" lang="ja-JP" altLang="en-US" sz="2400" dirty="0" smtClean="0"/>
              <a:t>年</a:t>
            </a:r>
            <a:r>
              <a:rPr kumimoji="1" lang="en-US" altLang="ja-JP" sz="2400" dirty="0" smtClean="0"/>
              <a:t>8</a:t>
            </a:r>
            <a:r>
              <a:rPr kumimoji="1" lang="ja-JP" altLang="en-US" sz="2400" dirty="0" smtClean="0"/>
              <a:t>月</a:t>
            </a:r>
            <a:r>
              <a:rPr kumimoji="1" lang="en-US" altLang="ja-JP" sz="2400" dirty="0" smtClean="0"/>
              <a:t>21</a:t>
            </a:r>
            <a:r>
              <a:rPr kumimoji="1" lang="ja-JP" altLang="en-US" sz="2400" dirty="0" smtClean="0"/>
              <a:t>日</a:t>
            </a:r>
            <a:r>
              <a:rPr kumimoji="1" lang="en-US" altLang="ja-JP" sz="2400" dirty="0" smtClean="0"/>
              <a:t>(</a:t>
            </a:r>
            <a:r>
              <a:rPr kumimoji="1" lang="ja-JP" altLang="en-US" sz="2400" dirty="0" smtClean="0"/>
              <a:t>水</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307054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0"/>
            <a:ext cx="9144001" cy="954107"/>
          </a:xfrm>
          <a:prstGeom prst="rect">
            <a:avLst/>
          </a:prstGeom>
          <a:noFill/>
        </p:spPr>
        <p:txBody>
          <a:bodyPr wrap="square" rtlCol="0">
            <a:spAutoFit/>
          </a:bodyPr>
          <a:lstStyle/>
          <a:p>
            <a:r>
              <a:rPr lang="ja-JP" altLang="en-US" sz="2800" dirty="0" smtClean="0"/>
              <a:t>東北地方で</a:t>
            </a:r>
            <a:r>
              <a:rPr lang="en-US" altLang="ja-JP" sz="2800" dirty="0" smtClean="0"/>
              <a:t>LUC→</a:t>
            </a:r>
            <a:r>
              <a:rPr lang="ja-JP" altLang="en-US" sz="2800" dirty="0" smtClean="0"/>
              <a:t>環境の「影響評価関数」の構築が</a:t>
            </a:r>
            <a:endParaRPr lang="en-US" altLang="ja-JP" sz="2800" dirty="0" smtClean="0"/>
          </a:p>
          <a:p>
            <a:r>
              <a:rPr lang="ja-JP" altLang="en-US" sz="2800" dirty="0" smtClean="0"/>
              <a:t>間に合わなかったので・・・</a:t>
            </a:r>
            <a:endParaRPr kumimoji="1" lang="ja-JP" altLang="en-US" sz="2800" dirty="0"/>
          </a:p>
        </p:txBody>
      </p:sp>
      <p:sp>
        <p:nvSpPr>
          <p:cNvPr id="3" name="テキスト ボックス 2"/>
          <p:cNvSpPr txBox="1"/>
          <p:nvPr/>
        </p:nvSpPr>
        <p:spPr>
          <a:xfrm>
            <a:off x="46688" y="1176656"/>
            <a:ext cx="6956630" cy="523220"/>
          </a:xfrm>
          <a:prstGeom prst="rect">
            <a:avLst/>
          </a:prstGeom>
          <a:noFill/>
        </p:spPr>
        <p:txBody>
          <a:bodyPr wrap="square" rtlCol="0">
            <a:spAutoFit/>
          </a:bodyPr>
          <a:lstStyle/>
          <a:p>
            <a:r>
              <a:rPr kumimoji="1" lang="ja-JP" altLang="en-US" sz="2800" dirty="0" smtClean="0"/>
              <a:t>・簡易版として、高知での気温変化量を利用</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430209932"/>
              </p:ext>
            </p:extLst>
          </p:nvPr>
        </p:nvGraphicFramePr>
        <p:xfrm>
          <a:off x="5611986" y="2836083"/>
          <a:ext cx="3259764" cy="1371600"/>
        </p:xfrm>
        <a:graphic>
          <a:graphicData uri="http://schemas.openxmlformats.org/drawingml/2006/table">
            <a:tbl>
              <a:tblPr firstRow="1" bandRow="1">
                <a:tableStyleId>{5C22544A-7EE6-4342-B048-85BDC9FD1C3A}</a:tableStyleId>
              </a:tblPr>
              <a:tblGrid>
                <a:gridCol w="1270070"/>
                <a:gridCol w="662107"/>
                <a:gridCol w="665480"/>
                <a:gridCol w="662107"/>
              </a:tblGrid>
              <a:tr h="370840">
                <a:tc>
                  <a:txBody>
                    <a:bodyPr/>
                    <a:lstStyle/>
                    <a:p>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rgbClr val="FFFF00"/>
                          </a:solidFill>
                        </a:rPr>
                        <a:t>Tx</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smtClean="0">
                          <a:solidFill>
                            <a:srgbClr val="FFFF00"/>
                          </a:solidFill>
                        </a:rPr>
                        <a:t>Tm</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rgbClr val="FFFF00"/>
                          </a:solidFill>
                        </a:rPr>
                        <a:t>Tn</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en-US" altLang="ja-JP" sz="2400" b="0" dirty="0" smtClean="0">
                          <a:solidFill>
                            <a:srgbClr val="FFFF00"/>
                          </a:solidFill>
                        </a:rPr>
                        <a:t>warming</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0.5</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1.2</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2.3</a:t>
                      </a:r>
                      <a:endParaRPr kumimoji="1" lang="ja-JP" altLang="en-US" sz="2400" b="0" dirty="0">
                        <a:solidFill>
                          <a:srgbClr val="FFFF00"/>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kumimoji="1" lang="en-US" altLang="ja-JP" sz="2400" b="0" dirty="0" smtClean="0">
                          <a:solidFill>
                            <a:srgbClr val="FFFF00"/>
                          </a:solidFill>
                        </a:rPr>
                        <a:t>cooling</a:t>
                      </a:r>
                      <a:endParaRPr kumimoji="1" lang="ja-JP" altLang="en-US" sz="2400" b="0" dirty="0">
                        <a:solidFill>
                          <a:srgbClr val="FFFF00"/>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-1.1</a:t>
                      </a:r>
                      <a:endParaRPr kumimoji="1" lang="ja-JP" altLang="en-US" sz="2400" b="0" dirty="0">
                        <a:solidFill>
                          <a:srgbClr val="FFFF00"/>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-0.4</a:t>
                      </a:r>
                      <a:endParaRPr kumimoji="1" lang="ja-JP" altLang="en-US" sz="2400" b="0" dirty="0">
                        <a:solidFill>
                          <a:srgbClr val="FFFF00"/>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rgbClr val="FFFF00"/>
                          </a:solidFill>
                        </a:rPr>
                        <a:t>-0.1</a:t>
                      </a:r>
                      <a:endParaRPr kumimoji="1" lang="ja-JP" altLang="en-US" sz="2400" b="0" dirty="0">
                        <a:solidFill>
                          <a:srgbClr val="FFFF00"/>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テキスト ボックス 4"/>
          <p:cNvSpPr txBox="1"/>
          <p:nvPr/>
        </p:nvSpPr>
        <p:spPr>
          <a:xfrm>
            <a:off x="-2" y="5486676"/>
            <a:ext cx="9144001" cy="1384995"/>
          </a:xfrm>
          <a:prstGeom prst="rect">
            <a:avLst/>
          </a:prstGeom>
          <a:noFill/>
        </p:spPr>
        <p:txBody>
          <a:bodyPr wrap="square" rtlCol="0">
            <a:spAutoFit/>
          </a:bodyPr>
          <a:lstStyle/>
          <a:p>
            <a:r>
              <a:rPr kumimoji="1" lang="ja-JP" altLang="en-US" sz="2800" dirty="0" smtClean="0"/>
              <a:t>図</a:t>
            </a:r>
            <a:r>
              <a:rPr kumimoji="1" lang="en-US" altLang="ja-JP" sz="2800" dirty="0" smtClean="0"/>
              <a:t>: </a:t>
            </a:r>
            <a:r>
              <a:rPr kumimoji="1" lang="ja-JP" altLang="en-US" sz="2800" dirty="0" smtClean="0"/>
              <a:t>「地表面パラメータ変化</a:t>
            </a:r>
            <a:r>
              <a:rPr kumimoji="1" lang="en-US" altLang="ja-JP" sz="2800" dirty="0" smtClean="0"/>
              <a:t>→</a:t>
            </a:r>
            <a:r>
              <a:rPr kumimoji="1" lang="ja-JP" altLang="en-US" sz="2800" dirty="0" smtClean="0"/>
              <a:t>気温変化」のデータベースと、</a:t>
            </a:r>
            <a:r>
              <a:rPr kumimoji="1" lang="en-US" altLang="ja-JP" sz="2800" dirty="0" smtClean="0"/>
              <a:t>Monte-Carlo simulation</a:t>
            </a:r>
            <a:r>
              <a:rPr kumimoji="1" lang="ja-JP" altLang="en-US" sz="2800" dirty="0" smtClean="0"/>
              <a:t>による</a:t>
            </a:r>
            <a:r>
              <a:rPr kumimoji="1" lang="en-US" altLang="ja-JP" sz="2800" dirty="0" smtClean="0"/>
              <a:t>10,000</a:t>
            </a:r>
            <a:r>
              <a:rPr kumimoji="1" lang="ja-JP" altLang="en-US" sz="2800" dirty="0" smtClean="0"/>
              <a:t>通りの</a:t>
            </a:r>
            <a:r>
              <a:rPr kumimoji="1" lang="en-US" altLang="ja-JP" sz="2800" dirty="0" smtClean="0"/>
              <a:t>LUC</a:t>
            </a:r>
            <a:r>
              <a:rPr kumimoji="1" lang="ja-JP" altLang="en-US" sz="2800" dirty="0" smtClean="0"/>
              <a:t>シナリオによって得られた四国の気温変化</a:t>
            </a:r>
            <a:r>
              <a:rPr kumimoji="1" lang="en-US" altLang="ja-JP" sz="2800" dirty="0" smtClean="0"/>
              <a:t> (F: </a:t>
            </a:r>
            <a:r>
              <a:rPr kumimoji="1" lang="ja-JP" altLang="en-US" sz="2800" dirty="0" smtClean="0"/>
              <a:t>森林、</a:t>
            </a:r>
            <a:r>
              <a:rPr kumimoji="1" lang="en-US" altLang="ja-JP" sz="2800" dirty="0" smtClean="0"/>
              <a:t>B:</a:t>
            </a:r>
            <a:r>
              <a:rPr kumimoji="1" lang="ja-JP" altLang="en-US" sz="2800" dirty="0" smtClean="0"/>
              <a:t>建物、</a:t>
            </a:r>
            <a:r>
              <a:rPr lang="en-US" altLang="ja-JP" sz="2800" dirty="0" smtClean="0"/>
              <a:t>P:</a:t>
            </a:r>
            <a:r>
              <a:rPr lang="ja-JP" altLang="en-US" sz="2800" dirty="0" smtClean="0"/>
              <a:t>水田</a:t>
            </a:r>
            <a:r>
              <a:rPr kumimoji="1" lang="en-US" altLang="ja-JP" sz="2800" dirty="0" smtClean="0"/>
              <a:t>)</a:t>
            </a:r>
            <a:endParaRPr kumimoji="1" lang="ja-JP" altLang="en-US" sz="2800" dirty="0"/>
          </a:p>
        </p:txBody>
      </p:sp>
      <p:pic>
        <p:nvPicPr>
          <p:cNvPr id="6" name="図 5" descr="fig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90" y="1802600"/>
            <a:ext cx="3651064" cy="3583253"/>
          </a:xfrm>
          <a:prstGeom prst="rect">
            <a:avLst/>
          </a:prstGeom>
        </p:spPr>
      </p:pic>
      <p:sp>
        <p:nvSpPr>
          <p:cNvPr id="7" name="テキスト ボックス 6"/>
          <p:cNvSpPr txBox="1"/>
          <p:nvPr/>
        </p:nvSpPr>
        <p:spPr>
          <a:xfrm>
            <a:off x="5296843" y="1853959"/>
            <a:ext cx="3847156" cy="954107"/>
          </a:xfrm>
          <a:prstGeom prst="rect">
            <a:avLst/>
          </a:prstGeom>
          <a:noFill/>
        </p:spPr>
        <p:txBody>
          <a:bodyPr wrap="square" rtlCol="0">
            <a:spAutoFit/>
          </a:bodyPr>
          <a:lstStyle/>
          <a:p>
            <a:pPr algn="ctr"/>
            <a:r>
              <a:rPr kumimoji="1" lang="ja-JP" altLang="en-US" sz="2800" dirty="0" smtClean="0"/>
              <a:t>表</a:t>
            </a:r>
            <a:r>
              <a:rPr kumimoji="1" lang="en-US" altLang="ja-JP" sz="2800" dirty="0" smtClean="0"/>
              <a:t>: LUC</a:t>
            </a:r>
            <a:r>
              <a:rPr lang="ja-JP" altLang="en-US" sz="2800" dirty="0" smtClean="0"/>
              <a:t>起源の</a:t>
            </a:r>
            <a:endParaRPr lang="en-US" altLang="ja-JP" sz="2800" dirty="0" smtClean="0"/>
          </a:p>
          <a:p>
            <a:pPr algn="ctr"/>
            <a:r>
              <a:rPr kumimoji="1" lang="ja-JP" altLang="en-US" sz="2800" dirty="0" smtClean="0"/>
              <a:t>昇温・冷却量の最大値</a:t>
            </a:r>
            <a:endParaRPr kumimoji="1" lang="ja-JP" altLang="en-US" sz="2800" dirty="0"/>
          </a:p>
        </p:txBody>
      </p:sp>
      <p:sp>
        <p:nvSpPr>
          <p:cNvPr id="8" name="右矢印 7"/>
          <p:cNvSpPr/>
          <p:nvPr/>
        </p:nvSpPr>
        <p:spPr>
          <a:xfrm>
            <a:off x="3856496" y="2780049"/>
            <a:ext cx="1718141" cy="765761"/>
          </a:xfrm>
          <a:prstGeom prst="right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19145" y="3517792"/>
            <a:ext cx="1680796" cy="646331"/>
          </a:xfrm>
          <a:prstGeom prst="rect">
            <a:avLst/>
          </a:prstGeom>
          <a:noFill/>
        </p:spPr>
        <p:txBody>
          <a:bodyPr wrap="square" rtlCol="0">
            <a:spAutoFit/>
          </a:bodyPr>
          <a:lstStyle/>
          <a:p>
            <a:r>
              <a:rPr kumimoji="1" lang="ja-JP" altLang="en-US" dirty="0" smtClean="0"/>
              <a:t>最大値・最小値</a:t>
            </a:r>
            <a:endParaRPr kumimoji="1" lang="en-US" altLang="ja-JP" dirty="0" smtClean="0"/>
          </a:p>
          <a:p>
            <a:r>
              <a:rPr kumimoji="1" lang="ja-JP" altLang="en-US" dirty="0" smtClean="0"/>
              <a:t>抽出</a:t>
            </a:r>
            <a:endParaRPr kumimoji="1" lang="ja-JP" altLang="en-US" dirty="0"/>
          </a:p>
        </p:txBody>
      </p:sp>
      <p:sp>
        <p:nvSpPr>
          <p:cNvPr id="10" name="テキスト ボックス 9"/>
          <p:cNvSpPr txBox="1"/>
          <p:nvPr/>
        </p:nvSpPr>
        <p:spPr>
          <a:xfrm>
            <a:off x="3772454" y="4554856"/>
            <a:ext cx="4622189" cy="830997"/>
          </a:xfrm>
          <a:prstGeom prst="rect">
            <a:avLst/>
          </a:prstGeom>
          <a:noFill/>
        </p:spPr>
        <p:txBody>
          <a:bodyPr wrap="square" rtlCol="0">
            <a:spAutoFit/>
          </a:bodyPr>
          <a:lstStyle/>
          <a:p>
            <a:r>
              <a:rPr kumimoji="1" lang="en-US" altLang="ja-JP" sz="2400" dirty="0" smtClean="0"/>
              <a:t>Yoshida et al. </a:t>
            </a:r>
          </a:p>
          <a:p>
            <a:r>
              <a:rPr lang="en-US" altLang="ja-JP" sz="2400" dirty="0"/>
              <a:t> </a:t>
            </a:r>
            <a:r>
              <a:rPr kumimoji="1" lang="en-US" altLang="ja-JP" sz="2400" dirty="0" smtClean="0"/>
              <a:t>(under review, Climate Research)</a:t>
            </a:r>
            <a:endParaRPr kumimoji="1" lang="ja-JP" altLang="en-US" sz="2400" dirty="0"/>
          </a:p>
        </p:txBody>
      </p:sp>
    </p:spTree>
    <p:extLst>
      <p:ext uri="{BB962C8B-B14F-4D97-AF65-F5344CB8AC3E}">
        <p14:creationId xmlns:p14="http://schemas.microsoft.com/office/powerpoint/2010/main" val="28987862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a:off x="656636" y="4093267"/>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a:off x="653643" y="1652922"/>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102715"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MIROC5</a:t>
            </a:r>
            <a:endParaRPr kumimoji="1" lang="ja-JP" altLang="en-US" dirty="0"/>
          </a:p>
        </p:txBody>
      </p:sp>
      <p:sp>
        <p:nvSpPr>
          <p:cNvPr id="6" name="正方形/長方形 5"/>
          <p:cNvSpPr/>
          <p:nvPr/>
        </p:nvSpPr>
        <p:spPr>
          <a:xfrm>
            <a:off x="1671458"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NHRCM</a:t>
            </a:r>
          </a:p>
          <a:p>
            <a:pPr algn="ctr"/>
            <a:r>
              <a:rPr kumimoji="1" lang="en-US" altLang="ja-JP" dirty="0" smtClean="0"/>
              <a:t>dx=20km</a:t>
            </a:r>
          </a:p>
          <a:p>
            <a:pPr algn="ctr"/>
            <a:endParaRPr lang="en-US" altLang="ja-JP" dirty="0"/>
          </a:p>
          <a:p>
            <a:pPr algn="ctr"/>
            <a:r>
              <a:rPr kumimoji="1" lang="en-US" altLang="ja-JP" dirty="0" smtClean="0"/>
              <a:t>MRI</a:t>
            </a:r>
            <a:r>
              <a:rPr kumimoji="1" lang="ja-JP" altLang="en-US" dirty="0" smtClean="0"/>
              <a:t>提供</a:t>
            </a:r>
            <a:endParaRPr kumimoji="1" lang="ja-JP" altLang="en-US" dirty="0"/>
          </a:p>
        </p:txBody>
      </p:sp>
      <p:sp>
        <p:nvSpPr>
          <p:cNvPr id="7" name="正方形/長方形 6"/>
          <p:cNvSpPr/>
          <p:nvPr/>
        </p:nvSpPr>
        <p:spPr>
          <a:xfrm>
            <a:off x="3205847" y="759405"/>
            <a:ext cx="1353975" cy="456953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JMA-NHM</a:t>
            </a:r>
          </a:p>
          <a:p>
            <a:pPr algn="ctr"/>
            <a:r>
              <a:rPr lang="en-US" altLang="ja-JP" dirty="0"/>
              <a:t>d</a:t>
            </a:r>
            <a:r>
              <a:rPr kumimoji="1" lang="en-US" altLang="ja-JP" dirty="0" smtClean="0"/>
              <a:t>x=10km</a:t>
            </a:r>
            <a:endParaRPr kumimoji="1" lang="ja-JP" altLang="en-US" dirty="0"/>
          </a:p>
        </p:txBody>
      </p:sp>
      <p:sp>
        <p:nvSpPr>
          <p:cNvPr id="8" name="正方形/長方形 7"/>
          <p:cNvSpPr/>
          <p:nvPr/>
        </p:nvSpPr>
        <p:spPr>
          <a:xfrm>
            <a:off x="4721560" y="759405"/>
            <a:ext cx="1353975" cy="4569535"/>
          </a:xfrm>
          <a:prstGeom prst="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LUC</a:t>
            </a:r>
            <a:r>
              <a:rPr lang="ja-JP" altLang="en-US" dirty="0" smtClean="0"/>
              <a:t>による</a:t>
            </a:r>
            <a:endParaRPr lang="en-US" altLang="ja-JP" dirty="0" smtClean="0"/>
          </a:p>
          <a:p>
            <a:pPr algn="ctr"/>
            <a:r>
              <a:rPr lang="ja-JP" altLang="en-US" dirty="0" smtClean="0"/>
              <a:t>環境変化</a:t>
            </a:r>
            <a:endParaRPr lang="en-US" altLang="ja-JP" dirty="0" smtClean="0"/>
          </a:p>
          <a:p>
            <a:pPr algn="ctr"/>
            <a:endParaRPr lang="en-US" altLang="ja-JP" dirty="0"/>
          </a:p>
          <a:p>
            <a:pPr algn="ctr"/>
            <a:r>
              <a:rPr lang="ja-JP" altLang="en-US" dirty="0" smtClean="0"/>
              <a:t>影響評価</a:t>
            </a:r>
            <a:endParaRPr lang="en-US" altLang="ja-JP" dirty="0" smtClean="0"/>
          </a:p>
          <a:p>
            <a:pPr algn="ctr"/>
            <a:r>
              <a:rPr lang="ja-JP" altLang="en-US" dirty="0" smtClean="0"/>
              <a:t>関数使用</a:t>
            </a:r>
            <a:endParaRPr lang="en-US" altLang="ja-JP" dirty="0" smtClean="0"/>
          </a:p>
          <a:p>
            <a:pPr algn="ctr"/>
            <a:endParaRPr lang="en-US" altLang="ja-JP" dirty="0"/>
          </a:p>
          <a:p>
            <a:pPr algn="ctr"/>
            <a:r>
              <a:rPr lang="en-US" altLang="ja-JP" dirty="0" smtClean="0"/>
              <a:t>※</a:t>
            </a:r>
            <a:r>
              <a:rPr lang="ja-JP" altLang="en-US" dirty="0" smtClean="0"/>
              <a:t>今回は</a:t>
            </a:r>
            <a:endParaRPr lang="en-US" altLang="ja-JP" dirty="0" smtClean="0"/>
          </a:p>
          <a:p>
            <a:pPr algn="ctr"/>
            <a:r>
              <a:rPr lang="ja-JP" altLang="en-US" dirty="0" smtClean="0"/>
              <a:t>簡易版</a:t>
            </a:r>
            <a:endParaRPr lang="en-US" altLang="ja-JP" dirty="0" smtClean="0"/>
          </a:p>
        </p:txBody>
      </p:sp>
      <p:sp>
        <p:nvSpPr>
          <p:cNvPr id="9" name="正方形/長方形 8"/>
          <p:cNvSpPr/>
          <p:nvPr/>
        </p:nvSpPr>
        <p:spPr>
          <a:xfrm>
            <a:off x="6218598" y="759405"/>
            <a:ext cx="1353975" cy="4569535"/>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NIAES-Rice</a:t>
            </a:r>
          </a:p>
          <a:p>
            <a:pPr algn="ctr"/>
            <a:r>
              <a:rPr lang="en-US" altLang="ja-JP" dirty="0" smtClean="0"/>
              <a:t>10</a:t>
            </a:r>
            <a:r>
              <a:rPr lang="ja-JP" altLang="en-US" dirty="0" smtClean="0"/>
              <a:t>品種</a:t>
            </a:r>
            <a:endParaRPr lang="en-US" altLang="ja-JP" dirty="0" smtClean="0"/>
          </a:p>
        </p:txBody>
      </p:sp>
      <p:sp>
        <p:nvSpPr>
          <p:cNvPr id="10" name="正方形/長方形 9"/>
          <p:cNvSpPr/>
          <p:nvPr/>
        </p:nvSpPr>
        <p:spPr>
          <a:xfrm>
            <a:off x="7705983" y="759405"/>
            <a:ext cx="1353975" cy="4569535"/>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dirty="0" smtClean="0"/>
          </a:p>
          <a:p>
            <a:pPr algn="ctr"/>
            <a:r>
              <a:rPr lang="en-US" altLang="ja-JP" dirty="0"/>
              <a:t>1</a:t>
            </a:r>
            <a:r>
              <a:rPr lang="en-US" altLang="ja-JP" dirty="0" smtClean="0"/>
              <a:t>. </a:t>
            </a:r>
            <a:r>
              <a:rPr lang="ja-JP" altLang="en-US" dirty="0" smtClean="0"/>
              <a:t>最大収量品種の変化</a:t>
            </a:r>
            <a:endParaRPr lang="en-US" altLang="ja-JP" dirty="0" smtClean="0"/>
          </a:p>
          <a:p>
            <a:pPr algn="ctr"/>
            <a:endParaRPr lang="en-US" altLang="ja-JP" dirty="0"/>
          </a:p>
          <a:p>
            <a:pPr algn="ctr"/>
            <a:r>
              <a:rPr lang="en-US" altLang="ja-JP" dirty="0" smtClean="0"/>
              <a:t>2. </a:t>
            </a:r>
            <a:r>
              <a:rPr lang="ja-JP" altLang="en-US" dirty="0"/>
              <a:t>温暖化、</a:t>
            </a:r>
            <a:r>
              <a:rPr lang="en-US" altLang="ja-JP" dirty="0"/>
              <a:t>LUC</a:t>
            </a:r>
            <a:r>
              <a:rPr lang="ja-JP" altLang="en-US" dirty="0"/>
              <a:t>による収量変化</a:t>
            </a:r>
            <a:endParaRPr lang="en-US" altLang="ja-JP" dirty="0"/>
          </a:p>
          <a:p>
            <a:pPr algn="ctr"/>
            <a:endParaRPr lang="en-US" altLang="ja-JP" dirty="0"/>
          </a:p>
          <a:p>
            <a:pPr algn="ctr"/>
            <a:endParaRPr lang="en-US" altLang="ja-JP" dirty="0" smtClean="0"/>
          </a:p>
        </p:txBody>
      </p:sp>
      <p:sp>
        <p:nvSpPr>
          <p:cNvPr id="11" name="正方形/長方形 10"/>
          <p:cNvSpPr/>
          <p:nvPr/>
        </p:nvSpPr>
        <p:spPr>
          <a:xfrm>
            <a:off x="102715" y="3162396"/>
            <a:ext cx="2922718"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MRI-AGCM</a:t>
            </a:r>
            <a:endParaRPr kumimoji="1" lang="ja-JP" altLang="en-US" dirty="0"/>
          </a:p>
        </p:txBody>
      </p:sp>
      <p:sp>
        <p:nvSpPr>
          <p:cNvPr id="12" name="テキスト ボックス 11"/>
          <p:cNvSpPr txBox="1"/>
          <p:nvPr/>
        </p:nvSpPr>
        <p:spPr>
          <a:xfrm>
            <a:off x="-1" y="6201059"/>
            <a:ext cx="9225705" cy="523220"/>
          </a:xfrm>
          <a:prstGeom prst="rect">
            <a:avLst/>
          </a:prstGeom>
          <a:noFill/>
        </p:spPr>
        <p:txBody>
          <a:bodyPr wrap="square" rtlCol="0">
            <a:spAutoFit/>
          </a:bodyPr>
          <a:lstStyle/>
          <a:p>
            <a:r>
              <a:rPr kumimoji="1" lang="ja-JP" altLang="en-US" sz="2800" dirty="0" smtClean="0">
                <a:solidFill>
                  <a:srgbClr val="FFFF00"/>
                </a:solidFill>
              </a:rPr>
              <a:t>温暖化</a:t>
            </a:r>
            <a:r>
              <a:rPr lang="en-US" altLang="ja-JP" sz="2800" dirty="0">
                <a:solidFill>
                  <a:srgbClr val="FFFF00"/>
                </a:solidFill>
              </a:rPr>
              <a:t>+</a:t>
            </a:r>
            <a:r>
              <a:rPr kumimoji="1" lang="en-US" altLang="ja-JP" sz="2800" dirty="0" smtClean="0">
                <a:solidFill>
                  <a:srgbClr val="FFFF00"/>
                </a:solidFill>
              </a:rPr>
              <a:t>LUC</a:t>
            </a:r>
            <a:r>
              <a:rPr kumimoji="1" lang="ja-JP" altLang="en-US" sz="2800" dirty="0" smtClean="0">
                <a:solidFill>
                  <a:srgbClr val="FFFF00"/>
                </a:solidFill>
              </a:rPr>
              <a:t>を考慮した将来の東北における最適品種の提案</a:t>
            </a:r>
            <a:endParaRPr kumimoji="1" lang="ja-JP" altLang="en-US" sz="2800" dirty="0">
              <a:solidFill>
                <a:srgbClr val="FFFF00"/>
              </a:solidFill>
            </a:endParaRPr>
          </a:p>
        </p:txBody>
      </p:sp>
      <p:sp>
        <p:nvSpPr>
          <p:cNvPr id="15" name="テキスト ボックス 14"/>
          <p:cNvSpPr txBox="1"/>
          <p:nvPr/>
        </p:nvSpPr>
        <p:spPr>
          <a:xfrm>
            <a:off x="102715" y="5481730"/>
            <a:ext cx="5873101" cy="461665"/>
          </a:xfrm>
          <a:prstGeom prst="rect">
            <a:avLst/>
          </a:prstGeom>
          <a:noFill/>
        </p:spPr>
        <p:txBody>
          <a:bodyPr wrap="square" rtlCol="0">
            <a:spAutoFit/>
          </a:bodyPr>
          <a:lstStyle/>
          <a:p>
            <a:r>
              <a:rPr kumimoji="1" lang="en-US" altLang="ja-JP" sz="2400" dirty="0" smtClean="0"/>
              <a:t>LUC: </a:t>
            </a:r>
            <a:r>
              <a:rPr kumimoji="1" lang="ja-JP" altLang="en-US" sz="2400" dirty="0" smtClean="0"/>
              <a:t>土地利用変化</a:t>
            </a:r>
            <a:r>
              <a:rPr lang="en-US" altLang="ja-JP" sz="2400" dirty="0" smtClean="0"/>
              <a:t>(Land Use Change)</a:t>
            </a:r>
            <a:endParaRPr kumimoji="1" lang="ja-JP" altLang="en-US" sz="2400" dirty="0"/>
          </a:p>
        </p:txBody>
      </p:sp>
      <p:sp>
        <p:nvSpPr>
          <p:cNvPr id="3" name="正方形/長方形 2"/>
          <p:cNvSpPr/>
          <p:nvPr/>
        </p:nvSpPr>
        <p:spPr>
          <a:xfrm>
            <a:off x="6218598" y="759405"/>
            <a:ext cx="2841360" cy="4569535"/>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1" y="0"/>
            <a:ext cx="9225705" cy="523220"/>
          </a:xfrm>
          <a:prstGeom prst="rect">
            <a:avLst/>
          </a:prstGeom>
          <a:noFill/>
        </p:spPr>
        <p:txBody>
          <a:bodyPr wrap="square" rtlCol="0">
            <a:spAutoFit/>
          </a:bodyPr>
          <a:lstStyle/>
          <a:p>
            <a:r>
              <a:rPr lang="ja-JP" altLang="en-US" sz="2800" dirty="0" smtClean="0">
                <a:solidFill>
                  <a:srgbClr val="FFFF00"/>
                </a:solidFill>
              </a:rPr>
              <a:t>東北における水稲収量の算出</a:t>
            </a:r>
            <a:endParaRPr kumimoji="1" lang="ja-JP" altLang="en-US" sz="2800" dirty="0">
              <a:solidFill>
                <a:srgbClr val="FFFF00"/>
              </a:solidFill>
            </a:endParaRPr>
          </a:p>
        </p:txBody>
      </p:sp>
    </p:spTree>
    <p:extLst>
      <p:ext uri="{BB962C8B-B14F-4D97-AF65-F5344CB8AC3E}">
        <p14:creationId xmlns:p14="http://schemas.microsoft.com/office/powerpoint/2010/main" val="1073801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954107"/>
          </a:xfrm>
          <a:prstGeom prst="rect">
            <a:avLst/>
          </a:prstGeom>
          <a:noFill/>
        </p:spPr>
        <p:txBody>
          <a:bodyPr wrap="square" rtlCol="0">
            <a:spAutoFit/>
          </a:bodyPr>
          <a:lstStyle/>
          <a:p>
            <a:r>
              <a:rPr kumimoji="1" lang="ja-JP" altLang="en-US" sz="2800" dirty="0" smtClean="0">
                <a:solidFill>
                  <a:srgbClr val="FFFF00"/>
                </a:solidFill>
              </a:rPr>
              <a:t>バイアス補正済み気候変化シナリオを</a:t>
            </a:r>
            <a:endParaRPr kumimoji="1" lang="en-US" altLang="ja-JP" sz="2800" dirty="0" smtClean="0">
              <a:solidFill>
                <a:srgbClr val="FFFF00"/>
              </a:solidFill>
            </a:endParaRPr>
          </a:p>
          <a:p>
            <a:r>
              <a:rPr kumimoji="1" lang="ja-JP" altLang="en-US" sz="2800" dirty="0" smtClean="0">
                <a:solidFill>
                  <a:srgbClr val="FFFF00"/>
                </a:solidFill>
              </a:rPr>
              <a:t>水稲生育モデルへ</a:t>
            </a:r>
            <a:endParaRPr kumimoji="1" lang="ja-JP" altLang="en-US" sz="2800" dirty="0">
              <a:solidFill>
                <a:srgbClr val="FFFF00"/>
              </a:solidFill>
            </a:endParaRPr>
          </a:p>
        </p:txBody>
      </p:sp>
      <p:sp>
        <p:nvSpPr>
          <p:cNvPr id="3" name="テキスト ボックス 2"/>
          <p:cNvSpPr txBox="1"/>
          <p:nvPr/>
        </p:nvSpPr>
        <p:spPr>
          <a:xfrm>
            <a:off x="-9338" y="1163272"/>
            <a:ext cx="8733672" cy="4832093"/>
          </a:xfrm>
          <a:prstGeom prst="rect">
            <a:avLst/>
          </a:prstGeom>
          <a:noFill/>
        </p:spPr>
        <p:txBody>
          <a:bodyPr wrap="square" rtlCol="0">
            <a:spAutoFit/>
          </a:bodyPr>
          <a:lstStyle/>
          <a:p>
            <a:r>
              <a:rPr kumimoji="1" lang="ja-JP" altLang="en-US" sz="2800" dirty="0" smtClean="0"/>
              <a:t>・水稲生育モデル</a:t>
            </a:r>
            <a:r>
              <a:rPr kumimoji="1" lang="en-US" altLang="ja-JP" sz="2800" dirty="0" smtClean="0"/>
              <a:t>(NIAES-Rice, </a:t>
            </a:r>
          </a:p>
          <a:p>
            <a:r>
              <a:rPr lang="en-US" altLang="ja-JP" sz="2800" dirty="0"/>
              <a:t>  </a:t>
            </a:r>
            <a:r>
              <a:rPr kumimoji="1" lang="en-US" altLang="ja-JP" sz="2800" dirty="0" smtClean="0"/>
              <a:t>Hasegawa et al. ; Fukui et al. in preparation)</a:t>
            </a:r>
          </a:p>
          <a:p>
            <a:endParaRPr lang="en-US" altLang="ja-JP" sz="2800" dirty="0"/>
          </a:p>
          <a:p>
            <a:r>
              <a:rPr lang="ja-JP" altLang="en-US" sz="2800" dirty="0" smtClean="0"/>
              <a:t>・気象状態量</a:t>
            </a:r>
            <a:r>
              <a:rPr lang="en-US" altLang="ja-JP" sz="2800" dirty="0" smtClean="0"/>
              <a:t>(</a:t>
            </a:r>
            <a:r>
              <a:rPr lang="ja-JP" altLang="en-US" sz="2800" dirty="0" smtClean="0"/>
              <a:t>気温、下向き短波、湿度、風速</a:t>
            </a:r>
            <a:r>
              <a:rPr lang="en-US" altLang="ja-JP" sz="2800" dirty="0" smtClean="0"/>
              <a:t>)</a:t>
            </a:r>
          </a:p>
          <a:p>
            <a:r>
              <a:rPr kumimoji="1" lang="en-US" altLang="ja-JP" sz="2800" dirty="0"/>
              <a:t> </a:t>
            </a:r>
            <a:r>
              <a:rPr kumimoji="1" lang="en-US" altLang="ja-JP" sz="2800" dirty="0" smtClean="0"/>
              <a:t> </a:t>
            </a:r>
            <a:r>
              <a:rPr kumimoji="1" lang="ja-JP" altLang="en-US" sz="2800" dirty="0" smtClean="0"/>
              <a:t>窒素投入量、</a:t>
            </a:r>
            <a:r>
              <a:rPr kumimoji="1" lang="en-US" altLang="ja-JP" sz="2800" dirty="0" smtClean="0"/>
              <a:t>CO</a:t>
            </a:r>
            <a:r>
              <a:rPr kumimoji="1" lang="en-US" altLang="ja-JP" sz="2800" baseline="-25000" dirty="0" smtClean="0"/>
              <a:t>2</a:t>
            </a:r>
            <a:r>
              <a:rPr kumimoji="1" lang="ja-JP" altLang="en-US" sz="2800" dirty="0" smtClean="0"/>
              <a:t>濃度から玄米収量を算出</a:t>
            </a:r>
            <a:endParaRPr kumimoji="1" lang="en-US" altLang="ja-JP" sz="2800" dirty="0" smtClean="0"/>
          </a:p>
          <a:p>
            <a:endParaRPr lang="en-US" altLang="ja-JP" sz="2800" dirty="0"/>
          </a:p>
          <a:p>
            <a:r>
              <a:rPr kumimoji="1" lang="ja-JP" altLang="en-US" sz="2800" dirty="0" smtClean="0"/>
              <a:t>・日長感受性、温度感受性の品種間差がパラメータとして</a:t>
            </a:r>
            <a:endParaRPr kumimoji="1" lang="en-US" altLang="ja-JP" sz="2800" dirty="0" smtClean="0"/>
          </a:p>
          <a:p>
            <a:r>
              <a:rPr lang="en-US" altLang="ja-JP" sz="2800" dirty="0"/>
              <a:t> </a:t>
            </a:r>
            <a:r>
              <a:rPr lang="en-US" altLang="ja-JP" sz="2800" dirty="0" smtClean="0"/>
              <a:t>  </a:t>
            </a:r>
            <a:r>
              <a:rPr kumimoji="1" lang="ja-JP" altLang="en-US" sz="2800" dirty="0" smtClean="0"/>
              <a:t>考慮されている</a:t>
            </a:r>
            <a:r>
              <a:rPr kumimoji="1" lang="en-US" altLang="ja-JP" sz="2800" dirty="0" smtClean="0"/>
              <a:t>(</a:t>
            </a:r>
            <a:r>
              <a:rPr lang="ja-JP" altLang="en-US" sz="2800" dirty="0" smtClean="0"/>
              <a:t>日々の生長に関係</a:t>
            </a:r>
            <a:r>
              <a:rPr kumimoji="1" lang="en-US" altLang="ja-JP" sz="2800" dirty="0" smtClean="0"/>
              <a:t>)</a:t>
            </a:r>
          </a:p>
          <a:p>
            <a:endParaRPr lang="en-US" altLang="ja-JP" sz="2800" dirty="0"/>
          </a:p>
          <a:p>
            <a:r>
              <a:rPr kumimoji="1" lang="ja-JP" altLang="en-US" sz="2800" dirty="0" smtClean="0"/>
              <a:t>・本研究ではパラメータが得られている</a:t>
            </a:r>
            <a:r>
              <a:rPr kumimoji="1" lang="en-US" altLang="ja-JP" sz="2800" dirty="0" smtClean="0"/>
              <a:t>10</a:t>
            </a:r>
            <a:r>
              <a:rPr kumimoji="1" lang="ja-JP" altLang="en-US" sz="2800" dirty="0" smtClean="0"/>
              <a:t>品種を扱う</a:t>
            </a:r>
            <a:endParaRPr kumimoji="1" lang="en-US" altLang="ja-JP" sz="2800" dirty="0" smtClean="0"/>
          </a:p>
          <a:p>
            <a:r>
              <a:rPr lang="en-US" altLang="ja-JP" sz="2800" dirty="0"/>
              <a:t>  </a:t>
            </a:r>
            <a:r>
              <a:rPr lang="en-US" altLang="ja-JP" sz="2800" dirty="0" smtClean="0"/>
              <a:t>(</a:t>
            </a:r>
            <a:r>
              <a:rPr lang="ja-JP" altLang="en-US" sz="2800" dirty="0" smtClean="0"/>
              <a:t>品種名は次スライド</a:t>
            </a:r>
            <a:r>
              <a:rPr lang="en-US" altLang="ja-JP" sz="2800" dirty="0" smtClean="0"/>
              <a:t>)</a:t>
            </a:r>
            <a:endParaRPr kumimoji="1" lang="en-US" altLang="ja-JP" sz="2800" dirty="0" smtClean="0"/>
          </a:p>
        </p:txBody>
      </p:sp>
      <p:pic>
        <p:nvPicPr>
          <p:cNvPr id="6" name="Picture 2" descr="\includegraphics[scale=0.3]{observation/kitaura/kitaura_picture/ps/for_homepage/out_north.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910" y="5500408"/>
            <a:ext cx="1812090" cy="1357592"/>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691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71661091"/>
              </p:ext>
            </p:extLst>
          </p:nvPr>
        </p:nvGraphicFramePr>
        <p:xfrm>
          <a:off x="95840" y="1564748"/>
          <a:ext cx="9048160" cy="3108100"/>
        </p:xfrm>
        <a:graphic>
          <a:graphicData uri="http://schemas.openxmlformats.org/drawingml/2006/table">
            <a:tbl>
              <a:tblPr firstRow="1" bandRow="1">
                <a:tableStyleId>{2D5ABB26-0587-4C30-8999-92F81FD0307C}</a:tableStyleId>
              </a:tblPr>
              <a:tblGrid>
                <a:gridCol w="553657"/>
                <a:gridCol w="4371943"/>
                <a:gridCol w="828467"/>
                <a:gridCol w="3294093"/>
              </a:tblGrid>
              <a:tr h="621620">
                <a:tc>
                  <a:txBody>
                    <a:bodyPr/>
                    <a:lstStyle/>
                    <a:p>
                      <a:r>
                        <a:rPr kumimoji="1" lang="en-US" altLang="ja-JP" sz="2800" dirty="0" smtClean="0">
                          <a:solidFill>
                            <a:srgbClr val="FFFF00"/>
                          </a:solidFill>
                        </a:rPr>
                        <a:t>1</a:t>
                      </a:r>
                      <a:endParaRPr kumimoji="1" lang="ja-JP" altLang="en-US" sz="2800"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FFFF00"/>
                          </a:solidFill>
                        </a:rPr>
                        <a:t>あいちのかおり</a:t>
                      </a:r>
                      <a:endParaRPr kumimoji="1" lang="ja-JP" altLang="en-US" sz="2800"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dirty="0" smtClean="0">
                          <a:solidFill>
                            <a:srgbClr val="8EB4E3"/>
                          </a:solidFill>
                        </a:rPr>
                        <a:t>6</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8EB4E3"/>
                          </a:solidFill>
                        </a:rPr>
                        <a:t>ひとめぼれ</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1620">
                <a:tc>
                  <a:txBody>
                    <a:bodyPr/>
                    <a:lstStyle/>
                    <a:p>
                      <a:r>
                        <a:rPr kumimoji="1" lang="en-US" altLang="ja-JP" sz="2800" dirty="0" smtClean="0">
                          <a:solidFill>
                            <a:srgbClr val="8EB4E3"/>
                          </a:solidFill>
                        </a:rPr>
                        <a:t>2</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chemeClr val="bg2">
                              <a:lumMod val="40000"/>
                              <a:lumOff val="60000"/>
                            </a:schemeClr>
                          </a:solidFill>
                        </a:rPr>
                        <a:t>あきたこまち</a:t>
                      </a:r>
                      <a:endParaRPr kumimoji="1" lang="ja-JP" altLang="en-US" sz="2800" dirty="0">
                        <a:solidFill>
                          <a:schemeClr val="bg2">
                            <a:lumMod val="40000"/>
                            <a:lumOff val="6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dirty="0" smtClean="0"/>
                        <a:t>7</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t>キヌヒカリ</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1620">
                <a:tc>
                  <a:txBody>
                    <a:bodyPr/>
                    <a:lstStyle/>
                    <a:p>
                      <a:r>
                        <a:rPr kumimoji="1" lang="en-US" altLang="ja-JP" sz="2800" dirty="0" smtClean="0">
                          <a:solidFill>
                            <a:srgbClr val="FFFF00"/>
                          </a:solidFill>
                        </a:rPr>
                        <a:t>3</a:t>
                      </a:r>
                      <a:endParaRPr kumimoji="1" lang="ja-JP" altLang="en-US" sz="2800"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FFFF00"/>
                          </a:solidFill>
                        </a:rPr>
                        <a:t>あさひの夢</a:t>
                      </a:r>
                      <a:endParaRPr kumimoji="1" lang="ja-JP" altLang="en-US" sz="2800"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dirty="0" smtClean="0">
                          <a:solidFill>
                            <a:srgbClr val="8EB4E3"/>
                          </a:solidFill>
                        </a:rPr>
                        <a:t>8</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8EB4E3"/>
                          </a:solidFill>
                        </a:rPr>
                        <a:t>きらら</a:t>
                      </a:r>
                      <a:r>
                        <a:rPr kumimoji="1" lang="en-US" altLang="ja-JP" sz="2800" dirty="0" smtClean="0">
                          <a:solidFill>
                            <a:srgbClr val="8EB4E3"/>
                          </a:solidFill>
                        </a:rPr>
                        <a:t>397</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1620">
                <a:tc>
                  <a:txBody>
                    <a:bodyPr/>
                    <a:lstStyle/>
                    <a:p>
                      <a:r>
                        <a:rPr kumimoji="1" lang="en-US" altLang="ja-JP" sz="2800" dirty="0" smtClean="0">
                          <a:solidFill>
                            <a:srgbClr val="8EB4E3"/>
                          </a:solidFill>
                        </a:rPr>
                        <a:t>4</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8EB4E3"/>
                          </a:solidFill>
                        </a:rPr>
                        <a:t>はえぬき</a:t>
                      </a:r>
                      <a:endParaRPr kumimoji="1" lang="ja-JP" altLang="en-US" sz="2800" dirty="0">
                        <a:solidFill>
                          <a:srgbClr val="8EB4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dirty="0" smtClean="0"/>
                        <a:t>9</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t>コシヒカリ</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1620">
                <a:tc>
                  <a:txBody>
                    <a:bodyPr/>
                    <a:lstStyle/>
                    <a:p>
                      <a:r>
                        <a:rPr kumimoji="1" lang="en-US" altLang="ja-JP" sz="2800" dirty="0" smtClean="0">
                          <a:solidFill>
                            <a:srgbClr val="FF0000"/>
                          </a:solidFill>
                        </a:rPr>
                        <a:t>5</a:t>
                      </a:r>
                      <a:endParaRPr kumimoji="1" lang="ja-JP" altLang="en-US" sz="28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solidFill>
                            <a:srgbClr val="FF0000"/>
                          </a:solidFill>
                        </a:rPr>
                        <a:t>ヒノヒカリ</a:t>
                      </a:r>
                      <a:endParaRPr kumimoji="1" lang="ja-JP" altLang="en-US" sz="28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dirty="0" smtClean="0"/>
                        <a:t>10</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smtClean="0"/>
                        <a:t>こしいぶき</a:t>
                      </a:r>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テキスト ボックス 2"/>
          <p:cNvSpPr txBox="1"/>
          <p:nvPr/>
        </p:nvSpPr>
        <p:spPr>
          <a:xfrm>
            <a:off x="0" y="0"/>
            <a:ext cx="9144000" cy="584776"/>
          </a:xfrm>
          <a:prstGeom prst="rect">
            <a:avLst/>
          </a:prstGeom>
          <a:noFill/>
        </p:spPr>
        <p:txBody>
          <a:bodyPr wrap="square" rtlCol="0">
            <a:spAutoFit/>
          </a:bodyPr>
          <a:lstStyle/>
          <a:p>
            <a:r>
              <a:rPr lang="ja-JP" altLang="en-US" sz="3200" dirty="0" smtClean="0">
                <a:solidFill>
                  <a:srgbClr val="FFFF00"/>
                </a:solidFill>
              </a:rPr>
              <a:t>作物モデルパラメータが利用できる品種を選出</a:t>
            </a:r>
            <a:endParaRPr kumimoji="1" lang="ja-JP" altLang="en-US" sz="3200" dirty="0">
              <a:solidFill>
                <a:srgbClr val="FFFF00"/>
              </a:solidFill>
            </a:endParaRPr>
          </a:p>
        </p:txBody>
      </p:sp>
      <p:sp>
        <p:nvSpPr>
          <p:cNvPr id="4" name="テキスト ボックス 3"/>
          <p:cNvSpPr txBox="1"/>
          <p:nvPr/>
        </p:nvSpPr>
        <p:spPr>
          <a:xfrm>
            <a:off x="0" y="5020315"/>
            <a:ext cx="9144000" cy="954107"/>
          </a:xfrm>
          <a:prstGeom prst="rect">
            <a:avLst/>
          </a:prstGeom>
          <a:noFill/>
        </p:spPr>
        <p:txBody>
          <a:bodyPr wrap="square" rtlCol="0">
            <a:spAutoFit/>
          </a:bodyPr>
          <a:lstStyle/>
          <a:p>
            <a:r>
              <a:rPr kumimoji="1" lang="ja-JP" altLang="en-US" sz="2800" dirty="0" smtClean="0"/>
              <a:t>色は各品種が開発さ</a:t>
            </a:r>
            <a:r>
              <a:rPr lang="ja-JP" altLang="en-US" sz="2800" dirty="0" smtClean="0"/>
              <a:t>れた</a:t>
            </a:r>
            <a:r>
              <a:rPr kumimoji="1" lang="ja-JP" altLang="en-US" sz="2800" dirty="0" smtClean="0"/>
              <a:t>地域を表す</a:t>
            </a:r>
            <a:endParaRPr kumimoji="1" lang="en-US" altLang="ja-JP" sz="2800" dirty="0" smtClean="0"/>
          </a:p>
          <a:p>
            <a:r>
              <a:rPr kumimoji="1" lang="ja-JP" altLang="en-US" sz="2800" dirty="0" smtClean="0">
                <a:solidFill>
                  <a:schemeClr val="bg2">
                    <a:lumMod val="40000"/>
                    <a:lumOff val="60000"/>
                  </a:schemeClr>
                </a:solidFill>
              </a:rPr>
              <a:t>北海道、東北</a:t>
            </a:r>
            <a:r>
              <a:rPr kumimoji="1" lang="ja-JP" altLang="en-US" sz="2800" dirty="0" smtClean="0"/>
              <a:t>、北陸、</a:t>
            </a:r>
            <a:r>
              <a:rPr kumimoji="1" lang="ja-JP" altLang="en-US" sz="2800" dirty="0" smtClean="0">
                <a:solidFill>
                  <a:srgbClr val="FFFF00"/>
                </a:solidFill>
              </a:rPr>
              <a:t>東海、</a:t>
            </a:r>
            <a:r>
              <a:rPr kumimoji="1" lang="ja-JP" altLang="en-US" sz="2800" dirty="0" smtClean="0">
                <a:solidFill>
                  <a:srgbClr val="FF0000"/>
                </a:solidFill>
              </a:rPr>
              <a:t>中国、四国、九州</a:t>
            </a:r>
            <a:endParaRPr kumimoji="1" lang="ja-JP" altLang="en-US" sz="2800" dirty="0">
              <a:solidFill>
                <a:srgbClr val="FF0000"/>
              </a:solidFill>
            </a:endParaRPr>
          </a:p>
        </p:txBody>
      </p:sp>
      <p:sp>
        <p:nvSpPr>
          <p:cNvPr id="5" name="テキスト ボックス 4"/>
          <p:cNvSpPr txBox="1"/>
          <p:nvPr/>
        </p:nvSpPr>
        <p:spPr>
          <a:xfrm>
            <a:off x="2012699" y="1053510"/>
            <a:ext cx="4971843" cy="523220"/>
          </a:xfrm>
          <a:prstGeom prst="rect">
            <a:avLst/>
          </a:prstGeom>
          <a:noFill/>
        </p:spPr>
        <p:txBody>
          <a:bodyPr wrap="square" rtlCol="0">
            <a:spAutoFit/>
          </a:bodyPr>
          <a:lstStyle/>
          <a:p>
            <a:r>
              <a:rPr kumimoji="1" lang="ja-JP" altLang="en-US" sz="2800" dirty="0" smtClean="0"/>
              <a:t>表</a:t>
            </a:r>
            <a:r>
              <a:rPr kumimoji="1" lang="en-US" altLang="ja-JP" sz="2800" dirty="0" smtClean="0"/>
              <a:t>: </a:t>
            </a:r>
            <a:r>
              <a:rPr kumimoji="1" lang="ja-JP" altLang="en-US" sz="2800" dirty="0" smtClean="0"/>
              <a:t>検証に使用した品種リスト</a:t>
            </a:r>
            <a:endParaRPr kumimoji="1" lang="ja-JP" altLang="en-US" sz="2800" dirty="0"/>
          </a:p>
        </p:txBody>
      </p:sp>
    </p:spTree>
    <p:extLst>
      <p:ext uri="{BB962C8B-B14F-4D97-AF65-F5344CB8AC3E}">
        <p14:creationId xmlns:p14="http://schemas.microsoft.com/office/powerpoint/2010/main" val="3935896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1077218"/>
          </a:xfrm>
          <a:prstGeom prst="rect">
            <a:avLst/>
          </a:prstGeom>
          <a:noFill/>
        </p:spPr>
        <p:txBody>
          <a:bodyPr wrap="square" rtlCol="0">
            <a:spAutoFit/>
          </a:bodyPr>
          <a:lstStyle/>
          <a:p>
            <a:r>
              <a:rPr lang="ja-JP" altLang="en-US" sz="3200" dirty="0" smtClean="0">
                <a:solidFill>
                  <a:srgbClr val="FFFF00"/>
                </a:solidFill>
              </a:rPr>
              <a:t>基準実験</a:t>
            </a:r>
            <a:r>
              <a:rPr lang="en-US" altLang="ja-JP" sz="3200" dirty="0" smtClean="0">
                <a:solidFill>
                  <a:srgbClr val="FFFF00"/>
                </a:solidFill>
              </a:rPr>
              <a:t>(</a:t>
            </a:r>
            <a:r>
              <a:rPr lang="ja-JP" altLang="en-US" sz="3200" dirty="0" smtClean="0">
                <a:solidFill>
                  <a:srgbClr val="FFFF00"/>
                </a:solidFill>
              </a:rPr>
              <a:t>メッシュアメダス入力</a:t>
            </a:r>
            <a:r>
              <a:rPr lang="en-US" altLang="ja-JP" sz="3200" dirty="0" smtClean="0">
                <a:solidFill>
                  <a:srgbClr val="FFFF00"/>
                </a:solidFill>
              </a:rPr>
              <a:t>)</a:t>
            </a:r>
            <a:r>
              <a:rPr lang="ja-JP" altLang="en-US" sz="3200" dirty="0" smtClean="0">
                <a:solidFill>
                  <a:srgbClr val="FFFF00"/>
                </a:solidFill>
              </a:rPr>
              <a:t>のパフォーマンス</a:t>
            </a:r>
            <a:endParaRPr lang="en-US" altLang="ja-JP" sz="3200" dirty="0" smtClean="0">
              <a:solidFill>
                <a:srgbClr val="FFFF00"/>
              </a:solidFill>
            </a:endParaRPr>
          </a:p>
          <a:p>
            <a:r>
              <a:rPr lang="en-US" altLang="ja-JP" sz="3200" dirty="0" smtClean="0">
                <a:solidFill>
                  <a:srgbClr val="FFFF00"/>
                </a:solidFill>
              </a:rPr>
              <a:t>→</a:t>
            </a:r>
            <a:r>
              <a:rPr lang="ja-JP" altLang="en-US" sz="3200" dirty="0" smtClean="0">
                <a:solidFill>
                  <a:srgbClr val="FFFF00"/>
                </a:solidFill>
              </a:rPr>
              <a:t>概ね</a:t>
            </a:r>
            <a:r>
              <a:rPr lang="en-US" altLang="ja-JP" sz="3200" dirty="0" smtClean="0">
                <a:solidFill>
                  <a:srgbClr val="FFFF00"/>
                </a:solidFill>
              </a:rPr>
              <a:t>10%</a:t>
            </a:r>
            <a:r>
              <a:rPr lang="ja-JP" altLang="en-US" sz="3200" dirty="0" smtClean="0">
                <a:solidFill>
                  <a:srgbClr val="FFFF00"/>
                </a:solidFill>
              </a:rPr>
              <a:t>程度</a:t>
            </a:r>
            <a:r>
              <a:rPr lang="en-US" altLang="ja-JP" sz="3200" dirty="0" smtClean="0">
                <a:solidFill>
                  <a:srgbClr val="FFFF00"/>
                </a:solidFill>
              </a:rPr>
              <a:t>(12.6%)</a:t>
            </a:r>
            <a:r>
              <a:rPr lang="ja-JP" altLang="en-US" sz="3200" dirty="0" smtClean="0">
                <a:solidFill>
                  <a:srgbClr val="FFFF00"/>
                </a:solidFill>
              </a:rPr>
              <a:t>のバイアス</a:t>
            </a:r>
            <a:endParaRPr kumimoji="1" lang="ja-JP" altLang="en-US" sz="3200" dirty="0">
              <a:solidFill>
                <a:srgbClr val="FFFF00"/>
              </a:solidFill>
            </a:endParaRPr>
          </a:p>
        </p:txBody>
      </p:sp>
      <p:sp>
        <p:nvSpPr>
          <p:cNvPr id="4" name="テキスト ボックス 3"/>
          <p:cNvSpPr txBox="1"/>
          <p:nvPr/>
        </p:nvSpPr>
        <p:spPr>
          <a:xfrm>
            <a:off x="-1" y="4436598"/>
            <a:ext cx="9144000" cy="2308324"/>
          </a:xfrm>
          <a:prstGeom prst="rect">
            <a:avLst/>
          </a:prstGeom>
          <a:noFill/>
        </p:spPr>
        <p:txBody>
          <a:bodyPr wrap="square" rtlCol="0">
            <a:spAutoFit/>
          </a:bodyPr>
          <a:lstStyle/>
          <a:p>
            <a:r>
              <a:rPr lang="ja-JP" altLang="en-US" sz="2400" dirty="0" smtClean="0"/>
              <a:t>・観測値は農水省公表の「食糧統計年報」を使用</a:t>
            </a:r>
            <a:endParaRPr lang="en-US" altLang="ja-JP" sz="2400" dirty="0" smtClean="0"/>
          </a:p>
          <a:p>
            <a:r>
              <a:rPr kumimoji="1" lang="ja-JP" altLang="en-US" sz="2400" dirty="0" smtClean="0"/>
              <a:t>・計算は</a:t>
            </a:r>
            <a:r>
              <a:rPr kumimoji="1" lang="en-US" altLang="ja-JP" sz="2400" dirty="0" smtClean="0"/>
              <a:t>1981-2000</a:t>
            </a:r>
            <a:r>
              <a:rPr kumimoji="1" lang="ja-JP" altLang="en-US" sz="2400" dirty="0" smtClean="0"/>
              <a:t>の</a:t>
            </a:r>
            <a:r>
              <a:rPr kumimoji="1" lang="en-US" altLang="ja-JP" sz="2400" dirty="0" smtClean="0"/>
              <a:t>20</a:t>
            </a:r>
            <a:r>
              <a:rPr kumimoji="1" lang="ja-JP" altLang="en-US" sz="2400" dirty="0" smtClean="0"/>
              <a:t>年平均</a:t>
            </a:r>
            <a:r>
              <a:rPr lang="ja-JP" altLang="en-US" sz="2400" dirty="0" smtClean="0"/>
              <a:t>、観測は</a:t>
            </a:r>
            <a:r>
              <a:rPr lang="en-US" altLang="ja-JP" sz="2400" dirty="0" smtClean="0"/>
              <a:t>2003-2008</a:t>
            </a:r>
            <a:r>
              <a:rPr lang="ja-JP" altLang="en-US" sz="2400" dirty="0" smtClean="0"/>
              <a:t>の</a:t>
            </a:r>
            <a:r>
              <a:rPr lang="en-US" altLang="ja-JP" sz="2400" dirty="0" smtClean="0"/>
              <a:t>6</a:t>
            </a:r>
            <a:r>
              <a:rPr lang="ja-JP" altLang="en-US" sz="2400" dirty="0" smtClean="0"/>
              <a:t>年平均に注意</a:t>
            </a:r>
            <a:endParaRPr lang="en-US" altLang="ja-JP" sz="2400" dirty="0" smtClean="0"/>
          </a:p>
          <a:p>
            <a:r>
              <a:rPr kumimoji="1" lang="ja-JP" altLang="en-US" sz="2400" dirty="0" smtClean="0"/>
              <a:t>・「農林水産統計</a:t>
            </a:r>
            <a:r>
              <a:rPr kumimoji="1" lang="en-US" altLang="ja-JP" sz="2400" dirty="0" smtClean="0"/>
              <a:t>H22</a:t>
            </a:r>
            <a:r>
              <a:rPr lang="ja-JP" altLang="en-US" sz="2400" dirty="0" smtClean="0"/>
              <a:t>年度</a:t>
            </a:r>
            <a:r>
              <a:rPr kumimoji="1" lang="ja-JP" altLang="en-US" sz="2400" dirty="0" smtClean="0"/>
              <a:t>」を参考に、</a:t>
            </a:r>
            <a:endParaRPr kumimoji="1" lang="en-US" altLang="ja-JP" sz="2400" dirty="0" smtClean="0"/>
          </a:p>
          <a:p>
            <a:r>
              <a:rPr lang="ja-JP" altLang="ja-JP" sz="2400" dirty="0"/>
              <a:t>　</a:t>
            </a:r>
            <a:r>
              <a:rPr kumimoji="1" lang="ja-JP" altLang="en-US" sz="2400" dirty="0" smtClean="0"/>
              <a:t>各県作付面積の最も多い品種の出力を使用</a:t>
            </a:r>
            <a:endParaRPr kumimoji="1" lang="en-US" altLang="ja-JP" sz="2400" dirty="0" smtClean="0"/>
          </a:p>
          <a:p>
            <a:endParaRPr kumimoji="1" lang="en-US" altLang="ja-JP" sz="2400" dirty="0" smtClean="0"/>
          </a:p>
          <a:p>
            <a:r>
              <a:rPr kumimoji="1" lang="ja-JP" altLang="en-US" sz="2400" dirty="0" smtClean="0"/>
              <a:t>・</a:t>
            </a:r>
            <a:r>
              <a:rPr kumimoji="1" lang="en-US" altLang="ja-JP" sz="2400" dirty="0" smtClean="0"/>
              <a:t>Bias</a:t>
            </a:r>
            <a:r>
              <a:rPr kumimoji="1" lang="ja-JP" altLang="en-US" sz="2400" dirty="0" smtClean="0"/>
              <a:t>は</a:t>
            </a:r>
            <a:r>
              <a:rPr kumimoji="1" lang="en-US" altLang="ja-JP" sz="2400" dirty="0" smtClean="0"/>
              <a:t>(</a:t>
            </a:r>
            <a:r>
              <a:rPr lang="ja-JP" altLang="en-US" sz="2400" dirty="0" smtClean="0"/>
              <a:t>モデル</a:t>
            </a:r>
            <a:r>
              <a:rPr lang="en-US" altLang="ja-JP" sz="2400" dirty="0" smtClean="0"/>
              <a:t>-</a:t>
            </a:r>
            <a:r>
              <a:rPr lang="ja-JP" altLang="en-US" sz="2400" dirty="0" smtClean="0"/>
              <a:t>観測</a:t>
            </a:r>
            <a:r>
              <a:rPr kumimoji="1" lang="en-US" altLang="ja-JP" sz="2400" dirty="0" smtClean="0"/>
              <a:t>)/</a:t>
            </a:r>
            <a:r>
              <a:rPr kumimoji="1" lang="ja-JP" altLang="en-US" sz="2400" dirty="0" smtClean="0"/>
              <a:t>観測</a:t>
            </a:r>
            <a:r>
              <a:rPr kumimoji="1" lang="en-US" altLang="ja-JP" sz="2400" dirty="0" smtClean="0"/>
              <a:t>x100</a:t>
            </a:r>
            <a:r>
              <a:rPr kumimoji="1" lang="ja-JP" altLang="en-US" sz="2400" dirty="0" smtClean="0"/>
              <a:t>で算出</a:t>
            </a:r>
            <a:endParaRPr kumimoji="1" lang="en-US" altLang="ja-JP" sz="2400" dirty="0" smtClean="0"/>
          </a:p>
        </p:txBody>
      </p:sp>
      <p:graphicFrame>
        <p:nvGraphicFramePr>
          <p:cNvPr id="5" name="表 4"/>
          <p:cNvGraphicFramePr>
            <a:graphicFrameLocks noGrp="1"/>
          </p:cNvGraphicFramePr>
          <p:nvPr>
            <p:extLst>
              <p:ext uri="{D42A27DB-BD31-4B8C-83A1-F6EECF244321}">
                <p14:modId xmlns:p14="http://schemas.microsoft.com/office/powerpoint/2010/main" val="2897138339"/>
              </p:ext>
            </p:extLst>
          </p:nvPr>
        </p:nvGraphicFramePr>
        <p:xfrm>
          <a:off x="53028" y="1910631"/>
          <a:ext cx="9090971" cy="2281368"/>
        </p:xfrm>
        <a:graphic>
          <a:graphicData uri="http://schemas.openxmlformats.org/drawingml/2006/table">
            <a:tbl>
              <a:tblPr firstRow="1" bandRow="1">
                <a:tableStyleId>{5C22544A-7EE6-4342-B048-85BDC9FD1C3A}</a:tableStyleId>
              </a:tblPr>
              <a:tblGrid>
                <a:gridCol w="2526005"/>
                <a:gridCol w="1094161"/>
                <a:gridCol w="1094161"/>
                <a:gridCol w="1094161"/>
                <a:gridCol w="1094161"/>
                <a:gridCol w="1094161"/>
                <a:gridCol w="1094161"/>
              </a:tblGrid>
              <a:tr h="570342">
                <a:tc>
                  <a:txBody>
                    <a:bodyPr/>
                    <a:lstStyle/>
                    <a:p>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smtClean="0">
                          <a:solidFill>
                            <a:schemeClr val="tx1"/>
                          </a:solidFill>
                        </a:rPr>
                        <a:t>青森</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en-US" sz="2400" dirty="0" smtClean="0">
                          <a:solidFill>
                            <a:schemeClr val="tx1"/>
                          </a:solidFill>
                        </a:rPr>
                        <a:t>岩手</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smtClean="0">
                          <a:solidFill>
                            <a:schemeClr val="tx1"/>
                          </a:solidFill>
                        </a:rPr>
                        <a:t>宮城</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smtClean="0">
                          <a:solidFill>
                            <a:schemeClr val="tx1"/>
                          </a:solidFill>
                        </a:rPr>
                        <a:t>秋田</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smtClean="0">
                          <a:solidFill>
                            <a:schemeClr val="tx1"/>
                          </a:solidFill>
                        </a:rPr>
                        <a:t>山形</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smtClean="0">
                          <a:solidFill>
                            <a:schemeClr val="tx1"/>
                          </a:solidFill>
                        </a:rPr>
                        <a:t>福島</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r h="570342">
                <a:tc>
                  <a:txBody>
                    <a:bodyPr/>
                    <a:lstStyle/>
                    <a:p>
                      <a:r>
                        <a:rPr kumimoji="1" lang="ja-JP" altLang="en-US" sz="2400" dirty="0" smtClean="0">
                          <a:solidFill>
                            <a:schemeClr val="tx1"/>
                          </a:solidFill>
                        </a:rPr>
                        <a:t>観測</a:t>
                      </a:r>
                      <a:r>
                        <a:rPr kumimoji="1" lang="en-US" altLang="ja-JP" sz="2400" dirty="0" smtClean="0">
                          <a:solidFill>
                            <a:schemeClr val="tx1"/>
                          </a:solidFill>
                        </a:rPr>
                        <a:t> [g/10a]</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543.5</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509.2</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503.5</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558.7</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585.2</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528.7</a:t>
                      </a:r>
                      <a:endParaRPr kumimoji="1" lang="ja-JP" altLang="en-US" sz="240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70342">
                <a:tc>
                  <a:txBody>
                    <a:bodyPr/>
                    <a:lstStyle/>
                    <a:p>
                      <a:r>
                        <a:rPr kumimoji="1" lang="ja-JP" altLang="en-US" sz="2400" dirty="0" smtClean="0">
                          <a:solidFill>
                            <a:schemeClr val="tx1"/>
                          </a:solidFill>
                        </a:rPr>
                        <a:t>モデル</a:t>
                      </a:r>
                      <a:r>
                        <a:rPr kumimoji="1" lang="en-US" altLang="ja-JP" sz="2400" dirty="0" smtClean="0">
                          <a:solidFill>
                            <a:schemeClr val="tx1"/>
                          </a:solidFill>
                        </a:rPr>
                        <a:t> [g/10a]</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484.2</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412.5</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650.7</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597.2</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536.5</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521.8</a:t>
                      </a:r>
                      <a:endParaRPr kumimoji="1" lang="ja-JP" alt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0342">
                <a:tc>
                  <a:txBody>
                    <a:bodyPr/>
                    <a:lstStyle/>
                    <a:p>
                      <a:r>
                        <a:rPr kumimoji="1" lang="en-US" altLang="ja-JP" sz="2400" dirty="0" smtClean="0">
                          <a:solidFill>
                            <a:schemeClr val="tx1"/>
                          </a:solidFill>
                        </a:rPr>
                        <a:t>Bias</a:t>
                      </a:r>
                      <a:r>
                        <a:rPr kumimoji="1" lang="en-US" altLang="ja-JP" sz="2400" baseline="0" dirty="0" smtClean="0">
                          <a:solidFill>
                            <a:schemeClr val="tx1"/>
                          </a:solidFill>
                        </a:rPr>
                        <a:t> (%)</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-10.9</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-19.0</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29.2</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6.9</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-8.3</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dirty="0" smtClean="0">
                          <a:solidFill>
                            <a:schemeClr val="tx1"/>
                          </a:solidFill>
                        </a:rPr>
                        <a:t>-1.3</a:t>
                      </a:r>
                      <a:endParaRPr kumimoji="1" lang="ja-JP" altLang="en-US" sz="240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テキスト ボックス 2"/>
          <p:cNvSpPr txBox="1"/>
          <p:nvPr/>
        </p:nvSpPr>
        <p:spPr>
          <a:xfrm>
            <a:off x="0" y="1370458"/>
            <a:ext cx="9143999" cy="523220"/>
          </a:xfrm>
          <a:prstGeom prst="rect">
            <a:avLst/>
          </a:prstGeom>
          <a:noFill/>
        </p:spPr>
        <p:txBody>
          <a:bodyPr wrap="square" rtlCol="0">
            <a:spAutoFit/>
          </a:bodyPr>
          <a:lstStyle/>
          <a:p>
            <a:pPr algn="ctr"/>
            <a:r>
              <a:rPr kumimoji="1" lang="ja-JP" altLang="en-US" sz="2800" dirty="0" smtClean="0"/>
              <a:t>表</a:t>
            </a:r>
            <a:r>
              <a:rPr kumimoji="1" lang="en-US" altLang="ja-JP" sz="2800" dirty="0" smtClean="0"/>
              <a:t>: NIAES-Rice</a:t>
            </a:r>
            <a:r>
              <a:rPr kumimoji="1" lang="ja-JP" altLang="en-US" sz="2800" dirty="0" smtClean="0"/>
              <a:t>モデルによる県平均収量の再現性</a:t>
            </a:r>
            <a:endParaRPr kumimoji="1" lang="ja-JP" altLang="en-US" sz="2800" dirty="0"/>
          </a:p>
        </p:txBody>
      </p:sp>
    </p:spTree>
    <p:extLst>
      <p:ext uri="{BB962C8B-B14F-4D97-AF65-F5344CB8AC3E}">
        <p14:creationId xmlns:p14="http://schemas.microsoft.com/office/powerpoint/2010/main" val="3745169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876279"/>
            <a:ext cx="9144000" cy="584776"/>
          </a:xfrm>
          <a:prstGeom prst="rect">
            <a:avLst/>
          </a:prstGeom>
          <a:noFill/>
        </p:spPr>
        <p:txBody>
          <a:bodyPr wrap="square" rtlCol="0">
            <a:spAutoFit/>
          </a:bodyPr>
          <a:lstStyle/>
          <a:p>
            <a:pPr algn="ctr"/>
            <a:r>
              <a:rPr kumimoji="1" lang="ja-JP" altLang="en-US" sz="3200" dirty="0" smtClean="0"/>
              <a:t>温暖化に伴う収量の変化</a:t>
            </a:r>
            <a:endParaRPr kumimoji="1" lang="ja-JP" altLang="en-US" sz="3200" dirty="0"/>
          </a:p>
        </p:txBody>
      </p:sp>
    </p:spTree>
    <p:extLst>
      <p:ext uri="{BB962C8B-B14F-4D97-AF65-F5344CB8AC3E}">
        <p14:creationId xmlns:p14="http://schemas.microsoft.com/office/powerpoint/2010/main" val="27250569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
            <a:ext cx="9144000" cy="584776"/>
          </a:xfrm>
          <a:prstGeom prst="rect">
            <a:avLst/>
          </a:prstGeom>
          <a:noFill/>
        </p:spPr>
        <p:txBody>
          <a:bodyPr wrap="square" rtlCol="0">
            <a:spAutoFit/>
          </a:bodyPr>
          <a:lstStyle/>
          <a:p>
            <a:r>
              <a:rPr kumimoji="1" lang="ja-JP" altLang="en-US" sz="3200" dirty="0" smtClean="0">
                <a:solidFill>
                  <a:srgbClr val="FFFF00"/>
                </a:solidFill>
              </a:rPr>
              <a:t>コシヒカリ</a:t>
            </a:r>
            <a:r>
              <a:rPr kumimoji="1" lang="en-US" altLang="ja-JP" sz="3200" dirty="0" smtClean="0">
                <a:solidFill>
                  <a:srgbClr val="FFFF00"/>
                </a:solidFill>
              </a:rPr>
              <a:t>(</a:t>
            </a:r>
            <a:r>
              <a:rPr kumimoji="1" lang="ja-JP" altLang="en-US" sz="3200" dirty="0" smtClean="0">
                <a:solidFill>
                  <a:srgbClr val="FFFF00"/>
                </a:solidFill>
              </a:rPr>
              <a:t>福島以西南で主要</a:t>
            </a:r>
            <a:r>
              <a:rPr kumimoji="1" lang="en-US" altLang="ja-JP" sz="3200" dirty="0" smtClean="0">
                <a:solidFill>
                  <a:srgbClr val="FFFF00"/>
                </a:solidFill>
              </a:rPr>
              <a:t>) </a:t>
            </a:r>
            <a:r>
              <a:rPr kumimoji="1" lang="ja-JP" altLang="en-US" sz="3200" dirty="0" smtClean="0">
                <a:solidFill>
                  <a:srgbClr val="FFFF00"/>
                </a:solidFill>
              </a:rPr>
              <a:t>の収量変化</a:t>
            </a:r>
            <a:endParaRPr kumimoji="1" lang="ja-JP" altLang="en-US" sz="3200" dirty="0">
              <a:solidFill>
                <a:srgbClr val="FFFF00"/>
              </a:solidFill>
            </a:endParaRPr>
          </a:p>
        </p:txBody>
      </p:sp>
      <p:pic>
        <p:nvPicPr>
          <p:cNvPr id="5" name="図 4" descr="yield_mir_09.bmp"/>
          <p:cNvPicPr>
            <a:picLocks noChangeAspect="1"/>
          </p:cNvPicPr>
          <p:nvPr/>
        </p:nvPicPr>
        <p:blipFill rotWithShape="1">
          <a:blip r:embed="rId2">
            <a:extLst>
              <a:ext uri="{28A0092B-C50C-407E-A947-70E740481C1C}">
                <a14:useLocalDpi xmlns:a14="http://schemas.microsoft.com/office/drawing/2010/main" val="0"/>
              </a:ext>
            </a:extLst>
          </a:blip>
          <a:srcRect t="18499" b="7938"/>
          <a:stretch/>
        </p:blipFill>
        <p:spPr>
          <a:xfrm>
            <a:off x="0" y="584775"/>
            <a:ext cx="9144000" cy="4753323"/>
          </a:xfrm>
          <a:prstGeom prst="rect">
            <a:avLst/>
          </a:prstGeom>
        </p:spPr>
      </p:pic>
      <p:sp>
        <p:nvSpPr>
          <p:cNvPr id="6" name="テキスト ボックス 5"/>
          <p:cNvSpPr txBox="1"/>
          <p:nvPr/>
        </p:nvSpPr>
        <p:spPr>
          <a:xfrm>
            <a:off x="0" y="5338098"/>
            <a:ext cx="9144000" cy="1569660"/>
          </a:xfrm>
          <a:prstGeom prst="rect">
            <a:avLst/>
          </a:prstGeom>
          <a:noFill/>
        </p:spPr>
        <p:txBody>
          <a:bodyPr wrap="square" rtlCol="0">
            <a:spAutoFit/>
          </a:bodyPr>
          <a:lstStyle/>
          <a:p>
            <a:r>
              <a:rPr kumimoji="1" lang="ja-JP" altLang="en-US" sz="2400" dirty="0" smtClean="0"/>
              <a:t>図</a:t>
            </a:r>
            <a:r>
              <a:rPr kumimoji="1" lang="en-US" altLang="ja-JP" sz="2400" dirty="0" smtClean="0"/>
              <a:t>: </a:t>
            </a:r>
            <a:r>
              <a:rPr kumimoji="1" lang="ja-JP" altLang="en-US" sz="2400" dirty="0" smtClean="0"/>
              <a:t>コシヒカリを全域で栽培した場合の</a:t>
            </a:r>
            <a:r>
              <a:rPr kumimoji="1" lang="en-US" altLang="ja-JP" sz="2400" dirty="0" smtClean="0"/>
              <a:t>20(or 19)</a:t>
            </a:r>
            <a:r>
              <a:rPr kumimoji="1" lang="ja-JP" altLang="en-US" sz="2400" dirty="0" smtClean="0"/>
              <a:t>年平均収量</a:t>
            </a:r>
            <a:endParaRPr kumimoji="1" lang="en-US" altLang="ja-JP" sz="2400" dirty="0" smtClean="0"/>
          </a:p>
          <a:p>
            <a:r>
              <a:rPr lang="en-US" altLang="ja-JP" sz="2400" dirty="0"/>
              <a:t> </a:t>
            </a:r>
            <a:r>
              <a:rPr lang="en-US" altLang="ja-JP" sz="2400" dirty="0" smtClean="0"/>
              <a:t>      </a:t>
            </a:r>
            <a:r>
              <a:rPr lang="ja-JP" altLang="en-US" sz="2400" dirty="0" smtClean="0"/>
              <a:t>右下の数値は領域平均値</a:t>
            </a:r>
            <a:r>
              <a:rPr lang="en-US" altLang="ja-JP" sz="2400" dirty="0" smtClean="0"/>
              <a:t> (MIROC5)</a:t>
            </a:r>
          </a:p>
          <a:p>
            <a:endParaRPr kumimoji="1" lang="en-US" altLang="ja-JP" sz="2400" dirty="0"/>
          </a:p>
          <a:p>
            <a:r>
              <a:rPr kumimoji="1" lang="ja-JP" altLang="en-US" sz="2400" dirty="0" smtClean="0"/>
              <a:t>東北で増収傾向、北海道ではきれいな関係は見られない</a:t>
            </a:r>
            <a:endParaRPr kumimoji="1" lang="ja-JP" altLang="en-US" sz="2400" dirty="0"/>
          </a:p>
        </p:txBody>
      </p:sp>
    </p:spTree>
    <p:extLst>
      <p:ext uri="{BB962C8B-B14F-4D97-AF65-F5344CB8AC3E}">
        <p14:creationId xmlns:p14="http://schemas.microsoft.com/office/powerpoint/2010/main" val="39358964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23220"/>
          </a:xfrm>
          <a:prstGeom prst="rect">
            <a:avLst/>
          </a:prstGeom>
          <a:noFill/>
        </p:spPr>
        <p:txBody>
          <a:bodyPr wrap="square" rtlCol="0">
            <a:spAutoFit/>
          </a:bodyPr>
          <a:lstStyle/>
          <a:p>
            <a:r>
              <a:rPr kumimoji="1" lang="ja-JP" altLang="en-US" sz="2800" dirty="0" smtClean="0">
                <a:solidFill>
                  <a:srgbClr val="FFFF00"/>
                </a:solidFill>
              </a:rPr>
              <a:t>各グリッドごとに最大収量の品種を抽出する</a:t>
            </a:r>
            <a:endParaRPr kumimoji="1" lang="ja-JP" altLang="en-US" sz="2800" dirty="0">
              <a:solidFill>
                <a:srgbClr val="FFFF00"/>
              </a:solidFill>
            </a:endParaRPr>
          </a:p>
        </p:txBody>
      </p:sp>
      <p:pic>
        <p:nvPicPr>
          <p:cNvPr id="3" name="図 2" descr="yield_mir_09.bmp"/>
          <p:cNvPicPr>
            <a:picLocks noChangeAspect="1"/>
          </p:cNvPicPr>
          <p:nvPr/>
        </p:nvPicPr>
        <p:blipFill rotWithShape="1">
          <a:blip r:embed="rId2">
            <a:extLst>
              <a:ext uri="{28A0092B-C50C-407E-A947-70E740481C1C}">
                <a14:useLocalDpi xmlns:a14="http://schemas.microsoft.com/office/drawing/2010/main" val="0"/>
              </a:ext>
            </a:extLst>
          </a:blip>
          <a:srcRect t="18499" b="7938"/>
          <a:stretch/>
        </p:blipFill>
        <p:spPr>
          <a:xfrm>
            <a:off x="0" y="1527978"/>
            <a:ext cx="3063190" cy="1592337"/>
          </a:xfrm>
          <a:prstGeom prst="rect">
            <a:avLst/>
          </a:prstGeom>
        </p:spPr>
      </p:pic>
      <p:pic>
        <p:nvPicPr>
          <p:cNvPr id="2" name="図 1" descr="yield_mir_02.bmp"/>
          <p:cNvPicPr>
            <a:picLocks noChangeAspect="1"/>
          </p:cNvPicPr>
          <p:nvPr/>
        </p:nvPicPr>
        <p:blipFill rotWithShape="1">
          <a:blip r:embed="rId3">
            <a:extLst>
              <a:ext uri="{28A0092B-C50C-407E-A947-70E740481C1C}">
                <a14:useLocalDpi xmlns:a14="http://schemas.microsoft.com/office/drawing/2010/main" val="0"/>
              </a:ext>
            </a:extLst>
          </a:blip>
          <a:srcRect t="16435" b="6710"/>
          <a:stretch/>
        </p:blipFill>
        <p:spPr>
          <a:xfrm>
            <a:off x="3104811" y="1518639"/>
            <a:ext cx="2931982" cy="1592337"/>
          </a:xfrm>
          <a:prstGeom prst="rect">
            <a:avLst/>
          </a:prstGeom>
        </p:spPr>
      </p:pic>
      <p:pic>
        <p:nvPicPr>
          <p:cNvPr id="6" name="図 5" descr="yield_mir_01.bmp"/>
          <p:cNvPicPr>
            <a:picLocks noChangeAspect="1"/>
          </p:cNvPicPr>
          <p:nvPr/>
        </p:nvPicPr>
        <p:blipFill rotWithShape="1">
          <a:blip r:embed="rId4">
            <a:extLst>
              <a:ext uri="{28A0092B-C50C-407E-A947-70E740481C1C}">
                <a14:useLocalDpi xmlns:a14="http://schemas.microsoft.com/office/drawing/2010/main" val="0"/>
              </a:ext>
            </a:extLst>
          </a:blip>
          <a:srcRect t="18210" b="7794"/>
          <a:stretch/>
        </p:blipFill>
        <p:spPr>
          <a:xfrm>
            <a:off x="6078884" y="1518640"/>
            <a:ext cx="3045241" cy="1592337"/>
          </a:xfrm>
          <a:prstGeom prst="rect">
            <a:avLst/>
          </a:prstGeom>
        </p:spPr>
      </p:pic>
      <p:sp>
        <p:nvSpPr>
          <p:cNvPr id="7" name="テキスト ボックス 6"/>
          <p:cNvSpPr txBox="1"/>
          <p:nvPr/>
        </p:nvSpPr>
        <p:spPr>
          <a:xfrm>
            <a:off x="606954" y="3120315"/>
            <a:ext cx="1438015" cy="461665"/>
          </a:xfrm>
          <a:prstGeom prst="rect">
            <a:avLst/>
          </a:prstGeom>
          <a:noFill/>
        </p:spPr>
        <p:txBody>
          <a:bodyPr wrap="square" rtlCol="0">
            <a:spAutoFit/>
          </a:bodyPr>
          <a:lstStyle/>
          <a:p>
            <a:r>
              <a:rPr kumimoji="1" lang="ja-JP" altLang="en-US" sz="2400" dirty="0" smtClean="0"/>
              <a:t>コシヒカリ　　　　</a:t>
            </a:r>
            <a:endParaRPr kumimoji="1" lang="ja-JP" altLang="en-US" sz="2400" dirty="0"/>
          </a:p>
        </p:txBody>
      </p:sp>
      <p:sp>
        <p:nvSpPr>
          <p:cNvPr id="8" name="テキスト ボックス 7"/>
          <p:cNvSpPr txBox="1"/>
          <p:nvPr/>
        </p:nvSpPr>
        <p:spPr>
          <a:xfrm>
            <a:off x="3557687" y="3110977"/>
            <a:ext cx="1923578" cy="461665"/>
          </a:xfrm>
          <a:prstGeom prst="rect">
            <a:avLst/>
          </a:prstGeom>
          <a:noFill/>
        </p:spPr>
        <p:txBody>
          <a:bodyPr wrap="square" rtlCol="0">
            <a:spAutoFit/>
          </a:bodyPr>
          <a:lstStyle/>
          <a:p>
            <a:r>
              <a:rPr kumimoji="1" lang="ja-JP" altLang="en-US" sz="2400" dirty="0" smtClean="0"/>
              <a:t>あきたこまち</a:t>
            </a:r>
            <a:endParaRPr kumimoji="1" lang="ja-JP" altLang="en-US" sz="2400" dirty="0"/>
          </a:p>
        </p:txBody>
      </p:sp>
      <p:sp>
        <p:nvSpPr>
          <p:cNvPr id="9" name="テキスト ボックス 8"/>
          <p:cNvSpPr txBox="1"/>
          <p:nvPr/>
        </p:nvSpPr>
        <p:spPr>
          <a:xfrm>
            <a:off x="6508418" y="3110976"/>
            <a:ext cx="2343777" cy="461665"/>
          </a:xfrm>
          <a:prstGeom prst="rect">
            <a:avLst/>
          </a:prstGeom>
          <a:noFill/>
        </p:spPr>
        <p:txBody>
          <a:bodyPr wrap="square" rtlCol="0">
            <a:spAutoFit/>
          </a:bodyPr>
          <a:lstStyle/>
          <a:p>
            <a:r>
              <a:rPr kumimoji="1" lang="ja-JP" altLang="en-US" sz="2400" dirty="0" smtClean="0"/>
              <a:t>あいちのかおり</a:t>
            </a:r>
            <a:endParaRPr kumimoji="1" lang="ja-JP" altLang="en-US" sz="2400" dirty="0"/>
          </a:p>
        </p:txBody>
      </p:sp>
      <p:sp>
        <p:nvSpPr>
          <p:cNvPr id="10" name="テキスト ボックス 9"/>
          <p:cNvSpPr txBox="1"/>
          <p:nvPr/>
        </p:nvSpPr>
        <p:spPr>
          <a:xfrm>
            <a:off x="79369" y="543235"/>
            <a:ext cx="1438015" cy="461665"/>
          </a:xfrm>
          <a:prstGeom prst="rect">
            <a:avLst/>
          </a:prstGeom>
          <a:noFill/>
        </p:spPr>
        <p:txBody>
          <a:bodyPr wrap="square" rtlCol="0">
            <a:spAutoFit/>
          </a:bodyPr>
          <a:lstStyle/>
          <a:p>
            <a:r>
              <a:rPr kumimoji="1" lang="ja-JP" altLang="en-US" sz="2400" dirty="0" smtClean="0"/>
              <a:t>例</a:t>
            </a:r>
            <a:r>
              <a:rPr kumimoji="1" lang="en-US" altLang="ja-JP" sz="2400" dirty="0" smtClean="0"/>
              <a:t>)</a:t>
            </a:r>
            <a:r>
              <a:rPr kumimoji="1" lang="ja-JP" altLang="en-US" sz="2400" dirty="0" smtClean="0"/>
              <a:t>　　　　</a:t>
            </a:r>
            <a:endParaRPr kumimoji="1" lang="ja-JP" altLang="en-US" sz="2400" dirty="0"/>
          </a:p>
        </p:txBody>
      </p:sp>
      <p:sp>
        <p:nvSpPr>
          <p:cNvPr id="11" name="テキスト ボックス 10"/>
          <p:cNvSpPr txBox="1"/>
          <p:nvPr/>
        </p:nvSpPr>
        <p:spPr>
          <a:xfrm>
            <a:off x="-22021" y="3581980"/>
            <a:ext cx="955797" cy="461665"/>
          </a:xfrm>
          <a:prstGeom prst="rect">
            <a:avLst/>
          </a:prstGeom>
          <a:noFill/>
        </p:spPr>
        <p:txBody>
          <a:bodyPr wrap="square" rtlCol="0">
            <a:spAutoFit/>
          </a:bodyPr>
          <a:lstStyle/>
          <a:p>
            <a:r>
              <a:rPr lang="ja-JP" altLang="en-US" sz="2400" dirty="0" smtClean="0"/>
              <a:t>収量</a:t>
            </a:r>
            <a:r>
              <a:rPr kumimoji="1" lang="ja-JP" altLang="en-US" sz="2400" dirty="0" smtClean="0"/>
              <a:t>　　　　</a:t>
            </a:r>
            <a:endParaRPr kumimoji="1" lang="ja-JP" altLang="en-US" sz="2400" dirty="0"/>
          </a:p>
        </p:txBody>
      </p:sp>
      <p:sp>
        <p:nvSpPr>
          <p:cNvPr id="12" name="テキスト ボックス 11"/>
          <p:cNvSpPr txBox="1"/>
          <p:nvPr/>
        </p:nvSpPr>
        <p:spPr>
          <a:xfrm>
            <a:off x="944436" y="3594299"/>
            <a:ext cx="955797" cy="461665"/>
          </a:xfrm>
          <a:prstGeom prst="rect">
            <a:avLst/>
          </a:prstGeom>
          <a:noFill/>
        </p:spPr>
        <p:txBody>
          <a:bodyPr wrap="square" rtlCol="0">
            <a:spAutoFit/>
          </a:bodyPr>
          <a:lstStyle/>
          <a:p>
            <a:r>
              <a:rPr lang="en-US" altLang="ja-JP" sz="2400" dirty="0" smtClean="0"/>
              <a:t>300</a:t>
            </a:r>
            <a:endParaRPr kumimoji="1" lang="ja-JP" altLang="en-US" sz="2400" dirty="0"/>
          </a:p>
        </p:txBody>
      </p:sp>
      <p:sp>
        <p:nvSpPr>
          <p:cNvPr id="14" name="テキスト ボックス 13"/>
          <p:cNvSpPr txBox="1"/>
          <p:nvPr/>
        </p:nvSpPr>
        <p:spPr>
          <a:xfrm>
            <a:off x="4066243" y="3590578"/>
            <a:ext cx="955797" cy="461665"/>
          </a:xfrm>
          <a:prstGeom prst="rect">
            <a:avLst/>
          </a:prstGeom>
          <a:noFill/>
        </p:spPr>
        <p:txBody>
          <a:bodyPr wrap="square" rtlCol="0">
            <a:spAutoFit/>
          </a:bodyPr>
          <a:lstStyle/>
          <a:p>
            <a:r>
              <a:rPr lang="en-US" altLang="ja-JP" sz="2400" dirty="0" smtClean="0"/>
              <a:t>250</a:t>
            </a:r>
            <a:endParaRPr kumimoji="1" lang="ja-JP" altLang="en-US" sz="2400" dirty="0"/>
          </a:p>
        </p:txBody>
      </p:sp>
      <p:sp>
        <p:nvSpPr>
          <p:cNvPr id="15" name="テキスト ボックス 14"/>
          <p:cNvSpPr txBox="1"/>
          <p:nvPr/>
        </p:nvSpPr>
        <p:spPr>
          <a:xfrm>
            <a:off x="7150699" y="3590578"/>
            <a:ext cx="955797" cy="461665"/>
          </a:xfrm>
          <a:prstGeom prst="rect">
            <a:avLst/>
          </a:prstGeom>
          <a:noFill/>
        </p:spPr>
        <p:txBody>
          <a:bodyPr wrap="square" rtlCol="0">
            <a:spAutoFit/>
          </a:bodyPr>
          <a:lstStyle/>
          <a:p>
            <a:r>
              <a:rPr lang="en-US" altLang="ja-JP" sz="2400" dirty="0"/>
              <a:t>5</a:t>
            </a:r>
            <a:r>
              <a:rPr lang="en-US" altLang="ja-JP" sz="2400" dirty="0" smtClean="0"/>
              <a:t>00</a:t>
            </a:r>
            <a:endParaRPr kumimoji="1" lang="ja-JP" altLang="en-US" sz="2400" dirty="0"/>
          </a:p>
        </p:txBody>
      </p:sp>
      <p:sp>
        <p:nvSpPr>
          <p:cNvPr id="16" name="テキスト ボックス 15"/>
          <p:cNvSpPr txBox="1"/>
          <p:nvPr/>
        </p:nvSpPr>
        <p:spPr>
          <a:xfrm>
            <a:off x="6036793" y="4800026"/>
            <a:ext cx="3087332" cy="461665"/>
          </a:xfrm>
          <a:prstGeom prst="rect">
            <a:avLst/>
          </a:prstGeom>
          <a:noFill/>
        </p:spPr>
        <p:txBody>
          <a:bodyPr wrap="square" rtlCol="0">
            <a:spAutoFit/>
          </a:bodyPr>
          <a:lstStyle/>
          <a:p>
            <a:r>
              <a:rPr lang="ja-JP" altLang="en-US" sz="2400" dirty="0" smtClean="0"/>
              <a:t>最大収量品種</a:t>
            </a:r>
            <a:r>
              <a:rPr lang="en-US" altLang="ja-JP" sz="2400" dirty="0" smtClean="0"/>
              <a:t>(grid)</a:t>
            </a:r>
            <a:endParaRPr kumimoji="1" lang="ja-JP" altLang="en-US" sz="2400" dirty="0"/>
          </a:p>
        </p:txBody>
      </p:sp>
      <p:sp>
        <p:nvSpPr>
          <p:cNvPr id="17" name="下矢印 16"/>
          <p:cNvSpPr/>
          <p:nvPr/>
        </p:nvSpPr>
        <p:spPr>
          <a:xfrm>
            <a:off x="7113347" y="4052243"/>
            <a:ext cx="710991" cy="7470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021" y="1034748"/>
            <a:ext cx="3355601" cy="461665"/>
          </a:xfrm>
          <a:prstGeom prst="rect">
            <a:avLst/>
          </a:prstGeom>
          <a:noFill/>
        </p:spPr>
        <p:txBody>
          <a:bodyPr wrap="square" rtlCol="0">
            <a:spAutoFit/>
          </a:bodyPr>
          <a:lstStyle/>
          <a:p>
            <a:r>
              <a:rPr lang="en-US" altLang="ja-JP" sz="2400" dirty="0" smtClean="0">
                <a:solidFill>
                  <a:srgbClr val="558ED5"/>
                </a:solidFill>
              </a:rPr>
              <a:t>do grid= 1, 2400</a:t>
            </a:r>
            <a:endParaRPr kumimoji="1" lang="ja-JP" altLang="en-US" sz="2400" dirty="0">
              <a:solidFill>
                <a:srgbClr val="558ED5"/>
              </a:solidFill>
            </a:endParaRPr>
          </a:p>
        </p:txBody>
      </p:sp>
      <p:sp>
        <p:nvSpPr>
          <p:cNvPr id="19" name="テキスト ボックス 18"/>
          <p:cNvSpPr txBox="1"/>
          <p:nvPr/>
        </p:nvSpPr>
        <p:spPr>
          <a:xfrm>
            <a:off x="42017" y="5030858"/>
            <a:ext cx="4404427" cy="461665"/>
          </a:xfrm>
          <a:prstGeom prst="rect">
            <a:avLst/>
          </a:prstGeom>
          <a:noFill/>
        </p:spPr>
        <p:txBody>
          <a:bodyPr wrap="square" rtlCol="0">
            <a:spAutoFit/>
          </a:bodyPr>
          <a:lstStyle/>
          <a:p>
            <a:r>
              <a:rPr lang="en-US" altLang="ja-JP" sz="2400" dirty="0" smtClean="0">
                <a:solidFill>
                  <a:schemeClr val="bg2">
                    <a:lumMod val="60000"/>
                    <a:lumOff val="40000"/>
                  </a:schemeClr>
                </a:solidFill>
              </a:rPr>
              <a:t>end do</a:t>
            </a:r>
            <a:endParaRPr kumimoji="1" lang="ja-JP" altLang="en-US" sz="2400" dirty="0">
              <a:solidFill>
                <a:schemeClr val="bg2">
                  <a:lumMod val="60000"/>
                  <a:lumOff val="40000"/>
                </a:schemeClr>
              </a:solidFill>
            </a:endParaRPr>
          </a:p>
        </p:txBody>
      </p:sp>
      <p:sp>
        <p:nvSpPr>
          <p:cNvPr id="20" name="テキスト ボックス 19"/>
          <p:cNvSpPr txBox="1"/>
          <p:nvPr/>
        </p:nvSpPr>
        <p:spPr>
          <a:xfrm>
            <a:off x="-22021" y="5780572"/>
            <a:ext cx="9146146" cy="830997"/>
          </a:xfrm>
          <a:prstGeom prst="rect">
            <a:avLst/>
          </a:prstGeom>
          <a:noFill/>
        </p:spPr>
        <p:txBody>
          <a:bodyPr wrap="square" rtlCol="0">
            <a:spAutoFit/>
          </a:bodyPr>
          <a:lstStyle/>
          <a:p>
            <a:pPr algn="ctr"/>
            <a:r>
              <a:rPr kumimoji="1" lang="ja-JP" altLang="en-US" sz="2400" dirty="0" smtClean="0"/>
              <a:t>上記</a:t>
            </a:r>
            <a:r>
              <a:rPr kumimoji="1" lang="en-US" altLang="ja-JP" sz="2400" dirty="0" smtClean="0"/>
              <a:t>do loop</a:t>
            </a:r>
            <a:r>
              <a:rPr kumimoji="1" lang="ja-JP" altLang="en-US" sz="2400" dirty="0" smtClean="0"/>
              <a:t>を現在気候、将来気候ともに行い、</a:t>
            </a:r>
            <a:endParaRPr kumimoji="1" lang="en-US" altLang="ja-JP" sz="2400" dirty="0" smtClean="0"/>
          </a:p>
          <a:p>
            <a:pPr algn="ctr"/>
            <a:r>
              <a:rPr kumimoji="1" lang="ja-JP" altLang="en-US" sz="2400" dirty="0" smtClean="0"/>
              <a:t>最大収量品種の場所・量の変化を見る</a:t>
            </a:r>
            <a:endParaRPr kumimoji="1" lang="en-US" altLang="ja-JP" sz="2400" dirty="0" smtClean="0"/>
          </a:p>
        </p:txBody>
      </p:sp>
      <p:sp>
        <p:nvSpPr>
          <p:cNvPr id="5" name="テキスト ボックス 4"/>
          <p:cNvSpPr txBox="1"/>
          <p:nvPr/>
        </p:nvSpPr>
        <p:spPr>
          <a:xfrm>
            <a:off x="-28015" y="681845"/>
            <a:ext cx="9152139" cy="523220"/>
          </a:xfrm>
          <a:prstGeom prst="rect">
            <a:avLst/>
          </a:prstGeom>
          <a:noFill/>
        </p:spPr>
        <p:txBody>
          <a:bodyPr wrap="square" rtlCol="0">
            <a:spAutoFit/>
          </a:bodyPr>
          <a:lstStyle/>
          <a:p>
            <a:r>
              <a:rPr kumimoji="1" lang="en-US" altLang="ja-JP" sz="2800" dirty="0" smtClean="0">
                <a:solidFill>
                  <a:srgbClr val="FF6600"/>
                </a:solidFill>
              </a:rPr>
              <a:t>!--------------------------------------------------------------------------------</a:t>
            </a:r>
            <a:endParaRPr kumimoji="1" lang="ja-JP" altLang="en-US" sz="2800" dirty="0">
              <a:solidFill>
                <a:srgbClr val="FF6600"/>
              </a:solidFill>
            </a:endParaRPr>
          </a:p>
        </p:txBody>
      </p:sp>
      <p:sp>
        <p:nvSpPr>
          <p:cNvPr id="21" name="テキスト ボックス 20"/>
          <p:cNvSpPr txBox="1"/>
          <p:nvPr/>
        </p:nvSpPr>
        <p:spPr>
          <a:xfrm>
            <a:off x="-37353" y="5251374"/>
            <a:ext cx="9152139" cy="523220"/>
          </a:xfrm>
          <a:prstGeom prst="rect">
            <a:avLst/>
          </a:prstGeom>
          <a:noFill/>
        </p:spPr>
        <p:txBody>
          <a:bodyPr wrap="square" rtlCol="0">
            <a:spAutoFit/>
          </a:bodyPr>
          <a:lstStyle/>
          <a:p>
            <a:r>
              <a:rPr kumimoji="1" lang="en-US" altLang="ja-JP" sz="2800" dirty="0" smtClean="0">
                <a:solidFill>
                  <a:srgbClr val="FF6600"/>
                </a:solidFill>
              </a:rPr>
              <a:t>!--------------------------------------------------------------------------------</a:t>
            </a:r>
            <a:endParaRPr kumimoji="1" lang="ja-JP" altLang="en-US" sz="2800" dirty="0">
              <a:solidFill>
                <a:srgbClr val="FF6600"/>
              </a:solidFill>
            </a:endParaRPr>
          </a:p>
        </p:txBody>
      </p:sp>
    </p:spTree>
    <p:extLst>
      <p:ext uri="{BB962C8B-B14F-4D97-AF65-F5344CB8AC3E}">
        <p14:creationId xmlns:p14="http://schemas.microsoft.com/office/powerpoint/2010/main" val="2380914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8267" y="5525730"/>
            <a:ext cx="3681310" cy="1200329"/>
          </a:xfrm>
          <a:prstGeom prst="rect">
            <a:avLst/>
          </a:prstGeom>
          <a:noFill/>
        </p:spPr>
        <p:txBody>
          <a:bodyPr wrap="square" rtlCol="0">
            <a:spAutoFit/>
          </a:bodyPr>
          <a:lstStyle/>
          <a:p>
            <a:r>
              <a:rPr lang="ja-JP" altLang="en-US" dirty="0" smtClean="0"/>
              <a:t>図</a:t>
            </a:r>
            <a:r>
              <a:rPr lang="en-US" altLang="ja-JP" dirty="0" smtClean="0"/>
              <a:t>: (a) </a:t>
            </a:r>
            <a:r>
              <a:rPr lang="ja-JP" altLang="en-US" dirty="0" smtClean="0"/>
              <a:t>収量が最大となる品種の南北分布</a:t>
            </a:r>
            <a:r>
              <a:rPr lang="en-US" altLang="ja-JP" dirty="0" smtClean="0"/>
              <a:t>(MIROC5) (b) 36-44N</a:t>
            </a:r>
            <a:r>
              <a:rPr lang="ja-JP" altLang="en-US" dirty="0" smtClean="0"/>
              <a:t>で品種ごとに集計した当該品種が最大収量となるグリッド数</a:t>
            </a:r>
            <a:r>
              <a:rPr lang="en-US" altLang="ja-JP" dirty="0" smtClean="0"/>
              <a:t>(MIROC5)</a:t>
            </a:r>
          </a:p>
        </p:txBody>
      </p:sp>
      <p:grpSp>
        <p:nvGrpSpPr>
          <p:cNvPr id="12" name="図形グループ 11"/>
          <p:cNvGrpSpPr/>
          <p:nvPr/>
        </p:nvGrpSpPr>
        <p:grpSpPr>
          <a:xfrm>
            <a:off x="0" y="1450909"/>
            <a:ext cx="5641940" cy="5275150"/>
            <a:chOff x="-52619" y="0"/>
            <a:chExt cx="5641940" cy="5275150"/>
          </a:xfrm>
        </p:grpSpPr>
        <p:sp>
          <p:nvSpPr>
            <p:cNvPr id="9" name="正方形/長方形 8"/>
            <p:cNvSpPr/>
            <p:nvPr/>
          </p:nvSpPr>
          <p:spPr>
            <a:xfrm>
              <a:off x="2" y="0"/>
              <a:ext cx="5385646" cy="52751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図 9" descr="clt_shift.pdf"/>
            <p:cNvPicPr>
              <a:picLocks noChangeAspect="1"/>
            </p:cNvPicPr>
            <p:nvPr/>
          </p:nvPicPr>
          <p:blipFill rotWithShape="1">
            <a:blip r:embed="rId2">
              <a:extLst>
                <a:ext uri="{28A0092B-C50C-407E-A947-70E740481C1C}">
                  <a14:useLocalDpi xmlns:a14="http://schemas.microsoft.com/office/drawing/2010/main" val="0"/>
                </a:ext>
              </a:extLst>
            </a:blip>
            <a:srcRect b="52970"/>
            <a:stretch/>
          </p:blipFill>
          <p:spPr>
            <a:xfrm>
              <a:off x="-10312" y="47244"/>
              <a:ext cx="5395960" cy="4875260"/>
            </a:xfrm>
            <a:prstGeom prst="rect">
              <a:avLst/>
            </a:prstGeom>
          </p:spPr>
        </p:pic>
        <p:pic>
          <p:nvPicPr>
            <p:cNvPr id="11" name="図 10" descr="clt_shift.pdf"/>
            <p:cNvPicPr>
              <a:picLocks noChangeAspect="1"/>
            </p:cNvPicPr>
            <p:nvPr/>
          </p:nvPicPr>
          <p:blipFill rotWithShape="1">
            <a:blip r:embed="rId3">
              <a:extLst>
                <a:ext uri="{28A0092B-C50C-407E-A947-70E740481C1C}">
                  <a14:useLocalDpi xmlns:a14="http://schemas.microsoft.com/office/drawing/2010/main" val="0"/>
                </a:ext>
              </a:extLst>
            </a:blip>
            <a:srcRect t="94570"/>
            <a:stretch/>
          </p:blipFill>
          <p:spPr>
            <a:xfrm>
              <a:off x="-52619" y="4554701"/>
              <a:ext cx="5641940" cy="588508"/>
            </a:xfrm>
            <a:prstGeom prst="rect">
              <a:avLst/>
            </a:prstGeom>
          </p:spPr>
        </p:pic>
      </p:grpSp>
      <p:sp>
        <p:nvSpPr>
          <p:cNvPr id="2" name="テキスト ボックス 1"/>
          <p:cNvSpPr txBox="1"/>
          <p:nvPr/>
        </p:nvSpPr>
        <p:spPr>
          <a:xfrm>
            <a:off x="23631" y="56029"/>
            <a:ext cx="7684975" cy="523220"/>
          </a:xfrm>
          <a:prstGeom prst="rect">
            <a:avLst/>
          </a:prstGeom>
          <a:noFill/>
        </p:spPr>
        <p:txBody>
          <a:bodyPr wrap="square" rtlCol="0">
            <a:spAutoFit/>
          </a:bodyPr>
          <a:lstStyle/>
          <a:p>
            <a:r>
              <a:rPr kumimoji="1" lang="ja-JP" altLang="en-US" sz="2800" dirty="0" smtClean="0">
                <a:solidFill>
                  <a:srgbClr val="FFFF00"/>
                </a:solidFill>
              </a:rPr>
              <a:t>最大収量となる品種の移り変わり</a:t>
            </a:r>
            <a:endParaRPr kumimoji="1" lang="ja-JP" altLang="en-US" sz="2800" dirty="0">
              <a:solidFill>
                <a:srgbClr val="FFFF00"/>
              </a:solidFill>
            </a:endParaRPr>
          </a:p>
        </p:txBody>
      </p:sp>
      <p:sp>
        <p:nvSpPr>
          <p:cNvPr id="4" name="テキスト ボックス 3"/>
          <p:cNvSpPr txBox="1"/>
          <p:nvPr/>
        </p:nvSpPr>
        <p:spPr>
          <a:xfrm>
            <a:off x="5488152" y="1478924"/>
            <a:ext cx="3477637" cy="1754327"/>
          </a:xfrm>
          <a:prstGeom prst="rect">
            <a:avLst/>
          </a:prstGeom>
          <a:noFill/>
        </p:spPr>
        <p:txBody>
          <a:bodyPr wrap="square" rtlCol="0">
            <a:spAutoFit/>
          </a:bodyPr>
          <a:lstStyle/>
          <a:p>
            <a:r>
              <a:rPr kumimoji="1" lang="ja-JP" altLang="en-US" dirty="0" smtClean="0">
                <a:solidFill>
                  <a:srgbClr val="FF6600"/>
                </a:solidFill>
              </a:rPr>
              <a:t>北のみで最大収量へ</a:t>
            </a:r>
            <a:r>
              <a:rPr kumimoji="1" lang="en-US" altLang="ja-JP" dirty="0" smtClean="0">
                <a:solidFill>
                  <a:srgbClr val="FF6600"/>
                </a:solidFill>
              </a:rPr>
              <a:t>:</a:t>
            </a:r>
          </a:p>
          <a:p>
            <a:r>
              <a:rPr lang="ja-JP" altLang="en-US" dirty="0" smtClean="0"/>
              <a:t>あきたこまち</a:t>
            </a:r>
            <a:r>
              <a:rPr lang="en-US" altLang="ja-JP" dirty="0" smtClean="0"/>
              <a:t>(2)</a:t>
            </a:r>
            <a:r>
              <a:rPr lang="ja-JP" altLang="en-US" dirty="0" smtClean="0"/>
              <a:t>、きらら</a:t>
            </a:r>
            <a:r>
              <a:rPr lang="en-US" altLang="ja-JP" dirty="0" smtClean="0"/>
              <a:t>397(8)</a:t>
            </a:r>
            <a:endParaRPr kumimoji="1" lang="en-US" altLang="ja-JP" dirty="0" smtClean="0"/>
          </a:p>
          <a:p>
            <a:endParaRPr lang="en-US" altLang="ja-JP" dirty="0"/>
          </a:p>
          <a:p>
            <a:r>
              <a:rPr kumimoji="1" lang="ja-JP" altLang="en-US" dirty="0" smtClean="0">
                <a:solidFill>
                  <a:srgbClr val="FF6600"/>
                </a:solidFill>
              </a:rPr>
              <a:t>最大収量となるエリアが北へ伸張</a:t>
            </a:r>
            <a:r>
              <a:rPr kumimoji="1" lang="en-US" altLang="ja-JP" dirty="0" smtClean="0">
                <a:solidFill>
                  <a:srgbClr val="FF6600"/>
                </a:solidFill>
              </a:rPr>
              <a:t>:</a:t>
            </a:r>
          </a:p>
          <a:p>
            <a:r>
              <a:rPr lang="ja-JP" altLang="en-US" dirty="0" smtClean="0"/>
              <a:t>あいちのかおり</a:t>
            </a:r>
            <a:r>
              <a:rPr lang="en-US" altLang="ja-JP" dirty="0" smtClean="0"/>
              <a:t>(1)</a:t>
            </a:r>
            <a:r>
              <a:rPr lang="ja-JP" altLang="en-US" dirty="0" smtClean="0"/>
              <a:t>、あさひの夢</a:t>
            </a:r>
            <a:r>
              <a:rPr lang="en-US" altLang="ja-JP" dirty="0" smtClean="0"/>
              <a:t>(3)</a:t>
            </a:r>
            <a:r>
              <a:rPr lang="ja-JP" altLang="en-US" dirty="0" smtClean="0"/>
              <a:t>、</a:t>
            </a:r>
            <a:endParaRPr lang="en-US" altLang="ja-JP" dirty="0" smtClean="0"/>
          </a:p>
          <a:p>
            <a:r>
              <a:rPr kumimoji="1" lang="ja-JP" altLang="en-US" dirty="0" smtClean="0"/>
              <a:t>ヒノヒカリ</a:t>
            </a:r>
            <a:r>
              <a:rPr kumimoji="1" lang="en-US" altLang="ja-JP" dirty="0" smtClean="0"/>
              <a:t>(5)</a:t>
            </a:r>
            <a:r>
              <a:rPr kumimoji="1" lang="ja-JP" altLang="en-US" dirty="0" smtClean="0"/>
              <a:t>、ひとめぼれ</a:t>
            </a:r>
            <a:r>
              <a:rPr kumimoji="1" lang="en-US" altLang="ja-JP" dirty="0" smtClean="0"/>
              <a:t>(6)</a:t>
            </a:r>
            <a:endParaRPr kumimoji="1" lang="ja-JP" altLang="en-US" dirty="0"/>
          </a:p>
        </p:txBody>
      </p:sp>
      <p:sp>
        <p:nvSpPr>
          <p:cNvPr id="13" name="テキスト ボックス 12"/>
          <p:cNvSpPr txBox="1"/>
          <p:nvPr/>
        </p:nvSpPr>
        <p:spPr>
          <a:xfrm>
            <a:off x="5488152" y="3654358"/>
            <a:ext cx="3774903" cy="1200329"/>
          </a:xfrm>
          <a:prstGeom prst="rect">
            <a:avLst/>
          </a:prstGeom>
          <a:noFill/>
        </p:spPr>
        <p:txBody>
          <a:bodyPr wrap="square" rtlCol="0">
            <a:spAutoFit/>
          </a:bodyPr>
          <a:lstStyle/>
          <a:p>
            <a:r>
              <a:rPr kumimoji="1" lang="ja-JP" altLang="en-US" dirty="0" smtClean="0">
                <a:solidFill>
                  <a:srgbClr val="FF6600"/>
                </a:solidFill>
              </a:rPr>
              <a:t>将来最大収量となるグリッド数増加</a:t>
            </a:r>
            <a:r>
              <a:rPr kumimoji="1" lang="en-US" altLang="ja-JP" dirty="0" smtClean="0">
                <a:solidFill>
                  <a:srgbClr val="FF6600"/>
                </a:solidFill>
              </a:rPr>
              <a:t>:</a:t>
            </a:r>
          </a:p>
          <a:p>
            <a:r>
              <a:rPr lang="ja-JP" altLang="en-US" dirty="0" smtClean="0"/>
              <a:t>あいちのかおり</a:t>
            </a:r>
            <a:r>
              <a:rPr lang="en-US" altLang="ja-JP" dirty="0" smtClean="0"/>
              <a:t>(1)</a:t>
            </a:r>
            <a:r>
              <a:rPr lang="ja-JP" altLang="en-US" dirty="0" smtClean="0"/>
              <a:t>、あさひの夢</a:t>
            </a:r>
            <a:r>
              <a:rPr lang="en-US" altLang="ja-JP" dirty="0" smtClean="0"/>
              <a:t>(3)</a:t>
            </a:r>
          </a:p>
          <a:p>
            <a:endParaRPr lang="en-US" altLang="ja-JP" dirty="0"/>
          </a:p>
          <a:p>
            <a:r>
              <a:rPr kumimoji="1" lang="ja-JP" altLang="en-US" dirty="0" smtClean="0">
                <a:solidFill>
                  <a:srgbClr val="FF6600"/>
                </a:solidFill>
              </a:rPr>
              <a:t>減少</a:t>
            </a:r>
            <a:r>
              <a:rPr kumimoji="1" lang="en-US" altLang="ja-JP" dirty="0" smtClean="0">
                <a:solidFill>
                  <a:srgbClr val="FF6600"/>
                </a:solidFill>
              </a:rPr>
              <a:t>: </a:t>
            </a:r>
            <a:r>
              <a:rPr kumimoji="1" lang="ja-JP" altLang="en-US" dirty="0" smtClean="0"/>
              <a:t>きらら</a:t>
            </a:r>
            <a:r>
              <a:rPr kumimoji="1" lang="en-US" altLang="ja-JP" dirty="0" smtClean="0"/>
              <a:t>397(8)</a:t>
            </a:r>
            <a:endParaRPr kumimoji="1" lang="ja-JP" altLang="en-US" dirty="0"/>
          </a:p>
        </p:txBody>
      </p:sp>
      <p:sp>
        <p:nvSpPr>
          <p:cNvPr id="5" name="テキスト ボックス 4"/>
          <p:cNvSpPr txBox="1"/>
          <p:nvPr/>
        </p:nvSpPr>
        <p:spPr>
          <a:xfrm>
            <a:off x="52621" y="629366"/>
            <a:ext cx="6853915" cy="830997"/>
          </a:xfrm>
          <a:prstGeom prst="rect">
            <a:avLst/>
          </a:prstGeom>
          <a:noFill/>
        </p:spPr>
        <p:txBody>
          <a:bodyPr wrap="square" rtlCol="0">
            <a:spAutoFit/>
          </a:bodyPr>
          <a:lstStyle/>
          <a:p>
            <a:r>
              <a:rPr kumimoji="1" lang="ja-JP" altLang="en-US" sz="2400" u="sng" dirty="0" smtClean="0"/>
              <a:t>東北・北海道品種が最大となるエリアは北へ移動し、</a:t>
            </a:r>
            <a:endParaRPr kumimoji="1" lang="en-US" altLang="ja-JP" sz="2400" u="sng" dirty="0" smtClean="0"/>
          </a:p>
          <a:p>
            <a:r>
              <a:rPr kumimoji="1" lang="ja-JP" altLang="en-US" sz="2400" u="sng" dirty="0" smtClean="0"/>
              <a:t>中京品種が東北での主要品種となりうる</a:t>
            </a:r>
            <a:endParaRPr kumimoji="1" lang="ja-JP" altLang="en-US" sz="2400" u="sng" dirty="0"/>
          </a:p>
        </p:txBody>
      </p:sp>
    </p:spTree>
    <p:extLst>
      <p:ext uri="{BB962C8B-B14F-4D97-AF65-F5344CB8AC3E}">
        <p14:creationId xmlns:p14="http://schemas.microsoft.com/office/powerpoint/2010/main" val="6587875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605448"/>
            <a:ext cx="9144000" cy="1077218"/>
          </a:xfrm>
          <a:prstGeom prst="rect">
            <a:avLst/>
          </a:prstGeom>
          <a:noFill/>
        </p:spPr>
        <p:txBody>
          <a:bodyPr wrap="square" rtlCol="0">
            <a:spAutoFit/>
          </a:bodyPr>
          <a:lstStyle/>
          <a:p>
            <a:pPr algn="ctr"/>
            <a:r>
              <a:rPr kumimoji="1" lang="ja-JP" altLang="en-US" sz="3200" dirty="0" smtClean="0"/>
              <a:t>土地利用管理による環境調節は</a:t>
            </a:r>
            <a:endParaRPr kumimoji="1" lang="en-US" altLang="ja-JP" sz="3200" dirty="0" smtClean="0"/>
          </a:p>
          <a:p>
            <a:pPr algn="ctr"/>
            <a:r>
              <a:rPr kumimoji="1" lang="ja-JP" altLang="en-US" sz="3200" dirty="0" smtClean="0"/>
              <a:t>収量に影響を与えるのか？</a:t>
            </a:r>
            <a:endParaRPr kumimoji="1" lang="ja-JP" altLang="en-US" sz="3200" dirty="0"/>
          </a:p>
        </p:txBody>
      </p:sp>
    </p:spTree>
    <p:extLst>
      <p:ext uri="{BB962C8B-B14F-4D97-AF65-F5344CB8AC3E}">
        <p14:creationId xmlns:p14="http://schemas.microsoft.com/office/powerpoint/2010/main" val="751223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688580"/>
            <a:ext cx="9143999" cy="6124754"/>
          </a:xfrm>
          <a:prstGeom prst="rect">
            <a:avLst/>
          </a:prstGeom>
          <a:noFill/>
        </p:spPr>
        <p:txBody>
          <a:bodyPr wrap="square" rtlCol="0">
            <a:spAutoFit/>
          </a:bodyPr>
          <a:lstStyle/>
          <a:p>
            <a:r>
              <a:rPr kumimoji="1" lang="ja-JP" altLang="en-US" sz="2800" dirty="0" smtClean="0"/>
              <a:t>・温暖化による作物収量への影響は正か負か？</a:t>
            </a:r>
            <a:endParaRPr kumimoji="1" lang="en-US" altLang="ja-JP" sz="2800" dirty="0" smtClean="0"/>
          </a:p>
          <a:p>
            <a:endParaRPr lang="en-US" altLang="ja-JP" sz="2800" dirty="0"/>
          </a:p>
          <a:p>
            <a:r>
              <a:rPr kumimoji="1" lang="ja-JP" altLang="en-US" sz="2800" dirty="0" smtClean="0"/>
              <a:t>・全球モデル</a:t>
            </a:r>
            <a:r>
              <a:rPr kumimoji="1" lang="en-US" altLang="ja-JP" sz="2800" dirty="0" smtClean="0"/>
              <a:t>(GCM)</a:t>
            </a:r>
            <a:r>
              <a:rPr kumimoji="1" lang="ja-JP" altLang="en-US" sz="2800" dirty="0" smtClean="0"/>
              <a:t>による温暖化予測を作物モデルに利用</a:t>
            </a:r>
            <a:endParaRPr kumimoji="1" lang="en-US" altLang="ja-JP" sz="2800" dirty="0" smtClean="0"/>
          </a:p>
          <a:p>
            <a:r>
              <a:rPr kumimoji="1" lang="en-US" altLang="ja-JP" sz="2800" dirty="0" smtClean="0"/>
              <a:t>  </a:t>
            </a:r>
            <a:r>
              <a:rPr kumimoji="1" lang="ja-JP" altLang="en-US" sz="2800" dirty="0" smtClean="0"/>
              <a:t>したリスク評価</a:t>
            </a:r>
            <a:r>
              <a:rPr kumimoji="1" lang="en-US" altLang="ja-JP" sz="2800" dirty="0" smtClean="0"/>
              <a:t>(e.g., Parry et al. 2004; </a:t>
            </a:r>
            <a:r>
              <a:rPr kumimoji="1" lang="en-US" altLang="ja-JP" sz="2800" dirty="0" err="1" smtClean="0"/>
              <a:t>Challinor</a:t>
            </a:r>
            <a:r>
              <a:rPr kumimoji="1" lang="en-US" altLang="ja-JP" sz="2800" dirty="0" smtClean="0"/>
              <a:t> et al. 2005)</a:t>
            </a:r>
          </a:p>
          <a:p>
            <a:endParaRPr lang="en-US" altLang="ja-JP" sz="2800" dirty="0" smtClean="0"/>
          </a:p>
          <a:p>
            <a:r>
              <a:rPr lang="ja-JP" altLang="en-US" sz="2800" dirty="0" smtClean="0"/>
              <a:t>・日本のコメ収量変化</a:t>
            </a:r>
            <a:r>
              <a:rPr lang="en-US" altLang="ja-JP" sz="2800" dirty="0" smtClean="0"/>
              <a:t> (2090s</a:t>
            </a:r>
            <a:r>
              <a:rPr lang="ja-JP" altLang="en-US" sz="2800" dirty="0" smtClean="0"/>
              <a:t>の</a:t>
            </a:r>
            <a:r>
              <a:rPr lang="en-US" altLang="ja-JP" sz="2800" dirty="0" smtClean="0"/>
              <a:t>1990s</a:t>
            </a:r>
            <a:r>
              <a:rPr lang="ja-JP" altLang="en-US" sz="2800" dirty="0" smtClean="0"/>
              <a:t>対比</a:t>
            </a:r>
            <a:r>
              <a:rPr lang="en-US" altLang="ja-JP" sz="2800" dirty="0" smtClean="0"/>
              <a:t>)</a:t>
            </a:r>
          </a:p>
          <a:p>
            <a:r>
              <a:rPr kumimoji="1" lang="ja-JP" altLang="ja-JP" sz="2800" dirty="0"/>
              <a:t>　</a:t>
            </a:r>
            <a:r>
              <a:rPr lang="ja-JP" altLang="en-US" sz="2800" dirty="0" smtClean="0"/>
              <a:t>新潟、愛知、熊本では数</a:t>
            </a:r>
            <a:r>
              <a:rPr lang="en-US" altLang="ja-JP" sz="2800" dirty="0" smtClean="0"/>
              <a:t>%</a:t>
            </a:r>
            <a:r>
              <a:rPr lang="ja-JP" altLang="en-US" sz="2800" dirty="0" smtClean="0"/>
              <a:t>の増収</a:t>
            </a:r>
            <a:r>
              <a:rPr lang="en-US" altLang="ja-JP" sz="2800" dirty="0" smtClean="0"/>
              <a:t>or</a:t>
            </a:r>
            <a:r>
              <a:rPr lang="ja-JP" altLang="en-US" sz="2800" dirty="0" smtClean="0"/>
              <a:t>減収</a:t>
            </a:r>
            <a:endParaRPr lang="en-US" altLang="ja-JP" sz="2800" dirty="0" smtClean="0"/>
          </a:p>
          <a:p>
            <a:r>
              <a:rPr kumimoji="1" lang="en-US" altLang="ja-JP" sz="2800" dirty="0"/>
              <a:t> </a:t>
            </a:r>
            <a:r>
              <a:rPr kumimoji="1" lang="en-US" altLang="ja-JP" sz="2800" dirty="0" smtClean="0"/>
              <a:t> </a:t>
            </a:r>
            <a:r>
              <a:rPr lang="en-US" altLang="ja-JP" sz="2800" dirty="0"/>
              <a:t> </a:t>
            </a:r>
            <a:r>
              <a:rPr lang="ja-JP" altLang="en-US" sz="2800" dirty="0" smtClean="0"/>
              <a:t>北海道では</a:t>
            </a:r>
            <a:r>
              <a:rPr lang="en-US" altLang="ja-JP" sz="2800" dirty="0" smtClean="0"/>
              <a:t>27%</a:t>
            </a:r>
            <a:r>
              <a:rPr lang="ja-JP" altLang="en-US" sz="2800" dirty="0" smtClean="0"/>
              <a:t>の増収</a:t>
            </a:r>
            <a:r>
              <a:rPr lang="en-US" altLang="ja-JP" sz="2800" dirty="0" smtClean="0"/>
              <a:t> (</a:t>
            </a:r>
            <a:r>
              <a:rPr lang="en-US" altLang="ja-JP" sz="2800" dirty="0" err="1" smtClean="0"/>
              <a:t>Iizumi</a:t>
            </a:r>
            <a:r>
              <a:rPr lang="en-US" altLang="ja-JP" sz="2800" dirty="0" smtClean="0"/>
              <a:t> et al. 2011, CC)</a:t>
            </a:r>
          </a:p>
          <a:p>
            <a:endParaRPr kumimoji="1" lang="en-US" altLang="ja-JP" sz="2800" dirty="0"/>
          </a:p>
          <a:p>
            <a:r>
              <a:rPr lang="ja-JP" altLang="en-US" sz="2800" dirty="0" smtClean="0"/>
              <a:t>・</a:t>
            </a:r>
            <a:r>
              <a:rPr lang="en-US" altLang="ja-JP" sz="2800" dirty="0" smtClean="0"/>
              <a:t>2090s</a:t>
            </a:r>
            <a:r>
              <a:rPr lang="ja-JP" altLang="en-US" sz="2800" dirty="0" smtClean="0"/>
              <a:t>の対</a:t>
            </a:r>
            <a:r>
              <a:rPr lang="en-US" altLang="ja-JP" sz="2800" dirty="0" smtClean="0"/>
              <a:t>1990s</a:t>
            </a:r>
            <a:r>
              <a:rPr lang="ja-JP" altLang="en-US" sz="2800" dirty="0" smtClean="0"/>
              <a:t>減収確率</a:t>
            </a:r>
            <a:r>
              <a:rPr lang="en-US" altLang="ja-JP" sz="2800" dirty="0" smtClean="0"/>
              <a:t>: </a:t>
            </a:r>
            <a:r>
              <a:rPr lang="ja-JP" altLang="en-US" sz="2800" dirty="0" smtClean="0"/>
              <a:t>北陸、関東以西</a:t>
            </a:r>
            <a:r>
              <a:rPr lang="en-US" altLang="ja-JP" sz="2800" dirty="0" smtClean="0"/>
              <a:t>20%</a:t>
            </a:r>
            <a:r>
              <a:rPr lang="ja-JP" altLang="en-US" sz="2800" dirty="0" smtClean="0"/>
              <a:t>以上、</a:t>
            </a:r>
            <a:endParaRPr lang="en-US" altLang="ja-JP" sz="2800" dirty="0" smtClean="0"/>
          </a:p>
          <a:p>
            <a:r>
              <a:rPr lang="en-US" altLang="ja-JP" sz="2800" dirty="0" smtClean="0"/>
              <a:t>   </a:t>
            </a:r>
            <a:r>
              <a:rPr lang="ja-JP" altLang="en-US" sz="2800" dirty="0" smtClean="0"/>
              <a:t>一方で東北・北海道では</a:t>
            </a:r>
            <a:r>
              <a:rPr lang="en-US" altLang="ja-JP" sz="2800" dirty="0" smtClean="0"/>
              <a:t>10%</a:t>
            </a:r>
            <a:r>
              <a:rPr lang="ja-JP" altLang="en-US" sz="2800" dirty="0" smtClean="0"/>
              <a:t>以下</a:t>
            </a:r>
            <a:r>
              <a:rPr lang="en-US" altLang="ja-JP" sz="2800" dirty="0" smtClean="0"/>
              <a:t>   [</a:t>
            </a:r>
            <a:r>
              <a:rPr lang="ja-JP" altLang="en-US" sz="2800" dirty="0" smtClean="0"/>
              <a:t>ここまで大気の影響</a:t>
            </a:r>
            <a:r>
              <a:rPr lang="en-US" altLang="ja-JP" sz="2800" dirty="0" smtClean="0"/>
              <a:t>]</a:t>
            </a:r>
          </a:p>
          <a:p>
            <a:endParaRPr kumimoji="1" lang="en-US" altLang="ja-JP" sz="2800" dirty="0"/>
          </a:p>
          <a:p>
            <a:r>
              <a:rPr lang="ja-JP" altLang="en-US" sz="2800" dirty="0" smtClean="0"/>
              <a:t>・温室効果ガスの他、土地利用変化</a:t>
            </a:r>
            <a:r>
              <a:rPr lang="en-US" altLang="ja-JP" sz="2800" dirty="0" smtClean="0"/>
              <a:t>(LUC)</a:t>
            </a:r>
            <a:r>
              <a:rPr lang="ja-JP" altLang="en-US" sz="2800" dirty="0" smtClean="0"/>
              <a:t>も</a:t>
            </a:r>
            <a:endParaRPr lang="en-US" altLang="ja-JP" sz="2800" dirty="0" smtClean="0"/>
          </a:p>
          <a:p>
            <a:r>
              <a:rPr lang="en-US" altLang="ja-JP" sz="2800" dirty="0"/>
              <a:t> </a:t>
            </a:r>
            <a:r>
              <a:rPr lang="en-US" altLang="ja-JP" sz="2800" dirty="0" smtClean="0"/>
              <a:t> </a:t>
            </a:r>
            <a:r>
              <a:rPr lang="ja-JP" altLang="en-US" sz="2800" dirty="0" smtClean="0"/>
              <a:t>気候へ影響を与える一因</a:t>
            </a:r>
            <a:r>
              <a:rPr lang="en-US" altLang="ja-JP" sz="2800" dirty="0" smtClean="0"/>
              <a:t>(</a:t>
            </a:r>
            <a:r>
              <a:rPr lang="en-US" altLang="ja-JP" sz="2800" dirty="0" err="1" smtClean="0"/>
              <a:t>Kalnay</a:t>
            </a:r>
            <a:r>
              <a:rPr lang="en-US" altLang="ja-JP" sz="2800" dirty="0" smtClean="0"/>
              <a:t> and </a:t>
            </a:r>
            <a:r>
              <a:rPr lang="en-US" altLang="ja-JP" sz="2800" dirty="0" err="1" smtClean="0"/>
              <a:t>Cai</a:t>
            </a:r>
            <a:r>
              <a:rPr lang="en-US" altLang="ja-JP" sz="2800" dirty="0"/>
              <a:t> </a:t>
            </a:r>
            <a:r>
              <a:rPr lang="en-US" altLang="ja-JP" sz="2800" dirty="0" smtClean="0"/>
              <a:t>2003, Nature)</a:t>
            </a:r>
            <a:endParaRPr kumimoji="1" lang="en-US" altLang="ja-JP" sz="2800" dirty="0"/>
          </a:p>
        </p:txBody>
      </p:sp>
      <p:sp>
        <p:nvSpPr>
          <p:cNvPr id="5" name="テキスト ボックス 4"/>
          <p:cNvSpPr txBox="1"/>
          <p:nvPr/>
        </p:nvSpPr>
        <p:spPr>
          <a:xfrm>
            <a:off x="2992" y="12314"/>
            <a:ext cx="9144000" cy="584776"/>
          </a:xfrm>
          <a:prstGeom prst="rect">
            <a:avLst/>
          </a:prstGeom>
          <a:noFill/>
        </p:spPr>
        <p:txBody>
          <a:bodyPr wrap="square" rtlCol="0">
            <a:spAutoFit/>
          </a:bodyPr>
          <a:lstStyle/>
          <a:p>
            <a:r>
              <a:rPr kumimoji="1" lang="en-US" altLang="ja-JP" sz="3200" dirty="0" smtClean="0">
                <a:solidFill>
                  <a:srgbClr val="FFFF00"/>
                </a:solidFill>
              </a:rPr>
              <a:t>Introduction: </a:t>
            </a:r>
            <a:r>
              <a:rPr kumimoji="1" lang="ja-JP" altLang="en-US" sz="3200" dirty="0" smtClean="0">
                <a:solidFill>
                  <a:srgbClr val="FFFF00"/>
                </a:solidFill>
              </a:rPr>
              <a:t>土地利用変化</a:t>
            </a:r>
            <a:r>
              <a:rPr lang="en-US" altLang="ja-JP" sz="3200" dirty="0" smtClean="0">
                <a:solidFill>
                  <a:srgbClr val="FFFF00"/>
                </a:solidFill>
              </a:rPr>
              <a:t>→</a:t>
            </a:r>
            <a:r>
              <a:rPr lang="ja-JP" altLang="en-US" sz="3200" dirty="0" smtClean="0">
                <a:solidFill>
                  <a:srgbClr val="FFFF00"/>
                </a:solidFill>
              </a:rPr>
              <a:t>温暖化</a:t>
            </a:r>
            <a:r>
              <a:rPr kumimoji="1" lang="en-US" altLang="ja-JP" sz="3200" dirty="0" smtClean="0">
                <a:solidFill>
                  <a:srgbClr val="FFFF00"/>
                </a:solidFill>
              </a:rPr>
              <a:t>→</a:t>
            </a:r>
            <a:r>
              <a:rPr kumimoji="1" lang="ja-JP" altLang="en-US" sz="3200" dirty="0" smtClean="0">
                <a:solidFill>
                  <a:srgbClr val="FFFF00"/>
                </a:solidFill>
              </a:rPr>
              <a:t>収量影響</a:t>
            </a:r>
            <a:endParaRPr kumimoji="1" lang="ja-JP" altLang="en-US" sz="3200" dirty="0">
              <a:solidFill>
                <a:srgbClr val="FFFF00"/>
              </a:solidFill>
            </a:endParaRPr>
          </a:p>
        </p:txBody>
      </p:sp>
      <p:sp>
        <p:nvSpPr>
          <p:cNvPr id="6" name="正方形/長方形 5"/>
          <p:cNvSpPr/>
          <p:nvPr/>
        </p:nvSpPr>
        <p:spPr>
          <a:xfrm>
            <a:off x="2315764" y="102724"/>
            <a:ext cx="2844041" cy="494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0814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546"/>
            <a:ext cx="9338164" cy="523220"/>
          </a:xfrm>
          <a:prstGeom prst="rect">
            <a:avLst/>
          </a:prstGeom>
          <a:noFill/>
        </p:spPr>
        <p:txBody>
          <a:bodyPr wrap="square" rtlCol="0">
            <a:spAutoFit/>
          </a:bodyPr>
          <a:lstStyle/>
          <a:p>
            <a:r>
              <a:rPr kumimoji="1" lang="ja-JP" altLang="en-US" sz="2800" dirty="0" smtClean="0">
                <a:solidFill>
                  <a:srgbClr val="FFFF00"/>
                </a:solidFill>
              </a:rPr>
              <a:t>土地利用管理による環境調節は収量に影響を与える？</a:t>
            </a:r>
            <a:endParaRPr kumimoji="1" lang="ja-JP" altLang="en-US" sz="2800" dirty="0">
              <a:solidFill>
                <a:srgbClr val="FFFF00"/>
              </a:solidFill>
            </a:endParaRPr>
          </a:p>
        </p:txBody>
      </p:sp>
      <p:pic>
        <p:nvPicPr>
          <p:cNvPr id="9" name="図 8" descr="yield_ctl_lu.bmp"/>
          <p:cNvPicPr>
            <a:picLocks noChangeAspect="1"/>
          </p:cNvPicPr>
          <p:nvPr/>
        </p:nvPicPr>
        <p:blipFill rotWithShape="1">
          <a:blip r:embed="rId2">
            <a:extLst>
              <a:ext uri="{28A0092B-C50C-407E-A947-70E740481C1C}">
                <a14:useLocalDpi xmlns:a14="http://schemas.microsoft.com/office/drawing/2010/main" val="0"/>
              </a:ext>
            </a:extLst>
          </a:blip>
          <a:srcRect l="12620" r="24373" b="57651"/>
          <a:stretch/>
        </p:blipFill>
        <p:spPr>
          <a:xfrm>
            <a:off x="149400" y="597668"/>
            <a:ext cx="5462589" cy="5195748"/>
          </a:xfrm>
          <a:prstGeom prst="rect">
            <a:avLst/>
          </a:prstGeom>
        </p:spPr>
      </p:pic>
      <p:pic>
        <p:nvPicPr>
          <p:cNvPr id="4" name="図 3" descr="yield_ctl_lu.bmp"/>
          <p:cNvPicPr>
            <a:picLocks noChangeAspect="1"/>
          </p:cNvPicPr>
          <p:nvPr/>
        </p:nvPicPr>
        <p:blipFill rotWithShape="1">
          <a:blip r:embed="rId2">
            <a:extLst>
              <a:ext uri="{28A0092B-C50C-407E-A947-70E740481C1C}">
                <a14:useLocalDpi xmlns:a14="http://schemas.microsoft.com/office/drawing/2010/main" val="0"/>
              </a:ext>
            </a:extLst>
          </a:blip>
          <a:srcRect l="23121" t="87650" r="27553" b="1865"/>
          <a:stretch/>
        </p:blipFill>
        <p:spPr>
          <a:xfrm>
            <a:off x="149399" y="5774738"/>
            <a:ext cx="3539093" cy="1064584"/>
          </a:xfrm>
          <a:prstGeom prst="rect">
            <a:avLst/>
          </a:prstGeom>
        </p:spPr>
      </p:pic>
      <p:sp>
        <p:nvSpPr>
          <p:cNvPr id="3" name="テキスト ボックス 2"/>
          <p:cNvSpPr txBox="1"/>
          <p:nvPr/>
        </p:nvSpPr>
        <p:spPr>
          <a:xfrm>
            <a:off x="3828561" y="5868128"/>
            <a:ext cx="5378468" cy="923330"/>
          </a:xfrm>
          <a:prstGeom prst="rect">
            <a:avLst/>
          </a:prstGeom>
          <a:noFill/>
        </p:spPr>
        <p:txBody>
          <a:bodyPr wrap="square" rtlCol="0">
            <a:spAutoFit/>
          </a:bodyPr>
          <a:lstStyle/>
          <a:p>
            <a:r>
              <a:rPr lang="en-US" altLang="en-US" dirty="0" smtClean="0"/>
              <a:t>図: </a:t>
            </a:r>
            <a:r>
              <a:rPr lang="ja-JP" altLang="en-US" dirty="0" smtClean="0"/>
              <a:t>土地利用管理による気温変化も考慮した現状品種の温暖化による収量変化</a:t>
            </a:r>
            <a:endParaRPr lang="en-US" altLang="ja-JP" dirty="0" smtClean="0"/>
          </a:p>
          <a:p>
            <a:r>
              <a:rPr kumimoji="1" lang="en-US" altLang="ja-JP" dirty="0" smtClean="0"/>
              <a:t>1: </a:t>
            </a:r>
            <a:r>
              <a:rPr kumimoji="1" lang="ja-JP" altLang="en-US" dirty="0" smtClean="0"/>
              <a:t>青森　</a:t>
            </a:r>
            <a:r>
              <a:rPr kumimoji="1" lang="en-US" altLang="ja-JP" dirty="0" smtClean="0"/>
              <a:t>2:</a:t>
            </a:r>
            <a:r>
              <a:rPr lang="ja-JP" altLang="en-US" dirty="0" smtClean="0"/>
              <a:t>岩手　</a:t>
            </a:r>
            <a:r>
              <a:rPr kumimoji="1" lang="en-US" altLang="ja-JP" dirty="0" smtClean="0"/>
              <a:t>3:</a:t>
            </a:r>
            <a:r>
              <a:rPr kumimoji="1" lang="ja-JP" altLang="en-US" dirty="0" smtClean="0"/>
              <a:t>宮城　</a:t>
            </a:r>
            <a:r>
              <a:rPr kumimoji="1" lang="en-US" altLang="ja-JP" dirty="0" smtClean="0"/>
              <a:t>4:</a:t>
            </a:r>
            <a:r>
              <a:rPr kumimoji="1" lang="ja-JP" altLang="en-US" dirty="0" smtClean="0"/>
              <a:t>秋田　</a:t>
            </a:r>
            <a:r>
              <a:rPr kumimoji="1" lang="en-US" altLang="ja-JP" dirty="0" smtClean="0"/>
              <a:t>5: </a:t>
            </a:r>
            <a:r>
              <a:rPr kumimoji="1" lang="ja-JP" altLang="en-US" dirty="0" smtClean="0"/>
              <a:t>山形　</a:t>
            </a:r>
            <a:r>
              <a:rPr kumimoji="1" lang="en-US" altLang="ja-JP" dirty="0" smtClean="0"/>
              <a:t>6:</a:t>
            </a:r>
            <a:r>
              <a:rPr kumimoji="1" lang="ja-JP" altLang="en-US" dirty="0" smtClean="0"/>
              <a:t>福島</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213982800"/>
              </p:ext>
            </p:extLst>
          </p:nvPr>
        </p:nvGraphicFramePr>
        <p:xfrm>
          <a:off x="5772676" y="1191551"/>
          <a:ext cx="3259764" cy="1371600"/>
        </p:xfrm>
        <a:graphic>
          <a:graphicData uri="http://schemas.openxmlformats.org/drawingml/2006/table">
            <a:tbl>
              <a:tblPr firstRow="1" bandRow="1">
                <a:tableStyleId>{5C22544A-7EE6-4342-B048-85BDC9FD1C3A}</a:tableStyleId>
              </a:tblPr>
              <a:tblGrid>
                <a:gridCol w="1270070"/>
                <a:gridCol w="662107"/>
                <a:gridCol w="665480"/>
                <a:gridCol w="662107"/>
              </a:tblGrid>
              <a:tr h="370840">
                <a:tc>
                  <a:txBody>
                    <a:bodyPr/>
                    <a:lstStyle/>
                    <a:p>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chemeClr val="tx1"/>
                          </a:solidFill>
                        </a:rPr>
                        <a:t>Tx</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smtClean="0">
                          <a:solidFill>
                            <a:schemeClr val="tx1"/>
                          </a:solidFill>
                        </a:rPr>
                        <a:t>Tm</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chemeClr val="tx1"/>
                          </a:solidFill>
                        </a:rPr>
                        <a:t>Tn</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en-US" altLang="ja-JP" sz="2400" b="0" dirty="0" smtClean="0">
                          <a:solidFill>
                            <a:schemeClr val="tx1"/>
                          </a:solidFill>
                        </a:rPr>
                        <a:t>warming</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0.5</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1.2</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2.3</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kumimoji="1" lang="en-US" altLang="ja-JP" sz="2400" b="0" dirty="0" smtClean="0">
                          <a:solidFill>
                            <a:schemeClr val="tx1"/>
                          </a:solidFill>
                        </a:rPr>
                        <a:t>cooling</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-1.1</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-0.4</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-0.1</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テキスト ボックス 5"/>
          <p:cNvSpPr txBox="1"/>
          <p:nvPr/>
        </p:nvSpPr>
        <p:spPr>
          <a:xfrm>
            <a:off x="5782015" y="728829"/>
            <a:ext cx="3259764" cy="461665"/>
          </a:xfrm>
          <a:prstGeom prst="rect">
            <a:avLst/>
          </a:prstGeom>
          <a:noFill/>
        </p:spPr>
        <p:txBody>
          <a:bodyPr wrap="square" rtlCol="0">
            <a:spAutoFit/>
          </a:bodyPr>
          <a:lstStyle/>
          <a:p>
            <a:r>
              <a:rPr kumimoji="1" lang="ja-JP" altLang="en-US" sz="2400" dirty="0" smtClean="0"/>
              <a:t>表</a:t>
            </a:r>
            <a:r>
              <a:rPr kumimoji="1" lang="en-US" altLang="ja-JP" sz="2400" dirty="0" smtClean="0"/>
              <a:t>: LUC</a:t>
            </a:r>
            <a:r>
              <a:rPr kumimoji="1" lang="ja-JP" altLang="en-US" sz="2400" dirty="0" smtClean="0"/>
              <a:t>による気温変化</a:t>
            </a:r>
            <a:endParaRPr kumimoji="1" lang="ja-JP" altLang="en-US" sz="2400" dirty="0"/>
          </a:p>
        </p:txBody>
      </p:sp>
      <p:sp>
        <p:nvSpPr>
          <p:cNvPr id="8" name="テキスト ボックス 7"/>
          <p:cNvSpPr txBox="1"/>
          <p:nvPr/>
        </p:nvSpPr>
        <p:spPr>
          <a:xfrm>
            <a:off x="5705369" y="2720924"/>
            <a:ext cx="3436294" cy="1323439"/>
          </a:xfrm>
          <a:prstGeom prst="rect">
            <a:avLst/>
          </a:prstGeom>
          <a:noFill/>
        </p:spPr>
        <p:txBody>
          <a:bodyPr wrap="square" rtlCol="0">
            <a:spAutoFit/>
          </a:bodyPr>
          <a:lstStyle/>
          <a:p>
            <a:r>
              <a:rPr kumimoji="1" lang="ja-JP" altLang="en-US" sz="2000" dirty="0" smtClean="0"/>
              <a:t>四国の</a:t>
            </a:r>
            <a:r>
              <a:rPr kumimoji="1" lang="en-US" altLang="ja-JP" sz="2000" dirty="0" smtClean="0"/>
              <a:t>10,000</a:t>
            </a:r>
            <a:r>
              <a:rPr kumimoji="1" lang="ja-JP" altLang="en-US" sz="2000" dirty="0" smtClean="0"/>
              <a:t>通りの</a:t>
            </a:r>
            <a:r>
              <a:rPr kumimoji="1" lang="en-US" altLang="ja-JP" sz="2000" dirty="0" smtClean="0"/>
              <a:t>LUC</a:t>
            </a:r>
            <a:r>
              <a:rPr kumimoji="1" lang="ja-JP" altLang="en-US" sz="2000" dirty="0" smtClean="0"/>
              <a:t>による最大昇温と冷却量を参考</a:t>
            </a:r>
            <a:endParaRPr kumimoji="1" lang="en-US" altLang="ja-JP" sz="2000" dirty="0" smtClean="0"/>
          </a:p>
          <a:p>
            <a:r>
              <a:rPr lang="en-US" altLang="ja-JP" sz="2000" dirty="0" smtClean="0"/>
              <a:t>(Yoshida et al., under review, Climate Research)</a:t>
            </a:r>
            <a:endParaRPr kumimoji="1" lang="ja-JP" altLang="en-US" sz="2000" dirty="0"/>
          </a:p>
        </p:txBody>
      </p:sp>
      <p:sp>
        <p:nvSpPr>
          <p:cNvPr id="7" name="テキスト ボックス 6"/>
          <p:cNvSpPr txBox="1"/>
          <p:nvPr/>
        </p:nvSpPr>
        <p:spPr>
          <a:xfrm>
            <a:off x="5584385" y="4418677"/>
            <a:ext cx="3615643" cy="1200328"/>
          </a:xfrm>
          <a:prstGeom prst="rect">
            <a:avLst/>
          </a:prstGeom>
          <a:noFill/>
        </p:spPr>
        <p:txBody>
          <a:bodyPr wrap="square" rtlCol="0">
            <a:spAutoFit/>
          </a:bodyPr>
          <a:lstStyle/>
          <a:p>
            <a:r>
              <a:rPr kumimoji="1" lang="en-US" altLang="ja-JP" sz="2400" dirty="0" smtClean="0">
                <a:solidFill>
                  <a:srgbClr val="FFFF00"/>
                </a:solidFill>
              </a:rPr>
              <a:t>LUC</a:t>
            </a:r>
            <a:r>
              <a:rPr lang="ja-JP" altLang="en-US" sz="2400" dirty="0" smtClean="0">
                <a:solidFill>
                  <a:srgbClr val="FFFF00"/>
                </a:solidFill>
              </a:rPr>
              <a:t>による収量変動幅</a:t>
            </a:r>
            <a:r>
              <a:rPr lang="en-US" altLang="ja-JP" sz="2400" dirty="0" smtClean="0">
                <a:solidFill>
                  <a:srgbClr val="FFFF00"/>
                </a:solidFill>
              </a:rPr>
              <a:t>→</a:t>
            </a:r>
          </a:p>
          <a:p>
            <a:r>
              <a:rPr lang="ja-JP" altLang="en-US" sz="2400" dirty="0" smtClean="0">
                <a:solidFill>
                  <a:srgbClr val="FFFF00"/>
                </a:solidFill>
              </a:rPr>
              <a:t>温暖化による収量変化の</a:t>
            </a:r>
            <a:r>
              <a:rPr lang="en-US" altLang="ja-JP" sz="2400" dirty="0" smtClean="0">
                <a:solidFill>
                  <a:srgbClr val="FFFF00"/>
                </a:solidFill>
              </a:rPr>
              <a:t>18%</a:t>
            </a:r>
            <a:r>
              <a:rPr lang="ja-JP" altLang="en-US" sz="2400" dirty="0" smtClean="0">
                <a:solidFill>
                  <a:srgbClr val="FFFF00"/>
                </a:solidFill>
              </a:rPr>
              <a:t>に相当</a:t>
            </a:r>
            <a:endParaRPr kumimoji="1" lang="ja-JP" altLang="en-US" sz="2400" dirty="0">
              <a:solidFill>
                <a:srgbClr val="FFFF00"/>
              </a:solidFill>
            </a:endParaRPr>
          </a:p>
        </p:txBody>
      </p:sp>
      <p:sp>
        <p:nvSpPr>
          <p:cNvPr id="10" name="テキスト ボックス 9"/>
          <p:cNvSpPr txBox="1"/>
          <p:nvPr/>
        </p:nvSpPr>
        <p:spPr>
          <a:xfrm>
            <a:off x="392181" y="5414046"/>
            <a:ext cx="1783512" cy="369332"/>
          </a:xfrm>
          <a:prstGeom prst="rect">
            <a:avLst/>
          </a:prstGeom>
          <a:noFill/>
        </p:spPr>
        <p:txBody>
          <a:bodyPr wrap="square" rtlCol="0">
            <a:spAutoFit/>
          </a:bodyPr>
          <a:lstStyle/>
          <a:p>
            <a:r>
              <a:rPr kumimoji="1" lang="en-US" altLang="ja-JP" dirty="0" smtClean="0">
                <a:solidFill>
                  <a:schemeClr val="bg1"/>
                </a:solidFill>
              </a:rPr>
              <a:t>MAFF</a:t>
            </a:r>
            <a:r>
              <a:rPr kumimoji="1" lang="ja-JP" altLang="en-US" dirty="0" smtClean="0">
                <a:solidFill>
                  <a:schemeClr val="bg1"/>
                </a:solidFill>
              </a:rPr>
              <a:t>観測値</a:t>
            </a:r>
            <a:endParaRPr kumimoji="1" lang="ja-JP" altLang="en-US" dirty="0">
              <a:solidFill>
                <a:schemeClr val="bg1"/>
              </a:solidFill>
            </a:endParaRPr>
          </a:p>
        </p:txBody>
      </p:sp>
      <p:sp>
        <p:nvSpPr>
          <p:cNvPr id="11" name="テキスト ボックス 10"/>
          <p:cNvSpPr txBox="1"/>
          <p:nvPr/>
        </p:nvSpPr>
        <p:spPr>
          <a:xfrm>
            <a:off x="149474" y="1256924"/>
            <a:ext cx="3389610" cy="369332"/>
          </a:xfrm>
          <a:prstGeom prst="rect">
            <a:avLst/>
          </a:prstGeom>
          <a:solidFill>
            <a:srgbClr val="FFFFFF"/>
          </a:solidFill>
        </p:spPr>
        <p:txBody>
          <a:bodyPr wrap="square" rtlCol="0">
            <a:spAutoFit/>
          </a:bodyPr>
          <a:lstStyle/>
          <a:p>
            <a:r>
              <a:rPr kumimoji="1" lang="en-US" altLang="ja-JP" dirty="0" smtClean="0">
                <a:solidFill>
                  <a:schemeClr val="bg1"/>
                </a:solidFill>
              </a:rPr>
              <a:t>(MIROC</a:t>
            </a:r>
            <a:r>
              <a:rPr kumimoji="1" lang="ja-JP" altLang="en-US" dirty="0" smtClean="0">
                <a:solidFill>
                  <a:schemeClr val="bg1"/>
                </a:solidFill>
              </a:rPr>
              <a:t>将来ー</a:t>
            </a:r>
            <a:r>
              <a:rPr lang="ja-JP" altLang="en-US" dirty="0" smtClean="0">
                <a:solidFill>
                  <a:schemeClr val="bg1"/>
                </a:solidFill>
              </a:rPr>
              <a:t>現在</a:t>
            </a:r>
            <a:r>
              <a:rPr lang="en-US" altLang="ja-JP" dirty="0" smtClean="0">
                <a:solidFill>
                  <a:schemeClr val="bg1"/>
                </a:solidFill>
              </a:rPr>
              <a:t>)/MAFF</a:t>
            </a:r>
            <a:r>
              <a:rPr lang="ja-JP" altLang="en-US" dirty="0" smtClean="0">
                <a:solidFill>
                  <a:schemeClr val="bg1"/>
                </a:solidFill>
              </a:rPr>
              <a:t>現在</a:t>
            </a:r>
            <a:endParaRPr kumimoji="1" lang="ja-JP" altLang="en-US" dirty="0">
              <a:solidFill>
                <a:schemeClr val="bg1"/>
              </a:solidFill>
            </a:endParaRPr>
          </a:p>
        </p:txBody>
      </p:sp>
    </p:spTree>
    <p:extLst>
      <p:ext uri="{BB962C8B-B14F-4D97-AF65-F5344CB8AC3E}">
        <p14:creationId xmlns:p14="http://schemas.microsoft.com/office/powerpoint/2010/main" val="34512079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584776"/>
          </a:xfrm>
          <a:prstGeom prst="rect">
            <a:avLst/>
          </a:prstGeom>
          <a:noFill/>
        </p:spPr>
        <p:txBody>
          <a:bodyPr wrap="square" rtlCol="0">
            <a:spAutoFit/>
          </a:bodyPr>
          <a:lstStyle/>
          <a:p>
            <a:r>
              <a:rPr kumimoji="1" lang="ja-JP" altLang="en-US" sz="3200" dirty="0" smtClean="0">
                <a:solidFill>
                  <a:srgbClr val="FFFF00"/>
                </a:solidFill>
              </a:rPr>
              <a:t>まとめ</a:t>
            </a:r>
            <a:endParaRPr kumimoji="1" lang="ja-JP" altLang="en-US" sz="3200" dirty="0">
              <a:solidFill>
                <a:srgbClr val="FFFF00"/>
              </a:solidFill>
            </a:endParaRPr>
          </a:p>
        </p:txBody>
      </p:sp>
      <p:sp>
        <p:nvSpPr>
          <p:cNvPr id="4" name="テキスト ボックス 3"/>
          <p:cNvSpPr txBox="1"/>
          <p:nvPr/>
        </p:nvSpPr>
        <p:spPr>
          <a:xfrm>
            <a:off x="0" y="707492"/>
            <a:ext cx="9143999" cy="954107"/>
          </a:xfrm>
          <a:prstGeom prst="rect">
            <a:avLst/>
          </a:prstGeom>
          <a:noFill/>
        </p:spPr>
        <p:txBody>
          <a:bodyPr wrap="square" rtlCol="0">
            <a:spAutoFit/>
          </a:bodyPr>
          <a:lstStyle/>
          <a:p>
            <a:pPr algn="ctr"/>
            <a:r>
              <a:rPr kumimoji="1" lang="ja-JP" altLang="en-US" sz="2800" dirty="0" smtClean="0">
                <a:solidFill>
                  <a:schemeClr val="accent6"/>
                </a:solidFill>
              </a:rPr>
              <a:t>気候変化シナリオの力学的ダウンスケールデータを用いた</a:t>
            </a:r>
            <a:endParaRPr kumimoji="1" lang="en-US" altLang="ja-JP" sz="2800" dirty="0" smtClean="0">
              <a:solidFill>
                <a:schemeClr val="accent6"/>
              </a:solidFill>
            </a:endParaRPr>
          </a:p>
          <a:p>
            <a:pPr algn="ctr"/>
            <a:r>
              <a:rPr kumimoji="1" lang="ja-JP" altLang="en-US" sz="2800" dirty="0" smtClean="0">
                <a:solidFill>
                  <a:schemeClr val="accent6"/>
                </a:solidFill>
              </a:rPr>
              <a:t>東北地方における水稲最適品種の将来変化</a:t>
            </a:r>
            <a:endParaRPr kumimoji="1" lang="ja-JP" altLang="en-US" sz="2800" dirty="0">
              <a:solidFill>
                <a:schemeClr val="accent6"/>
              </a:solidFill>
            </a:endParaRPr>
          </a:p>
        </p:txBody>
      </p:sp>
      <p:sp>
        <p:nvSpPr>
          <p:cNvPr id="3" name="正方形/長方形 2"/>
          <p:cNvSpPr/>
          <p:nvPr/>
        </p:nvSpPr>
        <p:spPr>
          <a:xfrm>
            <a:off x="-1" y="1773579"/>
            <a:ext cx="9144000" cy="3970318"/>
          </a:xfrm>
          <a:prstGeom prst="rect">
            <a:avLst/>
          </a:prstGeom>
        </p:spPr>
        <p:txBody>
          <a:bodyPr wrap="square">
            <a:spAutoFit/>
          </a:bodyPr>
          <a:lstStyle/>
          <a:p>
            <a:r>
              <a:rPr lang="en-US" altLang="ja-JP" sz="2800" dirty="0" smtClean="0">
                <a:solidFill>
                  <a:srgbClr val="FF0000"/>
                </a:solidFill>
              </a:rPr>
              <a:t>1. </a:t>
            </a:r>
            <a:r>
              <a:rPr lang="ja-JP" altLang="en-US" sz="2800" dirty="0" smtClean="0">
                <a:solidFill>
                  <a:srgbClr val="FF0000"/>
                </a:solidFill>
              </a:rPr>
              <a:t>東北</a:t>
            </a:r>
            <a:r>
              <a:rPr lang="ja-JP" altLang="en-US" sz="2800" dirty="0">
                <a:solidFill>
                  <a:srgbClr val="FF0000"/>
                </a:solidFill>
              </a:rPr>
              <a:t>の将来のコメ収量はどうなるのか</a:t>
            </a:r>
            <a:r>
              <a:rPr lang="ja-JP" altLang="en-US" sz="2800" dirty="0" smtClean="0">
                <a:solidFill>
                  <a:srgbClr val="FF0000"/>
                </a:solidFill>
              </a:rPr>
              <a:t>？</a:t>
            </a:r>
            <a:endParaRPr lang="en-US" altLang="ja-JP" sz="2800" dirty="0" smtClean="0">
              <a:solidFill>
                <a:srgbClr val="FF0000"/>
              </a:solidFill>
            </a:endParaRPr>
          </a:p>
          <a:p>
            <a:r>
              <a:rPr lang="en-US" altLang="ja-JP" sz="2800" dirty="0" smtClean="0"/>
              <a:t> </a:t>
            </a:r>
            <a:r>
              <a:rPr lang="en-US" altLang="ja-JP" sz="2800" dirty="0"/>
              <a:t> </a:t>
            </a:r>
            <a:r>
              <a:rPr lang="en-US" altLang="ja-JP" sz="2800" dirty="0" smtClean="0"/>
              <a:t> →</a:t>
            </a:r>
            <a:r>
              <a:rPr lang="ja-JP" altLang="en-US" sz="2800" dirty="0" smtClean="0"/>
              <a:t>現在の品種で固定された場合、</a:t>
            </a:r>
            <a:r>
              <a:rPr lang="en-US" altLang="ja-JP" sz="2800" dirty="0" smtClean="0"/>
              <a:t>3-4</a:t>
            </a:r>
            <a:r>
              <a:rPr lang="ja-JP" altLang="en-US" sz="2800" dirty="0" smtClean="0"/>
              <a:t>割程度の増収</a:t>
            </a:r>
            <a:endParaRPr lang="en-US" altLang="ja-JP" sz="2800" dirty="0" smtClean="0"/>
          </a:p>
          <a:p>
            <a:endParaRPr lang="en-US" altLang="ja-JP" sz="2800" dirty="0">
              <a:solidFill>
                <a:srgbClr val="FF0000"/>
              </a:solidFill>
            </a:endParaRPr>
          </a:p>
          <a:p>
            <a:r>
              <a:rPr lang="en-US" altLang="ja-JP" sz="2800" dirty="0" smtClean="0">
                <a:solidFill>
                  <a:srgbClr val="FF0000"/>
                </a:solidFill>
              </a:rPr>
              <a:t>2. </a:t>
            </a:r>
            <a:r>
              <a:rPr lang="ja-JP" altLang="en-US" sz="2800" dirty="0" smtClean="0">
                <a:solidFill>
                  <a:srgbClr val="FF0000"/>
                </a:solidFill>
              </a:rPr>
              <a:t>最大収量</a:t>
            </a:r>
            <a:r>
              <a:rPr lang="ja-JP" altLang="en-US" sz="2800" dirty="0">
                <a:solidFill>
                  <a:srgbClr val="FF0000"/>
                </a:solidFill>
              </a:rPr>
              <a:t>品種は</a:t>
            </a:r>
            <a:r>
              <a:rPr lang="ja-JP" altLang="en-US" sz="2800" dirty="0" smtClean="0">
                <a:solidFill>
                  <a:srgbClr val="FF0000"/>
                </a:solidFill>
              </a:rPr>
              <a:t>？</a:t>
            </a:r>
            <a:endParaRPr lang="en-US" altLang="ja-JP" sz="2800" dirty="0" smtClean="0">
              <a:solidFill>
                <a:srgbClr val="FF0000"/>
              </a:solidFill>
            </a:endParaRPr>
          </a:p>
          <a:p>
            <a:r>
              <a:rPr lang="ja-JP" altLang="en-US" sz="2800" dirty="0">
                <a:solidFill>
                  <a:srgbClr val="FFFFFF"/>
                </a:solidFill>
              </a:rPr>
              <a:t>　</a:t>
            </a:r>
            <a:r>
              <a:rPr lang="en-US" altLang="ja-JP" sz="2800" dirty="0" smtClean="0">
                <a:solidFill>
                  <a:srgbClr val="FFFFFF"/>
                </a:solidFill>
              </a:rPr>
              <a:t>→</a:t>
            </a:r>
            <a:r>
              <a:rPr lang="ja-JP" altLang="en-US" sz="2800" dirty="0" smtClean="0">
                <a:solidFill>
                  <a:srgbClr val="FFFFFF"/>
                </a:solidFill>
              </a:rPr>
              <a:t>東北・北海道品種：東北で優勢</a:t>
            </a:r>
            <a:r>
              <a:rPr lang="en-US" altLang="ja-JP" sz="2800" dirty="0" smtClean="0">
                <a:solidFill>
                  <a:srgbClr val="FFFFFF"/>
                </a:solidFill>
              </a:rPr>
              <a:t>⇒</a:t>
            </a:r>
            <a:r>
              <a:rPr lang="ja-JP" altLang="en-US" sz="2800" dirty="0" smtClean="0">
                <a:solidFill>
                  <a:srgbClr val="FFFFFF"/>
                </a:solidFill>
              </a:rPr>
              <a:t>北海道で優勢</a:t>
            </a:r>
            <a:endParaRPr lang="en-US" altLang="ja-JP" sz="2800" dirty="0" smtClean="0">
              <a:solidFill>
                <a:srgbClr val="FFFFFF"/>
              </a:solidFill>
            </a:endParaRPr>
          </a:p>
          <a:p>
            <a:r>
              <a:rPr lang="ja-JP" altLang="ja-JP" sz="2800" dirty="0">
                <a:solidFill>
                  <a:srgbClr val="FFFFFF"/>
                </a:solidFill>
              </a:rPr>
              <a:t>　</a:t>
            </a:r>
            <a:r>
              <a:rPr lang="ja-JP" altLang="en-US" sz="2800" dirty="0" smtClean="0">
                <a:solidFill>
                  <a:srgbClr val="FFFFFF"/>
                </a:solidFill>
              </a:rPr>
              <a:t>　</a:t>
            </a:r>
            <a:r>
              <a:rPr lang="en-US" altLang="ja-JP" sz="2800" dirty="0" smtClean="0">
                <a:solidFill>
                  <a:srgbClr val="FFFFFF"/>
                </a:solidFill>
              </a:rPr>
              <a:t> </a:t>
            </a:r>
            <a:r>
              <a:rPr lang="ja-JP" altLang="en-US" sz="2800" dirty="0" smtClean="0">
                <a:solidFill>
                  <a:srgbClr val="FFFFFF"/>
                </a:solidFill>
              </a:rPr>
              <a:t>中京品種が最大収量となる地域が東北で増加</a:t>
            </a:r>
            <a:endParaRPr lang="en-US" altLang="ja-JP" sz="2800" dirty="0" smtClean="0">
              <a:solidFill>
                <a:srgbClr val="FFFFFF"/>
              </a:solidFill>
            </a:endParaRPr>
          </a:p>
          <a:p>
            <a:endParaRPr lang="en-US" altLang="ja-JP" sz="2800" dirty="0">
              <a:solidFill>
                <a:srgbClr val="FF0000"/>
              </a:solidFill>
            </a:endParaRPr>
          </a:p>
          <a:p>
            <a:r>
              <a:rPr lang="en-US" altLang="ja-JP" sz="2800" dirty="0" smtClean="0">
                <a:solidFill>
                  <a:srgbClr val="FF0000"/>
                </a:solidFill>
              </a:rPr>
              <a:t>3. LUC</a:t>
            </a:r>
            <a:r>
              <a:rPr lang="ja-JP" altLang="en-US" sz="2800" dirty="0">
                <a:solidFill>
                  <a:srgbClr val="FF0000"/>
                </a:solidFill>
              </a:rPr>
              <a:t>による環境変化は東北でも影響を与える</a:t>
            </a:r>
            <a:r>
              <a:rPr lang="ja-JP" altLang="en-US" sz="2800" dirty="0" smtClean="0">
                <a:solidFill>
                  <a:srgbClr val="FF0000"/>
                </a:solidFill>
              </a:rPr>
              <a:t>？</a:t>
            </a:r>
            <a:endParaRPr lang="en-US" altLang="ja-JP" sz="2800" dirty="0" smtClean="0">
              <a:solidFill>
                <a:srgbClr val="FF0000"/>
              </a:solidFill>
            </a:endParaRPr>
          </a:p>
          <a:p>
            <a:r>
              <a:rPr lang="ja-JP" altLang="en-US" sz="2800" dirty="0" smtClean="0">
                <a:solidFill>
                  <a:srgbClr val="FFFFFF"/>
                </a:solidFill>
              </a:rPr>
              <a:t>　</a:t>
            </a:r>
            <a:r>
              <a:rPr lang="en-US" altLang="ja-JP" sz="2800" dirty="0" smtClean="0">
                <a:solidFill>
                  <a:srgbClr val="FFFFFF"/>
                </a:solidFill>
              </a:rPr>
              <a:t>→</a:t>
            </a:r>
            <a:r>
              <a:rPr lang="ja-JP" altLang="en-US" sz="2800" dirty="0" smtClean="0">
                <a:solidFill>
                  <a:srgbClr val="FFFFFF"/>
                </a:solidFill>
              </a:rPr>
              <a:t>温暖化による収量変化に対し、最大で</a:t>
            </a:r>
            <a:r>
              <a:rPr lang="en-US" altLang="ja-JP" sz="2800" dirty="0" smtClean="0">
                <a:solidFill>
                  <a:srgbClr val="FFFFFF"/>
                </a:solidFill>
              </a:rPr>
              <a:t>2</a:t>
            </a:r>
            <a:r>
              <a:rPr lang="ja-JP" altLang="en-US" sz="2800" dirty="0" smtClean="0">
                <a:solidFill>
                  <a:srgbClr val="FFFFFF"/>
                </a:solidFill>
              </a:rPr>
              <a:t>割程度寄与</a:t>
            </a:r>
            <a:endParaRPr lang="en-US" altLang="ja-JP" sz="2800" dirty="0" smtClean="0">
              <a:solidFill>
                <a:srgbClr val="FFFFFF"/>
              </a:solidFill>
            </a:endParaRPr>
          </a:p>
        </p:txBody>
      </p:sp>
      <p:sp>
        <p:nvSpPr>
          <p:cNvPr id="5" name="テキスト ボックス 4"/>
          <p:cNvSpPr txBox="1"/>
          <p:nvPr/>
        </p:nvSpPr>
        <p:spPr>
          <a:xfrm>
            <a:off x="0" y="5873943"/>
            <a:ext cx="9153338" cy="954107"/>
          </a:xfrm>
          <a:prstGeom prst="rect">
            <a:avLst/>
          </a:prstGeom>
          <a:noFill/>
        </p:spPr>
        <p:txBody>
          <a:bodyPr wrap="square" rtlCol="0">
            <a:spAutoFit/>
          </a:bodyPr>
          <a:lstStyle/>
          <a:p>
            <a:r>
              <a:rPr kumimoji="1" lang="ja-JP" altLang="en-US" sz="2800" dirty="0" smtClean="0"/>
              <a:t>今後</a:t>
            </a:r>
            <a:r>
              <a:rPr kumimoji="1" lang="en-US" altLang="ja-JP" sz="2800" dirty="0" smtClean="0"/>
              <a:t>: 1. </a:t>
            </a:r>
            <a:r>
              <a:rPr kumimoji="1" lang="ja-JP" altLang="en-US" sz="2800" dirty="0" smtClean="0"/>
              <a:t>増収についてどの因子が効いているか</a:t>
            </a:r>
            <a:r>
              <a:rPr lang="en-US" altLang="ja-JP" sz="2800" dirty="0" smtClean="0"/>
              <a:t>?</a:t>
            </a:r>
            <a:endParaRPr kumimoji="1" lang="en-US" altLang="ja-JP" sz="2800" dirty="0" smtClean="0"/>
          </a:p>
          <a:p>
            <a:r>
              <a:rPr lang="ja-JP" altLang="en-US" sz="2800" dirty="0" smtClean="0"/>
              <a:t>　　　</a:t>
            </a:r>
            <a:r>
              <a:rPr lang="en-US" altLang="ja-JP" sz="2800" dirty="0" smtClean="0"/>
              <a:t>  2. </a:t>
            </a:r>
            <a:r>
              <a:rPr kumimoji="1" lang="ja-JP" altLang="en-US" sz="2800" dirty="0" smtClean="0"/>
              <a:t>影響評価関数による東北での</a:t>
            </a:r>
            <a:r>
              <a:rPr kumimoji="1" lang="en-US" altLang="ja-JP" sz="2800" dirty="0" smtClean="0"/>
              <a:t>LUC</a:t>
            </a:r>
            <a:r>
              <a:rPr kumimoji="1" lang="ja-JP" altLang="en-US" sz="2800" dirty="0" smtClean="0"/>
              <a:t>影響の追加解析</a:t>
            </a:r>
            <a:endParaRPr kumimoji="1" lang="ja-JP" altLang="en-US" sz="2800" dirty="0"/>
          </a:p>
        </p:txBody>
      </p:sp>
    </p:spTree>
    <p:extLst>
      <p:ext uri="{BB962C8B-B14F-4D97-AF65-F5344CB8AC3E}">
        <p14:creationId xmlns:p14="http://schemas.microsoft.com/office/powerpoint/2010/main" val="37451691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222662" y="6323925"/>
            <a:ext cx="1921338" cy="523220"/>
          </a:xfrm>
          <a:prstGeom prst="rect">
            <a:avLst/>
          </a:prstGeom>
          <a:noFill/>
        </p:spPr>
        <p:txBody>
          <a:bodyPr wrap="square" rtlCol="0">
            <a:spAutoFit/>
          </a:bodyPr>
          <a:lstStyle/>
          <a:p>
            <a:pPr algn="r"/>
            <a:r>
              <a:rPr kumimoji="1" lang="ja-JP" altLang="en-US" sz="2800" dirty="0" smtClean="0"/>
              <a:t>補足資料</a:t>
            </a:r>
            <a:endParaRPr kumimoji="1" lang="ja-JP" altLang="en-US" sz="2800" dirty="0"/>
          </a:p>
        </p:txBody>
      </p:sp>
    </p:spTree>
    <p:extLst>
      <p:ext uri="{BB962C8B-B14F-4D97-AF65-F5344CB8AC3E}">
        <p14:creationId xmlns:p14="http://schemas.microsoft.com/office/powerpoint/2010/main" val="17710174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globe.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71" y="894726"/>
            <a:ext cx="1952277" cy="1197545"/>
          </a:xfrm>
          <a:prstGeom prst="rect">
            <a:avLst/>
          </a:prstGeom>
        </p:spPr>
      </p:pic>
      <p:pic>
        <p:nvPicPr>
          <p:cNvPr id="5" name="図 4" descr="tohoku.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01" y="876850"/>
            <a:ext cx="1205171" cy="1212565"/>
          </a:xfrm>
          <a:prstGeom prst="rect">
            <a:avLst/>
          </a:prstGeom>
        </p:spPr>
      </p:pic>
      <p:sp>
        <p:nvSpPr>
          <p:cNvPr id="6" name="テキスト ボックス 5"/>
          <p:cNvSpPr txBox="1"/>
          <p:nvPr/>
        </p:nvSpPr>
        <p:spPr>
          <a:xfrm>
            <a:off x="520057" y="55920"/>
            <a:ext cx="3302031" cy="369332"/>
          </a:xfrm>
          <a:prstGeom prst="rect">
            <a:avLst/>
          </a:prstGeom>
          <a:noFill/>
        </p:spPr>
        <p:txBody>
          <a:bodyPr wrap="none" rtlCol="0">
            <a:spAutoFit/>
          </a:bodyPr>
          <a:lstStyle/>
          <a:p>
            <a:r>
              <a:rPr lang="en-US" altLang="ja-JP" b="1" u="sng" dirty="0" smtClean="0"/>
              <a:t>1. </a:t>
            </a:r>
            <a:r>
              <a:rPr kumimoji="1" lang="ja-JP" altLang="en-US" b="1" u="sng" dirty="0" smtClean="0"/>
              <a:t>温暖化シナリオの高解像度化</a:t>
            </a:r>
            <a:endParaRPr kumimoji="1" lang="ja-JP" altLang="en-US" b="1" u="sng" dirty="0"/>
          </a:p>
        </p:txBody>
      </p:sp>
      <p:sp>
        <p:nvSpPr>
          <p:cNvPr id="7" name="テキスト ボックス 6"/>
          <p:cNvSpPr txBox="1"/>
          <p:nvPr/>
        </p:nvSpPr>
        <p:spPr>
          <a:xfrm>
            <a:off x="4682400" y="38391"/>
            <a:ext cx="3901722" cy="646331"/>
          </a:xfrm>
          <a:prstGeom prst="rect">
            <a:avLst/>
          </a:prstGeom>
          <a:noFill/>
        </p:spPr>
        <p:txBody>
          <a:bodyPr wrap="square" rtlCol="0">
            <a:spAutoFit/>
          </a:bodyPr>
          <a:lstStyle/>
          <a:p>
            <a:r>
              <a:rPr kumimoji="1" lang="en-US" altLang="ja-JP" b="1" u="sng" dirty="0" smtClean="0"/>
              <a:t>2. </a:t>
            </a:r>
            <a:r>
              <a:rPr kumimoji="1" lang="ja-JP" altLang="en-US" b="1" u="sng" dirty="0" smtClean="0"/>
              <a:t>土地利用変化による</a:t>
            </a:r>
            <a:endParaRPr kumimoji="1" lang="en-US" altLang="ja-JP" b="1" u="sng" dirty="0" smtClean="0"/>
          </a:p>
          <a:p>
            <a:r>
              <a:rPr lang="en-US" altLang="ja-JP" b="1" u="sng" dirty="0" smtClean="0"/>
              <a:t>    </a:t>
            </a:r>
            <a:r>
              <a:rPr lang="ja-JP" altLang="en-US" b="1" u="sng" dirty="0" smtClean="0"/>
              <a:t>周囲環境の影響評価関数の作成</a:t>
            </a:r>
            <a:endParaRPr kumimoji="1" lang="ja-JP" altLang="en-US" b="1" u="sng" dirty="0"/>
          </a:p>
        </p:txBody>
      </p:sp>
      <p:sp>
        <p:nvSpPr>
          <p:cNvPr id="8" name="テキスト ボックス 7"/>
          <p:cNvSpPr txBox="1"/>
          <p:nvPr/>
        </p:nvSpPr>
        <p:spPr>
          <a:xfrm>
            <a:off x="394721" y="3671039"/>
            <a:ext cx="7041931" cy="369332"/>
          </a:xfrm>
          <a:prstGeom prst="rect">
            <a:avLst/>
          </a:prstGeom>
          <a:noFill/>
        </p:spPr>
        <p:txBody>
          <a:bodyPr wrap="square" rtlCol="0">
            <a:spAutoFit/>
          </a:bodyPr>
          <a:lstStyle/>
          <a:p>
            <a:r>
              <a:rPr kumimoji="1" lang="en-US" altLang="ja-JP" b="1" u="sng" dirty="0" smtClean="0"/>
              <a:t>3. </a:t>
            </a:r>
            <a:r>
              <a:rPr kumimoji="1" lang="ja-JP" altLang="en-US" b="1" u="sng" dirty="0" smtClean="0"/>
              <a:t>「合成」温暖化</a:t>
            </a:r>
            <a:r>
              <a:rPr kumimoji="1" lang="ja-JP" altLang="en-US" b="1" u="sng" smtClean="0"/>
              <a:t>シナリオの</a:t>
            </a:r>
            <a:r>
              <a:rPr lang="ja-JP" altLang="en-US" b="1" u="sng" smtClean="0"/>
              <a:t>水稲</a:t>
            </a:r>
            <a:r>
              <a:rPr kumimoji="1" lang="ja-JP" altLang="en-US" b="1" u="sng" smtClean="0"/>
              <a:t>生育</a:t>
            </a:r>
            <a:r>
              <a:rPr kumimoji="1" lang="ja-JP" altLang="en-US" b="1" u="sng" dirty="0" smtClean="0"/>
              <a:t>モデルへの適用・適応策の立案</a:t>
            </a:r>
            <a:endParaRPr kumimoji="1" lang="ja-JP" altLang="en-US" b="1" u="sng" dirty="0"/>
          </a:p>
        </p:txBody>
      </p:sp>
      <p:sp>
        <p:nvSpPr>
          <p:cNvPr id="9" name="テキスト ボックス 8"/>
          <p:cNvSpPr txBox="1"/>
          <p:nvPr/>
        </p:nvSpPr>
        <p:spPr>
          <a:xfrm>
            <a:off x="540601" y="524992"/>
            <a:ext cx="1407264" cy="369332"/>
          </a:xfrm>
          <a:prstGeom prst="rect">
            <a:avLst/>
          </a:prstGeom>
          <a:noFill/>
        </p:spPr>
        <p:txBody>
          <a:bodyPr wrap="square" rtlCol="0">
            <a:spAutoFit/>
          </a:bodyPr>
          <a:lstStyle/>
          <a:p>
            <a:r>
              <a:rPr kumimoji="1" lang="ja-JP" altLang="en-US" dirty="0" smtClean="0"/>
              <a:t>全球モデル</a:t>
            </a:r>
          </a:p>
        </p:txBody>
      </p:sp>
      <p:sp>
        <p:nvSpPr>
          <p:cNvPr id="10" name="テキスト ボックス 9"/>
          <p:cNvSpPr txBox="1"/>
          <p:nvPr/>
        </p:nvSpPr>
        <p:spPr>
          <a:xfrm>
            <a:off x="2574380" y="535520"/>
            <a:ext cx="1403510" cy="369332"/>
          </a:xfrm>
          <a:prstGeom prst="rect">
            <a:avLst/>
          </a:prstGeom>
          <a:noFill/>
        </p:spPr>
        <p:txBody>
          <a:bodyPr wrap="square" rtlCol="0">
            <a:spAutoFit/>
          </a:bodyPr>
          <a:lstStyle/>
          <a:p>
            <a:r>
              <a:rPr kumimoji="1" lang="ja-JP" altLang="en-US" dirty="0" smtClean="0"/>
              <a:t>領域モデル</a:t>
            </a:r>
            <a:endParaRPr kumimoji="1" lang="ja-JP" altLang="en-US" dirty="0"/>
          </a:p>
        </p:txBody>
      </p:sp>
      <p:sp>
        <p:nvSpPr>
          <p:cNvPr id="11" name="右矢印 10"/>
          <p:cNvSpPr/>
          <p:nvPr/>
        </p:nvSpPr>
        <p:spPr>
          <a:xfrm>
            <a:off x="614074" y="2026014"/>
            <a:ext cx="3080536" cy="497671"/>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ダウンスケール</a:t>
            </a:r>
            <a:endParaRPr kumimoji="1" lang="ja-JP" altLang="en-US" dirty="0">
              <a:solidFill>
                <a:schemeClr val="tx1"/>
              </a:solidFill>
            </a:endParaRPr>
          </a:p>
        </p:txBody>
      </p:sp>
      <p:sp>
        <p:nvSpPr>
          <p:cNvPr id="12" name="テキスト ボックス 11"/>
          <p:cNvSpPr txBox="1"/>
          <p:nvPr/>
        </p:nvSpPr>
        <p:spPr>
          <a:xfrm>
            <a:off x="140324" y="2660984"/>
            <a:ext cx="4124373" cy="646331"/>
          </a:xfrm>
          <a:prstGeom prst="rect">
            <a:avLst/>
          </a:prstGeom>
          <a:noFill/>
        </p:spPr>
        <p:txBody>
          <a:bodyPr wrap="square" rtlCol="0">
            <a:spAutoFit/>
          </a:bodyPr>
          <a:lstStyle/>
          <a:p>
            <a:r>
              <a:rPr lang="ja-JP" altLang="en-US" dirty="0" smtClean="0"/>
              <a:t>大気側温暖化シナリオ</a:t>
            </a:r>
            <a:endParaRPr lang="en-US" altLang="ja-JP" dirty="0"/>
          </a:p>
          <a:p>
            <a:r>
              <a:rPr kumimoji="1" lang="en-US" altLang="ja-JP" dirty="0" smtClean="0"/>
              <a:t>a. 1981-2000</a:t>
            </a:r>
            <a:r>
              <a:rPr lang="en-US" altLang="ja-JP" dirty="0" smtClean="0"/>
              <a:t>                  b</a:t>
            </a:r>
            <a:r>
              <a:rPr kumimoji="1" lang="en-US" altLang="ja-JP" dirty="0" smtClean="0"/>
              <a:t>. 2081-2100</a:t>
            </a:r>
            <a:endParaRPr kumimoji="1" lang="ja-JP" altLang="en-US" dirty="0"/>
          </a:p>
        </p:txBody>
      </p:sp>
      <p:sp>
        <p:nvSpPr>
          <p:cNvPr id="13" name="正方形/長方形 12"/>
          <p:cNvSpPr/>
          <p:nvPr/>
        </p:nvSpPr>
        <p:spPr>
          <a:xfrm>
            <a:off x="961063" y="1149793"/>
            <a:ext cx="291750" cy="214514"/>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p:nvCxnSpPr>
        <p:spPr>
          <a:xfrm flipV="1">
            <a:off x="1252813" y="939176"/>
            <a:ext cx="1458750" cy="2106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252813" y="1364307"/>
            <a:ext cx="1458750" cy="634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2" descr="C:\Users\ryu\Documents\hdd320\ridge_backup\091204\ryu\thesis\外部発表\TU_1\20130301_高知大\ERL\fig2.png"/>
          <p:cNvPicPr>
            <a:picLocks noChangeAspect="1" noChangeArrowheads="1"/>
          </p:cNvPicPr>
          <p:nvPr/>
        </p:nvPicPr>
        <p:blipFill rotWithShape="1">
          <a:blip r:embed="rId4">
            <a:extLst>
              <a:ext uri="{28A0092B-C50C-407E-A947-70E740481C1C}">
                <a14:useLocalDpi xmlns:a14="http://schemas.microsoft.com/office/drawing/2010/main" val="0"/>
              </a:ext>
            </a:extLst>
          </a:blip>
          <a:srcRect l="2432" t="3488" r="66284" b="54869"/>
          <a:stretch/>
        </p:blipFill>
        <p:spPr bwMode="auto">
          <a:xfrm>
            <a:off x="4613779" y="806383"/>
            <a:ext cx="1516484" cy="136430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035505" y="756091"/>
            <a:ext cx="3169404" cy="646331"/>
          </a:xfrm>
          <a:prstGeom prst="rect">
            <a:avLst/>
          </a:prstGeom>
          <a:noFill/>
        </p:spPr>
        <p:txBody>
          <a:bodyPr wrap="square" rtlCol="0">
            <a:spAutoFit/>
          </a:bodyPr>
          <a:lstStyle/>
          <a:p>
            <a:r>
              <a:rPr kumimoji="1" lang="ja-JP" altLang="en-US" dirty="0" smtClean="0"/>
              <a:t>地表面パラメータ変化に対する</a:t>
            </a:r>
            <a:endParaRPr kumimoji="1" lang="en-US" altLang="ja-JP" dirty="0" smtClean="0"/>
          </a:p>
          <a:p>
            <a:r>
              <a:rPr kumimoji="1" lang="ja-JP" altLang="en-US" dirty="0" smtClean="0"/>
              <a:t>環境応答を関数化</a:t>
            </a:r>
            <a:endParaRPr kumimoji="1" lang="ja-JP" altLang="en-US" dirty="0"/>
          </a:p>
        </p:txBody>
      </p:sp>
      <p:sp>
        <p:nvSpPr>
          <p:cNvPr id="18" name="テキスト ボックス 17"/>
          <p:cNvSpPr txBox="1"/>
          <p:nvPr/>
        </p:nvSpPr>
        <p:spPr>
          <a:xfrm>
            <a:off x="4927392" y="2937983"/>
            <a:ext cx="3774870" cy="369332"/>
          </a:xfrm>
          <a:prstGeom prst="rect">
            <a:avLst/>
          </a:prstGeom>
          <a:noFill/>
        </p:spPr>
        <p:txBody>
          <a:bodyPr wrap="square" rtlCol="0">
            <a:spAutoFit/>
          </a:bodyPr>
          <a:lstStyle/>
          <a:p>
            <a:r>
              <a:rPr lang="ja-JP" altLang="en-US" dirty="0" smtClean="0"/>
              <a:t>土地利用変化由来の局地環境変化</a:t>
            </a:r>
            <a:endParaRPr kumimoji="1" lang="ja-JP" altLang="en-US" dirty="0"/>
          </a:p>
        </p:txBody>
      </p:sp>
      <p:sp>
        <p:nvSpPr>
          <p:cNvPr id="19" name="下矢印 18"/>
          <p:cNvSpPr/>
          <p:nvPr/>
        </p:nvSpPr>
        <p:spPr>
          <a:xfrm>
            <a:off x="6080670" y="1436747"/>
            <a:ext cx="292206" cy="1292874"/>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6265490" y="1507046"/>
            <a:ext cx="2857433" cy="1200329"/>
          </a:xfrm>
          <a:prstGeom prst="rect">
            <a:avLst/>
          </a:prstGeom>
          <a:solidFill>
            <a:schemeClr val="bg1"/>
          </a:solidFill>
          <a:ln>
            <a:noFill/>
          </a:ln>
        </p:spPr>
        <p:txBody>
          <a:bodyPr wrap="square" rtlCol="0">
            <a:spAutoFit/>
          </a:bodyPr>
          <a:lstStyle/>
          <a:p>
            <a:pPr algn="ctr"/>
            <a:r>
              <a:rPr lang="en-US" altLang="ja-JP" dirty="0" smtClean="0"/>
              <a:t>10000</a:t>
            </a:r>
            <a:r>
              <a:rPr lang="ja-JP" altLang="en-US" dirty="0" smtClean="0"/>
              <a:t>通りの</a:t>
            </a:r>
            <a:endParaRPr lang="en-US" altLang="ja-JP" dirty="0" smtClean="0"/>
          </a:p>
          <a:p>
            <a:pPr algn="ctr"/>
            <a:r>
              <a:rPr lang="ja-JP" altLang="en-US" dirty="0" smtClean="0"/>
              <a:t>仮想土地利用変化シナリオ</a:t>
            </a:r>
            <a:endParaRPr lang="en-US" altLang="ja-JP" dirty="0" smtClean="0"/>
          </a:p>
          <a:p>
            <a:r>
              <a:rPr lang="ja-JP" altLang="en-US" dirty="0" smtClean="0"/>
              <a:t>　　　　　　　　＋</a:t>
            </a:r>
            <a:endParaRPr lang="en-US" altLang="ja-JP" dirty="0" smtClean="0"/>
          </a:p>
          <a:p>
            <a:r>
              <a:rPr lang="ja-JP" altLang="en-US" dirty="0" smtClean="0"/>
              <a:t>　　　　影響評価関数</a:t>
            </a:r>
            <a:endParaRPr kumimoji="1" lang="en-US" altLang="ja-JP" dirty="0"/>
          </a:p>
        </p:txBody>
      </p:sp>
      <p:sp>
        <p:nvSpPr>
          <p:cNvPr id="21" name="テキスト ボックス 20"/>
          <p:cNvSpPr txBox="1"/>
          <p:nvPr/>
        </p:nvSpPr>
        <p:spPr>
          <a:xfrm>
            <a:off x="5035826" y="4252955"/>
            <a:ext cx="3948355" cy="369332"/>
          </a:xfrm>
          <a:prstGeom prst="rect">
            <a:avLst/>
          </a:prstGeom>
          <a:noFill/>
          <a:ln>
            <a:solidFill>
              <a:schemeClr val="tx1"/>
            </a:solidFill>
          </a:ln>
        </p:spPr>
        <p:txBody>
          <a:bodyPr wrap="square" rtlCol="0">
            <a:spAutoFit/>
          </a:bodyPr>
          <a:lstStyle/>
          <a:p>
            <a:r>
              <a:rPr lang="en-US" altLang="ja-JP" dirty="0" smtClean="0"/>
              <a:t>1. </a:t>
            </a:r>
            <a:r>
              <a:rPr kumimoji="1" lang="ja-JP" altLang="en-US" dirty="0" smtClean="0"/>
              <a:t>大気側温暖化シナリオ</a:t>
            </a:r>
            <a:endParaRPr kumimoji="1" lang="en-US" altLang="ja-JP" dirty="0" smtClean="0"/>
          </a:p>
        </p:txBody>
      </p:sp>
      <p:sp>
        <p:nvSpPr>
          <p:cNvPr id="22" name="テキスト ボックス 21"/>
          <p:cNvSpPr txBox="1"/>
          <p:nvPr/>
        </p:nvSpPr>
        <p:spPr>
          <a:xfrm>
            <a:off x="394721" y="4437621"/>
            <a:ext cx="3678620" cy="369332"/>
          </a:xfrm>
          <a:prstGeom prst="rect">
            <a:avLst/>
          </a:prstGeom>
          <a:noFill/>
          <a:ln>
            <a:solidFill>
              <a:schemeClr val="tx1"/>
            </a:solidFill>
          </a:ln>
          <a:effectLst/>
        </p:spPr>
        <p:txBody>
          <a:bodyPr wrap="square" rtlCol="0">
            <a:spAutoFit/>
          </a:bodyPr>
          <a:lstStyle/>
          <a:p>
            <a:pPr algn="ctr"/>
            <a:r>
              <a:rPr kumimoji="1" lang="en-US" altLang="ja-JP" dirty="0" smtClean="0"/>
              <a:t>3. </a:t>
            </a:r>
            <a:r>
              <a:rPr kumimoji="1" lang="ja-JP" altLang="en-US" dirty="0" smtClean="0"/>
              <a:t>「</a:t>
            </a:r>
            <a:r>
              <a:rPr lang="ja-JP" altLang="en-US" dirty="0" smtClean="0"/>
              <a:t>合成</a:t>
            </a:r>
            <a:r>
              <a:rPr kumimoji="1" lang="ja-JP" altLang="en-US" dirty="0" smtClean="0"/>
              <a:t>」温暖化シナリオの構築</a:t>
            </a:r>
            <a:endParaRPr kumimoji="1" lang="ja-JP" altLang="en-US" dirty="0"/>
          </a:p>
        </p:txBody>
      </p:sp>
      <p:sp>
        <p:nvSpPr>
          <p:cNvPr id="23" name="テキスト ボックス 22"/>
          <p:cNvSpPr txBox="1"/>
          <p:nvPr/>
        </p:nvSpPr>
        <p:spPr>
          <a:xfrm>
            <a:off x="88838" y="5227060"/>
            <a:ext cx="5214146" cy="1384995"/>
          </a:xfrm>
          <a:prstGeom prst="rect">
            <a:avLst/>
          </a:prstGeom>
          <a:noFill/>
          <a:ln>
            <a:noFill/>
          </a:ln>
        </p:spPr>
        <p:txBody>
          <a:bodyPr wrap="square" rtlCol="0">
            <a:spAutoFit/>
          </a:bodyPr>
          <a:lstStyle/>
          <a:p>
            <a:r>
              <a:rPr lang="ja-JP" altLang="en-US" u="sng" smtClean="0"/>
              <a:t>水稲生育</a:t>
            </a:r>
            <a:r>
              <a:rPr lang="ja-JP" altLang="en-US" u="sng" dirty="0" smtClean="0"/>
              <a:t>モデルによる温暖化影響評価</a:t>
            </a:r>
            <a:endParaRPr lang="en-US" altLang="ja-JP" u="sng" dirty="0" smtClean="0"/>
          </a:p>
          <a:p>
            <a:endParaRPr lang="en-US" altLang="ja-JP" sz="1200" dirty="0" smtClean="0"/>
          </a:p>
          <a:p>
            <a:r>
              <a:rPr lang="ja-JP" altLang="en-US" dirty="0" smtClean="0"/>
              <a:t>・</a:t>
            </a:r>
            <a:r>
              <a:rPr kumimoji="1" lang="ja-JP" altLang="en-US" dirty="0" smtClean="0"/>
              <a:t>土地利用変化の影響も考慮したコメ収量への影響</a:t>
            </a:r>
          </a:p>
          <a:p>
            <a:endParaRPr lang="en-US" altLang="ja-JP" dirty="0" smtClean="0"/>
          </a:p>
          <a:p>
            <a:r>
              <a:rPr lang="ja-JP" altLang="en-US" dirty="0" smtClean="0"/>
              <a:t>・栽培品種の変更による減収低減の定量的評価</a:t>
            </a:r>
            <a:endParaRPr kumimoji="1" lang="ja-JP" altLang="en-US" dirty="0"/>
          </a:p>
        </p:txBody>
      </p:sp>
      <p:sp>
        <p:nvSpPr>
          <p:cNvPr id="24" name="テキスト ボックス 23"/>
          <p:cNvSpPr txBox="1"/>
          <p:nvPr/>
        </p:nvSpPr>
        <p:spPr>
          <a:xfrm>
            <a:off x="5974159" y="5552110"/>
            <a:ext cx="2848852" cy="923330"/>
          </a:xfrm>
          <a:prstGeom prst="rect">
            <a:avLst/>
          </a:prstGeom>
          <a:solidFill>
            <a:schemeClr val="bg1">
              <a:lumMod val="75000"/>
            </a:schemeClr>
          </a:solidFill>
          <a:ln>
            <a:solidFill>
              <a:schemeClr val="tx1"/>
            </a:solidFill>
          </a:ln>
        </p:spPr>
        <p:txBody>
          <a:bodyPr wrap="square" rtlCol="0">
            <a:spAutoFit/>
          </a:bodyPr>
          <a:lstStyle/>
          <a:p>
            <a:r>
              <a:rPr kumimoji="1" lang="ja-JP" altLang="en-US" dirty="0" smtClean="0"/>
              <a:t>東北地方における</a:t>
            </a:r>
            <a:endParaRPr kumimoji="1" lang="en-US" altLang="ja-JP" dirty="0" smtClean="0"/>
          </a:p>
          <a:p>
            <a:r>
              <a:rPr kumimoji="1" lang="ja-JP" altLang="en-US" dirty="0" smtClean="0"/>
              <a:t>安定した収量確保のための奨励品種の提案</a:t>
            </a:r>
            <a:endParaRPr kumimoji="1" lang="ja-JP" altLang="en-US" dirty="0"/>
          </a:p>
        </p:txBody>
      </p:sp>
      <p:sp>
        <p:nvSpPr>
          <p:cNvPr id="25" name="右矢印 24"/>
          <p:cNvSpPr/>
          <p:nvPr/>
        </p:nvSpPr>
        <p:spPr>
          <a:xfrm>
            <a:off x="5365238" y="5800478"/>
            <a:ext cx="471949" cy="491854"/>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0849" y="64134"/>
            <a:ext cx="4193848" cy="346247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333344" y="64135"/>
            <a:ext cx="4734364" cy="346247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角丸四角形 27"/>
          <p:cNvSpPr/>
          <p:nvPr/>
        </p:nvSpPr>
        <p:spPr>
          <a:xfrm>
            <a:off x="70849" y="3602395"/>
            <a:ext cx="8996859" cy="31410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5035826" y="4727542"/>
            <a:ext cx="3948355" cy="369332"/>
          </a:xfrm>
          <a:prstGeom prst="rect">
            <a:avLst/>
          </a:prstGeom>
          <a:noFill/>
          <a:ln>
            <a:solidFill>
              <a:schemeClr val="tx1"/>
            </a:solidFill>
          </a:ln>
        </p:spPr>
        <p:txBody>
          <a:bodyPr wrap="square" rtlCol="0">
            <a:spAutoFit/>
          </a:bodyPr>
          <a:lstStyle/>
          <a:p>
            <a:r>
              <a:rPr lang="en-US" altLang="ja-JP" dirty="0" smtClean="0"/>
              <a:t>2. </a:t>
            </a:r>
            <a:r>
              <a:rPr lang="ja-JP" altLang="en-US" dirty="0" smtClean="0"/>
              <a:t>土地利用変化由来の局地環境変化</a:t>
            </a:r>
            <a:endParaRPr kumimoji="1" lang="ja-JP" altLang="en-US" dirty="0"/>
          </a:p>
        </p:txBody>
      </p:sp>
      <p:sp>
        <p:nvSpPr>
          <p:cNvPr id="30" name="右矢印 29"/>
          <p:cNvSpPr/>
          <p:nvPr/>
        </p:nvSpPr>
        <p:spPr>
          <a:xfrm rot="10800000">
            <a:off x="4073341" y="4278696"/>
            <a:ext cx="719529" cy="740927"/>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1703307" y="4890909"/>
            <a:ext cx="489115" cy="343222"/>
          </a:xfrm>
          <a:prstGeom prst="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281785" y="2092165"/>
            <a:ext cx="2078562" cy="369332"/>
          </a:xfrm>
          <a:prstGeom prst="rect">
            <a:avLst/>
          </a:prstGeom>
          <a:noFill/>
        </p:spPr>
        <p:txBody>
          <a:bodyPr wrap="square" rtlCol="0">
            <a:spAutoFit/>
          </a:bodyPr>
          <a:lstStyle/>
          <a:p>
            <a:r>
              <a:rPr lang="ja-JP" altLang="en-US" dirty="0" smtClean="0"/>
              <a:t>地表面パラメータ</a:t>
            </a:r>
            <a:endParaRPr kumimoji="1" lang="ja-JP" altLang="en-US" dirty="0"/>
          </a:p>
        </p:txBody>
      </p:sp>
      <p:sp>
        <p:nvSpPr>
          <p:cNvPr id="33" name="テキスト ボックス 32"/>
          <p:cNvSpPr txBox="1"/>
          <p:nvPr/>
        </p:nvSpPr>
        <p:spPr>
          <a:xfrm rot="16200000">
            <a:off x="3860568" y="1249539"/>
            <a:ext cx="1265187" cy="369332"/>
          </a:xfrm>
          <a:prstGeom prst="rect">
            <a:avLst/>
          </a:prstGeom>
          <a:noFill/>
        </p:spPr>
        <p:txBody>
          <a:bodyPr wrap="square" rtlCol="0">
            <a:spAutoFit/>
          </a:bodyPr>
          <a:lstStyle/>
          <a:p>
            <a:pPr algn="ctr"/>
            <a:r>
              <a:rPr kumimoji="1" lang="ja-JP" altLang="en-US" dirty="0" smtClean="0"/>
              <a:t>環境応答</a:t>
            </a:r>
            <a:endParaRPr kumimoji="1" lang="ja-JP" altLang="en-US" dirty="0"/>
          </a:p>
        </p:txBody>
      </p:sp>
    </p:spTree>
    <p:extLst>
      <p:ext uri="{BB962C8B-B14F-4D97-AF65-F5344CB8AC3E}">
        <p14:creationId xmlns:p14="http://schemas.microsoft.com/office/powerpoint/2010/main" val="969321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globe.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71" y="894726"/>
            <a:ext cx="1952277" cy="1197545"/>
          </a:xfrm>
          <a:prstGeom prst="rect">
            <a:avLst/>
          </a:prstGeom>
        </p:spPr>
      </p:pic>
      <p:pic>
        <p:nvPicPr>
          <p:cNvPr id="5" name="図 4" descr="tohoku.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01" y="876850"/>
            <a:ext cx="1205171" cy="1212565"/>
          </a:xfrm>
          <a:prstGeom prst="rect">
            <a:avLst/>
          </a:prstGeom>
        </p:spPr>
      </p:pic>
      <p:sp>
        <p:nvSpPr>
          <p:cNvPr id="6" name="テキスト ボックス 5"/>
          <p:cNvSpPr txBox="1"/>
          <p:nvPr/>
        </p:nvSpPr>
        <p:spPr>
          <a:xfrm>
            <a:off x="520057" y="55920"/>
            <a:ext cx="3302031" cy="369332"/>
          </a:xfrm>
          <a:prstGeom prst="rect">
            <a:avLst/>
          </a:prstGeom>
          <a:noFill/>
        </p:spPr>
        <p:txBody>
          <a:bodyPr wrap="none" rtlCol="0">
            <a:spAutoFit/>
          </a:bodyPr>
          <a:lstStyle/>
          <a:p>
            <a:r>
              <a:rPr lang="en-US" altLang="ja-JP" b="1" u="sng" dirty="0" smtClean="0"/>
              <a:t>1. </a:t>
            </a:r>
            <a:r>
              <a:rPr kumimoji="1" lang="ja-JP" altLang="en-US" b="1" u="sng" dirty="0" smtClean="0"/>
              <a:t>温暖化シナリオの高解像度化</a:t>
            </a:r>
            <a:endParaRPr kumimoji="1" lang="ja-JP" altLang="en-US" b="1" u="sng" dirty="0"/>
          </a:p>
        </p:txBody>
      </p:sp>
      <p:sp>
        <p:nvSpPr>
          <p:cNvPr id="7" name="テキスト ボックス 6"/>
          <p:cNvSpPr txBox="1"/>
          <p:nvPr/>
        </p:nvSpPr>
        <p:spPr>
          <a:xfrm>
            <a:off x="4682400" y="38391"/>
            <a:ext cx="3901722" cy="646331"/>
          </a:xfrm>
          <a:prstGeom prst="rect">
            <a:avLst/>
          </a:prstGeom>
          <a:noFill/>
        </p:spPr>
        <p:txBody>
          <a:bodyPr wrap="square" rtlCol="0">
            <a:spAutoFit/>
          </a:bodyPr>
          <a:lstStyle/>
          <a:p>
            <a:r>
              <a:rPr kumimoji="1" lang="en-US" altLang="ja-JP" b="1" u="sng" dirty="0" smtClean="0">
                <a:solidFill>
                  <a:schemeClr val="bg1">
                    <a:lumMod val="65000"/>
                    <a:lumOff val="35000"/>
                  </a:schemeClr>
                </a:solidFill>
              </a:rPr>
              <a:t>2. </a:t>
            </a:r>
            <a:r>
              <a:rPr kumimoji="1" lang="ja-JP" altLang="en-US" b="1" u="sng" dirty="0" smtClean="0">
                <a:solidFill>
                  <a:schemeClr val="bg1">
                    <a:lumMod val="65000"/>
                    <a:lumOff val="35000"/>
                  </a:schemeClr>
                </a:solidFill>
              </a:rPr>
              <a:t>土地利用変化による</a:t>
            </a:r>
            <a:endParaRPr kumimoji="1" lang="en-US" altLang="ja-JP" b="1" u="sng" dirty="0" smtClean="0">
              <a:solidFill>
                <a:schemeClr val="bg1">
                  <a:lumMod val="65000"/>
                  <a:lumOff val="35000"/>
                </a:schemeClr>
              </a:solidFill>
            </a:endParaRPr>
          </a:p>
          <a:p>
            <a:r>
              <a:rPr lang="en-US" altLang="ja-JP" b="1" u="sng" dirty="0" smtClean="0">
                <a:solidFill>
                  <a:schemeClr val="bg1">
                    <a:lumMod val="65000"/>
                    <a:lumOff val="35000"/>
                  </a:schemeClr>
                </a:solidFill>
              </a:rPr>
              <a:t>    </a:t>
            </a:r>
            <a:r>
              <a:rPr lang="ja-JP" altLang="en-US" b="1" u="sng" dirty="0" smtClean="0">
                <a:solidFill>
                  <a:schemeClr val="bg1">
                    <a:lumMod val="65000"/>
                    <a:lumOff val="35000"/>
                  </a:schemeClr>
                </a:solidFill>
              </a:rPr>
              <a:t>周囲環境の影響評価関数の作成</a:t>
            </a:r>
            <a:endParaRPr kumimoji="1" lang="ja-JP" altLang="en-US" b="1" u="sng" dirty="0">
              <a:solidFill>
                <a:schemeClr val="bg1">
                  <a:lumMod val="65000"/>
                  <a:lumOff val="35000"/>
                </a:schemeClr>
              </a:solidFill>
            </a:endParaRPr>
          </a:p>
        </p:txBody>
      </p:sp>
      <p:sp>
        <p:nvSpPr>
          <p:cNvPr id="8" name="テキスト ボックス 7"/>
          <p:cNvSpPr txBox="1"/>
          <p:nvPr/>
        </p:nvSpPr>
        <p:spPr>
          <a:xfrm>
            <a:off x="394721" y="3671039"/>
            <a:ext cx="7041931" cy="369332"/>
          </a:xfrm>
          <a:prstGeom prst="rect">
            <a:avLst/>
          </a:prstGeom>
          <a:noFill/>
        </p:spPr>
        <p:txBody>
          <a:bodyPr wrap="square" rtlCol="0">
            <a:spAutoFit/>
          </a:bodyPr>
          <a:lstStyle/>
          <a:p>
            <a:r>
              <a:rPr kumimoji="1" lang="en-US" altLang="ja-JP" b="1" u="sng" dirty="0" smtClean="0"/>
              <a:t>3. </a:t>
            </a:r>
            <a:r>
              <a:rPr kumimoji="1" lang="ja-JP" altLang="en-US" b="1" u="sng" dirty="0" smtClean="0">
                <a:solidFill>
                  <a:srgbClr val="595959"/>
                </a:solidFill>
              </a:rPr>
              <a:t>「合成」</a:t>
            </a:r>
            <a:r>
              <a:rPr kumimoji="1" lang="ja-JP" altLang="en-US" b="1" u="sng" dirty="0" smtClean="0"/>
              <a:t>温暖化シナリオの</a:t>
            </a:r>
            <a:r>
              <a:rPr lang="ja-JP" altLang="en-US" b="1" u="sng" dirty="0" smtClean="0"/>
              <a:t>水稲</a:t>
            </a:r>
            <a:r>
              <a:rPr kumimoji="1" lang="ja-JP" altLang="en-US" b="1" u="sng" dirty="0" smtClean="0"/>
              <a:t>生育モデルへの適用・適応策の立案</a:t>
            </a:r>
            <a:endParaRPr kumimoji="1" lang="ja-JP" altLang="en-US" b="1" u="sng" dirty="0"/>
          </a:p>
        </p:txBody>
      </p:sp>
      <p:sp>
        <p:nvSpPr>
          <p:cNvPr id="9" name="テキスト ボックス 8"/>
          <p:cNvSpPr txBox="1"/>
          <p:nvPr/>
        </p:nvSpPr>
        <p:spPr>
          <a:xfrm>
            <a:off x="540601" y="524992"/>
            <a:ext cx="1407264" cy="369332"/>
          </a:xfrm>
          <a:prstGeom prst="rect">
            <a:avLst/>
          </a:prstGeom>
          <a:noFill/>
        </p:spPr>
        <p:txBody>
          <a:bodyPr wrap="square" rtlCol="0">
            <a:spAutoFit/>
          </a:bodyPr>
          <a:lstStyle/>
          <a:p>
            <a:r>
              <a:rPr kumimoji="1" lang="ja-JP" altLang="en-US" dirty="0" smtClean="0"/>
              <a:t>全球モデル</a:t>
            </a:r>
          </a:p>
        </p:txBody>
      </p:sp>
      <p:sp>
        <p:nvSpPr>
          <p:cNvPr id="10" name="テキスト ボックス 9"/>
          <p:cNvSpPr txBox="1"/>
          <p:nvPr/>
        </p:nvSpPr>
        <p:spPr>
          <a:xfrm>
            <a:off x="2574380" y="535520"/>
            <a:ext cx="1403510" cy="369332"/>
          </a:xfrm>
          <a:prstGeom prst="rect">
            <a:avLst/>
          </a:prstGeom>
          <a:noFill/>
        </p:spPr>
        <p:txBody>
          <a:bodyPr wrap="square" rtlCol="0">
            <a:spAutoFit/>
          </a:bodyPr>
          <a:lstStyle/>
          <a:p>
            <a:r>
              <a:rPr kumimoji="1" lang="ja-JP" altLang="en-US" dirty="0" smtClean="0"/>
              <a:t>領域モデル</a:t>
            </a:r>
            <a:endParaRPr kumimoji="1" lang="ja-JP" altLang="en-US" dirty="0"/>
          </a:p>
        </p:txBody>
      </p:sp>
      <p:sp>
        <p:nvSpPr>
          <p:cNvPr id="11" name="右矢印 10"/>
          <p:cNvSpPr/>
          <p:nvPr/>
        </p:nvSpPr>
        <p:spPr>
          <a:xfrm>
            <a:off x="614074" y="2026014"/>
            <a:ext cx="3080536" cy="497671"/>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ダウンスケール</a:t>
            </a:r>
            <a:endParaRPr kumimoji="1" lang="ja-JP" altLang="en-US" dirty="0">
              <a:solidFill>
                <a:schemeClr val="tx1"/>
              </a:solidFill>
            </a:endParaRPr>
          </a:p>
        </p:txBody>
      </p:sp>
      <p:sp>
        <p:nvSpPr>
          <p:cNvPr id="12" name="テキスト ボックス 11"/>
          <p:cNvSpPr txBox="1"/>
          <p:nvPr/>
        </p:nvSpPr>
        <p:spPr>
          <a:xfrm>
            <a:off x="140324" y="2660984"/>
            <a:ext cx="4124373" cy="646331"/>
          </a:xfrm>
          <a:prstGeom prst="rect">
            <a:avLst/>
          </a:prstGeom>
          <a:noFill/>
        </p:spPr>
        <p:txBody>
          <a:bodyPr wrap="square" rtlCol="0">
            <a:spAutoFit/>
          </a:bodyPr>
          <a:lstStyle/>
          <a:p>
            <a:r>
              <a:rPr lang="ja-JP" altLang="en-US" dirty="0" smtClean="0"/>
              <a:t>大気側温暖化シナリオ</a:t>
            </a:r>
            <a:endParaRPr lang="en-US" altLang="ja-JP" dirty="0"/>
          </a:p>
          <a:p>
            <a:r>
              <a:rPr kumimoji="1" lang="en-US" altLang="ja-JP" dirty="0" smtClean="0"/>
              <a:t>a. 1981-2000</a:t>
            </a:r>
            <a:r>
              <a:rPr lang="en-US" altLang="ja-JP" dirty="0" smtClean="0"/>
              <a:t>                  b</a:t>
            </a:r>
            <a:r>
              <a:rPr kumimoji="1" lang="en-US" altLang="ja-JP" dirty="0" smtClean="0"/>
              <a:t>. 2081-2100</a:t>
            </a:r>
            <a:endParaRPr kumimoji="1" lang="ja-JP" altLang="en-US" dirty="0"/>
          </a:p>
        </p:txBody>
      </p:sp>
      <p:sp>
        <p:nvSpPr>
          <p:cNvPr id="13" name="正方形/長方形 12"/>
          <p:cNvSpPr/>
          <p:nvPr/>
        </p:nvSpPr>
        <p:spPr>
          <a:xfrm>
            <a:off x="961063" y="1149793"/>
            <a:ext cx="291750" cy="214514"/>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p:nvCxnSpPr>
        <p:spPr>
          <a:xfrm flipV="1">
            <a:off x="1252813" y="939176"/>
            <a:ext cx="1458750" cy="2106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252813" y="1364307"/>
            <a:ext cx="1458750" cy="634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2" descr="C:\Users\ryu\Documents\hdd320\ridge_backup\091204\ryu\thesis\外部発表\TU_1\20130301_高知大\ERL\fig2.png"/>
          <p:cNvPicPr>
            <a:picLocks noChangeAspect="1" noChangeArrowheads="1"/>
          </p:cNvPicPr>
          <p:nvPr/>
        </p:nvPicPr>
        <p:blipFill rotWithShape="1">
          <a:blip r:embed="rId4">
            <a:extLst>
              <a:ext uri="{28A0092B-C50C-407E-A947-70E740481C1C}">
                <a14:useLocalDpi xmlns:a14="http://schemas.microsoft.com/office/drawing/2010/main" val="0"/>
              </a:ext>
            </a:extLst>
          </a:blip>
          <a:srcRect l="2432" t="3488" r="66284" b="54869"/>
          <a:stretch/>
        </p:blipFill>
        <p:spPr bwMode="auto">
          <a:xfrm>
            <a:off x="4613779" y="806383"/>
            <a:ext cx="1516484" cy="136430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035505" y="756091"/>
            <a:ext cx="3169404" cy="646331"/>
          </a:xfrm>
          <a:prstGeom prst="rect">
            <a:avLst/>
          </a:prstGeom>
          <a:noFill/>
        </p:spPr>
        <p:txBody>
          <a:bodyPr wrap="square" rtlCol="0">
            <a:spAutoFit/>
          </a:bodyPr>
          <a:lstStyle/>
          <a:p>
            <a:r>
              <a:rPr kumimoji="1" lang="ja-JP" altLang="en-US" dirty="0" smtClean="0">
                <a:solidFill>
                  <a:srgbClr val="595959"/>
                </a:solidFill>
              </a:rPr>
              <a:t>地表面パラメータ変化に対する</a:t>
            </a:r>
            <a:endParaRPr kumimoji="1" lang="en-US" altLang="ja-JP" dirty="0" smtClean="0">
              <a:solidFill>
                <a:srgbClr val="595959"/>
              </a:solidFill>
            </a:endParaRPr>
          </a:p>
          <a:p>
            <a:r>
              <a:rPr kumimoji="1" lang="ja-JP" altLang="en-US" dirty="0" smtClean="0">
                <a:solidFill>
                  <a:srgbClr val="595959"/>
                </a:solidFill>
              </a:rPr>
              <a:t>環境応答を関数化</a:t>
            </a:r>
            <a:endParaRPr kumimoji="1" lang="ja-JP" altLang="en-US" dirty="0">
              <a:solidFill>
                <a:srgbClr val="595959"/>
              </a:solidFill>
            </a:endParaRPr>
          </a:p>
        </p:txBody>
      </p:sp>
      <p:sp>
        <p:nvSpPr>
          <p:cNvPr id="18" name="テキスト ボックス 17"/>
          <p:cNvSpPr txBox="1"/>
          <p:nvPr/>
        </p:nvSpPr>
        <p:spPr>
          <a:xfrm>
            <a:off x="4927392" y="2937983"/>
            <a:ext cx="3774870" cy="369332"/>
          </a:xfrm>
          <a:prstGeom prst="rect">
            <a:avLst/>
          </a:prstGeom>
          <a:noFill/>
        </p:spPr>
        <p:txBody>
          <a:bodyPr wrap="square" rtlCol="0">
            <a:spAutoFit/>
          </a:bodyPr>
          <a:lstStyle/>
          <a:p>
            <a:r>
              <a:rPr lang="ja-JP" altLang="en-US" dirty="0" smtClean="0">
                <a:solidFill>
                  <a:srgbClr val="595959"/>
                </a:solidFill>
              </a:rPr>
              <a:t>土地利用変化由来の局地環境変化</a:t>
            </a:r>
            <a:endParaRPr kumimoji="1" lang="ja-JP" altLang="en-US" dirty="0">
              <a:solidFill>
                <a:srgbClr val="595959"/>
              </a:solidFill>
            </a:endParaRPr>
          </a:p>
        </p:txBody>
      </p:sp>
      <p:sp>
        <p:nvSpPr>
          <p:cNvPr id="20" name="テキスト ボックス 19"/>
          <p:cNvSpPr txBox="1"/>
          <p:nvPr/>
        </p:nvSpPr>
        <p:spPr>
          <a:xfrm>
            <a:off x="6265490" y="1507046"/>
            <a:ext cx="2857433" cy="1200329"/>
          </a:xfrm>
          <a:prstGeom prst="rect">
            <a:avLst/>
          </a:prstGeom>
          <a:solidFill>
            <a:schemeClr val="bg1"/>
          </a:solidFill>
          <a:ln>
            <a:noFill/>
          </a:ln>
        </p:spPr>
        <p:txBody>
          <a:bodyPr wrap="square" rtlCol="0">
            <a:spAutoFit/>
          </a:bodyPr>
          <a:lstStyle/>
          <a:p>
            <a:pPr algn="ctr"/>
            <a:r>
              <a:rPr lang="en-US" altLang="ja-JP" dirty="0" smtClean="0">
                <a:solidFill>
                  <a:srgbClr val="595959"/>
                </a:solidFill>
              </a:rPr>
              <a:t>10000</a:t>
            </a:r>
            <a:r>
              <a:rPr lang="ja-JP" altLang="en-US" dirty="0" smtClean="0">
                <a:solidFill>
                  <a:srgbClr val="595959"/>
                </a:solidFill>
              </a:rPr>
              <a:t>通りの</a:t>
            </a:r>
            <a:endParaRPr lang="en-US" altLang="ja-JP" dirty="0" smtClean="0">
              <a:solidFill>
                <a:srgbClr val="595959"/>
              </a:solidFill>
            </a:endParaRPr>
          </a:p>
          <a:p>
            <a:pPr algn="ctr"/>
            <a:r>
              <a:rPr lang="ja-JP" altLang="en-US" dirty="0" smtClean="0">
                <a:solidFill>
                  <a:srgbClr val="595959"/>
                </a:solidFill>
              </a:rPr>
              <a:t>仮想土地利用変化シナリオ</a:t>
            </a:r>
            <a:endParaRPr lang="en-US" altLang="ja-JP" dirty="0" smtClean="0">
              <a:solidFill>
                <a:srgbClr val="595959"/>
              </a:solidFill>
            </a:endParaRPr>
          </a:p>
          <a:p>
            <a:r>
              <a:rPr lang="ja-JP" altLang="en-US" dirty="0" smtClean="0">
                <a:solidFill>
                  <a:srgbClr val="595959"/>
                </a:solidFill>
              </a:rPr>
              <a:t>　　　　　　　　＋</a:t>
            </a:r>
            <a:endParaRPr lang="en-US" altLang="ja-JP" dirty="0" smtClean="0">
              <a:solidFill>
                <a:srgbClr val="595959"/>
              </a:solidFill>
            </a:endParaRPr>
          </a:p>
          <a:p>
            <a:r>
              <a:rPr lang="ja-JP" altLang="en-US" dirty="0" smtClean="0">
                <a:solidFill>
                  <a:srgbClr val="595959"/>
                </a:solidFill>
              </a:rPr>
              <a:t>　　　　影響評価関数</a:t>
            </a:r>
            <a:endParaRPr kumimoji="1" lang="en-US" altLang="ja-JP" dirty="0">
              <a:solidFill>
                <a:srgbClr val="595959"/>
              </a:solidFill>
            </a:endParaRPr>
          </a:p>
        </p:txBody>
      </p:sp>
      <p:sp>
        <p:nvSpPr>
          <p:cNvPr id="21" name="テキスト ボックス 20"/>
          <p:cNvSpPr txBox="1"/>
          <p:nvPr/>
        </p:nvSpPr>
        <p:spPr>
          <a:xfrm>
            <a:off x="5035826" y="4252955"/>
            <a:ext cx="3948355" cy="369332"/>
          </a:xfrm>
          <a:prstGeom prst="rect">
            <a:avLst/>
          </a:prstGeom>
          <a:noFill/>
          <a:ln>
            <a:solidFill>
              <a:schemeClr val="tx1"/>
            </a:solidFill>
          </a:ln>
        </p:spPr>
        <p:txBody>
          <a:bodyPr wrap="square" rtlCol="0">
            <a:spAutoFit/>
          </a:bodyPr>
          <a:lstStyle/>
          <a:p>
            <a:r>
              <a:rPr lang="en-US" altLang="ja-JP" dirty="0" smtClean="0"/>
              <a:t>1. </a:t>
            </a:r>
            <a:r>
              <a:rPr kumimoji="1" lang="ja-JP" altLang="en-US" dirty="0" smtClean="0"/>
              <a:t>大気側温暖化シナリオ</a:t>
            </a:r>
            <a:endParaRPr kumimoji="1" lang="en-US" altLang="ja-JP" dirty="0" smtClean="0"/>
          </a:p>
        </p:txBody>
      </p:sp>
      <p:sp>
        <p:nvSpPr>
          <p:cNvPr id="22" name="テキスト ボックス 21"/>
          <p:cNvSpPr txBox="1"/>
          <p:nvPr/>
        </p:nvSpPr>
        <p:spPr>
          <a:xfrm>
            <a:off x="394721" y="4437621"/>
            <a:ext cx="3678620" cy="369332"/>
          </a:xfrm>
          <a:prstGeom prst="rect">
            <a:avLst/>
          </a:prstGeom>
          <a:noFill/>
          <a:ln>
            <a:solidFill>
              <a:schemeClr val="tx1"/>
            </a:solidFill>
          </a:ln>
          <a:effectLst/>
        </p:spPr>
        <p:txBody>
          <a:bodyPr wrap="square" rtlCol="0">
            <a:spAutoFit/>
          </a:bodyPr>
          <a:lstStyle/>
          <a:p>
            <a:pPr algn="ctr"/>
            <a:r>
              <a:rPr kumimoji="1" lang="en-US" altLang="ja-JP" dirty="0" smtClean="0">
                <a:solidFill>
                  <a:srgbClr val="595959"/>
                </a:solidFill>
              </a:rPr>
              <a:t>3. </a:t>
            </a:r>
            <a:r>
              <a:rPr kumimoji="1" lang="ja-JP" altLang="en-US" dirty="0" smtClean="0">
                <a:solidFill>
                  <a:srgbClr val="595959"/>
                </a:solidFill>
              </a:rPr>
              <a:t>「</a:t>
            </a:r>
            <a:r>
              <a:rPr lang="ja-JP" altLang="en-US" dirty="0" smtClean="0">
                <a:solidFill>
                  <a:srgbClr val="595959"/>
                </a:solidFill>
              </a:rPr>
              <a:t>合成</a:t>
            </a:r>
            <a:r>
              <a:rPr kumimoji="1" lang="ja-JP" altLang="en-US" dirty="0" smtClean="0">
                <a:solidFill>
                  <a:srgbClr val="595959"/>
                </a:solidFill>
              </a:rPr>
              <a:t>」</a:t>
            </a:r>
            <a:r>
              <a:rPr kumimoji="1" lang="ja-JP" altLang="en-US" dirty="0" smtClean="0"/>
              <a:t>温暖化シナリオの構築</a:t>
            </a:r>
            <a:endParaRPr kumimoji="1" lang="ja-JP" altLang="en-US" dirty="0"/>
          </a:p>
        </p:txBody>
      </p:sp>
      <p:sp>
        <p:nvSpPr>
          <p:cNvPr id="23" name="テキスト ボックス 22"/>
          <p:cNvSpPr txBox="1"/>
          <p:nvPr/>
        </p:nvSpPr>
        <p:spPr>
          <a:xfrm>
            <a:off x="88838" y="5227060"/>
            <a:ext cx="5214146" cy="1384995"/>
          </a:xfrm>
          <a:prstGeom prst="rect">
            <a:avLst/>
          </a:prstGeom>
          <a:noFill/>
          <a:ln>
            <a:noFill/>
          </a:ln>
        </p:spPr>
        <p:txBody>
          <a:bodyPr wrap="square" rtlCol="0">
            <a:spAutoFit/>
          </a:bodyPr>
          <a:lstStyle/>
          <a:p>
            <a:r>
              <a:rPr lang="ja-JP" altLang="en-US" u="sng" smtClean="0"/>
              <a:t>水稲生育</a:t>
            </a:r>
            <a:r>
              <a:rPr lang="ja-JP" altLang="en-US" u="sng" dirty="0" smtClean="0"/>
              <a:t>モデルによる温暖化影響評価</a:t>
            </a:r>
            <a:endParaRPr lang="en-US" altLang="ja-JP" u="sng" dirty="0" smtClean="0"/>
          </a:p>
          <a:p>
            <a:endParaRPr lang="en-US" altLang="ja-JP" sz="1200" dirty="0" smtClean="0"/>
          </a:p>
          <a:p>
            <a:r>
              <a:rPr lang="ja-JP" altLang="en-US" dirty="0" smtClean="0"/>
              <a:t>・</a:t>
            </a:r>
            <a:r>
              <a:rPr kumimoji="1" lang="ja-JP" altLang="en-US" dirty="0" smtClean="0"/>
              <a:t>土地利用変化の影響も考慮したコメ収量への影響</a:t>
            </a:r>
          </a:p>
          <a:p>
            <a:endParaRPr lang="en-US" altLang="ja-JP" dirty="0" smtClean="0"/>
          </a:p>
          <a:p>
            <a:r>
              <a:rPr lang="ja-JP" altLang="en-US" dirty="0" smtClean="0"/>
              <a:t>・栽培品種の変更による減収低減の定量的評価</a:t>
            </a:r>
            <a:endParaRPr kumimoji="1" lang="ja-JP" altLang="en-US" dirty="0"/>
          </a:p>
        </p:txBody>
      </p:sp>
      <p:sp>
        <p:nvSpPr>
          <p:cNvPr id="24" name="テキスト ボックス 23"/>
          <p:cNvSpPr txBox="1"/>
          <p:nvPr/>
        </p:nvSpPr>
        <p:spPr>
          <a:xfrm>
            <a:off x="5974159" y="5552110"/>
            <a:ext cx="2848852" cy="923330"/>
          </a:xfrm>
          <a:prstGeom prst="rect">
            <a:avLst/>
          </a:prstGeom>
          <a:solidFill>
            <a:schemeClr val="bg1">
              <a:lumMod val="75000"/>
            </a:schemeClr>
          </a:solidFill>
          <a:ln>
            <a:solidFill>
              <a:schemeClr val="tx1"/>
            </a:solidFill>
          </a:ln>
        </p:spPr>
        <p:txBody>
          <a:bodyPr wrap="square" rtlCol="0">
            <a:spAutoFit/>
          </a:bodyPr>
          <a:lstStyle/>
          <a:p>
            <a:r>
              <a:rPr kumimoji="1" lang="ja-JP" altLang="en-US" dirty="0" smtClean="0">
                <a:solidFill>
                  <a:srgbClr val="595959"/>
                </a:solidFill>
              </a:rPr>
              <a:t>東北地方における</a:t>
            </a:r>
            <a:endParaRPr kumimoji="1" lang="en-US" altLang="ja-JP" dirty="0" smtClean="0">
              <a:solidFill>
                <a:srgbClr val="595959"/>
              </a:solidFill>
            </a:endParaRPr>
          </a:p>
          <a:p>
            <a:r>
              <a:rPr kumimoji="1" lang="ja-JP" altLang="en-US" dirty="0" smtClean="0">
                <a:solidFill>
                  <a:srgbClr val="595959"/>
                </a:solidFill>
              </a:rPr>
              <a:t>安定した収量確保のための奨励品種の提案</a:t>
            </a:r>
            <a:endParaRPr kumimoji="1" lang="ja-JP" altLang="en-US" dirty="0">
              <a:solidFill>
                <a:srgbClr val="595959"/>
              </a:solidFill>
            </a:endParaRPr>
          </a:p>
        </p:txBody>
      </p:sp>
      <p:sp>
        <p:nvSpPr>
          <p:cNvPr id="25" name="右矢印 24"/>
          <p:cNvSpPr/>
          <p:nvPr/>
        </p:nvSpPr>
        <p:spPr>
          <a:xfrm>
            <a:off x="5365238" y="5800478"/>
            <a:ext cx="471949" cy="491854"/>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0849" y="64134"/>
            <a:ext cx="4193848" cy="346247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333344" y="64135"/>
            <a:ext cx="4734364" cy="346247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角丸四角形 27"/>
          <p:cNvSpPr/>
          <p:nvPr/>
        </p:nvSpPr>
        <p:spPr>
          <a:xfrm>
            <a:off x="70849" y="3602395"/>
            <a:ext cx="8996859" cy="31410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5035826" y="4727542"/>
            <a:ext cx="3948355" cy="369332"/>
          </a:xfrm>
          <a:prstGeom prst="rect">
            <a:avLst/>
          </a:prstGeom>
          <a:noFill/>
          <a:ln>
            <a:solidFill>
              <a:schemeClr val="tx1"/>
            </a:solidFill>
          </a:ln>
        </p:spPr>
        <p:txBody>
          <a:bodyPr wrap="square" rtlCol="0">
            <a:spAutoFit/>
          </a:bodyPr>
          <a:lstStyle/>
          <a:p>
            <a:r>
              <a:rPr lang="en-US" altLang="ja-JP" dirty="0" smtClean="0">
                <a:solidFill>
                  <a:srgbClr val="595959"/>
                </a:solidFill>
              </a:rPr>
              <a:t>2. </a:t>
            </a:r>
            <a:r>
              <a:rPr lang="ja-JP" altLang="en-US" dirty="0" smtClean="0">
                <a:solidFill>
                  <a:srgbClr val="595959"/>
                </a:solidFill>
              </a:rPr>
              <a:t>土地利用変化由来の局地環境変化</a:t>
            </a:r>
            <a:endParaRPr kumimoji="1" lang="ja-JP" altLang="en-US" dirty="0">
              <a:solidFill>
                <a:srgbClr val="595959"/>
              </a:solidFill>
            </a:endParaRPr>
          </a:p>
        </p:txBody>
      </p:sp>
      <p:sp>
        <p:nvSpPr>
          <p:cNvPr id="30" name="右矢印 29"/>
          <p:cNvSpPr/>
          <p:nvPr/>
        </p:nvSpPr>
        <p:spPr>
          <a:xfrm rot="10800000">
            <a:off x="4073341" y="4278696"/>
            <a:ext cx="719529" cy="740927"/>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1703307" y="4890909"/>
            <a:ext cx="489115" cy="343222"/>
          </a:xfrm>
          <a:prstGeom prst="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281785" y="2092165"/>
            <a:ext cx="2078562" cy="369332"/>
          </a:xfrm>
          <a:prstGeom prst="rect">
            <a:avLst/>
          </a:prstGeom>
          <a:noFill/>
        </p:spPr>
        <p:txBody>
          <a:bodyPr wrap="square" rtlCol="0">
            <a:spAutoFit/>
          </a:bodyPr>
          <a:lstStyle/>
          <a:p>
            <a:r>
              <a:rPr lang="ja-JP" altLang="en-US" dirty="0" smtClean="0">
                <a:solidFill>
                  <a:srgbClr val="7F7F7F"/>
                </a:solidFill>
              </a:rPr>
              <a:t>地表面パラメータ</a:t>
            </a:r>
            <a:endParaRPr kumimoji="1" lang="ja-JP" altLang="en-US" dirty="0">
              <a:solidFill>
                <a:srgbClr val="7F7F7F"/>
              </a:solidFill>
            </a:endParaRPr>
          </a:p>
        </p:txBody>
      </p:sp>
      <p:sp>
        <p:nvSpPr>
          <p:cNvPr id="33" name="テキスト ボックス 32"/>
          <p:cNvSpPr txBox="1"/>
          <p:nvPr/>
        </p:nvSpPr>
        <p:spPr>
          <a:xfrm rot="16200000">
            <a:off x="3860568" y="1249539"/>
            <a:ext cx="1265187" cy="369332"/>
          </a:xfrm>
          <a:prstGeom prst="rect">
            <a:avLst/>
          </a:prstGeom>
          <a:noFill/>
        </p:spPr>
        <p:txBody>
          <a:bodyPr wrap="square" rtlCol="0">
            <a:spAutoFit/>
          </a:bodyPr>
          <a:lstStyle/>
          <a:p>
            <a:pPr algn="ctr"/>
            <a:r>
              <a:rPr kumimoji="1" lang="ja-JP" altLang="en-US" dirty="0" smtClean="0">
                <a:solidFill>
                  <a:srgbClr val="7F7F7F"/>
                </a:solidFill>
              </a:rPr>
              <a:t>環境応答</a:t>
            </a:r>
            <a:endParaRPr kumimoji="1" lang="ja-JP" altLang="en-US" dirty="0">
              <a:solidFill>
                <a:srgbClr val="7F7F7F"/>
              </a:solidFill>
            </a:endParaRPr>
          </a:p>
        </p:txBody>
      </p:sp>
    </p:spTree>
    <p:extLst>
      <p:ext uri="{BB962C8B-B14F-4D97-AF65-F5344CB8AC3E}">
        <p14:creationId xmlns:p14="http://schemas.microsoft.com/office/powerpoint/2010/main" val="2086826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546"/>
            <a:ext cx="9338164" cy="523220"/>
          </a:xfrm>
          <a:prstGeom prst="rect">
            <a:avLst/>
          </a:prstGeom>
          <a:noFill/>
        </p:spPr>
        <p:txBody>
          <a:bodyPr wrap="square" rtlCol="0">
            <a:spAutoFit/>
          </a:bodyPr>
          <a:lstStyle/>
          <a:p>
            <a:r>
              <a:rPr kumimoji="1" lang="ja-JP" altLang="en-US" sz="2800" dirty="0" smtClean="0">
                <a:solidFill>
                  <a:srgbClr val="FFFF00"/>
                </a:solidFill>
              </a:rPr>
              <a:t>土地利用管理による環境調節は収量に影響を与える？</a:t>
            </a:r>
            <a:endParaRPr kumimoji="1" lang="en-US" altLang="ja-JP" sz="2800" dirty="0" smtClean="0">
              <a:solidFill>
                <a:srgbClr val="FFFF00"/>
              </a:solidFill>
            </a:endParaRPr>
          </a:p>
        </p:txBody>
      </p:sp>
      <p:pic>
        <p:nvPicPr>
          <p:cNvPr id="9" name="図 8" descr="yield_ctl_lu.bmp"/>
          <p:cNvPicPr>
            <a:picLocks noChangeAspect="1"/>
          </p:cNvPicPr>
          <p:nvPr/>
        </p:nvPicPr>
        <p:blipFill rotWithShape="1">
          <a:blip r:embed="rId2">
            <a:extLst>
              <a:ext uri="{28A0092B-C50C-407E-A947-70E740481C1C}">
                <a14:useLocalDpi xmlns:a14="http://schemas.microsoft.com/office/drawing/2010/main" val="0"/>
              </a:ext>
            </a:extLst>
          </a:blip>
          <a:srcRect l="11579" r="20611"/>
          <a:stretch/>
        </p:blipFill>
        <p:spPr>
          <a:xfrm>
            <a:off x="0" y="524766"/>
            <a:ext cx="3034772" cy="6333234"/>
          </a:xfrm>
          <a:prstGeom prst="rect">
            <a:avLst/>
          </a:prstGeom>
        </p:spPr>
      </p:pic>
      <p:sp>
        <p:nvSpPr>
          <p:cNvPr id="11" name="テキスト ボックス 10"/>
          <p:cNvSpPr txBox="1"/>
          <p:nvPr/>
        </p:nvSpPr>
        <p:spPr>
          <a:xfrm>
            <a:off x="3146905" y="5868128"/>
            <a:ext cx="5378468" cy="923330"/>
          </a:xfrm>
          <a:prstGeom prst="rect">
            <a:avLst/>
          </a:prstGeom>
          <a:noFill/>
        </p:spPr>
        <p:txBody>
          <a:bodyPr wrap="square" rtlCol="0">
            <a:spAutoFit/>
          </a:bodyPr>
          <a:lstStyle/>
          <a:p>
            <a:r>
              <a:rPr lang="en-US" altLang="en-US" dirty="0" smtClean="0"/>
              <a:t>図: </a:t>
            </a:r>
            <a:r>
              <a:rPr lang="ja-JP" altLang="en-US" dirty="0" smtClean="0"/>
              <a:t>土地利用管理による気温変化も考慮した現状品種の温暖化による収量変化</a:t>
            </a:r>
            <a:endParaRPr lang="en-US" altLang="ja-JP" dirty="0" smtClean="0"/>
          </a:p>
          <a:p>
            <a:r>
              <a:rPr kumimoji="1" lang="en-US" altLang="ja-JP" dirty="0" smtClean="0"/>
              <a:t>1: </a:t>
            </a:r>
            <a:r>
              <a:rPr kumimoji="1" lang="ja-JP" altLang="en-US" dirty="0" smtClean="0"/>
              <a:t>青森　</a:t>
            </a:r>
            <a:r>
              <a:rPr kumimoji="1" lang="en-US" altLang="ja-JP" dirty="0" smtClean="0"/>
              <a:t>2:</a:t>
            </a:r>
            <a:r>
              <a:rPr lang="ja-JP" altLang="en-US" dirty="0" smtClean="0"/>
              <a:t>岩手　</a:t>
            </a:r>
            <a:r>
              <a:rPr kumimoji="1" lang="en-US" altLang="ja-JP" dirty="0" smtClean="0"/>
              <a:t>3:</a:t>
            </a:r>
            <a:r>
              <a:rPr kumimoji="1" lang="ja-JP" altLang="en-US" dirty="0" smtClean="0"/>
              <a:t>宮城　</a:t>
            </a:r>
            <a:r>
              <a:rPr kumimoji="1" lang="en-US" altLang="ja-JP" dirty="0" smtClean="0"/>
              <a:t>4:</a:t>
            </a:r>
            <a:r>
              <a:rPr kumimoji="1" lang="ja-JP" altLang="en-US" dirty="0" smtClean="0"/>
              <a:t>秋田　</a:t>
            </a:r>
            <a:r>
              <a:rPr kumimoji="1" lang="en-US" altLang="ja-JP" dirty="0" smtClean="0"/>
              <a:t>5: </a:t>
            </a:r>
            <a:r>
              <a:rPr kumimoji="1" lang="ja-JP" altLang="en-US" dirty="0" smtClean="0"/>
              <a:t>山形　</a:t>
            </a:r>
            <a:r>
              <a:rPr kumimoji="1" lang="en-US" altLang="ja-JP" dirty="0" smtClean="0"/>
              <a:t>6:</a:t>
            </a:r>
            <a:r>
              <a:rPr kumimoji="1" lang="ja-JP" altLang="en-US" dirty="0" smtClean="0"/>
              <a:t>福島</a:t>
            </a:r>
            <a:endParaRPr kumimoji="1" lang="ja-JP" altLang="en-US" dirty="0"/>
          </a:p>
        </p:txBody>
      </p:sp>
      <p:sp>
        <p:nvSpPr>
          <p:cNvPr id="12" name="テキスト ボックス 11"/>
          <p:cNvSpPr txBox="1"/>
          <p:nvPr/>
        </p:nvSpPr>
        <p:spPr>
          <a:xfrm>
            <a:off x="3034772" y="653698"/>
            <a:ext cx="5873370" cy="830997"/>
          </a:xfrm>
          <a:prstGeom prst="rect">
            <a:avLst/>
          </a:prstGeom>
          <a:noFill/>
        </p:spPr>
        <p:txBody>
          <a:bodyPr wrap="square" rtlCol="0">
            <a:spAutoFit/>
          </a:bodyPr>
          <a:lstStyle/>
          <a:p>
            <a:r>
              <a:rPr kumimoji="1" lang="en-US" altLang="ja-JP" sz="2400" dirty="0" smtClean="0"/>
              <a:t>LU</a:t>
            </a:r>
            <a:r>
              <a:rPr lang="en-US" altLang="ja-JP" sz="2400" dirty="0" smtClean="0"/>
              <a:t>C</a:t>
            </a:r>
            <a:r>
              <a:rPr lang="ja-JP" altLang="en-US" sz="2400" dirty="0" smtClean="0"/>
              <a:t>による収量への影響は</a:t>
            </a:r>
            <a:r>
              <a:rPr lang="en-US" altLang="ja-JP" sz="2400" dirty="0" smtClean="0"/>
              <a:t>GCM</a:t>
            </a:r>
            <a:r>
              <a:rPr lang="ja-JP" altLang="en-US" sz="2400" dirty="0" smtClean="0"/>
              <a:t>によらない</a:t>
            </a:r>
            <a:endParaRPr lang="en-US" altLang="ja-JP" sz="2400" dirty="0" smtClean="0"/>
          </a:p>
          <a:p>
            <a:r>
              <a:rPr kumimoji="1" lang="en-US" altLang="ja-JP" sz="2400" dirty="0" smtClean="0"/>
              <a:t>(</a:t>
            </a:r>
            <a:r>
              <a:rPr kumimoji="1" lang="ja-JP" altLang="en-US" sz="2400" dirty="0" smtClean="0"/>
              <a:t>少なくとも</a:t>
            </a:r>
            <a:r>
              <a:rPr kumimoji="1" lang="en-US" altLang="ja-JP" sz="2400" dirty="0" smtClean="0"/>
              <a:t>2</a:t>
            </a:r>
            <a:r>
              <a:rPr kumimoji="1" lang="ja-JP" altLang="en-US" sz="2400" dirty="0" smtClean="0"/>
              <a:t>モデルでは</a:t>
            </a:r>
            <a:r>
              <a:rPr kumimoji="1" lang="en-US" altLang="ja-JP" dirty="0" smtClean="0"/>
              <a:t>)</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247416780"/>
              </p:ext>
            </p:extLst>
          </p:nvPr>
        </p:nvGraphicFramePr>
        <p:xfrm>
          <a:off x="3270157" y="2564208"/>
          <a:ext cx="3259764" cy="1371600"/>
        </p:xfrm>
        <a:graphic>
          <a:graphicData uri="http://schemas.openxmlformats.org/drawingml/2006/table">
            <a:tbl>
              <a:tblPr firstRow="1" bandRow="1">
                <a:tableStyleId>{5C22544A-7EE6-4342-B048-85BDC9FD1C3A}</a:tableStyleId>
              </a:tblPr>
              <a:tblGrid>
                <a:gridCol w="1270070"/>
                <a:gridCol w="662107"/>
                <a:gridCol w="665480"/>
                <a:gridCol w="662107"/>
              </a:tblGrid>
              <a:tr h="370840">
                <a:tc>
                  <a:txBody>
                    <a:bodyPr/>
                    <a:lstStyle/>
                    <a:p>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chemeClr val="tx1"/>
                          </a:solidFill>
                        </a:rPr>
                        <a:t>Tx</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smtClean="0">
                          <a:solidFill>
                            <a:schemeClr val="tx1"/>
                          </a:solidFill>
                        </a:rPr>
                        <a:t>Tm</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err="1" smtClean="0">
                          <a:solidFill>
                            <a:schemeClr val="tx1"/>
                          </a:solidFill>
                        </a:rPr>
                        <a:t>Tn</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en-US" altLang="ja-JP" sz="2400" b="0" dirty="0" smtClean="0">
                          <a:solidFill>
                            <a:schemeClr val="tx1"/>
                          </a:solidFill>
                        </a:rPr>
                        <a:t>warming</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0.5</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1.2</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2.3</a:t>
                      </a:r>
                      <a:endParaRPr kumimoji="1" lang="ja-JP" altLang="en-US" sz="2400" b="0" dirty="0">
                        <a:solidFill>
                          <a:schemeClr val="tx1"/>
                        </a:solidFill>
                      </a:endParaRPr>
                    </a:p>
                  </a:txBody>
                  <a:tcPr>
                    <a:lnL w="12700" cmpd="sng">
                      <a:noFill/>
                    </a:lnL>
                    <a:lnR w="12700" cmpd="sng">
                      <a:noFill/>
                    </a:lnR>
                    <a:lnT w="127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kumimoji="1" lang="en-US" altLang="ja-JP" sz="2400" b="0" dirty="0" smtClean="0">
                          <a:solidFill>
                            <a:schemeClr val="tx1"/>
                          </a:solidFill>
                        </a:rPr>
                        <a:t>cooling</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-1.1</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-0.4</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smtClean="0">
                          <a:solidFill>
                            <a:schemeClr val="tx1"/>
                          </a:solidFill>
                        </a:rPr>
                        <a:t>-0.1</a:t>
                      </a:r>
                      <a:endParaRPr kumimoji="1" lang="ja-JP" altLang="en-US" sz="2400" b="0" dirty="0">
                        <a:solidFill>
                          <a:schemeClr val="tx1"/>
                        </a:solidFill>
                      </a:endParaRPr>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テキスト ボックス 13"/>
          <p:cNvSpPr txBox="1"/>
          <p:nvPr/>
        </p:nvSpPr>
        <p:spPr>
          <a:xfrm>
            <a:off x="3279496" y="2101486"/>
            <a:ext cx="3259764" cy="461665"/>
          </a:xfrm>
          <a:prstGeom prst="rect">
            <a:avLst/>
          </a:prstGeom>
          <a:noFill/>
        </p:spPr>
        <p:txBody>
          <a:bodyPr wrap="square" rtlCol="0">
            <a:spAutoFit/>
          </a:bodyPr>
          <a:lstStyle/>
          <a:p>
            <a:r>
              <a:rPr kumimoji="1" lang="ja-JP" altLang="en-US" sz="2400" dirty="0" smtClean="0"/>
              <a:t>表</a:t>
            </a:r>
            <a:r>
              <a:rPr kumimoji="1" lang="en-US" altLang="ja-JP" sz="2400" dirty="0" smtClean="0"/>
              <a:t>: LUC</a:t>
            </a:r>
            <a:r>
              <a:rPr kumimoji="1" lang="ja-JP" altLang="en-US" sz="2400" dirty="0" smtClean="0"/>
              <a:t>による気温変化</a:t>
            </a:r>
            <a:endParaRPr kumimoji="1" lang="ja-JP" altLang="en-US" sz="2400" dirty="0"/>
          </a:p>
        </p:txBody>
      </p:sp>
    </p:spTree>
    <p:extLst>
      <p:ext uri="{BB962C8B-B14F-4D97-AF65-F5344CB8AC3E}">
        <p14:creationId xmlns:p14="http://schemas.microsoft.com/office/powerpoint/2010/main" val="22970416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2645" y="5668282"/>
            <a:ext cx="5516932" cy="1200329"/>
          </a:xfrm>
          <a:prstGeom prst="rect">
            <a:avLst/>
          </a:prstGeom>
          <a:noFill/>
        </p:spPr>
        <p:txBody>
          <a:bodyPr wrap="square" rtlCol="0">
            <a:spAutoFit/>
          </a:bodyPr>
          <a:lstStyle/>
          <a:p>
            <a:r>
              <a:rPr lang="ja-JP" altLang="en-US" dirty="0" smtClean="0"/>
              <a:t>図</a:t>
            </a:r>
            <a:r>
              <a:rPr lang="en-US" altLang="ja-JP" dirty="0" smtClean="0"/>
              <a:t>: (a) </a:t>
            </a:r>
            <a:r>
              <a:rPr lang="ja-JP" altLang="en-US" dirty="0" smtClean="0"/>
              <a:t>収量が最大となる品種の南北分布</a:t>
            </a:r>
            <a:r>
              <a:rPr lang="en-US" altLang="ja-JP" dirty="0" smtClean="0"/>
              <a:t>(MIROC5) (b) 36-44N</a:t>
            </a:r>
            <a:r>
              <a:rPr lang="ja-JP" altLang="en-US" dirty="0" smtClean="0"/>
              <a:t>で品種ごとに集計した当該品種が最大収量となるグリッド数</a:t>
            </a:r>
            <a:r>
              <a:rPr lang="en-US" altLang="ja-JP" dirty="0" smtClean="0"/>
              <a:t>(MIROC5) (c), (d): (a), (b)</a:t>
            </a:r>
            <a:r>
              <a:rPr lang="ja-JP" altLang="en-US" dirty="0" smtClean="0"/>
              <a:t>と同様ただし</a:t>
            </a:r>
            <a:r>
              <a:rPr lang="en-US" altLang="ja-JP" dirty="0" smtClean="0"/>
              <a:t>MRI-AGCM</a:t>
            </a:r>
            <a:r>
              <a:rPr lang="ja-JP" altLang="en-US" dirty="0" smtClean="0"/>
              <a:t>使用</a:t>
            </a:r>
            <a:endParaRPr lang="en-US" altLang="ja-JP" dirty="0" smtClean="0"/>
          </a:p>
        </p:txBody>
      </p:sp>
      <p:sp>
        <p:nvSpPr>
          <p:cNvPr id="4" name="テキスト ボックス 3"/>
          <p:cNvSpPr txBox="1"/>
          <p:nvPr/>
        </p:nvSpPr>
        <p:spPr>
          <a:xfrm>
            <a:off x="5124874" y="3019374"/>
            <a:ext cx="4372827" cy="954107"/>
          </a:xfrm>
          <a:prstGeom prst="rect">
            <a:avLst/>
          </a:prstGeom>
          <a:noFill/>
        </p:spPr>
        <p:txBody>
          <a:bodyPr wrap="square" rtlCol="0">
            <a:spAutoFit/>
          </a:bodyPr>
          <a:lstStyle/>
          <a:p>
            <a:r>
              <a:rPr kumimoji="1" lang="ja-JP" altLang="en-US" sz="2800" dirty="0" smtClean="0"/>
              <a:t>傾向は</a:t>
            </a:r>
            <a:r>
              <a:rPr kumimoji="1" lang="en-US" altLang="ja-JP" sz="2800" dirty="0" smtClean="0"/>
              <a:t>MRI-AGCM</a:t>
            </a:r>
            <a:r>
              <a:rPr kumimoji="1" lang="ja-JP" altLang="en-US" sz="2800" dirty="0" smtClean="0"/>
              <a:t>にしても同じ</a:t>
            </a:r>
            <a:endParaRPr kumimoji="1" lang="ja-JP" altLang="en-US" sz="2800" dirty="0"/>
          </a:p>
        </p:txBody>
      </p:sp>
      <p:sp>
        <p:nvSpPr>
          <p:cNvPr id="9" name="正方形/長方形 8"/>
          <p:cNvSpPr/>
          <p:nvPr/>
        </p:nvSpPr>
        <p:spPr>
          <a:xfrm>
            <a:off x="2" y="0"/>
            <a:ext cx="3535028"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図 9" descr="clt_shif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9" y="22822"/>
            <a:ext cx="3569780" cy="6858000"/>
          </a:xfrm>
          <a:prstGeom prst="rect">
            <a:avLst/>
          </a:prstGeom>
        </p:spPr>
      </p:pic>
    </p:spTree>
    <p:extLst>
      <p:ext uri="{BB962C8B-B14F-4D97-AF65-F5344CB8AC3E}">
        <p14:creationId xmlns:p14="http://schemas.microsoft.com/office/powerpoint/2010/main" val="189528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584776"/>
          </a:xfrm>
          <a:prstGeom prst="rect">
            <a:avLst/>
          </a:prstGeom>
          <a:noFill/>
        </p:spPr>
        <p:txBody>
          <a:bodyPr wrap="square" rtlCol="0">
            <a:spAutoFit/>
          </a:bodyPr>
          <a:lstStyle/>
          <a:p>
            <a:r>
              <a:rPr kumimoji="1" lang="en-US" altLang="ja-JP" sz="3200" dirty="0" smtClean="0">
                <a:solidFill>
                  <a:srgbClr val="FFFF00"/>
                </a:solidFill>
              </a:rPr>
              <a:t>CDF</a:t>
            </a:r>
            <a:r>
              <a:rPr kumimoji="1" lang="ja-JP" altLang="en-US" sz="3200" dirty="0" smtClean="0">
                <a:solidFill>
                  <a:srgbClr val="FFFF00"/>
                </a:solidFill>
              </a:rPr>
              <a:t>法によるバイアス補正</a:t>
            </a:r>
            <a:endParaRPr kumimoji="1" lang="ja-JP" altLang="en-US" sz="3200" dirty="0">
              <a:solidFill>
                <a:srgbClr val="FFFF00"/>
              </a:solidFill>
            </a:endParaRPr>
          </a:p>
        </p:txBody>
      </p:sp>
      <p:sp>
        <p:nvSpPr>
          <p:cNvPr id="3" name="テキスト ボックス 2"/>
          <p:cNvSpPr txBox="1"/>
          <p:nvPr/>
        </p:nvSpPr>
        <p:spPr>
          <a:xfrm>
            <a:off x="298631" y="3278379"/>
            <a:ext cx="8733672" cy="523220"/>
          </a:xfrm>
          <a:prstGeom prst="rect">
            <a:avLst/>
          </a:prstGeom>
          <a:noFill/>
        </p:spPr>
        <p:txBody>
          <a:bodyPr wrap="square" rtlCol="0">
            <a:spAutoFit/>
          </a:bodyPr>
          <a:lstStyle/>
          <a:p>
            <a:r>
              <a:rPr kumimoji="1" lang="en-US" altLang="ja-JP" sz="2800" dirty="0" smtClean="0"/>
              <a:t>MRI-AGCM</a:t>
            </a:r>
            <a:r>
              <a:rPr kumimoji="1" lang="ja-JP" altLang="en-US" sz="2800" dirty="0" smtClean="0"/>
              <a:t>は全パーセンタイルでモデルが高温予報</a:t>
            </a:r>
            <a:endParaRPr kumimoji="1" lang="en-US" altLang="ja-JP" sz="2800" dirty="0"/>
          </a:p>
        </p:txBody>
      </p:sp>
      <p:pic>
        <p:nvPicPr>
          <p:cNvPr id="4" name="図 3" descr="mri_cdf_sendai.bmp"/>
          <p:cNvPicPr>
            <a:picLocks noChangeAspect="1"/>
          </p:cNvPicPr>
          <p:nvPr/>
        </p:nvPicPr>
        <p:blipFill rotWithShape="1">
          <a:blip r:embed="rId2">
            <a:extLst>
              <a:ext uri="{28A0092B-C50C-407E-A947-70E740481C1C}">
                <a14:useLocalDpi xmlns:a14="http://schemas.microsoft.com/office/drawing/2010/main" val="0"/>
              </a:ext>
            </a:extLst>
          </a:blip>
          <a:srcRect t="58677"/>
          <a:stretch/>
        </p:blipFill>
        <p:spPr>
          <a:xfrm>
            <a:off x="0" y="584775"/>
            <a:ext cx="9144000" cy="2670162"/>
          </a:xfrm>
          <a:prstGeom prst="rect">
            <a:avLst/>
          </a:prstGeom>
        </p:spPr>
      </p:pic>
    </p:spTree>
    <p:extLst>
      <p:ext uri="{BB962C8B-B14F-4D97-AF65-F5344CB8AC3E}">
        <p14:creationId xmlns:p14="http://schemas.microsoft.com/office/powerpoint/2010/main" val="11899266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546"/>
            <a:ext cx="9338164" cy="954107"/>
          </a:xfrm>
          <a:prstGeom prst="rect">
            <a:avLst/>
          </a:prstGeom>
          <a:noFill/>
        </p:spPr>
        <p:txBody>
          <a:bodyPr wrap="square" rtlCol="0">
            <a:spAutoFit/>
          </a:bodyPr>
          <a:lstStyle/>
          <a:p>
            <a:r>
              <a:rPr kumimoji="1" lang="en-US" altLang="ja-JP" sz="2800" dirty="0" smtClean="0">
                <a:solidFill>
                  <a:srgbClr val="FFFF00"/>
                </a:solidFill>
              </a:rPr>
              <a:t>JJA</a:t>
            </a:r>
            <a:r>
              <a:rPr kumimoji="1" lang="ja-JP" altLang="en-US" sz="2800" dirty="0" smtClean="0">
                <a:solidFill>
                  <a:srgbClr val="FFFF00"/>
                </a:solidFill>
              </a:rPr>
              <a:t>平均の気候値</a:t>
            </a:r>
            <a:endParaRPr kumimoji="1" lang="en-US" altLang="ja-JP" sz="2800" dirty="0" smtClean="0">
              <a:solidFill>
                <a:srgbClr val="FFFF00"/>
              </a:solidFill>
            </a:endParaRPr>
          </a:p>
          <a:p>
            <a:r>
              <a:rPr lang="en-US" altLang="ja-JP" sz="2800" dirty="0" smtClean="0">
                <a:solidFill>
                  <a:srgbClr val="FFFF00"/>
                </a:solidFill>
              </a:rPr>
              <a:t>(MIROC5)</a:t>
            </a:r>
            <a:endParaRPr kumimoji="1" lang="en-US" altLang="ja-JP" sz="2800" dirty="0" smtClean="0">
              <a:solidFill>
                <a:srgbClr val="FFFF00"/>
              </a:solidFill>
            </a:endParaRPr>
          </a:p>
        </p:txBody>
      </p:sp>
      <p:pic>
        <p:nvPicPr>
          <p:cNvPr id="5" name="図 4" descr="met_mir_full_jja.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802" y="1546"/>
            <a:ext cx="4846211" cy="6858000"/>
          </a:xfrm>
          <a:prstGeom prst="rect">
            <a:avLst/>
          </a:prstGeom>
        </p:spPr>
      </p:pic>
    </p:spTree>
    <p:extLst>
      <p:ext uri="{BB962C8B-B14F-4D97-AF65-F5344CB8AC3E}">
        <p14:creationId xmlns:p14="http://schemas.microsoft.com/office/powerpoint/2010/main" val="14617394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546"/>
            <a:ext cx="9338164" cy="954107"/>
          </a:xfrm>
          <a:prstGeom prst="rect">
            <a:avLst/>
          </a:prstGeom>
          <a:noFill/>
        </p:spPr>
        <p:txBody>
          <a:bodyPr wrap="square" rtlCol="0">
            <a:spAutoFit/>
          </a:bodyPr>
          <a:lstStyle/>
          <a:p>
            <a:r>
              <a:rPr kumimoji="1" lang="en-US" altLang="ja-JP" sz="2800" dirty="0" smtClean="0">
                <a:solidFill>
                  <a:srgbClr val="FFFF00"/>
                </a:solidFill>
              </a:rPr>
              <a:t>JJA</a:t>
            </a:r>
            <a:r>
              <a:rPr kumimoji="1" lang="ja-JP" altLang="en-US" sz="2800" dirty="0" smtClean="0">
                <a:solidFill>
                  <a:srgbClr val="FFFF00"/>
                </a:solidFill>
              </a:rPr>
              <a:t>平均の気候値</a:t>
            </a:r>
            <a:endParaRPr kumimoji="1" lang="en-US" altLang="ja-JP" sz="2800" dirty="0" smtClean="0">
              <a:solidFill>
                <a:srgbClr val="FFFF00"/>
              </a:solidFill>
            </a:endParaRPr>
          </a:p>
          <a:p>
            <a:r>
              <a:rPr lang="en-US" altLang="ja-JP" sz="2800" dirty="0" smtClean="0">
                <a:solidFill>
                  <a:srgbClr val="FFFF00"/>
                </a:solidFill>
              </a:rPr>
              <a:t>(MRI-AGCM)</a:t>
            </a:r>
            <a:endParaRPr kumimoji="1" lang="en-US" altLang="ja-JP" sz="2800" dirty="0" smtClean="0">
              <a:solidFill>
                <a:srgbClr val="FFFF00"/>
              </a:solidFill>
            </a:endParaRPr>
          </a:p>
        </p:txBody>
      </p:sp>
      <p:pic>
        <p:nvPicPr>
          <p:cNvPr id="2" name="図 1" descr="met_mri_full_jja.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802" y="0"/>
            <a:ext cx="4846211" cy="6858000"/>
          </a:xfrm>
          <a:prstGeom prst="rect">
            <a:avLst/>
          </a:prstGeom>
        </p:spPr>
      </p:pic>
    </p:spTree>
    <p:extLst>
      <p:ext uri="{BB962C8B-B14F-4D97-AF65-F5344CB8AC3E}">
        <p14:creationId xmlns:p14="http://schemas.microsoft.com/office/powerpoint/2010/main" val="9066265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584776"/>
          </a:xfrm>
          <a:prstGeom prst="rect">
            <a:avLst/>
          </a:prstGeom>
          <a:noFill/>
        </p:spPr>
        <p:txBody>
          <a:bodyPr wrap="square" rtlCol="0">
            <a:spAutoFit/>
          </a:bodyPr>
          <a:lstStyle/>
          <a:p>
            <a:r>
              <a:rPr kumimoji="1" lang="en-US" altLang="ja-JP" sz="3200" dirty="0" smtClean="0">
                <a:solidFill>
                  <a:srgbClr val="FFFF00"/>
                </a:solidFill>
              </a:rPr>
              <a:t>Introduction: </a:t>
            </a:r>
            <a:r>
              <a:rPr kumimoji="1" lang="ja-JP" altLang="en-US" sz="3200" dirty="0" smtClean="0">
                <a:solidFill>
                  <a:srgbClr val="FF6600"/>
                </a:solidFill>
              </a:rPr>
              <a:t>土地利用変化</a:t>
            </a:r>
            <a:r>
              <a:rPr lang="en-US" altLang="ja-JP" sz="3200" dirty="0" smtClean="0">
                <a:solidFill>
                  <a:srgbClr val="FFFF00"/>
                </a:solidFill>
              </a:rPr>
              <a:t>→</a:t>
            </a:r>
            <a:r>
              <a:rPr lang="ja-JP" altLang="en-US" sz="3200" dirty="0" smtClean="0">
                <a:solidFill>
                  <a:srgbClr val="FFFF00"/>
                </a:solidFill>
              </a:rPr>
              <a:t>温暖化</a:t>
            </a:r>
            <a:r>
              <a:rPr kumimoji="1" lang="en-US" altLang="ja-JP" sz="3200" dirty="0" smtClean="0">
                <a:solidFill>
                  <a:srgbClr val="FFFF00"/>
                </a:solidFill>
              </a:rPr>
              <a:t>→</a:t>
            </a:r>
            <a:r>
              <a:rPr kumimoji="1" lang="ja-JP" altLang="en-US" sz="3200" dirty="0" smtClean="0">
                <a:solidFill>
                  <a:srgbClr val="FFFF00"/>
                </a:solidFill>
              </a:rPr>
              <a:t>収量影響</a:t>
            </a:r>
            <a:endParaRPr kumimoji="1" lang="ja-JP" altLang="en-US" sz="3200" dirty="0">
              <a:solidFill>
                <a:srgbClr val="FFFF00"/>
              </a:solidFill>
            </a:endParaRPr>
          </a:p>
        </p:txBody>
      </p:sp>
      <p:sp>
        <p:nvSpPr>
          <p:cNvPr id="3" name="テキスト ボックス 2"/>
          <p:cNvSpPr txBox="1"/>
          <p:nvPr/>
        </p:nvSpPr>
        <p:spPr>
          <a:xfrm>
            <a:off x="0" y="691341"/>
            <a:ext cx="9143999" cy="5693867"/>
          </a:xfrm>
          <a:prstGeom prst="rect">
            <a:avLst/>
          </a:prstGeom>
          <a:noFill/>
        </p:spPr>
        <p:txBody>
          <a:bodyPr wrap="square" rtlCol="0">
            <a:spAutoFit/>
          </a:bodyPr>
          <a:lstStyle/>
          <a:p>
            <a:r>
              <a:rPr kumimoji="1" lang="ja-JP" altLang="en-US" sz="2800" dirty="0" smtClean="0"/>
              <a:t>・日本では、</a:t>
            </a:r>
            <a:r>
              <a:rPr lang="ja-JP" altLang="en-US" sz="2800" dirty="0" smtClean="0"/>
              <a:t>近年の</a:t>
            </a:r>
            <a:r>
              <a:rPr lang="en-US" altLang="ja-JP" sz="2800" dirty="0" smtClean="0"/>
              <a:t>LUC</a:t>
            </a:r>
            <a:r>
              <a:rPr lang="ja-JP" altLang="en-US" sz="2800" dirty="0" smtClean="0"/>
              <a:t>により、</a:t>
            </a:r>
            <a:endParaRPr lang="en-US" altLang="ja-JP" sz="2800" dirty="0" smtClean="0"/>
          </a:p>
          <a:p>
            <a:r>
              <a:rPr kumimoji="1" lang="en-US" altLang="ja-JP" sz="2800" dirty="0"/>
              <a:t> </a:t>
            </a:r>
            <a:r>
              <a:rPr kumimoji="1" lang="en-US" altLang="ja-JP" sz="2800" dirty="0" smtClean="0"/>
              <a:t> </a:t>
            </a:r>
            <a:r>
              <a:rPr kumimoji="1" lang="ja-JP" altLang="en-US" sz="2800" dirty="0" smtClean="0"/>
              <a:t>水田の持つ気温変化の緩和効果</a:t>
            </a:r>
            <a:endParaRPr lang="en-US" altLang="ja-JP" sz="2800" dirty="0"/>
          </a:p>
          <a:p>
            <a:r>
              <a:rPr kumimoji="1" lang="en-US" altLang="ja-JP" sz="2800" dirty="0" smtClean="0"/>
              <a:t>  (</a:t>
            </a:r>
            <a:r>
              <a:rPr kumimoji="1" lang="en-US" altLang="ja-JP" sz="2800" dirty="0" err="1" smtClean="0"/>
              <a:t>Wakiyama</a:t>
            </a:r>
            <a:r>
              <a:rPr kumimoji="1" lang="en-US" altLang="ja-JP" sz="2800" dirty="0" smtClean="0"/>
              <a:t> et al. 2007, JAM)</a:t>
            </a:r>
            <a:r>
              <a:rPr kumimoji="1" lang="ja-JP" altLang="en-US" sz="2800" dirty="0" smtClean="0"/>
              <a:t>が失われつつある</a:t>
            </a:r>
            <a:endParaRPr lang="en-US" altLang="ja-JP" sz="2800" dirty="0"/>
          </a:p>
          <a:p>
            <a:endParaRPr lang="en-US" altLang="ja-JP" sz="2800" dirty="0" smtClean="0"/>
          </a:p>
          <a:p>
            <a:r>
              <a:rPr lang="ja-JP" altLang="en-US" sz="2800" dirty="0" smtClean="0"/>
              <a:t>・四国では</a:t>
            </a:r>
            <a:r>
              <a:rPr lang="en-US" altLang="ja-JP" sz="2800" dirty="0" smtClean="0"/>
              <a:t>1987-2006</a:t>
            </a:r>
            <a:r>
              <a:rPr lang="ja-JP" altLang="en-US" sz="2800" dirty="0" smtClean="0"/>
              <a:t>の水田減少により、昇温量が非水田</a:t>
            </a:r>
            <a:endParaRPr lang="en-US" altLang="ja-JP" sz="2800" dirty="0" smtClean="0"/>
          </a:p>
          <a:p>
            <a:r>
              <a:rPr lang="en-US" altLang="ja-JP" sz="2800" dirty="0"/>
              <a:t> </a:t>
            </a:r>
            <a:r>
              <a:rPr lang="en-US" altLang="ja-JP" sz="2800" dirty="0" smtClean="0"/>
              <a:t> </a:t>
            </a:r>
            <a:r>
              <a:rPr lang="ja-JP" altLang="en-US" sz="2800" dirty="0" smtClean="0"/>
              <a:t>の</a:t>
            </a:r>
            <a:r>
              <a:rPr lang="en-US" altLang="ja-JP" sz="2800" dirty="0" smtClean="0"/>
              <a:t>5</a:t>
            </a:r>
            <a:r>
              <a:rPr lang="ja-JP" altLang="en-US" sz="2800" dirty="0" smtClean="0"/>
              <a:t>倍</a:t>
            </a:r>
            <a:r>
              <a:rPr lang="en-US" altLang="ja-JP" sz="2800" dirty="0" smtClean="0"/>
              <a:t>(Yoshida et al. 2012, GRL)</a:t>
            </a:r>
          </a:p>
          <a:p>
            <a:endParaRPr lang="en-US" altLang="ja-JP" sz="2800" dirty="0"/>
          </a:p>
          <a:p>
            <a:r>
              <a:rPr lang="ja-JP" altLang="en-US" sz="2800" dirty="0" smtClean="0"/>
              <a:t>・</a:t>
            </a:r>
            <a:r>
              <a:rPr lang="en-US" altLang="ja-JP" sz="2800" dirty="0" smtClean="0"/>
              <a:t>LUC</a:t>
            </a:r>
            <a:r>
              <a:rPr lang="ja-JP" altLang="en-US" sz="2800" dirty="0" smtClean="0"/>
              <a:t>由来による温暖化で</a:t>
            </a:r>
            <a:r>
              <a:rPr lang="en-US" altLang="ja-JP" sz="2800" dirty="0" smtClean="0"/>
              <a:t>2005</a:t>
            </a:r>
            <a:r>
              <a:rPr lang="ja-JP" altLang="en-US" sz="2800" dirty="0" smtClean="0"/>
              <a:t>年の四国では</a:t>
            </a:r>
            <a:r>
              <a:rPr lang="en-US" altLang="ja-JP" sz="2800" dirty="0" smtClean="0"/>
              <a:t>1200t</a:t>
            </a:r>
            <a:r>
              <a:rPr lang="ja-JP" altLang="en-US" sz="2800" dirty="0" smtClean="0"/>
              <a:t>の減収</a:t>
            </a:r>
            <a:endParaRPr lang="en-US" altLang="ja-JP" sz="2800" dirty="0" smtClean="0"/>
          </a:p>
          <a:p>
            <a:r>
              <a:rPr lang="en-US" altLang="ja-JP" sz="2800" dirty="0"/>
              <a:t> </a:t>
            </a:r>
            <a:r>
              <a:rPr lang="en-US" altLang="ja-JP" sz="2800" dirty="0" smtClean="0"/>
              <a:t> (Yoshida et al. 2012, GRL)</a:t>
            </a:r>
          </a:p>
          <a:p>
            <a:endParaRPr lang="en-US" altLang="ja-JP" sz="2800" dirty="0"/>
          </a:p>
          <a:p>
            <a:pPr marL="514350" indent="-514350">
              <a:buAutoNum type="arabicPeriod"/>
            </a:pPr>
            <a:r>
              <a:rPr lang="ja-JP" altLang="en-US" sz="2800" dirty="0" smtClean="0">
                <a:solidFill>
                  <a:srgbClr val="FF0000"/>
                </a:solidFill>
              </a:rPr>
              <a:t>東北の将来のコメ収量はどうなるのか？</a:t>
            </a:r>
            <a:endParaRPr lang="en-US" altLang="ja-JP" sz="2800" dirty="0" smtClean="0">
              <a:solidFill>
                <a:srgbClr val="FF0000"/>
              </a:solidFill>
            </a:endParaRPr>
          </a:p>
          <a:p>
            <a:pPr marL="514350" indent="-514350">
              <a:buAutoNum type="arabicPeriod"/>
            </a:pPr>
            <a:r>
              <a:rPr lang="ja-JP" altLang="en-US" sz="2800" dirty="0" smtClean="0">
                <a:solidFill>
                  <a:srgbClr val="FF0000"/>
                </a:solidFill>
              </a:rPr>
              <a:t>最大収量品種は？</a:t>
            </a:r>
            <a:endParaRPr lang="en-US" altLang="ja-JP" sz="2800" dirty="0">
              <a:solidFill>
                <a:srgbClr val="FF0000"/>
              </a:solidFill>
            </a:endParaRPr>
          </a:p>
          <a:p>
            <a:pPr marL="514350" indent="-514350">
              <a:buAutoNum type="arabicPeriod"/>
            </a:pPr>
            <a:r>
              <a:rPr lang="en-US" altLang="ja-JP" sz="2800" dirty="0" smtClean="0">
                <a:solidFill>
                  <a:srgbClr val="FF0000"/>
                </a:solidFill>
              </a:rPr>
              <a:t>LUC</a:t>
            </a:r>
            <a:r>
              <a:rPr lang="ja-JP" altLang="en-US" sz="2800" dirty="0" smtClean="0">
                <a:solidFill>
                  <a:srgbClr val="FF0000"/>
                </a:solidFill>
              </a:rPr>
              <a:t>による環境変化は東北でも影響を与える？</a:t>
            </a:r>
            <a:endParaRPr lang="en-US" altLang="ja-JP" sz="2800" dirty="0" smtClean="0">
              <a:solidFill>
                <a:srgbClr val="FF0000"/>
              </a:solidFill>
            </a:endParaRPr>
          </a:p>
        </p:txBody>
      </p:sp>
    </p:spTree>
    <p:extLst>
      <p:ext uri="{BB962C8B-B14F-4D97-AF65-F5344CB8AC3E}">
        <p14:creationId xmlns:p14="http://schemas.microsoft.com/office/powerpoint/2010/main" val="1851300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a:off x="656636" y="4093267"/>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a:off x="653643" y="1652922"/>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0" y="-1"/>
            <a:ext cx="9144000" cy="584776"/>
          </a:xfrm>
          <a:prstGeom prst="rect">
            <a:avLst/>
          </a:prstGeom>
          <a:noFill/>
        </p:spPr>
        <p:txBody>
          <a:bodyPr wrap="square" rtlCol="0">
            <a:spAutoFit/>
          </a:bodyPr>
          <a:lstStyle/>
          <a:p>
            <a:r>
              <a:rPr kumimoji="1" lang="ja-JP" altLang="en-US" sz="3200" dirty="0" smtClean="0">
                <a:solidFill>
                  <a:srgbClr val="FFFF00"/>
                </a:solidFill>
              </a:rPr>
              <a:t>全体プロセス</a:t>
            </a:r>
            <a:endParaRPr kumimoji="1" lang="ja-JP" altLang="en-US" sz="3200" dirty="0">
              <a:solidFill>
                <a:srgbClr val="FFFF00"/>
              </a:solidFill>
            </a:endParaRPr>
          </a:p>
        </p:txBody>
      </p:sp>
      <p:sp>
        <p:nvSpPr>
          <p:cNvPr id="2" name="正方形/長方形 1"/>
          <p:cNvSpPr/>
          <p:nvPr/>
        </p:nvSpPr>
        <p:spPr>
          <a:xfrm>
            <a:off x="102715"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MIROC5</a:t>
            </a:r>
            <a:endParaRPr kumimoji="1" lang="ja-JP" altLang="en-US" dirty="0"/>
          </a:p>
        </p:txBody>
      </p:sp>
      <p:sp>
        <p:nvSpPr>
          <p:cNvPr id="6" name="正方形/長方形 5"/>
          <p:cNvSpPr/>
          <p:nvPr/>
        </p:nvSpPr>
        <p:spPr>
          <a:xfrm>
            <a:off x="1671458"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NHRCM</a:t>
            </a:r>
          </a:p>
          <a:p>
            <a:pPr algn="ctr"/>
            <a:r>
              <a:rPr kumimoji="1" lang="en-US" altLang="ja-JP" dirty="0" smtClean="0"/>
              <a:t>dx=20km</a:t>
            </a:r>
          </a:p>
          <a:p>
            <a:pPr algn="ctr"/>
            <a:endParaRPr lang="en-US" altLang="ja-JP" dirty="0"/>
          </a:p>
          <a:p>
            <a:pPr algn="ctr"/>
            <a:r>
              <a:rPr kumimoji="1" lang="en-US" altLang="ja-JP" dirty="0" smtClean="0"/>
              <a:t>MRI</a:t>
            </a:r>
            <a:r>
              <a:rPr kumimoji="1" lang="ja-JP" altLang="en-US" dirty="0" smtClean="0"/>
              <a:t>提供</a:t>
            </a:r>
            <a:endParaRPr kumimoji="1" lang="ja-JP" altLang="en-US" dirty="0"/>
          </a:p>
        </p:txBody>
      </p:sp>
      <p:sp>
        <p:nvSpPr>
          <p:cNvPr id="7" name="正方形/長方形 6"/>
          <p:cNvSpPr/>
          <p:nvPr/>
        </p:nvSpPr>
        <p:spPr>
          <a:xfrm>
            <a:off x="3205847" y="759405"/>
            <a:ext cx="1353975" cy="456953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JMA-NHM</a:t>
            </a:r>
          </a:p>
          <a:p>
            <a:pPr algn="ctr"/>
            <a:r>
              <a:rPr lang="en-US" altLang="ja-JP" dirty="0"/>
              <a:t>d</a:t>
            </a:r>
            <a:r>
              <a:rPr kumimoji="1" lang="en-US" altLang="ja-JP" dirty="0" smtClean="0"/>
              <a:t>x=10km</a:t>
            </a:r>
            <a:endParaRPr kumimoji="1" lang="ja-JP" altLang="en-US" dirty="0"/>
          </a:p>
        </p:txBody>
      </p:sp>
      <p:sp>
        <p:nvSpPr>
          <p:cNvPr id="8" name="正方形/長方形 7"/>
          <p:cNvSpPr/>
          <p:nvPr/>
        </p:nvSpPr>
        <p:spPr>
          <a:xfrm>
            <a:off x="4721560" y="759405"/>
            <a:ext cx="1353975" cy="4569535"/>
          </a:xfrm>
          <a:prstGeom prst="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LUC</a:t>
            </a:r>
            <a:r>
              <a:rPr lang="ja-JP" altLang="en-US" dirty="0" smtClean="0"/>
              <a:t>による</a:t>
            </a:r>
            <a:endParaRPr lang="en-US" altLang="ja-JP" dirty="0" smtClean="0"/>
          </a:p>
          <a:p>
            <a:pPr algn="ctr"/>
            <a:r>
              <a:rPr lang="ja-JP" altLang="en-US" dirty="0" smtClean="0"/>
              <a:t>環境変化</a:t>
            </a:r>
            <a:endParaRPr lang="en-US" altLang="ja-JP" dirty="0" smtClean="0"/>
          </a:p>
          <a:p>
            <a:pPr algn="ctr"/>
            <a:endParaRPr lang="en-US" altLang="ja-JP" dirty="0"/>
          </a:p>
          <a:p>
            <a:pPr algn="ctr"/>
            <a:r>
              <a:rPr lang="ja-JP" altLang="en-US" dirty="0" smtClean="0"/>
              <a:t>影響評価</a:t>
            </a:r>
            <a:endParaRPr lang="en-US" altLang="ja-JP" dirty="0" smtClean="0"/>
          </a:p>
          <a:p>
            <a:pPr algn="ctr"/>
            <a:r>
              <a:rPr lang="ja-JP" altLang="en-US" dirty="0" smtClean="0"/>
              <a:t>関数使用</a:t>
            </a:r>
            <a:endParaRPr lang="en-US" altLang="ja-JP" dirty="0" smtClean="0"/>
          </a:p>
          <a:p>
            <a:pPr algn="ctr"/>
            <a:endParaRPr lang="en-US" altLang="ja-JP" dirty="0"/>
          </a:p>
          <a:p>
            <a:pPr algn="ctr"/>
            <a:r>
              <a:rPr lang="en-US" altLang="ja-JP" dirty="0" smtClean="0"/>
              <a:t>※</a:t>
            </a:r>
            <a:r>
              <a:rPr lang="ja-JP" altLang="en-US" dirty="0" smtClean="0"/>
              <a:t>今回は</a:t>
            </a:r>
            <a:endParaRPr lang="en-US" altLang="ja-JP" dirty="0" smtClean="0"/>
          </a:p>
          <a:p>
            <a:pPr algn="ctr"/>
            <a:r>
              <a:rPr lang="ja-JP" altLang="en-US" dirty="0" smtClean="0"/>
              <a:t>簡易版</a:t>
            </a:r>
            <a:endParaRPr lang="en-US" altLang="ja-JP" dirty="0" smtClean="0"/>
          </a:p>
        </p:txBody>
      </p:sp>
      <p:sp>
        <p:nvSpPr>
          <p:cNvPr id="9" name="正方形/長方形 8"/>
          <p:cNvSpPr/>
          <p:nvPr/>
        </p:nvSpPr>
        <p:spPr>
          <a:xfrm>
            <a:off x="6218598" y="759405"/>
            <a:ext cx="1353975" cy="4569535"/>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NIAES-Rice</a:t>
            </a:r>
          </a:p>
          <a:p>
            <a:pPr algn="ctr"/>
            <a:r>
              <a:rPr lang="en-US" altLang="ja-JP" dirty="0" smtClean="0"/>
              <a:t>10</a:t>
            </a:r>
            <a:r>
              <a:rPr lang="ja-JP" altLang="en-US" dirty="0" smtClean="0"/>
              <a:t>品種</a:t>
            </a:r>
            <a:endParaRPr lang="en-US" altLang="ja-JP" dirty="0" smtClean="0"/>
          </a:p>
        </p:txBody>
      </p:sp>
      <p:sp>
        <p:nvSpPr>
          <p:cNvPr id="10" name="正方形/長方形 9"/>
          <p:cNvSpPr/>
          <p:nvPr/>
        </p:nvSpPr>
        <p:spPr>
          <a:xfrm>
            <a:off x="7705983" y="759405"/>
            <a:ext cx="1353975" cy="456953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1. </a:t>
            </a:r>
            <a:r>
              <a:rPr lang="ja-JP" altLang="en-US" dirty="0" smtClean="0"/>
              <a:t>温暖化、</a:t>
            </a:r>
            <a:r>
              <a:rPr lang="en-US" altLang="ja-JP" dirty="0" smtClean="0"/>
              <a:t>LUC</a:t>
            </a:r>
            <a:r>
              <a:rPr lang="ja-JP" altLang="en-US" dirty="0" smtClean="0"/>
              <a:t>による収量変化</a:t>
            </a:r>
            <a:endParaRPr lang="en-US" altLang="ja-JP" dirty="0" smtClean="0"/>
          </a:p>
          <a:p>
            <a:pPr algn="ctr"/>
            <a:endParaRPr lang="en-US" altLang="ja-JP" dirty="0" smtClean="0"/>
          </a:p>
          <a:p>
            <a:pPr algn="ctr"/>
            <a:r>
              <a:rPr lang="en-US" altLang="ja-JP" dirty="0" smtClean="0"/>
              <a:t>2. </a:t>
            </a:r>
            <a:r>
              <a:rPr lang="ja-JP" altLang="en-US" dirty="0" smtClean="0"/>
              <a:t>最大収量品種の変化</a:t>
            </a:r>
            <a:endParaRPr lang="en-US" altLang="ja-JP" dirty="0"/>
          </a:p>
          <a:p>
            <a:pPr algn="ctr"/>
            <a:endParaRPr lang="en-US" altLang="ja-JP" dirty="0" smtClean="0"/>
          </a:p>
        </p:txBody>
      </p:sp>
      <p:sp>
        <p:nvSpPr>
          <p:cNvPr id="11" name="正方形/長方形 10"/>
          <p:cNvSpPr/>
          <p:nvPr/>
        </p:nvSpPr>
        <p:spPr>
          <a:xfrm>
            <a:off x="102715" y="3162396"/>
            <a:ext cx="2922718"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MRI-AGCM</a:t>
            </a:r>
            <a:endParaRPr kumimoji="1" lang="ja-JP" altLang="en-US" dirty="0"/>
          </a:p>
        </p:txBody>
      </p:sp>
      <p:sp>
        <p:nvSpPr>
          <p:cNvPr id="12" name="テキスト ボックス 11"/>
          <p:cNvSpPr txBox="1"/>
          <p:nvPr/>
        </p:nvSpPr>
        <p:spPr>
          <a:xfrm>
            <a:off x="-1" y="6201059"/>
            <a:ext cx="9225705" cy="523220"/>
          </a:xfrm>
          <a:prstGeom prst="rect">
            <a:avLst/>
          </a:prstGeom>
          <a:noFill/>
        </p:spPr>
        <p:txBody>
          <a:bodyPr wrap="square" rtlCol="0">
            <a:spAutoFit/>
          </a:bodyPr>
          <a:lstStyle/>
          <a:p>
            <a:r>
              <a:rPr kumimoji="1" lang="ja-JP" altLang="en-US" sz="2800" dirty="0" smtClean="0">
                <a:solidFill>
                  <a:srgbClr val="FFFF00"/>
                </a:solidFill>
              </a:rPr>
              <a:t>温暖化</a:t>
            </a:r>
            <a:r>
              <a:rPr lang="en-US" altLang="ja-JP" sz="2800" dirty="0">
                <a:solidFill>
                  <a:srgbClr val="FFFF00"/>
                </a:solidFill>
              </a:rPr>
              <a:t>+</a:t>
            </a:r>
            <a:r>
              <a:rPr kumimoji="1" lang="en-US" altLang="ja-JP" sz="2800" dirty="0" smtClean="0">
                <a:solidFill>
                  <a:srgbClr val="FFFF00"/>
                </a:solidFill>
              </a:rPr>
              <a:t>LUC</a:t>
            </a:r>
            <a:r>
              <a:rPr kumimoji="1" lang="ja-JP" altLang="en-US" sz="2800" dirty="0" smtClean="0">
                <a:solidFill>
                  <a:srgbClr val="FFFF00"/>
                </a:solidFill>
              </a:rPr>
              <a:t>を考慮した将来の東北における最適品種の提案</a:t>
            </a:r>
            <a:endParaRPr kumimoji="1" lang="ja-JP" altLang="en-US" sz="2800" dirty="0">
              <a:solidFill>
                <a:srgbClr val="FFFF00"/>
              </a:solidFill>
            </a:endParaRPr>
          </a:p>
        </p:txBody>
      </p:sp>
      <p:sp>
        <p:nvSpPr>
          <p:cNvPr id="15" name="テキスト ボックス 14"/>
          <p:cNvSpPr txBox="1"/>
          <p:nvPr/>
        </p:nvSpPr>
        <p:spPr>
          <a:xfrm>
            <a:off x="102715" y="5481730"/>
            <a:ext cx="5873101" cy="461665"/>
          </a:xfrm>
          <a:prstGeom prst="rect">
            <a:avLst/>
          </a:prstGeom>
          <a:noFill/>
        </p:spPr>
        <p:txBody>
          <a:bodyPr wrap="square" rtlCol="0">
            <a:spAutoFit/>
          </a:bodyPr>
          <a:lstStyle/>
          <a:p>
            <a:r>
              <a:rPr kumimoji="1" lang="en-US" altLang="ja-JP" sz="2400" dirty="0" smtClean="0"/>
              <a:t>LUC: </a:t>
            </a:r>
            <a:r>
              <a:rPr kumimoji="1" lang="ja-JP" altLang="en-US" sz="2400" dirty="0" smtClean="0"/>
              <a:t>土地利用変化</a:t>
            </a:r>
            <a:r>
              <a:rPr lang="en-US" altLang="ja-JP" sz="2400" dirty="0" smtClean="0"/>
              <a:t>(Land Use Change)</a:t>
            </a:r>
            <a:endParaRPr kumimoji="1" lang="ja-JP" altLang="en-US" sz="2400" dirty="0"/>
          </a:p>
        </p:txBody>
      </p:sp>
    </p:spTree>
    <p:extLst>
      <p:ext uri="{BB962C8B-B14F-4D97-AF65-F5344CB8AC3E}">
        <p14:creationId xmlns:p14="http://schemas.microsoft.com/office/powerpoint/2010/main" val="1073801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584776"/>
          </a:xfrm>
          <a:prstGeom prst="rect">
            <a:avLst/>
          </a:prstGeom>
          <a:noFill/>
        </p:spPr>
        <p:txBody>
          <a:bodyPr wrap="square" rtlCol="0">
            <a:spAutoFit/>
          </a:bodyPr>
          <a:lstStyle/>
          <a:p>
            <a:r>
              <a:rPr kumimoji="1" lang="ja-JP" altLang="en-US" sz="3200" dirty="0" smtClean="0">
                <a:solidFill>
                  <a:srgbClr val="FFFF00"/>
                </a:solidFill>
              </a:rPr>
              <a:t>気候変化シナリオのダウンスケール</a:t>
            </a:r>
            <a:endParaRPr kumimoji="1" lang="ja-JP" altLang="en-US" sz="3200" dirty="0">
              <a:solidFill>
                <a:srgbClr val="FFFF00"/>
              </a:solidFill>
            </a:endParaRPr>
          </a:p>
        </p:txBody>
      </p:sp>
      <p:pic>
        <p:nvPicPr>
          <p:cNvPr id="4" name="Picture 2" descr="C:\Users\ryu\Desktop\tem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3" y="880634"/>
            <a:ext cx="3268217" cy="200498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02714" y="2885613"/>
            <a:ext cx="4388748" cy="830997"/>
          </a:xfrm>
          <a:prstGeom prst="rect">
            <a:avLst/>
          </a:prstGeom>
          <a:noFill/>
        </p:spPr>
        <p:txBody>
          <a:bodyPr wrap="square" rtlCol="0">
            <a:spAutoFit/>
          </a:bodyPr>
          <a:lstStyle/>
          <a:p>
            <a:r>
              <a:rPr kumimoji="1" lang="en-US" altLang="ja-JP" sz="2400" dirty="0" smtClean="0"/>
              <a:t>GCM: 1. MIROC5 w/ RCP4.5</a:t>
            </a:r>
          </a:p>
          <a:p>
            <a:r>
              <a:rPr lang="en-US" altLang="ja-JP" sz="2400" dirty="0"/>
              <a:t> </a:t>
            </a:r>
            <a:r>
              <a:rPr lang="en-US" altLang="ja-JP" sz="2400" dirty="0" smtClean="0"/>
              <a:t>          2. MRI-AGCM w/ SRES A1B</a:t>
            </a:r>
            <a:endParaRPr kumimoji="1" lang="ja-JP" altLang="en-US" sz="2400" dirty="0"/>
          </a:p>
        </p:txBody>
      </p:sp>
      <p:sp>
        <p:nvSpPr>
          <p:cNvPr id="7" name="正方形/長方形 6"/>
          <p:cNvSpPr/>
          <p:nvPr/>
        </p:nvSpPr>
        <p:spPr>
          <a:xfrm>
            <a:off x="1279273" y="1363429"/>
            <a:ext cx="308146" cy="158755"/>
          </a:xfrm>
          <a:prstGeom prst="rect">
            <a:avLst/>
          </a:prstGeom>
          <a:no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solidFill>
                  <a:srgbClr val="800000"/>
                </a:solidFill>
              </a:ln>
              <a:noFill/>
            </a:endParaRPr>
          </a:p>
        </p:txBody>
      </p:sp>
      <p:cxnSp>
        <p:nvCxnSpPr>
          <p:cNvPr id="9" name="直線コネクタ 8"/>
          <p:cNvCxnSpPr/>
          <p:nvPr/>
        </p:nvCxnSpPr>
        <p:spPr>
          <a:xfrm flipV="1">
            <a:off x="1587419" y="771547"/>
            <a:ext cx="4248680" cy="591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587419" y="1522184"/>
            <a:ext cx="4248680" cy="164937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図形グループ 13"/>
          <p:cNvGrpSpPr/>
          <p:nvPr/>
        </p:nvGrpSpPr>
        <p:grpSpPr>
          <a:xfrm>
            <a:off x="5836099" y="771546"/>
            <a:ext cx="1886227" cy="2400008"/>
            <a:chOff x="5836099" y="771546"/>
            <a:chExt cx="1886227" cy="2400008"/>
          </a:xfrm>
        </p:grpSpPr>
        <p:pic>
          <p:nvPicPr>
            <p:cNvPr id="5" name="図 4" descr="met_mir_light.bmp"/>
            <p:cNvPicPr>
              <a:picLocks noChangeAspect="1"/>
            </p:cNvPicPr>
            <p:nvPr/>
          </p:nvPicPr>
          <p:blipFill rotWithShape="1">
            <a:blip r:embed="rId3">
              <a:extLst>
                <a:ext uri="{28A0092B-C50C-407E-A947-70E740481C1C}">
                  <a14:useLocalDpi xmlns:a14="http://schemas.microsoft.com/office/drawing/2010/main" val="0"/>
                </a:ext>
              </a:extLst>
            </a:blip>
            <a:srcRect l="12458" t="4480" r="66913" b="58378"/>
            <a:stretch/>
          </p:blipFill>
          <p:spPr>
            <a:xfrm>
              <a:off x="5836099" y="771546"/>
              <a:ext cx="1886227" cy="2400008"/>
            </a:xfrm>
            <a:prstGeom prst="rect">
              <a:avLst/>
            </a:prstGeom>
          </p:spPr>
        </p:pic>
        <p:sp>
          <p:nvSpPr>
            <p:cNvPr id="13" name="正方形/長方形 12"/>
            <p:cNvSpPr/>
            <p:nvPr/>
          </p:nvSpPr>
          <p:spPr>
            <a:xfrm>
              <a:off x="7087359" y="2633472"/>
              <a:ext cx="476225" cy="3642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15" name="テキスト ボックス 14"/>
          <p:cNvSpPr txBox="1"/>
          <p:nvPr/>
        </p:nvSpPr>
        <p:spPr>
          <a:xfrm>
            <a:off x="5355205" y="3171554"/>
            <a:ext cx="3464308" cy="461665"/>
          </a:xfrm>
          <a:prstGeom prst="rect">
            <a:avLst/>
          </a:prstGeom>
          <a:noFill/>
        </p:spPr>
        <p:txBody>
          <a:bodyPr wrap="square" rtlCol="0">
            <a:spAutoFit/>
          </a:bodyPr>
          <a:lstStyle/>
          <a:p>
            <a:r>
              <a:rPr kumimoji="1" lang="ja-JP" altLang="en-US" sz="2400" dirty="0" smtClean="0"/>
              <a:t>東北地方</a:t>
            </a:r>
            <a:r>
              <a:rPr kumimoji="1" lang="en-US" altLang="ja-JP" sz="2400" dirty="0" smtClean="0"/>
              <a:t>10km</a:t>
            </a:r>
            <a:r>
              <a:rPr kumimoji="1" lang="ja-JP" altLang="en-US" sz="2400" dirty="0" smtClean="0"/>
              <a:t>メッシュ</a:t>
            </a:r>
            <a:endParaRPr kumimoji="1" lang="ja-JP" altLang="en-US" sz="2400" dirty="0"/>
          </a:p>
        </p:txBody>
      </p:sp>
      <p:sp>
        <p:nvSpPr>
          <p:cNvPr id="16" name="テキスト ボックス 15"/>
          <p:cNvSpPr txBox="1"/>
          <p:nvPr/>
        </p:nvSpPr>
        <p:spPr>
          <a:xfrm>
            <a:off x="1" y="3987562"/>
            <a:ext cx="9144000" cy="2862322"/>
          </a:xfrm>
          <a:prstGeom prst="rect">
            <a:avLst/>
          </a:prstGeom>
          <a:noFill/>
        </p:spPr>
        <p:txBody>
          <a:bodyPr wrap="square" rtlCol="0">
            <a:spAutoFit/>
          </a:bodyPr>
          <a:lstStyle/>
          <a:p>
            <a:r>
              <a:rPr lang="en-US" altLang="ja-JP" sz="2400" dirty="0" smtClean="0"/>
              <a:t>[</a:t>
            </a:r>
            <a:r>
              <a:rPr lang="ja-JP" altLang="en-US" sz="2400" dirty="0" smtClean="0"/>
              <a:t>ダウンスケールに用いた設定</a:t>
            </a:r>
            <a:r>
              <a:rPr lang="en-US" altLang="ja-JP" sz="2400" dirty="0" smtClean="0"/>
              <a:t>]</a:t>
            </a:r>
          </a:p>
          <a:p>
            <a:endParaRPr lang="en-US" altLang="ja-JP" sz="1200" dirty="0" smtClean="0"/>
          </a:p>
          <a:p>
            <a:r>
              <a:rPr kumimoji="1" lang="ja-JP" altLang="en-US" sz="2400" dirty="0" smtClean="0"/>
              <a:t>・モデル</a:t>
            </a:r>
            <a:r>
              <a:rPr kumimoji="1" lang="en-US" altLang="ja-JP" sz="2400" dirty="0" smtClean="0"/>
              <a:t>: </a:t>
            </a:r>
            <a:r>
              <a:rPr kumimoji="1" lang="ja-JP" altLang="en-US" sz="2400" dirty="0" smtClean="0"/>
              <a:t>気象庁・気象研究所</a:t>
            </a:r>
            <a:r>
              <a:rPr kumimoji="1" lang="en-US" altLang="ja-JP" sz="2400" dirty="0" smtClean="0"/>
              <a:t>JMA-NHM (Saito et al. 2007, JMSJ)</a:t>
            </a:r>
          </a:p>
          <a:p>
            <a:r>
              <a:rPr lang="ja-JP" altLang="en-US" sz="2400" dirty="0" smtClean="0"/>
              <a:t>・期間</a:t>
            </a:r>
            <a:r>
              <a:rPr lang="en-US" altLang="ja-JP" sz="2400" dirty="0" smtClean="0"/>
              <a:t>: 1981-2000</a:t>
            </a:r>
            <a:r>
              <a:rPr lang="ja-JP" altLang="en-US" sz="2400" dirty="0" smtClean="0"/>
              <a:t>年および</a:t>
            </a:r>
            <a:r>
              <a:rPr lang="en-US" altLang="ja-JP" sz="2400" dirty="0" smtClean="0"/>
              <a:t>2081-2099</a:t>
            </a:r>
            <a:r>
              <a:rPr lang="ja-JP" altLang="en-US" sz="2400" dirty="0" smtClean="0"/>
              <a:t>年の各年</a:t>
            </a:r>
            <a:r>
              <a:rPr lang="en-US" altLang="ja-JP" sz="2400" dirty="0" smtClean="0"/>
              <a:t>5</a:t>
            </a:r>
            <a:r>
              <a:rPr lang="ja-JP" altLang="en-US" sz="2400" dirty="0" smtClean="0"/>
              <a:t>月</a:t>
            </a:r>
            <a:r>
              <a:rPr lang="en-US" altLang="ja-JP" sz="2400" dirty="0" smtClean="0"/>
              <a:t>28</a:t>
            </a:r>
            <a:r>
              <a:rPr lang="ja-JP" altLang="en-US" sz="2400" dirty="0" smtClean="0"/>
              <a:t>日</a:t>
            </a:r>
            <a:r>
              <a:rPr lang="en-US" altLang="ja-JP" sz="2400" dirty="0" smtClean="0"/>
              <a:t>-9</a:t>
            </a:r>
            <a:r>
              <a:rPr lang="ja-JP" altLang="en-US" sz="2400" dirty="0" smtClean="0"/>
              <a:t>月</a:t>
            </a:r>
            <a:r>
              <a:rPr lang="en-US" altLang="ja-JP" sz="2400" dirty="0" smtClean="0"/>
              <a:t>1</a:t>
            </a:r>
            <a:r>
              <a:rPr lang="ja-JP" altLang="en-US" sz="2400" dirty="0" smtClean="0"/>
              <a:t>日</a:t>
            </a:r>
            <a:endParaRPr lang="en-US" altLang="ja-JP" sz="2400" dirty="0" smtClean="0"/>
          </a:p>
          <a:p>
            <a:r>
              <a:rPr lang="en-US" altLang="ja-JP" sz="2400" dirty="0"/>
              <a:t> </a:t>
            </a:r>
            <a:r>
              <a:rPr lang="en-US" altLang="ja-JP" sz="2400" dirty="0" smtClean="0"/>
              <a:t>            (</a:t>
            </a:r>
            <a:r>
              <a:rPr lang="ja-JP" altLang="en-US" sz="2400" dirty="0" smtClean="0"/>
              <a:t>ただし</a:t>
            </a:r>
            <a:r>
              <a:rPr lang="en-US" altLang="ja-JP" sz="2400" dirty="0" smtClean="0"/>
              <a:t>5</a:t>
            </a:r>
            <a:r>
              <a:rPr lang="ja-JP" altLang="en-US" sz="2400" dirty="0" smtClean="0"/>
              <a:t>月は</a:t>
            </a:r>
            <a:r>
              <a:rPr lang="en-US" altLang="ja-JP" sz="2400" dirty="0" smtClean="0"/>
              <a:t>spin up</a:t>
            </a:r>
            <a:r>
              <a:rPr lang="ja-JP" altLang="en-US" sz="2400" dirty="0" smtClean="0"/>
              <a:t>期間として解析から除外</a:t>
            </a:r>
            <a:r>
              <a:rPr lang="en-US" altLang="ja-JP" sz="2400" dirty="0" smtClean="0"/>
              <a:t>)</a:t>
            </a:r>
          </a:p>
          <a:p>
            <a:r>
              <a:rPr lang="ja-JP" altLang="en-US" sz="2400" dirty="0" smtClean="0"/>
              <a:t>・時間・空間解像度</a:t>
            </a:r>
            <a:r>
              <a:rPr lang="en-US" altLang="ja-JP" sz="2400" dirty="0" smtClean="0"/>
              <a:t>: 1</a:t>
            </a:r>
            <a:r>
              <a:rPr lang="ja-JP" altLang="en-US" sz="2400" dirty="0" smtClean="0"/>
              <a:t>時間・</a:t>
            </a:r>
            <a:r>
              <a:rPr lang="en-US" altLang="ja-JP" sz="2400" dirty="0" smtClean="0"/>
              <a:t>10km</a:t>
            </a:r>
          </a:p>
          <a:p>
            <a:r>
              <a:rPr lang="ja-JP" altLang="en-US" sz="2400" dirty="0" smtClean="0"/>
              <a:t>・対流パラメタリゼーション</a:t>
            </a:r>
            <a:r>
              <a:rPr lang="en-US" altLang="ja-JP" sz="2400" dirty="0" smtClean="0"/>
              <a:t>: </a:t>
            </a:r>
            <a:r>
              <a:rPr lang="en-US" altLang="ja-JP" sz="2400" dirty="0" err="1" smtClean="0"/>
              <a:t>Kain</a:t>
            </a:r>
            <a:r>
              <a:rPr lang="en-US" altLang="ja-JP" sz="2400" dirty="0" smtClean="0"/>
              <a:t>-Fritsch scheme</a:t>
            </a:r>
          </a:p>
          <a:p>
            <a:r>
              <a:rPr lang="ja-JP" altLang="en-US" sz="2400" dirty="0" smtClean="0"/>
              <a:t>・乱流パラメタリゼーション</a:t>
            </a:r>
            <a:r>
              <a:rPr lang="en-US" altLang="ja-JP" sz="2400" dirty="0" smtClean="0"/>
              <a:t>: Mellor-Yamada Level 3</a:t>
            </a:r>
          </a:p>
        </p:txBody>
      </p:sp>
    </p:spTree>
    <p:extLst>
      <p:ext uri="{BB962C8B-B14F-4D97-AF65-F5344CB8AC3E}">
        <p14:creationId xmlns:p14="http://schemas.microsoft.com/office/powerpoint/2010/main" val="50814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9144000" cy="584776"/>
          </a:xfrm>
          <a:prstGeom prst="rect">
            <a:avLst/>
          </a:prstGeom>
          <a:noFill/>
        </p:spPr>
        <p:txBody>
          <a:bodyPr wrap="square" rtlCol="0">
            <a:spAutoFit/>
          </a:bodyPr>
          <a:lstStyle/>
          <a:p>
            <a:r>
              <a:rPr kumimoji="1" lang="en-US" altLang="ja-JP" sz="3200" dirty="0" smtClean="0">
                <a:solidFill>
                  <a:srgbClr val="FFFF00"/>
                </a:solidFill>
              </a:rPr>
              <a:t>CDF</a:t>
            </a:r>
            <a:r>
              <a:rPr kumimoji="1" lang="ja-JP" altLang="en-US" sz="3200" dirty="0" smtClean="0">
                <a:solidFill>
                  <a:srgbClr val="FFFF00"/>
                </a:solidFill>
              </a:rPr>
              <a:t>法</a:t>
            </a:r>
            <a:r>
              <a:rPr kumimoji="1" lang="en-US" altLang="ja-JP" sz="3200" dirty="0" smtClean="0">
                <a:solidFill>
                  <a:srgbClr val="FFFF00"/>
                </a:solidFill>
              </a:rPr>
              <a:t>(</a:t>
            </a:r>
            <a:r>
              <a:rPr lang="en-US" altLang="ja-JP" sz="3200" dirty="0" err="1" smtClean="0">
                <a:solidFill>
                  <a:srgbClr val="FFFF00"/>
                </a:solidFill>
              </a:rPr>
              <a:t>Iizumi</a:t>
            </a:r>
            <a:r>
              <a:rPr lang="en-US" altLang="ja-JP" sz="3200" dirty="0" smtClean="0">
                <a:solidFill>
                  <a:srgbClr val="FFFF00"/>
                </a:solidFill>
              </a:rPr>
              <a:t> et al. 2010, JAM</a:t>
            </a:r>
            <a:r>
              <a:rPr kumimoji="1" lang="en-US" altLang="ja-JP" sz="3200" dirty="0" smtClean="0">
                <a:solidFill>
                  <a:srgbClr val="FFFF00"/>
                </a:solidFill>
              </a:rPr>
              <a:t>)</a:t>
            </a:r>
            <a:r>
              <a:rPr kumimoji="1" lang="ja-JP" altLang="en-US" sz="3200" dirty="0" smtClean="0">
                <a:solidFill>
                  <a:srgbClr val="FFFF00"/>
                </a:solidFill>
              </a:rPr>
              <a:t>によるバイアス補正</a:t>
            </a:r>
            <a:endParaRPr kumimoji="1" lang="ja-JP" altLang="en-US" sz="3200" dirty="0">
              <a:solidFill>
                <a:srgbClr val="FFFF00"/>
              </a:solidFill>
            </a:endParaRPr>
          </a:p>
        </p:txBody>
      </p:sp>
      <p:sp>
        <p:nvSpPr>
          <p:cNvPr id="3" name="テキスト ボックス 2"/>
          <p:cNvSpPr txBox="1"/>
          <p:nvPr/>
        </p:nvSpPr>
        <p:spPr>
          <a:xfrm>
            <a:off x="0" y="3314522"/>
            <a:ext cx="9144000" cy="2923877"/>
          </a:xfrm>
          <a:prstGeom prst="rect">
            <a:avLst/>
          </a:prstGeom>
          <a:noFill/>
        </p:spPr>
        <p:txBody>
          <a:bodyPr wrap="square" rtlCol="0">
            <a:spAutoFit/>
          </a:bodyPr>
          <a:lstStyle/>
          <a:p>
            <a:r>
              <a:rPr lang="ja-JP" altLang="en-US" sz="2800" dirty="0" smtClean="0"/>
              <a:t>図</a:t>
            </a:r>
            <a:r>
              <a:rPr lang="en-US" altLang="ja-JP" sz="2800" dirty="0" smtClean="0"/>
              <a:t>: </a:t>
            </a:r>
            <a:r>
              <a:rPr lang="ja-JP" altLang="en-US" sz="2800" dirty="0" smtClean="0"/>
              <a:t>累積分布関数によるバイアス補正の例</a:t>
            </a:r>
            <a:r>
              <a:rPr lang="en-US" altLang="ja-JP" sz="2800" dirty="0" smtClean="0"/>
              <a:t>(</a:t>
            </a:r>
            <a:r>
              <a:rPr lang="ja-JP" altLang="en-US" sz="2800" dirty="0" smtClean="0"/>
              <a:t>仙台</a:t>
            </a:r>
            <a:r>
              <a:rPr lang="en-US" altLang="ja-JP" sz="2800" dirty="0" smtClean="0"/>
              <a:t>)</a:t>
            </a:r>
          </a:p>
          <a:p>
            <a:endParaRPr lang="en-US" altLang="ja-JP" sz="1600" dirty="0" smtClean="0"/>
          </a:p>
          <a:p>
            <a:r>
              <a:rPr lang="en-US" altLang="ja-JP" sz="2800" dirty="0" smtClean="0"/>
              <a:t>[</a:t>
            </a:r>
            <a:r>
              <a:rPr lang="ja-JP" altLang="en-US" sz="2800" dirty="0" smtClean="0"/>
              <a:t>手順</a:t>
            </a:r>
            <a:r>
              <a:rPr lang="en-US" altLang="ja-JP" sz="2800" dirty="0"/>
              <a:t>]</a:t>
            </a:r>
            <a:endParaRPr lang="en-US" altLang="ja-JP" sz="2800" dirty="0" smtClean="0"/>
          </a:p>
          <a:p>
            <a:pPr marL="514350" indent="-514350">
              <a:buAutoNum type="alphaLcParenBoth"/>
            </a:pPr>
            <a:r>
              <a:rPr lang="en-US" altLang="ja-JP" sz="2800" dirty="0" smtClean="0"/>
              <a:t>1981-2000</a:t>
            </a:r>
            <a:r>
              <a:rPr lang="en-US" altLang="ja-JP" sz="2800" dirty="0"/>
              <a:t> </a:t>
            </a:r>
            <a:r>
              <a:rPr lang="en-US" altLang="ja-JP" sz="2800" dirty="0" smtClean="0"/>
              <a:t>JJA</a:t>
            </a:r>
            <a:r>
              <a:rPr lang="ja-JP" altLang="en-US" sz="2800" dirty="0" smtClean="0"/>
              <a:t>の日平均気温</a:t>
            </a:r>
            <a:r>
              <a:rPr lang="en-US" altLang="ja-JP" sz="2800" dirty="0" smtClean="0"/>
              <a:t>(92dy x 20 </a:t>
            </a:r>
            <a:r>
              <a:rPr lang="en-US" altLang="ja-JP" sz="2800" dirty="0" err="1" smtClean="0"/>
              <a:t>yr</a:t>
            </a:r>
            <a:r>
              <a:rPr lang="en-US" altLang="ja-JP" sz="2800" dirty="0" smtClean="0"/>
              <a:t>=1840dy)</a:t>
            </a:r>
          </a:p>
          <a:p>
            <a:pPr marL="514350" indent="-514350">
              <a:buAutoNum type="alphaLcParenBoth"/>
            </a:pPr>
            <a:r>
              <a:rPr lang="en-US" altLang="ja-JP" sz="2800" dirty="0" smtClean="0"/>
              <a:t>MIROC5(</a:t>
            </a:r>
            <a:r>
              <a:rPr lang="ja-JP" altLang="en-US" sz="2800" dirty="0" smtClean="0"/>
              <a:t>現在気候</a:t>
            </a:r>
            <a:r>
              <a:rPr lang="en-US" altLang="ja-JP" sz="2800" dirty="0" smtClean="0"/>
              <a:t>:p)</a:t>
            </a:r>
            <a:r>
              <a:rPr lang="ja-JP" altLang="en-US" sz="2800" dirty="0" smtClean="0"/>
              <a:t>のバイアス</a:t>
            </a:r>
            <a:endParaRPr lang="en-US" altLang="ja-JP" sz="2800" dirty="0" smtClean="0"/>
          </a:p>
          <a:p>
            <a:pPr marL="514350" indent="-514350">
              <a:buAutoNum type="alphaLcParenBoth"/>
            </a:pPr>
            <a:r>
              <a:rPr lang="en-US" altLang="ja-JP" sz="2800" dirty="0" smtClean="0"/>
              <a:t>MIROC5(p) – </a:t>
            </a:r>
            <a:r>
              <a:rPr lang="ja-JP" altLang="en-US" sz="2800" dirty="0" smtClean="0"/>
              <a:t>バイアス</a:t>
            </a:r>
            <a:r>
              <a:rPr lang="en-US" altLang="ja-JP" sz="2800" dirty="0" smtClean="0"/>
              <a:t> (</a:t>
            </a:r>
            <a:r>
              <a:rPr lang="ja-JP" altLang="en-US" sz="2800" dirty="0" smtClean="0"/>
              <a:t>現在気候は</a:t>
            </a:r>
            <a:r>
              <a:rPr lang="en-US" altLang="ja-JP" sz="2800" dirty="0" err="1" smtClean="0"/>
              <a:t>AMeDAS</a:t>
            </a:r>
            <a:r>
              <a:rPr lang="ja-JP" altLang="en-US" sz="2800" dirty="0" smtClean="0"/>
              <a:t>と一致する</a:t>
            </a:r>
            <a:r>
              <a:rPr lang="en-US" altLang="ja-JP" sz="2800" dirty="0" smtClean="0"/>
              <a:t>)</a:t>
            </a:r>
          </a:p>
          <a:p>
            <a:pPr marL="514350" indent="-514350">
              <a:buAutoNum type="alphaLcParenBoth"/>
            </a:pPr>
            <a:r>
              <a:rPr lang="en-US" altLang="ja-JP" sz="2800" dirty="0" smtClean="0"/>
              <a:t>MIROC5(</a:t>
            </a:r>
            <a:r>
              <a:rPr lang="ja-JP" altLang="en-US" sz="2800" dirty="0" smtClean="0"/>
              <a:t>将来気候</a:t>
            </a:r>
            <a:r>
              <a:rPr lang="en-US" altLang="ja-JP" sz="2800" dirty="0" smtClean="0"/>
              <a:t>:f)</a:t>
            </a:r>
            <a:r>
              <a:rPr lang="ja-JP" altLang="en-US" sz="2800" dirty="0" smtClean="0"/>
              <a:t>と</a:t>
            </a:r>
            <a:r>
              <a:rPr lang="en-US" altLang="ja-JP" sz="2800" dirty="0" smtClean="0"/>
              <a:t>(b)</a:t>
            </a:r>
            <a:r>
              <a:rPr lang="ja-JP" altLang="en-US" sz="2800" dirty="0" smtClean="0"/>
              <a:t>の誤差分を補正した将来気候</a:t>
            </a:r>
            <a:endParaRPr lang="en-US" altLang="ja-JP" sz="2800" dirty="0" smtClean="0"/>
          </a:p>
        </p:txBody>
      </p:sp>
      <p:pic>
        <p:nvPicPr>
          <p:cNvPr id="6" name="図 5" descr="mir_cdf_sendai.bmp"/>
          <p:cNvPicPr>
            <a:picLocks noChangeAspect="1"/>
          </p:cNvPicPr>
          <p:nvPr/>
        </p:nvPicPr>
        <p:blipFill rotWithShape="1">
          <a:blip r:embed="rId2">
            <a:extLst>
              <a:ext uri="{28A0092B-C50C-407E-A947-70E740481C1C}">
                <a14:useLocalDpi xmlns:a14="http://schemas.microsoft.com/office/drawing/2010/main" val="0"/>
              </a:ext>
            </a:extLst>
          </a:blip>
          <a:srcRect t="59399"/>
          <a:stretch/>
        </p:blipFill>
        <p:spPr>
          <a:xfrm>
            <a:off x="0" y="691052"/>
            <a:ext cx="9144000" cy="2623470"/>
          </a:xfrm>
          <a:prstGeom prst="rect">
            <a:avLst/>
          </a:prstGeom>
        </p:spPr>
      </p:pic>
      <p:sp>
        <p:nvSpPr>
          <p:cNvPr id="7" name="テキスト ボックス 6"/>
          <p:cNvSpPr txBox="1"/>
          <p:nvPr/>
        </p:nvSpPr>
        <p:spPr>
          <a:xfrm>
            <a:off x="0" y="6368891"/>
            <a:ext cx="9144000" cy="461665"/>
          </a:xfrm>
          <a:prstGeom prst="rect">
            <a:avLst/>
          </a:prstGeom>
          <a:noFill/>
        </p:spPr>
        <p:txBody>
          <a:bodyPr wrap="square" rtlCol="0">
            <a:spAutoFit/>
          </a:bodyPr>
          <a:lstStyle/>
          <a:p>
            <a:pPr algn="ctr"/>
            <a:r>
              <a:rPr lang="en-US" altLang="ja-JP" sz="2400" dirty="0" smtClean="0">
                <a:solidFill>
                  <a:srgbClr val="FFFF00"/>
                </a:solidFill>
              </a:rPr>
              <a:t>1.AMeDAS</a:t>
            </a:r>
            <a:r>
              <a:rPr lang="ja-JP" altLang="en-US" sz="2400" dirty="0" smtClean="0">
                <a:solidFill>
                  <a:srgbClr val="FFFF00"/>
                </a:solidFill>
              </a:rPr>
              <a:t>、バイアス補正済</a:t>
            </a:r>
            <a:r>
              <a:rPr lang="en-US" altLang="ja-JP" sz="2400" dirty="0" smtClean="0">
                <a:solidFill>
                  <a:srgbClr val="FFFF00"/>
                </a:solidFill>
              </a:rPr>
              <a:t> 2.</a:t>
            </a:r>
            <a:r>
              <a:rPr lang="ja-JP" altLang="en-US" sz="2400" dirty="0" smtClean="0">
                <a:solidFill>
                  <a:srgbClr val="FFFF00"/>
                </a:solidFill>
              </a:rPr>
              <a:t>現在、</a:t>
            </a:r>
            <a:r>
              <a:rPr lang="en-US" altLang="ja-JP" sz="2400" dirty="0" smtClean="0">
                <a:solidFill>
                  <a:srgbClr val="FFFF00"/>
                </a:solidFill>
              </a:rPr>
              <a:t>3.</a:t>
            </a:r>
            <a:r>
              <a:rPr lang="ja-JP" altLang="en-US" sz="2400" dirty="0" smtClean="0">
                <a:solidFill>
                  <a:srgbClr val="FFFF00"/>
                </a:solidFill>
              </a:rPr>
              <a:t>将来気候の</a:t>
            </a:r>
            <a:r>
              <a:rPr lang="en-US" altLang="ja-JP" sz="2400" dirty="0" smtClean="0">
                <a:solidFill>
                  <a:srgbClr val="FFFF00"/>
                </a:solidFill>
              </a:rPr>
              <a:t>3</a:t>
            </a:r>
            <a:r>
              <a:rPr lang="ja-JP" altLang="en-US" sz="2400" dirty="0" smtClean="0">
                <a:solidFill>
                  <a:srgbClr val="FFFF00"/>
                </a:solidFill>
              </a:rPr>
              <a:t>データを使用</a:t>
            </a:r>
            <a:endParaRPr kumimoji="1" lang="ja-JP" altLang="en-US" sz="2400" dirty="0">
              <a:solidFill>
                <a:srgbClr val="FFFF00"/>
              </a:solidFill>
            </a:endParaRPr>
          </a:p>
        </p:txBody>
      </p:sp>
    </p:spTree>
    <p:extLst>
      <p:ext uri="{BB962C8B-B14F-4D97-AF65-F5344CB8AC3E}">
        <p14:creationId xmlns:p14="http://schemas.microsoft.com/office/powerpoint/2010/main" val="37018207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1"/>
            <a:ext cx="9144000" cy="584776"/>
          </a:xfrm>
          <a:prstGeom prst="rect">
            <a:avLst/>
          </a:prstGeom>
          <a:noFill/>
        </p:spPr>
        <p:txBody>
          <a:bodyPr wrap="square" rtlCol="0">
            <a:spAutoFit/>
          </a:bodyPr>
          <a:lstStyle/>
          <a:p>
            <a:r>
              <a:rPr lang="ja-JP" altLang="en-US" sz="3200" dirty="0" smtClean="0">
                <a:solidFill>
                  <a:srgbClr val="FFFF00"/>
                </a:solidFill>
              </a:rPr>
              <a:t>東北全体</a:t>
            </a:r>
            <a:r>
              <a:rPr lang="ja-JP" altLang="en-US" sz="3200" dirty="0" smtClean="0">
                <a:solidFill>
                  <a:srgbClr val="FFFF00"/>
                </a:solidFill>
              </a:rPr>
              <a:t>で</a:t>
            </a:r>
            <a:r>
              <a:rPr lang="en-US" altLang="ja-JP" sz="3200" dirty="0" smtClean="0">
                <a:solidFill>
                  <a:srgbClr val="FFFF00"/>
                </a:solidFill>
              </a:rPr>
              <a:t>3.9</a:t>
            </a:r>
            <a:r>
              <a:rPr lang="en-US" altLang="ja-JP" sz="3200" dirty="0" smtClean="0">
                <a:solidFill>
                  <a:srgbClr val="FFFF00"/>
                </a:solidFill>
              </a:rPr>
              <a:t>℃</a:t>
            </a:r>
            <a:r>
              <a:rPr lang="ja-JP" altLang="en-US" sz="3200" dirty="0" smtClean="0">
                <a:solidFill>
                  <a:srgbClr val="FFFF00"/>
                </a:solidFill>
              </a:rPr>
              <a:t>高温化</a:t>
            </a:r>
            <a:r>
              <a:rPr lang="ja-JP" altLang="en-US" sz="3200" dirty="0" smtClean="0">
                <a:solidFill>
                  <a:srgbClr val="FFFF00"/>
                </a:solidFill>
              </a:rPr>
              <a:t>、</a:t>
            </a:r>
            <a:r>
              <a:rPr lang="en-US" altLang="ja-JP" sz="3200" dirty="0" smtClean="0">
                <a:solidFill>
                  <a:srgbClr val="FFFF00"/>
                </a:solidFill>
              </a:rPr>
              <a:t>13</a:t>
            </a:r>
            <a:r>
              <a:rPr lang="en-US" altLang="ja-JP" sz="3200" dirty="0" smtClean="0">
                <a:solidFill>
                  <a:srgbClr val="FFFF00"/>
                </a:solidFill>
              </a:rPr>
              <a:t> </a:t>
            </a:r>
            <a:r>
              <a:rPr lang="en-US" altLang="ja-JP" sz="3200" dirty="0" smtClean="0">
                <a:solidFill>
                  <a:srgbClr val="FFFF00"/>
                </a:solidFill>
              </a:rPr>
              <a:t>Wm</a:t>
            </a:r>
            <a:r>
              <a:rPr lang="en-US" altLang="ja-JP" sz="3200" baseline="30000" dirty="0" smtClean="0">
                <a:solidFill>
                  <a:srgbClr val="FFFF00"/>
                </a:solidFill>
              </a:rPr>
              <a:t>-2</a:t>
            </a:r>
            <a:r>
              <a:rPr lang="ja-JP" altLang="en-US" sz="3200" dirty="0" smtClean="0">
                <a:solidFill>
                  <a:srgbClr val="FFFF00"/>
                </a:solidFill>
              </a:rPr>
              <a:t>短波増加</a:t>
            </a:r>
            <a:endParaRPr kumimoji="1" lang="ja-JP" altLang="en-US" sz="3200" dirty="0">
              <a:solidFill>
                <a:srgbClr val="FFFF00"/>
              </a:solidFill>
            </a:endParaRPr>
          </a:p>
        </p:txBody>
      </p:sp>
      <p:sp>
        <p:nvSpPr>
          <p:cNvPr id="7" name="テキスト ボックス 6"/>
          <p:cNvSpPr txBox="1"/>
          <p:nvPr/>
        </p:nvSpPr>
        <p:spPr>
          <a:xfrm>
            <a:off x="0" y="3762773"/>
            <a:ext cx="9144000" cy="954107"/>
          </a:xfrm>
          <a:prstGeom prst="rect">
            <a:avLst/>
          </a:prstGeom>
          <a:noFill/>
        </p:spPr>
        <p:txBody>
          <a:bodyPr wrap="square" rtlCol="0">
            <a:spAutoFit/>
          </a:bodyPr>
          <a:lstStyle/>
          <a:p>
            <a:r>
              <a:rPr lang="ja-JP" altLang="en-US" sz="2800" dirty="0" smtClean="0"/>
              <a:t>図</a:t>
            </a:r>
            <a:r>
              <a:rPr lang="en-US" altLang="ja-JP" sz="2800" dirty="0" smtClean="0"/>
              <a:t>: </a:t>
            </a:r>
            <a:r>
              <a:rPr lang="ja-JP" altLang="en-US" sz="2800" dirty="0" smtClean="0"/>
              <a:t>現在および将来気候の通年日平均気温の空間分布</a:t>
            </a:r>
            <a:endParaRPr lang="en-US" altLang="ja-JP" sz="2800" dirty="0" smtClean="0"/>
          </a:p>
          <a:p>
            <a:r>
              <a:rPr lang="ja-JP" altLang="ja-JP" sz="2800" dirty="0"/>
              <a:t>　</a:t>
            </a:r>
            <a:r>
              <a:rPr lang="ja-JP" altLang="en-US" sz="2800" dirty="0" smtClean="0"/>
              <a:t>　</a:t>
            </a:r>
            <a:r>
              <a:rPr lang="en-US" altLang="ja-JP" sz="2800" dirty="0" smtClean="0"/>
              <a:t> </a:t>
            </a:r>
            <a:r>
              <a:rPr lang="ja-JP" altLang="en-US" sz="2800" dirty="0" smtClean="0"/>
              <a:t>右下の数値は領域平均値</a:t>
            </a:r>
            <a:r>
              <a:rPr lang="en-US" altLang="ja-JP" sz="2800" dirty="0" smtClean="0"/>
              <a:t> (MIROC5)</a:t>
            </a:r>
            <a:endParaRPr lang="en-US" altLang="ja-JP" sz="1600" dirty="0"/>
          </a:p>
        </p:txBody>
      </p:sp>
      <p:sp>
        <p:nvSpPr>
          <p:cNvPr id="8" name="テキスト ボックス 7"/>
          <p:cNvSpPr txBox="1"/>
          <p:nvPr/>
        </p:nvSpPr>
        <p:spPr>
          <a:xfrm>
            <a:off x="0" y="4940095"/>
            <a:ext cx="9076301" cy="1384995"/>
          </a:xfrm>
          <a:prstGeom prst="rect">
            <a:avLst/>
          </a:prstGeom>
          <a:noFill/>
        </p:spPr>
        <p:txBody>
          <a:bodyPr wrap="square" rtlCol="0">
            <a:spAutoFit/>
          </a:bodyPr>
          <a:lstStyle/>
          <a:p>
            <a:r>
              <a:rPr kumimoji="1" lang="ja-JP" altLang="en-US" sz="2800" dirty="0" smtClean="0"/>
              <a:t>平地を中心にして</a:t>
            </a:r>
            <a:r>
              <a:rPr kumimoji="1" lang="en-US" altLang="ja-JP" sz="2800" dirty="0" smtClean="0"/>
              <a:t>1.0-1.5℃</a:t>
            </a:r>
            <a:r>
              <a:rPr kumimoji="1" lang="ja-JP" altLang="en-US" sz="2800" dirty="0" smtClean="0"/>
              <a:t>の昇温、</a:t>
            </a:r>
            <a:endParaRPr kumimoji="1" lang="en-US" altLang="ja-JP" sz="2800" dirty="0" smtClean="0"/>
          </a:p>
          <a:p>
            <a:r>
              <a:rPr kumimoji="1" lang="ja-JP" altLang="en-US" sz="2800" dirty="0" smtClean="0"/>
              <a:t>一方で山岳域の昇温量は小さい</a:t>
            </a:r>
            <a:r>
              <a:rPr kumimoji="1" lang="en-US" altLang="ja-JP" sz="2800" dirty="0" smtClean="0"/>
              <a:t>(&lt;1.0 ℃)</a:t>
            </a:r>
          </a:p>
          <a:p>
            <a:endParaRPr kumimoji="1" lang="en-US" altLang="ja-JP" sz="2800" dirty="0" smtClean="0"/>
          </a:p>
        </p:txBody>
      </p:sp>
      <p:pic>
        <p:nvPicPr>
          <p:cNvPr id="4" name="図 3" descr="met_mir_light_jja.bmp"/>
          <p:cNvPicPr>
            <a:picLocks noChangeAspect="1"/>
          </p:cNvPicPr>
          <p:nvPr/>
        </p:nvPicPr>
        <p:blipFill rotWithShape="1">
          <a:blip r:embed="rId2">
            <a:extLst>
              <a:ext uri="{28A0092B-C50C-407E-A947-70E740481C1C}">
                <a14:useLocalDpi xmlns:a14="http://schemas.microsoft.com/office/drawing/2010/main" val="0"/>
              </a:ext>
            </a:extLst>
          </a:blip>
          <a:srcRect t="3" b="50594"/>
          <a:stretch/>
        </p:blipFill>
        <p:spPr>
          <a:xfrm>
            <a:off x="0" y="570478"/>
            <a:ext cx="9144000" cy="3192295"/>
          </a:xfrm>
          <a:prstGeom prst="rect">
            <a:avLst/>
          </a:prstGeom>
        </p:spPr>
      </p:pic>
    </p:spTree>
    <p:extLst>
      <p:ext uri="{BB962C8B-B14F-4D97-AF65-F5344CB8AC3E}">
        <p14:creationId xmlns:p14="http://schemas.microsoft.com/office/powerpoint/2010/main" val="3935896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3762773"/>
            <a:ext cx="9144000" cy="954107"/>
          </a:xfrm>
          <a:prstGeom prst="rect">
            <a:avLst/>
          </a:prstGeom>
          <a:noFill/>
        </p:spPr>
        <p:txBody>
          <a:bodyPr wrap="square" rtlCol="0">
            <a:spAutoFit/>
          </a:bodyPr>
          <a:lstStyle/>
          <a:p>
            <a:r>
              <a:rPr lang="ja-JP" altLang="en-US" sz="2800" dirty="0" smtClean="0"/>
              <a:t>図</a:t>
            </a:r>
            <a:r>
              <a:rPr lang="en-US" altLang="ja-JP" sz="2800" dirty="0" smtClean="0"/>
              <a:t>: </a:t>
            </a:r>
            <a:r>
              <a:rPr lang="ja-JP" altLang="en-US" sz="2800" dirty="0" smtClean="0"/>
              <a:t>現在および将来気候の通年日平均日射量の空間分布</a:t>
            </a:r>
            <a:endParaRPr lang="en-US" altLang="ja-JP" sz="2800" dirty="0" smtClean="0"/>
          </a:p>
          <a:p>
            <a:r>
              <a:rPr lang="ja-JP" altLang="ja-JP" sz="2800" dirty="0"/>
              <a:t>　</a:t>
            </a:r>
            <a:r>
              <a:rPr lang="ja-JP" altLang="en-US" sz="2800" dirty="0" smtClean="0"/>
              <a:t>　</a:t>
            </a:r>
            <a:r>
              <a:rPr lang="en-US" altLang="ja-JP" sz="2800" dirty="0" smtClean="0"/>
              <a:t> </a:t>
            </a:r>
            <a:r>
              <a:rPr lang="ja-JP" altLang="en-US" sz="2800" dirty="0" smtClean="0"/>
              <a:t>右下の数値は領域</a:t>
            </a:r>
            <a:r>
              <a:rPr lang="ja-JP" altLang="en-US" sz="2800" dirty="0" smtClean="0"/>
              <a:t>平均値</a:t>
            </a:r>
            <a:r>
              <a:rPr lang="en-US" altLang="ja-JP" sz="2800" dirty="0" smtClean="0"/>
              <a:t> (</a:t>
            </a:r>
            <a:r>
              <a:rPr lang="en-US" altLang="ja-JP" sz="2800" dirty="0" smtClean="0"/>
              <a:t>MIROC5)</a:t>
            </a:r>
            <a:endParaRPr lang="en-US" altLang="ja-JP" sz="1600" dirty="0"/>
          </a:p>
        </p:txBody>
      </p:sp>
      <p:sp>
        <p:nvSpPr>
          <p:cNvPr id="8" name="テキスト ボックス 7"/>
          <p:cNvSpPr txBox="1"/>
          <p:nvPr/>
        </p:nvSpPr>
        <p:spPr>
          <a:xfrm>
            <a:off x="0" y="4940095"/>
            <a:ext cx="9076301" cy="1384995"/>
          </a:xfrm>
          <a:prstGeom prst="rect">
            <a:avLst/>
          </a:prstGeom>
          <a:noFill/>
        </p:spPr>
        <p:txBody>
          <a:bodyPr wrap="square" rtlCol="0">
            <a:spAutoFit/>
          </a:bodyPr>
          <a:lstStyle/>
          <a:p>
            <a:r>
              <a:rPr lang="ja-JP" altLang="en-US" sz="2800" dirty="0" smtClean="0"/>
              <a:t>下向き短波は</a:t>
            </a:r>
            <a:r>
              <a:rPr lang="ja-JP" altLang="en-US" sz="2800" dirty="0" smtClean="0"/>
              <a:t>領域</a:t>
            </a:r>
            <a:r>
              <a:rPr lang="ja-JP" altLang="en-US" sz="2800" dirty="0" smtClean="0"/>
              <a:t>平均</a:t>
            </a:r>
            <a:r>
              <a:rPr lang="ja-JP" altLang="en-US" sz="2800" dirty="0" smtClean="0"/>
              <a:t>で</a:t>
            </a:r>
            <a:r>
              <a:rPr lang="en-US" altLang="ja-JP" sz="2800" dirty="0" smtClean="0"/>
              <a:t>10Wm</a:t>
            </a:r>
            <a:r>
              <a:rPr lang="en-US" altLang="ja-JP" sz="2800" baseline="30000" dirty="0" smtClean="0"/>
              <a:t>-</a:t>
            </a:r>
            <a:r>
              <a:rPr lang="en-US" altLang="ja-JP" sz="2800" baseline="30000" dirty="0" smtClean="0"/>
              <a:t>2</a:t>
            </a:r>
            <a:r>
              <a:rPr lang="en-US" altLang="en-US" sz="2800" dirty="0" smtClean="0"/>
              <a:t>程度</a:t>
            </a:r>
            <a:r>
              <a:rPr lang="ja-JP" altLang="en-US" sz="2800" dirty="0" smtClean="0"/>
              <a:t>増加</a:t>
            </a:r>
            <a:r>
              <a:rPr lang="ja-JP" altLang="en-US" sz="2800" dirty="0" smtClean="0"/>
              <a:t>する</a:t>
            </a:r>
            <a:endParaRPr lang="en-US" altLang="ja-JP" sz="2800" dirty="0" smtClean="0"/>
          </a:p>
          <a:p>
            <a:r>
              <a:rPr lang="ja-JP" altLang="en-US" sz="2800" dirty="0" smtClean="0"/>
              <a:t>道東および関東で東北の</a:t>
            </a:r>
            <a:r>
              <a:rPr lang="en-US" altLang="ja-JP" sz="2800" dirty="0" smtClean="0"/>
              <a:t>2</a:t>
            </a:r>
            <a:r>
              <a:rPr lang="ja-JP" altLang="en-US" sz="2800" dirty="0" smtClean="0"/>
              <a:t>倍程度の増加</a:t>
            </a:r>
            <a:endParaRPr lang="en-US" altLang="ja-JP" sz="2800" dirty="0" smtClean="0"/>
          </a:p>
          <a:p>
            <a:endParaRPr kumimoji="1" lang="en-US" altLang="ja-JP" sz="2800" dirty="0" smtClean="0"/>
          </a:p>
        </p:txBody>
      </p:sp>
      <p:pic>
        <p:nvPicPr>
          <p:cNvPr id="9" name="図 8" descr="met_mir_light_jja.bmp"/>
          <p:cNvPicPr>
            <a:picLocks noChangeAspect="1"/>
          </p:cNvPicPr>
          <p:nvPr/>
        </p:nvPicPr>
        <p:blipFill rotWithShape="1">
          <a:blip r:embed="rId2">
            <a:extLst>
              <a:ext uri="{28A0092B-C50C-407E-A947-70E740481C1C}">
                <a14:useLocalDpi xmlns:a14="http://schemas.microsoft.com/office/drawing/2010/main" val="0"/>
              </a:ext>
            </a:extLst>
          </a:blip>
          <a:srcRect t="50467"/>
          <a:stretch/>
        </p:blipFill>
        <p:spPr>
          <a:xfrm>
            <a:off x="0" y="562105"/>
            <a:ext cx="9144000" cy="3200668"/>
          </a:xfrm>
          <a:prstGeom prst="rect">
            <a:avLst/>
          </a:prstGeom>
        </p:spPr>
      </p:pic>
      <p:sp>
        <p:nvSpPr>
          <p:cNvPr id="10" name="テキスト ボックス 9"/>
          <p:cNvSpPr txBox="1"/>
          <p:nvPr/>
        </p:nvSpPr>
        <p:spPr>
          <a:xfrm>
            <a:off x="0" y="-1"/>
            <a:ext cx="9144000" cy="584776"/>
          </a:xfrm>
          <a:prstGeom prst="rect">
            <a:avLst/>
          </a:prstGeom>
          <a:noFill/>
        </p:spPr>
        <p:txBody>
          <a:bodyPr wrap="square" rtlCol="0">
            <a:spAutoFit/>
          </a:bodyPr>
          <a:lstStyle/>
          <a:p>
            <a:r>
              <a:rPr lang="ja-JP" altLang="en-US" sz="3200" dirty="0" smtClean="0">
                <a:solidFill>
                  <a:srgbClr val="FFFF00"/>
                </a:solidFill>
              </a:rPr>
              <a:t>東北全体</a:t>
            </a:r>
            <a:r>
              <a:rPr lang="ja-JP" altLang="en-US" sz="3200" dirty="0" smtClean="0">
                <a:solidFill>
                  <a:srgbClr val="FFFF00"/>
                </a:solidFill>
              </a:rPr>
              <a:t>で</a:t>
            </a:r>
            <a:r>
              <a:rPr lang="en-US" altLang="ja-JP" sz="3200" dirty="0" smtClean="0">
                <a:solidFill>
                  <a:srgbClr val="FFFF00"/>
                </a:solidFill>
              </a:rPr>
              <a:t>3.9</a:t>
            </a:r>
            <a:r>
              <a:rPr lang="en-US" altLang="ja-JP" sz="3200" dirty="0" smtClean="0">
                <a:solidFill>
                  <a:srgbClr val="FFFF00"/>
                </a:solidFill>
              </a:rPr>
              <a:t>℃</a:t>
            </a:r>
            <a:r>
              <a:rPr lang="ja-JP" altLang="en-US" sz="3200" dirty="0" smtClean="0">
                <a:solidFill>
                  <a:srgbClr val="FFFF00"/>
                </a:solidFill>
              </a:rPr>
              <a:t>高温化</a:t>
            </a:r>
            <a:r>
              <a:rPr lang="ja-JP" altLang="en-US" sz="3200" dirty="0" smtClean="0">
                <a:solidFill>
                  <a:srgbClr val="FFFF00"/>
                </a:solidFill>
              </a:rPr>
              <a:t>、</a:t>
            </a:r>
            <a:r>
              <a:rPr lang="en-US" altLang="ja-JP" sz="3200" dirty="0" smtClean="0">
                <a:solidFill>
                  <a:srgbClr val="FFFF00"/>
                </a:solidFill>
              </a:rPr>
              <a:t>13</a:t>
            </a:r>
            <a:r>
              <a:rPr lang="en-US" altLang="ja-JP" sz="3200" dirty="0" smtClean="0">
                <a:solidFill>
                  <a:srgbClr val="FFFF00"/>
                </a:solidFill>
              </a:rPr>
              <a:t> </a:t>
            </a:r>
            <a:r>
              <a:rPr lang="en-US" altLang="ja-JP" sz="3200" dirty="0" smtClean="0">
                <a:solidFill>
                  <a:srgbClr val="FFFF00"/>
                </a:solidFill>
              </a:rPr>
              <a:t>Wm</a:t>
            </a:r>
            <a:r>
              <a:rPr lang="en-US" altLang="ja-JP" sz="3200" baseline="30000" dirty="0" smtClean="0">
                <a:solidFill>
                  <a:srgbClr val="FFFF00"/>
                </a:solidFill>
              </a:rPr>
              <a:t>-2</a:t>
            </a:r>
            <a:r>
              <a:rPr lang="ja-JP" altLang="en-US" sz="3200" dirty="0" smtClean="0">
                <a:solidFill>
                  <a:srgbClr val="FFFF00"/>
                </a:solidFill>
              </a:rPr>
              <a:t>短波増加</a:t>
            </a:r>
            <a:endParaRPr kumimoji="1" lang="ja-JP" altLang="en-US" sz="3200" dirty="0">
              <a:solidFill>
                <a:srgbClr val="FFFF00"/>
              </a:solidFill>
            </a:endParaRPr>
          </a:p>
        </p:txBody>
      </p:sp>
    </p:spTree>
    <p:extLst>
      <p:ext uri="{BB962C8B-B14F-4D97-AF65-F5344CB8AC3E}">
        <p14:creationId xmlns:p14="http://schemas.microsoft.com/office/powerpoint/2010/main" val="3707691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a:off x="656636" y="4093267"/>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a:off x="653643" y="1652922"/>
            <a:ext cx="7442194" cy="429574"/>
          </a:xfrm>
          <a:prstGeom prst="rightArrow">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0" y="-1"/>
            <a:ext cx="9144000" cy="584776"/>
          </a:xfrm>
          <a:prstGeom prst="rect">
            <a:avLst/>
          </a:prstGeom>
          <a:noFill/>
        </p:spPr>
        <p:txBody>
          <a:bodyPr wrap="square" rtlCol="0">
            <a:spAutoFit/>
          </a:bodyPr>
          <a:lstStyle/>
          <a:p>
            <a:r>
              <a:rPr kumimoji="1" lang="ja-JP" altLang="en-US" sz="3200" dirty="0" smtClean="0">
                <a:solidFill>
                  <a:srgbClr val="FFFF00"/>
                </a:solidFill>
              </a:rPr>
              <a:t>次は</a:t>
            </a:r>
            <a:r>
              <a:rPr kumimoji="1" lang="en-US" altLang="ja-JP" sz="3200" dirty="0" smtClean="0">
                <a:solidFill>
                  <a:srgbClr val="FFFF00"/>
                </a:solidFill>
              </a:rPr>
              <a:t>LUC</a:t>
            </a:r>
            <a:r>
              <a:rPr kumimoji="1" lang="ja-JP" altLang="en-US" sz="3200" dirty="0" smtClean="0">
                <a:solidFill>
                  <a:srgbClr val="FFFF00"/>
                </a:solidFill>
              </a:rPr>
              <a:t>による環境変化を</a:t>
            </a:r>
            <a:r>
              <a:rPr lang="ja-JP" altLang="en-US" sz="3200" dirty="0" smtClean="0">
                <a:solidFill>
                  <a:srgbClr val="FFFF00"/>
                </a:solidFill>
              </a:rPr>
              <a:t>気候データに乗せる</a:t>
            </a:r>
            <a:endParaRPr kumimoji="1" lang="en-US" altLang="ja-JP" sz="3200" dirty="0" smtClean="0">
              <a:solidFill>
                <a:srgbClr val="FFFF00"/>
              </a:solidFill>
            </a:endParaRPr>
          </a:p>
        </p:txBody>
      </p:sp>
      <p:sp>
        <p:nvSpPr>
          <p:cNvPr id="2" name="正方形/長方形 1"/>
          <p:cNvSpPr/>
          <p:nvPr/>
        </p:nvSpPr>
        <p:spPr>
          <a:xfrm>
            <a:off x="102715"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MIROC5</a:t>
            </a:r>
            <a:endParaRPr kumimoji="1" lang="ja-JP" altLang="en-US" dirty="0"/>
          </a:p>
        </p:txBody>
      </p:sp>
      <p:sp>
        <p:nvSpPr>
          <p:cNvPr id="6" name="正方形/長方形 5"/>
          <p:cNvSpPr/>
          <p:nvPr/>
        </p:nvSpPr>
        <p:spPr>
          <a:xfrm>
            <a:off x="1671458" y="759405"/>
            <a:ext cx="1353975"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NHRCM</a:t>
            </a:r>
          </a:p>
          <a:p>
            <a:pPr algn="ctr"/>
            <a:r>
              <a:rPr kumimoji="1" lang="en-US" altLang="ja-JP" dirty="0" smtClean="0"/>
              <a:t>dx=20km</a:t>
            </a:r>
          </a:p>
          <a:p>
            <a:pPr algn="ctr"/>
            <a:endParaRPr lang="en-US" altLang="ja-JP" dirty="0"/>
          </a:p>
          <a:p>
            <a:pPr algn="ctr"/>
            <a:r>
              <a:rPr kumimoji="1" lang="en-US" altLang="ja-JP" dirty="0" smtClean="0"/>
              <a:t>MRI</a:t>
            </a:r>
            <a:r>
              <a:rPr kumimoji="1" lang="ja-JP" altLang="en-US" dirty="0" smtClean="0"/>
              <a:t>提供</a:t>
            </a:r>
            <a:endParaRPr kumimoji="1" lang="ja-JP" altLang="en-US" dirty="0"/>
          </a:p>
        </p:txBody>
      </p:sp>
      <p:sp>
        <p:nvSpPr>
          <p:cNvPr id="7" name="正方形/長方形 6"/>
          <p:cNvSpPr/>
          <p:nvPr/>
        </p:nvSpPr>
        <p:spPr>
          <a:xfrm>
            <a:off x="3205847" y="759405"/>
            <a:ext cx="1353975" cy="456953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JMA-NHM</a:t>
            </a:r>
          </a:p>
          <a:p>
            <a:pPr algn="ctr"/>
            <a:r>
              <a:rPr lang="en-US" altLang="ja-JP" dirty="0"/>
              <a:t>d</a:t>
            </a:r>
            <a:r>
              <a:rPr kumimoji="1" lang="en-US" altLang="ja-JP" dirty="0" smtClean="0"/>
              <a:t>x=10km</a:t>
            </a:r>
            <a:endParaRPr kumimoji="1" lang="ja-JP" altLang="en-US" dirty="0"/>
          </a:p>
        </p:txBody>
      </p:sp>
      <p:sp>
        <p:nvSpPr>
          <p:cNvPr id="8" name="正方形/長方形 7"/>
          <p:cNvSpPr/>
          <p:nvPr/>
        </p:nvSpPr>
        <p:spPr>
          <a:xfrm>
            <a:off x="4721560" y="759405"/>
            <a:ext cx="1353975" cy="4569535"/>
          </a:xfrm>
          <a:prstGeom prst="rect">
            <a:avLst/>
          </a:prstGeom>
          <a:solidFill>
            <a:schemeClr val="accent2">
              <a:lumMod val="60000"/>
              <a:lumOff val="40000"/>
            </a:schemeClr>
          </a:solidFill>
          <a:ln w="762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bg1"/>
                </a:solidFill>
              </a:rPr>
              <a:t>LUC</a:t>
            </a:r>
            <a:r>
              <a:rPr lang="ja-JP" altLang="en-US" dirty="0" smtClean="0">
                <a:solidFill>
                  <a:schemeClr val="bg1"/>
                </a:solidFill>
              </a:rPr>
              <a:t>による</a:t>
            </a:r>
            <a:endParaRPr lang="en-US" altLang="ja-JP" dirty="0" smtClean="0">
              <a:solidFill>
                <a:schemeClr val="bg1"/>
              </a:solidFill>
            </a:endParaRPr>
          </a:p>
          <a:p>
            <a:pPr algn="ctr"/>
            <a:r>
              <a:rPr lang="ja-JP" altLang="en-US" dirty="0" smtClean="0">
                <a:solidFill>
                  <a:schemeClr val="bg1"/>
                </a:solidFill>
              </a:rPr>
              <a:t>環境変化</a:t>
            </a:r>
            <a:endParaRPr lang="en-US" altLang="ja-JP" dirty="0" smtClean="0">
              <a:solidFill>
                <a:schemeClr val="bg1"/>
              </a:solidFill>
            </a:endParaRPr>
          </a:p>
          <a:p>
            <a:pPr algn="ctr"/>
            <a:endParaRPr lang="en-US" altLang="ja-JP" dirty="0">
              <a:solidFill>
                <a:schemeClr val="bg1"/>
              </a:solidFill>
            </a:endParaRPr>
          </a:p>
          <a:p>
            <a:pPr algn="ctr"/>
            <a:r>
              <a:rPr lang="ja-JP" altLang="en-US" dirty="0" smtClean="0">
                <a:solidFill>
                  <a:schemeClr val="bg1"/>
                </a:solidFill>
              </a:rPr>
              <a:t>影響評価</a:t>
            </a:r>
            <a:endParaRPr lang="en-US" altLang="ja-JP" dirty="0" smtClean="0">
              <a:solidFill>
                <a:schemeClr val="bg1"/>
              </a:solidFill>
            </a:endParaRPr>
          </a:p>
          <a:p>
            <a:pPr algn="ctr"/>
            <a:r>
              <a:rPr lang="ja-JP" altLang="en-US" dirty="0" smtClean="0">
                <a:solidFill>
                  <a:schemeClr val="bg1"/>
                </a:solidFill>
              </a:rPr>
              <a:t>関数使用</a:t>
            </a:r>
            <a:endParaRPr lang="en-US" altLang="ja-JP" dirty="0" smtClean="0">
              <a:solidFill>
                <a:schemeClr val="bg1"/>
              </a:solidFill>
            </a:endParaRPr>
          </a:p>
          <a:p>
            <a:pPr algn="ctr"/>
            <a:endParaRPr lang="en-US" altLang="ja-JP" dirty="0">
              <a:solidFill>
                <a:schemeClr val="bg1"/>
              </a:solidFill>
            </a:endParaRPr>
          </a:p>
          <a:p>
            <a:pPr algn="ctr"/>
            <a:r>
              <a:rPr lang="en-US" altLang="ja-JP" dirty="0" smtClean="0">
                <a:solidFill>
                  <a:schemeClr val="bg1"/>
                </a:solidFill>
              </a:rPr>
              <a:t>※</a:t>
            </a:r>
            <a:r>
              <a:rPr lang="ja-JP" altLang="en-US" dirty="0" smtClean="0">
                <a:solidFill>
                  <a:schemeClr val="bg1"/>
                </a:solidFill>
              </a:rPr>
              <a:t>今回は</a:t>
            </a:r>
            <a:endParaRPr lang="en-US" altLang="ja-JP" dirty="0" smtClean="0">
              <a:solidFill>
                <a:schemeClr val="bg1"/>
              </a:solidFill>
            </a:endParaRPr>
          </a:p>
          <a:p>
            <a:pPr algn="ctr"/>
            <a:r>
              <a:rPr lang="ja-JP" altLang="en-US" dirty="0" smtClean="0">
                <a:solidFill>
                  <a:schemeClr val="bg1"/>
                </a:solidFill>
              </a:rPr>
              <a:t>簡易版</a:t>
            </a:r>
            <a:endParaRPr lang="en-US" altLang="ja-JP" dirty="0" smtClean="0">
              <a:solidFill>
                <a:schemeClr val="bg1"/>
              </a:solidFill>
            </a:endParaRPr>
          </a:p>
        </p:txBody>
      </p:sp>
      <p:sp>
        <p:nvSpPr>
          <p:cNvPr id="9" name="正方形/長方形 8"/>
          <p:cNvSpPr/>
          <p:nvPr/>
        </p:nvSpPr>
        <p:spPr>
          <a:xfrm>
            <a:off x="6218598" y="759405"/>
            <a:ext cx="1353975" cy="4569535"/>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NIAES-Rice</a:t>
            </a:r>
          </a:p>
          <a:p>
            <a:pPr algn="ctr"/>
            <a:r>
              <a:rPr lang="en-US" altLang="ja-JP" dirty="0" smtClean="0"/>
              <a:t>10</a:t>
            </a:r>
            <a:r>
              <a:rPr lang="ja-JP" altLang="en-US" dirty="0" smtClean="0"/>
              <a:t>品種</a:t>
            </a:r>
            <a:endParaRPr lang="en-US" altLang="ja-JP" dirty="0" smtClean="0"/>
          </a:p>
        </p:txBody>
      </p:sp>
      <p:sp>
        <p:nvSpPr>
          <p:cNvPr id="10" name="正方形/長方形 9"/>
          <p:cNvSpPr/>
          <p:nvPr/>
        </p:nvSpPr>
        <p:spPr>
          <a:xfrm>
            <a:off x="7705983" y="759405"/>
            <a:ext cx="1353975" cy="4569535"/>
          </a:xfrm>
          <a:prstGeom prst="rect">
            <a:avLst/>
          </a:prstGeom>
          <a:noFill/>
          <a:ln w="38100" cmpd="sng">
            <a:solidFill>
              <a:schemeClr val="bg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1. </a:t>
            </a:r>
            <a:r>
              <a:rPr lang="ja-JP" altLang="en-US" dirty="0" smtClean="0"/>
              <a:t>温暖化、</a:t>
            </a:r>
            <a:r>
              <a:rPr lang="en-US" altLang="ja-JP" dirty="0" smtClean="0"/>
              <a:t>LUC</a:t>
            </a:r>
            <a:r>
              <a:rPr lang="ja-JP" altLang="en-US" dirty="0" smtClean="0"/>
              <a:t>による収量変化</a:t>
            </a:r>
            <a:endParaRPr lang="en-US" altLang="ja-JP" dirty="0" smtClean="0"/>
          </a:p>
          <a:p>
            <a:pPr algn="ctr"/>
            <a:endParaRPr lang="en-US" altLang="ja-JP" dirty="0" smtClean="0"/>
          </a:p>
          <a:p>
            <a:pPr algn="ctr"/>
            <a:r>
              <a:rPr lang="en-US" altLang="ja-JP" dirty="0" smtClean="0"/>
              <a:t>2. </a:t>
            </a:r>
            <a:r>
              <a:rPr lang="ja-JP" altLang="en-US" dirty="0" smtClean="0"/>
              <a:t>最大収量品種の変化</a:t>
            </a:r>
            <a:endParaRPr lang="en-US" altLang="ja-JP" dirty="0"/>
          </a:p>
          <a:p>
            <a:pPr algn="ctr"/>
            <a:endParaRPr lang="en-US" altLang="ja-JP" dirty="0" smtClean="0"/>
          </a:p>
        </p:txBody>
      </p:sp>
      <p:sp>
        <p:nvSpPr>
          <p:cNvPr id="11" name="正方形/長方形 10"/>
          <p:cNvSpPr/>
          <p:nvPr/>
        </p:nvSpPr>
        <p:spPr>
          <a:xfrm>
            <a:off x="102715" y="3162396"/>
            <a:ext cx="2922718" cy="2166544"/>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MRI-AGCM</a:t>
            </a:r>
            <a:endParaRPr kumimoji="1" lang="ja-JP" altLang="en-US" dirty="0"/>
          </a:p>
        </p:txBody>
      </p:sp>
      <p:sp>
        <p:nvSpPr>
          <p:cNvPr id="12" name="テキスト ボックス 11"/>
          <p:cNvSpPr txBox="1"/>
          <p:nvPr/>
        </p:nvSpPr>
        <p:spPr>
          <a:xfrm>
            <a:off x="-1" y="6201059"/>
            <a:ext cx="9225705" cy="523220"/>
          </a:xfrm>
          <a:prstGeom prst="rect">
            <a:avLst/>
          </a:prstGeom>
          <a:noFill/>
        </p:spPr>
        <p:txBody>
          <a:bodyPr wrap="square" rtlCol="0">
            <a:spAutoFit/>
          </a:bodyPr>
          <a:lstStyle/>
          <a:p>
            <a:r>
              <a:rPr kumimoji="1" lang="ja-JP" altLang="en-US" sz="2800" dirty="0" smtClean="0">
                <a:solidFill>
                  <a:srgbClr val="FFFF00"/>
                </a:solidFill>
              </a:rPr>
              <a:t>温暖化</a:t>
            </a:r>
            <a:r>
              <a:rPr lang="en-US" altLang="ja-JP" sz="2800" dirty="0">
                <a:solidFill>
                  <a:srgbClr val="FFFF00"/>
                </a:solidFill>
              </a:rPr>
              <a:t>+</a:t>
            </a:r>
            <a:r>
              <a:rPr kumimoji="1" lang="en-US" altLang="ja-JP" sz="2800" dirty="0" smtClean="0">
                <a:solidFill>
                  <a:srgbClr val="FFFF00"/>
                </a:solidFill>
              </a:rPr>
              <a:t>LUC</a:t>
            </a:r>
            <a:r>
              <a:rPr kumimoji="1" lang="ja-JP" altLang="en-US" sz="2800" dirty="0" smtClean="0">
                <a:solidFill>
                  <a:srgbClr val="FFFF00"/>
                </a:solidFill>
              </a:rPr>
              <a:t>を考慮した将来の東北における最適品種の提案</a:t>
            </a:r>
            <a:endParaRPr kumimoji="1" lang="ja-JP" altLang="en-US" sz="2800" dirty="0">
              <a:solidFill>
                <a:srgbClr val="FFFF00"/>
              </a:solidFill>
            </a:endParaRPr>
          </a:p>
        </p:txBody>
      </p:sp>
      <p:sp>
        <p:nvSpPr>
          <p:cNvPr id="15" name="テキスト ボックス 14"/>
          <p:cNvSpPr txBox="1"/>
          <p:nvPr/>
        </p:nvSpPr>
        <p:spPr>
          <a:xfrm>
            <a:off x="102715" y="5481730"/>
            <a:ext cx="5873101" cy="461665"/>
          </a:xfrm>
          <a:prstGeom prst="rect">
            <a:avLst/>
          </a:prstGeom>
          <a:noFill/>
        </p:spPr>
        <p:txBody>
          <a:bodyPr wrap="square" rtlCol="0">
            <a:spAutoFit/>
          </a:bodyPr>
          <a:lstStyle/>
          <a:p>
            <a:r>
              <a:rPr kumimoji="1" lang="en-US" altLang="ja-JP" sz="2400" dirty="0" smtClean="0"/>
              <a:t>LUC: </a:t>
            </a:r>
            <a:r>
              <a:rPr kumimoji="1" lang="ja-JP" altLang="en-US" sz="2400" dirty="0" smtClean="0"/>
              <a:t>土地利用変化</a:t>
            </a:r>
            <a:r>
              <a:rPr lang="en-US" altLang="ja-JP" sz="2400" dirty="0" smtClean="0"/>
              <a:t>(Land Use Change)</a:t>
            </a:r>
            <a:endParaRPr kumimoji="1" lang="ja-JP" altLang="en-US" sz="2400" dirty="0"/>
          </a:p>
        </p:txBody>
      </p:sp>
    </p:spTree>
    <p:extLst>
      <p:ext uri="{BB962C8B-B14F-4D97-AF65-F5344CB8AC3E}">
        <p14:creationId xmlns:p14="http://schemas.microsoft.com/office/powerpoint/2010/main" val="11120908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1776</TotalTime>
  <Words>2400</Words>
  <Application>Microsoft Macintosh PowerPoint</Application>
  <PresentationFormat>画面に合わせる (4:3)</PresentationFormat>
  <Paragraphs>390</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YOSHIDA Ryuhei</dc:creator>
  <cp:lastModifiedBy>YOSHIDA Ryuhei</cp:lastModifiedBy>
  <cp:revision>98</cp:revision>
  <cp:lastPrinted>2013-08-05T06:12:54Z</cp:lastPrinted>
  <dcterms:created xsi:type="dcterms:W3CDTF">2013-08-01T09:26:29Z</dcterms:created>
  <dcterms:modified xsi:type="dcterms:W3CDTF">2013-08-19T06:30:54Z</dcterms:modified>
</cp:coreProperties>
</file>