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9" r:id="rId2"/>
    <p:sldId id="283" r:id="rId3"/>
    <p:sldId id="341" r:id="rId4"/>
    <p:sldId id="342" r:id="rId5"/>
    <p:sldId id="339" r:id="rId6"/>
    <p:sldId id="340" r:id="rId7"/>
    <p:sldId id="343" r:id="rId8"/>
    <p:sldId id="344" r:id="rId9"/>
    <p:sldId id="346" r:id="rId10"/>
    <p:sldId id="304" r:id="rId11"/>
    <p:sldId id="324" r:id="rId12"/>
    <p:sldId id="325" r:id="rId13"/>
    <p:sldId id="326" r:id="rId14"/>
    <p:sldId id="327" r:id="rId15"/>
    <p:sldId id="330" r:id="rId16"/>
    <p:sldId id="336" r:id="rId17"/>
    <p:sldId id="337" r:id="rId18"/>
    <p:sldId id="331" r:id="rId19"/>
    <p:sldId id="332" r:id="rId20"/>
    <p:sldId id="348" r:id="rId21"/>
    <p:sldId id="338" r:id="rId22"/>
    <p:sldId id="349" r:id="rId23"/>
    <p:sldId id="335" r:id="rId2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5C1E86-848C-425A-A41E-FA76E3ECAF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47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07E4BB-76CD-4044-8AA7-21995B29EC24}" type="datetimeFigureOut">
              <a:rPr lang="ja-JP" altLang="en-US"/>
              <a:pPr>
                <a:defRPr/>
              </a:pPr>
              <a:t>2014/10/11</a:t>
            </a:fld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FDDEAB-2BF2-456B-A4A5-9C3ACB9C12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77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6676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mtClean="0"/>
              <a:t>青森県六ヶ所村で行ったゾンデ観測から得られたデータによるヤマセの解析結果について、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弘前大学　気象学研究室学部４年　黒瀧あゆみが発表させていただきます。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背景の写真は六ヶ所村にある風車群の一部です。この風車についてはまた、後ほど説明していきます。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5363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9CDF846-10B9-430B-9F39-6A6D1AF05246}" type="slidenum">
              <a:rPr lang="ja-JP" altLang="en-US" sz="1200">
                <a:latin typeface="+mn-lt"/>
                <a:ea typeface="+mn-ea"/>
              </a:rPr>
              <a:pPr algn="r">
                <a:defRPr/>
              </a:pPr>
              <a:t>10</a:t>
            </a:fld>
            <a:endParaRPr lang="en-US" altLang="ja-JP" sz="12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8500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7821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4477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031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8854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2910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3279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0752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0630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064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2778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7121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1704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36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251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202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923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774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378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9470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4780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DDEAB-2BF2-456B-A4A5-9C3ACB9C12CE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570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B44D4-B95A-4923-9974-2F6BB301A2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4A341-6B75-4FEA-B001-49E782A114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5AE1-7ECE-4521-B665-07ACF87C22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86731-B821-4DED-9CF6-3FB01F16D8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00670-5C44-4953-B364-EA4E383821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0406C-05F5-45C2-B7BD-F5A6866141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D8FFC-21C7-4BEC-AA67-9D8D0C0B81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C49A4-6877-4C44-8D9D-E7263AFD99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C6462-CF68-434D-B63C-635861D91F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ED635-9506-474C-B95B-DE6CF5862F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B4212-C68E-493E-A3EA-E34065EEEC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CC7B75-D14A-42EB-B8EC-04201970AD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kodate-jma.go.jp/ocean/koufumaru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Image0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タイトル 1"/>
          <p:cNvSpPr>
            <a:spLocks noGrp="1"/>
          </p:cNvSpPr>
          <p:nvPr>
            <p:ph type="ctrTitle"/>
          </p:nvPr>
        </p:nvSpPr>
        <p:spPr>
          <a:xfrm>
            <a:off x="688856" y="385731"/>
            <a:ext cx="7772400" cy="1470025"/>
          </a:xfrm>
        </p:spPr>
        <p:txBody>
          <a:bodyPr/>
          <a:lstStyle/>
          <a:p>
            <a:r>
              <a:rPr lang="ja-JP" altLang="en-US" dirty="0" smtClean="0"/>
              <a:t>青森県六ヶ所村で実施している陸上のヤマセの詳細観測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200" dirty="0" smtClean="0">
                <a:solidFill>
                  <a:srgbClr val="FF0000"/>
                </a:solidFill>
              </a:rPr>
              <a:t>２０１４年のヤマセ観測の結果について</a:t>
            </a:r>
          </a:p>
        </p:txBody>
      </p:sp>
      <p:sp>
        <p:nvSpPr>
          <p:cNvPr id="15363" name="サブタイトル 2"/>
          <p:cNvSpPr>
            <a:spLocks noGrp="1"/>
          </p:cNvSpPr>
          <p:nvPr>
            <p:ph type="subTitle" idx="1"/>
          </p:nvPr>
        </p:nvSpPr>
        <p:spPr>
          <a:xfrm>
            <a:off x="684213" y="2276475"/>
            <a:ext cx="8064500" cy="1584325"/>
          </a:xfrm>
        </p:spPr>
        <p:txBody>
          <a:bodyPr/>
          <a:lstStyle/>
          <a:p>
            <a:r>
              <a:rPr lang="ja-JP" altLang="en-US" sz="2000" smtClean="0"/>
              <a:t>児玉安正・黒瀧あゆみ・横須賀美香・和田幸恵・佐藤笑（弘前大院・理工） ・橋口浩之・古本淳一・東邦昭・津田敏隆（京大・生存研）・瀬古弘（気象研）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4551363" y="6237288"/>
            <a:ext cx="4538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bg1"/>
                </a:solidFill>
              </a:rPr>
              <a:t>ヤマセのダシ雲　五所川原市金木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8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2843213" y="6491288"/>
            <a:ext cx="2225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800"/>
              <a:t>撮影：</a:t>
            </a:r>
            <a:r>
              <a:rPr lang="ja-JP" altLang="en-US" sz="1600" b="1"/>
              <a:t>黒瀧あゆみ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1023938" y="44450"/>
            <a:ext cx="4615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/>
              <a:t>陸上のヤマセの特別観測</a:t>
            </a:r>
          </a:p>
        </p:txBody>
      </p:sp>
      <p:pic>
        <p:nvPicPr>
          <p:cNvPr id="20484" name="Picture 2" descr="C:\Documents and Settings\kulo\デスクトップ\20110730_1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5400"/>
            <a:ext cx="54006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592138" y="547688"/>
            <a:ext cx="89963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三沢の高層観測　</a:t>
            </a:r>
            <a:r>
              <a:rPr lang="ja-JP" altLang="en-US" dirty="0" smtClean="0"/>
              <a:t>（１２時間毎　　貴重な観測なので続けてほしい）</a:t>
            </a:r>
            <a:endParaRPr lang="ja-JP" altLang="en-US" dirty="0"/>
          </a:p>
          <a:p>
            <a:r>
              <a:rPr lang="ja-JP" altLang="en-US" dirty="0" smtClean="0"/>
              <a:t>下北</a:t>
            </a:r>
            <a:r>
              <a:rPr lang="ja-JP" altLang="en-US" dirty="0"/>
              <a:t>丘陵の斜面を利用した研究　管野さん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我々</a:t>
            </a:r>
            <a:r>
              <a:rPr lang="ja-JP" altLang="en-US" dirty="0"/>
              <a:t>の高層観測（２００９</a:t>
            </a:r>
            <a:r>
              <a:rPr lang="ja-JP" altLang="en-US" dirty="0" smtClean="0"/>
              <a:t>～</a:t>
            </a:r>
            <a:r>
              <a:rPr lang="en-US" altLang="ja-JP" dirty="0" smtClean="0"/>
              <a:t>2014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r>
              <a:rPr lang="ja-JP" altLang="en-US" dirty="0"/>
              <a:t>：航空局の許可は週末（土日）のみ（三沢基地の訓練）</a:t>
            </a:r>
          </a:p>
        </p:txBody>
      </p:sp>
      <p:pic>
        <p:nvPicPr>
          <p:cNvPr id="20486" name="Picture 2" descr="G:\2011_07_30\20110730_1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852738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正方形/長方形 10"/>
          <p:cNvSpPr>
            <a:spLocks noChangeArrowheads="1"/>
          </p:cNvSpPr>
          <p:nvPr/>
        </p:nvSpPr>
        <p:spPr bwMode="auto">
          <a:xfrm>
            <a:off x="5419725" y="5805488"/>
            <a:ext cx="3724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ウインドプロファイラー</a:t>
            </a:r>
            <a:endParaRPr lang="en-US" altLang="ja-JP"/>
          </a:p>
          <a:p>
            <a:r>
              <a:rPr lang="ja-JP" altLang="en-US"/>
              <a:t>（京大・生存研）</a:t>
            </a:r>
            <a:r>
              <a:rPr lang="ja-JP" altLang="en-US">
                <a:solidFill>
                  <a:srgbClr val="FF0000"/>
                </a:solidFill>
              </a:rPr>
              <a:t>青森県初！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882015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/>
              <a:t>これまでの高層特別観測</a:t>
            </a:r>
          </a:p>
          <a:p>
            <a:endParaRPr lang="ja-JP" altLang="en-US" dirty="0"/>
          </a:p>
          <a:p>
            <a:r>
              <a:rPr lang="ja-JP" altLang="en-US" sz="1800" dirty="0"/>
              <a:t>２００９年冬・夏：　藤崎農場（冬季季節風）　金木農場（ヤマセ）観測　（天気，</a:t>
            </a:r>
            <a:r>
              <a:rPr lang="en-US" altLang="ja-JP" sz="1800" dirty="0"/>
              <a:t>2013)</a:t>
            </a:r>
          </a:p>
          <a:p>
            <a:r>
              <a:rPr lang="ja-JP" altLang="en-US" sz="1800" dirty="0"/>
              <a:t>２０１０年秋：　ウインドプロファイラー（</a:t>
            </a:r>
            <a:r>
              <a:rPr lang="en-US" altLang="ja-JP" sz="1800" dirty="0"/>
              <a:t>WP)</a:t>
            </a:r>
            <a:r>
              <a:rPr lang="ja-JP" altLang="en-US" sz="1800" dirty="0"/>
              <a:t>観測開始　　</a:t>
            </a:r>
            <a:endParaRPr lang="en-US" altLang="ja-JP" sz="1400" b="1" dirty="0"/>
          </a:p>
          <a:p>
            <a:r>
              <a:rPr lang="ja-JP" altLang="en-US" sz="1800" dirty="0"/>
              <a:t>２０１１年初夏：　六ヶ所村　夢はぐ館（旧二又小学校），他　</a:t>
            </a:r>
            <a:r>
              <a:rPr lang="ja-JP" altLang="en-US" sz="1600" b="1" dirty="0">
                <a:solidFill>
                  <a:srgbClr val="FF0000"/>
                </a:solidFill>
              </a:rPr>
              <a:t>ＲＡＳＳ観測騒音苦情のため中断</a:t>
            </a:r>
          </a:p>
          <a:p>
            <a:r>
              <a:rPr lang="ja-JP" altLang="en-US" sz="1800" dirty="0"/>
              <a:t>２０１２年初夏：　六ヶ所村　日本原燃構内　（ＲＡＳＳ観測実施）</a:t>
            </a:r>
          </a:p>
          <a:p>
            <a:r>
              <a:rPr lang="ja-JP" altLang="en-US" sz="1800" dirty="0"/>
              <a:t>２０１３年初夏：　六ヶ所村　日本原燃構内　（ＷＰ停止）</a:t>
            </a:r>
            <a:endParaRPr lang="ja-JP" altLang="en-US" sz="1400" dirty="0"/>
          </a:p>
          <a:p>
            <a:r>
              <a:rPr lang="ja-JP" altLang="en-US" sz="1800" dirty="0" smtClean="0"/>
              <a:t>２０１４年初夏：　六ヶ所村　日本原燃構内　（</a:t>
            </a:r>
            <a:r>
              <a:rPr lang="en-US" altLang="ja-JP" sz="1800" dirty="0" smtClean="0"/>
              <a:t>WP</a:t>
            </a:r>
            <a:r>
              <a:rPr lang="ja-JP" altLang="en-US" sz="1800" dirty="0" smtClean="0"/>
              <a:t>再開</a:t>
            </a:r>
            <a:endParaRPr lang="ja-JP" altLang="en-US" sz="1800" dirty="0"/>
          </a:p>
          <a:p>
            <a:endParaRPr lang="ja-JP" altLang="en-US" sz="1800" dirty="0"/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447675" y="2636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/>
          </a:p>
        </p:txBody>
      </p:sp>
      <p:pic>
        <p:nvPicPr>
          <p:cNvPr id="22533" name="Picture 2" descr="CIMG03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4210564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811604" y="2701256"/>
            <a:ext cx="28408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 dirty="0"/>
              <a:t>ゾンデ観測はお金がかかる</a:t>
            </a:r>
            <a:endParaRPr lang="en-US" altLang="ja-JP" sz="1800" dirty="0"/>
          </a:p>
          <a:p>
            <a:r>
              <a:rPr lang="ja-JP" altLang="en-US" sz="1800" dirty="0"/>
              <a:t>　</a:t>
            </a:r>
            <a:r>
              <a:rPr lang="ja-JP" altLang="en-US" sz="1600" dirty="0"/>
              <a:t>ゾンデ１</a:t>
            </a:r>
            <a:r>
              <a:rPr lang="ja-JP" altLang="en-US" sz="1600" dirty="0" err="1"/>
              <a:t>ヶ</a:t>
            </a:r>
            <a:r>
              <a:rPr lang="ja-JP" altLang="en-US" sz="1600" dirty="0"/>
              <a:t>　</a:t>
            </a:r>
            <a:r>
              <a:rPr lang="en-US" altLang="ja-JP" sz="1600" dirty="0"/>
              <a:t>26</a:t>
            </a:r>
            <a:r>
              <a:rPr lang="ja-JP" altLang="en-US" sz="1600" dirty="0"/>
              <a:t>千円</a:t>
            </a:r>
          </a:p>
          <a:p>
            <a:r>
              <a:rPr lang="ja-JP" altLang="en-US" sz="1600" dirty="0"/>
              <a:t>　気球１</a:t>
            </a:r>
            <a:r>
              <a:rPr lang="ja-JP" altLang="en-US" sz="1600" dirty="0" err="1"/>
              <a:t>ヶ</a:t>
            </a:r>
            <a:r>
              <a:rPr lang="ja-JP" altLang="en-US" sz="1600" dirty="0"/>
              <a:t>　　</a:t>
            </a:r>
            <a:r>
              <a:rPr lang="en-US" altLang="ja-JP" sz="1600" dirty="0"/>
              <a:t>5</a:t>
            </a:r>
            <a:r>
              <a:rPr lang="ja-JP" altLang="en-US" sz="1600" dirty="0"/>
              <a:t>千円</a:t>
            </a:r>
          </a:p>
          <a:p>
            <a:r>
              <a:rPr lang="ja-JP" altLang="en-US" sz="1600" dirty="0"/>
              <a:t>　ヘリウム１回当たり</a:t>
            </a:r>
            <a:r>
              <a:rPr lang="en-US" altLang="ja-JP" sz="1600" dirty="0"/>
              <a:t>7.5</a:t>
            </a:r>
            <a:r>
              <a:rPr lang="ja-JP" altLang="en-US" sz="1600" dirty="0"/>
              <a:t>千円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24857"/>
            <a:ext cx="20701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07403"/>
            <a:ext cx="321945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1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997200"/>
            <a:ext cx="46799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076700"/>
            <a:ext cx="345598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50825" y="0"/>
            <a:ext cx="6300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金木農場の観測（２００９）：やませの吹きおろし</a:t>
            </a:r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692150"/>
            <a:ext cx="31686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65175"/>
            <a:ext cx="44910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49313"/>
          </a:xfrm>
        </p:spPr>
        <p:txBody>
          <a:bodyPr/>
          <a:lstStyle/>
          <a:p>
            <a:r>
              <a:rPr lang="ja-JP" altLang="en-US" smtClean="0"/>
              <a:t>六ヶ所村での観測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08050"/>
            <a:ext cx="8229600" cy="4525963"/>
          </a:xfrm>
        </p:spPr>
        <p:txBody>
          <a:bodyPr/>
          <a:lstStyle/>
          <a:p>
            <a:r>
              <a:rPr lang="ja-JP" altLang="en-US" dirty="0" smtClean="0"/>
              <a:t>２０１１年７月３０～３１日：気温低下傾向（ヤマセ吹き始め）</a:t>
            </a:r>
          </a:p>
          <a:p>
            <a:r>
              <a:rPr lang="ja-JP" altLang="en-US" dirty="0" smtClean="0"/>
              <a:t>２０１２年７月２１～２２日：気温上昇傾向（ヤマセ吹き終わり）</a:t>
            </a:r>
            <a:endParaRPr lang="en-US" altLang="ja-JP" dirty="0" smtClean="0"/>
          </a:p>
          <a:p>
            <a:r>
              <a:rPr lang="ja-JP" altLang="en-US" dirty="0" smtClean="0"/>
              <a:t>２０１３年７月２０～２１日：背の低いヤマセ</a:t>
            </a:r>
            <a:endParaRPr lang="en-US" altLang="ja-JP" dirty="0" smtClean="0"/>
          </a:p>
          <a:p>
            <a:r>
              <a:rPr lang="ja-JP" altLang="en-US" dirty="0" smtClean="0"/>
              <a:t>２０１４年７月１８～２０日：南寄りのヤマセ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732338"/>
            <a:ext cx="330835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Line 7"/>
          <p:cNvSpPr>
            <a:spLocks noChangeShapeType="1"/>
          </p:cNvSpPr>
          <p:nvPr/>
        </p:nvSpPr>
        <p:spPr bwMode="auto">
          <a:xfrm flipH="1" flipV="1">
            <a:off x="7308850" y="5445125"/>
            <a:ext cx="5762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627313" y="5876925"/>
            <a:ext cx="305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rgbClr val="FF0000"/>
                </a:solidFill>
              </a:rPr>
              <a:t>六ヶ所村はヤマセの通り道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1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 dirty="0" smtClean="0"/>
              <a:t>４年</a:t>
            </a:r>
            <a:r>
              <a:rPr lang="ja-JP" altLang="en-US" dirty="0"/>
              <a:t>ともオホーツク海高気圧出現：２０１１年と２０１２年はＮ字型（工藤）</a:t>
            </a: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2881313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881313" y="1697038"/>
            <a:ext cx="140265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/>
              <a:t>２０１１年</a:t>
            </a:r>
            <a:endParaRPr lang="en-US" altLang="ja-JP" sz="2000" dirty="0"/>
          </a:p>
          <a:p>
            <a:r>
              <a:rPr lang="en-US" altLang="ja-JP" sz="2000" dirty="0"/>
              <a:t>7</a:t>
            </a:r>
            <a:r>
              <a:rPr lang="ja-JP" altLang="en-US" sz="2000" dirty="0"/>
              <a:t>月</a:t>
            </a:r>
            <a:r>
              <a:rPr lang="en-US" altLang="ja-JP" sz="2000" dirty="0"/>
              <a:t>31</a:t>
            </a:r>
            <a:r>
              <a:rPr lang="ja-JP" altLang="en-US" sz="2000" dirty="0"/>
              <a:t>日</a:t>
            </a:r>
            <a:endParaRPr lang="en-US" altLang="ja-JP" sz="2000" dirty="0"/>
          </a:p>
          <a:p>
            <a:r>
              <a:rPr lang="en-US" altLang="ja-JP" sz="2000" dirty="0" smtClean="0"/>
              <a:t>0UTC</a:t>
            </a:r>
            <a:endParaRPr lang="ja-JP" altLang="en-US" sz="2000" dirty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4417" y="975670"/>
            <a:ext cx="2853358" cy="275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7597775" y="1625599"/>
            <a:ext cx="11398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/>
              <a:t>２０１２年</a:t>
            </a:r>
            <a:endParaRPr lang="en-US" altLang="ja-JP" sz="2000" dirty="0"/>
          </a:p>
          <a:p>
            <a:r>
              <a:rPr lang="en-US" altLang="ja-JP" sz="2000" dirty="0"/>
              <a:t>7</a:t>
            </a:r>
            <a:r>
              <a:rPr lang="ja-JP" altLang="en-US" sz="2000" dirty="0"/>
              <a:t>月</a:t>
            </a:r>
            <a:r>
              <a:rPr lang="en-US" altLang="ja-JP" sz="2000" dirty="0"/>
              <a:t>21</a:t>
            </a:r>
            <a:r>
              <a:rPr lang="ja-JP" altLang="en-US" sz="2000" dirty="0"/>
              <a:t>日</a:t>
            </a:r>
            <a:endParaRPr lang="en-US" altLang="ja-JP" sz="2000" dirty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0UTC</a:t>
            </a:r>
            <a:endParaRPr lang="ja-JP" altLang="en-US" sz="2000" dirty="0"/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7560" y="4054321"/>
            <a:ext cx="287972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107504" y="4729313"/>
            <a:ext cx="1140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/>
              <a:t>２０１３年</a:t>
            </a:r>
            <a:endParaRPr lang="en-US" altLang="ja-JP" sz="2000" dirty="0"/>
          </a:p>
          <a:p>
            <a:r>
              <a:rPr lang="en-US" altLang="ja-JP" sz="2000" dirty="0"/>
              <a:t>7</a:t>
            </a:r>
            <a:r>
              <a:rPr lang="ja-JP" altLang="en-US" sz="2000" dirty="0"/>
              <a:t>月</a:t>
            </a:r>
            <a:r>
              <a:rPr lang="en-US" altLang="ja-JP" sz="2000" dirty="0"/>
              <a:t>21</a:t>
            </a:r>
            <a:r>
              <a:rPr lang="ja-JP" altLang="en-US" sz="2000" dirty="0" smtClean="0"/>
              <a:t>日</a:t>
            </a:r>
            <a:endParaRPr lang="en-US" altLang="ja-JP" sz="2000" dirty="0" smtClean="0"/>
          </a:p>
          <a:p>
            <a:r>
              <a:rPr lang="en-US" altLang="ja-JP" sz="2000" dirty="0" smtClean="0"/>
              <a:t> </a:t>
            </a:r>
            <a:r>
              <a:rPr lang="en-US" altLang="ja-JP" sz="2000" dirty="0"/>
              <a:t>0UTC</a:t>
            </a:r>
            <a:endParaRPr lang="ja-JP" altLang="en-US" sz="2000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692275" y="1916113"/>
            <a:ext cx="142875" cy="288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6588125" y="1989138"/>
            <a:ext cx="144463" cy="2873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3918884"/>
            <a:ext cx="2961614" cy="2876385"/>
          </a:xfrm>
          <a:prstGeom prst="rect">
            <a:avLst/>
          </a:prstGeom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744417" y="4740034"/>
            <a:ext cx="11897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２０１４年</a:t>
            </a:r>
            <a:endParaRPr lang="en-US" altLang="ja-JP" sz="2000" dirty="0"/>
          </a:p>
          <a:p>
            <a:r>
              <a:rPr lang="en-US" altLang="ja-JP" sz="2000" dirty="0"/>
              <a:t>7</a:t>
            </a:r>
            <a:r>
              <a:rPr lang="ja-JP" altLang="en-US" sz="2000" dirty="0" smtClean="0"/>
              <a:t>月１９日</a:t>
            </a:r>
            <a:endParaRPr lang="en-US" altLang="ja-JP" sz="2000" dirty="0" smtClean="0"/>
          </a:p>
          <a:p>
            <a:r>
              <a:rPr lang="en-US" altLang="ja-JP" sz="2000" dirty="0" smtClean="0"/>
              <a:t> </a:t>
            </a:r>
            <a:r>
              <a:rPr lang="en-US" altLang="ja-JP" sz="2000" dirty="0"/>
              <a:t>0UTC</a:t>
            </a:r>
            <a:endParaRPr lang="ja-JP" alt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138488"/>
            <a:ext cx="6119812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836613"/>
            <a:ext cx="244792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6804025" y="4292600"/>
            <a:ext cx="2124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ja-JP" sz="1400" b="1"/>
          </a:p>
          <a:p>
            <a:r>
              <a:rPr lang="ja-JP" altLang="en-US" sz="1400" b="1"/>
              <a:t>温位（コンター），</a:t>
            </a:r>
            <a:endParaRPr lang="en-US" altLang="ja-JP" sz="1400" b="1"/>
          </a:p>
          <a:p>
            <a:r>
              <a:rPr lang="ja-JP" altLang="en-US" sz="1400" b="1"/>
              <a:t>相対湿度（Ｃｏｌｏｒ），</a:t>
            </a:r>
            <a:endParaRPr lang="en-US" altLang="ja-JP" sz="1400" b="1"/>
          </a:p>
          <a:p>
            <a:r>
              <a:rPr lang="ja-JP" altLang="en-US" sz="1400" b="1"/>
              <a:t>風（ベクトル）</a:t>
            </a:r>
          </a:p>
          <a:p>
            <a:r>
              <a:rPr lang="en-US" altLang="ja-JP" sz="1400" b="1"/>
              <a:t>2011</a:t>
            </a:r>
            <a:r>
              <a:rPr lang="ja-JP" altLang="en-US" sz="1400" b="1"/>
              <a:t>年</a:t>
            </a:r>
            <a:r>
              <a:rPr lang="en-US" altLang="ja-JP" sz="1400" b="1"/>
              <a:t>7</a:t>
            </a:r>
            <a:r>
              <a:rPr lang="ja-JP" altLang="en-US" sz="1400" b="1"/>
              <a:t>月</a:t>
            </a:r>
            <a:r>
              <a:rPr lang="en-US" altLang="ja-JP" sz="1400" b="1"/>
              <a:t>29</a:t>
            </a:r>
            <a:r>
              <a:rPr lang="ja-JP" altLang="en-US" sz="1400" b="1"/>
              <a:t>日</a:t>
            </a:r>
            <a:endParaRPr lang="en-US" altLang="ja-JP" sz="1400" b="1"/>
          </a:p>
          <a:p>
            <a:r>
              <a:rPr lang="en-US" altLang="ja-JP" sz="1400" b="1"/>
              <a:t>18</a:t>
            </a:r>
            <a:r>
              <a:rPr lang="ja-JP" altLang="en-US" sz="1400" b="1"/>
              <a:t>ＵＴＣ～</a:t>
            </a:r>
            <a:r>
              <a:rPr lang="en-US" altLang="ja-JP" sz="1400" b="1"/>
              <a:t>31</a:t>
            </a:r>
            <a:r>
              <a:rPr lang="ja-JP" altLang="en-US" sz="1400" b="1"/>
              <a:t>日</a:t>
            </a:r>
            <a:r>
              <a:rPr lang="en-US" altLang="ja-JP" sz="1400" b="1"/>
              <a:t>12</a:t>
            </a:r>
            <a:r>
              <a:rPr lang="ja-JP" altLang="en-US" sz="1400" b="1"/>
              <a:t>ＵＴＣ</a:t>
            </a:r>
          </a:p>
          <a:p>
            <a:r>
              <a:rPr lang="ja-JP" altLang="en-US" sz="1400" b="1"/>
              <a:t>ゾンデ放球３時間毎．</a:t>
            </a: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765175"/>
            <a:ext cx="2519362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765175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2011</a:t>
            </a:r>
            <a:r>
              <a:rPr lang="ja-JP" altLang="en-US"/>
              <a:t>年： Ｎ字型　ヤマセの吹きだし期　ヤマセ冷気層～１５００ｍ</a:t>
            </a:r>
            <a:endParaRPr lang="en-US" altLang="ja-JP"/>
          </a:p>
          <a:p>
            <a:r>
              <a:rPr lang="ja-JP" altLang="en-US"/>
              <a:t>時間経過とともに太平洋側のリッジが南に張り出す</a:t>
            </a:r>
          </a:p>
        </p:txBody>
      </p:sp>
      <p:sp>
        <p:nvSpPr>
          <p:cNvPr id="26631" name="テキスト ボックス 7"/>
          <p:cNvSpPr txBox="1">
            <a:spLocks noChangeArrowheads="1"/>
          </p:cNvSpPr>
          <p:nvPr/>
        </p:nvSpPr>
        <p:spPr bwMode="auto">
          <a:xfrm>
            <a:off x="6875463" y="3573463"/>
            <a:ext cx="17573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b="1"/>
              <a:t>気温（１０００ｈＰａ）</a:t>
            </a:r>
          </a:p>
        </p:txBody>
      </p:sp>
      <p:sp>
        <p:nvSpPr>
          <p:cNvPr id="9" name="円/楕円 8"/>
          <p:cNvSpPr/>
          <p:nvPr/>
        </p:nvSpPr>
        <p:spPr>
          <a:xfrm>
            <a:off x="1979613" y="3357563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492500" y="3429000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076825" y="3429000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ja-JP" altLang="en-US" smtClean="0"/>
              <a:t>　　　後方流跡線解析（７２時間前）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1571625" cy="93662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7651" name="テキスト ボックス 4"/>
          <p:cNvSpPr txBox="1">
            <a:spLocks noChangeArrowheads="1"/>
          </p:cNvSpPr>
          <p:nvPr/>
        </p:nvSpPr>
        <p:spPr bwMode="auto">
          <a:xfrm>
            <a:off x="827088" y="4941888"/>
            <a:ext cx="215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Calibri" pitchFamily="34" charset="0"/>
              </a:rPr>
              <a:t>29</a:t>
            </a:r>
            <a:r>
              <a:rPr lang="ja-JP" altLang="en-US">
                <a:latin typeface="Calibri" pitchFamily="34" charset="0"/>
              </a:rPr>
              <a:t>日</a:t>
            </a:r>
            <a:r>
              <a:rPr lang="en-US" altLang="ja-JP">
                <a:latin typeface="Calibri" pitchFamily="34" charset="0"/>
              </a:rPr>
              <a:t>12z</a:t>
            </a:r>
            <a:r>
              <a:rPr lang="ja-JP" altLang="en-US">
                <a:latin typeface="Calibri" pitchFamily="34" charset="0"/>
              </a:rPr>
              <a:t>　高度</a:t>
            </a:r>
            <a:r>
              <a:rPr lang="en-US" altLang="ja-JP">
                <a:latin typeface="Calibri" pitchFamily="34" charset="0"/>
              </a:rPr>
              <a:t>250m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27652" name="テキスト ボックス 5"/>
          <p:cNvSpPr txBox="1">
            <a:spLocks noChangeArrowheads="1"/>
          </p:cNvSpPr>
          <p:nvPr/>
        </p:nvSpPr>
        <p:spPr bwMode="auto">
          <a:xfrm>
            <a:off x="3492500" y="494188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Calibri" pitchFamily="34" charset="0"/>
              </a:rPr>
              <a:t>30</a:t>
            </a:r>
            <a:r>
              <a:rPr lang="ja-JP" altLang="en-US">
                <a:latin typeface="Calibri" pitchFamily="34" charset="0"/>
              </a:rPr>
              <a:t>日</a:t>
            </a:r>
            <a:r>
              <a:rPr lang="en-US" altLang="ja-JP">
                <a:latin typeface="Calibri" pitchFamily="34" charset="0"/>
              </a:rPr>
              <a:t>21z</a:t>
            </a:r>
            <a:r>
              <a:rPr lang="ja-JP" altLang="en-US">
                <a:latin typeface="Calibri" pitchFamily="34" charset="0"/>
              </a:rPr>
              <a:t>　高度</a:t>
            </a:r>
            <a:r>
              <a:rPr lang="en-US" altLang="ja-JP">
                <a:latin typeface="Calibri" pitchFamily="34" charset="0"/>
              </a:rPr>
              <a:t>250m</a:t>
            </a:r>
            <a:endParaRPr lang="ja-JP" altLang="en-US">
              <a:latin typeface="Calibri" pitchFamily="34" charset="0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/>
          <a:srcRect l="37022" t="9529" r="12634" b="6717"/>
          <a:stretch>
            <a:fillRect/>
          </a:stretch>
        </p:blipFill>
        <p:spPr bwMode="auto">
          <a:xfrm>
            <a:off x="684213" y="1557338"/>
            <a:ext cx="244792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4"/>
          <a:srcRect l="37000" t="13284" r="12593"/>
          <a:stretch>
            <a:fillRect/>
          </a:stretch>
        </p:blipFill>
        <p:spPr bwMode="auto">
          <a:xfrm>
            <a:off x="3492500" y="1700213"/>
            <a:ext cx="2160588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5"/>
          <a:srcRect l="36777"/>
          <a:stretch>
            <a:fillRect/>
          </a:stretch>
        </p:blipFill>
        <p:spPr bwMode="auto">
          <a:xfrm>
            <a:off x="5867400" y="1196975"/>
            <a:ext cx="2846388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テキスト ボックス 5"/>
          <p:cNvSpPr txBox="1">
            <a:spLocks noChangeArrowheads="1"/>
          </p:cNvSpPr>
          <p:nvPr/>
        </p:nvSpPr>
        <p:spPr bwMode="auto">
          <a:xfrm>
            <a:off x="5940425" y="494188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Calibri" pitchFamily="34" charset="0"/>
              </a:rPr>
              <a:t>31</a:t>
            </a:r>
            <a:r>
              <a:rPr lang="ja-JP" altLang="en-US">
                <a:latin typeface="Calibri" pitchFamily="34" charset="0"/>
              </a:rPr>
              <a:t>日</a:t>
            </a:r>
            <a:r>
              <a:rPr lang="en-US" altLang="ja-JP">
                <a:latin typeface="Calibri" pitchFamily="34" charset="0"/>
              </a:rPr>
              <a:t>6z</a:t>
            </a:r>
            <a:r>
              <a:rPr lang="ja-JP" altLang="en-US">
                <a:latin typeface="Calibri" pitchFamily="34" charset="0"/>
              </a:rPr>
              <a:t>　高度</a:t>
            </a:r>
            <a:r>
              <a:rPr lang="en-US" altLang="ja-JP">
                <a:latin typeface="Calibri" pitchFamily="34" charset="0"/>
              </a:rPr>
              <a:t>250m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11" name="円/楕円 10"/>
          <p:cNvSpPr/>
          <p:nvPr/>
        </p:nvSpPr>
        <p:spPr>
          <a:xfrm rot="3550770">
            <a:off x="7635929" y="2144006"/>
            <a:ext cx="519657" cy="688838"/>
          </a:xfrm>
          <a:prstGeom prst="ellipse">
            <a:avLst/>
          </a:prstGeom>
          <a:solidFill>
            <a:srgbClr val="F3436D">
              <a:alpha val="25000"/>
            </a:srgbClr>
          </a:solidFill>
          <a:ln>
            <a:solidFill>
              <a:srgbClr val="F343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360000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</a:rPr>
              <a:t>Ｈ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1527175" y="5594350"/>
            <a:ext cx="5313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/>
              <a:t>オホーツク海高気圧が発生して数日間経過すると</a:t>
            </a:r>
          </a:p>
          <a:p>
            <a:r>
              <a:rPr lang="ja-JP" altLang="en-US" b="1"/>
              <a:t>低</a:t>
            </a:r>
            <a:r>
              <a:rPr lang="en-US" altLang="ja-JP" b="1"/>
              <a:t>SST</a:t>
            </a:r>
            <a:r>
              <a:rPr lang="ja-JP" altLang="en-US" b="1"/>
              <a:t>海域由来の空気塊が流入して気温が低下する</a:t>
            </a:r>
          </a:p>
        </p:txBody>
      </p:sp>
      <p:sp>
        <p:nvSpPr>
          <p:cNvPr id="27659" name="正方形/長方形 8"/>
          <p:cNvSpPr>
            <a:spLocks noChangeArrowheads="1"/>
          </p:cNvSpPr>
          <p:nvPr/>
        </p:nvSpPr>
        <p:spPr bwMode="auto">
          <a:xfrm>
            <a:off x="107950" y="1125538"/>
            <a:ext cx="844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i="1">
                <a:latin typeface="Calibri" pitchFamily="34" charset="0"/>
              </a:rPr>
              <a:t>METEX</a:t>
            </a:r>
            <a:r>
              <a:rPr lang="ja-JP" altLang="en-US" sz="2000" b="1">
                <a:latin typeface="Calibri" pitchFamily="34" charset="0"/>
              </a:rPr>
              <a:t>使用</a:t>
            </a:r>
            <a:r>
              <a:rPr lang="en-US" altLang="ja-JP" sz="2000" b="1">
                <a:latin typeface="Calibri" pitchFamily="34" charset="0"/>
              </a:rPr>
              <a:t>(</a:t>
            </a:r>
            <a:r>
              <a:rPr lang="en-US" altLang="ja-JP" sz="2000" b="1" i="1">
                <a:latin typeface="Calibri" pitchFamily="34" charset="0"/>
              </a:rPr>
              <a:t>NIES-CGER</a:t>
            </a:r>
            <a:r>
              <a:rPr lang="en-US" altLang="ja-JP" sz="2000" b="1">
                <a:latin typeface="Calibri" pitchFamily="34" charset="0"/>
              </a:rPr>
              <a:t>)</a:t>
            </a:r>
            <a:r>
              <a:rPr lang="ja-JP" altLang="en-US" sz="2000" b="1">
                <a:latin typeface="Calibri" pitchFamily="34" charset="0"/>
              </a:rPr>
              <a:t>　：　ＮＣＥＰーＮＡＣＲ再解析データ（６</a:t>
            </a:r>
            <a:r>
              <a:rPr lang="en-US" altLang="ja-JP" sz="2000" b="1">
                <a:latin typeface="Calibri" pitchFamily="34" charset="0"/>
              </a:rPr>
              <a:t>hourly </a:t>
            </a:r>
            <a:r>
              <a:rPr lang="ja-JP" altLang="en-US" sz="2000" b="1">
                <a:latin typeface="Calibri" pitchFamily="34" charset="0"/>
              </a:rPr>
              <a:t>を使用）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ja-JP" altLang="en-US" smtClean="0"/>
              <a:t>　　　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341438"/>
            <a:ext cx="48958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タイトル 1"/>
          <p:cNvSpPr>
            <a:spLocks/>
          </p:cNvSpPr>
          <p:nvPr/>
        </p:nvSpPr>
        <p:spPr bwMode="auto">
          <a:xfrm>
            <a:off x="107950" y="0"/>
            <a:ext cx="9144000" cy="9286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4400">
                <a:latin typeface="Calibri" pitchFamily="34" charset="0"/>
              </a:rPr>
              <a:t>　　　後方流跡線解析（７２時間前）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1571625" cy="93662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8677" name="Freeform 10"/>
          <p:cNvSpPr>
            <a:spLocks/>
          </p:cNvSpPr>
          <p:nvPr/>
        </p:nvSpPr>
        <p:spPr bwMode="auto">
          <a:xfrm>
            <a:off x="3779838" y="2312988"/>
            <a:ext cx="2268537" cy="1692275"/>
          </a:xfrm>
          <a:custGeom>
            <a:avLst/>
            <a:gdLst>
              <a:gd name="T0" fmla="*/ 0 w 1429"/>
              <a:gd name="T1" fmla="*/ 2147483647 h 1066"/>
              <a:gd name="T2" fmla="*/ 1257556865 w 1429"/>
              <a:gd name="T3" fmla="*/ 2114410125 h 1066"/>
              <a:gd name="T4" fmla="*/ 2147483647 w 1429"/>
              <a:gd name="T5" fmla="*/ 1199594222 h 1066"/>
              <a:gd name="T6" fmla="*/ 2147483647 w 1429"/>
              <a:gd name="T7" fmla="*/ 400703966 h 1066"/>
              <a:gd name="T8" fmla="*/ 2147483647 w 1429"/>
              <a:gd name="T9" fmla="*/ 57962798 h 1066"/>
              <a:gd name="T10" fmla="*/ 2147483647 w 1429"/>
              <a:gd name="T11" fmla="*/ 57962798 h 10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29"/>
              <a:gd name="T19" fmla="*/ 0 h 1066"/>
              <a:gd name="T20" fmla="*/ 1429 w 1429"/>
              <a:gd name="T21" fmla="*/ 1066 h 10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29" h="1066">
                <a:moveTo>
                  <a:pt x="0" y="1066"/>
                </a:moveTo>
                <a:cubicBezTo>
                  <a:pt x="177" y="1001"/>
                  <a:pt x="355" y="937"/>
                  <a:pt x="499" y="839"/>
                </a:cubicBezTo>
                <a:cubicBezTo>
                  <a:pt x="643" y="741"/>
                  <a:pt x="741" y="589"/>
                  <a:pt x="862" y="476"/>
                </a:cubicBezTo>
                <a:cubicBezTo>
                  <a:pt x="983" y="363"/>
                  <a:pt x="1134" y="235"/>
                  <a:pt x="1225" y="159"/>
                </a:cubicBezTo>
                <a:cubicBezTo>
                  <a:pt x="1316" y="83"/>
                  <a:pt x="1383" y="46"/>
                  <a:pt x="1406" y="23"/>
                </a:cubicBezTo>
                <a:cubicBezTo>
                  <a:pt x="1429" y="0"/>
                  <a:pt x="1395" y="11"/>
                  <a:pt x="1361" y="23"/>
                </a:cubicBez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678" name="Freeform 11"/>
          <p:cNvSpPr>
            <a:spLocks/>
          </p:cNvSpPr>
          <p:nvPr/>
        </p:nvSpPr>
        <p:spPr bwMode="auto">
          <a:xfrm>
            <a:off x="3851275" y="3744913"/>
            <a:ext cx="819150" cy="260350"/>
          </a:xfrm>
          <a:custGeom>
            <a:avLst/>
            <a:gdLst>
              <a:gd name="T0" fmla="*/ 0 w 516"/>
              <a:gd name="T1" fmla="*/ 413305570 h 164"/>
              <a:gd name="T2" fmla="*/ 1300400407 w 516"/>
              <a:gd name="T3" fmla="*/ 0 h 164"/>
              <a:gd name="T4" fmla="*/ 0 60000 65536"/>
              <a:gd name="T5" fmla="*/ 0 60000 65536"/>
              <a:gd name="T6" fmla="*/ 0 w 516"/>
              <a:gd name="T7" fmla="*/ 0 h 164"/>
              <a:gd name="T8" fmla="*/ 516 w 516"/>
              <a:gd name="T9" fmla="*/ 164 h 1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6" h="164">
                <a:moveTo>
                  <a:pt x="0" y="164"/>
                </a:moveTo>
                <a:cubicBezTo>
                  <a:pt x="86" y="137"/>
                  <a:pt x="409" y="34"/>
                  <a:pt x="516" y="0"/>
                </a:cubicBezTo>
              </a:path>
            </a:pathLst>
          </a:custGeom>
          <a:noFill/>
          <a:ln w="317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273425"/>
            <a:ext cx="5976937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765175"/>
            <a:ext cx="26082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836613"/>
            <a:ext cx="25288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836613"/>
            <a:ext cx="2519363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6443663" y="4365625"/>
            <a:ext cx="23050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ja-JP" sz="1400" b="1"/>
          </a:p>
          <a:p>
            <a:r>
              <a:rPr lang="ja-JP" altLang="en-US" sz="1600" b="1"/>
              <a:t>温位（コンター），</a:t>
            </a:r>
            <a:endParaRPr lang="en-US" altLang="ja-JP" sz="1600" b="1"/>
          </a:p>
          <a:p>
            <a:r>
              <a:rPr lang="ja-JP" altLang="en-US" sz="1600" b="1"/>
              <a:t>相対湿度（Ｃｏｌｏｒ），</a:t>
            </a:r>
            <a:endParaRPr lang="en-US" altLang="ja-JP" sz="1600" b="1"/>
          </a:p>
          <a:p>
            <a:r>
              <a:rPr lang="ja-JP" altLang="en-US" sz="1600" b="1"/>
              <a:t>風（ベクトル）</a:t>
            </a:r>
          </a:p>
          <a:p>
            <a:r>
              <a:rPr lang="en-US" altLang="ja-JP" sz="1600" b="1"/>
              <a:t>2011</a:t>
            </a:r>
            <a:r>
              <a:rPr lang="ja-JP" altLang="en-US" sz="1600" b="1"/>
              <a:t>年</a:t>
            </a:r>
            <a:r>
              <a:rPr lang="en-US" altLang="ja-JP" sz="1600" b="1"/>
              <a:t>7</a:t>
            </a:r>
            <a:r>
              <a:rPr lang="ja-JP" altLang="en-US" sz="1600" b="1"/>
              <a:t>月</a:t>
            </a:r>
            <a:r>
              <a:rPr lang="en-US" altLang="ja-JP" sz="1600" b="1"/>
              <a:t>29</a:t>
            </a:r>
            <a:r>
              <a:rPr lang="ja-JP" altLang="en-US" sz="1600" b="1"/>
              <a:t>日</a:t>
            </a:r>
            <a:endParaRPr lang="en-US" altLang="ja-JP" sz="1600" b="1"/>
          </a:p>
          <a:p>
            <a:r>
              <a:rPr lang="en-US" altLang="ja-JP" sz="1600" b="1"/>
              <a:t>18</a:t>
            </a:r>
            <a:r>
              <a:rPr lang="ja-JP" altLang="en-US" sz="1600" b="1"/>
              <a:t>ＵＴＣ～</a:t>
            </a:r>
            <a:r>
              <a:rPr lang="en-US" altLang="ja-JP" sz="1600" b="1"/>
              <a:t>31</a:t>
            </a:r>
            <a:r>
              <a:rPr lang="ja-JP" altLang="en-US" sz="1600" b="1"/>
              <a:t>日</a:t>
            </a:r>
            <a:r>
              <a:rPr lang="en-US" altLang="ja-JP" sz="1600" b="1"/>
              <a:t>12</a:t>
            </a:r>
            <a:r>
              <a:rPr lang="ja-JP" altLang="en-US" sz="1600" b="1"/>
              <a:t>ＵＴＣ</a:t>
            </a:r>
          </a:p>
          <a:p>
            <a:r>
              <a:rPr lang="ja-JP" altLang="en-US" sz="1600" b="1"/>
              <a:t>ゾンデ放球３時間毎．</a:t>
            </a:r>
          </a:p>
        </p:txBody>
      </p:sp>
      <p:sp>
        <p:nvSpPr>
          <p:cNvPr id="29702" name="Rectangle 11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2012</a:t>
            </a:r>
            <a:r>
              <a:rPr lang="ja-JP" altLang="en-US"/>
              <a:t>年： Ｎ字型　ヤマセの後退期　ヤマセ冷気層１５００～１０００ｍ</a:t>
            </a:r>
            <a:endParaRPr lang="en-US" altLang="ja-JP"/>
          </a:p>
          <a:p>
            <a:r>
              <a:rPr lang="ja-JP" altLang="en-US"/>
              <a:t>時間経過とともに太平洋側のリッジが弱まる</a:t>
            </a:r>
          </a:p>
        </p:txBody>
      </p:sp>
      <p:sp>
        <p:nvSpPr>
          <p:cNvPr id="29703" name="テキスト ボックス 8"/>
          <p:cNvSpPr txBox="1">
            <a:spLocks noChangeArrowheads="1"/>
          </p:cNvSpPr>
          <p:nvPr/>
        </p:nvSpPr>
        <p:spPr bwMode="auto">
          <a:xfrm>
            <a:off x="6516688" y="3716338"/>
            <a:ext cx="194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/>
              <a:t>気温（１０００ｈＰａ）</a:t>
            </a:r>
          </a:p>
        </p:txBody>
      </p:sp>
      <p:sp>
        <p:nvSpPr>
          <p:cNvPr id="10" name="円/楕円 9"/>
          <p:cNvSpPr/>
          <p:nvPr/>
        </p:nvSpPr>
        <p:spPr>
          <a:xfrm>
            <a:off x="1547813" y="3573463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059113" y="3573463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500563" y="35734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19463"/>
            <a:ext cx="6097587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981075"/>
            <a:ext cx="23749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052513"/>
            <a:ext cx="237648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981075"/>
            <a:ext cx="24479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6443663" y="4221163"/>
            <a:ext cx="21256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ja-JP" sz="1400" b="1" dirty="0"/>
          </a:p>
          <a:p>
            <a:r>
              <a:rPr lang="ja-JP" altLang="en-US" sz="1600" b="1" dirty="0"/>
              <a:t>温位（コンター），</a:t>
            </a:r>
            <a:endParaRPr lang="en-US" altLang="ja-JP" sz="1600" b="1" dirty="0"/>
          </a:p>
          <a:p>
            <a:r>
              <a:rPr lang="ja-JP" altLang="en-US" sz="1600" b="1" dirty="0"/>
              <a:t>相対湿度（Ｃｏｌｏｒ），</a:t>
            </a:r>
            <a:endParaRPr lang="en-US" altLang="ja-JP" sz="1600" b="1" dirty="0"/>
          </a:p>
          <a:p>
            <a:r>
              <a:rPr lang="ja-JP" altLang="en-US" sz="1600" b="1" dirty="0"/>
              <a:t>風（ベクトル）</a:t>
            </a:r>
          </a:p>
          <a:p>
            <a:r>
              <a:rPr lang="en-US" altLang="ja-JP" sz="1600" b="1" dirty="0"/>
              <a:t>2013</a:t>
            </a:r>
            <a:r>
              <a:rPr lang="ja-JP" altLang="en-US" sz="1600" b="1" dirty="0"/>
              <a:t>年</a:t>
            </a:r>
            <a:r>
              <a:rPr lang="en-US" altLang="ja-JP" sz="1600" b="1" dirty="0"/>
              <a:t>7</a:t>
            </a:r>
            <a:r>
              <a:rPr lang="ja-JP" altLang="en-US" sz="1600" b="1" dirty="0"/>
              <a:t>月</a:t>
            </a:r>
            <a:r>
              <a:rPr lang="en-US" altLang="ja-JP" sz="1600" b="1" dirty="0"/>
              <a:t>19</a:t>
            </a:r>
            <a:r>
              <a:rPr lang="ja-JP" altLang="en-US" sz="1600" b="1" dirty="0"/>
              <a:t>日</a:t>
            </a:r>
            <a:endParaRPr lang="en-US" altLang="ja-JP" sz="1600" b="1" dirty="0"/>
          </a:p>
          <a:p>
            <a:r>
              <a:rPr lang="en-US" altLang="ja-JP" sz="1600" b="1" dirty="0"/>
              <a:t>18</a:t>
            </a:r>
            <a:r>
              <a:rPr lang="ja-JP" altLang="en-US" sz="1600" b="1" dirty="0"/>
              <a:t>ＵＴＣ～</a:t>
            </a:r>
            <a:r>
              <a:rPr lang="en-US" altLang="ja-JP" sz="1600" b="1" dirty="0"/>
              <a:t>21</a:t>
            </a:r>
            <a:r>
              <a:rPr lang="ja-JP" altLang="en-US" sz="1600" b="1" dirty="0"/>
              <a:t>日</a:t>
            </a:r>
            <a:r>
              <a:rPr lang="en-US" altLang="ja-JP" sz="1600" b="1" dirty="0"/>
              <a:t>6</a:t>
            </a:r>
            <a:r>
              <a:rPr lang="ja-JP" altLang="en-US" sz="1600" b="1" dirty="0"/>
              <a:t>ＵＴＣ</a:t>
            </a:r>
          </a:p>
          <a:p>
            <a:r>
              <a:rPr lang="ja-JP" altLang="en-US" sz="1600" b="1" dirty="0"/>
              <a:t>ゾンデ放球３時間毎 </a:t>
            </a:r>
            <a:r>
              <a:rPr lang="en-US" altLang="ja-JP" sz="1600" b="1" dirty="0"/>
              <a:t>21</a:t>
            </a:r>
            <a:r>
              <a:rPr lang="ja-JP" altLang="en-US" sz="1600" b="1" dirty="0"/>
              <a:t>日</a:t>
            </a:r>
            <a:r>
              <a:rPr lang="en-US" altLang="ja-JP" sz="1600" b="1" dirty="0"/>
              <a:t>03UTC</a:t>
            </a:r>
            <a:r>
              <a:rPr lang="ja-JP" altLang="en-US" sz="1600" b="1" dirty="0" err="1"/>
              <a:t>は欠測</a:t>
            </a:r>
            <a:r>
              <a:rPr lang="ja-JP" altLang="en-US" sz="1600" b="1" dirty="0"/>
              <a:t>）</a:t>
            </a:r>
          </a:p>
        </p:txBody>
      </p: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0" y="0"/>
            <a:ext cx="9144000" cy="881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dirty="0"/>
              <a:t>2013</a:t>
            </a:r>
            <a:r>
              <a:rPr lang="ja-JP" altLang="en-US" dirty="0"/>
              <a:t>年： Ｎ字型とならない　ヤマセ冷気層～５００ｍ</a:t>
            </a:r>
            <a:endParaRPr lang="en-US" altLang="ja-JP" dirty="0"/>
          </a:p>
          <a:p>
            <a:r>
              <a:rPr lang="ja-JP" altLang="en-US" dirty="0"/>
              <a:t>（太平洋側の寒気層が薄い→太平洋・日本海の気圧差が小さい</a:t>
            </a:r>
          </a:p>
        </p:txBody>
      </p:sp>
      <p:sp>
        <p:nvSpPr>
          <p:cNvPr id="10" name="円/楕円 9"/>
          <p:cNvSpPr/>
          <p:nvPr/>
        </p:nvSpPr>
        <p:spPr>
          <a:xfrm>
            <a:off x="1692275" y="35734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203575" y="3573463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643438" y="3573463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730" name="テキスト ボックス 12"/>
          <p:cNvSpPr txBox="1">
            <a:spLocks noChangeArrowheads="1"/>
          </p:cNvSpPr>
          <p:nvPr/>
        </p:nvSpPr>
        <p:spPr bwMode="auto">
          <a:xfrm>
            <a:off x="6516688" y="3716338"/>
            <a:ext cx="194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 dirty="0"/>
              <a:t>気温（１０００ｈＰａ）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20713"/>
            <a:ext cx="435768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620713"/>
            <a:ext cx="38306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テキスト ボックス 5"/>
          <p:cNvSpPr txBox="1">
            <a:spLocks noChangeArrowheads="1"/>
          </p:cNvSpPr>
          <p:nvPr/>
        </p:nvSpPr>
        <p:spPr bwMode="auto">
          <a:xfrm>
            <a:off x="250825" y="0"/>
            <a:ext cx="787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ヤマセ：オホーツク海高気圧発現時にあらわれる冷涼な東風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941888"/>
            <a:ext cx="49228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881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3"/>
          <a:stretch/>
        </p:blipFill>
        <p:spPr bwMode="auto">
          <a:xfrm>
            <a:off x="2967646" y="1640211"/>
            <a:ext cx="2954176" cy="244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02" y="1629370"/>
            <a:ext cx="3388105" cy="246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6"/>
          <a:stretch/>
        </p:blipFill>
        <p:spPr bwMode="auto">
          <a:xfrm>
            <a:off x="4973" y="1629370"/>
            <a:ext cx="3004543" cy="248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29805" y="1276693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Jul.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31,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2011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53979" y="1188435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Jul.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2013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48950" y="1276692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Jul.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21,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2012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5071" y="89190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日平均気温（偏差）</a:t>
            </a:r>
            <a:endParaRPr kumimoji="1" lang="ja-JP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153" y="4164979"/>
            <a:ext cx="2517794" cy="243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644" y="4112500"/>
            <a:ext cx="2635178" cy="254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6297" y="4182081"/>
            <a:ext cx="2496714" cy="240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0" y="15634"/>
            <a:ext cx="91440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２０１１年は太平洋側と日本海側の気温差が大きい、２０１２年は日本海側も低温　→　青森県の地上気圧差と対応？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712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t="1639" b="4917"/>
          <a:stretch/>
        </p:blipFill>
        <p:spPr>
          <a:xfrm>
            <a:off x="467544" y="3147457"/>
            <a:ext cx="6408712" cy="357022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014708"/>
            <a:ext cx="2275282" cy="220980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1133" y="951723"/>
            <a:ext cx="2297091" cy="21957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1014708"/>
            <a:ext cx="2233327" cy="2179705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1907704" y="33569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419301" y="337687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930898" y="337687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881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dirty="0" smtClean="0"/>
              <a:t>20</a:t>
            </a:r>
            <a:r>
              <a:rPr lang="ja-JP" altLang="en-US" dirty="0" smtClean="0"/>
              <a:t>１４年</a:t>
            </a:r>
            <a:r>
              <a:rPr lang="ja-JP" altLang="en-US" dirty="0"/>
              <a:t>： Ｎ字型とならない　</a:t>
            </a:r>
            <a:r>
              <a:rPr lang="ja-JP" altLang="en-US" dirty="0" smtClean="0"/>
              <a:t>暖気移流型のヤマセであった</a:t>
            </a:r>
            <a:endParaRPr lang="en-US" altLang="ja-JP" dirty="0"/>
          </a:p>
          <a:p>
            <a:r>
              <a:rPr lang="ja-JP" altLang="en-US" dirty="0" smtClean="0"/>
              <a:t>ヤマセ層は安定成層となり、混合層を形成しない。</a:t>
            </a:r>
            <a:endParaRPr lang="ja-JP" altLang="en-US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95377" y="4311162"/>
            <a:ext cx="21256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ja-JP" sz="1400" b="1" dirty="0"/>
          </a:p>
          <a:p>
            <a:r>
              <a:rPr lang="ja-JP" altLang="en-US" sz="1600" b="1" dirty="0"/>
              <a:t>温位（コンター），</a:t>
            </a:r>
            <a:endParaRPr lang="en-US" altLang="ja-JP" sz="1600" b="1" dirty="0"/>
          </a:p>
          <a:p>
            <a:r>
              <a:rPr lang="ja-JP" altLang="en-US" sz="1600" b="1" dirty="0"/>
              <a:t>相対湿度（Ｃｏｌｏｒ），</a:t>
            </a:r>
            <a:endParaRPr lang="en-US" altLang="ja-JP" sz="1600" b="1" dirty="0"/>
          </a:p>
          <a:p>
            <a:r>
              <a:rPr lang="ja-JP" altLang="en-US" sz="1600" b="1" dirty="0"/>
              <a:t>風（ベクトル）</a:t>
            </a:r>
          </a:p>
          <a:p>
            <a:r>
              <a:rPr lang="en-US" altLang="ja-JP" sz="1600" b="1" dirty="0" smtClean="0"/>
              <a:t>2014</a:t>
            </a:r>
            <a:r>
              <a:rPr lang="ja-JP" altLang="en-US" sz="1600" b="1" dirty="0" smtClean="0"/>
              <a:t>年</a:t>
            </a:r>
            <a:r>
              <a:rPr lang="en-US" altLang="ja-JP" sz="1600" b="1" dirty="0"/>
              <a:t>7</a:t>
            </a:r>
            <a:r>
              <a:rPr lang="ja-JP" altLang="en-US" sz="1600" b="1" dirty="0"/>
              <a:t>月</a:t>
            </a:r>
            <a:r>
              <a:rPr lang="en-US" altLang="ja-JP" sz="1600" b="1" dirty="0" smtClean="0"/>
              <a:t>18</a:t>
            </a:r>
            <a:r>
              <a:rPr lang="ja-JP" altLang="en-US" sz="1600" b="1" dirty="0" smtClean="0"/>
              <a:t>日</a:t>
            </a:r>
            <a:endParaRPr lang="en-US" altLang="ja-JP" sz="1600" b="1" dirty="0"/>
          </a:p>
          <a:p>
            <a:r>
              <a:rPr lang="en-US" altLang="ja-JP" sz="1600" b="1" dirty="0" smtClean="0"/>
              <a:t>18UTC</a:t>
            </a:r>
            <a:r>
              <a:rPr lang="ja-JP" altLang="en-US" sz="1600" b="1" dirty="0" smtClean="0"/>
              <a:t>～</a:t>
            </a:r>
            <a:r>
              <a:rPr lang="en-US" altLang="ja-JP" sz="1600" b="1" dirty="0" smtClean="0"/>
              <a:t>20</a:t>
            </a:r>
            <a:r>
              <a:rPr lang="ja-JP" altLang="en-US" sz="1600" b="1" dirty="0" smtClean="0"/>
              <a:t>日</a:t>
            </a:r>
            <a:r>
              <a:rPr lang="en-US" altLang="ja-JP" sz="1600" b="1" dirty="0" smtClean="0"/>
              <a:t>12UTC</a:t>
            </a:r>
            <a:endParaRPr lang="ja-JP" altLang="en-US" sz="1600" b="1" dirty="0"/>
          </a:p>
          <a:p>
            <a:r>
              <a:rPr lang="ja-JP" altLang="en-US" sz="1600" b="1" dirty="0"/>
              <a:t>ゾンデ放球３時間毎 </a:t>
            </a:r>
            <a:r>
              <a:rPr lang="en-US" altLang="ja-JP" sz="1600" b="1" dirty="0" smtClean="0"/>
              <a:t>19</a:t>
            </a:r>
            <a:r>
              <a:rPr lang="ja-JP" altLang="en-US" sz="1600" b="1" dirty="0" smtClean="0"/>
              <a:t>日</a:t>
            </a:r>
            <a:r>
              <a:rPr lang="en-US" altLang="ja-JP" sz="1600" b="1" dirty="0" smtClean="0"/>
              <a:t>18UTC</a:t>
            </a:r>
            <a:r>
              <a:rPr lang="ja-JP" altLang="en-US" sz="1600" b="1" dirty="0" err="1"/>
              <a:t>は欠測</a:t>
            </a:r>
            <a:r>
              <a:rPr lang="ja-JP" altLang="en-US" sz="1600" b="1" dirty="0"/>
              <a:t>）</a:t>
            </a:r>
          </a:p>
        </p:txBody>
      </p:sp>
      <p:sp>
        <p:nvSpPr>
          <p:cNvPr id="11" name="テキスト ボックス 12"/>
          <p:cNvSpPr txBox="1">
            <a:spLocks noChangeArrowheads="1"/>
          </p:cNvSpPr>
          <p:nvPr/>
        </p:nvSpPr>
        <p:spPr bwMode="auto">
          <a:xfrm>
            <a:off x="6907795" y="3519753"/>
            <a:ext cx="194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 dirty="0"/>
              <a:t>気温（１０００ｈＰａ）</a:t>
            </a:r>
          </a:p>
        </p:txBody>
      </p:sp>
    </p:spTree>
    <p:extLst>
      <p:ext uri="{BB962C8B-B14F-4D97-AF65-F5344CB8AC3E}">
        <p14:creationId xmlns:p14="http://schemas.microsoft.com/office/powerpoint/2010/main" val="2323889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76464"/>
            <a:ext cx="4032448" cy="476480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076464"/>
            <a:ext cx="3984733" cy="482453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349676" y="5901000"/>
            <a:ext cx="6588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後方流跡線解析（地上高１００ｍ、７２時間前まで）</a:t>
            </a:r>
            <a:endParaRPr kumimoji="1" lang="en-US" altLang="ja-JP" dirty="0" smtClean="0"/>
          </a:p>
          <a:p>
            <a:r>
              <a:rPr lang="ja-JP" altLang="en-US" dirty="0" smtClean="0"/>
              <a:t>（ＮＯＡＡ　ＨＹＳＰＬＩＴ　ＭＯＤＥＬ）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35055" y="614799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１９日１８ＵＴＣ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72685" y="670401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１８日１８ＵＴＣ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-16143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２０１４年７月のケースは南よりのヤマセであった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73102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タイトル 1"/>
          <p:cNvSpPr>
            <a:spLocks noGrp="1"/>
          </p:cNvSpPr>
          <p:nvPr>
            <p:ph type="title"/>
          </p:nvPr>
        </p:nvSpPr>
        <p:spPr>
          <a:xfrm>
            <a:off x="456403" y="29294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まとめ</a:t>
            </a:r>
          </a:p>
        </p:txBody>
      </p:sp>
      <p:sp>
        <p:nvSpPr>
          <p:cNvPr id="31746" name="コンテンツ プレースホルダ 2"/>
          <p:cNvSpPr>
            <a:spLocks noGrp="1"/>
          </p:cNvSpPr>
          <p:nvPr>
            <p:ph idx="1"/>
          </p:nvPr>
        </p:nvSpPr>
        <p:spPr>
          <a:xfrm>
            <a:off x="476047" y="1052736"/>
            <a:ext cx="8229600" cy="4525963"/>
          </a:xfrm>
        </p:spPr>
        <p:txBody>
          <a:bodyPr/>
          <a:lstStyle/>
          <a:p>
            <a:r>
              <a:rPr lang="ja-JP" altLang="en-US" dirty="0" smtClean="0"/>
              <a:t>４年間の観測（週末のみ，３～４週間）で，各年ともヤマセを観測できた。</a:t>
            </a:r>
            <a:endParaRPr lang="en-US" altLang="ja-JP" dirty="0" smtClean="0"/>
          </a:p>
          <a:p>
            <a:r>
              <a:rPr lang="ja-JP" altLang="en-US" dirty="0" smtClean="0"/>
              <a:t>成層が異なるさまざまなヤマセの事例を観測することができた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高層観測データを活用していきたい</a:t>
            </a:r>
            <a:endParaRPr lang="en-US" altLang="ja-JP" dirty="0" smtClean="0"/>
          </a:p>
          <a:p>
            <a:pPr>
              <a:buFontTx/>
              <a:buNone/>
            </a:pPr>
            <a:r>
              <a:rPr lang="ja-JP" altLang="en-US" dirty="0" smtClean="0"/>
              <a:t>　　</a:t>
            </a:r>
            <a:r>
              <a:rPr lang="ja-JP" altLang="en-US" sz="2800" dirty="0" smtClean="0"/>
              <a:t>ダウンスケール結果の検証など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 b="12970"/>
          <a:stretch>
            <a:fillRect/>
          </a:stretch>
        </p:blipFill>
        <p:spPr bwMode="auto">
          <a:xfrm>
            <a:off x="827584" y="3384760"/>
            <a:ext cx="48672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850265" y="4048761"/>
            <a:ext cx="190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再処理工場</a:t>
            </a:r>
            <a:endParaRPr kumimoji="1" lang="en-US" altLang="ja-JP" dirty="0" smtClean="0"/>
          </a:p>
          <a:p>
            <a:r>
              <a:rPr kumimoji="1" lang="ja-JP" altLang="en-US" dirty="0" smtClean="0"/>
              <a:t>が稼働すると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6012160" y="4464259"/>
            <a:ext cx="50405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smtClean="0"/>
              <a:t>ヤマセ共同観測</a:t>
            </a:r>
            <a:r>
              <a:rPr lang="en-US" altLang="ja-JP" sz="2800" smtClean="0"/>
              <a:t>(2</a:t>
            </a:r>
            <a:r>
              <a:rPr lang="ja-JP" altLang="en-US" sz="2800" smtClean="0"/>
              <a:t>００１－２００７</a:t>
            </a:r>
            <a:r>
              <a:rPr lang="en-US" altLang="ja-JP" sz="2800" smtClean="0"/>
              <a:t>)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en-US" sz="3200" smtClean="0"/>
              <a:t>（東北大</a:t>
            </a:r>
            <a:r>
              <a:rPr lang="en-US" altLang="ja-JP" sz="3200" smtClean="0"/>
              <a:t>CAOS-</a:t>
            </a:r>
            <a:r>
              <a:rPr lang="ja-JP" altLang="en-US" sz="3200" smtClean="0"/>
              <a:t>函館海洋気象台）</a:t>
            </a:r>
          </a:p>
        </p:txBody>
      </p:sp>
      <p:pic>
        <p:nvPicPr>
          <p:cNvPr id="20482" name="Picture 6" descr="海洋気象観測船「高風丸」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060575"/>
            <a:ext cx="410368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2006年度航路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557338"/>
            <a:ext cx="3195638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1547813" y="5300663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1"/>
              <a:t>高風丸</a:t>
            </a:r>
          </a:p>
        </p:txBody>
      </p:sp>
    </p:spTree>
    <p:extLst>
      <p:ext uri="{BB962C8B-B14F-4D97-AF65-F5344CB8AC3E}">
        <p14:creationId xmlns:p14="http://schemas.microsoft.com/office/powerpoint/2010/main" val="37116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21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5651500" y="1773238"/>
            <a:ext cx="3062288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b="1"/>
              <a:t>２００３年のケース</a:t>
            </a:r>
          </a:p>
          <a:p>
            <a:endParaRPr lang="ja-JP" altLang="en-US" sz="2800" b="1"/>
          </a:p>
          <a:p>
            <a:r>
              <a:rPr lang="ja-JP" altLang="en-US" sz="2000" b="1"/>
              <a:t>高風丸でヤマセ雲の</a:t>
            </a:r>
          </a:p>
          <a:p>
            <a:r>
              <a:rPr lang="ja-JP" altLang="en-US" sz="2000" b="1"/>
              <a:t>ステップ状の上方への</a:t>
            </a:r>
          </a:p>
          <a:p>
            <a:r>
              <a:rPr lang="ja-JP" altLang="en-US" sz="2000" b="1"/>
              <a:t>発達が見られた</a:t>
            </a:r>
          </a:p>
          <a:p>
            <a:endParaRPr lang="en-US" altLang="ja-JP" sz="2000" b="1"/>
          </a:p>
          <a:p>
            <a:r>
              <a:rPr lang="en-US" altLang="ja-JP" sz="2000" b="1"/>
              <a:t> St1:</a:t>
            </a:r>
            <a:r>
              <a:rPr lang="ja-JP" altLang="en-US" sz="2000" b="1"/>
              <a:t>浅い混合層</a:t>
            </a:r>
          </a:p>
          <a:p>
            <a:r>
              <a:rPr lang="en-US" altLang="ja-JP" sz="2000" b="1"/>
              <a:t> St2</a:t>
            </a:r>
            <a:r>
              <a:rPr lang="ja-JP" altLang="en-US" sz="2000" b="1"/>
              <a:t>：混合層が上方へ発達</a:t>
            </a:r>
          </a:p>
          <a:p>
            <a:r>
              <a:rPr lang="en-US" altLang="ja-JP" sz="2000" b="1"/>
              <a:t> St3:</a:t>
            </a:r>
            <a:r>
              <a:rPr lang="ja-JP" altLang="en-US" sz="2000" b="1"/>
              <a:t>雲底が上昇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6567488" y="59690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Kojima et al. 2006</a:t>
            </a:r>
          </a:p>
        </p:txBody>
      </p:sp>
      <p:sp>
        <p:nvSpPr>
          <p:cNvPr id="26628" name="正方形/長方形 6"/>
          <p:cNvSpPr>
            <a:spLocks noChangeArrowheads="1"/>
          </p:cNvSpPr>
          <p:nvPr/>
        </p:nvSpPr>
        <p:spPr bwMode="auto">
          <a:xfrm>
            <a:off x="1500188" y="3214688"/>
            <a:ext cx="676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/>
              <a:t>ｓｔ１</a:t>
            </a:r>
            <a:endParaRPr lang="ja-JP" altLang="en-US"/>
          </a:p>
        </p:txBody>
      </p:sp>
      <p:sp>
        <p:nvSpPr>
          <p:cNvPr id="26629" name="正方形/長方形 7"/>
          <p:cNvSpPr>
            <a:spLocks noChangeArrowheads="1"/>
          </p:cNvSpPr>
          <p:nvPr/>
        </p:nvSpPr>
        <p:spPr bwMode="auto">
          <a:xfrm>
            <a:off x="3357563" y="3214688"/>
            <a:ext cx="636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/>
              <a:t>ｓｔ</a:t>
            </a:r>
            <a:r>
              <a:rPr lang="en-US" altLang="ja-JP" b="1"/>
              <a:t>3</a:t>
            </a:r>
            <a:endParaRPr lang="ja-JP" altLang="en-US"/>
          </a:p>
        </p:txBody>
      </p:sp>
      <p:sp>
        <p:nvSpPr>
          <p:cNvPr id="26630" name="正方形/長方形 8"/>
          <p:cNvSpPr>
            <a:spLocks noChangeArrowheads="1"/>
          </p:cNvSpPr>
          <p:nvPr/>
        </p:nvSpPr>
        <p:spPr bwMode="auto">
          <a:xfrm>
            <a:off x="2357438" y="3214688"/>
            <a:ext cx="636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/>
              <a:t>ｓｔ</a:t>
            </a:r>
            <a:r>
              <a:rPr lang="en-US" altLang="ja-JP" b="1"/>
              <a:t>2</a:t>
            </a:r>
            <a:endParaRPr lang="ja-JP" altLang="en-US"/>
          </a:p>
        </p:txBody>
      </p:sp>
      <p:sp>
        <p:nvSpPr>
          <p:cNvPr id="26631" name="テキスト ボックス 7"/>
          <p:cNvSpPr txBox="1">
            <a:spLocks noChangeArrowheads="1"/>
          </p:cNvSpPr>
          <p:nvPr/>
        </p:nvSpPr>
        <p:spPr bwMode="auto">
          <a:xfrm>
            <a:off x="6143625" y="5000625"/>
            <a:ext cx="2662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St1,St2</a:t>
            </a:r>
            <a:r>
              <a:rPr lang="ja-JP" altLang="en-US">
                <a:solidFill>
                  <a:srgbClr val="FF0000"/>
                </a:solidFill>
              </a:rPr>
              <a:t>：</a:t>
            </a:r>
            <a:r>
              <a:rPr lang="en-US" altLang="ja-JP">
                <a:solidFill>
                  <a:srgbClr val="FF0000"/>
                </a:solidFill>
              </a:rPr>
              <a:t> </a:t>
            </a:r>
            <a:r>
              <a:rPr lang="ja-JP" altLang="en-US">
                <a:solidFill>
                  <a:srgbClr val="FF0000"/>
                </a:solidFill>
              </a:rPr>
              <a:t>放射冷却</a:t>
            </a:r>
            <a:endParaRPr lang="en-US" altLang="ja-JP">
              <a:solidFill>
                <a:srgbClr val="FF0000"/>
              </a:solidFill>
            </a:endParaRPr>
          </a:p>
          <a:p>
            <a:r>
              <a:rPr lang="en-US" altLang="ja-JP">
                <a:solidFill>
                  <a:srgbClr val="FF0000"/>
                </a:solidFill>
              </a:rPr>
              <a:t>St3</a:t>
            </a:r>
            <a:r>
              <a:rPr lang="ja-JP" altLang="en-US">
                <a:solidFill>
                  <a:srgbClr val="FF0000"/>
                </a:solidFill>
              </a:rPr>
              <a:t>：</a:t>
            </a:r>
            <a:r>
              <a:rPr lang="en-US" altLang="ja-JP">
                <a:solidFill>
                  <a:srgbClr val="FF0000"/>
                </a:solidFill>
              </a:rPr>
              <a:t> +</a:t>
            </a:r>
            <a:r>
              <a:rPr lang="ja-JP" altLang="en-US">
                <a:solidFill>
                  <a:srgbClr val="FF0000"/>
                </a:solidFill>
              </a:rPr>
              <a:t>海洋の加熱</a:t>
            </a:r>
          </a:p>
        </p:txBody>
      </p:sp>
    </p:spTree>
    <p:extLst>
      <p:ext uri="{BB962C8B-B14F-4D97-AF65-F5344CB8AC3E}">
        <p14:creationId xmlns:p14="http://schemas.microsoft.com/office/powerpoint/2010/main" val="5921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28625"/>
            <a:ext cx="76962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1785938" y="6143625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 b="1"/>
              <a:t>接地安定層型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7072313" y="6143625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 b="1"/>
              <a:t>対流混合層型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/>
              <a:t>２００６年のケース　接地安定型から対流混合層型に変化</a:t>
            </a:r>
          </a:p>
          <a:p>
            <a:endParaRPr lang="ja-JP" altLang="en-US" sz="2800" b="1"/>
          </a:p>
          <a:p>
            <a:endParaRPr lang="en-US" altLang="ja-JP" sz="2000" b="1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429250" y="6000750"/>
            <a:ext cx="307181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5215731" y="5999957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テキスト ボックス 9"/>
          <p:cNvSpPr txBox="1">
            <a:spLocks noChangeArrowheads="1"/>
          </p:cNvSpPr>
          <p:nvPr/>
        </p:nvSpPr>
        <p:spPr bwMode="auto">
          <a:xfrm>
            <a:off x="5572125" y="6072188"/>
            <a:ext cx="146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Ｓｔａｇｅ２</a:t>
            </a:r>
          </a:p>
        </p:txBody>
      </p:sp>
      <p:pic>
        <p:nvPicPr>
          <p:cNvPr id="3380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500688"/>
            <a:ext cx="7143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矢印コネクタ 9"/>
          <p:cNvCxnSpPr/>
          <p:nvPr/>
        </p:nvCxnSpPr>
        <p:spPr>
          <a:xfrm rot="10800000">
            <a:off x="1143000" y="6000750"/>
            <a:ext cx="42957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2" name="テキスト ボックス 9"/>
          <p:cNvSpPr txBox="1">
            <a:spLocks noChangeArrowheads="1"/>
          </p:cNvSpPr>
          <p:nvPr/>
        </p:nvSpPr>
        <p:spPr bwMode="auto">
          <a:xfrm>
            <a:off x="3500438" y="6072188"/>
            <a:ext cx="146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Ｓｔａｇｅ１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1428750" y="4214813"/>
            <a:ext cx="3857625" cy="13573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429250" y="3714750"/>
            <a:ext cx="2928938" cy="19288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83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3"/>
          <a:srcRect t="47437"/>
          <a:stretch>
            <a:fillRect/>
          </a:stretch>
        </p:blipFill>
        <p:spPr bwMode="auto">
          <a:xfrm>
            <a:off x="214313" y="1643063"/>
            <a:ext cx="84105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85750" y="214313"/>
            <a:ext cx="447590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b="1" dirty="0"/>
              <a:t>高風丸の観測：</a:t>
            </a:r>
            <a:endParaRPr lang="en-US" altLang="ja-JP" sz="2800" b="1" dirty="0"/>
          </a:p>
          <a:p>
            <a:r>
              <a:rPr lang="ja-JP" altLang="en-US" dirty="0">
                <a:solidFill>
                  <a:srgbClr val="FF0000"/>
                </a:solidFill>
              </a:rPr>
              <a:t>前半</a:t>
            </a:r>
            <a:r>
              <a:rPr lang="ja-JP" altLang="en-US" dirty="0" smtClean="0">
                <a:solidFill>
                  <a:srgbClr val="FF0000"/>
                </a:solidFill>
              </a:rPr>
              <a:t>は海上の視程</a:t>
            </a:r>
            <a:r>
              <a:rPr lang="ja-JP" altLang="en-US" dirty="0">
                <a:solidFill>
                  <a:srgbClr val="FF0000"/>
                </a:solidFill>
              </a:rPr>
              <a:t>が夜間に</a:t>
            </a:r>
            <a:r>
              <a:rPr lang="ja-JP" altLang="en-US" dirty="0" smtClean="0">
                <a:solidFill>
                  <a:srgbClr val="FF0000"/>
                </a:solidFill>
              </a:rPr>
              <a:t>低下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Stage2 </a:t>
            </a:r>
            <a:r>
              <a:rPr lang="ja-JP" altLang="en-US" dirty="0" smtClean="0">
                <a:solidFill>
                  <a:srgbClr val="FF0000"/>
                </a:solidFill>
              </a:rPr>
              <a:t>は 視程は良好 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4714875" y="1214438"/>
            <a:ext cx="307181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rot="5400000">
            <a:off x="4501356" y="1213644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テキスト ボックス 7"/>
          <p:cNvSpPr txBox="1">
            <a:spLocks noChangeArrowheads="1"/>
          </p:cNvSpPr>
          <p:nvPr/>
        </p:nvSpPr>
        <p:spPr bwMode="auto">
          <a:xfrm>
            <a:off x="5715000" y="571500"/>
            <a:ext cx="146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Ｓｔａｇｅ２</a:t>
            </a:r>
          </a:p>
        </p:txBody>
      </p:sp>
    </p:spTree>
    <p:extLst>
      <p:ext uri="{BB962C8B-B14F-4D97-AF65-F5344CB8AC3E}">
        <p14:creationId xmlns:p14="http://schemas.microsoft.com/office/powerpoint/2010/main" val="34210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4063646" cy="393305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72" y="908720"/>
            <a:ext cx="4038566" cy="390693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59632" y="116632"/>
            <a:ext cx="763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前半は、低気圧の影響で</a:t>
            </a:r>
            <a:r>
              <a:rPr lang="ja-JP" altLang="en-US" dirty="0" smtClean="0"/>
              <a:t>東北地方沿岸で</a:t>
            </a:r>
            <a:r>
              <a:rPr kumimoji="1" lang="ja-JP" altLang="en-US" dirty="0" smtClean="0"/>
              <a:t>南風が強かった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6096" y="5661248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/>
              <a:t>天気図：ウエザーニューズ</a:t>
            </a:r>
            <a:endParaRPr kumimoji="1" lang="ja-JP" altLang="en-US" sz="1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40372" y="4941366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７月５日</a:t>
            </a:r>
            <a:r>
              <a:rPr kumimoji="1" lang="en-US" altLang="ja-JP" dirty="0" smtClean="0"/>
              <a:t>06UTC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74141" y="4935705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７月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日</a:t>
            </a:r>
            <a:r>
              <a:rPr kumimoji="1" lang="en-US" altLang="ja-JP" dirty="0" smtClean="0"/>
              <a:t>00UTC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2915816" y="2348880"/>
            <a:ext cx="72008" cy="21602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7308304" y="2348880"/>
            <a:ext cx="216024" cy="68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63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3157" t="1817" r="6883" b="16405"/>
          <a:stretch/>
        </p:blipFill>
        <p:spPr>
          <a:xfrm>
            <a:off x="4788024" y="3617640"/>
            <a:ext cx="4104456" cy="32403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6137" r="3347"/>
          <a:stretch/>
        </p:blipFill>
        <p:spPr>
          <a:xfrm>
            <a:off x="179512" y="1700808"/>
            <a:ext cx="4752528" cy="286024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67544" y="24184"/>
            <a:ext cx="7691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東北地方沿岸でヤマセが</a:t>
            </a:r>
            <a:r>
              <a:rPr kumimoji="1" lang="ja-JP" altLang="en-US" dirty="0" smtClean="0"/>
              <a:t>南よりになる→</a:t>
            </a:r>
            <a:endParaRPr kumimoji="1" lang="en-US" altLang="ja-JP" dirty="0" smtClean="0"/>
          </a:p>
          <a:p>
            <a:r>
              <a:rPr lang="ja-JP" altLang="en-US" dirty="0" smtClean="0"/>
              <a:t>暖気移流でヤマセが海面で冷やされる　→安定成層、　霧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</a:t>
            </a:r>
            <a:r>
              <a:rPr kumimoji="1" lang="ja-JP" altLang="en-US" sz="1600" dirty="0" smtClean="0"/>
              <a:t>三沢の高層観測を用いた</a:t>
            </a:r>
            <a:r>
              <a:rPr kumimoji="1" lang="en-US" altLang="ja-JP" sz="1600" dirty="0" smtClean="0"/>
              <a:t>1993</a:t>
            </a:r>
            <a:r>
              <a:rPr kumimoji="1" lang="ja-JP" altLang="en-US" sz="1600" dirty="0" smtClean="0"/>
              <a:t>年ヤマセの解析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Kodama</a:t>
            </a:r>
            <a:r>
              <a:rPr lang="ja-JP" altLang="en-US" sz="1600" dirty="0" smtClean="0"/>
              <a:t>　</a:t>
            </a:r>
            <a:r>
              <a:rPr lang="en-US" altLang="ja-JP" sz="1600" dirty="0" smtClean="0"/>
              <a:t>1992)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5764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/>
          <a:srcRect l="52509" r="24912" b="50000"/>
          <a:stretch/>
        </p:blipFill>
        <p:spPr bwMode="auto">
          <a:xfrm>
            <a:off x="672754" y="1593844"/>
            <a:ext cx="33866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/>
          <a:srcRect l="52509" t="50000" r="24075"/>
          <a:stretch/>
        </p:blipFill>
        <p:spPr bwMode="auto">
          <a:xfrm>
            <a:off x="4788024" y="2084134"/>
            <a:ext cx="3456384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252304" y="5245748"/>
            <a:ext cx="274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暖気移流型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接地安定層→霧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94937" y="5286727"/>
            <a:ext cx="274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寒気移流型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混合層→下層雲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24184"/>
            <a:ext cx="58913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２００６年のケース：</a:t>
            </a:r>
            <a:endParaRPr lang="en-US" altLang="ja-JP" dirty="0" smtClean="0"/>
          </a:p>
          <a:p>
            <a:r>
              <a:rPr lang="ja-JP" altLang="en-US" dirty="0" smtClean="0"/>
              <a:t>前半は南寄りのヤマセ　→　霧　</a:t>
            </a:r>
            <a:endParaRPr lang="en-US" altLang="ja-JP" dirty="0" smtClean="0"/>
          </a:p>
          <a:p>
            <a:r>
              <a:rPr kumimoji="1" lang="ja-JP" altLang="en-US" dirty="0"/>
              <a:t>後半</a:t>
            </a:r>
            <a:r>
              <a:rPr kumimoji="1" lang="ja-JP" altLang="en-US" dirty="0" smtClean="0"/>
              <a:t>は北寄りのヤマセ　→　混合層　下層雲</a:t>
            </a:r>
            <a:endParaRPr kumimoji="1"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6777" y="6237312"/>
            <a:ext cx="2488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７２ｈ後方流跡線解析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64434326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758</Words>
  <Application>Microsoft Office PowerPoint</Application>
  <PresentationFormat>画面に合わせる (4:3)</PresentationFormat>
  <Paragraphs>184</Paragraphs>
  <Slides>23</Slides>
  <Notes>23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標準デザイン</vt:lpstr>
      <vt:lpstr>青森県六ヶ所村で実施している陸上のヤマセの詳細観測 ２０１４年のヤマセ観測の結果について</vt:lpstr>
      <vt:lpstr>PowerPoint プレゼンテーション</vt:lpstr>
      <vt:lpstr>ヤマセ共同観測(2００１－２００７) （東北大CAOS-函館海洋気象台）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六ヶ所村での観測</vt:lpstr>
      <vt:lpstr>PowerPoint プレゼンテーション</vt:lpstr>
      <vt:lpstr>PowerPoint プレゼンテーション</vt:lpstr>
      <vt:lpstr>　　　後方流跡線解析（７２時間前）</vt:lpstr>
      <vt:lpstr>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</vt:vector>
  </TitlesOfParts>
  <Company>弘前大学理工学部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三陸沖で観測されたヤマセの鉛直構造とヤマセの流跡線の関係</dc:title>
  <dc:creator>児玉安正</dc:creator>
  <cp:lastModifiedBy>fukui</cp:lastModifiedBy>
  <cp:revision>95</cp:revision>
  <dcterms:created xsi:type="dcterms:W3CDTF">2008-09-10T05:07:46Z</dcterms:created>
  <dcterms:modified xsi:type="dcterms:W3CDTF">2014-10-10T15:28:31Z</dcterms:modified>
</cp:coreProperties>
</file>