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84" r:id="rId10"/>
    <p:sldId id="271" r:id="rId11"/>
    <p:sldId id="275" r:id="rId12"/>
    <p:sldId id="279" r:id="rId13"/>
    <p:sldId id="280" r:id="rId14"/>
    <p:sldId id="281" r:id="rId15"/>
    <p:sldId id="267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1D3D3-2ADE-4A49-B940-3990B78B0171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F4E-6432-D444-A793-0A18ECAD9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4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F596-284A-6D48-B3E5-7CF3B8B9205D}" type="datetimeFigureOut">
              <a:rPr kumimoji="1" lang="ja-JP" altLang="en-US" smtClean="0"/>
              <a:t>2014/11/22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A93C-08C7-714C-8690-4E7601564D7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35A93C-08C7-714C-8690-4E7601564D7C}" type="slidenum">
              <a:rPr lang="ja-JP" altLang="en-US" sz="160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pPr/>
              <a:t>‹#›</a:t>
            </a:fld>
            <a:r>
              <a:rPr lang="en-US" altLang="ja-JP" sz="16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/15</a:t>
            </a:r>
            <a:endParaRPr lang="ja-JP" altLang="en-US" sz="16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0" y="647590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BFBFBF"/>
                </a:solidFill>
              </a:rPr>
              <a:t>2014.10.08 </a:t>
            </a:r>
            <a:r>
              <a:rPr kumimoji="1" lang="ja-JP" altLang="en-US" dirty="0" smtClean="0">
                <a:solidFill>
                  <a:srgbClr val="BFBFBF"/>
                </a:solidFill>
              </a:rPr>
              <a:t>吉田龍平</a:t>
            </a:r>
            <a:r>
              <a:rPr kumimoji="1" lang="en-US" altLang="ja-JP" dirty="0" smtClean="0">
                <a:solidFill>
                  <a:srgbClr val="BFBFBF"/>
                </a:solidFill>
              </a:rPr>
              <a:t>(</a:t>
            </a:r>
            <a:r>
              <a:rPr kumimoji="1" lang="ja-JP" altLang="en-US" dirty="0" smtClean="0">
                <a:solidFill>
                  <a:srgbClr val="BFBFBF"/>
                </a:solidFill>
              </a:rPr>
              <a:t>東北大</a:t>
            </a:r>
            <a:r>
              <a:rPr kumimoji="1" lang="en-US" altLang="ja-JP" dirty="0" smtClean="0">
                <a:solidFill>
                  <a:srgbClr val="BFBFBF"/>
                </a:solidFill>
              </a:rPr>
              <a:t>) </a:t>
            </a:r>
            <a:r>
              <a:rPr kumimoji="1" lang="ja-JP" altLang="en-US" dirty="0" smtClean="0">
                <a:solidFill>
                  <a:srgbClr val="BFBFBF"/>
                </a:solidFill>
              </a:rPr>
              <a:t>東北における気候変化と農業生産への影響</a:t>
            </a:r>
            <a:endParaRPr kumimoji="1" lang="ja-JP" alt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483417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気候変動適応研究推進プログラム</a:t>
            </a:r>
            <a:r>
              <a:rPr kumimoji="1" lang="en-US" altLang="ja-JP" sz="2400" dirty="0" smtClean="0"/>
              <a:t>(RECCA)</a:t>
            </a:r>
          </a:p>
          <a:p>
            <a:pPr algn="ctr"/>
            <a:r>
              <a:rPr lang="ja-JP" altLang="en-US" sz="2400" dirty="0" smtClean="0"/>
              <a:t>東北地域のヤマセと冬季モンスーンの先進的ダウンスケール研究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 smtClean="0"/>
              <a:t>代表　岩崎俊樹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35523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accent6"/>
                </a:solidFill>
              </a:rPr>
              <a:t>東北における気候変化と農業生産への影響</a:t>
            </a:r>
            <a:endParaRPr kumimoji="1" lang="en-US" altLang="ja-JP" sz="3200" dirty="0" smtClean="0">
              <a:solidFill>
                <a:schemeClr val="accent6"/>
              </a:solidFill>
            </a:endParaRPr>
          </a:p>
          <a:p>
            <a:pPr algn="ctr"/>
            <a:endParaRPr lang="en-US" altLang="ja-JP" sz="3200" dirty="0"/>
          </a:p>
          <a:p>
            <a:pPr algn="ctr"/>
            <a:r>
              <a:rPr kumimoji="1" lang="ja-JP" altLang="en-US" sz="2800" dirty="0" smtClean="0"/>
              <a:t>吉田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龍平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（東北大院理）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7559" y="5867242"/>
            <a:ext cx="350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/>
              <a:t>2014</a:t>
            </a:r>
            <a:r>
              <a:rPr kumimoji="1" lang="ja-JP" altLang="en-US" sz="2400" dirty="0" smtClean="0"/>
              <a:t>年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月</a:t>
            </a:r>
            <a:r>
              <a:rPr lang="en-US" altLang="ja-JP" sz="2400" dirty="0"/>
              <a:t>8</a:t>
            </a:r>
            <a:r>
              <a:rPr lang="ja-JP" altLang="en-US" sz="2400" dirty="0" smtClean="0"/>
              <a:t>日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火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44209" y="498660"/>
            <a:ext cx="389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/>
              <a:t>第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回ヤマセ研究会</a:t>
            </a:r>
            <a:endParaRPr lang="en-US" altLang="ja-JP" sz="2000" dirty="0" smtClean="0"/>
          </a:p>
          <a:p>
            <a:pPr algn="r"/>
            <a:r>
              <a:rPr kumimoji="1" lang="en-US" altLang="ja-JP" sz="2000" dirty="0" smtClean="0"/>
              <a:t>(</a:t>
            </a:r>
            <a:r>
              <a:rPr kumimoji="1" lang="ja-JP" altLang="en-US" sz="2000" dirty="0" smtClean="0"/>
              <a:t>弘前大学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708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772" y="32565"/>
            <a:ext cx="921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4. </a:t>
            </a:r>
            <a:r>
              <a:rPr kumimoji="1"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ヤマセインデックスによるヤマセの将来変化</a:t>
            </a:r>
            <a:r>
              <a:rPr kumimoji="1" lang="en-US" altLang="ja-JP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kumimoji="1" lang="ja-JP" alt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島田さん</a:t>
            </a:r>
            <a:r>
              <a:rPr kumimoji="1" lang="en-US" altLang="ja-JP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@</a:t>
            </a:r>
            <a:r>
              <a:rPr lang="ja-JP" alt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東北大</a:t>
            </a:r>
            <a:r>
              <a:rPr kumimoji="1" lang="ja-JP" alt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提供</a:t>
            </a:r>
            <a:r>
              <a:rPr kumimoji="1" lang="en-US" altLang="ja-JP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kumimoji="1"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全球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温暖化シナリオ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9" name="右矢印 38"/>
          <p:cNvSpPr/>
          <p:nvPr/>
        </p:nvSpPr>
        <p:spPr>
          <a:xfrm>
            <a:off x="2568692" y="744916"/>
            <a:ext cx="755416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pic>
        <p:nvPicPr>
          <p:cNvPr id="27" name="図 2" descr="diff_hist_slpindex_hk_f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354172"/>
            <a:ext cx="63150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733243" y="1364583"/>
            <a:ext cx="2133600" cy="460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2400" dirty="0">
                <a:solidFill>
                  <a:srgbClr val="FF0000"/>
                </a:solidFill>
              </a:rPr>
              <a:t>MRI  </a:t>
            </a:r>
            <a:r>
              <a:rPr lang="en-US" altLang="ja-JP" sz="2400" dirty="0">
                <a:solidFill>
                  <a:srgbClr val="FF8000"/>
                </a:solidFill>
              </a:rPr>
              <a:t>MIROC5</a:t>
            </a:r>
            <a:endParaRPr lang="ja-JP" altLang="en-US" sz="2400" dirty="0">
              <a:solidFill>
                <a:srgbClr val="FF8000"/>
              </a:solidFill>
            </a:endParaRPr>
          </a:p>
        </p:txBody>
      </p:sp>
      <p:sp>
        <p:nvSpPr>
          <p:cNvPr id="30" name="テキスト ボックス 7"/>
          <p:cNvSpPr txBox="1">
            <a:spLocks noChangeArrowheads="1"/>
          </p:cNvSpPr>
          <p:nvPr/>
        </p:nvSpPr>
        <p:spPr bwMode="auto">
          <a:xfrm>
            <a:off x="6419639" y="1256876"/>
            <a:ext cx="27243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600" dirty="0" smtClean="0">
                <a:solidFill>
                  <a:srgbClr val="BFBFBF"/>
                </a:solidFill>
              </a:rPr>
              <a:t>図</a:t>
            </a:r>
            <a:r>
              <a:rPr lang="en-US" altLang="ja-JP" sz="1600" dirty="0" smtClean="0">
                <a:solidFill>
                  <a:srgbClr val="BFBFBF"/>
                </a:solidFill>
              </a:rPr>
              <a:t>: </a:t>
            </a:r>
            <a:r>
              <a:rPr lang="ja-JP" altLang="en-US" sz="1600" dirty="0" smtClean="0">
                <a:solidFill>
                  <a:srgbClr val="BFBFBF"/>
                </a:solidFill>
              </a:rPr>
              <a:t>累積</a:t>
            </a:r>
            <a:r>
              <a:rPr lang="ja-JP" altLang="en-US" sz="1600" dirty="0">
                <a:solidFill>
                  <a:srgbClr val="BFBFBF"/>
                </a:solidFill>
              </a:rPr>
              <a:t>頻度で対応させた、ヤマセインデックスの将来変化</a:t>
            </a:r>
            <a:r>
              <a:rPr lang="en-US" altLang="ja-JP" sz="1600" dirty="0">
                <a:solidFill>
                  <a:srgbClr val="BFBFBF"/>
                </a:solidFill>
              </a:rPr>
              <a:t>(</a:t>
            </a:r>
            <a:r>
              <a:rPr lang="ja-JP" altLang="en-US" sz="1600" dirty="0">
                <a:solidFill>
                  <a:srgbClr val="BFBFBF"/>
                </a:solidFill>
              </a:rPr>
              <a:t>累積分布関数に基づく方法</a:t>
            </a:r>
            <a:r>
              <a:rPr lang="ja-JP" altLang="en-US" sz="1600" dirty="0" smtClean="0">
                <a:solidFill>
                  <a:srgbClr val="BFBFBF"/>
                </a:solidFill>
              </a:rPr>
              <a:t>でバイアス</a:t>
            </a:r>
            <a:r>
              <a:rPr lang="ja-JP" altLang="en-US" sz="1600" dirty="0">
                <a:solidFill>
                  <a:srgbClr val="BFBFBF"/>
                </a:solidFill>
              </a:rPr>
              <a:t>補正</a:t>
            </a:r>
            <a:r>
              <a:rPr lang="en-US" altLang="ja-JP" sz="1600" dirty="0">
                <a:solidFill>
                  <a:srgbClr val="BFBFBF"/>
                </a:solidFill>
              </a:rPr>
              <a:t>)</a:t>
            </a:r>
            <a:endParaRPr lang="ja-JP" altLang="en-US" sz="1600" dirty="0">
              <a:solidFill>
                <a:srgbClr val="BFBFBF"/>
              </a:solidFill>
            </a:endParaRPr>
          </a:p>
        </p:txBody>
      </p:sp>
      <p:sp>
        <p:nvSpPr>
          <p:cNvPr id="31" name="正方形/長方形 6"/>
          <p:cNvSpPr>
            <a:spLocks noChangeArrowheads="1"/>
          </p:cNvSpPr>
          <p:nvPr/>
        </p:nvSpPr>
        <p:spPr bwMode="auto">
          <a:xfrm>
            <a:off x="6494463" y="2411413"/>
            <a:ext cx="2547937" cy="923330"/>
          </a:xfrm>
          <a:prstGeom prst="rect">
            <a:avLst/>
          </a:prstGeom>
          <a:solidFill>
            <a:srgbClr val="F9F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1800" dirty="0">
                <a:solidFill>
                  <a:srgbClr val="FF0000"/>
                </a:solidFill>
              </a:rPr>
              <a:t>MRI</a:t>
            </a:r>
            <a:r>
              <a:rPr lang="en-US" altLang="ja-JP" sz="1800" dirty="0"/>
              <a:t>: </a:t>
            </a:r>
            <a:r>
              <a:rPr lang="ja-JP" altLang="en-US" sz="1800" dirty="0">
                <a:solidFill>
                  <a:srgbClr val="000000"/>
                </a:solidFill>
              </a:rPr>
              <a:t>強いヤマセが減少。</a:t>
            </a:r>
            <a:endParaRPr lang="en-US" altLang="ja-JP" sz="1800" dirty="0">
              <a:solidFill>
                <a:srgbClr val="000000"/>
              </a:solidFill>
            </a:endParaRPr>
          </a:p>
          <a:p>
            <a:r>
              <a:rPr lang="en-US" altLang="ja-JP" sz="1800" dirty="0">
                <a:solidFill>
                  <a:srgbClr val="FF8000"/>
                </a:solidFill>
              </a:rPr>
              <a:t>MIROC5</a:t>
            </a:r>
            <a:r>
              <a:rPr lang="en-US" altLang="ja-JP" sz="1800" dirty="0"/>
              <a:t>: </a:t>
            </a:r>
            <a:r>
              <a:rPr lang="ja-JP" altLang="en-US" sz="1800" dirty="0">
                <a:solidFill>
                  <a:schemeClr val="bg1"/>
                </a:solidFill>
              </a:rPr>
              <a:t>全体的にヤマセの頻度が減少。</a:t>
            </a:r>
            <a:endParaRPr lang="en-US" altLang="ja-JP" sz="1800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14"/>
          <p:cNvSpPr txBox="1">
            <a:spLocks noChangeArrowheads="1"/>
          </p:cNvSpPr>
          <p:nvPr/>
        </p:nvSpPr>
        <p:spPr bwMode="auto">
          <a:xfrm>
            <a:off x="5405593" y="1313820"/>
            <a:ext cx="104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400">
                <a:solidFill>
                  <a:srgbClr val="3366FF"/>
                </a:solidFill>
              </a:rPr>
              <a:t>強いヤマセ</a:t>
            </a:r>
          </a:p>
        </p:txBody>
      </p:sp>
      <p:sp>
        <p:nvSpPr>
          <p:cNvPr id="35" name="テキスト ボックス 39"/>
          <p:cNvSpPr txBox="1">
            <a:spLocks noChangeArrowheads="1"/>
          </p:cNvSpPr>
          <p:nvPr/>
        </p:nvSpPr>
        <p:spPr bwMode="auto">
          <a:xfrm>
            <a:off x="3670090" y="1294253"/>
            <a:ext cx="130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400" dirty="0">
                <a:solidFill>
                  <a:srgbClr val="3366FF"/>
                </a:solidFill>
              </a:rPr>
              <a:t>現在気候の</a:t>
            </a:r>
            <a:r>
              <a:rPr lang="en-US" altLang="ja-JP" sz="1400" dirty="0">
                <a:solidFill>
                  <a:srgbClr val="3366FF"/>
                </a:solidFill>
              </a:rPr>
              <a:t>1σ</a:t>
            </a:r>
            <a:endParaRPr lang="ja-JP" altLang="en-US" sz="1400" dirty="0">
              <a:solidFill>
                <a:srgbClr val="3366FF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>
            <a:off x="4289425" y="1438310"/>
            <a:ext cx="0" cy="460375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正方形/長方形 36"/>
          <p:cNvSpPr>
            <a:spLocks noChangeArrowheads="1"/>
          </p:cNvSpPr>
          <p:nvPr/>
        </p:nvSpPr>
        <p:spPr bwMode="auto">
          <a:xfrm>
            <a:off x="1590675" y="3351247"/>
            <a:ext cx="1355725" cy="3730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/>
          <a:p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3" name="テキスト ボックス 37"/>
          <p:cNvSpPr txBox="1">
            <a:spLocks noChangeArrowheads="1"/>
          </p:cNvSpPr>
          <p:nvPr/>
        </p:nvSpPr>
        <p:spPr bwMode="auto">
          <a:xfrm rot="16200000">
            <a:off x="-773568" y="2559361"/>
            <a:ext cx="2254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solidFill>
                  <a:srgbClr val="000000"/>
                </a:solidFill>
              </a:rPr>
              <a:t>インデックスの将来変化</a:t>
            </a: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69767"/>
              </p:ext>
            </p:extLst>
          </p:nvPr>
        </p:nvGraphicFramePr>
        <p:xfrm>
          <a:off x="144463" y="4879126"/>
          <a:ext cx="4571999" cy="1493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784"/>
                <a:gridCol w="1083607"/>
                <a:gridCol w="1109004"/>
                <a:gridCol w="1092604"/>
              </a:tblGrid>
              <a:tr h="579328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現在気候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MRI</a:t>
                      </a:r>
                    </a:p>
                    <a:p>
                      <a:r>
                        <a:rPr kumimoji="1" lang="ja-JP" altLang="en-US" sz="1600" dirty="0" smtClean="0"/>
                        <a:t>将来気候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MIROC5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ja-JP" altLang="en-US" sz="1600" dirty="0" smtClean="0"/>
                        <a:t>将来気候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91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平均値</a:t>
                      </a:r>
                      <a:r>
                        <a:rPr kumimoji="1" lang="en-US" altLang="ja-JP" sz="1600" dirty="0" smtClean="0"/>
                        <a:t>(hPa)</a:t>
                      </a:r>
                      <a:endParaRPr kumimoji="1" lang="ja-JP" altLang="en-US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(</a:t>
                      </a:r>
                      <a:r>
                        <a:rPr kumimoji="1" lang="ja-JP" altLang="en-US" sz="1600" dirty="0" smtClean="0"/>
                        <a:t>将来変化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 smtClean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4.10</a:t>
                      </a:r>
                    </a:p>
                    <a:p>
                      <a:pPr algn="ctr"/>
                      <a:r>
                        <a:rPr kumimoji="1" lang="en-US" altLang="ja-JP" sz="1600" dirty="0" smtClean="0"/>
                        <a:t>-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3.89</a:t>
                      </a:r>
                      <a:br>
                        <a:rPr kumimoji="1" lang="en-US" altLang="ja-JP" sz="1600" dirty="0" smtClean="0"/>
                      </a:br>
                      <a:r>
                        <a:rPr kumimoji="1" lang="en-US" altLang="ja-JP" sz="1600" dirty="0" smtClean="0"/>
                        <a:t>(-0.21)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3.91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/>
                        <a:t>(-0.18)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386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頻度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(%)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16.2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15.2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13.0</a:t>
                      </a:r>
                      <a:endParaRPr kumimoji="1" lang="ja-JP" altLang="en-US" sz="1600" dirty="0"/>
                    </a:p>
                  </a:txBody>
                  <a:tcPr marL="91460" marR="91460" marT="45722" marB="45722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テキスト ボックス 42"/>
          <p:cNvSpPr txBox="1">
            <a:spLocks noChangeArrowheads="1"/>
          </p:cNvSpPr>
          <p:nvPr/>
        </p:nvSpPr>
        <p:spPr bwMode="auto">
          <a:xfrm>
            <a:off x="314325" y="4541578"/>
            <a:ext cx="4385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800" dirty="0" smtClean="0">
                <a:solidFill>
                  <a:schemeClr val="tx1">
                    <a:lumMod val="75000"/>
                  </a:schemeClr>
                </a:solidFill>
              </a:rPr>
              <a:t>表</a:t>
            </a:r>
            <a:r>
              <a:rPr lang="en-US" altLang="ja-JP" sz="1800" dirty="0" smtClean="0">
                <a:solidFill>
                  <a:schemeClr val="tx1">
                    <a:lumMod val="75000"/>
                  </a:schemeClr>
                </a:solidFill>
              </a:rPr>
              <a:t>: 1σ</a:t>
            </a:r>
            <a:r>
              <a:rPr lang="ja-JP" altLang="en-US" sz="1800" dirty="0">
                <a:solidFill>
                  <a:schemeClr val="tx1">
                    <a:lumMod val="75000"/>
                  </a:schemeClr>
                </a:solidFill>
              </a:rPr>
              <a:t>を越えるインデックスの平均値と頻度</a:t>
            </a:r>
          </a:p>
        </p:txBody>
      </p:sp>
      <p:sp>
        <p:nvSpPr>
          <p:cNvPr id="46" name="テキスト ボックス 61"/>
          <p:cNvSpPr txBox="1">
            <a:spLocks noChangeArrowheads="1"/>
          </p:cNvSpPr>
          <p:nvPr/>
        </p:nvSpPr>
        <p:spPr bwMode="auto">
          <a:xfrm>
            <a:off x="186470" y="4176592"/>
            <a:ext cx="243688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600" dirty="0" smtClean="0">
                <a:solidFill>
                  <a:schemeClr val="bg1"/>
                </a:solidFill>
              </a:rPr>
              <a:t>ヤマセインデックス</a:t>
            </a:r>
            <a:r>
              <a:rPr lang="en-US" altLang="ja-JP" sz="1600" dirty="0" smtClean="0">
                <a:solidFill>
                  <a:schemeClr val="bg1"/>
                </a:solidFill>
              </a:rPr>
              <a:t>(</a:t>
            </a:r>
            <a:r>
              <a:rPr lang="ja-JP" altLang="en-US" sz="1600" dirty="0" smtClean="0">
                <a:solidFill>
                  <a:schemeClr val="bg1"/>
                </a:solidFill>
              </a:rPr>
              <a:t>現在</a:t>
            </a:r>
            <a:r>
              <a:rPr lang="en-US" altLang="ja-JP" sz="1600" dirty="0" smtClean="0">
                <a:solidFill>
                  <a:schemeClr val="bg1"/>
                </a:solidFill>
              </a:rPr>
              <a:t>)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48" name="図形グループ 5"/>
          <p:cNvGrpSpPr>
            <a:grpSpLocks/>
          </p:cNvGrpSpPr>
          <p:nvPr/>
        </p:nvGrpSpPr>
        <p:grpSpPr bwMode="auto">
          <a:xfrm>
            <a:off x="3878263" y="1629031"/>
            <a:ext cx="2616200" cy="0"/>
            <a:chOff x="3921138" y="889000"/>
            <a:chExt cx="2615129" cy="0"/>
          </a:xfrm>
        </p:grpSpPr>
        <p:cxnSp>
          <p:nvCxnSpPr>
            <p:cNvPr id="49" name="直線矢印コネクタ 48"/>
            <p:cNvCxnSpPr/>
            <p:nvPr/>
          </p:nvCxnSpPr>
          <p:spPr bwMode="auto">
            <a:xfrm>
              <a:off x="4325784" y="889000"/>
              <a:ext cx="221048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直線矢印コネクタ 49"/>
            <p:cNvCxnSpPr/>
            <p:nvPr/>
          </p:nvCxnSpPr>
          <p:spPr bwMode="auto">
            <a:xfrm>
              <a:off x="3921138" y="889000"/>
              <a:ext cx="181853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1" name="テキスト ボックス 14"/>
          <p:cNvSpPr txBox="1">
            <a:spLocks noChangeArrowheads="1"/>
          </p:cNvSpPr>
          <p:nvPr/>
        </p:nvSpPr>
        <p:spPr bwMode="auto">
          <a:xfrm rot="16200000">
            <a:off x="5644940" y="3224247"/>
            <a:ext cx="1241425" cy="307975"/>
          </a:xfrm>
          <a:prstGeom prst="rect">
            <a:avLst/>
          </a:prstGeom>
          <a:noFill/>
          <a:ln w="9525">
            <a:solidFill>
              <a:srgbClr val="A3DA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400">
                <a:solidFill>
                  <a:srgbClr val="3366FF"/>
                </a:solidFill>
              </a:rPr>
              <a:t>ヤマセの弱化</a:t>
            </a:r>
          </a:p>
        </p:txBody>
      </p:sp>
      <p:cxnSp>
        <p:nvCxnSpPr>
          <p:cNvPr id="52" name="直線矢印コネクタ 51"/>
          <p:cNvCxnSpPr/>
          <p:nvPr/>
        </p:nvCxnSpPr>
        <p:spPr bwMode="auto">
          <a:xfrm>
            <a:off x="6118225" y="2776572"/>
            <a:ext cx="0" cy="11176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右中かっこ 53"/>
          <p:cNvSpPr/>
          <p:nvPr/>
        </p:nvSpPr>
        <p:spPr bwMode="auto">
          <a:xfrm rot="5400000">
            <a:off x="4910932" y="3309178"/>
            <a:ext cx="254000" cy="1404937"/>
          </a:xfrm>
          <a:prstGeom prst="rightBrace">
            <a:avLst>
              <a:gd name="adj1" fmla="val 21491"/>
              <a:gd name="adj2" fmla="val 48795"/>
            </a:avLst>
          </a:prstGeom>
          <a:noFill/>
          <a:ln w="25400" cap="flat" cmpd="sng" algn="ctr">
            <a:solidFill>
              <a:srgbClr val="66CC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cxnSp>
        <p:nvCxnSpPr>
          <p:cNvPr id="57" name="直線矢印コネクタ 56"/>
          <p:cNvCxnSpPr>
            <a:stCxn id="54" idx="1"/>
            <a:endCxn id="45" idx="3"/>
          </p:cNvCxnSpPr>
          <p:nvPr/>
        </p:nvCxnSpPr>
        <p:spPr bwMode="auto">
          <a:xfrm flipH="1">
            <a:off x="4699961" y="4138647"/>
            <a:ext cx="354901" cy="587597"/>
          </a:xfrm>
          <a:prstGeom prst="straightConnector1">
            <a:avLst/>
          </a:prstGeom>
          <a:noFill/>
          <a:ln w="25400" cap="flat" cmpd="sng" algn="ctr">
            <a:solidFill>
              <a:srgbClr val="66CC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テキスト ボックス 26"/>
          <p:cNvSpPr txBox="1">
            <a:spLocks noChangeArrowheads="1"/>
          </p:cNvSpPr>
          <p:nvPr/>
        </p:nvSpPr>
        <p:spPr bwMode="auto">
          <a:xfrm>
            <a:off x="500063" y="6457950"/>
            <a:ext cx="3352800" cy="338138"/>
          </a:xfrm>
          <a:prstGeom prst="rect">
            <a:avLst/>
          </a:prstGeom>
          <a:solidFill>
            <a:srgbClr val="F9F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solidFill>
                  <a:srgbClr val="000000"/>
                </a:solidFill>
              </a:rPr>
              <a:t>0.2hPa</a:t>
            </a:r>
            <a:r>
              <a:rPr lang="ja-JP" altLang="en-US" sz="1600" dirty="0">
                <a:solidFill>
                  <a:srgbClr val="000000"/>
                </a:solidFill>
              </a:rPr>
              <a:t>の減少、</a:t>
            </a:r>
            <a:r>
              <a:rPr lang="en-US" altLang="ja-JP" sz="1600" dirty="0">
                <a:solidFill>
                  <a:srgbClr val="000000"/>
                </a:solidFill>
              </a:rPr>
              <a:t>1~3%</a:t>
            </a:r>
            <a:r>
              <a:rPr lang="ja-JP" altLang="en-US" sz="1600" dirty="0">
                <a:solidFill>
                  <a:srgbClr val="000000"/>
                </a:solidFill>
              </a:rPr>
              <a:t>の頻度の減少</a:t>
            </a:r>
          </a:p>
        </p:txBody>
      </p:sp>
      <p:sp>
        <p:nvSpPr>
          <p:cNvPr id="59" name="正方形/長方形 28"/>
          <p:cNvSpPr>
            <a:spLocks noChangeArrowheads="1"/>
          </p:cNvSpPr>
          <p:nvPr/>
        </p:nvSpPr>
        <p:spPr bwMode="auto">
          <a:xfrm>
            <a:off x="6596063" y="5919788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 dirty="0"/>
              <a:t>1500m(1000m)</a:t>
            </a:r>
            <a:r>
              <a:rPr lang="ja-JP" altLang="en-US" sz="1400" dirty="0"/>
              <a:t>以下が</a:t>
            </a:r>
            <a:r>
              <a:rPr lang="en-US" altLang="ja-JP" sz="1400" dirty="0"/>
              <a:t>0.3℃(0.5℃)</a:t>
            </a:r>
            <a:r>
              <a:rPr lang="ja-JP" altLang="en-US" sz="1400" dirty="0"/>
              <a:t>上昇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3904913" y="6478403"/>
            <a:ext cx="4464833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4"/>
          <p:cNvSpPr txBox="1">
            <a:spLocks noChangeArrowheads="1"/>
          </p:cNvSpPr>
          <p:nvPr/>
        </p:nvSpPr>
        <p:spPr bwMode="auto">
          <a:xfrm>
            <a:off x="4735513" y="4683125"/>
            <a:ext cx="4314825" cy="1816100"/>
          </a:xfrm>
          <a:prstGeom prst="rect">
            <a:avLst/>
          </a:prstGeom>
          <a:noFill/>
          <a:ln w="9525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ja-JP" altLang="en-US" sz="1600" dirty="0"/>
              <a:t>津軽海峡インデックスは、太平洋側と日本海側の東西気圧差</a:t>
            </a:r>
            <a:endParaRPr lang="en-US" altLang="ja-JP" sz="1600" dirty="0"/>
          </a:p>
          <a:p>
            <a:r>
              <a:rPr lang="en-US" altLang="ja-JP" sz="1600" dirty="0"/>
              <a:t>~</a:t>
            </a:r>
            <a:r>
              <a:rPr lang="ja-JP" altLang="en-US" sz="1600" dirty="0"/>
              <a:t>ヤマセによる下層冷気層の静水圧の寄与</a:t>
            </a:r>
            <a:endParaRPr lang="en-US" altLang="ja-JP" sz="1600" dirty="0"/>
          </a:p>
          <a:p>
            <a:endParaRPr lang="en-US" altLang="ja-JP" sz="1600" dirty="0"/>
          </a:p>
          <a:p>
            <a:r>
              <a:rPr lang="ja-JP" altLang="en-US" sz="1600" dirty="0"/>
              <a:t>東西気圧差が減少</a:t>
            </a:r>
            <a:r>
              <a:rPr lang="en-US" altLang="ja-JP" sz="1600" dirty="0"/>
              <a:t>~</a:t>
            </a:r>
            <a:r>
              <a:rPr lang="ja-JP" altLang="en-US" sz="1600" dirty="0"/>
              <a:t>下層冷気の温度上昇</a:t>
            </a:r>
            <a:endParaRPr lang="en-US" altLang="ja-JP" sz="1600" dirty="0"/>
          </a:p>
          <a:p>
            <a:r>
              <a:rPr lang="en-US" altLang="ja-JP" sz="1600" dirty="0"/>
              <a:t>   </a:t>
            </a:r>
            <a:r>
              <a:rPr lang="en-US" altLang="ja-JP" sz="1400" dirty="0"/>
              <a:t> (0.2hPa)</a:t>
            </a:r>
          </a:p>
          <a:p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4401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</a:t>
            </a:r>
            <a:r>
              <a:rPr kumimoji="1"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葉面保水量の将来変化</a:t>
            </a:r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(GCM→RCM→LSM)</a:t>
            </a:r>
            <a:endParaRPr kumimoji="1"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420" y="1863468"/>
            <a:ext cx="3736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altLang="ja-JP" sz="2400" dirty="0" smtClean="0"/>
              <a:t>MIROC5, MRI-AGCM</a:t>
            </a:r>
            <a:r>
              <a:rPr lang="ja-JP" altLang="en-US" sz="2400" dirty="0" smtClean="0"/>
              <a:t>を</a:t>
            </a:r>
            <a:r>
              <a:rPr lang="en-US" altLang="ja-JP" sz="2400" dirty="0" smtClean="0"/>
              <a:t>2LM</a:t>
            </a:r>
            <a:r>
              <a:rPr lang="ja-JP" altLang="en-US" sz="2400" dirty="0" smtClean="0"/>
              <a:t>に入力</a:t>
            </a:r>
            <a:endParaRPr lang="en-US" altLang="ja-JP" sz="2400" dirty="0" smtClean="0"/>
          </a:p>
          <a:p>
            <a:endParaRPr lang="en-US" altLang="ja-JP" sz="400" dirty="0"/>
          </a:p>
          <a:p>
            <a:pPr marL="285750" indent="-285750">
              <a:buFont typeface="Arial"/>
              <a:buChar char="•"/>
            </a:pPr>
            <a:r>
              <a:rPr lang="ja-JP" altLang="en-US" sz="2400" dirty="0" smtClean="0"/>
              <a:t>葉面保水量の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</a:t>
            </a:r>
            <a:r>
              <a:rPr lang="ja-JP" altLang="en-US" sz="2400" dirty="0" smtClean="0"/>
              <a:t>将来見通しを構築</a:t>
            </a:r>
            <a:endParaRPr lang="en-US" altLang="ja-JP" sz="2400" dirty="0" smtClean="0"/>
          </a:p>
          <a:p>
            <a:pPr marL="800100" lvl="1" indent="-342900">
              <a:buFont typeface="ヒラギノ角ゴ ProN W3"/>
              <a:buChar char="-"/>
            </a:pPr>
            <a:r>
              <a:rPr lang="en-US" altLang="ja-JP" sz="2400" dirty="0" smtClean="0"/>
              <a:t>MIROC5 w/ RCP4.5</a:t>
            </a:r>
            <a:r>
              <a:rPr lang="ja-JP" altLang="en-US" sz="2400" dirty="0" smtClean="0"/>
              <a:t>、</a:t>
            </a:r>
            <a:r>
              <a:rPr lang="en-US" altLang="ja-JP" sz="2400" dirty="0" smtClean="0"/>
              <a:t>2081-2099</a:t>
            </a:r>
            <a:r>
              <a:rPr lang="ja-JP" altLang="en-US" sz="2400" dirty="0" smtClean="0"/>
              <a:t>平均</a:t>
            </a:r>
            <a:r>
              <a:rPr lang="en-US" altLang="ja-JP" sz="2400" dirty="0" smtClean="0"/>
              <a:t> / 1981-2000</a:t>
            </a:r>
            <a:r>
              <a:rPr lang="ja-JP" altLang="en-US" sz="2400" dirty="0" smtClean="0"/>
              <a:t>平均、の例</a:t>
            </a:r>
            <a:endParaRPr lang="en-US" altLang="ja-JP" sz="2400" dirty="0"/>
          </a:p>
          <a:p>
            <a:pPr lvl="1"/>
            <a:r>
              <a:rPr lang="en-US" altLang="ja-JP" sz="2400" dirty="0" smtClean="0">
                <a:solidFill>
                  <a:schemeClr val="tx1">
                    <a:lumMod val="50000"/>
                  </a:schemeClr>
                </a:solidFill>
              </a:rPr>
              <a:t>(Yoshida et al.</a:t>
            </a:r>
          </a:p>
          <a:p>
            <a:pPr lvl="1"/>
            <a:r>
              <a:rPr lang="en-US" altLang="ja-JP" sz="2400" dirty="0" smtClean="0">
                <a:solidFill>
                  <a:schemeClr val="tx1">
                    <a:lumMod val="50000"/>
                  </a:schemeClr>
                </a:solidFill>
              </a:rPr>
              <a:t> under review, JAMC)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3420" y="6383072"/>
            <a:ext cx="9063943" cy="45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04_map_JAM_pre_mi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04" y="1397638"/>
            <a:ext cx="1664348" cy="5273088"/>
          </a:xfrm>
          <a:prstGeom prst="rect">
            <a:avLst/>
          </a:prstGeom>
        </p:spPr>
      </p:pic>
      <p:pic>
        <p:nvPicPr>
          <p:cNvPr id="13" name="図 12" descr="05_map_JAM_wet_m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94" y="1380627"/>
            <a:ext cx="1664349" cy="527308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5967600"/>
            <a:ext cx="451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altLang="ja-JP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ja-JP" altLang="en-US" dirty="0" smtClean="0">
                <a:solidFill>
                  <a:schemeClr val="tx1">
                    <a:lumMod val="75000"/>
                  </a:schemeClr>
                </a:solidFill>
              </a:rPr>
              <a:t>降水指標と葉面保水量の将来変化</a:t>
            </a:r>
            <a:endParaRPr lang="en-US" altLang="ja-JP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r"/>
            <a:r>
              <a:rPr lang="ja-JP" altLang="en-US" dirty="0" smtClean="0">
                <a:solidFill>
                  <a:schemeClr val="tx1">
                    <a:lumMod val="75000"/>
                  </a:schemeClr>
                </a:solidFill>
              </a:rPr>
              <a:t>右下の値は領域平均値。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08804" y="1398063"/>
            <a:ext cx="14871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平均降水量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08804" y="3233074"/>
            <a:ext cx="14871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降水頻度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08804" y="4994405"/>
            <a:ext cx="14871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降水強度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69184" y="1380627"/>
            <a:ext cx="148713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葉面保水量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01749" y="3205153"/>
            <a:ext cx="148713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保水回数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80039" y="4991398"/>
            <a:ext cx="148713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保水時間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281852" y="2671308"/>
            <a:ext cx="81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dry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282282" y="1748964"/>
            <a:ext cx="81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wet</a:t>
            </a:r>
            <a:endParaRPr kumimoji="1" lang="ja-JP" alt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全球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温暖化シナリオ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葉面保水量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(2LM)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全球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温暖化シナリオ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水稲生育モデル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(Hasegawa/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Horie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72" y="32565"/>
            <a:ext cx="9130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6. 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現行</a:t>
            </a:r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品種を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維持した</a:t>
            </a:r>
            <a:r>
              <a:rPr lang="ja-JP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場合の水稲</a:t>
            </a:r>
            <a:r>
              <a:rPr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生育変化</a:t>
            </a:r>
            <a:endParaRPr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kumimoji="1"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図 6" descr="07_hdcd_mir_curc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443" y="1672894"/>
            <a:ext cx="4699730" cy="4491488"/>
          </a:xfrm>
          <a:prstGeom prst="rect">
            <a:avLst/>
          </a:prstGeom>
        </p:spPr>
      </p:pic>
      <p:pic>
        <p:nvPicPr>
          <p:cNvPr id="8" name="図 7" descr="05_yield_mir_curc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8" y="1672894"/>
            <a:ext cx="4155633" cy="206534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107" y="3721418"/>
            <a:ext cx="4308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収量の空間分布。</a:t>
            </a:r>
            <a:endParaRPr kumimoji="1" lang="en-US" altLang="ja-JP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右下の値は領域平均値。</a:t>
            </a:r>
            <a:endParaRPr kumimoji="1" lang="en-US" altLang="ja-JP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>
                    <a:lumMod val="75000"/>
                  </a:schemeClr>
                </a:solidFill>
              </a:rPr>
              <a:t>(Yoshida et al. </a:t>
            </a:r>
          </a:p>
          <a:p>
            <a:pPr algn="ctr"/>
            <a:r>
              <a:rPr lang="en-US" altLang="ja-JP" dirty="0" smtClean="0">
                <a:solidFill>
                  <a:schemeClr val="tx1">
                    <a:lumMod val="75000"/>
                  </a:schemeClr>
                </a:solidFill>
              </a:rPr>
              <a:t>under review, Climate Research)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05141" y="6175659"/>
            <a:ext cx="468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上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高温不稔率、下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)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低温障害率。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1200089"/>
            <a:ext cx="909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MIROC5 w/ RCP4.5</a:t>
            </a:r>
            <a:r>
              <a:rPr lang="ja-JP" altLang="en-US" sz="2400" dirty="0" smtClean="0"/>
              <a:t>、現行品種を維持した場合の水稲生育の変化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773" y="4813131"/>
            <a:ext cx="439136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u="sng" dirty="0" smtClean="0"/>
              <a:t>増収、高温障害増加、冷害軽減</a:t>
            </a:r>
            <a:endParaRPr kumimoji="1" lang="en-US" altLang="ja-JP" sz="2400" u="sng" dirty="0" smtClean="0"/>
          </a:p>
          <a:p>
            <a:endParaRPr kumimoji="1" lang="en-US" altLang="ja-JP" sz="1050" dirty="0" smtClean="0"/>
          </a:p>
          <a:p>
            <a:r>
              <a:rPr kumimoji="1" lang="ja-JP" altLang="en-US" sz="2400" dirty="0" smtClean="0"/>
              <a:t>現行品種よりも高い収量、低い不稔率となる品種を検討</a:t>
            </a:r>
            <a:r>
              <a:rPr lang="ja-JP" altLang="en-US" sz="2400" dirty="0" smtClean="0"/>
              <a:t>する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949" y="1826943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現在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7567" y="1826943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将来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4339" y="1823384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</a:t>
            </a:r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ja-JP" altLang="en-US" dirty="0" smtClean="0">
                <a:solidFill>
                  <a:schemeClr val="bg1"/>
                </a:solidFill>
              </a:rPr>
              <a:t>現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14504" y="1834524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現在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48391" y="1834524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将来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93419" y="1830965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</a:t>
            </a:r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ja-JP" altLang="en-US" dirty="0" smtClean="0">
                <a:solidFill>
                  <a:schemeClr val="bg1"/>
                </a:solidFill>
              </a:rPr>
              <a:t>現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14504" y="4140318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現在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48391" y="4140318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将来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93419" y="4136759"/>
            <a:ext cx="116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将</a:t>
            </a:r>
            <a:r>
              <a:rPr kumimoji="1" lang="en-US" altLang="ja-JP" dirty="0" smtClean="0">
                <a:solidFill>
                  <a:schemeClr val="bg1"/>
                </a:solidFill>
              </a:rPr>
              <a:t>/</a:t>
            </a:r>
            <a:r>
              <a:rPr kumimoji="1" lang="ja-JP" altLang="en-US" dirty="0" smtClean="0">
                <a:solidFill>
                  <a:schemeClr val="bg1"/>
                </a:solidFill>
              </a:rPr>
              <a:t>現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24558" y="2681156"/>
            <a:ext cx="7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8000"/>
                </a:solidFill>
              </a:rPr>
              <a:t>収量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55114" y="2685178"/>
            <a:ext cx="7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6600"/>
                </a:solidFill>
              </a:rPr>
              <a:t>高温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3973" y="5016976"/>
            <a:ext cx="70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低温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5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全球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温暖化シナリオ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水稲生育モデル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(Hasegawa/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Horie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1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7. </a:t>
            </a:r>
            <a:r>
              <a:rPr kumimoji="1"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安定した水稲生育のための品種を検討</a:t>
            </a:r>
            <a:endParaRPr kumimoji="1"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直線コネクタ 6"/>
          <p:cNvCxnSpPr>
            <a:stCxn id="14" idx="2"/>
            <a:endCxn id="17" idx="0"/>
          </p:cNvCxnSpPr>
          <p:nvPr/>
        </p:nvCxnSpPr>
        <p:spPr>
          <a:xfrm>
            <a:off x="2222681" y="4444779"/>
            <a:ext cx="1334668" cy="314521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stCxn id="15" idx="2"/>
            <a:endCxn id="17" idx="0"/>
          </p:cNvCxnSpPr>
          <p:nvPr/>
        </p:nvCxnSpPr>
        <p:spPr>
          <a:xfrm flipH="1">
            <a:off x="3557349" y="4452360"/>
            <a:ext cx="1438989" cy="30694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stCxn id="15" idx="2"/>
            <a:endCxn id="18" idx="0"/>
          </p:cNvCxnSpPr>
          <p:nvPr/>
        </p:nvCxnSpPr>
        <p:spPr>
          <a:xfrm>
            <a:off x="4996338" y="4452360"/>
            <a:ext cx="1685968" cy="291292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16" idx="2"/>
            <a:endCxn id="18" idx="0"/>
          </p:cNvCxnSpPr>
          <p:nvPr/>
        </p:nvCxnSpPr>
        <p:spPr>
          <a:xfrm flipH="1">
            <a:off x="6682306" y="4452360"/>
            <a:ext cx="1182268" cy="291292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8" idx="2"/>
            <a:endCxn id="19" idx="0"/>
          </p:cNvCxnSpPr>
          <p:nvPr/>
        </p:nvCxnSpPr>
        <p:spPr>
          <a:xfrm flipH="1">
            <a:off x="5033090" y="5338090"/>
            <a:ext cx="1649216" cy="297220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7" idx="2"/>
            <a:endCxn id="19" idx="0"/>
          </p:cNvCxnSpPr>
          <p:nvPr/>
        </p:nvCxnSpPr>
        <p:spPr>
          <a:xfrm>
            <a:off x="3557349" y="5353738"/>
            <a:ext cx="1475741" cy="281572"/>
          </a:xfrm>
          <a:prstGeom prst="line">
            <a:avLst/>
          </a:prstGeom>
          <a:ln w="762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0" y="1291876"/>
            <a:ext cx="9143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[</a:t>
            </a:r>
            <a:r>
              <a:rPr lang="ja-JP" altLang="en-US" sz="2800" dirty="0" smtClean="0"/>
              <a:t>基準</a:t>
            </a:r>
            <a:r>
              <a:rPr lang="en-US" altLang="ja-JP" sz="2800" dirty="0" smtClean="0"/>
              <a:t>]</a:t>
            </a:r>
            <a:r>
              <a:rPr lang="ja-JP" altLang="en-US" sz="2800" dirty="0" smtClean="0"/>
              <a:t>・低温</a:t>
            </a:r>
            <a:r>
              <a:rPr lang="en-US" altLang="en-US" sz="2800" dirty="0" smtClean="0"/>
              <a:t>障害</a:t>
            </a:r>
            <a:r>
              <a:rPr kumimoji="1" lang="ja-JP" altLang="en-US" sz="2800" dirty="0" smtClean="0"/>
              <a:t>は減少するが</a:t>
            </a:r>
            <a:r>
              <a:rPr kumimoji="1" lang="en-US" altLang="ja-JP" sz="2800" dirty="0" smtClean="0"/>
              <a:t>0</a:t>
            </a:r>
            <a:r>
              <a:rPr kumimoji="1" lang="ja-JP" altLang="en-US" sz="2800" dirty="0" smtClean="0"/>
              <a:t>にはならない</a:t>
            </a:r>
            <a:endParaRPr kumimoji="1" lang="en-US" altLang="ja-JP" sz="2800" dirty="0" smtClean="0"/>
          </a:p>
          <a:p>
            <a:r>
              <a:rPr lang="ja-JP" altLang="ja-JP" sz="2800" dirty="0"/>
              <a:t>　</a:t>
            </a:r>
            <a:r>
              <a:rPr lang="en-US" altLang="ja-JP" sz="2800" dirty="0" smtClean="0"/>
              <a:t>       </a:t>
            </a:r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高温</a:t>
            </a:r>
            <a:r>
              <a:rPr lang="ja-JP" altLang="en-US" sz="2800" dirty="0" smtClean="0"/>
              <a:t>不稔率</a:t>
            </a:r>
            <a:r>
              <a:rPr kumimoji="1" lang="ja-JP" altLang="en-US" sz="2800" dirty="0" smtClean="0"/>
              <a:t>が冷害不稔率の</a:t>
            </a:r>
            <a:r>
              <a:rPr kumimoji="1" lang="en-US" altLang="ja-JP" sz="2800" dirty="0" smtClean="0"/>
              <a:t>25%</a:t>
            </a:r>
            <a:r>
              <a:rPr kumimoji="1" lang="ja-JP" altLang="en-US" sz="2800" dirty="0" smtClean="0"/>
              <a:t>になる</a:t>
            </a:r>
            <a:endParaRPr kumimoji="1" lang="en-US" altLang="ja-JP" sz="2800" dirty="0" smtClean="0"/>
          </a:p>
          <a:p>
            <a:endParaRPr lang="en-US" altLang="ja-JP" sz="1400" dirty="0" smtClean="0"/>
          </a:p>
          <a:p>
            <a:r>
              <a:rPr lang="en-US" altLang="ja-JP" sz="2800" dirty="0" smtClean="0"/>
              <a:t>→</a:t>
            </a:r>
            <a:r>
              <a:rPr lang="ja-JP" altLang="en-US" sz="2800" dirty="0" smtClean="0">
                <a:solidFill>
                  <a:srgbClr val="F79646"/>
                </a:solidFill>
              </a:rPr>
              <a:t>栽培品種の入替で「現行品種より高収量・低リスク」は</a:t>
            </a:r>
            <a:endParaRPr lang="en-US" altLang="ja-JP" sz="2800" dirty="0" smtClean="0">
              <a:solidFill>
                <a:srgbClr val="F79646"/>
              </a:solidFill>
            </a:endParaRPr>
          </a:p>
          <a:p>
            <a:r>
              <a:rPr lang="en-US" altLang="ja-JP" sz="2800" dirty="0">
                <a:solidFill>
                  <a:srgbClr val="F79646"/>
                </a:solidFill>
              </a:rPr>
              <a:t> </a:t>
            </a:r>
            <a:r>
              <a:rPr lang="en-US" altLang="ja-JP" sz="2800" dirty="0" smtClean="0">
                <a:solidFill>
                  <a:srgbClr val="F79646"/>
                </a:solidFill>
              </a:rPr>
              <a:t>   </a:t>
            </a:r>
            <a:r>
              <a:rPr lang="ja-JP" altLang="en-US" sz="2800" dirty="0" smtClean="0">
                <a:solidFill>
                  <a:srgbClr val="F79646"/>
                </a:solidFill>
              </a:rPr>
              <a:t>実現可能か？</a:t>
            </a:r>
            <a:endParaRPr lang="en-US" altLang="ja-JP" sz="2800" dirty="0" smtClean="0">
              <a:solidFill>
                <a:srgbClr val="F79646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40413" y="3850341"/>
            <a:ext cx="2364536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高温</a:t>
            </a:r>
            <a:r>
              <a:rPr lang="en-US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不稔</a:t>
            </a:r>
            <a:r>
              <a:rPr kumimoji="1" lang="en-US" altLang="ja-JP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↓</a:t>
            </a:r>
            <a:endParaRPr kumimoji="1" lang="ja-JP" alt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814070" y="3857922"/>
            <a:ext cx="2364536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CCFFCC"/>
                </a:solidFill>
              </a:rPr>
              <a:t>収量</a:t>
            </a:r>
            <a:r>
              <a:rPr kumimoji="1" lang="en-US" altLang="ja-JP" sz="2800" dirty="0" smtClean="0">
                <a:solidFill>
                  <a:srgbClr val="CCFFCC"/>
                </a:solidFill>
              </a:rPr>
              <a:t>↑</a:t>
            </a:r>
            <a:endParaRPr kumimoji="1" lang="ja-JP" altLang="en-US" sz="2800" dirty="0">
              <a:solidFill>
                <a:srgbClr val="CCFFCC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682306" y="3857922"/>
            <a:ext cx="2364536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低温障害</a:t>
            </a:r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↓</a:t>
            </a:r>
            <a:endParaRPr kumimoji="1" lang="ja-JP" alt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375081" y="4759300"/>
            <a:ext cx="2364536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CD5B5"/>
                </a:solidFill>
              </a:rPr>
              <a:t>高</a:t>
            </a:r>
            <a:r>
              <a:rPr kumimoji="1" lang="ja-JP" altLang="en-US" sz="2800" dirty="0" smtClean="0">
                <a:solidFill>
                  <a:srgbClr val="FCD5B5"/>
                </a:solidFill>
              </a:rPr>
              <a:t>温</a:t>
            </a:r>
            <a:r>
              <a:rPr kumimoji="1" lang="en-US" altLang="ja-JP" sz="2800" dirty="0" smtClean="0">
                <a:solidFill>
                  <a:srgbClr val="FCD5B5"/>
                </a:solidFill>
              </a:rPr>
              <a:t>↓ </a:t>
            </a:r>
            <a:r>
              <a:rPr kumimoji="1" lang="ja-JP" altLang="en-US" sz="2800" dirty="0" smtClean="0">
                <a:solidFill>
                  <a:srgbClr val="CCFFCC"/>
                </a:solidFill>
              </a:rPr>
              <a:t>収量</a:t>
            </a:r>
            <a:r>
              <a:rPr kumimoji="1" lang="en-US" altLang="ja-JP" sz="2800" dirty="0" smtClean="0">
                <a:solidFill>
                  <a:srgbClr val="CCFFCC"/>
                </a:solidFill>
              </a:rPr>
              <a:t>↑</a:t>
            </a:r>
            <a:endParaRPr kumimoji="1" lang="ja-JP" altLang="en-US" sz="2800" dirty="0">
              <a:solidFill>
                <a:srgbClr val="CCFFCC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00038" y="4743652"/>
            <a:ext cx="2364536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CCFFCC"/>
                </a:solidFill>
              </a:rPr>
              <a:t>収量</a:t>
            </a:r>
            <a:r>
              <a:rPr lang="en-US" altLang="ja-JP" sz="2800" dirty="0" smtClean="0">
                <a:solidFill>
                  <a:srgbClr val="CCFFCC"/>
                </a:solidFill>
              </a:rPr>
              <a:t>↑</a:t>
            </a:r>
            <a:r>
              <a:rPr lang="en-US" altLang="ja-JP" sz="2800" dirty="0" smtClean="0"/>
              <a:t> </a:t>
            </a:r>
            <a:r>
              <a:rPr lang="ja-JP" altLang="en-US" sz="2800" dirty="0" smtClean="0">
                <a:solidFill>
                  <a:srgbClr val="DCE6F2"/>
                </a:solidFill>
              </a:rPr>
              <a:t>低温</a:t>
            </a:r>
            <a:r>
              <a:rPr lang="en-US" altLang="ja-JP" sz="2800" dirty="0" smtClean="0">
                <a:solidFill>
                  <a:srgbClr val="DCE6F2"/>
                </a:solidFill>
              </a:rPr>
              <a:t>↓</a:t>
            </a:r>
            <a:endParaRPr kumimoji="1" lang="ja-JP" altLang="en-US" sz="2800" dirty="0">
              <a:solidFill>
                <a:srgbClr val="DCE6F2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310364" y="5635310"/>
            <a:ext cx="3445452" cy="59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CCFFCC"/>
                </a:solidFill>
              </a:rPr>
              <a:t>収量</a:t>
            </a:r>
            <a:r>
              <a:rPr kumimoji="1" lang="en-US" altLang="ja-JP" sz="2800" dirty="0" smtClean="0">
                <a:solidFill>
                  <a:srgbClr val="CCFFCC"/>
                </a:solidFill>
              </a:rPr>
              <a:t>↑ </a:t>
            </a:r>
            <a:r>
              <a:rPr kumimoji="1" lang="ja-JP" altLang="en-US" sz="2800" dirty="0" smtClean="0">
                <a:solidFill>
                  <a:srgbClr val="FCD5B5"/>
                </a:solidFill>
              </a:rPr>
              <a:t>高温</a:t>
            </a:r>
            <a:r>
              <a:rPr kumimoji="1" lang="en-US" altLang="ja-JP" sz="2800" dirty="0" smtClean="0">
                <a:solidFill>
                  <a:srgbClr val="FCD5B5"/>
                </a:solidFill>
              </a:rPr>
              <a:t>↓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 </a:t>
            </a:r>
            <a:r>
              <a:rPr kumimoji="1" lang="ja-JP" altLang="en-US" sz="2800" dirty="0" smtClean="0">
                <a:solidFill>
                  <a:srgbClr val="DCE6F2"/>
                </a:solidFill>
              </a:rPr>
              <a:t>低温</a:t>
            </a:r>
            <a:r>
              <a:rPr lang="en-US" altLang="ja-JP" sz="2800" dirty="0" smtClean="0">
                <a:solidFill>
                  <a:srgbClr val="DCE6F2"/>
                </a:solidFill>
              </a:rPr>
              <a:t>↓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0413" y="3248382"/>
            <a:ext cx="800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「入替が現行維持より望ましい」</a:t>
            </a:r>
            <a:r>
              <a:rPr lang="ja-JP" altLang="en-US" sz="2800" dirty="0" smtClean="0"/>
              <a:t>の条件</a:t>
            </a:r>
            <a:r>
              <a:rPr kumimoji="1" lang="ja-JP" altLang="en-US" sz="2800" dirty="0" smtClean="0"/>
              <a:t>を</a:t>
            </a:r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つ用意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8629" y="3850341"/>
            <a:ext cx="1053908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緩</a:t>
            </a:r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1200" dirty="0" smtClean="0"/>
          </a:p>
          <a:p>
            <a:r>
              <a:rPr lang="ja-JP" altLang="en-US" sz="2800" dirty="0" smtClean="0"/>
              <a:t>厳</a:t>
            </a:r>
            <a:endParaRPr kumimoji="1" lang="ja-JP" altLang="en-US" sz="2800" dirty="0"/>
          </a:p>
        </p:txBody>
      </p:sp>
      <p:sp>
        <p:nvSpPr>
          <p:cNvPr id="22" name="上下矢印 21"/>
          <p:cNvSpPr/>
          <p:nvPr/>
        </p:nvSpPr>
        <p:spPr>
          <a:xfrm>
            <a:off x="229697" y="4444779"/>
            <a:ext cx="378326" cy="132397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63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全球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温暖化シナリオ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水稲生育モデル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(Hasegawa/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Horie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pic>
        <p:nvPicPr>
          <p:cNvPr id="7" name="図 6" descr="09_yield_mir_overcurclt_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9" r="6959"/>
          <a:stretch/>
        </p:blipFill>
        <p:spPr>
          <a:xfrm>
            <a:off x="1199276" y="1313520"/>
            <a:ext cx="6388385" cy="2524880"/>
          </a:xfrm>
          <a:prstGeom prst="rect">
            <a:avLst/>
          </a:prstGeom>
        </p:spPr>
      </p:pic>
      <p:pic>
        <p:nvPicPr>
          <p:cNvPr id="8" name="図 7" descr="09_yield_mir_overcurclt_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1"/>
          <a:stretch/>
        </p:blipFill>
        <p:spPr>
          <a:xfrm>
            <a:off x="8673163" y="1273441"/>
            <a:ext cx="401636" cy="517910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0" y="3862996"/>
            <a:ext cx="840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BFBFBF"/>
                </a:solidFill>
              </a:rPr>
              <a:t>図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: 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現行品種よりも高い値を示す品種数の空間分布。</a:t>
            </a:r>
            <a:endParaRPr kumimoji="1" lang="en-US" altLang="ja-JP" sz="2400" dirty="0" smtClean="0">
              <a:solidFill>
                <a:srgbClr val="BFBFBF"/>
              </a:solidFill>
            </a:endParaRPr>
          </a:p>
          <a:p>
            <a:r>
              <a:rPr lang="en-US" altLang="ja-JP" sz="2400" dirty="0" smtClean="0">
                <a:solidFill>
                  <a:srgbClr val="BFBFBF"/>
                </a:solidFill>
              </a:rPr>
              <a:t>(d)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 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高</a:t>
            </a:r>
            <a:r>
              <a:rPr kumimoji="1" lang="ja-JP" altLang="en-US" sz="2400" dirty="0" smtClean="0">
                <a:solidFill>
                  <a:srgbClr val="CCFFCC"/>
                </a:solidFill>
              </a:rPr>
              <a:t>収量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+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低</a:t>
            </a:r>
            <a:r>
              <a:rPr kumimoji="1" lang="ja-JP" alt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高温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solidFill>
                  <a:srgbClr val="BFBFBF"/>
                </a:solidFill>
              </a:rPr>
              <a:t>(e) </a:t>
            </a:r>
            <a:r>
              <a:rPr lang="ja-JP" altLang="en-US" sz="2400" dirty="0" smtClean="0">
                <a:solidFill>
                  <a:srgbClr val="BFBFBF"/>
                </a:solidFill>
              </a:rPr>
              <a:t>高</a:t>
            </a:r>
            <a:r>
              <a:rPr lang="ja-JP" altLang="en-US" sz="2400" dirty="0" smtClean="0">
                <a:solidFill>
                  <a:srgbClr val="CCFFCC"/>
                </a:solidFill>
              </a:rPr>
              <a:t>収量</a:t>
            </a:r>
            <a:r>
              <a:rPr lang="en-US" altLang="ja-JP" sz="2400" dirty="0">
                <a:solidFill>
                  <a:srgbClr val="BFBFBF"/>
                </a:solidFill>
              </a:rPr>
              <a:t>+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低</a:t>
            </a:r>
            <a:r>
              <a:rPr kumimoji="1" lang="ja-JP" alt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低温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(f) 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高</a:t>
            </a:r>
            <a:r>
              <a:rPr kumimoji="1" lang="ja-JP" altLang="en-US" sz="2400" dirty="0" smtClean="0">
                <a:solidFill>
                  <a:srgbClr val="CCFFCC"/>
                </a:solidFill>
              </a:rPr>
              <a:t>収量</a:t>
            </a:r>
            <a:r>
              <a:rPr kumimoji="1" lang="en-US" altLang="ja-JP" sz="2400" dirty="0" smtClean="0">
                <a:solidFill>
                  <a:srgbClr val="BFBFBF"/>
                </a:solidFill>
              </a:rPr>
              <a:t>+</a:t>
            </a:r>
            <a:r>
              <a:rPr kumimoji="1" lang="ja-JP" altLang="en-US" sz="2400" dirty="0" smtClean="0">
                <a:solidFill>
                  <a:srgbClr val="BFBFBF"/>
                </a:solidFill>
              </a:rPr>
              <a:t>低</a:t>
            </a:r>
            <a:r>
              <a:rPr lang="ja-JP" altLang="en-US" sz="2400" dirty="0" smtClean="0">
                <a:solidFill>
                  <a:srgbClr val="FFFF00"/>
                </a:solidFill>
              </a:rPr>
              <a:t>気温リ</a:t>
            </a:r>
            <a:r>
              <a:rPr lang="en-US" altLang="en-US" sz="2400" dirty="0" smtClean="0">
                <a:solidFill>
                  <a:srgbClr val="FFFF00"/>
                </a:solidFill>
              </a:rPr>
              <a:t>スク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6204" y="3385364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品種数</a:t>
            </a:r>
            <a:r>
              <a:rPr kumimoji="1" lang="en-US" altLang="ja-JP" dirty="0" smtClean="0"/>
              <a:t>→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84837" y="5829487"/>
            <a:ext cx="146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dirty="0" smtClean="0"/>
              <a:t>現行越える</a:t>
            </a:r>
            <a:endParaRPr kumimoji="1" lang="en-US" altLang="ja-JP" dirty="0" smtClean="0"/>
          </a:p>
          <a:p>
            <a:pPr algn="r"/>
            <a:r>
              <a:rPr kumimoji="1" lang="ja-JP" altLang="en-US" dirty="0" smtClean="0"/>
              <a:t>品種なし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86383" y="1297222"/>
            <a:ext cx="146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dirty="0" smtClean="0"/>
              <a:t>全て越える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772" y="4734454"/>
            <a:ext cx="8163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/>
              <a:t>複合条件にすると卓越品種数は大きく減少</a:t>
            </a:r>
            <a:endParaRPr kumimoji="1" lang="en-US" altLang="ja-JP" sz="28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2800" dirty="0" smtClean="0"/>
              <a:t>高収量＋低不稔率の場合、南部品種の導入と同様に現行品種の維持も有効な方策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今回のケースでは</a:t>
            </a:r>
            <a:r>
              <a:rPr lang="en-US" altLang="ja-JP" sz="2000" dirty="0" smtClean="0"/>
              <a:t>)</a:t>
            </a:r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1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7. </a:t>
            </a:r>
            <a:r>
              <a:rPr kumimoji="1"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安定した水稲生育のための品種を検討</a:t>
            </a:r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(</a:t>
            </a:r>
            <a:r>
              <a:rPr lang="en-US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複合</a:t>
            </a:r>
            <a:r>
              <a:rPr kumimoji="1" lang="ja-JP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条件</a:t>
            </a:r>
            <a:r>
              <a:rPr kumimoji="1" lang="en-US" altLang="ja-JP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kumimoji="1" lang="ja-JP" alt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3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まとめ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72" y="55665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chemeClr val="accent6"/>
                </a:solidFill>
              </a:rPr>
              <a:t>東北における気候変化と農業生産への影響</a:t>
            </a:r>
            <a:endParaRPr kumimoji="1" lang="en-US" altLang="ja-JP" sz="3200" dirty="0" smtClean="0">
              <a:solidFill>
                <a:schemeClr val="accent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" y="1314506"/>
            <a:ext cx="9143999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FFF00"/>
                </a:solidFill>
              </a:rPr>
              <a:t>ダウンスケールデータの農業への応用研究を進めている</a:t>
            </a:r>
            <a:endParaRPr kumimoji="1" lang="en-US" altLang="ja-JP" sz="2800" dirty="0" smtClean="0">
              <a:solidFill>
                <a:srgbClr val="FFFF00"/>
              </a:solidFill>
            </a:endParaRPr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葉面保水量</a:t>
            </a:r>
            <a:r>
              <a:rPr lang="en-US" altLang="ja-JP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現地観測と気候変化シナリオの利用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kumimoji="1" lang="ja-JP" alt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いもち病：</a:t>
            </a:r>
            <a:r>
              <a:rPr kumimoji="1" lang="ja-JP" altLang="en-US" sz="2800" dirty="0" smtClean="0"/>
              <a:t>感染危険度の確率表現、リアルタイム運用</a:t>
            </a:r>
            <a:endParaRPr kumimoji="1"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収量、不稔：</a:t>
            </a:r>
            <a:r>
              <a:rPr lang="ja-JP" altLang="en-US" sz="2800" dirty="0" smtClean="0"/>
              <a:t>品種選択の適応策を検討中</a:t>
            </a:r>
            <a:endParaRPr lang="en-US" altLang="ja-JP" sz="2800" dirty="0" smtClean="0"/>
          </a:p>
          <a:p>
            <a:pPr lvl="1"/>
            <a:endParaRPr kumimoji="1" lang="en-US" altLang="ja-JP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2800" dirty="0" smtClean="0"/>
              <a:t>より多くの気候変化シナリオの利用の他、</a:t>
            </a:r>
            <a:r>
              <a:rPr lang="ja-JP" altLang="en-US" sz="2800" dirty="0"/>
              <a:t>農業面で</a:t>
            </a:r>
            <a:r>
              <a:rPr lang="ja-JP" altLang="en-US" sz="2800" dirty="0" smtClean="0"/>
              <a:t>は、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収量</a:t>
            </a:r>
            <a:endParaRPr lang="en-US" altLang="ja-JP" sz="2800" dirty="0" smtClean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高温障害・冷害</a:t>
            </a:r>
            <a:endParaRPr lang="en-US" altLang="ja-JP" sz="2800" dirty="0"/>
          </a:p>
          <a:p>
            <a:pPr marL="914400" lvl="1" indent="-457200">
              <a:buFont typeface="ヒラギノ角ゴ ProN W3"/>
              <a:buChar char="-"/>
            </a:pPr>
            <a:r>
              <a:rPr lang="ja-JP" altLang="en-US" sz="2800" dirty="0" smtClean="0"/>
              <a:t>病害・虫害</a:t>
            </a:r>
            <a:endParaRPr lang="en-US" altLang="ja-JP" sz="2800" dirty="0" smtClean="0"/>
          </a:p>
          <a:p>
            <a:pPr lvl="1"/>
            <a:r>
              <a:rPr lang="ja-JP" altLang="en-US" sz="2800" dirty="0" smtClean="0"/>
              <a:t>を考慮した多面的な影響評価と適応策の立案が必要</a:t>
            </a:r>
            <a:endParaRPr lang="en-US" altLang="ja-JP" sz="2800" dirty="0" smtClean="0"/>
          </a:p>
          <a:p>
            <a:pPr lvl="1"/>
            <a:endParaRPr lang="en-US" altLang="ja-JP" sz="1100" dirty="0"/>
          </a:p>
        </p:txBody>
      </p:sp>
    </p:spTree>
    <p:extLst>
      <p:ext uri="{BB962C8B-B14F-4D97-AF65-F5344CB8AC3E}">
        <p14:creationId xmlns:p14="http://schemas.microsoft.com/office/powerpoint/2010/main" val="17886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はじめに：東北の夏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r>
              <a:rPr lang="ja-JP" altLang="en-US" sz="2800" dirty="0" smtClean="0">
                <a:solidFill>
                  <a:srgbClr val="FFFF00"/>
                </a:solidFill>
              </a:rPr>
              <a:t>ーヤマセとはー</a:t>
            </a:r>
            <a:r>
              <a:rPr lang="en-US" altLang="ja-JP" sz="2800" dirty="0" smtClean="0">
                <a:solidFill>
                  <a:srgbClr val="FFFF00"/>
                </a:solidFill>
              </a:rPr>
              <a:t> </a:t>
            </a:r>
            <a:r>
              <a:rPr lang="en-US" altLang="ja-JP" sz="1600" dirty="0" smtClean="0">
                <a:solidFill>
                  <a:srgbClr val="FFFF00"/>
                </a:solidFill>
              </a:rPr>
              <a:t>(</a:t>
            </a:r>
            <a:r>
              <a:rPr lang="ja-JP" altLang="en-US" sz="1600" dirty="0" smtClean="0">
                <a:solidFill>
                  <a:srgbClr val="FFFF00"/>
                </a:solidFill>
              </a:rPr>
              <a:t>島田さん＠東北大提供</a:t>
            </a:r>
            <a:r>
              <a:rPr lang="en-US" altLang="ja-JP" sz="1600" dirty="0" smtClean="0">
                <a:solidFill>
                  <a:srgbClr val="FFFF00"/>
                </a:solidFill>
              </a:rPr>
              <a:t>)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12" name="Picture 3" descr="mod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/>
          <a:stretch/>
        </p:blipFill>
        <p:spPr bwMode="auto">
          <a:xfrm>
            <a:off x="13772" y="697087"/>
            <a:ext cx="5348779" cy="454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62551" y="3771247"/>
            <a:ext cx="3781448" cy="157184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ja-JP" altLang="en-US" sz="2400" dirty="0" smtClean="0">
                <a:solidFill>
                  <a:srgbClr val="BFBFBF"/>
                </a:solidFill>
              </a:rPr>
              <a:t>図</a:t>
            </a:r>
            <a:r>
              <a:rPr lang="en-US" altLang="ja-JP" sz="2400" dirty="0" smtClean="0">
                <a:solidFill>
                  <a:srgbClr val="BFBFBF"/>
                </a:solidFill>
              </a:rPr>
              <a:t>: MODIS</a:t>
            </a:r>
            <a:r>
              <a:rPr lang="ja-JP" altLang="en-US" sz="2400" dirty="0" smtClean="0">
                <a:solidFill>
                  <a:srgbClr val="BFBFBF"/>
                </a:solidFill>
              </a:rPr>
              <a:t>可視画像</a:t>
            </a:r>
            <a:r>
              <a:rPr lang="en-US" altLang="ja-JP" sz="2400" dirty="0" smtClean="0">
                <a:solidFill>
                  <a:srgbClr val="BFBFBF"/>
                </a:solidFill>
              </a:rPr>
              <a:t> </a:t>
            </a:r>
          </a:p>
          <a:p>
            <a:pPr>
              <a:defRPr/>
            </a:pPr>
            <a:r>
              <a:rPr lang="en-US" altLang="ja-JP" sz="2400" dirty="0">
                <a:solidFill>
                  <a:srgbClr val="BFBFBF"/>
                </a:solidFill>
              </a:rPr>
              <a:t> </a:t>
            </a:r>
            <a:r>
              <a:rPr lang="en-US" altLang="ja-JP" sz="2400" dirty="0" smtClean="0">
                <a:solidFill>
                  <a:srgbClr val="BFBFBF"/>
                </a:solidFill>
              </a:rPr>
              <a:t>     (</a:t>
            </a:r>
            <a:r>
              <a:rPr lang="en-US" altLang="ja-JP" sz="2400" dirty="0">
                <a:solidFill>
                  <a:srgbClr val="BFBFBF"/>
                </a:solidFill>
              </a:rPr>
              <a:t>2003-06-08T12:16)</a:t>
            </a:r>
          </a:p>
          <a:p>
            <a:pPr>
              <a:defRPr/>
            </a:pPr>
            <a:r>
              <a:rPr lang="en-US" altLang="ja-JP" sz="2400" dirty="0" smtClean="0">
                <a:solidFill>
                  <a:srgbClr val="BFBFBF"/>
                </a:solidFill>
              </a:rPr>
              <a:t>+ </a:t>
            </a:r>
            <a:r>
              <a:rPr lang="en-US" altLang="ja-JP" sz="2400" dirty="0" err="1" smtClean="0">
                <a:solidFill>
                  <a:srgbClr val="BFBFBF"/>
                </a:solidFill>
              </a:rPr>
              <a:t>SeaWinds</a:t>
            </a:r>
            <a:r>
              <a:rPr lang="ja-JP" altLang="en-US" sz="2400" dirty="0">
                <a:solidFill>
                  <a:srgbClr val="BFBFBF"/>
                </a:solidFill>
              </a:rPr>
              <a:t>の</a:t>
            </a:r>
            <a:r>
              <a:rPr lang="ja-JP" altLang="en-US" sz="2400" dirty="0" smtClean="0">
                <a:solidFill>
                  <a:srgbClr val="BFBFBF"/>
                </a:solidFill>
              </a:rPr>
              <a:t>海上風</a:t>
            </a:r>
            <a:endParaRPr lang="en-US" altLang="ja-JP" sz="2400" dirty="0" smtClean="0">
              <a:solidFill>
                <a:srgbClr val="BFBFBF"/>
              </a:solidFill>
            </a:endParaRPr>
          </a:p>
          <a:p>
            <a:pPr>
              <a:defRPr/>
            </a:pPr>
            <a:r>
              <a:rPr lang="en-US" altLang="ja-JP" sz="2400" dirty="0">
                <a:solidFill>
                  <a:srgbClr val="BFBFBF"/>
                </a:solidFill>
              </a:rPr>
              <a:t> </a:t>
            </a:r>
            <a:r>
              <a:rPr lang="en-US" altLang="ja-JP" sz="2400" dirty="0" smtClean="0">
                <a:solidFill>
                  <a:srgbClr val="BFBFBF"/>
                </a:solidFill>
              </a:rPr>
              <a:t>     (</a:t>
            </a:r>
            <a:r>
              <a:rPr lang="en-US" altLang="ja-JP" sz="2400" dirty="0">
                <a:solidFill>
                  <a:srgbClr val="BFBFBF"/>
                </a:solidFill>
              </a:rPr>
              <a:t>2003-06-08T10:33)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77851" y="970140"/>
            <a:ext cx="3766149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太平洋側の低温</a:t>
            </a:r>
            <a:endParaRPr lang="en-US" altLang="ja-JP" sz="2800" dirty="0" smtClean="0">
              <a:latin typeface="+mj-ea"/>
              <a:ea typeface="+mj-ea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下層の安定成層</a:t>
            </a:r>
            <a:endParaRPr lang="en-US" altLang="ja-JP" sz="2800" dirty="0" smtClean="0">
              <a:latin typeface="+mj-ea"/>
              <a:ea typeface="+mj-ea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下層雲や霧</a:t>
            </a:r>
            <a:endParaRPr lang="en-US" altLang="ja-JP" sz="2800" dirty="0" smtClean="0">
              <a:latin typeface="+mj-ea"/>
              <a:ea typeface="+mj-ea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顕著な経年変動</a:t>
            </a:r>
            <a:endParaRPr lang="en-US" altLang="ja-JP" sz="2800" dirty="0" smtClean="0">
              <a:latin typeface="+mj-ea"/>
              <a:ea typeface="+mj-ea"/>
            </a:endParaRP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800" dirty="0" smtClean="0">
                <a:latin typeface="+mj-ea"/>
                <a:ea typeface="+mj-ea"/>
              </a:rPr>
              <a:t>毎年発生</a:t>
            </a:r>
          </a:p>
        </p:txBody>
      </p:sp>
      <p:sp>
        <p:nvSpPr>
          <p:cNvPr id="16" name="テキスト ボックス 4"/>
          <p:cNvSpPr txBox="1">
            <a:spLocks noChangeArrowheads="1"/>
          </p:cNvSpPr>
          <p:nvPr/>
        </p:nvSpPr>
        <p:spPr bwMode="auto">
          <a:xfrm>
            <a:off x="13773" y="5432924"/>
            <a:ext cx="9130226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  <a:defRPr/>
            </a:pPr>
            <a:r>
              <a:rPr lang="ja-JP" altLang="en-US" sz="2800" dirty="0" smtClean="0"/>
              <a:t>オホーツク海高気圧起源の下層冷気層のふるまい</a:t>
            </a:r>
            <a:endParaRPr lang="en-US" altLang="ja-JP" sz="2800" dirty="0"/>
          </a:p>
          <a:p>
            <a:pPr marL="342900" indent="-342900">
              <a:buFont typeface="Arial"/>
              <a:buChar char="•"/>
              <a:defRPr/>
            </a:pPr>
            <a:r>
              <a:rPr lang="ja-JP" altLang="en-US" sz="2800" dirty="0" smtClean="0"/>
              <a:t>地形の影響を受け、地域</a:t>
            </a:r>
            <a:r>
              <a:rPr lang="ja-JP" altLang="en-US" sz="2800" dirty="0"/>
              <a:t>気象</a:t>
            </a:r>
            <a:r>
              <a:rPr lang="en-US" altLang="ja-JP" sz="2800" dirty="0"/>
              <a:t>(</a:t>
            </a:r>
            <a:r>
              <a:rPr lang="ja-JP" altLang="en-US" sz="2800" dirty="0"/>
              <a:t>気候</a:t>
            </a:r>
            <a:r>
              <a:rPr lang="en-US" altLang="ja-JP" sz="2800" dirty="0"/>
              <a:t>)</a:t>
            </a:r>
            <a:r>
              <a:rPr lang="ja-JP" altLang="en-US" sz="2800" dirty="0"/>
              <a:t>や社会</a:t>
            </a:r>
            <a:r>
              <a:rPr lang="ja-JP" altLang="en-US" sz="2800" dirty="0" smtClean="0"/>
              <a:t>活動に影響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6127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yield_vld_isigo_ann_ame.bmp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t="64524" r="48256" b="6953"/>
          <a:stretch/>
        </p:blipFill>
        <p:spPr>
          <a:xfrm>
            <a:off x="4546049" y="4248729"/>
            <a:ext cx="4355072" cy="17678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はじめに：ヤマセの発生による農業への影響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73" y="586188"/>
            <a:ext cx="91302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chemeClr val="accent6"/>
                </a:solidFill>
              </a:rPr>
              <a:t>低温による不稔率の増加</a:t>
            </a:r>
            <a:endParaRPr kumimoji="1" lang="en-US" altLang="ja-JP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buFont typeface="ヒラギノ角ゴ ProN W3"/>
              <a:buChar char="-"/>
            </a:pPr>
            <a:r>
              <a:rPr lang="ja-JP" altLang="en-US" sz="2800" dirty="0" smtClean="0"/>
              <a:t>幼穂形成期から出穂開花期のヤマセ</a:t>
            </a:r>
            <a:r>
              <a:rPr lang="en-US" altLang="ja-JP" sz="2800" dirty="0" smtClean="0"/>
              <a:t>→</a:t>
            </a:r>
            <a:r>
              <a:rPr lang="ja-JP" altLang="en-US" sz="2800" dirty="0" smtClean="0"/>
              <a:t>「冷害」</a:t>
            </a:r>
            <a:endParaRPr lang="en-US" altLang="ja-JP" sz="2800" dirty="0"/>
          </a:p>
          <a:p>
            <a:endParaRPr kumimoji="1" lang="en-US" altLang="ja-JP" sz="1600" dirty="0" smtClean="0"/>
          </a:p>
          <a:p>
            <a:pPr marL="285750" indent="-285750">
              <a:buFont typeface="Arial"/>
              <a:buChar char="•"/>
            </a:pPr>
            <a:r>
              <a:rPr kumimoji="1" lang="ja-JP" altLang="en-US" sz="2800" dirty="0" smtClean="0">
                <a:solidFill>
                  <a:srgbClr val="F79646"/>
                </a:solidFill>
              </a:rPr>
              <a:t>病害（いもち病）の発生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olidFill>
                  <a:srgbClr val="BFBFBF"/>
                </a:solidFill>
              </a:rPr>
              <a:t>(</a:t>
            </a:r>
            <a:r>
              <a:rPr kumimoji="1" lang="ja-JP" altLang="en-US" sz="2800" dirty="0" smtClean="0">
                <a:solidFill>
                  <a:srgbClr val="BFBFBF"/>
                </a:solidFill>
              </a:rPr>
              <a:t>図</a:t>
            </a:r>
            <a:r>
              <a:rPr kumimoji="1" lang="en-US" altLang="ja-JP" sz="2800" dirty="0" smtClean="0">
                <a:solidFill>
                  <a:srgbClr val="BFBFBF"/>
                </a:solidFill>
              </a:rPr>
              <a:t>1)</a:t>
            </a:r>
          </a:p>
          <a:p>
            <a:pPr marL="800100" lvl="1" indent="-342900">
              <a:buFont typeface="ヒラギノ角ゴ ProN W3"/>
              <a:buChar char="-"/>
            </a:pPr>
            <a:r>
              <a:rPr lang="ja-JP" altLang="en-US" sz="2800" dirty="0" smtClean="0"/>
              <a:t>水稲表面に長時間水分が乗ることで「カビ」が発生する</a:t>
            </a:r>
            <a:endParaRPr lang="en-US" altLang="ja-JP" sz="2800" dirty="0" smtClean="0"/>
          </a:p>
          <a:p>
            <a:endParaRPr kumimoji="1" lang="en-US" altLang="ja-JP" sz="1600" dirty="0"/>
          </a:p>
          <a:p>
            <a:pPr marL="342900" indent="-342900">
              <a:buFont typeface="Arial"/>
              <a:buChar char="•"/>
            </a:pPr>
            <a:r>
              <a:rPr lang="ja-JP" altLang="en-US" sz="2800" dirty="0" smtClean="0">
                <a:solidFill>
                  <a:srgbClr val="F79646"/>
                </a:solidFill>
              </a:rPr>
              <a:t>深刻な減収の要因</a:t>
            </a:r>
            <a:endParaRPr lang="en-US" altLang="ja-JP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800100" lvl="1" indent="-342900">
              <a:buFont typeface="ヒラギノ角ゴ ProN W3"/>
              <a:buChar char="-"/>
            </a:pPr>
            <a:r>
              <a:rPr kumimoji="1" lang="en-US" altLang="ja-JP" sz="2800" dirty="0" smtClean="0"/>
              <a:t>1993</a:t>
            </a:r>
            <a:r>
              <a:rPr kumimoji="1" lang="ja-JP" altLang="en-US" sz="2800" dirty="0" smtClean="0"/>
              <a:t>年には東北平均で収量が</a:t>
            </a:r>
            <a:r>
              <a:rPr kumimoji="1" lang="en-US" altLang="ja-JP" sz="2800" dirty="0" smtClean="0"/>
              <a:t>6</a:t>
            </a:r>
            <a:r>
              <a:rPr kumimoji="1" lang="ja-JP" altLang="en-US" sz="2800" dirty="0" smtClean="0"/>
              <a:t>割に減少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2)</a:t>
            </a:r>
            <a:endParaRPr kumimoji="1" lang="en-US" altLang="ja-JP" sz="2800" dirty="0" smtClean="0"/>
          </a:p>
          <a:p>
            <a:pPr marL="800100" lvl="1" indent="-342900">
              <a:buFont typeface="ヒラギノ角ゴ ProN W3"/>
              <a:buChar char="-"/>
            </a:pPr>
            <a:r>
              <a:rPr kumimoji="1" lang="ja-JP" altLang="en-US" sz="2800" dirty="0" smtClean="0"/>
              <a:t>太平洋側一部では平年の数</a:t>
            </a:r>
            <a:r>
              <a:rPr kumimoji="1" lang="en-US" altLang="ja-JP" sz="2800" dirty="0" smtClean="0"/>
              <a:t>%</a:t>
            </a:r>
            <a:r>
              <a:rPr kumimoji="1" lang="ja-JP" altLang="en-US" sz="2800" dirty="0" smtClean="0"/>
              <a:t>まで減少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12166" b="11057"/>
          <a:stretch/>
        </p:blipFill>
        <p:spPr>
          <a:xfrm>
            <a:off x="713353" y="4248729"/>
            <a:ext cx="2790384" cy="176781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0" y="6027509"/>
            <a:ext cx="421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BFBFBF"/>
                </a:solidFill>
              </a:rPr>
              <a:t>図1: </a:t>
            </a:r>
            <a:r>
              <a:rPr lang="ja-JP" altLang="en-US" dirty="0" smtClean="0">
                <a:solidFill>
                  <a:srgbClr val="BFBFBF"/>
                </a:solidFill>
              </a:rPr>
              <a:t>いもち病に感染した水稲（黒色部分）。</a:t>
            </a:r>
            <a:endParaRPr kumimoji="1" lang="en-US" altLang="ja-JP" dirty="0" smtClean="0">
              <a:solidFill>
                <a:srgbClr val="BFBFB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55169" y="6016539"/>
            <a:ext cx="480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BFBFBF"/>
                </a:solidFill>
              </a:rPr>
              <a:t>図2:</a:t>
            </a:r>
            <a:r>
              <a:rPr lang="ja-JP" altLang="en-US" dirty="0" smtClean="0">
                <a:solidFill>
                  <a:srgbClr val="BFBFBF"/>
                </a:solidFill>
              </a:rPr>
              <a:t>東北から北海道で平均した収量の年々変動。</a:t>
            </a:r>
            <a:endParaRPr kumimoji="1" lang="en-US" altLang="ja-JP" dirty="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7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08549" y="3148112"/>
            <a:ext cx="8939112" cy="2605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目的：気象・気候データの農業への利活用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60225" y="803734"/>
            <a:ext cx="2909146" cy="738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全球温暖化シナリオ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116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葉面保水量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ja-JP" altLang="en-US" sz="2000" dirty="0" smtClean="0">
                <a:solidFill>
                  <a:schemeClr val="bg1"/>
                </a:solidFill>
              </a:rPr>
              <a:t>陸面過程モデル</a:t>
            </a:r>
            <a:r>
              <a:rPr lang="en-US" altLang="ja-JP" sz="2000" dirty="0" smtClean="0">
                <a:solidFill>
                  <a:schemeClr val="bg1"/>
                </a:solidFill>
              </a:rPr>
              <a:t>2LM)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75094" y="803734"/>
            <a:ext cx="2909146" cy="738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現在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アンサンブル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ハインドキャスト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674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いもち病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予察モデル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BLASTAM)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1378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収量・不稔率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水稲生育モデル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H/H)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0259" y="6090011"/>
            <a:ext cx="8890264" cy="738178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東北における農業環境の将来変化と適応策の立案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12166" b="11057"/>
          <a:stretch/>
        </p:blipFill>
        <p:spPr>
          <a:xfrm>
            <a:off x="3419333" y="4126763"/>
            <a:ext cx="2312119" cy="1464812"/>
          </a:xfrm>
          <a:prstGeom prst="rect">
            <a:avLst/>
          </a:prstGeom>
        </p:spPr>
      </p:pic>
      <p:pic>
        <p:nvPicPr>
          <p:cNvPr id="19" name="図 18" descr="Macintosh HD:Users:ryu:Dropbox:paper_temp:P10106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6" y="4126763"/>
            <a:ext cx="2312119" cy="1464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正方形/長方形 19"/>
          <p:cNvSpPr/>
          <p:nvPr/>
        </p:nvSpPr>
        <p:spPr>
          <a:xfrm>
            <a:off x="184536" y="804156"/>
            <a:ext cx="2909146" cy="738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現在</a:t>
            </a:r>
            <a:r>
              <a:rPr lang="en-US" altLang="ja-JP" sz="2400" dirty="0" smtClean="0">
                <a:solidFill>
                  <a:srgbClr val="000000"/>
                </a:solidFill>
              </a:rPr>
              <a:t>: </a:t>
            </a:r>
            <a:r>
              <a:rPr lang="ja-JP" altLang="en-US" sz="2400" dirty="0" smtClean="0">
                <a:solidFill>
                  <a:srgbClr val="000000"/>
                </a:solidFill>
              </a:rPr>
              <a:t>気象観測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21" name="Picture 2" descr="\includegraphics[scale=0.3]{observation/kitaura/kitaura_picture/ps/for_homepage/out_north.ps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93" y="4105051"/>
            <a:ext cx="2312119" cy="1464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下矢印 22"/>
          <p:cNvSpPr/>
          <p:nvPr/>
        </p:nvSpPr>
        <p:spPr>
          <a:xfrm>
            <a:off x="4277309" y="1639186"/>
            <a:ext cx="445056" cy="144378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下矢印 24"/>
          <p:cNvSpPr/>
          <p:nvPr/>
        </p:nvSpPr>
        <p:spPr>
          <a:xfrm>
            <a:off x="7393130" y="1628331"/>
            <a:ext cx="445056" cy="144378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131674" y="1910994"/>
            <a:ext cx="5888850" cy="738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領域気候モデル</a:t>
            </a:r>
            <a:r>
              <a:rPr lang="en-US" altLang="ja-JP" sz="2400" dirty="0" smtClean="0">
                <a:solidFill>
                  <a:srgbClr val="000000"/>
                </a:solidFill>
              </a:rPr>
              <a:t>(JMA-NHM)</a:t>
            </a:r>
            <a:r>
              <a:rPr lang="ja-JP" altLang="en-US" sz="2400" dirty="0" smtClean="0">
                <a:solidFill>
                  <a:srgbClr val="000000"/>
                </a:solidFill>
              </a:rPr>
              <a:t>で高解像度化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346882" y="1639187"/>
            <a:ext cx="445056" cy="144378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下矢印 26"/>
          <p:cNvSpPr/>
          <p:nvPr/>
        </p:nvSpPr>
        <p:spPr>
          <a:xfrm>
            <a:off x="4256457" y="5753446"/>
            <a:ext cx="445056" cy="3365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0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78902" y="6459058"/>
            <a:ext cx="8932206" cy="38808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1. </a:t>
            </a:r>
            <a:r>
              <a:rPr lang="en-US" alt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いもち病感染ポテンシャルとしての葉面保水量の把握</a:t>
            </a:r>
            <a:endParaRPr kumimoji="1" lang="ja-JP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 descr="01_map_J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5" y="1769482"/>
            <a:ext cx="3101266" cy="2417480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43301"/>
              </p:ext>
            </p:extLst>
          </p:nvPr>
        </p:nvGraphicFramePr>
        <p:xfrm>
          <a:off x="4863048" y="5033646"/>
          <a:ext cx="4104640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280"/>
                <a:gridCol w="1249680"/>
                <a:gridCol w="124968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観測有</a:t>
                      </a:r>
                      <a:endParaRPr kumimoji="1" lang="ja-JP" altLang="en-US" sz="2800" b="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観測無</a:t>
                      </a:r>
                      <a:endParaRPr kumimoji="1" lang="ja-JP" altLang="en-US" sz="2800" b="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モデル有</a:t>
                      </a:r>
                      <a:endParaRPr kumimoji="1" lang="ja-JP" altLang="en-US" sz="2800" b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rPr>
                        <a:t>46.4</a:t>
                      </a:r>
                      <a:endParaRPr kumimoji="1" lang="ja-JP" altLang="en-US" sz="2800" b="0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</a:rPr>
                        <a:t>14.3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モデル無</a:t>
                      </a:r>
                      <a:endParaRPr kumimoji="1" lang="ja-JP" altLang="en-US" sz="2800" b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 smtClean="0">
                          <a:solidFill>
                            <a:schemeClr val="tx1"/>
                          </a:solidFill>
                        </a:rPr>
                        <a:t>8.2</a:t>
                      </a:r>
                      <a:endParaRPr kumimoji="1" lang="ja-JP" alt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0" dirty="0" smtClean="0">
                          <a:solidFill>
                            <a:srgbClr val="FDEADA"/>
                          </a:solidFill>
                        </a:rPr>
                        <a:t>31.0</a:t>
                      </a:r>
                      <a:endParaRPr kumimoji="1" lang="ja-JP" altLang="en-US" sz="2800" b="0" dirty="0">
                        <a:solidFill>
                          <a:srgbClr val="FDEADA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4863048" y="4590112"/>
            <a:ext cx="410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表</a:t>
            </a:r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1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葉面水分推定の成績。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70" y="4634422"/>
            <a:ext cx="3923563" cy="1855999"/>
          </a:xfrm>
          <a:prstGeom prst="rect">
            <a:avLst/>
          </a:prstGeom>
          <a:noFill/>
          <a:ln w="38100" cmpd="sng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456176" y="4132682"/>
            <a:ext cx="336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1: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宮城県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地点での観測位置。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08103" y="4150963"/>
            <a:ext cx="32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lang="en-US" altLang="ja-JP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葉面水分の観測。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765" y="6473791"/>
            <a:ext cx="376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lang="en-US" altLang="ja-JP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陸面過程モデル</a:t>
            </a:r>
            <a:r>
              <a:rPr kumimoji="1" lang="en-US" altLang="ja-JP" dirty="0" smtClean="0">
                <a:solidFill>
                  <a:schemeClr val="tx1">
                    <a:lumMod val="75000"/>
                  </a:schemeClr>
                </a:solidFill>
              </a:rPr>
              <a:t>2LM</a:t>
            </a:r>
            <a:r>
              <a:rPr kumimoji="1" lang="ja-JP" altLang="en-US" dirty="0" smtClean="0">
                <a:solidFill>
                  <a:schemeClr val="tx1">
                    <a:lumMod val="75000"/>
                  </a:schemeClr>
                </a:solidFill>
              </a:rPr>
              <a:t>の概念図。</a:t>
            </a:r>
            <a:endParaRPr kumimoji="1" lang="ja-JP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92" y="1234569"/>
            <a:ext cx="90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2400" dirty="0" smtClean="0"/>
              <a:t>2013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6</a:t>
            </a:r>
            <a:r>
              <a:rPr kumimoji="1" lang="ja-JP" altLang="en-US" sz="2400" dirty="0" smtClean="0"/>
              <a:t>月</a:t>
            </a:r>
            <a:r>
              <a:rPr lang="en-US" altLang="ja-JP" sz="2400" dirty="0" smtClean="0"/>
              <a:t>–10</a:t>
            </a:r>
            <a:r>
              <a:rPr lang="ja-JP" altLang="en-US" sz="2400" dirty="0" smtClean="0"/>
              <a:t>月、宮城県で葉面保水量を連続観測・モデル検証</a:t>
            </a:r>
            <a:endParaRPr lang="en-US" altLang="ja-JP" sz="2400" dirty="0" smtClean="0"/>
          </a:p>
        </p:txBody>
      </p:sp>
      <p:pic>
        <p:nvPicPr>
          <p:cNvPr id="5" name="図 4" descr="DSC067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103" y="1747769"/>
            <a:ext cx="3204257" cy="2403193"/>
          </a:xfrm>
          <a:prstGeom prst="rect">
            <a:avLst/>
          </a:prstGeom>
          <a:ln w="38100" cmpd="sng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16" name="正方形/長方形 15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現在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気象観測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</a:rPr>
              <a:t>葉面保水量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(2LM)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方形/長方形 92"/>
          <p:cNvSpPr/>
          <p:nvPr/>
        </p:nvSpPr>
        <p:spPr>
          <a:xfrm>
            <a:off x="229616" y="1300501"/>
            <a:ext cx="2293186" cy="21924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392154" y="1290090"/>
            <a:ext cx="5555091" cy="21924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DBEEF4"/>
                </a:solidFill>
              </a:rPr>
              <a:t>2. </a:t>
            </a:r>
            <a:r>
              <a:rPr kumimoji="1" lang="ja-JP" altLang="en-US" sz="2800" dirty="0" smtClean="0">
                <a:solidFill>
                  <a:srgbClr val="DBEEF4"/>
                </a:solidFill>
              </a:rPr>
              <a:t>アンサンブル</a:t>
            </a:r>
            <a:r>
              <a:rPr kumimoji="1" lang="en-US" altLang="ja-JP" sz="2800" dirty="0" smtClean="0">
                <a:solidFill>
                  <a:srgbClr val="DBEEF4"/>
                </a:solidFill>
              </a:rPr>
              <a:t>DS</a:t>
            </a:r>
            <a:r>
              <a:rPr lang="ja-JP" altLang="en-US" sz="2800" dirty="0" smtClean="0">
                <a:solidFill>
                  <a:srgbClr val="DBEEF4"/>
                </a:solidFill>
              </a:rPr>
              <a:t>によるいもち病感染危険度の確率化</a:t>
            </a:r>
            <a:endParaRPr kumimoji="1" lang="ja-JP" altLang="en-US" sz="2800" dirty="0">
              <a:solidFill>
                <a:srgbClr val="DBEEF4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現在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アンサンブル</a:t>
            </a:r>
            <a:endParaRPr kumimoji="1"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000" dirty="0" smtClean="0">
                <a:solidFill>
                  <a:srgbClr val="000000"/>
                </a:solidFill>
              </a:rPr>
              <a:t>ハインドキャスト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いもち病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(BLASTAM)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36323" y="4029437"/>
            <a:ext cx="3256611" cy="2308735"/>
            <a:chOff x="1519469" y="3862685"/>
            <a:chExt cx="3256611" cy="2308735"/>
          </a:xfrm>
        </p:grpSpPr>
        <p:sp>
          <p:nvSpPr>
            <p:cNvPr id="92" name="正方形/長方形 91"/>
            <p:cNvSpPr/>
            <p:nvPr/>
          </p:nvSpPr>
          <p:spPr>
            <a:xfrm>
              <a:off x="1613542" y="3862685"/>
              <a:ext cx="3005139" cy="227767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9" name="図 48" descr="20030625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95646" y="3390985"/>
              <a:ext cx="2304258" cy="3256611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50" name="図 49" descr="パソコン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62" y="2302978"/>
            <a:ext cx="911456" cy="911456"/>
          </a:xfrm>
          <a:prstGeom prst="rect">
            <a:avLst/>
          </a:prstGeom>
        </p:spPr>
      </p:pic>
      <p:sp>
        <p:nvSpPr>
          <p:cNvPr id="52" name="ストライプ矢印 51"/>
          <p:cNvSpPr/>
          <p:nvPr/>
        </p:nvSpPr>
        <p:spPr>
          <a:xfrm>
            <a:off x="5882446" y="2217642"/>
            <a:ext cx="455560" cy="814471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中かっこ 52"/>
          <p:cNvSpPr/>
          <p:nvPr/>
        </p:nvSpPr>
        <p:spPr>
          <a:xfrm>
            <a:off x="5450398" y="1929610"/>
            <a:ext cx="144016" cy="1224136"/>
          </a:xfrm>
          <a:prstGeom prst="rightBrace">
            <a:avLst>
              <a:gd name="adj1" fmla="val 59555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吹き出し 53"/>
          <p:cNvSpPr/>
          <p:nvPr/>
        </p:nvSpPr>
        <p:spPr>
          <a:xfrm>
            <a:off x="6602526" y="1846282"/>
            <a:ext cx="1190446" cy="1008112"/>
          </a:xfrm>
          <a:prstGeom prst="wedgeRoundRectCallout">
            <a:avLst>
              <a:gd name="adj1" fmla="val 45929"/>
              <a:gd name="adj2" fmla="val 73284"/>
              <a:gd name="adj3" fmla="val 16667"/>
            </a:avLst>
          </a:prstGeom>
          <a:gradFill>
            <a:gsLst>
              <a:gs pos="0">
                <a:srgbClr val="B40050"/>
              </a:gs>
              <a:gs pos="100000">
                <a:srgbClr val="FEA4B1"/>
              </a:gs>
            </a:gsLst>
          </a:gra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/>
          </a:p>
          <a:p>
            <a:pPr algn="ctr"/>
            <a:r>
              <a:rPr lang="ja-JP" altLang="en-US" dirty="0" smtClean="0"/>
              <a:t>葉いもち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感染確率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◯%</a:t>
            </a:r>
          </a:p>
          <a:p>
            <a:pPr algn="ctr"/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461668" y="1290090"/>
            <a:ext cx="18790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</a:rPr>
              <a:t>確率予報として</a:t>
            </a:r>
            <a:endParaRPr kumimoji="1" lang="en-US" altLang="ja-JP" sz="1600" dirty="0" smtClean="0">
              <a:solidFill>
                <a:srgbClr val="000000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rgbClr val="000000"/>
                </a:solidFill>
              </a:rPr>
              <a:t>編集</a:t>
            </a:r>
            <a:endParaRPr kumimoji="1"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06370" y="1344834"/>
            <a:ext cx="18971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rgbClr val="000000"/>
                </a:solidFill>
              </a:rPr>
              <a:t>アンサンブル</a:t>
            </a:r>
            <a:endParaRPr lang="en-US" altLang="ja-JP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1600" dirty="0" smtClean="0">
                <a:solidFill>
                  <a:srgbClr val="000000"/>
                </a:solidFill>
              </a:rPr>
              <a:t>DS</a:t>
            </a:r>
            <a:r>
              <a:rPr lang="ja-JP" altLang="en-US" sz="1600" dirty="0" smtClean="0">
                <a:solidFill>
                  <a:srgbClr val="000000"/>
                </a:solidFill>
              </a:rPr>
              <a:t>データ</a:t>
            </a:r>
            <a:endParaRPr lang="en-US" altLang="ja-JP" sz="1600" dirty="0" smtClean="0">
              <a:solidFill>
                <a:srgbClr val="00000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494830" y="1249192"/>
            <a:ext cx="2221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各メンバー毎に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pPr algn="ctr"/>
            <a:r>
              <a:rPr lang="ja-JP" altLang="en-US" sz="1600" dirty="0" smtClean="0">
                <a:solidFill>
                  <a:schemeClr val="bg1"/>
                </a:solidFill>
              </a:rPr>
              <a:t>農業モデル計算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ストライプ矢印 61"/>
          <p:cNvSpPr/>
          <p:nvPr/>
        </p:nvSpPr>
        <p:spPr>
          <a:xfrm>
            <a:off x="2834962" y="2276579"/>
            <a:ext cx="331202" cy="592138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図形グループ 8"/>
          <p:cNvGrpSpPr/>
          <p:nvPr/>
        </p:nvGrpSpPr>
        <p:grpSpPr>
          <a:xfrm>
            <a:off x="982434" y="1933592"/>
            <a:ext cx="938840" cy="1295021"/>
            <a:chOff x="960978" y="1871126"/>
            <a:chExt cx="938840" cy="1295021"/>
          </a:xfrm>
        </p:grpSpPr>
        <p:sp>
          <p:nvSpPr>
            <p:cNvPr id="59" name="平行四辺形 58"/>
            <p:cNvSpPr/>
            <p:nvPr/>
          </p:nvSpPr>
          <p:spPr>
            <a:xfrm>
              <a:off x="960978" y="2844960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平行四辺形 59"/>
            <p:cNvSpPr/>
            <p:nvPr/>
          </p:nvSpPr>
          <p:spPr>
            <a:xfrm>
              <a:off x="960978" y="2723229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/>
            <p:cNvSpPr/>
            <p:nvPr/>
          </p:nvSpPr>
          <p:spPr>
            <a:xfrm>
              <a:off x="960978" y="2601499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平行四辺形 62"/>
            <p:cNvSpPr/>
            <p:nvPr/>
          </p:nvSpPr>
          <p:spPr>
            <a:xfrm>
              <a:off x="960978" y="2479770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/>
            <p:cNvSpPr/>
            <p:nvPr/>
          </p:nvSpPr>
          <p:spPr>
            <a:xfrm>
              <a:off x="960978" y="2358042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/>
            <p:cNvSpPr/>
            <p:nvPr/>
          </p:nvSpPr>
          <p:spPr>
            <a:xfrm>
              <a:off x="960978" y="2236313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平行四辺形 65"/>
            <p:cNvSpPr/>
            <p:nvPr/>
          </p:nvSpPr>
          <p:spPr>
            <a:xfrm>
              <a:off x="960978" y="2114583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平行四辺形 66"/>
            <p:cNvSpPr/>
            <p:nvPr/>
          </p:nvSpPr>
          <p:spPr>
            <a:xfrm>
              <a:off x="960978" y="1992855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平行四辺形 67"/>
            <p:cNvSpPr/>
            <p:nvPr/>
          </p:nvSpPr>
          <p:spPr>
            <a:xfrm>
              <a:off x="960978" y="1871126"/>
              <a:ext cx="938840" cy="321187"/>
            </a:xfrm>
            <a:prstGeom prst="parallelogram">
              <a:avLst>
                <a:gd name="adj" fmla="val 74997"/>
              </a:avLst>
            </a:prstGeom>
            <a:gradFill flip="none" rotWithShape="1">
              <a:gsLst>
                <a:gs pos="0">
                  <a:srgbClr val="66CCFF"/>
                </a:gs>
                <a:gs pos="100000">
                  <a:srgbClr val="DDF4FF"/>
                </a:gs>
              </a:gsLst>
              <a:lin ang="16200000" scaled="0"/>
              <a:tileRect/>
            </a:gradFill>
            <a:ln>
              <a:solidFill>
                <a:srgbClr val="3366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4082127" y="1857602"/>
            <a:ext cx="938840" cy="1295022"/>
            <a:chOff x="4082127" y="1857602"/>
            <a:chExt cx="938840" cy="1295022"/>
          </a:xfrm>
        </p:grpSpPr>
        <p:sp>
          <p:nvSpPr>
            <p:cNvPr id="69" name="平行四辺形 68"/>
            <p:cNvSpPr/>
            <p:nvPr/>
          </p:nvSpPr>
          <p:spPr>
            <a:xfrm>
              <a:off x="4082127" y="2831437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平行四辺形 69"/>
            <p:cNvSpPr/>
            <p:nvPr/>
          </p:nvSpPr>
          <p:spPr>
            <a:xfrm>
              <a:off x="4082127" y="2709705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平行四辺形 70"/>
            <p:cNvSpPr/>
            <p:nvPr/>
          </p:nvSpPr>
          <p:spPr>
            <a:xfrm>
              <a:off x="4082127" y="2587976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平行四辺形 71"/>
            <p:cNvSpPr/>
            <p:nvPr/>
          </p:nvSpPr>
          <p:spPr>
            <a:xfrm>
              <a:off x="4082127" y="2466246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平行四辺形 72"/>
            <p:cNvSpPr/>
            <p:nvPr/>
          </p:nvSpPr>
          <p:spPr>
            <a:xfrm>
              <a:off x="4082127" y="2344518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平行四辺形 73"/>
            <p:cNvSpPr/>
            <p:nvPr/>
          </p:nvSpPr>
          <p:spPr>
            <a:xfrm>
              <a:off x="4082127" y="2222788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平行四辺形 74"/>
            <p:cNvSpPr/>
            <p:nvPr/>
          </p:nvSpPr>
          <p:spPr>
            <a:xfrm>
              <a:off x="4082127" y="2101059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平行四辺形 75"/>
            <p:cNvSpPr/>
            <p:nvPr/>
          </p:nvSpPr>
          <p:spPr>
            <a:xfrm>
              <a:off x="4082127" y="1979331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平行四辺形 76"/>
            <p:cNvSpPr/>
            <p:nvPr/>
          </p:nvSpPr>
          <p:spPr>
            <a:xfrm>
              <a:off x="4082127" y="1857602"/>
              <a:ext cx="938840" cy="321187"/>
            </a:xfrm>
            <a:prstGeom prst="parallelogram">
              <a:avLst>
                <a:gd name="adj" fmla="val 7499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0" name="テキスト ボックス 79"/>
          <p:cNvSpPr txBox="1"/>
          <p:nvPr/>
        </p:nvSpPr>
        <p:spPr>
          <a:xfrm>
            <a:off x="294746" y="3623686"/>
            <a:ext cx="1424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観測値で駆動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586311" y="3482558"/>
            <a:ext cx="19085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アンサンブル</a:t>
            </a:r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による</a:t>
            </a:r>
            <a:endParaRPr kumimoji="1"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発生確率</a:t>
            </a:r>
            <a:endParaRPr kumimoji="1" lang="ja-JP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266438" y="5118877"/>
            <a:ext cx="5877561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Ens</a:t>
            </a:r>
            <a:r>
              <a:rPr kumimoji="1" lang="ja-JP" altLang="en-US" sz="2400" dirty="0" smtClean="0"/>
              <a:t>結果を確率</a:t>
            </a:r>
            <a:r>
              <a:rPr lang="ja-JP" altLang="en-US" sz="2400" dirty="0" smtClean="0"/>
              <a:t>で表現</a:t>
            </a:r>
            <a:r>
              <a:rPr lang="en-US" altLang="ja-JP" sz="2400" dirty="0" smtClean="0"/>
              <a:t>⇒</a:t>
            </a:r>
            <a:r>
              <a:rPr kumimoji="1" lang="ja-JP" altLang="en-US" sz="2400" dirty="0" smtClean="0"/>
              <a:t>危険域分布が一致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 </a:t>
            </a:r>
            <a:r>
              <a:rPr lang="en-US" altLang="ja-JP" sz="2400" dirty="0" smtClean="0"/>
              <a:t>(=</a:t>
            </a:r>
            <a:r>
              <a:rPr lang="ja-JP" altLang="en-US" sz="2400" dirty="0" smtClean="0"/>
              <a:t>感染確率が高いところは観測ベースでも危険と判断されている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</p:txBody>
      </p:sp>
      <p:sp>
        <p:nvSpPr>
          <p:cNvPr id="95" name="右矢印 94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234755" y="3783468"/>
            <a:ext cx="5909244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: BLASTAM</a:t>
            </a:r>
            <a:r>
              <a:rPr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を</a:t>
            </a:r>
            <a:r>
              <a:rPr lang="ja-JP" altLang="en-US" sz="2400" dirty="0" smtClean="0">
                <a:solidFill>
                  <a:srgbClr val="FFFF00"/>
                </a:solidFill>
              </a:rPr>
              <a:t>観測値で駆動</a:t>
            </a:r>
            <a:r>
              <a:rPr lang="ja-JP" altLang="en-US" sz="2400" dirty="0" smtClean="0">
                <a:solidFill>
                  <a:srgbClr val="BFBFBF"/>
                </a:solidFill>
              </a:rPr>
              <a:t>した場合</a:t>
            </a:r>
            <a:r>
              <a:rPr lang="en-US" altLang="ja-JP" sz="2400" dirty="0" smtClean="0">
                <a:solidFill>
                  <a:srgbClr val="BFBFBF"/>
                </a:solidFill>
              </a:rPr>
              <a:t>(</a:t>
            </a:r>
            <a:r>
              <a:rPr lang="ja-JP" altLang="en-US" sz="2400" dirty="0" smtClean="0">
                <a:solidFill>
                  <a:srgbClr val="BFBFBF"/>
                </a:solidFill>
              </a:rPr>
              <a:t>左</a:t>
            </a:r>
            <a:r>
              <a:rPr lang="en-US" altLang="ja-JP" sz="2400" dirty="0" smtClean="0">
                <a:solidFill>
                  <a:srgbClr val="BFBFBF"/>
                </a:solidFill>
              </a:rPr>
              <a:t>)</a:t>
            </a:r>
            <a:r>
              <a:rPr lang="ja-JP" altLang="en-US" sz="2400" dirty="0" smtClean="0">
                <a:solidFill>
                  <a:srgbClr val="BFBFBF"/>
                </a:solidFill>
              </a:rPr>
              <a:t>と</a:t>
            </a:r>
            <a:r>
              <a:rPr lang="ja-JP" altLang="en-US" sz="2400" dirty="0" smtClean="0">
                <a:solidFill>
                  <a:srgbClr val="FFFF00"/>
                </a:solidFill>
              </a:rPr>
              <a:t>アンサンブルデータで駆動</a:t>
            </a:r>
            <a:r>
              <a:rPr lang="ja-JP" altLang="en-US" sz="2400" dirty="0" smtClean="0">
                <a:solidFill>
                  <a:srgbClr val="BFBFBF"/>
                </a:solidFill>
              </a:rPr>
              <a:t>した場合</a:t>
            </a:r>
            <a:r>
              <a:rPr lang="en-US" altLang="ja-JP" sz="2400" dirty="0" smtClean="0">
                <a:solidFill>
                  <a:srgbClr val="BFBFBF"/>
                </a:solidFill>
              </a:rPr>
              <a:t>(</a:t>
            </a:r>
            <a:r>
              <a:rPr lang="ja-JP" altLang="en-US" sz="2400" dirty="0" smtClean="0">
                <a:solidFill>
                  <a:srgbClr val="BFBFBF"/>
                </a:solidFill>
              </a:rPr>
              <a:t>右</a:t>
            </a:r>
            <a:r>
              <a:rPr lang="en-US" altLang="ja-JP" sz="2400" dirty="0" smtClean="0">
                <a:solidFill>
                  <a:srgbClr val="BFBFBF"/>
                </a:solidFill>
              </a:rPr>
              <a:t>)</a:t>
            </a:r>
            <a:r>
              <a:rPr lang="ja-JP" altLang="en-US" sz="2400" dirty="0" smtClean="0">
                <a:solidFill>
                  <a:srgbClr val="BFBFBF"/>
                </a:solidFill>
              </a:rPr>
              <a:t>の</a:t>
            </a:r>
            <a:endParaRPr lang="en-US" altLang="ja-JP" sz="2400" dirty="0" smtClean="0">
              <a:solidFill>
                <a:srgbClr val="BFBFBF"/>
              </a:solidFill>
            </a:endParaRPr>
          </a:p>
          <a:p>
            <a:r>
              <a:rPr lang="ja-JP" altLang="en-US" sz="2400" dirty="0" smtClean="0">
                <a:solidFill>
                  <a:srgbClr val="BFBFBF"/>
                </a:solidFill>
              </a:rPr>
              <a:t>感染危険度分布。</a:t>
            </a:r>
            <a:endParaRPr kumimoji="1" lang="en-US" altLang="ja-JP" sz="2400" dirty="0" smtClean="0">
              <a:solidFill>
                <a:srgbClr val="BFBFB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96" y="6051929"/>
            <a:ext cx="1516502" cy="20057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745204" y="3158808"/>
            <a:ext cx="3133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大久保さん</a:t>
            </a:r>
            <a:r>
              <a:rPr kumimoji="1" lang="en-US" altLang="ja-JP" dirty="0" smtClean="0">
                <a:solidFill>
                  <a:schemeClr val="bg1"/>
                </a:solidFill>
              </a:rPr>
              <a:t>@</a:t>
            </a:r>
            <a:r>
              <a:rPr kumimoji="1" lang="ja-JP" altLang="en-US" dirty="0" smtClean="0">
                <a:solidFill>
                  <a:schemeClr val="bg1"/>
                </a:solidFill>
              </a:rPr>
              <a:t>東北農研提供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DBEEF4"/>
                </a:solidFill>
              </a:rPr>
              <a:t>3. </a:t>
            </a:r>
            <a:r>
              <a:rPr kumimoji="1" lang="ja-JP" altLang="en-US" sz="2800" dirty="0" smtClean="0">
                <a:solidFill>
                  <a:srgbClr val="DBEEF4"/>
                </a:solidFill>
              </a:rPr>
              <a:t>いもち病感染危険度のリアルタイム予測実験</a:t>
            </a:r>
            <a:endParaRPr kumimoji="1" lang="ja-JP" altLang="en-US" sz="2800" dirty="0">
              <a:solidFill>
                <a:srgbClr val="DBEEF4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現在</a:t>
            </a:r>
            <a:r>
              <a:rPr lang="en-US" altLang="ja-JP" sz="2000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週間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アンサンブル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いもち病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(BLASTAM)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949" y="1606617"/>
            <a:ext cx="87632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ja-JP" altLang="en-US" sz="2800" dirty="0" smtClean="0"/>
              <a:t>アンサンブル</a:t>
            </a:r>
            <a:r>
              <a:rPr lang="en-US" altLang="ja-JP" sz="2800" dirty="0" smtClean="0"/>
              <a:t>DS + BLASTAM</a:t>
            </a:r>
            <a:r>
              <a:rPr lang="ja-JP" altLang="en-US" sz="2800" dirty="0" smtClean="0"/>
              <a:t>をリアルタイムで運用する</a:t>
            </a:r>
            <a:endParaRPr lang="en-US" altLang="ja-JP" sz="2800" dirty="0" smtClean="0"/>
          </a:p>
          <a:p>
            <a:endParaRPr lang="en-US" altLang="ja-JP" sz="400" dirty="0" smtClean="0"/>
          </a:p>
          <a:p>
            <a:pPr marL="285750" indent="-285750">
              <a:buFont typeface="Arial"/>
              <a:buChar char="•"/>
            </a:pPr>
            <a:r>
              <a:rPr lang="ja-JP" altLang="en-US" sz="2800" dirty="0" smtClean="0"/>
              <a:t>いもち病感染危険度を</a:t>
            </a:r>
            <a:r>
              <a:rPr lang="en-US" altLang="ja-JP" sz="2800" dirty="0" smtClean="0"/>
              <a:t>2–10</a:t>
            </a:r>
            <a:r>
              <a:rPr lang="ja-JP" altLang="en-US" sz="2800" dirty="0" smtClean="0"/>
              <a:t>日先まで予測・発信</a:t>
            </a:r>
            <a:endParaRPr lang="en-US" altLang="ja-JP" sz="2800" dirty="0" smtClean="0"/>
          </a:p>
          <a:p>
            <a:pPr marL="285750" indent="-285750">
              <a:buFont typeface="Arial"/>
              <a:buChar char="•"/>
            </a:pPr>
            <a:endParaRPr lang="en-US" altLang="ja-JP" sz="400" dirty="0" smtClean="0"/>
          </a:p>
          <a:p>
            <a:pPr marL="285750" indent="-285750">
              <a:buFont typeface="Arial"/>
              <a:buChar char="•"/>
            </a:pPr>
            <a:r>
              <a:rPr lang="en-US" altLang="ja-JP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2014</a:t>
            </a:r>
            <a:r>
              <a:rPr lang="ja-JP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年</a:t>
            </a:r>
            <a:r>
              <a:rPr lang="en-US" altLang="ja-JP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7</a:t>
            </a:r>
            <a:r>
              <a:rPr lang="ja-JP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月</a:t>
            </a:r>
            <a:r>
              <a:rPr lang="en-US" altLang="ja-JP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</a:t>
            </a:r>
            <a:r>
              <a:rPr lang="ja-JP" alt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日</a:t>
            </a:r>
            <a:r>
              <a:rPr lang="en-US" altLang="ja-JP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–15</a:t>
            </a:r>
            <a:r>
              <a:rPr lang="ja-JP" alt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日で毎日実施</a:t>
            </a:r>
            <a:r>
              <a:rPr lang="en-US" altLang="ja-JP" sz="2800" dirty="0" smtClean="0">
                <a:solidFill>
                  <a:srgbClr val="BFBFBF"/>
                </a:solidFill>
              </a:rPr>
              <a:t>(3</a:t>
            </a:r>
            <a:r>
              <a:rPr lang="ja-JP" altLang="en-US" sz="2800" dirty="0" smtClean="0">
                <a:solidFill>
                  <a:srgbClr val="BFBFBF"/>
                </a:solidFill>
              </a:rPr>
              <a:t>時開始、</a:t>
            </a:r>
            <a:r>
              <a:rPr lang="en-US" altLang="ja-JP" sz="2800" dirty="0" smtClean="0">
                <a:solidFill>
                  <a:srgbClr val="BFBFBF"/>
                </a:solidFill>
              </a:rPr>
              <a:t>14</a:t>
            </a:r>
            <a:r>
              <a:rPr lang="ja-JP" altLang="en-US" sz="2800" dirty="0" smtClean="0">
                <a:solidFill>
                  <a:srgbClr val="BFBFBF"/>
                </a:solidFill>
              </a:rPr>
              <a:t>時終了</a:t>
            </a:r>
            <a:r>
              <a:rPr lang="en-US" altLang="ja-JP" sz="2800" dirty="0" smtClean="0">
                <a:solidFill>
                  <a:srgbClr val="BFBFBF"/>
                </a:solidFill>
              </a:rPr>
              <a:t>)</a:t>
            </a:r>
          </a:p>
          <a:p>
            <a:endParaRPr lang="en-US" altLang="ja-JP" sz="400" dirty="0" smtClean="0">
              <a:solidFill>
                <a:srgbClr val="BFBFB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sz="2800" dirty="0" smtClean="0"/>
              <a:t>気象研究コンソーシアムの週間</a:t>
            </a:r>
            <a:r>
              <a:rPr kumimoji="1" lang="en-US" altLang="ja-JP" sz="2800" dirty="0" err="1" smtClean="0"/>
              <a:t>Ens</a:t>
            </a:r>
            <a:r>
              <a:rPr kumimoji="1" lang="ja-JP" altLang="en-US" sz="2800" dirty="0" smtClean="0"/>
              <a:t>データを</a:t>
            </a:r>
            <a:r>
              <a:rPr kumimoji="1" lang="en-US" altLang="ja-JP" sz="2800" dirty="0" smtClean="0"/>
              <a:t>27</a:t>
            </a:r>
            <a:r>
              <a:rPr kumimoji="1" lang="ja-JP" altLang="en-US" sz="2800" dirty="0" smtClean="0"/>
              <a:t>個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DL</a:t>
            </a:r>
          </a:p>
          <a:p>
            <a:pPr lvl="1"/>
            <a:endParaRPr kumimoji="1" lang="en-US" altLang="ja-JP" sz="400" dirty="0" smtClean="0"/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sz="2800" dirty="0" smtClean="0"/>
              <a:t>27</a:t>
            </a:r>
            <a:r>
              <a:rPr kumimoji="1" lang="ja-JP" altLang="en-US" sz="2800" dirty="0" smtClean="0"/>
              <a:t>メンバーを</a:t>
            </a:r>
            <a:r>
              <a:rPr lang="en-US" altLang="ja-JP" sz="2800" dirty="0" smtClean="0"/>
              <a:t>JMA-NHM</a:t>
            </a:r>
            <a:r>
              <a:rPr lang="ja-JP" altLang="en-US" sz="2800" dirty="0" smtClean="0"/>
              <a:t>で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DS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kumimoji="1" lang="ja-JP" altLang="en-US" sz="2800" dirty="0" smtClean="0">
                <a:solidFill>
                  <a:schemeClr val="tx1">
                    <a:lumMod val="75000"/>
                  </a:schemeClr>
                </a:solidFill>
              </a:rPr>
              <a:t>水平解像度</a:t>
            </a:r>
            <a:r>
              <a:rPr kumimoji="1" lang="en-US" altLang="ja-JP" sz="2800" dirty="0" smtClean="0">
                <a:solidFill>
                  <a:schemeClr val="tx1">
                    <a:lumMod val="75000"/>
                  </a:schemeClr>
                </a:solidFill>
              </a:rPr>
              <a:t>10km)</a:t>
            </a:r>
          </a:p>
          <a:p>
            <a:pPr lvl="1"/>
            <a:endParaRPr lang="en-US" altLang="ja-JP" sz="400" dirty="0">
              <a:solidFill>
                <a:schemeClr val="tx1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sz="2800" dirty="0" err="1" smtClean="0"/>
              <a:t>Ens+DS</a:t>
            </a:r>
            <a:r>
              <a:rPr kumimoji="1" lang="ja-JP" altLang="en-US" sz="2800" dirty="0" smtClean="0"/>
              <a:t>データを</a:t>
            </a:r>
            <a:r>
              <a:rPr kumimoji="1" lang="en-US" altLang="ja-JP" sz="2800" dirty="0" smtClean="0">
                <a:solidFill>
                  <a:srgbClr val="FF6600"/>
                </a:solidFill>
              </a:rPr>
              <a:t>BLASTAM</a:t>
            </a:r>
            <a:r>
              <a:rPr kumimoji="1" lang="ja-JP" altLang="en-US" sz="2800" dirty="0" smtClean="0"/>
              <a:t>に入力</a:t>
            </a:r>
            <a:endParaRPr kumimoji="1" lang="en-US" altLang="ja-JP" sz="2800" dirty="0" smtClean="0"/>
          </a:p>
          <a:p>
            <a:pPr lvl="1"/>
            <a:r>
              <a:rPr lang="en-US" altLang="ja-JP" sz="2800" dirty="0"/>
              <a:t>  </a:t>
            </a:r>
            <a:r>
              <a:rPr lang="en-US" altLang="ja-JP" sz="2800" dirty="0" smtClean="0"/>
              <a:t>	 </a:t>
            </a:r>
            <a:r>
              <a:rPr kumimoji="1" lang="ja-JP" altLang="en-US" sz="2800" dirty="0" smtClean="0"/>
              <a:t>感染危険度を確率で表現</a:t>
            </a:r>
            <a:r>
              <a:rPr kumimoji="1" lang="en-US" altLang="ja-JP" sz="2800" dirty="0" smtClean="0">
                <a:solidFill>
                  <a:srgbClr val="BFBFBF"/>
                </a:solidFill>
              </a:rPr>
              <a:t>(3.8%/</a:t>
            </a:r>
            <a:r>
              <a:rPr lang="en-US" altLang="ja-JP" sz="2800" dirty="0" smtClean="0">
                <a:solidFill>
                  <a:srgbClr val="BFBFBF"/>
                </a:solidFill>
              </a:rPr>
              <a:t>1mem</a:t>
            </a:r>
            <a:r>
              <a:rPr kumimoji="1" lang="ja-JP" altLang="en-US" sz="2800" dirty="0" smtClean="0">
                <a:solidFill>
                  <a:srgbClr val="BFBFBF"/>
                </a:solidFill>
              </a:rPr>
              <a:t>刻み</a:t>
            </a:r>
            <a:r>
              <a:rPr kumimoji="1" lang="en-US" altLang="ja-JP" sz="2800" dirty="0" smtClean="0">
                <a:solidFill>
                  <a:srgbClr val="BFBFBF"/>
                </a:solidFill>
              </a:rPr>
              <a:t>)</a:t>
            </a:r>
          </a:p>
          <a:p>
            <a:pPr lvl="1"/>
            <a:endParaRPr kumimoji="1" lang="en-US" altLang="ja-JP" sz="400" dirty="0" smtClean="0">
              <a:solidFill>
                <a:srgbClr val="BFBFBF"/>
              </a:solidFill>
            </a:endParaRPr>
          </a:p>
          <a:p>
            <a:pPr marL="971550" lvl="1" indent="-514350">
              <a:buFont typeface="+mj-lt"/>
              <a:buAutoNum type="arabicPeriod" startAt="4"/>
            </a:pPr>
            <a:r>
              <a:rPr kumimoji="1" lang="en-US" altLang="ja-JP" sz="2800" dirty="0" smtClean="0">
                <a:solidFill>
                  <a:srgbClr val="FF6600"/>
                </a:solidFill>
              </a:rPr>
              <a:t>web</a:t>
            </a:r>
            <a:r>
              <a:rPr kumimoji="1" lang="ja-JP" altLang="en-US" sz="2800" dirty="0" smtClean="0"/>
              <a:t>上で公開、登録メンバーのみアクセス可</a:t>
            </a:r>
            <a:endParaRPr kumimoji="1" lang="en-US" altLang="ja-JP" sz="2800" dirty="0" smtClean="0"/>
          </a:p>
          <a:p>
            <a:pPr marL="742950" lvl="1" indent="-285750">
              <a:buFont typeface="ヒラギノ角ゴ ProN W3"/>
              <a:buChar char="-"/>
            </a:pPr>
            <a:endParaRPr lang="en-US" altLang="ja-JP" sz="2800" dirty="0"/>
          </a:p>
          <a:p>
            <a:pPr lvl="1" algn="r"/>
            <a:r>
              <a:rPr lang="ja-JP" altLang="en-US" sz="2800" dirty="0" smtClean="0"/>
              <a:t>実際の</a:t>
            </a:r>
            <a:r>
              <a:rPr lang="en-US" altLang="ja-JP" sz="2800" dirty="0" smtClean="0"/>
              <a:t>web</a:t>
            </a:r>
            <a:r>
              <a:rPr lang="ja-JP" altLang="en-US" sz="2800" dirty="0" smtClean="0"/>
              <a:t>画面</a:t>
            </a:r>
            <a:r>
              <a:rPr lang="en-US" altLang="ja-JP" sz="2800" dirty="0" smtClean="0"/>
              <a:t>⇒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00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4-08-25 19.24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 r="29329" b="3243"/>
          <a:stretch/>
        </p:blipFill>
        <p:spPr>
          <a:xfrm>
            <a:off x="564461" y="1343468"/>
            <a:ext cx="8076194" cy="544939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83949" y="544929"/>
            <a:ext cx="2338852" cy="708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現在</a:t>
            </a:r>
            <a:r>
              <a:rPr lang="en-US" altLang="ja-JP" sz="2000" dirty="0" smtClean="0">
                <a:solidFill>
                  <a:srgbClr val="000000"/>
                </a:solidFill>
              </a:rPr>
              <a:t>:</a:t>
            </a:r>
          </a:p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週間</a:t>
            </a:r>
            <a:r>
              <a:rPr kumimoji="1" lang="ja-JP" altLang="en-US" sz="2000" dirty="0" smtClean="0">
                <a:solidFill>
                  <a:srgbClr val="000000"/>
                </a:solidFill>
              </a:rPr>
              <a:t>アンサンブル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603056" y="540645"/>
            <a:ext cx="2344189" cy="6957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chemeClr val="bg1"/>
                </a:solidFill>
              </a:rPr>
              <a:t>いもち病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(BLASTAM)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2555366" y="770745"/>
            <a:ext cx="4036835" cy="282244"/>
          </a:xfrm>
          <a:prstGeom prst="rightArrow">
            <a:avLst/>
          </a:prstGeom>
          <a:solidFill>
            <a:schemeClr val="tx1">
              <a:lumMod val="95000"/>
            </a:schemeClr>
          </a:solidFill>
          <a:ln w="381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392154" y="555783"/>
            <a:ext cx="2338852" cy="669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>
                <a:solidFill>
                  <a:srgbClr val="000000"/>
                </a:solidFill>
              </a:rPr>
              <a:t>領域気候モデル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rgbClr val="000000"/>
                </a:solidFill>
              </a:rPr>
              <a:t>(JMA-NHM)</a:t>
            </a:r>
            <a:endParaRPr kumimoji="1" lang="ja-JP" altLang="en-US" sz="2000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86526" y="5961867"/>
            <a:ext cx="41466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図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1: 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感染危険度の確率マップ</a:t>
            </a:r>
            <a:endParaRPr kumimoji="1" lang="en-US" altLang="ja-JP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(7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kumimoji="1" lang="ja-JP" altLang="en-US" sz="2400" dirty="0" smtClean="0">
                <a:solidFill>
                  <a:schemeClr val="tx1">
                    <a:lumMod val="75000"/>
                  </a:schemeClr>
                </a:solidFill>
              </a:rPr>
              <a:t>日の例</a:t>
            </a:r>
            <a:r>
              <a:rPr kumimoji="1" lang="en-US" altLang="ja-JP" sz="24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9" y="2000849"/>
            <a:ext cx="3381506" cy="2606376"/>
          </a:xfrm>
          <a:prstGeom prst="rect">
            <a:avLst/>
          </a:prstGeom>
          <a:ln w="57150" cmpd="sng">
            <a:solidFill>
              <a:srgbClr val="F79646"/>
            </a:solidFill>
          </a:ln>
        </p:spPr>
      </p:pic>
      <p:cxnSp>
        <p:nvCxnSpPr>
          <p:cNvPr id="12" name="直線矢印コネクタ 11"/>
          <p:cNvCxnSpPr/>
          <p:nvPr/>
        </p:nvCxnSpPr>
        <p:spPr>
          <a:xfrm flipH="1" flipV="1">
            <a:off x="2439885" y="4812436"/>
            <a:ext cx="1359208" cy="556995"/>
          </a:xfrm>
          <a:prstGeom prst="straightConnector1">
            <a:avLst/>
          </a:prstGeom>
          <a:ln w="76200" cmpd="sng"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スクリーンショット 2014-08-25 19.24.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1" t="21293" r="29329" b="46127"/>
          <a:stretch/>
        </p:blipFill>
        <p:spPr>
          <a:xfrm>
            <a:off x="5982733" y="1771243"/>
            <a:ext cx="2646781" cy="410346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DBEEF4"/>
                </a:solidFill>
              </a:rPr>
              <a:t>3. </a:t>
            </a:r>
            <a:r>
              <a:rPr kumimoji="1" lang="ja-JP" altLang="en-US" sz="2800" dirty="0" smtClean="0">
                <a:solidFill>
                  <a:srgbClr val="DBEEF4"/>
                </a:solidFill>
              </a:rPr>
              <a:t>いもち病感染危険度のリアルタイム予測実験</a:t>
            </a:r>
            <a:endParaRPr kumimoji="1" lang="ja-JP" altLang="en-US" sz="2800" dirty="0">
              <a:solidFill>
                <a:srgbClr val="DBEE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8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08549" y="3148112"/>
            <a:ext cx="8939112" cy="26053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772" y="32565"/>
            <a:ext cx="913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FF00"/>
                </a:solidFill>
              </a:rPr>
              <a:t>目的：気象・気候データの農業への利活用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60225" y="803734"/>
            <a:ext cx="2909146" cy="738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将来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: </a:t>
            </a: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全球温暖化シナリオ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41116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</a:rPr>
              <a:t>葉面保水量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ja-JP" altLang="en-US" sz="2000" dirty="0" smtClean="0">
                <a:solidFill>
                  <a:schemeClr val="bg1"/>
                </a:solidFill>
              </a:rPr>
              <a:t>陸面過程モデル</a:t>
            </a:r>
            <a:r>
              <a:rPr lang="en-US" altLang="ja-JP" sz="2000" dirty="0" smtClean="0">
                <a:solidFill>
                  <a:schemeClr val="bg1"/>
                </a:solidFill>
              </a:rPr>
              <a:t>2LM)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75094" y="803734"/>
            <a:ext cx="2909146" cy="73817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現在</a:t>
            </a:r>
            <a:r>
              <a:rPr kumimoji="1" lang="en-US" altLang="ja-JP" sz="2400" dirty="0" smtClean="0">
                <a:solidFill>
                  <a:srgbClr val="000000"/>
                </a:solidFill>
              </a:rPr>
              <a:t>: </a:t>
            </a:r>
            <a:r>
              <a:rPr kumimoji="1" lang="ja-JP" altLang="en-US" sz="2400" dirty="0" smtClean="0">
                <a:solidFill>
                  <a:srgbClr val="000000"/>
                </a:solidFill>
              </a:rPr>
              <a:t>アンサンブル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rgbClr val="000000"/>
                </a:solidFill>
              </a:rPr>
              <a:t>ハインドキャスト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131674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いもち病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予察モデル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BLASTAM)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11378" y="3268366"/>
            <a:ext cx="2909146" cy="7381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</a:rPr>
              <a:t>収量・不稔率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bg1"/>
                </a:solidFill>
              </a:rPr>
              <a:t>(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水稲生育モデル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H/H)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0259" y="6090011"/>
            <a:ext cx="8890264" cy="738178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/>
              <a:t>東北における農業環境の将来変化と適応策の立案</a:t>
            </a:r>
            <a:endParaRPr kumimoji="1"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 t="12166" b="11057"/>
          <a:stretch/>
        </p:blipFill>
        <p:spPr>
          <a:xfrm>
            <a:off x="3419333" y="4126763"/>
            <a:ext cx="2312119" cy="1464812"/>
          </a:xfrm>
          <a:prstGeom prst="rect">
            <a:avLst/>
          </a:prstGeom>
        </p:spPr>
      </p:pic>
      <p:pic>
        <p:nvPicPr>
          <p:cNvPr id="19" name="図 18" descr="Macintosh HD:Users:ryu:Dropbox:paper_temp:P101065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6" y="4126763"/>
            <a:ext cx="2312119" cy="1464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正方形/長方形 19"/>
          <p:cNvSpPr/>
          <p:nvPr/>
        </p:nvSpPr>
        <p:spPr>
          <a:xfrm>
            <a:off x="184536" y="804156"/>
            <a:ext cx="2909146" cy="73817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現在</a:t>
            </a:r>
            <a:r>
              <a:rPr lang="en-US" altLang="ja-JP" sz="2400" dirty="0" smtClean="0">
                <a:solidFill>
                  <a:srgbClr val="000000"/>
                </a:solidFill>
              </a:rPr>
              <a:t>: </a:t>
            </a:r>
            <a:r>
              <a:rPr lang="ja-JP" altLang="en-US" sz="2400" dirty="0" smtClean="0">
                <a:solidFill>
                  <a:srgbClr val="000000"/>
                </a:solidFill>
              </a:rPr>
              <a:t>気象観測</a:t>
            </a:r>
            <a:endParaRPr kumimoji="1" lang="en-US" altLang="ja-JP" sz="2400" dirty="0" smtClean="0">
              <a:solidFill>
                <a:srgbClr val="000000"/>
              </a:solidFill>
            </a:endParaRPr>
          </a:p>
        </p:txBody>
      </p:sp>
      <p:pic>
        <p:nvPicPr>
          <p:cNvPr id="21" name="Picture 2" descr="\includegraphics[scale=0.3]{observation/kitaura/kitaura_picture/ps/for_homepage/out_north.ps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93" y="4105051"/>
            <a:ext cx="2312119" cy="146481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下矢印 22"/>
          <p:cNvSpPr/>
          <p:nvPr/>
        </p:nvSpPr>
        <p:spPr>
          <a:xfrm>
            <a:off x="4277309" y="1639186"/>
            <a:ext cx="445056" cy="1443789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38100" cmpd="sng"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下矢印 24"/>
          <p:cNvSpPr/>
          <p:nvPr/>
        </p:nvSpPr>
        <p:spPr>
          <a:xfrm>
            <a:off x="7393130" y="1628331"/>
            <a:ext cx="445056" cy="144378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131674" y="1910994"/>
            <a:ext cx="5888850" cy="7381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000000"/>
                </a:solidFill>
              </a:rPr>
              <a:t>領域気候モデル</a:t>
            </a:r>
            <a:r>
              <a:rPr lang="en-US" altLang="ja-JP" sz="2400" dirty="0" smtClean="0">
                <a:solidFill>
                  <a:srgbClr val="000000"/>
                </a:solidFill>
              </a:rPr>
              <a:t>(JMA-NHM)</a:t>
            </a:r>
            <a:r>
              <a:rPr lang="ja-JP" altLang="en-US" sz="2400" dirty="0" smtClean="0">
                <a:solidFill>
                  <a:srgbClr val="000000"/>
                </a:solidFill>
              </a:rPr>
              <a:t>で高解像度化</a:t>
            </a:r>
            <a:endParaRPr kumimoji="1"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>
            <a:off x="1346882" y="1639187"/>
            <a:ext cx="445056" cy="1443789"/>
          </a:xfrm>
          <a:prstGeom prst="downArrow">
            <a:avLst/>
          </a:prstGeom>
          <a:solidFill>
            <a:srgbClr val="17375E"/>
          </a:solidFill>
          <a:ln w="38100" cmpd="sng">
            <a:solidFill>
              <a:srgbClr val="25406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下矢印 26"/>
          <p:cNvSpPr/>
          <p:nvPr/>
        </p:nvSpPr>
        <p:spPr>
          <a:xfrm>
            <a:off x="4256457" y="5753446"/>
            <a:ext cx="445056" cy="33656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11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黒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ブラック .thmx</Template>
  <TotalTime>1176</TotalTime>
  <Words>1505</Words>
  <Application>Microsoft Macintosh PowerPoint</Application>
  <PresentationFormat>画面に合わせる (4:3)</PresentationFormat>
  <Paragraphs>271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YOSHIDA Ryuhei</dc:creator>
  <cp:lastModifiedBy>YOSHIDA Ryuhei</cp:lastModifiedBy>
  <cp:revision>151</cp:revision>
  <dcterms:created xsi:type="dcterms:W3CDTF">2014-08-25T04:15:21Z</dcterms:created>
  <dcterms:modified xsi:type="dcterms:W3CDTF">2014-11-22T11:41:21Z</dcterms:modified>
</cp:coreProperties>
</file>