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75" r:id="rId4"/>
    <p:sldId id="276" r:id="rId5"/>
    <p:sldId id="264" r:id="rId6"/>
    <p:sldId id="260" r:id="rId7"/>
    <p:sldId id="277" r:id="rId8"/>
    <p:sldId id="266" r:id="rId9"/>
    <p:sldId id="270" r:id="rId10"/>
    <p:sldId id="280" r:id="rId11"/>
    <p:sldId id="281" r:id="rId12"/>
    <p:sldId id="282" r:id="rId13"/>
    <p:sldId id="286" r:id="rId14"/>
    <p:sldId id="283" r:id="rId15"/>
    <p:sldId id="272" r:id="rId16"/>
    <p:sldId id="309" r:id="rId17"/>
    <p:sldId id="310" r:id="rId18"/>
    <p:sldId id="311" r:id="rId19"/>
    <p:sldId id="312" r:id="rId20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  <a:srgbClr val="00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84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84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5F06F44-22B8-4F30-B636-4AB5C413E3F8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50529" cy="49784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6257"/>
            <a:ext cx="2950529" cy="49784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61720D4-B5C0-4707-8055-F5E97352BE1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88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84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84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E2B995B7-6762-4740-970A-D7A57DF1490E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23924"/>
            <a:ext cx="5446396" cy="4475798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50529" cy="49784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6257"/>
            <a:ext cx="2950529" cy="49784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41B0D2AC-8B9C-4A82-9B39-5DE67A7AE2B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6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038D-C5B7-48C6-891F-820EAFD7107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F2488-D38C-40E3-941F-55D595CE1EDD}" type="slidenum">
              <a:rPr lang="ja-JP" altLang="en-US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72AE-1D9C-483B-B329-B440CBB8E5C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67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5B9F-386A-4173-B24E-784C303A1EB1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77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AC7C-BDB1-43A1-9C02-BF3B1EC477C6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1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2EB9-4411-4E2C-8CD1-5352F023549E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9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031-1AFA-422B-B3B8-909AD9340C5F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1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912A-833B-411A-B164-DDB13A871A44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1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2350-9EEF-4C38-B688-C91F0D752BCE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83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D79B-5BE8-48CD-9C1E-F8342F3A1C97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62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AACC-AA9D-4FAA-A6E2-F354A4982474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4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DE2-3910-41C5-B661-6BC0C611EEBA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2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24EC-2CF9-4DEE-8A8F-F5D2B0DDF8EB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5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E8AA-4F74-43B8-AECE-22B44369DC33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1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8704-A63F-4778-AC47-F8F36BDFBBD1}" type="datetime1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6466-C31E-4540-B8F3-1F273003C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6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92480" cy="1470025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近年</a:t>
            </a:r>
            <a:r>
              <a:rPr lang="ja-JP" altLang="en-US" sz="4000" dirty="0"/>
              <a:t>の</a:t>
            </a:r>
            <a:r>
              <a:rPr kumimoji="1" lang="ja-JP" altLang="en-US" sz="4000" dirty="0" smtClean="0"/>
              <a:t>日本の天候と十年規模変動の関係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232848" cy="17526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卜部　佑介</a:t>
            </a:r>
            <a:r>
              <a:rPr lang="en-US" altLang="ja-JP" sz="2800" dirty="0" smtClean="0"/>
              <a:t>*</a:t>
            </a:r>
            <a:r>
              <a:rPr lang="ja-JP" altLang="en-US" sz="2800" dirty="0" smtClean="0"/>
              <a:t>　前田　修平</a:t>
            </a:r>
            <a:endParaRPr lang="en-US" altLang="ja-JP" sz="2800" dirty="0" smtClean="0"/>
          </a:p>
          <a:p>
            <a:r>
              <a:rPr kumimoji="1" lang="ja-JP" altLang="en-US" sz="2000" dirty="0" smtClean="0"/>
              <a:t>気象庁　地球環境・海洋部　気候情報課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1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31840" y="594928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ＭＳ Ｐゴシック" pitchFamily="50" charset="-128"/>
                <a:ea typeface="ＭＳ Ｐゴシック" pitchFamily="50" charset="-128"/>
              </a:rPr>
              <a:t>Urabe, Y. and S. Maeda, </a:t>
            </a:r>
          </a:p>
          <a:p>
            <a:r>
              <a:rPr lang="en-US" altLang="ja-JP" sz="1200" dirty="0" smtClean="0">
                <a:latin typeface="ＭＳ Ｐゴシック" pitchFamily="50" charset="-128"/>
                <a:ea typeface="ＭＳ Ｐゴシック" pitchFamily="50" charset="-128"/>
              </a:rPr>
              <a:t>The relationship between Japan’s recent temperature and decadal variability, </a:t>
            </a:r>
          </a:p>
          <a:p>
            <a:r>
              <a:rPr lang="en-US" altLang="ja-JP" sz="1200" i="1" dirty="0" smtClean="0">
                <a:latin typeface="ＭＳ Ｐゴシック" pitchFamily="50" charset="-128"/>
                <a:ea typeface="ＭＳ Ｐゴシック" pitchFamily="50" charset="-128"/>
              </a:rPr>
              <a:t>SOLA, </a:t>
            </a:r>
            <a:r>
              <a:rPr lang="en-US" altLang="ja-JP" sz="1200" dirty="0">
                <a:latin typeface="ＭＳ Ｐゴシック" pitchFamily="50" charset="-128"/>
                <a:ea typeface="ＭＳ Ｐゴシック" pitchFamily="50" charset="-128"/>
              </a:rPr>
              <a:t>10, </a:t>
            </a:r>
            <a:r>
              <a:rPr lang="en-US" altLang="ja-JP" sz="1200" dirty="0" smtClean="0">
                <a:latin typeface="ＭＳ Ｐゴシック" pitchFamily="50" charset="-128"/>
                <a:ea typeface="ＭＳ Ｐゴシック" pitchFamily="50" charset="-128"/>
              </a:rPr>
              <a:t>176-179, </a:t>
            </a:r>
            <a:r>
              <a:rPr lang="en-US" altLang="ja-JP" sz="1200" dirty="0" err="1" smtClean="0">
                <a:latin typeface="ＭＳ Ｐゴシック" pitchFamily="50" charset="-128"/>
                <a:ea typeface="ＭＳ Ｐゴシック" pitchFamily="50" charset="-128"/>
              </a:rPr>
              <a:t>doi</a:t>
            </a:r>
            <a:r>
              <a:rPr lang="en-US" altLang="ja-JP" sz="1200" dirty="0">
                <a:latin typeface="ＭＳ Ｐゴシック" pitchFamily="50" charset="-128"/>
                <a:ea typeface="ＭＳ Ｐゴシック" pitchFamily="50" charset="-128"/>
              </a:rPr>
              <a:t>: 10.2151/sola.2014-037</a:t>
            </a:r>
            <a:endParaRPr lang="ja-JP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68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6864" cy="3024336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大気、海洋の</a:t>
            </a:r>
            <a:r>
              <a:rPr lang="ja-JP" altLang="en-US" sz="3600" dirty="0" smtClean="0"/>
              <a:t>近年（</a:t>
            </a:r>
            <a:r>
              <a:rPr lang="en-US" altLang="ja-JP" sz="3600" dirty="0" smtClean="0"/>
              <a:t>1999 – 2012)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状況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800" dirty="0" smtClean="0"/>
              <a:t>- </a:t>
            </a:r>
            <a:r>
              <a:rPr lang="en-US" altLang="ja-JP" sz="2800" dirty="0"/>
              <a:t>La </a:t>
            </a:r>
            <a:r>
              <a:rPr lang="en-US" altLang="ja-JP" sz="2800" dirty="0" smtClean="0"/>
              <a:t>Niña-like Conditions -</a:t>
            </a:r>
            <a:endParaRPr lang="en-US" altLang="ja-JP" sz="2800" dirty="0"/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10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SST</a:t>
            </a:r>
            <a:r>
              <a:rPr kumimoji="1" lang="ja-JP" altLang="en-US" sz="3200" dirty="0" smtClean="0"/>
              <a:t>と</a:t>
            </a:r>
            <a:r>
              <a:rPr kumimoji="1" lang="en-US" altLang="ja-JP" sz="3200" dirty="0" smtClean="0"/>
              <a:t>Walker</a:t>
            </a:r>
            <a:r>
              <a:rPr kumimoji="1" lang="ja-JP" altLang="en-US" sz="3200" dirty="0" smtClean="0"/>
              <a:t>循環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8024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偏差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602128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Urabe and Maeda(2014)</a:t>
            </a:r>
            <a:endParaRPr kumimoji="1" lang="ja-JP" altLang="en-US" sz="1400" dirty="0"/>
          </a:p>
        </p:txBody>
      </p:sp>
      <p:pic>
        <p:nvPicPr>
          <p:cNvPr id="3074" name="Picture 2" descr="D:\urabe\勉強\10年規模変動\2013年度：勉強\20131126長期予報研究連絡会\論文\20140917review1\fig\元ファイル、閲覧用等\fig.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172868" cy="59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644008" y="50131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200 </a:t>
            </a:r>
            <a:r>
              <a:rPr lang="en-US" altLang="ja-JP" dirty="0" err="1" smtClean="0"/>
              <a:t>hPa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の速度ポテンシャル（</a:t>
            </a:r>
            <a:r>
              <a:rPr lang="en-US" altLang="ja-JP" dirty="0" smtClean="0"/>
              <a:t>χ200</a:t>
            </a:r>
            <a:r>
              <a:rPr lang="ja-JP" altLang="en-US" dirty="0" smtClean="0"/>
              <a:t>）偏差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97143" y="3926855"/>
            <a:ext cx="23693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0000FF"/>
                </a:solidFill>
              </a:rPr>
              <a:t>La </a:t>
            </a:r>
            <a:r>
              <a:rPr lang="en-US" altLang="ja-JP" i="1" dirty="0">
                <a:solidFill>
                  <a:srgbClr val="0000FF"/>
                </a:solidFill>
              </a:rPr>
              <a:t>Niña-like </a:t>
            </a:r>
            <a:r>
              <a:rPr lang="en-US" altLang="ja-JP" dirty="0" smtClean="0"/>
              <a:t>Conditions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788024" y="2204864"/>
            <a:ext cx="3816424" cy="2091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58105"/>
              </p:ext>
            </p:extLst>
          </p:nvPr>
        </p:nvGraphicFramePr>
        <p:xfrm>
          <a:off x="4884204" y="2681600"/>
          <a:ext cx="3648236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1932"/>
                <a:gridCol w="1296144"/>
                <a:gridCol w="1440160"/>
              </a:tblGrid>
              <a:tr h="1390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West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East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SST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Positive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Negative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Chi200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Divergence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Convergence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652120" y="22675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太平洋熱帯域</a:t>
            </a:r>
            <a:r>
              <a:rPr lang="ja-JP" altLang="en-US" dirty="0" smtClean="0"/>
              <a:t>の状況</a:t>
            </a:r>
            <a:endParaRPr kumimoji="1" lang="en-US" altLang="ja-JP" dirty="0" smtClean="0"/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11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熱帯からの影響伝播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614555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Urabe and Maeda(2014)</a:t>
            </a:r>
            <a:endParaRPr kumimoji="1" lang="ja-JP" altLang="en-US" sz="1400" dirty="0"/>
          </a:p>
        </p:txBody>
      </p:sp>
      <p:pic>
        <p:nvPicPr>
          <p:cNvPr id="4098" name="Picture 2" descr="D:\urabe\勉強\10年規模変動\2013年度：勉強\20131126長期予報研究連絡会\論文\20140917review1\fig\fig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897124" cy="46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639567" y="960708"/>
            <a:ext cx="346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Z200</a:t>
            </a:r>
            <a:r>
              <a:rPr lang="ja-JP" altLang="en-US" sz="1400" dirty="0" smtClean="0"/>
              <a:t>偏差の、西部太平洋熱帯域で平均した</a:t>
            </a:r>
            <a:r>
              <a:rPr lang="en-US" altLang="ja-JP" sz="1400" dirty="0" smtClean="0"/>
              <a:t>χ200</a:t>
            </a:r>
            <a:r>
              <a:rPr lang="ja-JP" altLang="en-US" sz="1400" dirty="0" smtClean="0"/>
              <a:t>偏差に対する回帰分布</a:t>
            </a:r>
            <a:r>
              <a:rPr lang="en-US" altLang="ja-JP" sz="1400" dirty="0" smtClean="0"/>
              <a:t> [1959-2013]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64826" y="980728"/>
            <a:ext cx="211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200 </a:t>
            </a:r>
            <a:r>
              <a:rPr lang="en-US" altLang="ja-JP" sz="1400" dirty="0" err="1" smtClean="0"/>
              <a:t>hPa</a:t>
            </a:r>
            <a:r>
              <a:rPr lang="ja-JP" altLang="en-US" sz="1400" dirty="0" smtClean="0"/>
              <a:t>高度（</a:t>
            </a:r>
            <a:r>
              <a:rPr lang="en-US" altLang="ja-JP" sz="1400" dirty="0" smtClean="0"/>
              <a:t>Z200</a:t>
            </a:r>
            <a:r>
              <a:rPr lang="ja-JP" altLang="en-US" sz="1400" dirty="0" smtClean="0"/>
              <a:t>）偏差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6258798"/>
            <a:ext cx="489654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近年の循環場には熱帯の対流活動からの影響が重要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954" y="4777407"/>
            <a:ext cx="214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u="sng" dirty="0" smtClean="0"/>
              <a:t>夏</a:t>
            </a:r>
            <a:r>
              <a:rPr kumimoji="1" lang="en-US" altLang="ja-JP" sz="1400" u="sng" dirty="0" smtClean="0"/>
              <a:t> – </a:t>
            </a:r>
            <a:r>
              <a:rPr kumimoji="1" lang="ja-JP" altLang="en-US" sz="1400" u="sng" dirty="0" smtClean="0"/>
              <a:t>秋平均</a:t>
            </a:r>
            <a:endParaRPr kumimoji="1" lang="en-US" altLang="ja-JP" sz="1400" u="sng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954" y="25649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u="sng" dirty="0" smtClean="0"/>
              <a:t>冬</a:t>
            </a:r>
            <a:r>
              <a:rPr kumimoji="1" lang="en-US" altLang="ja-JP" sz="1400" u="sng" dirty="0" smtClean="0"/>
              <a:t> – </a:t>
            </a:r>
            <a:r>
              <a:rPr kumimoji="1" lang="ja-JP" altLang="en-US" sz="1400" u="sng" dirty="0" smtClean="0"/>
              <a:t>春平均</a:t>
            </a:r>
            <a:endParaRPr kumimoji="1" lang="en-US" altLang="ja-JP" sz="1400" u="sng" dirty="0" smtClean="0"/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12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407244" y="1207262"/>
            <a:ext cx="6765156" cy="3829633"/>
            <a:chOff x="1407244" y="1207262"/>
            <a:chExt cx="6765156" cy="3829633"/>
          </a:xfrm>
        </p:grpSpPr>
        <p:pic>
          <p:nvPicPr>
            <p:cNvPr id="17" name="Picture 2" descr="D:\urabe\勉強\10年規模変動\2013年度：勉強\20131126長期予報研究連絡会\論文\20140917review1\fig\元ファイル、閲覧用等\fig.0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7"/>
            <a:stretch/>
          </p:blipFill>
          <p:spPr bwMode="auto">
            <a:xfrm>
              <a:off x="1407244" y="2080927"/>
              <a:ext cx="4172868" cy="2955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6783420" y="1207262"/>
              <a:ext cx="138898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>
              <a:off x="3275856" y="1503948"/>
              <a:ext cx="3096344" cy="18524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7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日本への影響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3" y="982584"/>
            <a:ext cx="3168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200 </a:t>
            </a:r>
            <a:r>
              <a:rPr lang="en-US" altLang="ja-JP" sz="1400" dirty="0" err="1" smtClean="0"/>
              <a:t>hPa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の東西風</a:t>
            </a:r>
            <a:endParaRPr lang="en-US" altLang="ja-JP" sz="1400" dirty="0" smtClean="0"/>
          </a:p>
          <a:p>
            <a:r>
              <a:rPr lang="en-US" altLang="ja-JP" sz="1400" dirty="0" smtClean="0"/>
              <a:t>Anomaly (Shade) / Climatology (Contour)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954" y="4005064"/>
            <a:ext cx="2140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u="sng" dirty="0" smtClean="0"/>
              <a:t>夏</a:t>
            </a:r>
            <a:r>
              <a:rPr kumimoji="1" lang="en-US" altLang="ja-JP" sz="1400" u="sng" dirty="0" smtClean="0"/>
              <a:t> – </a:t>
            </a:r>
            <a:r>
              <a:rPr kumimoji="1" lang="ja-JP" altLang="en-US" sz="1400" u="sng" dirty="0" smtClean="0"/>
              <a:t>秋平均</a:t>
            </a:r>
            <a:endParaRPr kumimoji="1" lang="en-US" altLang="ja-JP" sz="1400" u="sng" dirty="0" smtClean="0"/>
          </a:p>
          <a:p>
            <a:r>
              <a:rPr kumimoji="1" lang="ja-JP" altLang="en-US" sz="1400" dirty="0" smtClean="0"/>
              <a:t>日本付近で東西に正偏差が分布</a:t>
            </a:r>
            <a:endParaRPr kumimoji="1" lang="en-US" altLang="ja-JP" sz="1400" dirty="0" smtClean="0"/>
          </a:p>
          <a:p>
            <a:r>
              <a:rPr lang="en-US" altLang="ja-JP" sz="1400" dirty="0" smtClean="0">
                <a:sym typeface="Wingdings" panose="05000000000000000000" pitchFamily="2" charset="2"/>
              </a:rPr>
              <a:t></a:t>
            </a:r>
            <a:r>
              <a:rPr lang="ja-JP" altLang="en-US" sz="1400" dirty="0" smtClean="0">
                <a:sym typeface="Wingdings" panose="05000000000000000000" pitchFamily="2" charset="2"/>
              </a:rPr>
              <a:t>ジェットが北偏し、日本の高温と整合的</a:t>
            </a:r>
            <a:endParaRPr kumimoji="1" lang="ja-JP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1"/>
          <a:stretch/>
        </p:blipFill>
        <p:spPr bwMode="auto">
          <a:xfrm>
            <a:off x="5724128" y="1566383"/>
            <a:ext cx="3350895" cy="19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9" y="3836503"/>
            <a:ext cx="3350895" cy="22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urabe\勉強\10年規模変動\2013年度：勉強\20131126長期予報研究連絡会\論文\20140917review1\fig\fig.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95736" y="1484784"/>
            <a:ext cx="3448562" cy="46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円/楕円 23"/>
          <p:cNvSpPr/>
          <p:nvPr/>
        </p:nvSpPr>
        <p:spPr>
          <a:xfrm>
            <a:off x="3035781" y="1823302"/>
            <a:ext cx="720080" cy="41202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13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14" name="円弧 13"/>
          <p:cNvSpPr/>
          <p:nvPr/>
        </p:nvSpPr>
        <p:spPr>
          <a:xfrm rot="18768567">
            <a:off x="3347104" y="4124925"/>
            <a:ext cx="1104521" cy="1331177"/>
          </a:xfrm>
          <a:prstGeom prst="arc">
            <a:avLst/>
          </a:prstGeom>
          <a:ln w="381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6165304"/>
            <a:ext cx="590465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ラニーニャ傾向→循環場の変動→日本の天候（季節変動の強化）</a:t>
            </a:r>
            <a:endParaRPr kumimoji="1" lang="en-US" altLang="ja-JP" sz="1600" dirty="0" smtClean="0"/>
          </a:p>
          <a:p>
            <a:pPr algn="ctr"/>
            <a:r>
              <a:rPr lang="ja-JP" altLang="en-US" sz="1600" dirty="0"/>
              <a:t>整合的</a:t>
            </a:r>
            <a:r>
              <a:rPr lang="ja-JP" altLang="en-US" sz="1600" dirty="0" smtClean="0"/>
              <a:t>な状況</a:t>
            </a:r>
            <a:r>
              <a:rPr lang="ja-JP" altLang="en-US" sz="1600" dirty="0"/>
              <a:t>と</a:t>
            </a:r>
            <a:r>
              <a:rPr lang="ja-JP" altLang="en-US" sz="1600" dirty="0" smtClean="0"/>
              <a:t>して理解できる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64826" y="980728"/>
            <a:ext cx="211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200 </a:t>
            </a:r>
            <a:r>
              <a:rPr lang="en-US" altLang="ja-JP" sz="1400" dirty="0" err="1" smtClean="0"/>
              <a:t>hPa</a:t>
            </a:r>
            <a:r>
              <a:rPr lang="ja-JP" altLang="en-US" sz="1400" dirty="0" smtClean="0"/>
              <a:t>高度（</a:t>
            </a:r>
            <a:r>
              <a:rPr lang="en-US" altLang="ja-JP" sz="1400" dirty="0" smtClean="0"/>
              <a:t>Z200</a:t>
            </a:r>
            <a:r>
              <a:rPr lang="ja-JP" altLang="en-US" sz="1400" dirty="0" smtClean="0"/>
              <a:t>）偏差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954" y="1755973"/>
            <a:ext cx="1996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u="sng" dirty="0" smtClean="0"/>
              <a:t>冬</a:t>
            </a:r>
            <a:r>
              <a:rPr kumimoji="1" lang="en-US" altLang="ja-JP" sz="1400" u="sng" dirty="0" smtClean="0"/>
              <a:t> – </a:t>
            </a:r>
            <a:r>
              <a:rPr kumimoji="1" lang="ja-JP" altLang="en-US" sz="1400" u="sng" dirty="0" smtClean="0"/>
              <a:t>春平均</a:t>
            </a:r>
            <a:endParaRPr kumimoji="1" lang="en-US" altLang="ja-JP" sz="1400" u="sng" dirty="0" smtClean="0"/>
          </a:p>
          <a:p>
            <a:r>
              <a:rPr lang="en-US" altLang="ja-JP" sz="1400" dirty="0" smtClean="0"/>
              <a:t>Far-Eastern trough (Takaya and Nakamura, 2013) </a:t>
            </a:r>
            <a:r>
              <a:rPr lang="ja-JP" altLang="en-US" sz="1400" dirty="0" smtClean="0"/>
              <a:t>の強化</a:t>
            </a:r>
            <a:endParaRPr lang="en-US" altLang="ja-JP" sz="1400" dirty="0" smtClean="0"/>
          </a:p>
          <a:p>
            <a:r>
              <a:rPr lang="en-US" altLang="ja-JP" sz="1400" dirty="0" smtClean="0">
                <a:sym typeface="Wingdings" panose="05000000000000000000" pitchFamily="2" charset="2"/>
              </a:rPr>
              <a:t></a:t>
            </a:r>
            <a:r>
              <a:rPr lang="ja-JP" altLang="en-US" sz="1400" dirty="0" smtClean="0">
                <a:sym typeface="Wingdings" panose="05000000000000000000" pitchFamily="2" charset="2"/>
              </a:rPr>
              <a:t>東アジアモンスーンが強まり、日本の低温と整合的</a:t>
            </a:r>
            <a:endParaRPr kumimoji="1" lang="ja-JP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84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326" y="1727806"/>
            <a:ext cx="3243959" cy="24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コネクタ 24"/>
          <p:cNvCxnSpPr/>
          <p:nvPr/>
        </p:nvCxnSpPr>
        <p:spPr>
          <a:xfrm flipV="1">
            <a:off x="5342152" y="2996716"/>
            <a:ext cx="3016626" cy="443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5333219" y="2615550"/>
            <a:ext cx="3060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0326" y="4278757"/>
            <a:ext cx="3252893" cy="24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コネクタ 18"/>
          <p:cNvCxnSpPr/>
          <p:nvPr/>
        </p:nvCxnSpPr>
        <p:spPr>
          <a:xfrm>
            <a:off x="5333219" y="5311718"/>
            <a:ext cx="30600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5367659" y="5547667"/>
            <a:ext cx="3016626" cy="443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482" y="188640"/>
            <a:ext cx="8229600" cy="64807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表層水温の状況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916700"/>
            <a:ext cx="323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表層水温（海面～</a:t>
            </a:r>
            <a:r>
              <a:rPr kumimoji="1" lang="en-US" altLang="ja-JP" sz="1600" dirty="0" smtClean="0"/>
              <a:t>300m</a:t>
            </a:r>
            <a:r>
              <a:rPr kumimoji="1" lang="ja-JP" altLang="en-US" sz="1600" dirty="0" smtClean="0"/>
              <a:t>平均）偏差</a:t>
            </a:r>
            <a:endParaRPr kumimoji="1" lang="ja-JP" altLang="en-US" sz="1600" dirty="0"/>
          </a:p>
        </p:txBody>
      </p:sp>
      <p:pic>
        <p:nvPicPr>
          <p:cNvPr id="1030" name="Picture 6" descr="D:\urabe\勉強\10年規模変動\2014年度発表資料\figs\fig.0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4" y="1741822"/>
            <a:ext cx="3643884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>
            <a:off x="2627784" y="2636912"/>
            <a:ext cx="2448272" cy="5596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553884" y="3001153"/>
            <a:ext cx="2522172" cy="179599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6056" y="112474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黒</a:t>
            </a:r>
            <a:r>
              <a:rPr lang="en-US" altLang="ja-JP" sz="1400" dirty="0" smtClean="0"/>
              <a:t> : MOVE-G</a:t>
            </a:r>
          </a:p>
          <a:p>
            <a:r>
              <a:rPr kumimoji="1" lang="ja-JP" altLang="en-US" sz="1400" dirty="0" smtClean="0">
                <a:solidFill>
                  <a:srgbClr val="0000FF"/>
                </a:solidFill>
              </a:rPr>
              <a:t>青</a:t>
            </a:r>
            <a:r>
              <a:rPr kumimoji="1" lang="en-US" altLang="ja-JP" sz="1400" dirty="0" smtClean="0"/>
              <a:t> : </a:t>
            </a:r>
            <a:r>
              <a:rPr kumimoji="1" lang="ja-JP" altLang="en-US" sz="1400" dirty="0" smtClean="0"/>
              <a:t>客観解析</a:t>
            </a:r>
            <a:r>
              <a:rPr kumimoji="1" lang="en-US" altLang="ja-JP" sz="1400" dirty="0" smtClean="0"/>
              <a:t> (Ishii and Kimoto, 2009)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767063" y="815692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西部太平洋熱帯域の領域平均</a:t>
            </a:r>
            <a:endParaRPr lang="en-US" altLang="ja-JP" sz="1600" dirty="0"/>
          </a:p>
        </p:txBody>
      </p:sp>
      <p:sp>
        <p:nvSpPr>
          <p:cNvPr id="17" name="スライド番号プレースホルダー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76466-C31E-4540-B8F3-1F273003CCF9}" type="slidenum">
              <a:rPr lang="ja-JP" altLang="en-US" sz="1800" smtClean="0">
                <a:solidFill>
                  <a:schemeClr val="tx1"/>
                </a:solidFill>
              </a:rPr>
              <a:pPr/>
              <a:t>14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24019" y="2559583"/>
            <a:ext cx="736413" cy="14876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179512" y="5214690"/>
            <a:ext cx="482453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最近十年ほど見られているラニーニャ傾向は、年々変動と同程度かそれ以上に強い偏差をもたらしている</a:t>
            </a:r>
            <a:endParaRPr lang="ja-JP" altLang="en-US" sz="1600" dirty="0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7524328" y="5191507"/>
            <a:ext cx="958918" cy="9017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31026" y="436510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Urabe and Maeda(2014)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31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まとめ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> </a:t>
            </a:r>
            <a:r>
              <a:rPr lang="en-US" altLang="ja-JP" sz="2700" dirty="0" smtClean="0"/>
              <a:t>- </a:t>
            </a:r>
            <a:r>
              <a:rPr lang="ja-JP" altLang="en-US" sz="2700" dirty="0" smtClean="0"/>
              <a:t>近年の状況</a:t>
            </a:r>
            <a:r>
              <a:rPr lang="en-US" altLang="ja-JP" sz="2700" dirty="0" smtClean="0"/>
              <a:t> -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日本の気温は夏から秋（冬から春）にかけて高温</a:t>
            </a:r>
            <a:r>
              <a:rPr lang="ja-JP" altLang="en-US" dirty="0" smtClean="0"/>
              <a:t>（低温）傾向　＝　季節変動の強化</a:t>
            </a:r>
            <a:endParaRPr kumimoji="1" lang="en-US" altLang="ja-JP" dirty="0" smtClean="0"/>
          </a:p>
          <a:p>
            <a:r>
              <a:rPr lang="ja-JP" altLang="en-US" dirty="0" smtClean="0"/>
              <a:t>太平洋熱帯域の水温は西部（東部）で正偏差（負偏差）。</a:t>
            </a:r>
            <a:r>
              <a:rPr lang="en-US" altLang="ja-JP" dirty="0" smtClean="0"/>
              <a:t>Walker</a:t>
            </a:r>
            <a:r>
              <a:rPr lang="ja-JP" altLang="en-US" dirty="0" smtClean="0"/>
              <a:t>循環が強まり、西部で対流活発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/>
              <a:t>La </a:t>
            </a:r>
            <a:r>
              <a:rPr lang="en-US" altLang="ja-JP" dirty="0"/>
              <a:t>Niña-like </a:t>
            </a:r>
            <a:r>
              <a:rPr lang="en-US" altLang="ja-JP" dirty="0" smtClean="0"/>
              <a:t>Conditions</a:t>
            </a:r>
            <a:endParaRPr lang="en-US" altLang="ja-JP" dirty="0"/>
          </a:p>
          <a:p>
            <a:r>
              <a:rPr lang="ja-JP" altLang="en-US" dirty="0" smtClean="0"/>
              <a:t>大規模な循環場も</a:t>
            </a:r>
            <a:r>
              <a:rPr lang="en-US" altLang="ja-JP" dirty="0"/>
              <a:t>La </a:t>
            </a:r>
            <a:r>
              <a:rPr lang="en-US" altLang="ja-JP" dirty="0" smtClean="0"/>
              <a:t>Niña</a:t>
            </a:r>
            <a:r>
              <a:rPr lang="ja-JP" altLang="en-US" dirty="0" smtClean="0"/>
              <a:t>傾向に対する応答として整合的な分布</a:t>
            </a:r>
            <a:endParaRPr lang="en-US" altLang="ja-JP" dirty="0"/>
          </a:p>
          <a:p>
            <a:r>
              <a:rPr lang="ja-JP" altLang="en-US" dirty="0" smtClean="0"/>
              <a:t>日本の気温の状況とも整合的</a:t>
            </a:r>
            <a:endParaRPr lang="en-US" altLang="ja-JP" dirty="0" smtClean="0"/>
          </a:p>
        </p:txBody>
      </p:sp>
      <p:sp>
        <p:nvSpPr>
          <p:cNvPr id="5" name="スライド番号プレースホルダー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76466-C31E-4540-B8F3-1F273003CCF9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ところで</a:t>
            </a:r>
            <a:r>
              <a:rPr kumimoji="1" lang="ja-JP" altLang="en-US" dirty="0" err="1" smtClean="0"/>
              <a:t>、、、、</a:t>
            </a:r>
            <a:r>
              <a:rPr kumimoji="1" lang="ja-JP" altLang="en-US" dirty="0" smtClean="0"/>
              <a:t>地球温暖化予測では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2"/>
          <p:cNvSpPr txBox="1">
            <a:spLocks noChangeArrowheads="1"/>
          </p:cNvSpPr>
          <p:nvPr/>
        </p:nvSpPr>
        <p:spPr bwMode="auto">
          <a:xfrm>
            <a:off x="1331640" y="908720"/>
            <a:ext cx="6048375" cy="4619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dirty="0">
                <a:ea typeface="HG丸ｺﾞｼｯｸM-PRO" pitchFamily="50" charset="-128"/>
              </a:rPr>
              <a:t>熱帯の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成層の安定化</a:t>
            </a:r>
            <a:r>
              <a:rPr lang="ja-JP" altLang="en-US" sz="2400" dirty="0">
                <a:ea typeface="HG丸ｺﾞｼｯｸM-PRO" pitchFamily="50" charset="-128"/>
              </a:rPr>
              <a:t>　＞　降水量の増加</a:t>
            </a:r>
            <a:endParaRPr lang="en-US" altLang="ja-JP" sz="2400" dirty="0">
              <a:ea typeface="HG丸ｺﾞｼｯｸM-PRO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707904" y="1484784"/>
            <a:ext cx="1368425" cy="28733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24" name="テキスト ボックス 4"/>
          <p:cNvSpPr txBox="1">
            <a:spLocks noChangeArrowheads="1"/>
          </p:cNvSpPr>
          <p:nvPr/>
        </p:nvSpPr>
        <p:spPr bwMode="auto">
          <a:xfrm>
            <a:off x="1619672" y="1844824"/>
            <a:ext cx="5545138" cy="4619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400" dirty="0">
                <a:ea typeface="HG丸ｺﾞｼｯｸM-PRO" pitchFamily="50" charset="-128"/>
              </a:rPr>
              <a:t>西太平洋の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上昇流の弱化</a:t>
            </a:r>
            <a:r>
              <a:rPr lang="ja-JP" altLang="en-US" sz="2400" dirty="0">
                <a:ea typeface="HG丸ｺﾞｼｯｸM-PRO" pitchFamily="50" charset="-128"/>
              </a:rPr>
              <a:t>　</a:t>
            </a:r>
            <a:endParaRPr lang="en-US" altLang="ja-JP" sz="2400" dirty="0">
              <a:ea typeface="HG丸ｺﾞｼｯｸM-PRO" pitchFamily="50" charset="-128"/>
            </a:endParaRPr>
          </a:p>
        </p:txBody>
      </p:sp>
      <p:sp>
        <p:nvSpPr>
          <p:cNvPr id="5128" name="テキスト ボックス 10"/>
          <p:cNvSpPr txBox="1">
            <a:spLocks noChangeArrowheads="1"/>
          </p:cNvSpPr>
          <p:nvPr/>
        </p:nvSpPr>
        <p:spPr bwMode="auto">
          <a:xfrm>
            <a:off x="250825" y="4797425"/>
            <a:ext cx="3241675" cy="1384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>
                <a:ea typeface="HG丸ｺﾞｼｯｸM-PRO" pitchFamily="50" charset="-128"/>
              </a:rPr>
              <a:t>ゾーナル温暖化</a:t>
            </a:r>
            <a:endParaRPr lang="en-US" altLang="ja-JP" sz="2800" dirty="0"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＋暖冬冷夏</a:t>
            </a:r>
            <a:r>
              <a:rPr lang="ja-JP" altLang="en-US" sz="2800" dirty="0">
                <a:ea typeface="HG丸ｺﾞｼｯｸM-PRO" pitchFamily="50" charset="-128"/>
              </a:rPr>
              <a:t>傾向への変化</a:t>
            </a:r>
            <a:endParaRPr lang="en-US" altLang="ja-JP" dirty="0">
              <a:ea typeface="HG丸ｺﾞｼｯｸM-PRO" pitchFamily="50" charset="-128"/>
            </a:endParaRPr>
          </a:p>
        </p:txBody>
      </p:sp>
      <p:sp>
        <p:nvSpPr>
          <p:cNvPr id="5127" name="テキスト ボックス 22"/>
          <p:cNvSpPr txBox="1">
            <a:spLocks noChangeArrowheads="1"/>
          </p:cNvSpPr>
          <p:nvPr/>
        </p:nvSpPr>
        <p:spPr bwMode="auto">
          <a:xfrm>
            <a:off x="7297179" y="1608581"/>
            <a:ext cx="18468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/>
              <a:t>Knutson and </a:t>
            </a:r>
            <a:r>
              <a:rPr lang="en-US" altLang="ja-JP" sz="1100" dirty="0" err="1"/>
              <a:t>Manabe</a:t>
            </a:r>
            <a:r>
              <a:rPr lang="en-US" altLang="ja-JP" sz="1100" dirty="0"/>
              <a:t>(1995)</a:t>
            </a:r>
          </a:p>
          <a:p>
            <a:r>
              <a:rPr lang="en-US" altLang="ja-JP" sz="1100" dirty="0" err="1"/>
              <a:t>Sugi</a:t>
            </a:r>
            <a:r>
              <a:rPr lang="en-US" altLang="ja-JP" sz="1100" dirty="0"/>
              <a:t> et al.(2002)</a:t>
            </a:r>
          </a:p>
          <a:p>
            <a:r>
              <a:rPr lang="en-US" altLang="ja-JP" sz="1100" dirty="0"/>
              <a:t>Held and </a:t>
            </a:r>
            <a:r>
              <a:rPr lang="en-US" altLang="ja-JP" sz="1100" dirty="0" err="1"/>
              <a:t>Soden</a:t>
            </a:r>
            <a:r>
              <a:rPr lang="en-US" altLang="ja-JP" sz="1100" dirty="0"/>
              <a:t>(2006)</a:t>
            </a:r>
          </a:p>
          <a:p>
            <a:r>
              <a:rPr lang="en-US" altLang="ja-JP" sz="1100" dirty="0"/>
              <a:t>   …</a:t>
            </a:r>
          </a:p>
        </p:txBody>
      </p:sp>
      <p:sp>
        <p:nvSpPr>
          <p:cNvPr id="3" name="テキスト ボックス 10"/>
          <p:cNvSpPr txBox="1">
            <a:spLocks noChangeArrowheads="1"/>
          </p:cNvSpPr>
          <p:nvPr/>
        </p:nvSpPr>
        <p:spPr bwMode="auto">
          <a:xfrm>
            <a:off x="183977" y="2812182"/>
            <a:ext cx="3816350" cy="5238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>
                <a:ea typeface="HG丸ｺﾞｼｯｸM-PRO" pitchFamily="50" charset="-128"/>
              </a:rPr>
              <a:t>ウォーカー循環の弱化</a:t>
            </a:r>
            <a:endParaRPr lang="en-US" altLang="ja-JP" sz="2800" dirty="0">
              <a:ea typeface="HG丸ｺﾞｼｯｸM-PRO" pitchFamily="50" charset="-128"/>
            </a:endParaRPr>
          </a:p>
        </p:txBody>
      </p:sp>
      <p:sp>
        <p:nvSpPr>
          <p:cNvPr id="5133" name="テキスト ボックス 10"/>
          <p:cNvSpPr txBox="1">
            <a:spLocks noChangeArrowheads="1"/>
          </p:cNvSpPr>
          <p:nvPr/>
        </p:nvSpPr>
        <p:spPr bwMode="auto">
          <a:xfrm>
            <a:off x="0" y="3860800"/>
            <a:ext cx="4103688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>
                <a:ea typeface="HG丸ｺﾞｼｯｸM-PRO" pitchFamily="50" charset="-128"/>
              </a:rPr>
              <a:t>エルニーニョ側への変化</a:t>
            </a:r>
            <a:endParaRPr lang="en-US" altLang="ja-JP" sz="2800" dirty="0">
              <a:ea typeface="HG丸ｺﾞｼｯｸM-PRO" pitchFamily="50" charset="-128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1476375" y="3500438"/>
            <a:ext cx="1368425" cy="28733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1403350" y="4437063"/>
            <a:ext cx="1368425" cy="28733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5652120" y="2420888"/>
            <a:ext cx="1366838" cy="258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テキスト ボックス 12"/>
          <p:cNvSpPr txBox="1">
            <a:spLocks noChangeArrowheads="1"/>
          </p:cNvSpPr>
          <p:nvPr/>
        </p:nvSpPr>
        <p:spPr bwMode="auto">
          <a:xfrm>
            <a:off x="4644008" y="2924944"/>
            <a:ext cx="3887787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dirty="0">
                <a:ea typeface="HG丸ｺﾞｼｯｸM-PRO" pitchFamily="50" charset="-128"/>
              </a:rPr>
              <a:t>発散風によって励起される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赤道波の振幅の低下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　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5652120" y="3861048"/>
            <a:ext cx="1366838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テキスト ボックス 14"/>
          <p:cNvSpPr txBox="1">
            <a:spLocks noChangeArrowheads="1"/>
          </p:cNvSpPr>
          <p:nvPr/>
        </p:nvSpPr>
        <p:spPr bwMode="auto">
          <a:xfrm>
            <a:off x="4283968" y="4221088"/>
            <a:ext cx="4679950" cy="2308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dirty="0">
                <a:ea typeface="HG丸ｺﾞｼｯｸM-PRO" pitchFamily="50" charset="-128"/>
              </a:rPr>
              <a:t>・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夏：チベット高気圧の弱化</a:t>
            </a:r>
            <a:r>
              <a:rPr lang="ja-JP" altLang="en-US" sz="2400" dirty="0">
                <a:solidFill>
                  <a:srgbClr val="FF0000"/>
                </a:solidFill>
                <a:ea typeface="HG丸ｺﾞｼｯｸM-PRO" pitchFamily="50" charset="-128"/>
              </a:rPr>
              <a:t>（北縁を流れる亜熱帯ジェットの南下）</a:t>
            </a:r>
            <a:endParaRPr lang="en-US" altLang="ja-JP" sz="2400" dirty="0">
              <a:solidFill>
                <a:srgbClr val="FF0000"/>
              </a:solidFill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2400" dirty="0">
                <a:ea typeface="HG丸ｺﾞｼｯｸM-PRO" pitchFamily="50" charset="-128"/>
              </a:rPr>
              <a:t>・</a:t>
            </a: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冬：</a:t>
            </a:r>
            <a:r>
              <a:rPr lang="ja-JP" altLang="en-US" sz="2400" dirty="0">
                <a:solidFill>
                  <a:srgbClr val="FFC000"/>
                </a:solidFill>
                <a:ea typeface="HG丸ｺﾞｼｯｸM-PRO" pitchFamily="50" charset="-128"/>
              </a:rPr>
              <a:t>日本付近での</a:t>
            </a: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熱帯起源のロスビー波</a:t>
            </a:r>
            <a:r>
              <a:rPr lang="ja-JP" altLang="en-US" sz="2400" dirty="0">
                <a:solidFill>
                  <a:srgbClr val="FFC000"/>
                </a:solidFill>
                <a:ea typeface="HG丸ｺﾞｼｯｸM-PRO" pitchFamily="50" charset="-128"/>
              </a:rPr>
              <a:t>（気圧の谷）</a:t>
            </a: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の振幅の低下　</a:t>
            </a:r>
            <a:endParaRPr lang="en-US" altLang="ja-JP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27" name="下矢印 26"/>
          <p:cNvSpPr/>
          <p:nvPr/>
        </p:nvSpPr>
        <p:spPr>
          <a:xfrm rot="5400000">
            <a:off x="3131702" y="5229064"/>
            <a:ext cx="136842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211638" y="2780928"/>
            <a:ext cx="4932362" cy="39608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ja-JP" altLang="en-US" sz="2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地球温暖化による熱帯</a:t>
            </a:r>
            <a:r>
              <a:rPr lang="ja-JP" altLang="en-US" sz="2400" dirty="0" smtClean="0">
                <a:solidFill>
                  <a:schemeClr val="bg1"/>
                </a:solidFill>
              </a:rPr>
              <a:t>循環場の変化の東アジア循環場への影響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等号 1"/>
          <p:cNvSpPr/>
          <p:nvPr/>
        </p:nvSpPr>
        <p:spPr>
          <a:xfrm rot="16200000">
            <a:off x="2109281" y="2429330"/>
            <a:ext cx="441250" cy="338635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4744-8311-49D4-AF00-3C70D3F745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6849"/>
      </p:ext>
    </p:extLst>
  </p:cSld>
  <p:clrMapOvr>
    <a:masterClrMapping/>
  </p:clrMapOvr>
  <p:transition spd="slow" advTm="17514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b="16818"/>
          <a:stretch>
            <a:fillRect/>
          </a:stretch>
        </p:blipFill>
        <p:spPr bwMode="auto">
          <a:xfrm>
            <a:off x="5589522" y="3839539"/>
            <a:ext cx="3077672" cy="28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594" y="-265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地球温暖化によるウォーカー循環の弱化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4234" y="1484784"/>
            <a:ext cx="156805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 smtClean="0"/>
              <a:t>上昇流</a:t>
            </a:r>
            <a:r>
              <a:rPr lang="ja-JP" altLang="en-US" dirty="0"/>
              <a:t>の強さ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59110" y="1499350"/>
            <a:ext cx="13388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 smtClean="0"/>
              <a:t>成層安定度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8500" y="1450437"/>
            <a:ext cx="23322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dirty="0"/>
              <a:t>凝結熱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497112" y="1385643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/>
              <a:t>×</a:t>
            </a:r>
            <a:endParaRPr lang="ja-JP" altLang="en-US" sz="36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478048" y="1385643"/>
            <a:ext cx="47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400" dirty="0" smtClean="0"/>
              <a:t>~</a:t>
            </a:r>
            <a:endParaRPr lang="en-US" altLang="ja-JP" sz="4400" dirty="0"/>
          </a:p>
        </p:txBody>
      </p:sp>
      <p:sp>
        <p:nvSpPr>
          <p:cNvPr id="12" name="テキスト ボックス 17"/>
          <p:cNvSpPr txBox="1">
            <a:spLocks noChangeArrowheads="1"/>
          </p:cNvSpPr>
          <p:nvPr/>
        </p:nvSpPr>
        <p:spPr bwMode="auto">
          <a:xfrm>
            <a:off x="-56418" y="508030"/>
            <a:ext cx="8281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地球温暖化による熱帯域での熱力学バランスの変化</a:t>
            </a:r>
            <a:endParaRPr lang="ja-JP" altLang="en-US" dirty="0"/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6175969" y="2640924"/>
            <a:ext cx="24486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水蒸気量は増加するが降水はあまり増えず、凝結熱は微増</a:t>
            </a:r>
            <a:endParaRPr lang="en-US" altLang="ja-JP" dirty="0"/>
          </a:p>
        </p:txBody>
      </p:sp>
      <p:sp>
        <p:nvSpPr>
          <p:cNvPr id="14" name="右矢印 13"/>
          <p:cNvSpPr/>
          <p:nvPr/>
        </p:nvSpPr>
        <p:spPr>
          <a:xfrm rot="18307180">
            <a:off x="3920431" y="2022850"/>
            <a:ext cx="574675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右矢印 14"/>
          <p:cNvSpPr/>
          <p:nvPr/>
        </p:nvSpPr>
        <p:spPr>
          <a:xfrm rot="20344186">
            <a:off x="7186473" y="2120440"/>
            <a:ext cx="576263" cy="4318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 rot="1974826">
            <a:off x="946004" y="1978364"/>
            <a:ext cx="576262" cy="43338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テキスト ボックス 24"/>
          <p:cNvSpPr txBox="1">
            <a:spLocks noChangeArrowheads="1"/>
          </p:cNvSpPr>
          <p:nvPr/>
        </p:nvSpPr>
        <p:spPr bwMode="auto">
          <a:xfrm>
            <a:off x="3168898" y="2607369"/>
            <a:ext cx="25192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対流圏下層の水蒸気量の増加によって、安定度が増加</a:t>
            </a:r>
            <a:endParaRPr lang="ja-JP" altLang="en-US" dirty="0"/>
          </a:p>
        </p:txBody>
      </p:sp>
      <p:sp>
        <p:nvSpPr>
          <p:cNvPr id="18" name="テキスト ボックス 25"/>
          <p:cNvSpPr txBox="1">
            <a:spLocks noChangeArrowheads="1"/>
          </p:cNvSpPr>
          <p:nvPr/>
        </p:nvSpPr>
        <p:spPr bwMode="auto">
          <a:xfrm>
            <a:off x="123973" y="2522982"/>
            <a:ext cx="258213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u="sng" dirty="0"/>
              <a:t>凝結熱以上に安定度が</a:t>
            </a:r>
            <a:r>
              <a:rPr lang="ja-JP" altLang="en-US" u="sng" dirty="0" smtClean="0"/>
              <a:t>増加することで、上昇発散風は弱化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95944" y="1007791"/>
            <a:ext cx="8748713" cy="252095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52862" y="3602345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500hPa</a:t>
            </a:r>
            <a:r>
              <a:rPr lang="ja-JP" altLang="en-US" sz="1600" dirty="0" smtClean="0">
                <a:latin typeface="Arial" pitchFamily="34" charset="0"/>
                <a:cs typeface="Arial" pitchFamily="34" charset="0"/>
              </a:rPr>
              <a:t>鉛直風速の将来変化</a:t>
            </a: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001631" y="5853609"/>
            <a:ext cx="604867" cy="302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9522" y="6246063"/>
            <a:ext cx="806490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</a:rPr>
              <a:t>上昇流の弱化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606498" y="5866669"/>
            <a:ext cx="1310546" cy="252028"/>
          </a:xfrm>
          <a:prstGeom prst="ellipse">
            <a:avLst/>
          </a:prstGeom>
          <a:noFill/>
          <a:ln w="19050">
            <a:solidFill>
              <a:srgbClr val="1E0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61771" y="6118697"/>
            <a:ext cx="806490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1E0DFF"/>
                </a:solidFill>
              </a:rPr>
              <a:t>下降流の弱化</a:t>
            </a:r>
            <a:endParaRPr kumimoji="1" lang="en-US" altLang="ja-JP" sz="1200" dirty="0" smtClean="0">
              <a:solidFill>
                <a:srgbClr val="1E0D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69055" y="6531068"/>
            <a:ext cx="2075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Vecchi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Soden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2007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990" y="699184"/>
            <a:ext cx="1251692" cy="72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テキスト ボックス 43"/>
          <p:cNvSpPr txBox="1"/>
          <p:nvPr/>
        </p:nvSpPr>
        <p:spPr>
          <a:xfrm>
            <a:off x="253832" y="6453453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Held and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Soden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2006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72571" y="6039337"/>
            <a:ext cx="213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Held and 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Soden</a:t>
            </a: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 2006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5" y="3681258"/>
            <a:ext cx="2222067" cy="278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40" y="3602345"/>
            <a:ext cx="2327718" cy="24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572268" y="3588332"/>
            <a:ext cx="1290023" cy="2769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</a:rPr>
              <a:t>比湿の変化率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102929" y="3807471"/>
            <a:ext cx="490835" cy="341609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50369" y="4781613"/>
            <a:ext cx="1290023" cy="2769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降水量</a:t>
            </a:r>
            <a:r>
              <a:rPr lang="ja-JP" altLang="en-US" sz="1200" dirty="0" smtClean="0">
                <a:solidFill>
                  <a:srgbClr val="FF0000"/>
                </a:solidFill>
              </a:rPr>
              <a:t>の変化率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54" name="フリーフォーム 53"/>
          <p:cNvSpPr/>
          <p:nvPr/>
        </p:nvSpPr>
        <p:spPr>
          <a:xfrm flipH="1">
            <a:off x="1711174" y="4575491"/>
            <a:ext cx="82034" cy="221661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47623" y="5048030"/>
            <a:ext cx="1379896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</a:rPr>
              <a:t>積雲による質量フラックスの変化率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1778510" y="5445224"/>
            <a:ext cx="45719" cy="149653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10784" y="4689313"/>
            <a:ext cx="69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P=</a:t>
            </a:r>
            <a:r>
              <a:rPr kumimoji="1" lang="en-US" altLang="ja-JP" sz="1400" dirty="0" err="1" smtClean="0">
                <a:latin typeface="Arial" pitchFamily="34" charset="0"/>
                <a:cs typeface="Arial" pitchFamily="34" charset="0"/>
              </a:rPr>
              <a:t>Mq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フリーフォーム 57"/>
          <p:cNvSpPr/>
          <p:nvPr/>
        </p:nvSpPr>
        <p:spPr>
          <a:xfrm flipH="1">
            <a:off x="3824854" y="4144380"/>
            <a:ext cx="82034" cy="221661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00678" y="3837332"/>
            <a:ext cx="1814180" cy="2769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ハドレー循環の</a:t>
            </a:r>
            <a:r>
              <a:rPr lang="ja-JP" altLang="en-US" sz="1200" dirty="0" smtClean="0">
                <a:solidFill>
                  <a:srgbClr val="FF0000"/>
                </a:solidFill>
              </a:rPr>
              <a:t>変化率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11137" y="4887738"/>
            <a:ext cx="1142689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ウォーカー</a:t>
            </a:r>
            <a:r>
              <a:rPr lang="ja-JP" altLang="en-US" sz="1200" dirty="0" smtClean="0">
                <a:solidFill>
                  <a:srgbClr val="FF0000"/>
                </a:solidFill>
              </a:rPr>
              <a:t>循環</a:t>
            </a:r>
            <a:r>
              <a:rPr lang="ja-JP" altLang="en-US" sz="1200" dirty="0">
                <a:solidFill>
                  <a:srgbClr val="FF0000"/>
                </a:solidFill>
              </a:rPr>
              <a:t>の</a:t>
            </a:r>
            <a:r>
              <a:rPr lang="ja-JP" altLang="en-US" sz="1200" dirty="0" smtClean="0">
                <a:solidFill>
                  <a:srgbClr val="FF0000"/>
                </a:solidFill>
              </a:rPr>
              <a:t>変化率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sp>
        <p:nvSpPr>
          <p:cNvPr id="61" name="フリーフォーム 60"/>
          <p:cNvSpPr/>
          <p:nvPr/>
        </p:nvSpPr>
        <p:spPr>
          <a:xfrm flipH="1">
            <a:off x="3078962" y="4659327"/>
            <a:ext cx="82034" cy="221661"/>
          </a:xfrm>
          <a:custGeom>
            <a:avLst/>
            <a:gdLst>
              <a:gd name="connsiteX0" fmla="*/ 0 w 28575"/>
              <a:gd name="connsiteY0" fmla="*/ 0 h 314325"/>
              <a:gd name="connsiteX1" fmla="*/ 28575 w 28575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314325">
                <a:moveTo>
                  <a:pt x="0" y="0"/>
                </a:moveTo>
                <a:lnTo>
                  <a:pt x="28575" y="314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4744-8311-49D4-AF00-3C70D3F745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985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また、ごく最近は</a:t>
            </a:r>
            <a:r>
              <a:rPr lang="ja-JP" altLang="en-US" sz="3200" dirty="0" err="1" smtClean="0"/>
              <a:t>、、、、</a:t>
            </a:r>
            <a:r>
              <a:rPr lang="en-US" altLang="ja-JP" sz="3200" dirty="0" smtClean="0"/>
              <a:t>2014</a:t>
            </a:r>
            <a:r>
              <a:rPr lang="ja-JP" altLang="en-US" sz="3200" dirty="0" smtClean="0"/>
              <a:t>年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月から正の</a:t>
            </a:r>
            <a:r>
              <a:rPr lang="en-US" altLang="ja-JP" sz="3200" dirty="0" smtClean="0"/>
              <a:t>PDO</a:t>
            </a:r>
            <a:r>
              <a:rPr lang="ja-JP" altLang="en-US" sz="3200" dirty="0" smtClean="0"/>
              <a:t>指数、この夏も持続する予測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3" y="1412776"/>
            <a:ext cx="5184576" cy="21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1" y="4210221"/>
            <a:ext cx="3600400" cy="163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52" y="3670382"/>
            <a:ext cx="4701176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58661" y="609329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PDO</a:t>
            </a:r>
            <a:r>
              <a:rPr kumimoji="1" lang="ja-JP" altLang="en-US" sz="2800" dirty="0" smtClean="0"/>
              <a:t>の曲がり角？？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61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347733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はじめ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r>
              <a:rPr lang="ja-JP" altLang="en-US" sz="2400" dirty="0" smtClean="0"/>
              <a:t>  </a:t>
            </a:r>
            <a:r>
              <a:rPr lang="en-US" altLang="ja-JP" sz="2400" dirty="0" smtClean="0"/>
              <a:t>- </a:t>
            </a:r>
            <a:r>
              <a:rPr lang="ja-JP" altLang="en-US" sz="2400" dirty="0" smtClean="0"/>
              <a:t>十年規模変動への近年の注目</a:t>
            </a:r>
            <a:r>
              <a:rPr lang="en-US" altLang="ja-JP" sz="2400" dirty="0" smtClean="0"/>
              <a:t> -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 smtClean="0"/>
              <a:t>日本の近年の天候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- </a:t>
            </a:r>
            <a:r>
              <a:rPr lang="ja-JP" altLang="en-US" sz="2400" dirty="0" smtClean="0"/>
              <a:t>季節変動の強化</a:t>
            </a:r>
            <a:r>
              <a:rPr lang="en-US" altLang="ja-JP" sz="2400" dirty="0" smtClean="0"/>
              <a:t> -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 smtClean="0"/>
              <a:t>大気、海洋の近年の状況</a:t>
            </a:r>
            <a:endParaRPr lang="en-US" altLang="ja-JP" sz="2400" dirty="0" smtClean="0"/>
          </a:p>
          <a:p>
            <a:r>
              <a:rPr lang="en-US" altLang="ja-JP" sz="2400" dirty="0"/>
              <a:t> - </a:t>
            </a:r>
            <a:r>
              <a:rPr lang="en-US" altLang="ja-JP" sz="2400" dirty="0" smtClean="0"/>
              <a:t>La Niña-like conditions -</a:t>
            </a:r>
          </a:p>
          <a:p>
            <a:endParaRPr lang="en-US" altLang="ja-JP" sz="2400" dirty="0"/>
          </a:p>
          <a:p>
            <a:r>
              <a:rPr lang="ja-JP" altLang="en-US" sz="2400" dirty="0" smtClean="0"/>
              <a:t>まとめ</a:t>
            </a:r>
            <a:endParaRPr lang="en-US" altLang="ja-JP" sz="2400" dirty="0"/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2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46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使用データ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1560" y="1340768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+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大気循環場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- JRA-55 (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気象庁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; Kobayashi et al., 2015)</a:t>
            </a:r>
          </a:p>
          <a:p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+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海面水温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 (SST)</a:t>
            </a:r>
          </a:p>
          <a:p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- COBE-SST (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気象庁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; Ishii et al., 2005</a:t>
            </a:r>
            <a:r>
              <a:rPr lang="en-US" altLang="ja-JP" sz="2400" dirty="0"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+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表層水温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- MOVE-G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気象庁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; </a:t>
            </a:r>
            <a:r>
              <a:rPr lang="en-US" altLang="ja-JP" sz="2400" dirty="0" err="1" smtClean="0">
                <a:latin typeface="ＭＳ Ｐゴシック" pitchFamily="50" charset="-128"/>
                <a:ea typeface="ＭＳ Ｐゴシック" pitchFamily="50" charset="-128"/>
              </a:rPr>
              <a:t>Usui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 et al., 2006</a:t>
            </a:r>
            <a:r>
              <a:rPr lang="en-US" altLang="ja-JP" sz="2400" dirty="0"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-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客観解析</a:t>
            </a: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データ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 (Ishii and Kimoto, 2009</a:t>
            </a:r>
            <a:r>
              <a:rPr lang="en-US" altLang="ja-JP" sz="2400" dirty="0"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+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日本の気温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- 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気象庁の現場観測</a:t>
            </a:r>
            <a:endParaRPr lang="en-US" altLang="ja-JP" sz="24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smtClean="0"/>
              <a:t>www.data.jma.go.jp/cpdinfo/temp/list/mon_jpn.html)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3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2706" y="2708920"/>
            <a:ext cx="8579296" cy="1215008"/>
          </a:xfrm>
        </p:spPr>
        <p:txBody>
          <a:bodyPr>
            <a:noAutofit/>
          </a:bodyPr>
          <a:lstStyle/>
          <a:p>
            <a:r>
              <a:rPr lang="ja-JP" altLang="en-US" sz="4000" dirty="0" smtClean="0"/>
              <a:t>はじめに</a:t>
            </a:r>
            <a:endParaRPr kumimoji="1" lang="ja-JP" altLang="en-US" sz="2800" dirty="0"/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4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D:\Users\Yasuda\Desktop\新しいフォルダー\pdo_latest.tiff"/>
          <p:cNvPicPr>
            <a:picLocks noChangeAspect="1" noChangeArrowheads="1"/>
          </p:cNvPicPr>
          <p:nvPr/>
        </p:nvPicPr>
        <p:blipFill>
          <a:blip r:embed="rId2" cstate="print"/>
          <a:srcRect l="9094" t="5817" r="7060" b="49463"/>
          <a:stretch>
            <a:fillRect/>
          </a:stretch>
        </p:blipFill>
        <p:spPr bwMode="auto">
          <a:xfrm>
            <a:off x="425170" y="3056888"/>
            <a:ext cx="3291682" cy="131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1043"/>
          <p:cNvSpPr>
            <a:spLocks noChangeShapeType="1"/>
          </p:cNvSpPr>
          <p:nvPr/>
        </p:nvSpPr>
        <p:spPr bwMode="auto">
          <a:xfrm flipH="1">
            <a:off x="1168120" y="3270407"/>
            <a:ext cx="0" cy="952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4" name="Line 1044"/>
          <p:cNvSpPr>
            <a:spLocks noChangeShapeType="1"/>
          </p:cNvSpPr>
          <p:nvPr/>
        </p:nvSpPr>
        <p:spPr bwMode="auto">
          <a:xfrm flipH="1">
            <a:off x="1777720" y="3270407"/>
            <a:ext cx="0" cy="952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5" name="Line 1045"/>
          <p:cNvSpPr>
            <a:spLocks noChangeShapeType="1"/>
          </p:cNvSpPr>
          <p:nvPr/>
        </p:nvSpPr>
        <p:spPr bwMode="auto">
          <a:xfrm flipH="1">
            <a:off x="2654020" y="3270407"/>
            <a:ext cx="0" cy="952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6" name="Line 1046"/>
          <p:cNvSpPr>
            <a:spLocks noChangeShapeType="1"/>
          </p:cNvSpPr>
          <p:nvPr/>
        </p:nvSpPr>
        <p:spPr bwMode="auto">
          <a:xfrm>
            <a:off x="2966758" y="3232307"/>
            <a:ext cx="794" cy="10128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7" name="Line 1047"/>
          <p:cNvSpPr>
            <a:spLocks noChangeShapeType="1"/>
          </p:cNvSpPr>
          <p:nvPr/>
        </p:nvSpPr>
        <p:spPr bwMode="auto">
          <a:xfrm flipH="1">
            <a:off x="3248539" y="3237069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48" name="Line 1047"/>
          <p:cNvSpPr>
            <a:spLocks noChangeShapeType="1"/>
          </p:cNvSpPr>
          <p:nvPr/>
        </p:nvSpPr>
        <p:spPr bwMode="auto">
          <a:xfrm flipH="1">
            <a:off x="3472377" y="3237069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960" y="44624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代表的な十年～数十年規模の変動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86" y="980728"/>
            <a:ext cx="371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>
                <a:latin typeface="Calibri" panose="020F0502020204030204" pitchFamily="34" charset="0"/>
                <a:cs typeface="Helvetica" pitchFamily="34" charset="0"/>
              </a:rPr>
              <a:t>Pacific Decadal Oscillation (PDO)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9807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Calibri" panose="020F0502020204030204" pitchFamily="34" charset="0"/>
              </a:rPr>
              <a:t>North Pacific Gyre Oscillation (NPGO)</a:t>
            </a:r>
            <a:endParaRPr kumimoji="1" lang="en-US" altLang="ja-JP" sz="1600" u="sng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6801"/>
            <a:ext cx="1975169" cy="17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83768" y="602128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太平洋の海面水温に</a:t>
            </a:r>
            <a:r>
              <a:rPr lang="en-US" altLang="ja-JP" sz="1600" dirty="0" smtClean="0"/>
              <a:t>6</a:t>
            </a:r>
            <a:r>
              <a:rPr lang="ja-JP" altLang="en-US" sz="1600" dirty="0" smtClean="0"/>
              <a:t>年の</a:t>
            </a:r>
            <a:r>
              <a:rPr lang="en-US" altLang="ja-JP" sz="1600" dirty="0" smtClean="0"/>
              <a:t>Low Pass</a:t>
            </a:r>
            <a:r>
              <a:rPr lang="ja-JP" altLang="en-US" sz="1600" dirty="0" smtClean="0"/>
              <a:t>フィルターをかけた</a:t>
            </a:r>
            <a:r>
              <a:rPr lang="en-US" altLang="ja-JP" sz="1600" dirty="0" smtClean="0"/>
              <a:t>EOF</a:t>
            </a:r>
            <a:r>
              <a:rPr lang="ja-JP" altLang="en-US" sz="1600" dirty="0" smtClean="0"/>
              <a:t>第１モード</a:t>
            </a:r>
            <a:endParaRPr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171" y="4578513"/>
            <a:ext cx="358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err="1" smtClean="0"/>
              <a:t>Interdecadal</a:t>
            </a:r>
            <a:r>
              <a:rPr kumimoji="1" lang="en-US" altLang="ja-JP" u="sng" dirty="0" smtClean="0"/>
              <a:t> Pacific Oscillation (IPO)</a:t>
            </a:r>
            <a:endParaRPr kumimoji="1" lang="en-US" altLang="ja-JP" sz="1600" u="sng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67544" y="6117396"/>
            <a:ext cx="1975169" cy="69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18" y="5661248"/>
            <a:ext cx="1955642" cy="11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73" y="5773311"/>
            <a:ext cx="1770682" cy="10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284242" y="5013176"/>
            <a:ext cx="3608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北大西洋で平均したの</a:t>
            </a:r>
            <a:r>
              <a:rPr lang="en-US" altLang="ja-JP" sz="1400" dirty="0" smtClean="0"/>
              <a:t>SST</a:t>
            </a:r>
            <a:r>
              <a:rPr lang="ja-JP" altLang="en-US" sz="1400" dirty="0" smtClean="0"/>
              <a:t>偏差から、線形トレンド成分を除いたもの。</a:t>
            </a:r>
            <a:r>
              <a:rPr lang="en-US" altLang="ja-JP" sz="1400" dirty="0" smtClean="0"/>
              <a:t>60-70</a:t>
            </a:r>
            <a:r>
              <a:rPr lang="ja-JP" altLang="en-US" sz="1400" dirty="0" smtClean="0"/>
              <a:t>年周期。</a:t>
            </a:r>
            <a:endParaRPr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68218" y="4571836"/>
            <a:ext cx="39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Atlantic </a:t>
            </a:r>
            <a:r>
              <a:rPr kumimoji="1" lang="en-US" altLang="ja-JP" u="sng" dirty="0" err="1" smtClean="0"/>
              <a:t>Multidecadal</a:t>
            </a:r>
            <a:r>
              <a:rPr kumimoji="1" lang="en-US" altLang="ja-JP" u="sng" dirty="0" smtClean="0"/>
              <a:t> </a:t>
            </a:r>
            <a:r>
              <a:rPr kumimoji="1" lang="en-US" altLang="ja-JP" u="sng" dirty="0" err="1" smtClean="0"/>
              <a:t>Oscilaltion</a:t>
            </a:r>
            <a:r>
              <a:rPr kumimoji="1" lang="en-US" altLang="ja-JP" u="sng" dirty="0" smtClean="0"/>
              <a:t> (AMO)</a:t>
            </a:r>
            <a:endParaRPr kumimoji="1" lang="en-US" altLang="ja-JP" sz="1600" u="sng" dirty="0" smtClean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6466-C31E-4540-B8F3-1F273003CCF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888934" y="1700808"/>
            <a:ext cx="3859530" cy="2489200"/>
            <a:chOff x="57150" y="590550"/>
            <a:chExt cx="9648825" cy="6223000"/>
          </a:xfrm>
        </p:grpSpPr>
        <p:pic>
          <p:nvPicPr>
            <p:cNvPr id="17" name="Picture 6" descr="D:\Users\Yasuda\Desktop\新しいフォルダー\npgo_SST_SSH.png"/>
            <p:cNvPicPr>
              <a:picLocks noChangeAspect="1" noChangeArrowheads="1"/>
            </p:cNvPicPr>
            <p:nvPr/>
          </p:nvPicPr>
          <p:blipFill>
            <a:blip r:embed="rId6" cstate="print"/>
            <a:srcRect l="55692" t="10252" r="3185" b="40503"/>
            <a:stretch>
              <a:fillRect/>
            </a:stretch>
          </p:blipFill>
          <p:spPr bwMode="auto">
            <a:xfrm>
              <a:off x="557213" y="622300"/>
              <a:ext cx="3819525" cy="316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D:\Users\Yasuda\Desktop\新しいフォルダー\npgo_victoria.png"/>
            <p:cNvPicPr>
              <a:picLocks noChangeAspect="1" noChangeArrowheads="1"/>
            </p:cNvPicPr>
            <p:nvPr/>
          </p:nvPicPr>
          <p:blipFill>
            <a:blip r:embed="rId7" cstate="print"/>
            <a:srcRect l="3072" t="46835" r="53522" b="16309"/>
            <a:stretch>
              <a:fillRect/>
            </a:stretch>
          </p:blipFill>
          <p:spPr bwMode="auto">
            <a:xfrm>
              <a:off x="4784725" y="590550"/>
              <a:ext cx="4489450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D:\Users\Yasuda\Desktop\新しいフォルダー\npgo_victoria.png"/>
            <p:cNvPicPr>
              <a:picLocks noChangeAspect="1" noChangeArrowheads="1"/>
            </p:cNvPicPr>
            <p:nvPr/>
          </p:nvPicPr>
          <p:blipFill>
            <a:blip r:embed="rId7" cstate="print"/>
            <a:srcRect l="51575" t="46835" r="3922" b="15880"/>
            <a:stretch>
              <a:fillRect/>
            </a:stretch>
          </p:blipFill>
          <p:spPr bwMode="auto">
            <a:xfrm>
              <a:off x="57150" y="3671888"/>
              <a:ext cx="5411788" cy="314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C:\Documents and Settings\Administrator\My Documents\20120304\業務\参考文献\NPGO\fig4.jpg"/>
            <p:cNvPicPr>
              <a:picLocks noChangeAspect="1" noChangeArrowheads="1"/>
            </p:cNvPicPr>
            <p:nvPr/>
          </p:nvPicPr>
          <p:blipFill>
            <a:blip r:embed="rId8" cstate="print"/>
            <a:srcRect l="4086" t="28912" b="31468"/>
            <a:stretch>
              <a:fillRect/>
            </a:stretch>
          </p:blipFill>
          <p:spPr bwMode="auto">
            <a:xfrm>
              <a:off x="5384800" y="3335338"/>
              <a:ext cx="4321175" cy="340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正方形/長方形 34"/>
          <p:cNvSpPr>
            <a:spLocks noChangeArrowheads="1"/>
          </p:cNvSpPr>
          <p:nvPr/>
        </p:nvSpPr>
        <p:spPr bwMode="auto">
          <a:xfrm>
            <a:off x="6415741" y="1363420"/>
            <a:ext cx="134524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900" dirty="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rPr>
              <a:t> Di Lorenzo et al. 2008</a:t>
            </a:r>
          </a:p>
        </p:txBody>
      </p:sp>
      <p:sp>
        <p:nvSpPr>
          <p:cNvPr id="23" name="正方形/長方形 34"/>
          <p:cNvSpPr>
            <a:spLocks noChangeArrowheads="1"/>
          </p:cNvSpPr>
          <p:nvPr/>
        </p:nvSpPr>
        <p:spPr bwMode="auto">
          <a:xfrm>
            <a:off x="7975188" y="1530504"/>
            <a:ext cx="10567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900" dirty="0">
                <a:solidFill>
                  <a:srgbClr val="000000"/>
                </a:solidFill>
                <a:latin typeface="Helvetica" pitchFamily="34" charset="0"/>
                <a:ea typeface="+mn-ea"/>
                <a:cs typeface="Helvetica" pitchFamily="34" charset="0"/>
              </a:rPr>
              <a:t> Bond et al. 2003</a:t>
            </a:r>
          </a:p>
        </p:txBody>
      </p:sp>
      <p:sp>
        <p:nvSpPr>
          <p:cNvPr id="24" name="正方形/長方形 34"/>
          <p:cNvSpPr>
            <a:spLocks noChangeArrowheads="1"/>
          </p:cNvSpPr>
          <p:nvPr/>
        </p:nvSpPr>
        <p:spPr bwMode="auto">
          <a:xfrm>
            <a:off x="6703773" y="2576096"/>
            <a:ext cx="2232000" cy="223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00" dirty="0" smtClean="0">
                <a:solidFill>
                  <a:srgbClr val="FF0000"/>
                </a:solidFill>
                <a:latin typeface="Helvetica" pitchFamily="34" charset="0"/>
                <a:ea typeface="+mn-ea"/>
                <a:cs typeface="Helvetica" pitchFamily="34" charset="0"/>
              </a:rPr>
              <a:t>NPGO (SSH) = Victoria Mode (SST)</a:t>
            </a:r>
            <a:endParaRPr lang="en-US" altLang="ja-JP" sz="1000" dirty="0">
              <a:solidFill>
                <a:srgbClr val="FF0000"/>
              </a:solidFill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3203848" y="1315450"/>
            <a:ext cx="122413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900" dirty="0" smtClean="0">
                <a:latin typeface="Helvetica" pitchFamily="34" charset="0"/>
                <a:ea typeface="+mn-ea"/>
                <a:cs typeface="Helvetica" pitchFamily="34" charset="0"/>
              </a:rPr>
              <a:t>Mantua et al. (1997)</a:t>
            </a:r>
          </a:p>
        </p:txBody>
      </p:sp>
      <p:sp>
        <p:nvSpPr>
          <p:cNvPr id="27" name="Text Box 1030"/>
          <p:cNvSpPr txBox="1">
            <a:spLocks noChangeArrowheads="1"/>
          </p:cNvSpPr>
          <p:nvPr/>
        </p:nvSpPr>
        <p:spPr bwMode="auto">
          <a:xfrm>
            <a:off x="646687" y="1594252"/>
            <a:ext cx="147704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400" dirty="0" smtClean="0">
                <a:latin typeface="Helvetica" pitchFamily="34" charset="0"/>
                <a:ea typeface="+mn-ea"/>
                <a:cs typeface="Helvetica" pitchFamily="34" charset="0"/>
              </a:rPr>
              <a:t>Warm (Positive) Phase</a:t>
            </a:r>
          </a:p>
        </p:txBody>
      </p:sp>
      <p:pic>
        <p:nvPicPr>
          <p:cNvPr id="28" name="Picture 1033" descr="C:\Documents and Settings\安田珠幾\デスクトップ\pdo_warm_cool3.jpg"/>
          <p:cNvPicPr>
            <a:picLocks noChangeAspect="1" noChangeArrowheads="1"/>
          </p:cNvPicPr>
          <p:nvPr/>
        </p:nvPicPr>
        <p:blipFill>
          <a:blip r:embed="rId9" cstate="print"/>
          <a:srcRect b="6010"/>
          <a:stretch>
            <a:fillRect/>
          </a:stretch>
        </p:blipFill>
        <p:spPr bwMode="auto">
          <a:xfrm>
            <a:off x="683568" y="2088073"/>
            <a:ext cx="268224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030"/>
          <p:cNvSpPr txBox="1">
            <a:spLocks noChangeArrowheads="1"/>
          </p:cNvSpPr>
          <p:nvPr/>
        </p:nvSpPr>
        <p:spPr bwMode="auto">
          <a:xfrm>
            <a:off x="2267744" y="1577812"/>
            <a:ext cx="15404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400" dirty="0" smtClean="0">
                <a:latin typeface="Helvetica" pitchFamily="34" charset="0"/>
                <a:ea typeface="+mn-ea"/>
                <a:cs typeface="Helvetica" pitchFamily="34" charset="0"/>
              </a:rPr>
              <a:t>Cold (Negative) Phase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3203848" y="1988840"/>
            <a:ext cx="140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u="sng" dirty="0" smtClean="0"/>
              <a:t>http://jisao.washington.edu/pdo/graphics.html</a:t>
            </a:r>
            <a:endParaRPr lang="ja-JP" altLang="en-US" sz="900" u="sng" dirty="0"/>
          </a:p>
        </p:txBody>
      </p:sp>
      <p:sp>
        <p:nvSpPr>
          <p:cNvPr id="52" name="Text Box 1048"/>
          <p:cNvSpPr txBox="1">
            <a:spLocks noChangeArrowheads="1"/>
          </p:cNvSpPr>
          <p:nvPr/>
        </p:nvSpPr>
        <p:spPr bwMode="auto">
          <a:xfrm>
            <a:off x="57944" y="3220561"/>
            <a:ext cx="132726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400" b="1" smtClean="0">
                <a:solidFill>
                  <a:srgbClr val="FF0000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Warm Phase</a:t>
            </a:r>
            <a:r>
              <a:rPr lang="en-US" altLang="ja-JP" sz="1400" b="1" smtClean="0">
                <a:solidFill>
                  <a:srgbClr val="FFFFFF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                         </a:t>
            </a:r>
            <a:endParaRPr lang="en-US" altLang="ja-JP" sz="1400" b="1" smtClean="0">
              <a:solidFill>
                <a:srgbClr val="3333CC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  <p:sp>
        <p:nvSpPr>
          <p:cNvPr id="53" name="Text Box 1049"/>
          <p:cNvSpPr txBox="1">
            <a:spLocks noChangeArrowheads="1"/>
          </p:cNvSpPr>
          <p:nvPr/>
        </p:nvSpPr>
        <p:spPr bwMode="auto">
          <a:xfrm>
            <a:off x="62136" y="3861048"/>
            <a:ext cx="13220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1400" b="1" smtClean="0">
                <a:solidFill>
                  <a:srgbClr val="3333CC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Cold  Phase </a:t>
            </a: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2123728" y="4946102"/>
            <a:ext cx="122413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900" dirty="0" smtClean="0">
                <a:latin typeface="Helvetica" pitchFamily="34" charset="0"/>
                <a:ea typeface="+mn-ea"/>
                <a:cs typeface="Helvetica" pitchFamily="34" charset="0"/>
              </a:rPr>
              <a:t>Zhang et al. (1997)</a:t>
            </a:r>
          </a:p>
        </p:txBody>
      </p:sp>
      <p:sp>
        <p:nvSpPr>
          <p:cNvPr id="37" name="スライド番号プレースホルダー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76466-C31E-4540-B8F3-1F273003CCF9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466749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地球温暖化の停滞（ハイエイタス）と十年規模変動</a:t>
            </a:r>
          </a:p>
        </p:txBody>
      </p:sp>
      <p:sp>
        <p:nvSpPr>
          <p:cNvPr id="5124" name="正方形/長方形 4"/>
          <p:cNvSpPr>
            <a:spLocks noChangeArrowheads="1"/>
          </p:cNvSpPr>
          <p:nvPr/>
        </p:nvSpPr>
        <p:spPr bwMode="auto">
          <a:xfrm>
            <a:off x="300480" y="3458110"/>
            <a:ext cx="40554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/>
              <a:t>Annual Global Mean Surface Temperature (GMST) anomalies relative to a 1961–1990 climatology from</a:t>
            </a:r>
          </a:p>
          <a:p>
            <a:r>
              <a:rPr lang="en-US" altLang="ja-JP" sz="1400" dirty="0"/>
              <a:t>the latest version of the three combined Land-Surface Air Temperature (LSAT) and Sea Surface Temperature (SST)</a:t>
            </a:r>
          </a:p>
          <a:p>
            <a:r>
              <a:rPr lang="en-US" altLang="ja-JP" sz="1400" dirty="0"/>
              <a:t>datasets (HadCRUT4, GISS and NCDC MLOST).</a:t>
            </a:r>
            <a:endParaRPr lang="ja-JP" altLang="en-US" sz="1400" dirty="0"/>
          </a:p>
        </p:txBody>
      </p:sp>
      <p:sp>
        <p:nvSpPr>
          <p:cNvPr id="5125" name="テキスト ボックス 5"/>
          <p:cNvSpPr txBox="1">
            <a:spLocks noChangeArrowheads="1"/>
          </p:cNvSpPr>
          <p:nvPr/>
        </p:nvSpPr>
        <p:spPr bwMode="auto">
          <a:xfrm>
            <a:off x="2051720" y="4849415"/>
            <a:ext cx="1512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dirty="0" smtClean="0"/>
              <a:t>IPCC AR5 (2014)</a:t>
            </a:r>
            <a:endParaRPr lang="ja-JP" alt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39" y="765299"/>
            <a:ext cx="4283849" cy="37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4"/>
          <p:cNvSpPr>
            <a:spLocks noChangeArrowheads="1"/>
          </p:cNvSpPr>
          <p:nvPr/>
        </p:nvSpPr>
        <p:spPr bwMode="auto">
          <a:xfrm>
            <a:off x="4355976" y="4509120"/>
            <a:ext cx="464321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Five CCSM4 21st century simulations with RCP4.5 </a:t>
            </a:r>
          </a:p>
          <a:p>
            <a:r>
              <a:rPr lang="en-US" altLang="ja-JP" sz="1000" dirty="0"/>
              <a:t>(uniform increase in GHGs, no volcanoes): </a:t>
            </a:r>
          </a:p>
          <a:p>
            <a:r>
              <a:rPr lang="en-US" altLang="ja-JP" sz="1000" dirty="0"/>
              <a:t>Composites of decades with near-zero warming trend (hiatus decades) and decades with rapid global warming (accelerated warming decades) show opposite phases of the IPO in the Pacific </a:t>
            </a:r>
          </a:p>
          <a:p>
            <a:r>
              <a:rPr lang="en-US" altLang="ja-JP" sz="1000" dirty="0"/>
              <a:t>(hiatus=linear trend of global T &lt;-0.10K/decade; 8 hiatus decades </a:t>
            </a:r>
          </a:p>
          <a:p>
            <a:r>
              <a:rPr lang="en-US" altLang="ja-JP" sz="1000" dirty="0"/>
              <a:t>Accelerated=linear trend of global T&gt;+0.41K/decade; 7 accelerated warming decades) </a:t>
            </a:r>
            <a:endParaRPr lang="ja-JP" altLang="en-US" sz="1000" dirty="0"/>
          </a:p>
        </p:txBody>
      </p:sp>
      <p:sp>
        <p:nvSpPr>
          <p:cNvPr id="15" name="正方形/長方形 7"/>
          <p:cNvSpPr>
            <a:spLocks noChangeArrowheads="1"/>
          </p:cNvSpPr>
          <p:nvPr/>
        </p:nvSpPr>
        <p:spPr bwMode="auto">
          <a:xfrm>
            <a:off x="1403648" y="6084585"/>
            <a:ext cx="6048672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1600" dirty="0" smtClean="0"/>
              <a:t>・正の</a:t>
            </a:r>
            <a:r>
              <a:rPr lang="en-US" altLang="ja-JP" sz="1600" dirty="0" smtClean="0"/>
              <a:t>IPO</a:t>
            </a:r>
            <a:r>
              <a:rPr lang="ja-JP" altLang="en-US" sz="1600" dirty="0" smtClean="0"/>
              <a:t>（≒</a:t>
            </a:r>
            <a:r>
              <a:rPr lang="en-US" altLang="ja-JP" sz="1600" dirty="0" smtClean="0"/>
              <a:t>El Niño-like + </a:t>
            </a:r>
            <a:r>
              <a:rPr lang="ja-JP" altLang="en-US" sz="1600" dirty="0" smtClean="0"/>
              <a:t>負の</a:t>
            </a:r>
            <a:r>
              <a:rPr lang="en-US" altLang="ja-JP" sz="1600" dirty="0" smtClean="0"/>
              <a:t>PDO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 </a:t>
            </a:r>
            <a:r>
              <a:rPr lang="ja-JP" altLang="en-US" sz="1600" dirty="0" smtClean="0">
                <a:sym typeface="Wingdings" panose="05000000000000000000" pitchFamily="2" charset="2"/>
              </a:rPr>
              <a:t>温暖化加速</a:t>
            </a:r>
            <a:endParaRPr lang="en-US" altLang="ja-JP" sz="1600" dirty="0"/>
          </a:p>
          <a:p>
            <a:r>
              <a:rPr lang="ja-JP" altLang="en-US" sz="1600" dirty="0"/>
              <a:t>・負の</a:t>
            </a:r>
            <a:r>
              <a:rPr lang="en-US" altLang="ja-JP" sz="1600" dirty="0"/>
              <a:t>IPO</a:t>
            </a:r>
            <a:r>
              <a:rPr lang="ja-JP" altLang="en-US" sz="1600" dirty="0" smtClean="0"/>
              <a:t>（≒</a:t>
            </a:r>
            <a:r>
              <a:rPr lang="en-US" altLang="ja-JP" sz="1600" dirty="0" smtClean="0"/>
              <a:t>La Niña-like </a:t>
            </a:r>
            <a:r>
              <a:rPr lang="en-US" altLang="ja-JP" sz="1600" dirty="0"/>
              <a:t>+ </a:t>
            </a:r>
            <a:r>
              <a:rPr lang="ja-JP" altLang="en-US" sz="1600" dirty="0"/>
              <a:t>負の</a:t>
            </a:r>
            <a:r>
              <a:rPr lang="en-US" altLang="ja-JP" sz="1600" dirty="0"/>
              <a:t>PDO</a:t>
            </a:r>
            <a:r>
              <a:rPr lang="ja-JP" altLang="en-US" sz="1600" dirty="0"/>
              <a:t>）</a:t>
            </a:r>
            <a:r>
              <a:rPr lang="en-US" altLang="ja-JP" sz="1600" dirty="0"/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 </a:t>
            </a:r>
            <a:r>
              <a:rPr lang="ja-JP" altLang="en-US" sz="1600" dirty="0" smtClean="0">
                <a:sym typeface="Wingdings" panose="05000000000000000000" pitchFamily="2" charset="2"/>
              </a:rPr>
              <a:t>温暖化停滞</a:t>
            </a:r>
            <a:endParaRPr lang="ja-JP" altLang="en-US" sz="1600" dirty="0"/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7610690" y="5688960"/>
            <a:ext cx="132491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100" dirty="0" err="1" smtClean="0"/>
              <a:t>Meehl</a:t>
            </a:r>
            <a:r>
              <a:rPr lang="en-US" altLang="ja-JP" sz="1100" dirty="0" smtClean="0"/>
              <a:t> et al. (2013)</a:t>
            </a:r>
            <a:endParaRPr lang="ja-JP" alt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980728"/>
            <a:ext cx="4140461" cy="246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6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944216"/>
          </a:xfrm>
        </p:spPr>
        <p:txBody>
          <a:bodyPr>
            <a:noAutofit/>
          </a:bodyPr>
          <a:lstStyle/>
          <a:p>
            <a:r>
              <a:rPr lang="ja-JP" altLang="en-US" sz="4000" dirty="0"/>
              <a:t>日本の近年の天候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800" dirty="0" smtClean="0"/>
              <a:t>- </a:t>
            </a:r>
            <a:r>
              <a:rPr lang="ja-JP" altLang="en-US" sz="2800" dirty="0" smtClean="0"/>
              <a:t>季節変動の強化</a:t>
            </a:r>
            <a:r>
              <a:rPr lang="en-US" altLang="ja-JP" sz="2800" dirty="0" smtClean="0"/>
              <a:t> -</a:t>
            </a:r>
            <a:endParaRPr lang="en-US" altLang="ja-JP" sz="2800" dirty="0"/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7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482" y="-993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日本の気温の時系列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431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日本の気温の経年変動</a:t>
            </a:r>
            <a:r>
              <a:rPr kumimoji="1" lang="en-US" altLang="ja-JP" sz="1400" dirty="0" smtClean="0"/>
              <a:t>* </a:t>
            </a:r>
            <a:r>
              <a:rPr kumimoji="1" lang="ja-JP" altLang="en-US" sz="1400" dirty="0" smtClean="0"/>
              <a:t>（５年移動平均）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 </a:t>
            </a:r>
            <a:r>
              <a:rPr lang="ja-JP" altLang="en-US" sz="1400" dirty="0" smtClean="0"/>
              <a:t>黒</a:t>
            </a:r>
            <a:r>
              <a:rPr lang="en-US" altLang="ja-JP" sz="1400" dirty="0" smtClean="0"/>
              <a:t> : </a:t>
            </a:r>
            <a:r>
              <a:rPr lang="ja-JP" altLang="en-US" sz="1400" dirty="0" smtClean="0"/>
              <a:t>年平均</a:t>
            </a:r>
            <a:r>
              <a:rPr lang="en-US" altLang="ja-JP" sz="1400" dirty="0" smtClean="0"/>
              <a:t> (December – November)</a:t>
            </a:r>
          </a:p>
          <a:p>
            <a:r>
              <a:rPr kumimoji="1" lang="en-US" altLang="ja-JP" sz="1400" dirty="0" smtClean="0"/>
              <a:t> 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赤</a:t>
            </a:r>
            <a:r>
              <a:rPr kumimoji="1" lang="en-US" altLang="ja-JP" sz="1400" dirty="0" smtClean="0"/>
              <a:t> : </a:t>
            </a:r>
            <a:r>
              <a:rPr kumimoji="1" lang="ja-JP" altLang="en-US" sz="1400" dirty="0" smtClean="0"/>
              <a:t>夏－秋平均</a:t>
            </a:r>
            <a:r>
              <a:rPr kumimoji="1" lang="en-US" altLang="ja-JP" sz="1400" dirty="0" smtClean="0"/>
              <a:t> (June – November)</a:t>
            </a:r>
          </a:p>
          <a:p>
            <a:r>
              <a:rPr kumimoji="1" lang="en-US" altLang="ja-JP" sz="1400" dirty="0" smtClean="0"/>
              <a:t> </a:t>
            </a:r>
            <a:r>
              <a:rPr kumimoji="1" lang="ja-JP" altLang="en-US" sz="1400" dirty="0" smtClean="0">
                <a:solidFill>
                  <a:srgbClr val="0000FF"/>
                </a:solidFill>
              </a:rPr>
              <a:t>青</a:t>
            </a:r>
            <a:r>
              <a:rPr kumimoji="1" lang="en-US" altLang="ja-JP" sz="1400" dirty="0" smtClean="0"/>
              <a:t> : </a:t>
            </a:r>
            <a:r>
              <a:rPr kumimoji="1" lang="ja-JP" altLang="en-US" sz="1400" dirty="0" smtClean="0"/>
              <a:t>冬－春平均</a:t>
            </a:r>
            <a:r>
              <a:rPr kumimoji="1" lang="en-US" altLang="ja-JP" sz="1400" dirty="0" smtClean="0"/>
              <a:t> (December – May)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88725" y="908720"/>
            <a:ext cx="3995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破線</a:t>
            </a:r>
            <a:r>
              <a:rPr lang="en-US" altLang="ja-JP" sz="1400" dirty="0" smtClean="0"/>
              <a:t>: 1999 – 2011</a:t>
            </a:r>
            <a:r>
              <a:rPr lang="ja-JP" altLang="en-US" sz="1400" dirty="0" smtClean="0"/>
              <a:t>の線形トレンド成分</a:t>
            </a:r>
            <a:endParaRPr lang="en-US" altLang="ja-JP" sz="1400" dirty="0" smtClean="0"/>
          </a:p>
          <a:p>
            <a:r>
              <a:rPr lang="en-US" altLang="ja-JP" sz="1400" dirty="0" smtClean="0"/>
              <a:t>  </a:t>
            </a:r>
            <a:r>
              <a:rPr lang="ja-JP" altLang="en-US" sz="1400" dirty="0" smtClean="0">
                <a:solidFill>
                  <a:srgbClr val="CC00CC"/>
                </a:solidFill>
              </a:rPr>
              <a:t>紫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: </a:t>
            </a:r>
            <a:r>
              <a:rPr lang="ja-JP" altLang="en-US" sz="1400" dirty="0" smtClean="0"/>
              <a:t>夏－秋平均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(+0.31 ˚C</a:t>
            </a:r>
            <a:r>
              <a:rPr lang="ja-JP" altLang="en-US" sz="1400" dirty="0"/>
              <a:t> </a:t>
            </a:r>
            <a:r>
              <a:rPr lang="en-US" altLang="ja-JP" sz="1400" dirty="0"/>
              <a:t>/ 10yr)</a:t>
            </a:r>
          </a:p>
          <a:p>
            <a:r>
              <a:rPr lang="en-US" altLang="ja-JP" sz="1400" dirty="0" smtClean="0"/>
              <a:t>  </a:t>
            </a:r>
            <a:r>
              <a:rPr lang="ja-JP" altLang="en-US" sz="1400" dirty="0" smtClean="0">
                <a:solidFill>
                  <a:srgbClr val="0099CC"/>
                </a:solidFill>
              </a:rPr>
              <a:t>水色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: </a:t>
            </a:r>
            <a:r>
              <a:rPr lang="ja-JP" altLang="en-US" sz="1400" dirty="0" smtClean="0"/>
              <a:t>冬－春平均</a:t>
            </a:r>
            <a:r>
              <a:rPr lang="en-US" altLang="ja-JP" sz="1400" dirty="0" smtClean="0"/>
              <a:t> (-0.22 </a:t>
            </a:r>
            <a:r>
              <a:rPr lang="en-US" altLang="ja-JP" sz="1400" dirty="0"/>
              <a:t>˚C</a:t>
            </a:r>
            <a:r>
              <a:rPr lang="ja-JP" altLang="en-US" sz="1400" dirty="0"/>
              <a:t> </a:t>
            </a:r>
            <a:r>
              <a:rPr lang="en-US" altLang="ja-JP" sz="1400" dirty="0"/>
              <a:t>/ 10yr)</a:t>
            </a:r>
          </a:p>
          <a:p>
            <a:endParaRPr lang="en-US" altLang="ja-JP" sz="1400" dirty="0"/>
          </a:p>
          <a:p>
            <a:r>
              <a:rPr kumimoji="1" lang="ja-JP" altLang="en-US" sz="1400" dirty="0" smtClean="0"/>
              <a:t>いずれも</a:t>
            </a:r>
            <a:r>
              <a:rPr kumimoji="1" lang="en-US" altLang="ja-JP" sz="1400" dirty="0" smtClean="0"/>
              <a:t>95%</a:t>
            </a:r>
            <a:r>
              <a:rPr kumimoji="1" lang="ja-JP" altLang="en-US" sz="1400" dirty="0" smtClean="0"/>
              <a:t>の水準で統計的に有意</a:t>
            </a:r>
            <a:endParaRPr kumimoji="1" lang="en-US" altLang="ja-JP" sz="1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7041" y="5807005"/>
            <a:ext cx="4547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1990</a:t>
            </a:r>
            <a:r>
              <a:rPr kumimoji="1" lang="ja-JP" altLang="en-US" dirty="0" smtClean="0"/>
              <a:t>年代後半から見られている傾向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 </a:t>
            </a:r>
            <a:r>
              <a:rPr lang="ja-JP" altLang="en-US" dirty="0" smtClean="0"/>
              <a:t>夏－秋　気温</a:t>
            </a:r>
            <a:r>
              <a:rPr lang="ja-JP" altLang="en-US" dirty="0" smtClean="0">
                <a:solidFill>
                  <a:srgbClr val="FF0000"/>
                </a:solidFill>
              </a:rPr>
              <a:t>上昇</a:t>
            </a:r>
            <a:r>
              <a:rPr lang="ja-JP" altLang="en-US" dirty="0" smtClean="0"/>
              <a:t>　⇔　冬－春　気温</a:t>
            </a:r>
            <a:r>
              <a:rPr lang="ja-JP" altLang="en-US" dirty="0" smtClean="0">
                <a:solidFill>
                  <a:srgbClr val="0000FF"/>
                </a:solidFill>
              </a:rPr>
              <a:t>低下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urabe\勉強\10年規模変動\2013年度：勉強\20131126長期予報研究連絡会\論文\20140917review1\fig\元ファイル、閲覧用等\fig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6" y="2132856"/>
            <a:ext cx="51434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5496" y="234888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 smtClean="0"/>
              <a:t>* </a:t>
            </a:r>
            <a:r>
              <a:rPr lang="en-US" altLang="ja-JP" sz="1000" dirty="0"/>
              <a:t>1898</a:t>
            </a:r>
            <a:r>
              <a:rPr lang="ja-JP" altLang="en-US" sz="1000" dirty="0"/>
              <a:t>年以降観測を継続している気象観測所の中から、都市化による影響が少なく、特定の地域に偏らないように選定された以下の</a:t>
            </a:r>
            <a:r>
              <a:rPr lang="en-US" altLang="ja-JP" sz="1000" dirty="0"/>
              <a:t>15</a:t>
            </a:r>
            <a:r>
              <a:rPr lang="ja-JP" altLang="en-US" sz="1000" dirty="0"/>
              <a:t>地点の月平均気温データ。</a:t>
            </a:r>
          </a:p>
          <a:p>
            <a:endParaRPr lang="ja-JP" altLang="en-US" sz="1000" dirty="0"/>
          </a:p>
          <a:p>
            <a:r>
              <a:rPr lang="ja-JP" altLang="en-US" sz="1000" i="1" dirty="0"/>
              <a:t>網走，根室，寿都（すっつ），山形，石巻，伏木（高岡市）</a:t>
            </a:r>
            <a:r>
              <a:rPr lang="ja-JP" altLang="en-US" sz="1000" i="1" dirty="0" smtClean="0"/>
              <a:t>，飯田</a:t>
            </a:r>
            <a:r>
              <a:rPr lang="ja-JP" altLang="en-US" sz="1000" i="1" dirty="0"/>
              <a:t>，銚子，境，浜田，彦根，宮崎，多度津，名瀬，石垣</a:t>
            </a:r>
            <a:r>
              <a:rPr lang="ja-JP" altLang="en-US" sz="1000" i="1" dirty="0" smtClean="0"/>
              <a:t>島</a:t>
            </a:r>
            <a:endParaRPr lang="en-US" altLang="ja-JP" sz="1000" i="1" dirty="0" smtClean="0"/>
          </a:p>
          <a:p>
            <a:endParaRPr lang="en-US" altLang="ja-JP" sz="1000" i="1" dirty="0"/>
          </a:p>
          <a:p>
            <a:r>
              <a:rPr lang="en-US" altLang="ja-JP" sz="1000" dirty="0" smtClean="0"/>
              <a:t>http</a:t>
            </a:r>
            <a:r>
              <a:rPr lang="en-US" altLang="ja-JP" sz="1000" dirty="0"/>
              <a:t>://www.data.jma.go.jp/cpdinfo/temp/list/mon_jpn.html</a:t>
            </a:r>
            <a:endParaRPr lang="ja-JP" altLang="en-US" sz="1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67944" y="6443463"/>
            <a:ext cx="296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Urabe and Maeda (2014)</a:t>
            </a:r>
            <a:endParaRPr kumimoji="1" lang="ja-JP" altLang="en-US" sz="1400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6955567" y="2439343"/>
            <a:ext cx="0" cy="298800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8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6" y="3645024"/>
            <a:ext cx="1965814" cy="196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19" y="1288589"/>
            <a:ext cx="3625217" cy="509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69208"/>
            <a:ext cx="8229600" cy="739512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月毎の傾向：ラニーニャの影響との類似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7984" y="1292567"/>
            <a:ext cx="42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(a) </a:t>
            </a:r>
            <a:r>
              <a:rPr lang="ja-JP" altLang="en-US" sz="1600" dirty="0" smtClean="0"/>
              <a:t>日本の気温の月平均平年偏差</a:t>
            </a:r>
            <a:endParaRPr lang="en-US" altLang="ja-JP" sz="1600" dirty="0" smtClean="0"/>
          </a:p>
          <a:p>
            <a:r>
              <a:rPr lang="ja-JP" altLang="en-US" sz="1600" dirty="0" smtClean="0"/>
              <a:t>（</a:t>
            </a:r>
            <a:r>
              <a:rPr lang="en-US" altLang="ja-JP" sz="1600" dirty="0" smtClean="0"/>
              <a:t>1999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2012</a:t>
            </a:r>
            <a:r>
              <a:rPr lang="ja-JP" altLang="en-US" sz="1600" dirty="0" smtClean="0"/>
              <a:t>年平均）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en-US" altLang="ja-JP" sz="1200" dirty="0" smtClean="0"/>
              <a:t>* </a:t>
            </a:r>
            <a:r>
              <a:rPr lang="ja-JP" altLang="en-US" sz="1200" dirty="0" smtClean="0"/>
              <a:t>冬－春平均と夏－秋平均の差は</a:t>
            </a:r>
            <a:r>
              <a:rPr lang="en-US" altLang="ja-JP" sz="1200" dirty="0" smtClean="0"/>
              <a:t>Wilcoxon rank sum test (Wilcoxon, 1945)</a:t>
            </a:r>
            <a:r>
              <a:rPr lang="ja-JP" altLang="en-US" sz="1200" dirty="0" smtClean="0"/>
              <a:t>によると</a:t>
            </a:r>
            <a:r>
              <a:rPr lang="en-US" altLang="ja-JP" sz="1200" dirty="0" smtClean="0"/>
              <a:t>99%</a:t>
            </a:r>
            <a:r>
              <a:rPr lang="ja-JP" altLang="en-US" sz="1200" dirty="0" smtClean="0"/>
              <a:t>以上の水準で有意</a:t>
            </a:r>
            <a:endParaRPr lang="ja-JP" altLang="ja-JP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9972" y="4077072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(b) </a:t>
            </a:r>
            <a:r>
              <a:rPr lang="ja-JP" altLang="en-US" sz="1600" dirty="0" smtClean="0"/>
              <a:t>日本の気温偏差と</a:t>
            </a:r>
            <a:r>
              <a:rPr lang="en-US" altLang="ja-JP" sz="1600" dirty="0" smtClean="0"/>
              <a:t>NINO3</a:t>
            </a:r>
            <a:r>
              <a:rPr lang="ja-JP" altLang="en-US" sz="1600" dirty="0" smtClean="0"/>
              <a:t>指数の相関係数</a:t>
            </a:r>
            <a:endParaRPr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縦軸を上下逆にしてある</a:t>
            </a:r>
            <a:endParaRPr lang="ja-JP" altLang="ja-JP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9992" y="5229200"/>
            <a:ext cx="367240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夏－秋　高温</a:t>
            </a:r>
            <a:endParaRPr lang="en-US" altLang="ja-JP" sz="1600" dirty="0" smtClean="0"/>
          </a:p>
          <a:p>
            <a:r>
              <a:rPr lang="ja-JP" altLang="en-US" sz="1600" dirty="0" smtClean="0"/>
              <a:t>冬－春　低温</a:t>
            </a:r>
            <a:endParaRPr lang="en-US" altLang="ja-JP" sz="1600" dirty="0" smtClean="0"/>
          </a:p>
          <a:p>
            <a:r>
              <a:rPr lang="en-US" altLang="ja-JP" sz="1600" dirty="0" smtClean="0"/>
              <a:t>= </a:t>
            </a:r>
            <a:r>
              <a:rPr lang="ja-JP" altLang="en-US" sz="1600" b="1" i="1" dirty="0" smtClean="0">
                <a:solidFill>
                  <a:srgbClr val="FF0000"/>
                </a:solidFill>
              </a:rPr>
              <a:t>季節変動の強化</a:t>
            </a:r>
            <a:endParaRPr lang="en-US" altLang="ja-JP" sz="1600" b="1" i="1" dirty="0" smtClean="0">
              <a:solidFill>
                <a:srgbClr val="FF0000"/>
              </a:solidFill>
            </a:endParaRPr>
          </a:p>
          <a:p>
            <a:endParaRPr lang="en-US" altLang="ja-JP" sz="1600" dirty="0" smtClean="0"/>
          </a:p>
          <a:p>
            <a:r>
              <a:rPr lang="ja-JP" altLang="en-US" sz="1600" b="1" i="1" dirty="0" smtClean="0">
                <a:solidFill>
                  <a:srgbClr val="0000FF"/>
                </a:solidFill>
              </a:rPr>
              <a:t>ラニーニャ</a:t>
            </a:r>
            <a:r>
              <a:rPr lang="ja-JP" altLang="en-US" sz="1600" dirty="0" smtClean="0"/>
              <a:t>の影響に類似</a:t>
            </a:r>
            <a:endParaRPr lang="ja-JP" altLang="ja-JP" sz="16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350497" y="1679788"/>
            <a:ext cx="0" cy="457200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923656" y="2852936"/>
            <a:ext cx="296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Urabe and Maeda (2014)</a:t>
            </a:r>
            <a:endParaRPr kumimoji="1" lang="ja-JP" altLang="en-US" sz="1400" dirty="0"/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276466-C31E-4540-B8F3-1F273003CCF9}" type="slidenum">
              <a:rPr kumimoji="1" lang="ja-JP" altLang="en-US" sz="1800" smtClean="0">
                <a:solidFill>
                  <a:schemeClr val="tx1"/>
                </a:solidFill>
              </a:rPr>
              <a:pPr/>
              <a:t>9</a:t>
            </a:fld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1228</Words>
  <Application>Microsoft Office PowerPoint</Application>
  <PresentationFormat>画面に合わせる (4:3)</PresentationFormat>
  <Paragraphs>203</Paragraphs>
  <Slides>19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近年の日本の天候と十年規模変動の関係</vt:lpstr>
      <vt:lpstr>Outline</vt:lpstr>
      <vt:lpstr>使用データ</vt:lpstr>
      <vt:lpstr>はじめに</vt:lpstr>
      <vt:lpstr>代表的な十年～数十年規模の変動</vt:lpstr>
      <vt:lpstr>地球温暖化の停滞（ハイエイタス）と十年規模変動</vt:lpstr>
      <vt:lpstr>日本の近年の天候  - 季節変動の強化 -</vt:lpstr>
      <vt:lpstr>日本の気温の時系列</vt:lpstr>
      <vt:lpstr>月毎の傾向：ラニーニャの影響との類似</vt:lpstr>
      <vt:lpstr>大気、海洋の近年（1999 – 2012)の状況  - La Niña-like Conditions -</vt:lpstr>
      <vt:lpstr>SSTとWalker循環</vt:lpstr>
      <vt:lpstr>熱帯からの影響伝播</vt:lpstr>
      <vt:lpstr>日本への影響</vt:lpstr>
      <vt:lpstr>表層水温の状況</vt:lpstr>
      <vt:lpstr>まとめ  - 近年の状況 -</vt:lpstr>
      <vt:lpstr>ところで、、、、地球温暖化予測では</vt:lpstr>
      <vt:lpstr>PowerPoint プレゼンテーション</vt:lpstr>
      <vt:lpstr>地球温暖化によるウォーカー循環の弱化</vt:lpstr>
      <vt:lpstr>また、ごく最近は、、、、2014年2月から正のPDO指数、この夏も持続する予測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十年～数十年規模の気候変動の 最近の状況</dc:title>
  <dc:creator>Ａ</dc:creator>
  <cp:lastModifiedBy>萱場</cp:lastModifiedBy>
  <cp:revision>440</cp:revision>
  <cp:lastPrinted>2015-02-26T04:48:37Z</cp:lastPrinted>
  <dcterms:created xsi:type="dcterms:W3CDTF">2014-09-01T04:25:47Z</dcterms:created>
  <dcterms:modified xsi:type="dcterms:W3CDTF">2015-03-03T09:21:12Z</dcterms:modified>
</cp:coreProperties>
</file>