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36" r:id="rId3"/>
    <p:sldId id="352" r:id="rId4"/>
    <p:sldId id="353" r:id="rId5"/>
    <p:sldId id="354" r:id="rId6"/>
    <p:sldId id="331" r:id="rId7"/>
    <p:sldId id="318" r:id="rId8"/>
    <p:sldId id="356" r:id="rId9"/>
    <p:sldId id="319" r:id="rId10"/>
    <p:sldId id="321" r:id="rId11"/>
    <p:sldId id="332" r:id="rId12"/>
    <p:sldId id="322" r:id="rId13"/>
    <p:sldId id="323" r:id="rId14"/>
    <p:sldId id="327" r:id="rId15"/>
    <p:sldId id="326" r:id="rId16"/>
    <p:sldId id="277" r:id="rId17"/>
    <p:sldId id="351" r:id="rId18"/>
    <p:sldId id="355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549B-FA10-43A7-BC22-47B37CA37A0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78E2F-D8DA-44AC-87D6-A3DE546A3F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85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91F5-E427-4D19-BE2B-A0D63686BCA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1FE5-0B4B-4AFF-B682-5D7288CEC5D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64FC-AFEC-4D69-B1F2-1380BB7F631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38AC-E2BE-4BE4-A6D4-4610399700C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7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0323-26AA-459F-94E9-3BD81C8AC0C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1D83-497E-4095-8A19-73323C6DDB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90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7CC-2DBB-4A50-A4C1-C18322744C3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19AB-1DEC-4952-8EAD-1F564D492B1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0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3DE7-F9B0-4534-BF5B-FC7D15C0D4B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DF97-CEBA-4154-98C2-71F4688E55A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7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A35C-E312-4D08-8BFD-3120113C219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2C1A-7ED1-46D2-BE0E-4892CE0B25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7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A48B-ED90-47F8-ACA1-C7A276AFC65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1918-0F65-4D49-BCF8-A8459C962DC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7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972-6E16-40B9-AAD0-6AF681EDCA9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6F7D-CFAD-4C29-B3CA-C81CA77F3E4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9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25F9-0A7D-4871-BE75-D96C119E168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4514-41D8-47F1-9F99-B6283406DE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4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617B-01E1-4206-9788-8660C70069A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AD9E-7FEF-4A7A-868C-251C6ACEFDD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96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7FBB-7FCD-4046-9699-773D9735C78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DAF1-EE2F-44A3-815D-83B743A6070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96A432-8802-4575-9558-9D4F6389A53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2016/3/17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A4E0D8-3A90-4E68-B1E8-9FD292C05E1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776864" cy="1719064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ja-JP" dirty="0"/>
              <a:t>全球の海霧の将来</a:t>
            </a:r>
            <a:r>
              <a:rPr lang="ja-JP" altLang="ja-JP" dirty="0" smtClean="0"/>
              <a:t>変化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00312" y="4581128"/>
            <a:ext cx="57481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ja-JP" altLang="en-US" sz="2400" dirty="0" smtClean="0"/>
              <a:t>気象研究所気候研究部</a:t>
            </a:r>
            <a:endParaRPr lang="en-US" altLang="ja-JP" sz="2400" dirty="0" smtClean="0"/>
          </a:p>
          <a:p>
            <a:pPr algn="r" eaLnBrk="1" hangingPunct="1">
              <a:spcBef>
                <a:spcPct val="50000"/>
              </a:spcBef>
            </a:pPr>
            <a:r>
              <a:rPr lang="ja-JP" altLang="en-US" sz="2400" dirty="0">
                <a:latin typeface="Arial" pitchFamily="34" charset="0"/>
              </a:rPr>
              <a:t>川合秀明、　神代剛、　遠藤</a:t>
            </a:r>
            <a:r>
              <a:rPr lang="ja-JP" altLang="en-US" sz="2400" dirty="0" smtClean="0">
                <a:latin typeface="Arial" pitchFamily="34" charset="0"/>
              </a:rPr>
              <a:t>洋和、　荒川理</a:t>
            </a:r>
            <a:endParaRPr lang="en-US" altLang="ja-JP" sz="2400" dirty="0">
              <a:latin typeface="Arial" pitchFamily="34" charset="0"/>
            </a:endParaRPr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0" y="214313"/>
            <a:ext cx="5000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latin typeface="Arial" charset="0"/>
              </a:rPr>
              <a:t>第</a:t>
            </a:r>
            <a:r>
              <a:rPr lang="en-US" altLang="ja-JP" sz="1800" dirty="0" smtClean="0">
                <a:latin typeface="Arial" charset="0"/>
              </a:rPr>
              <a:t>12</a:t>
            </a:r>
            <a:r>
              <a:rPr lang="ja-JP" altLang="en-US" sz="1800" dirty="0" smtClean="0">
                <a:latin typeface="Arial" charset="0"/>
              </a:rPr>
              <a:t>回ヤマセ研究会      </a:t>
            </a:r>
            <a:r>
              <a:rPr lang="ja-JP" altLang="en-US" sz="1800" dirty="0">
                <a:latin typeface="Arial" charset="0"/>
              </a:rPr>
              <a:t>　</a:t>
            </a:r>
            <a:r>
              <a:rPr lang="en-US" altLang="ja-JP" sz="1800" dirty="0" smtClean="0">
                <a:latin typeface="Arial" charset="0"/>
              </a:rPr>
              <a:t>2016</a:t>
            </a:r>
            <a:r>
              <a:rPr lang="ja-JP" altLang="en-US" sz="1800" dirty="0" smtClean="0">
                <a:latin typeface="Arial" charset="0"/>
              </a:rPr>
              <a:t>年</a:t>
            </a:r>
            <a:r>
              <a:rPr lang="en-US" altLang="ja-JP" sz="1800" dirty="0">
                <a:latin typeface="Arial" charset="0"/>
              </a:rPr>
              <a:t>3</a:t>
            </a:r>
            <a:r>
              <a:rPr lang="ja-JP" altLang="en-US" sz="1800" dirty="0" smtClean="0">
                <a:latin typeface="Arial" charset="0"/>
              </a:rPr>
              <a:t>月</a:t>
            </a:r>
            <a:r>
              <a:rPr lang="en-US" altLang="ja-JP" sz="1800" dirty="0">
                <a:latin typeface="Arial" charset="0"/>
              </a:rPr>
              <a:t>1</a:t>
            </a:r>
            <a:r>
              <a:rPr lang="en-US" altLang="ja-JP" sz="1800" dirty="0" smtClean="0">
                <a:latin typeface="Arial" charset="0"/>
              </a:rPr>
              <a:t>0</a:t>
            </a:r>
            <a:r>
              <a:rPr lang="ja-JP" altLang="en-US" sz="1800" dirty="0" smtClean="0">
                <a:latin typeface="Arial" charset="0"/>
              </a:rPr>
              <a:t>日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868143" y="3212976"/>
            <a:ext cx="2952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Kawai et al. (2016, submitted)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362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1" y="1362769"/>
            <a:ext cx="4247335" cy="103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7068" y="692696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31640" y="692696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</a:t>
            </a:r>
            <a:endParaRPr lang="en-US" altLang="ja-JP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100392" y="99149"/>
            <a:ext cx="996382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94266"/>
            <a:ext cx="3555603" cy="2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5"/>
          <p:cNvSpPr txBox="1">
            <a:spLocks noChangeArrowheads="1"/>
          </p:cNvSpPr>
          <p:nvPr/>
        </p:nvSpPr>
        <p:spPr bwMode="auto">
          <a:xfrm>
            <a:off x="8532440" y="2504703"/>
            <a:ext cx="58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[hPa]</a:t>
            </a:r>
            <a:endParaRPr lang="ja-JP" altLang="en-US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89" y="4138920"/>
            <a:ext cx="3344061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5"/>
          <p:cNvSpPr txBox="1">
            <a:spLocks noChangeArrowheads="1"/>
          </p:cNvSpPr>
          <p:nvPr/>
        </p:nvSpPr>
        <p:spPr bwMode="auto">
          <a:xfrm>
            <a:off x="8434550" y="4232121"/>
            <a:ext cx="6800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[K/day]</a:t>
            </a:r>
            <a:endParaRPr lang="ja-JP" altLang="en-US" sz="12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6" y="5841943"/>
            <a:ext cx="3161655" cy="23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0" y="4115440"/>
            <a:ext cx="3344061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5"/>
          <p:cNvSpPr txBox="1">
            <a:spLocks noChangeArrowheads="1"/>
          </p:cNvSpPr>
          <p:nvPr/>
        </p:nvSpPr>
        <p:spPr bwMode="auto">
          <a:xfrm>
            <a:off x="4316762" y="4148048"/>
            <a:ext cx="6800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[K/day]</a:t>
            </a:r>
            <a:endParaRPr lang="ja-JP" altLang="en-US" sz="1200" dirty="0"/>
          </a:p>
        </p:txBody>
      </p:sp>
      <p:sp>
        <p:nvSpPr>
          <p:cNvPr id="29" name="テキスト ボックス 5"/>
          <p:cNvSpPr txBox="1">
            <a:spLocks noChangeArrowheads="1"/>
          </p:cNvSpPr>
          <p:nvPr/>
        </p:nvSpPr>
        <p:spPr bwMode="auto">
          <a:xfrm>
            <a:off x="4499992" y="5841943"/>
            <a:ext cx="496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[K]</a:t>
            </a:r>
            <a:endParaRPr lang="ja-JP" altLang="en-US" sz="1200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3" y="5836488"/>
            <a:ext cx="341550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5"/>
          <p:cNvSpPr txBox="1">
            <a:spLocks noChangeArrowheads="1"/>
          </p:cNvSpPr>
          <p:nvPr/>
        </p:nvSpPr>
        <p:spPr bwMode="auto">
          <a:xfrm>
            <a:off x="8591181" y="5960313"/>
            <a:ext cx="496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[K]</a:t>
            </a:r>
            <a:endParaRPr lang="ja-JP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230215" cy="103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230215" cy="10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56" y="2996952"/>
            <a:ext cx="4259018" cy="104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6" y="4757637"/>
            <a:ext cx="4328512" cy="10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54520"/>
            <a:ext cx="4228612" cy="10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11560" y="-2738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Calibri" pitchFamily="34" charset="0"/>
              </a:rPr>
              <a:t>気象場</a:t>
            </a:r>
            <a:r>
              <a:rPr lang="ja-JP" altLang="en-US" sz="3600" dirty="0" smtClean="0">
                <a:latin typeface="Calibri" pitchFamily="34" charset="0"/>
              </a:rPr>
              <a:t>の将来変化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33" name="テキスト ボックス 7"/>
          <p:cNvSpPr txBox="1">
            <a:spLocks noChangeArrowheads="1"/>
          </p:cNvSpPr>
          <p:nvPr/>
        </p:nvSpPr>
        <p:spPr bwMode="auto">
          <a:xfrm>
            <a:off x="3584624" y="1036220"/>
            <a:ext cx="298286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海面気圧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&amp; 10m 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風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テキスト ボックス 7"/>
          <p:cNvSpPr txBox="1">
            <a:spLocks noChangeArrowheads="1"/>
          </p:cNvSpPr>
          <p:nvPr/>
        </p:nvSpPr>
        <p:spPr bwMode="auto">
          <a:xfrm>
            <a:off x="3275856" y="2657307"/>
            <a:ext cx="32196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海面付近の温度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移流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テキスト ボックス 7"/>
          <p:cNvSpPr txBox="1">
            <a:spLocks noChangeArrowheads="1"/>
          </p:cNvSpPr>
          <p:nvPr/>
        </p:nvSpPr>
        <p:spPr bwMode="auto">
          <a:xfrm>
            <a:off x="3428256" y="4435621"/>
            <a:ext cx="32196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2m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気温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- SST</a:t>
            </a:r>
          </a:p>
        </p:txBody>
      </p:sp>
    </p:spTree>
    <p:extLst>
      <p:ext uri="{BB962C8B-B14F-4D97-AF65-F5344CB8AC3E}">
        <p14:creationId xmlns:p14="http://schemas.microsoft.com/office/powerpoint/2010/main" val="384023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03" y="1898083"/>
            <a:ext cx="4211901" cy="101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9765"/>
            <a:ext cx="4248472" cy="10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87769"/>
            <a:ext cx="3975108" cy="3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552" y="-27384"/>
            <a:ext cx="813690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Calibri" pitchFamily="34" charset="0"/>
              </a:rPr>
              <a:t>海霧と気象場の将来変化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11760" y="1110324"/>
            <a:ext cx="86409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747242" y="1124744"/>
            <a:ext cx="106511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sp>
        <p:nvSpPr>
          <p:cNvPr id="20" name="テキスト ボックス 5"/>
          <p:cNvSpPr txBox="1">
            <a:spLocks noChangeArrowheads="1"/>
          </p:cNvSpPr>
          <p:nvPr/>
        </p:nvSpPr>
        <p:spPr bwMode="auto">
          <a:xfrm>
            <a:off x="6734637" y="3134026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1" y="3716258"/>
            <a:ext cx="4248472" cy="10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9756"/>
            <a:ext cx="3555603" cy="2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5"/>
          <p:cNvSpPr txBox="1">
            <a:spLocks noChangeArrowheads="1"/>
          </p:cNvSpPr>
          <p:nvPr/>
        </p:nvSpPr>
        <p:spPr bwMode="auto">
          <a:xfrm>
            <a:off x="6516216" y="4880193"/>
            <a:ext cx="58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[hPa]</a:t>
            </a:r>
            <a:endParaRPr lang="ja-JP" altLang="en-US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03" y="3679359"/>
            <a:ext cx="4204955" cy="10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732101" y="683404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837921" y="5445224"/>
            <a:ext cx="3518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 smtClean="0">
                <a:solidFill>
                  <a:srgbClr val="0000FF"/>
                </a:solidFill>
              </a:rPr>
              <a:t>北太平洋高気圧の弱まり</a:t>
            </a:r>
            <a:endParaRPr lang="en-US" altLang="ja-JP" sz="1600" dirty="0">
              <a:solidFill>
                <a:srgbClr val="0000FF"/>
              </a:solidFill>
            </a:endParaRPr>
          </a:p>
          <a:p>
            <a:pPr eaLnBrk="1" hangingPunct="1"/>
            <a:r>
              <a:rPr lang="ja-JP" altLang="en-US" sz="1600" dirty="0" smtClean="0">
                <a:solidFill>
                  <a:srgbClr val="0000FF"/>
                </a:solidFill>
              </a:rPr>
              <a:t>北アメリカ大陸上の低圧部の弱まり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1986608" y="5992107"/>
            <a:ext cx="288032" cy="2296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3584624" y="3377387"/>
            <a:ext cx="298286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海面気圧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&amp; 10m 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風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テキスト ボックス 7"/>
          <p:cNvSpPr txBox="1">
            <a:spLocks noChangeArrowheads="1"/>
          </p:cNvSpPr>
          <p:nvPr/>
        </p:nvSpPr>
        <p:spPr bwMode="auto">
          <a:xfrm>
            <a:off x="4006120" y="1556792"/>
            <a:ext cx="1938516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モデル第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層の雲量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テキスト ボックス 12"/>
          <p:cNvSpPr txBox="1">
            <a:spLocks noChangeArrowheads="1"/>
          </p:cNvSpPr>
          <p:nvPr/>
        </p:nvSpPr>
        <p:spPr bwMode="auto">
          <a:xfrm>
            <a:off x="837921" y="6251732"/>
            <a:ext cx="337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 smtClean="0">
                <a:solidFill>
                  <a:srgbClr val="0000FF"/>
                </a:solidFill>
              </a:rPr>
              <a:t>霧減少</a:t>
            </a:r>
            <a:r>
              <a:rPr lang="en-US" altLang="ja-JP" sz="1600" dirty="0" smtClean="0">
                <a:solidFill>
                  <a:srgbClr val="0000FF"/>
                </a:solidFill>
              </a:rPr>
              <a:t>:</a:t>
            </a:r>
            <a:r>
              <a:rPr lang="ja-JP" altLang="en-US" sz="1600" dirty="0" smtClean="0">
                <a:solidFill>
                  <a:srgbClr val="0000FF"/>
                </a:solidFill>
              </a:rPr>
              <a:t>　北太平洋中部、北西大西洋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ja-JP" altLang="en-US" sz="1600" dirty="0" smtClean="0">
                <a:solidFill>
                  <a:srgbClr val="0000FF"/>
                </a:solidFill>
              </a:rPr>
              <a:t>霧増加</a:t>
            </a:r>
            <a:r>
              <a:rPr lang="en-US" altLang="ja-JP" sz="1600" dirty="0" smtClean="0">
                <a:solidFill>
                  <a:srgbClr val="0000FF"/>
                </a:solidFill>
              </a:rPr>
              <a:t>:   </a:t>
            </a:r>
            <a:r>
              <a:rPr lang="ja-JP" altLang="en-US" sz="1600" dirty="0" smtClean="0">
                <a:solidFill>
                  <a:srgbClr val="0000FF"/>
                </a:solidFill>
              </a:rPr>
              <a:t>北太平洋東部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6307087" y="6012120"/>
            <a:ext cx="288032" cy="2296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12"/>
          <p:cNvSpPr txBox="1">
            <a:spLocks noChangeArrowheads="1"/>
          </p:cNvSpPr>
          <p:nvPr/>
        </p:nvSpPr>
        <p:spPr bwMode="auto">
          <a:xfrm>
            <a:off x="5220072" y="6330806"/>
            <a:ext cx="3837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39863" indent="-1439863" eaLnBrk="1" hangingPunct="1"/>
            <a:r>
              <a:rPr lang="ja-JP" altLang="en-US" sz="1600" dirty="0">
                <a:solidFill>
                  <a:srgbClr val="0000FF"/>
                </a:solidFill>
              </a:rPr>
              <a:t>北太平洋東部</a:t>
            </a:r>
            <a:r>
              <a:rPr lang="en-US" altLang="ja-JP" sz="1600" dirty="0" smtClean="0">
                <a:solidFill>
                  <a:srgbClr val="0000FF"/>
                </a:solidFill>
              </a:rPr>
              <a:t>:</a:t>
            </a:r>
            <a:r>
              <a:rPr lang="ja-JP" altLang="en-US" sz="1600" dirty="0" smtClean="0">
                <a:solidFill>
                  <a:srgbClr val="0000FF"/>
                </a:solidFill>
              </a:rPr>
              <a:t>　霧の増加と減少の対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31" name="テキスト ボックス 12"/>
          <p:cNvSpPr txBox="1">
            <a:spLocks noChangeArrowheads="1"/>
          </p:cNvSpPr>
          <p:nvPr/>
        </p:nvSpPr>
        <p:spPr bwMode="auto">
          <a:xfrm>
            <a:off x="5158401" y="5430023"/>
            <a:ext cx="3518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 smtClean="0">
                <a:solidFill>
                  <a:srgbClr val="0000FF"/>
                </a:solidFill>
              </a:rPr>
              <a:t>アリューシャン低気圧のカナダ沿岸での深まり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98606"/>
            <a:ext cx="3975108" cy="3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19872" y="1131888"/>
            <a:ext cx="86409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742157" y="1131888"/>
            <a:ext cx="106511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sp>
        <p:nvSpPr>
          <p:cNvPr id="20" name="テキスト ボックス 5"/>
          <p:cNvSpPr txBox="1">
            <a:spLocks noChangeArrowheads="1"/>
          </p:cNvSpPr>
          <p:nvPr/>
        </p:nvSpPr>
        <p:spPr bwMode="auto">
          <a:xfrm>
            <a:off x="6734637" y="3944863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456987"/>
            <a:ext cx="3555603" cy="2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5"/>
          <p:cNvSpPr txBox="1">
            <a:spLocks noChangeArrowheads="1"/>
          </p:cNvSpPr>
          <p:nvPr/>
        </p:nvSpPr>
        <p:spPr bwMode="auto">
          <a:xfrm>
            <a:off x="6516216" y="6567424"/>
            <a:ext cx="58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[hPa]</a:t>
            </a:r>
            <a:endParaRPr lang="ja-JP" altLang="en-US" sz="120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732101" y="683404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24" y="4354002"/>
            <a:ext cx="2135876" cy="208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72" y="4344709"/>
            <a:ext cx="2145457" cy="208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14" y="1687086"/>
            <a:ext cx="2124186" cy="207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71" y="1666622"/>
            <a:ext cx="2145457" cy="210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7334472" y="6021288"/>
            <a:ext cx="1053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>
                <a:solidFill>
                  <a:srgbClr val="0000FF"/>
                </a:solidFill>
              </a:rPr>
              <a:t>軸対称</a:t>
            </a:r>
            <a:r>
              <a:rPr lang="ja-JP" altLang="en-US" sz="1600" dirty="0" smtClean="0">
                <a:solidFill>
                  <a:srgbClr val="0000FF"/>
                </a:solidFill>
              </a:rPr>
              <a:t>の変化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18" name="テキスト ボックス 12"/>
          <p:cNvSpPr txBox="1">
            <a:spLocks noChangeArrowheads="1"/>
          </p:cNvSpPr>
          <p:nvPr/>
        </p:nvSpPr>
        <p:spPr bwMode="auto">
          <a:xfrm>
            <a:off x="1472958" y="5971103"/>
            <a:ext cx="1226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>
                <a:solidFill>
                  <a:srgbClr val="0000FF"/>
                </a:solidFill>
              </a:rPr>
              <a:t>非軸対称</a:t>
            </a:r>
            <a:r>
              <a:rPr lang="ja-JP" altLang="en-US" sz="1600" dirty="0" smtClean="0">
                <a:solidFill>
                  <a:srgbClr val="0000FF"/>
                </a:solidFill>
              </a:rPr>
              <a:t>の変化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39552" y="-1711"/>
            <a:ext cx="813690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Calibri" pitchFamily="34" charset="0"/>
              </a:rPr>
              <a:t>海霧と気象場の将来変化　（南半球）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25" name="テキスト ボックス 7"/>
          <p:cNvSpPr txBox="1">
            <a:spLocks noChangeArrowheads="1"/>
          </p:cNvSpPr>
          <p:nvPr/>
        </p:nvSpPr>
        <p:spPr bwMode="auto">
          <a:xfrm>
            <a:off x="294281" y="5033571"/>
            <a:ext cx="2160240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海面気圧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&amp; 10m 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風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テキスト ボックス 7"/>
          <p:cNvSpPr txBox="1">
            <a:spLocks noChangeArrowheads="1"/>
          </p:cNvSpPr>
          <p:nvPr/>
        </p:nvSpPr>
        <p:spPr bwMode="auto">
          <a:xfrm>
            <a:off x="341868" y="2441283"/>
            <a:ext cx="1938516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モデル第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層の雲量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8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Kawai\Cloud\MyPapers\2016_Fog\Figs\Supplement\fogchng2016_amip_CMIP5multimodel_ensmmn_PSEA_30y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11842"/>
            <a:ext cx="6039130" cy="61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96" y="4399"/>
            <a:ext cx="5141168" cy="54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Calibri" pitchFamily="34" charset="0"/>
              </a:rPr>
              <a:t>気象場</a:t>
            </a:r>
            <a:r>
              <a:rPr lang="ja-JP" altLang="en-US" sz="2400" dirty="0" smtClean="0">
                <a:latin typeface="Calibri" pitchFamily="34" charset="0"/>
              </a:rPr>
              <a:t>の将来変化  </a:t>
            </a:r>
            <a:r>
              <a:rPr lang="en-US" altLang="ja-JP" sz="2400" dirty="0" smtClean="0">
                <a:latin typeface="Calibri" pitchFamily="34" charset="0"/>
              </a:rPr>
              <a:t>– CMIP5 </a:t>
            </a:r>
            <a:r>
              <a:rPr lang="ja-JP" altLang="en-US" sz="2400" dirty="0">
                <a:latin typeface="Calibri" pitchFamily="34" charset="0"/>
              </a:rPr>
              <a:t>モデル</a:t>
            </a:r>
            <a:r>
              <a:rPr lang="en-US" altLang="ja-JP" sz="2400" dirty="0" smtClean="0">
                <a:latin typeface="Calibri" pitchFamily="34" charset="0"/>
              </a:rPr>
              <a:t> </a:t>
            </a:r>
            <a:r>
              <a:rPr lang="en-US" altLang="ja-JP" sz="2400" dirty="0">
                <a:latin typeface="Calibri" pitchFamily="34" charset="0"/>
              </a:rPr>
              <a:t>–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47400" y="260648"/>
            <a:ext cx="864096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July</a:t>
            </a:r>
            <a:endParaRPr lang="en-US" altLang="ja-JP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028384" y="260648"/>
            <a:ext cx="106511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January</a:t>
            </a:r>
            <a:endParaRPr lang="en-US" altLang="ja-JP" dirty="0"/>
          </a:p>
        </p:txBody>
      </p:sp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5620438" y="6588517"/>
            <a:ext cx="58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[hPa]</a:t>
            </a:r>
            <a:endParaRPr lang="ja-JP" altLang="en-US" sz="1200" dirty="0"/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821520" y="1124744"/>
            <a:ext cx="1408112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MRI-CGCM3</a:t>
            </a:r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207344" y="2782938"/>
            <a:ext cx="263646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CMIP5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の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個のモデル平均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6896" y="3901698"/>
            <a:ext cx="2915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>
                <a:solidFill>
                  <a:srgbClr val="0000FF"/>
                </a:solidFill>
              </a:rPr>
              <a:t>CMIP5 </a:t>
            </a:r>
            <a:r>
              <a:rPr lang="ja-JP" altLang="en-US" sz="1400" dirty="0">
                <a:solidFill>
                  <a:srgbClr val="0000FF"/>
                </a:solidFill>
              </a:rPr>
              <a:t>モデル</a:t>
            </a:r>
            <a:r>
              <a:rPr lang="ja-JP" altLang="en-US" sz="1400" dirty="0" smtClean="0">
                <a:solidFill>
                  <a:srgbClr val="0000FF"/>
                </a:solidFill>
              </a:rPr>
              <a:t>の海面気圧の変化も、</a:t>
            </a:r>
            <a:r>
              <a:rPr lang="en-US" altLang="ja-JP" sz="1400" dirty="0" smtClean="0">
                <a:solidFill>
                  <a:srgbClr val="0000FF"/>
                </a:solidFill>
              </a:rPr>
              <a:t>MRI-CGCM3</a:t>
            </a:r>
            <a:r>
              <a:rPr lang="ja-JP" altLang="en-US" sz="1400" dirty="0" smtClean="0">
                <a:solidFill>
                  <a:srgbClr val="0000FF"/>
                </a:solidFill>
              </a:rPr>
              <a:t>と似た特徴</a:t>
            </a:r>
            <a:endParaRPr lang="en-US" altLang="ja-JP" sz="14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7375" y="445314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海面気圧</a:t>
            </a:r>
            <a:endParaRPr lang="en-US" altLang="ja-JP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65625" y="1540869"/>
            <a:ext cx="2112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75322" y="5231730"/>
            <a:ext cx="2293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err="1" smtClean="0"/>
              <a:t>AMIP_future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65625" y="3275692"/>
            <a:ext cx="2112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20" name="テキスト ボックス 12"/>
          <p:cNvSpPr txBox="1">
            <a:spLocks noChangeArrowheads="1"/>
          </p:cNvSpPr>
          <p:nvPr/>
        </p:nvSpPr>
        <p:spPr bwMode="auto">
          <a:xfrm>
            <a:off x="6896" y="5992032"/>
            <a:ext cx="2836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400" dirty="0" smtClean="0">
                <a:solidFill>
                  <a:srgbClr val="0000FF"/>
                </a:solidFill>
              </a:rPr>
              <a:t>AMIP+4K </a:t>
            </a:r>
            <a:r>
              <a:rPr lang="ja-JP" altLang="en-US" sz="1400" dirty="0">
                <a:solidFill>
                  <a:srgbClr val="0000FF"/>
                </a:solidFill>
              </a:rPr>
              <a:t>と</a:t>
            </a:r>
            <a:r>
              <a:rPr lang="en-US" altLang="ja-JP" sz="1400" dirty="0" smtClean="0">
                <a:solidFill>
                  <a:srgbClr val="0000FF"/>
                </a:solidFill>
              </a:rPr>
              <a:t> </a:t>
            </a:r>
            <a:r>
              <a:rPr lang="en-US" altLang="ja-JP" sz="1400" dirty="0" err="1" smtClean="0">
                <a:solidFill>
                  <a:srgbClr val="0000FF"/>
                </a:solidFill>
              </a:rPr>
              <a:t>AMIP_future</a:t>
            </a:r>
            <a:r>
              <a:rPr lang="en-US" altLang="ja-JP" sz="1400" dirty="0" smtClean="0">
                <a:solidFill>
                  <a:srgbClr val="0000FF"/>
                </a:solidFill>
              </a:rPr>
              <a:t> </a:t>
            </a:r>
            <a:r>
              <a:rPr lang="ja-JP" altLang="en-US" sz="1400" dirty="0" smtClean="0">
                <a:solidFill>
                  <a:srgbClr val="0000FF"/>
                </a:solidFill>
              </a:rPr>
              <a:t>の海面気圧の変化は、</a:t>
            </a:r>
            <a:r>
              <a:rPr lang="ja-JP" altLang="en-US" sz="1400" dirty="0">
                <a:solidFill>
                  <a:srgbClr val="0000FF"/>
                </a:solidFill>
              </a:rPr>
              <a:t>似て</a:t>
            </a:r>
            <a:r>
              <a:rPr lang="ja-JP" altLang="en-US" sz="1400" dirty="0" smtClean="0">
                <a:solidFill>
                  <a:srgbClr val="0000FF"/>
                </a:solidFill>
              </a:rPr>
              <a:t>いる</a:t>
            </a:r>
            <a:endParaRPr lang="en-US" altLang="ja-JP" sz="1400" dirty="0" smtClean="0">
              <a:solidFill>
                <a:srgbClr val="0000FF"/>
              </a:solidFill>
            </a:endParaRPr>
          </a:p>
        </p:txBody>
      </p:sp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103671" y="4869160"/>
            <a:ext cx="263646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CMIP5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の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個のモデル平均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7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92" y="3459546"/>
            <a:ext cx="2581171" cy="21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2" y="3469529"/>
            <a:ext cx="2588406" cy="211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3275"/>
            <a:ext cx="2524958" cy="2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70297"/>
            <a:ext cx="9144000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 dirty="0">
                <a:latin typeface="Calibri" pitchFamily="34" charset="0"/>
              </a:rPr>
              <a:t>南北風</a:t>
            </a:r>
            <a:r>
              <a:rPr lang="ja-JP" altLang="en-US" sz="3200" dirty="0" smtClean="0">
                <a:latin typeface="Calibri" pitchFamily="34" charset="0"/>
              </a:rPr>
              <a:t>と霧（第</a:t>
            </a:r>
            <a:r>
              <a:rPr lang="en-US" altLang="ja-JP" sz="3200" dirty="0" smtClean="0">
                <a:latin typeface="Calibri" pitchFamily="34" charset="0"/>
              </a:rPr>
              <a:t>1</a:t>
            </a:r>
            <a:r>
              <a:rPr lang="ja-JP" altLang="en-US" sz="3200" dirty="0" smtClean="0">
                <a:latin typeface="Calibri" pitchFamily="34" charset="0"/>
              </a:rPr>
              <a:t>層の雲）の関係</a:t>
            </a:r>
            <a:endParaRPr lang="ja-JP" altLang="en-US" sz="3200" dirty="0">
              <a:latin typeface="Calibri" pitchFamily="34" charset="0"/>
            </a:endParaRPr>
          </a:p>
        </p:txBody>
      </p:sp>
      <p:sp>
        <p:nvSpPr>
          <p:cNvPr id="6" name="テキスト ボックス 7"/>
          <p:cNvSpPr txBox="1">
            <a:spLocks noChangeArrowheads="1"/>
          </p:cNvSpPr>
          <p:nvPr/>
        </p:nvSpPr>
        <p:spPr bwMode="auto">
          <a:xfrm>
            <a:off x="25624" y="1611978"/>
            <a:ext cx="1306016" cy="5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北太平洋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(7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月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25624" y="4110590"/>
            <a:ext cx="1089992" cy="5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南大洋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(1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月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691" y="2915071"/>
            <a:ext cx="19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Arial" charset="0"/>
              </a:rPr>
              <a:t>160E-200E, 40N-50N</a:t>
            </a:r>
            <a:endParaRPr lang="en-US" altLang="ja-JP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625" y="5190710"/>
            <a:ext cx="145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Arial" charset="0"/>
              </a:rPr>
              <a:t>60S-45S, Zonal</a:t>
            </a:r>
            <a:endParaRPr lang="en-US" altLang="ja-JP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4448778" y="5754742"/>
            <a:ext cx="4161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39863" indent="-1439863" eaLnBrk="1" hangingPunct="1"/>
            <a:r>
              <a:rPr lang="ja-JP" altLang="en-US" sz="1600" dirty="0" smtClean="0">
                <a:solidFill>
                  <a:srgbClr val="0000FF"/>
                </a:solidFill>
              </a:rPr>
              <a:t>南北風と雲中の雲水量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15" name="テキスト ボックス 12"/>
          <p:cNvSpPr txBox="1">
            <a:spLocks noChangeArrowheads="1"/>
          </p:cNvSpPr>
          <p:nvPr/>
        </p:nvSpPr>
        <p:spPr bwMode="auto">
          <a:xfrm>
            <a:off x="1" y="5754742"/>
            <a:ext cx="1907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39863" indent="-1439863" eaLnBrk="1" hangingPunct="1"/>
            <a:r>
              <a:rPr lang="ja-JP" altLang="en-US" sz="1600" dirty="0">
                <a:solidFill>
                  <a:srgbClr val="0000FF"/>
                </a:solidFill>
              </a:rPr>
              <a:t>高い相関</a:t>
            </a:r>
            <a:r>
              <a:rPr lang="en-US" altLang="ja-JP" sz="1600" dirty="0" smtClean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6" name="テキスト ボックス 12"/>
          <p:cNvSpPr txBox="1">
            <a:spLocks noChangeArrowheads="1"/>
          </p:cNvSpPr>
          <p:nvPr/>
        </p:nvSpPr>
        <p:spPr bwMode="auto">
          <a:xfrm>
            <a:off x="1763688" y="5754742"/>
            <a:ext cx="26850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39863" indent="-1439863" eaLnBrk="1" hangingPunct="1"/>
            <a:r>
              <a:rPr lang="ja-JP" altLang="en-US" sz="1600" dirty="0">
                <a:solidFill>
                  <a:srgbClr val="0000FF"/>
                </a:solidFill>
              </a:rPr>
              <a:t>南北風</a:t>
            </a:r>
            <a:r>
              <a:rPr lang="ja-JP" altLang="en-US" sz="1600" dirty="0" smtClean="0">
                <a:solidFill>
                  <a:srgbClr val="0000FF"/>
                </a:solidFill>
              </a:rPr>
              <a:t>と霧（第</a:t>
            </a:r>
            <a:r>
              <a:rPr lang="en-US" altLang="ja-JP" sz="1600" dirty="0" smtClean="0">
                <a:solidFill>
                  <a:srgbClr val="0000FF"/>
                </a:solidFill>
              </a:rPr>
              <a:t>1</a:t>
            </a:r>
            <a:r>
              <a:rPr lang="ja-JP" altLang="en-US" sz="1600" dirty="0" smtClean="0">
                <a:solidFill>
                  <a:srgbClr val="0000FF"/>
                </a:solidFill>
              </a:rPr>
              <a:t>層の雲）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3491880" y="6237312"/>
            <a:ext cx="38013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39863" indent="-1439863" eaLnBrk="1" hangingPunct="1"/>
            <a:r>
              <a:rPr lang="ja-JP" altLang="en-US" sz="1600" dirty="0">
                <a:solidFill>
                  <a:srgbClr val="FF0000"/>
                </a:solidFill>
              </a:rPr>
              <a:t>雲中</a:t>
            </a:r>
            <a:r>
              <a:rPr lang="ja-JP" altLang="en-US" sz="1600" dirty="0" smtClean="0">
                <a:solidFill>
                  <a:srgbClr val="FF0000"/>
                </a:solidFill>
              </a:rPr>
              <a:t>の雲水量は、</a:t>
            </a:r>
            <a:r>
              <a:rPr lang="en-US" altLang="ja-JP" sz="1600" dirty="0" smtClean="0">
                <a:solidFill>
                  <a:srgbClr val="FF0000"/>
                </a:solidFill>
              </a:rPr>
              <a:t>AMIP+4K</a:t>
            </a:r>
            <a:r>
              <a:rPr lang="ja-JP" altLang="en-US" sz="1600" dirty="0" smtClean="0">
                <a:solidFill>
                  <a:srgbClr val="FF0000"/>
                </a:solidFill>
              </a:rPr>
              <a:t>では増加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28216"/>
            <a:ext cx="2520832" cy="20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2"/>
          <p:cNvSpPr txBox="1">
            <a:spLocks noChangeArrowheads="1"/>
          </p:cNvSpPr>
          <p:nvPr/>
        </p:nvSpPr>
        <p:spPr bwMode="auto">
          <a:xfrm>
            <a:off x="4860032" y="6519446"/>
            <a:ext cx="2158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ja-JP" altLang="en-US" sz="1600" dirty="0">
                <a:solidFill>
                  <a:srgbClr val="FF0000"/>
                </a:solidFill>
              </a:rPr>
              <a:t>飽和比湿</a:t>
            </a:r>
            <a:r>
              <a:rPr lang="ja-JP" altLang="en-US" sz="1600" dirty="0" smtClean="0">
                <a:solidFill>
                  <a:srgbClr val="FF0000"/>
                </a:solidFill>
              </a:rPr>
              <a:t>の増加</a:t>
            </a:r>
            <a:endParaRPr lang="en-US" altLang="ja-JP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 flipH="1">
            <a:off x="4745732" y="6633613"/>
            <a:ext cx="228600" cy="1102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7"/>
          <p:cNvSpPr txBox="1">
            <a:spLocks noChangeArrowheads="1"/>
          </p:cNvSpPr>
          <p:nvPr/>
        </p:nvSpPr>
        <p:spPr bwMode="auto">
          <a:xfrm>
            <a:off x="7253528" y="522873"/>
            <a:ext cx="1878581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日平均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データ使用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24" y="1028215"/>
            <a:ext cx="2400269" cy="204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24" y="3501008"/>
            <a:ext cx="2401698" cy="205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7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まとめ</a:t>
            </a:r>
            <a:endParaRPr lang="en-US" altLang="ja-JP" sz="3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1170" y="891872"/>
            <a:ext cx="81553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海霧の将来変化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　　（北半球）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    </a:t>
            </a:r>
            <a:r>
              <a:rPr lang="ja-JP" altLang="en-US" sz="2000" dirty="0" smtClean="0"/>
              <a:t>霧</a:t>
            </a:r>
            <a:r>
              <a:rPr lang="ja-JP" altLang="en-US" sz="2000" dirty="0"/>
              <a:t>減少</a:t>
            </a:r>
            <a:r>
              <a:rPr lang="en-US" altLang="ja-JP" sz="2000" dirty="0"/>
              <a:t>:</a:t>
            </a:r>
            <a:r>
              <a:rPr lang="ja-JP" altLang="en-US" sz="2000" dirty="0"/>
              <a:t>　北太平洋中部、北西</a:t>
            </a:r>
            <a:r>
              <a:rPr lang="ja-JP" altLang="en-US" sz="2000" dirty="0" smtClean="0"/>
              <a:t>大西洋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               	  </a:t>
            </a:r>
            <a:r>
              <a:rPr lang="ja-JP" altLang="en-US" sz="2000" dirty="0" smtClean="0"/>
              <a:t>霧</a:t>
            </a:r>
            <a:r>
              <a:rPr lang="ja-JP" altLang="en-US" sz="2000" dirty="0"/>
              <a:t>増加</a:t>
            </a:r>
            <a:r>
              <a:rPr lang="en-US" altLang="ja-JP" sz="2000" dirty="0"/>
              <a:t>:   </a:t>
            </a:r>
            <a:r>
              <a:rPr lang="ja-JP" altLang="en-US" sz="2000" dirty="0"/>
              <a:t>北太平洋</a:t>
            </a:r>
            <a:r>
              <a:rPr lang="ja-JP" altLang="en-US" sz="2000" dirty="0" smtClean="0"/>
              <a:t>東部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     </a:t>
            </a:r>
            <a:r>
              <a:rPr lang="ja-JP" altLang="en-US" sz="2000" dirty="0" smtClean="0"/>
              <a:t>霧</a:t>
            </a:r>
            <a:r>
              <a:rPr lang="ja-JP" altLang="en-US" sz="2000" dirty="0"/>
              <a:t>の増加と減少の</a:t>
            </a:r>
            <a:r>
              <a:rPr lang="ja-JP" altLang="en-US" sz="2000" dirty="0" smtClean="0"/>
              <a:t>対</a:t>
            </a:r>
            <a:endParaRPr lang="en-US" altLang="ja-JP" sz="2000" dirty="0" smtClean="0"/>
          </a:p>
          <a:p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　　　（南半球）</a:t>
            </a:r>
            <a:endParaRPr lang="en-US" altLang="ja-JP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ja-JP" sz="2000" dirty="0" smtClean="0"/>
              <a:t>7</a:t>
            </a:r>
            <a:r>
              <a:rPr lang="ja-JP" altLang="en-US" sz="2000" dirty="0" smtClean="0"/>
              <a:t>月：</a:t>
            </a:r>
            <a:r>
              <a:rPr lang="en-US" altLang="ja-JP" sz="2000" dirty="0" smtClean="0"/>
              <a:t>	</a:t>
            </a:r>
            <a:r>
              <a:rPr lang="ja-JP" altLang="en-US" sz="2000" dirty="0" smtClean="0"/>
              <a:t>　非軸対称の変化</a:t>
            </a:r>
            <a:endParaRPr lang="en-US" altLang="ja-JP" sz="20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ja-JP" sz="2000" dirty="0" smtClean="0"/>
              <a:t>1</a:t>
            </a:r>
            <a:r>
              <a:rPr lang="ja-JP" altLang="en-US" sz="2000" dirty="0" smtClean="0"/>
              <a:t>月：　　軸対称の変化</a:t>
            </a:r>
            <a:endParaRPr lang="en-US" altLang="ja-JP" sz="2000" dirty="0"/>
          </a:p>
          <a:p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海霧の変化は、海面気圧パターンの変化によく対応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000" dirty="0"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　（北半球）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北太平洋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高気圧の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弱まり</a:t>
            </a:r>
            <a:endParaRPr lang="en-US" altLang="ja-JP" sz="20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　　　　　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　北アメリカ大陸上の低圧部の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弱まり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アリューシャン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低気圧のカナダ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沿岸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で</a:t>
            </a:r>
            <a:r>
              <a:rPr lang="ja-JP" altLang="en-US" sz="2000" dirty="0" smtClean="0">
                <a:latin typeface="Arial" pitchFamily="34" charset="0"/>
                <a:cs typeface="Arial" pitchFamily="34" charset="0"/>
              </a:rPr>
              <a:t>の深まり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ja-JP" altLang="en-US" sz="2000" dirty="0">
                <a:latin typeface="Arial" pitchFamily="34" charset="0"/>
                <a:cs typeface="Arial" pitchFamily="34" charset="0"/>
              </a:rPr>
              <a:t>　　　（南半球）</a:t>
            </a:r>
            <a:endParaRPr lang="en-US" altLang="ja-JP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ja-JP" sz="2000" dirty="0" smtClean="0"/>
              <a:t>7</a:t>
            </a:r>
            <a:r>
              <a:rPr lang="ja-JP" altLang="en-US" sz="2000" dirty="0"/>
              <a:t>月：</a:t>
            </a:r>
            <a:r>
              <a:rPr lang="en-US" altLang="ja-JP" sz="2000" dirty="0"/>
              <a:t>	</a:t>
            </a:r>
            <a:r>
              <a:rPr lang="ja-JP" altLang="en-US" sz="2000" dirty="0"/>
              <a:t>　非軸対称の変化</a:t>
            </a:r>
            <a:endParaRPr lang="en-US" altLang="ja-JP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ja-JP" sz="2000" dirty="0"/>
              <a:t>1</a:t>
            </a:r>
            <a:r>
              <a:rPr lang="ja-JP" altLang="en-US" sz="2000" dirty="0"/>
              <a:t>月：　　軸対称の</a:t>
            </a:r>
            <a:r>
              <a:rPr lang="ja-JP" altLang="en-US" sz="2000" dirty="0" smtClean="0"/>
              <a:t>変化</a:t>
            </a:r>
            <a:endParaRPr lang="en-US" altLang="ja-JP" sz="2000" dirty="0"/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6072570" y="117070"/>
            <a:ext cx="2952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Kawai et al. (2016, submitted)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959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/>
              <a:t>まとめ</a:t>
            </a:r>
            <a:endParaRPr lang="en-US" altLang="ja-JP" sz="3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1170" y="764704"/>
            <a:ext cx="8155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altLang="ja-JP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CMIP5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モデルの海面気圧も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MRI-CGCM3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と同様の変化のパターン　→　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MRI-CGCM3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の海霧の変化の議論は一般性がありそう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将来気候では、雲中の雲水量は増加する。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>
                <a:latin typeface="Arial" pitchFamily="34" charset="0"/>
                <a:cs typeface="Arial" pitchFamily="34" charset="0"/>
              </a:rPr>
              <a:t>これら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の全ての結果は、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AMIP+4K,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AMIP_future</a:t>
            </a:r>
            <a:r>
              <a:rPr lang="ja-JP" altLang="en-US" sz="2400" dirty="0" smtClean="0">
                <a:latin typeface="Arial" pitchFamily="34" charset="0"/>
                <a:cs typeface="Arial" pitchFamily="34" charset="0"/>
              </a:rPr>
              <a:t>実験でほぼ同様</a:t>
            </a: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海霧の将来変化の雲フィードバックへのインパクトはあまり大きくない（無視はできないが）</a:t>
            </a:r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endParaRPr lang="en-US" altLang="ja-JP" sz="2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6072570" y="117070"/>
            <a:ext cx="2952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Kawai et al. (2016, submitted)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932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38317" y="4766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参考</a:t>
            </a:r>
            <a:r>
              <a:rPr lang="ja-JP" altLang="en-US" sz="2800" dirty="0"/>
              <a:t>文献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34076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 algn="just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S. Yabu, Y.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Hagihara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Koshiro, and H. Okamoto, 2015: Characteristics of the Cloud Top Heights of Marine Boundary Layer Clouds and the Frequency of Marine Fog over Mid-Latitudes.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Meteor. Soc. Japan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613-628.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627063" algn="just"/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-627063" algn="just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Kawai, H.,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Koshiro,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Endo, O. Arakawa and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Hagihara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2016: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Marine Fog in a Warmer Climate.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1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7"/>
          <p:cNvSpPr txBox="1">
            <a:spLocks noChangeArrowheads="1"/>
          </p:cNvSpPr>
          <p:nvPr/>
        </p:nvSpPr>
        <p:spPr bwMode="auto">
          <a:xfrm>
            <a:off x="179512" y="1191593"/>
            <a:ext cx="2971800" cy="465138"/>
          </a:xfrm>
          <a:prstGeom prst="rect">
            <a:avLst/>
          </a:prstGeom>
          <a:noFill/>
          <a:ln w="9525">
            <a:solidFill>
              <a:srgbClr val="111111"/>
            </a:solidFill>
            <a:miter lim="800000"/>
            <a:headEnd/>
            <a:tailEnd/>
          </a:ln>
        </p:spPr>
        <p:txBody>
          <a:bodyPr tIns="4680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目的</a:t>
            </a:r>
            <a:endParaRPr lang="ja-JP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1331640" y="2564904"/>
            <a:ext cx="7380312" cy="26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海霧の将来変化</a:t>
            </a:r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何が海霧の変化を決めているのか？</a:t>
            </a:r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海霧の特性の変化はあるか？</a:t>
            </a:r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海霧の変化による、雲フィードバックへの</a:t>
            </a:r>
            <a:r>
              <a:rPr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寄与</a:t>
            </a:r>
            <a:endParaRPr lang="en-US" altLang="ja-JP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91683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明らか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に</a:t>
            </a:r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したいこと</a:t>
            </a: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9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7"/>
          <p:cNvSpPr txBox="1">
            <a:spLocks noChangeArrowheads="1"/>
          </p:cNvSpPr>
          <p:nvPr/>
        </p:nvSpPr>
        <p:spPr bwMode="auto">
          <a:xfrm>
            <a:off x="188971" y="1196066"/>
            <a:ext cx="2971800" cy="465138"/>
          </a:xfrm>
          <a:prstGeom prst="rect">
            <a:avLst/>
          </a:prstGeom>
          <a:noFill/>
          <a:ln w="9525">
            <a:solidFill>
              <a:srgbClr val="111111"/>
            </a:solidFill>
            <a:miter lim="800000"/>
            <a:headEnd/>
            <a:tailEnd/>
          </a:ln>
        </p:spPr>
        <p:txBody>
          <a:bodyPr tIns="4680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データ</a:t>
            </a:r>
          </a:p>
        </p:txBody>
      </p:sp>
      <p:sp>
        <p:nvSpPr>
          <p:cNvPr id="3" name="テキスト ボックス 7"/>
          <p:cNvSpPr txBox="1">
            <a:spLocks noChangeArrowheads="1"/>
          </p:cNvSpPr>
          <p:nvPr/>
        </p:nvSpPr>
        <p:spPr bwMode="auto">
          <a:xfrm>
            <a:off x="755576" y="2060848"/>
            <a:ext cx="8388424" cy="30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MRI-CGCM3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による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AMIP, AMIP+4K, </a:t>
            </a:r>
            <a:r>
              <a:rPr lang="en-US" altLang="ja-JP" sz="2400" dirty="0" err="1" smtClean="0">
                <a:solidFill>
                  <a:srgbClr val="000000"/>
                </a:solidFill>
                <a:latin typeface="Arial" charset="0"/>
              </a:rPr>
              <a:t>AMIP_future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実験</a:t>
            </a:r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31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年間分のデータ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 (1979−2009) </a:t>
            </a:r>
          </a:p>
          <a:p>
            <a:pPr marL="800100" lvl="1" indent="-342900">
              <a:buFont typeface="Arial" charset="0"/>
              <a:buChar char="•"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モデル面データ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</a:rPr>
              <a:t>(L48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月平均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日平均</a:t>
            </a: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データ</a:t>
            </a:r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000000"/>
                </a:solidFill>
                <a:latin typeface="Arial" charset="0"/>
              </a:rPr>
              <a:t>CMIP5</a:t>
            </a:r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マルチモデルデータ</a:t>
            </a:r>
            <a:endParaRPr lang="en-US" altLang="ja-JP" sz="24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海面</a:t>
            </a: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</a:rPr>
              <a:t>気圧など</a:t>
            </a:r>
            <a:endParaRPr lang="ja-JP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16216" y="3230944"/>
            <a:ext cx="2627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>
                <a:latin typeface="Times New Roman" pitchFamily="18" charset="0"/>
              </a:rPr>
              <a:t>CFMIP data </a:t>
            </a:r>
            <a:r>
              <a:rPr lang="ja-JP" altLang="en-US" sz="1600" dirty="0" smtClean="0">
                <a:latin typeface="Times New Roman" pitchFamily="18" charset="0"/>
              </a:rPr>
              <a:t>作成：　神代さん</a:t>
            </a:r>
            <a:endParaRPr lang="ja-JP" altLang="en-US" sz="160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72200" y="4725144"/>
            <a:ext cx="277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dirty="0" smtClean="0">
                <a:latin typeface="Times New Roman" pitchFamily="18" charset="0"/>
              </a:rPr>
              <a:t>処理ツール</a:t>
            </a:r>
            <a:r>
              <a:rPr lang="ja-JP" altLang="en-US" sz="1600" dirty="0">
                <a:latin typeface="Times New Roman" pitchFamily="18" charset="0"/>
              </a:rPr>
              <a:t>など：遠藤さん</a:t>
            </a:r>
            <a:r>
              <a:rPr lang="ja-JP" altLang="en-US" sz="1600" dirty="0" smtClean="0">
                <a:latin typeface="Times New Roman" pitchFamily="18" charset="0"/>
              </a:rPr>
              <a:t>より</a:t>
            </a:r>
            <a:endParaRPr lang="ja-JP" alt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86" y="3955966"/>
            <a:ext cx="3482478" cy="35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29" y="1626778"/>
            <a:ext cx="4210733" cy="21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841750" y="3398163"/>
            <a:ext cx="111125" cy="30162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テキスト ボックス 12"/>
          <p:cNvSpPr txBox="1">
            <a:spLocks noChangeArrowheads="1"/>
          </p:cNvSpPr>
          <p:nvPr/>
        </p:nvSpPr>
        <p:spPr bwMode="auto">
          <a:xfrm>
            <a:off x="5183188" y="5574626"/>
            <a:ext cx="3775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FF"/>
                </a:solidFill>
              </a:rPr>
              <a:t>MRI-CGCM3 </a:t>
            </a:r>
            <a:r>
              <a:rPr lang="ja-JP" altLang="en-US" dirty="0">
                <a:solidFill>
                  <a:srgbClr val="0000FF"/>
                </a:solidFill>
              </a:rPr>
              <a:t>は</a:t>
            </a:r>
            <a:r>
              <a:rPr lang="ja-JP" altLang="en-US" dirty="0" smtClean="0">
                <a:solidFill>
                  <a:srgbClr val="0000FF"/>
                </a:solidFill>
              </a:rPr>
              <a:t>、霧分布を比較的よく表現している</a:t>
            </a:r>
            <a:r>
              <a:rPr lang="ja-JP" altLang="en-US" dirty="0">
                <a:solidFill>
                  <a:srgbClr val="0000FF"/>
                </a:solidFill>
              </a:rPr>
              <a:t>。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5030788" y="4420513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latin typeface="Times New Roman" pitchFamily="18" charset="0"/>
              </a:rPr>
              <a:t>* Around Kamchatka Peninsula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latin typeface="Times New Roman" pitchFamily="18" charset="0"/>
              </a:rPr>
              <a:t>* Near Newfoundland 	          * North of Iceland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latin typeface="Times New Roman" pitchFamily="18" charset="0"/>
              </a:rPr>
              <a:t>* Arctic Ocean along Eurasia     * Southern Ocean</a:t>
            </a:r>
            <a:endParaRPr lang="ja-JP" altLang="en-US" sz="1400" dirty="0">
              <a:latin typeface="Times New Roman" pitchFamily="18" charset="0"/>
            </a:endParaRPr>
          </a:p>
        </p:txBody>
      </p:sp>
      <p:sp>
        <p:nvSpPr>
          <p:cNvPr id="6159" name="テキスト ボックス 2"/>
          <p:cNvSpPr txBox="1">
            <a:spLocks noChangeArrowheads="1"/>
          </p:cNvSpPr>
          <p:nvPr/>
        </p:nvSpPr>
        <p:spPr bwMode="auto">
          <a:xfrm>
            <a:off x="4427985" y="6333517"/>
            <a:ext cx="4716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(cf. Teixeira </a:t>
            </a:r>
            <a:r>
              <a:rPr lang="en-US" altLang="ja-JP" sz="1400" dirty="0"/>
              <a:t>(1999</a:t>
            </a:r>
            <a:r>
              <a:rPr lang="en-US" altLang="ja-JP" sz="1400" dirty="0" smtClean="0"/>
              <a:t>), </a:t>
            </a:r>
          </a:p>
          <a:p>
            <a:pPr eaLnBrk="1" hangingPunct="1"/>
            <a:r>
              <a:rPr lang="en-US" altLang="ja-JP" sz="1400" dirty="0" smtClean="0"/>
              <a:t>  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Kawai et al. (2015, </a:t>
            </a:r>
            <a:r>
              <a:rPr lang="en-US" altLang="ja-JP" sz="1400" i="1" dirty="0"/>
              <a:t>J. Meteor. Soc. Japan</a:t>
            </a:r>
            <a:r>
              <a:rPr lang="en-US" altLang="ja-JP" sz="1400" dirty="0"/>
              <a:t>, </a:t>
            </a:r>
            <a:r>
              <a:rPr lang="en-US" altLang="ja-JP" sz="1400" b="1" dirty="0" smtClean="0"/>
              <a:t>93</a:t>
            </a:r>
            <a:r>
              <a:rPr lang="en-US" altLang="ja-JP" sz="1400" dirty="0" smtClean="0"/>
              <a:t>))</a:t>
            </a:r>
            <a:endParaRPr lang="ja-JP" altLang="en-US" sz="1400" dirty="0"/>
          </a:p>
        </p:txBody>
      </p:sp>
      <p:sp>
        <p:nvSpPr>
          <p:cNvPr id="6161" name="テキスト ボックス 5"/>
          <p:cNvSpPr txBox="1">
            <a:spLocks noChangeArrowheads="1"/>
          </p:cNvSpPr>
          <p:nvPr/>
        </p:nvSpPr>
        <p:spPr bwMode="auto">
          <a:xfrm>
            <a:off x="8570325" y="4214198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sp>
        <p:nvSpPr>
          <p:cNvPr id="3" name="円/楕円 2"/>
          <p:cNvSpPr/>
          <p:nvPr/>
        </p:nvSpPr>
        <p:spPr>
          <a:xfrm>
            <a:off x="8214725" y="1836063"/>
            <a:ext cx="35560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561336" y="1836063"/>
            <a:ext cx="503237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455025" y="1601113"/>
            <a:ext cx="503237" cy="325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183188" y="1558251"/>
            <a:ext cx="2269132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140325" y="3234651"/>
            <a:ext cx="3759200" cy="3143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" y="4297969"/>
            <a:ext cx="4460874" cy="23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" y="1626778"/>
            <a:ext cx="4206508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9355" y="908720"/>
            <a:ext cx="3813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/>
              <a:t>船舶観測気候値</a:t>
            </a: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2843808" y="1278052"/>
            <a:ext cx="927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(</a:t>
            </a:r>
            <a:r>
              <a:rPr lang="en-US" altLang="ja-JP" sz="1400" dirty="0" smtClean="0"/>
              <a:t>EECRA)</a:t>
            </a:r>
            <a:endParaRPr lang="ja-JP" altLang="en-US" sz="1400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7959" y="3949017"/>
            <a:ext cx="4102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MRI-CGCM3  </a:t>
            </a:r>
            <a:r>
              <a:rPr lang="en-US" altLang="ja-JP" dirty="0"/>
              <a:t>(Cloud Fraction at z=1 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013399" y="908720"/>
            <a:ext cx="4102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九州大学</a:t>
            </a:r>
            <a:r>
              <a:rPr lang="en-US" altLang="ja-JP" dirty="0" smtClean="0"/>
              <a:t> </a:t>
            </a:r>
            <a:r>
              <a:rPr lang="en-US" altLang="ja-JP" dirty="0"/>
              <a:t>CALIPSO </a:t>
            </a:r>
            <a:r>
              <a:rPr lang="ja-JP" altLang="en-US" dirty="0"/>
              <a:t>雲マスク　</a:t>
            </a:r>
            <a:r>
              <a:rPr lang="en-US" altLang="ja-JP" dirty="0" smtClean="0"/>
              <a:t>0-240m</a:t>
            </a:r>
            <a:endParaRPr lang="en-US" altLang="ja-JP" dirty="0"/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7759686" y="1215306"/>
            <a:ext cx="1158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(2007-2009)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78161" y="4462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Calibri" pitchFamily="34" charset="0"/>
              </a:rPr>
              <a:t>霧</a:t>
            </a:r>
            <a:r>
              <a:rPr lang="ja-JP" altLang="en-US" sz="3600" dirty="0">
                <a:latin typeface="Calibri" pitchFamily="34" charset="0"/>
              </a:rPr>
              <a:t>の発生</a:t>
            </a:r>
            <a:r>
              <a:rPr lang="ja-JP" altLang="en-US" sz="3600" dirty="0" smtClean="0">
                <a:latin typeface="Calibri" pitchFamily="34" charset="0"/>
              </a:rPr>
              <a:t>頻度   </a:t>
            </a:r>
            <a:r>
              <a:rPr lang="en-US" altLang="ja-JP" sz="3600" dirty="0" smtClean="0">
                <a:latin typeface="Calibri" pitchFamily="34" charset="0"/>
              </a:rPr>
              <a:t>(7</a:t>
            </a:r>
            <a:r>
              <a:rPr lang="ja-JP" altLang="en-US" sz="3600" dirty="0" smtClean="0">
                <a:latin typeface="Calibri" pitchFamily="34" charset="0"/>
              </a:rPr>
              <a:t>月</a:t>
            </a:r>
            <a:r>
              <a:rPr lang="en-US" altLang="ja-JP" sz="3600" dirty="0" smtClean="0">
                <a:latin typeface="Calibri" pitchFamily="34" charset="0"/>
              </a:rPr>
              <a:t>)</a:t>
            </a:r>
            <a:endParaRPr lang="en-US" altLang="ja-JP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8750"/>
            <a:ext cx="4248473" cy="22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29" y="1628800"/>
            <a:ext cx="4210734" cy="219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86" y="3955966"/>
            <a:ext cx="3482478" cy="35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841750" y="3398163"/>
            <a:ext cx="111125" cy="301625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5030788" y="4491117"/>
            <a:ext cx="26375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smtClean="0">
                <a:latin typeface="Times New Roman" pitchFamily="18" charset="0"/>
              </a:rPr>
              <a:t>* North Eastern Pacific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dirty="0" smtClean="0">
                <a:latin typeface="Times New Roman" pitchFamily="18" charset="0"/>
              </a:rPr>
              <a:t>* </a:t>
            </a:r>
            <a:r>
              <a:rPr lang="en-US" altLang="ja-JP" sz="1400" dirty="0">
                <a:latin typeface="Times New Roman" pitchFamily="18" charset="0"/>
              </a:rPr>
              <a:t>Southern </a:t>
            </a:r>
            <a:r>
              <a:rPr lang="en-US" altLang="ja-JP" sz="1400" dirty="0" smtClean="0">
                <a:latin typeface="Times New Roman" pitchFamily="18" charset="0"/>
              </a:rPr>
              <a:t>Ocean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dirty="0" smtClean="0">
                <a:latin typeface="Times New Roman" pitchFamily="18" charset="0"/>
              </a:rPr>
              <a:t>* Arctic Ocean</a:t>
            </a:r>
          </a:p>
        </p:txBody>
      </p:sp>
      <p:sp>
        <p:nvSpPr>
          <p:cNvPr id="6161" name="テキスト ボックス 5"/>
          <p:cNvSpPr txBox="1">
            <a:spLocks noChangeArrowheads="1"/>
          </p:cNvSpPr>
          <p:nvPr/>
        </p:nvSpPr>
        <p:spPr bwMode="auto">
          <a:xfrm>
            <a:off x="8570325" y="4214198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sp>
        <p:nvSpPr>
          <p:cNvPr id="21" name="円/楕円 20"/>
          <p:cNvSpPr/>
          <p:nvPr/>
        </p:nvSpPr>
        <p:spPr>
          <a:xfrm>
            <a:off x="6973886" y="1836063"/>
            <a:ext cx="617539" cy="414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183188" y="1558251"/>
            <a:ext cx="2269132" cy="2667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140325" y="3234651"/>
            <a:ext cx="3759200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2843808" y="1278052"/>
            <a:ext cx="927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(</a:t>
            </a:r>
            <a:r>
              <a:rPr lang="en-US" altLang="ja-JP" sz="1400" dirty="0" smtClean="0"/>
              <a:t>EECRA)</a:t>
            </a:r>
            <a:endParaRPr lang="ja-JP" altLang="en-US" sz="1400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7959" y="3949017"/>
            <a:ext cx="4102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MRI-CGCM3  </a:t>
            </a:r>
            <a:r>
              <a:rPr lang="en-US" altLang="ja-JP" dirty="0"/>
              <a:t>(Cloud Fraction at z=1 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7759686" y="1215306"/>
            <a:ext cx="1158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/>
              <a:t>(2007-2009)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9" y="1628800"/>
            <a:ext cx="4184166" cy="218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2"/>
          <p:cNvSpPr txBox="1">
            <a:spLocks noChangeArrowheads="1"/>
          </p:cNvSpPr>
          <p:nvPr/>
        </p:nvSpPr>
        <p:spPr bwMode="auto">
          <a:xfrm>
            <a:off x="5183188" y="5574626"/>
            <a:ext cx="3775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FF"/>
                </a:solidFill>
              </a:rPr>
              <a:t>MRI-CGCM3 </a:t>
            </a:r>
            <a:r>
              <a:rPr lang="ja-JP" altLang="en-US" dirty="0">
                <a:solidFill>
                  <a:srgbClr val="0000FF"/>
                </a:solidFill>
              </a:rPr>
              <a:t>は</a:t>
            </a:r>
            <a:r>
              <a:rPr lang="ja-JP" altLang="en-US" dirty="0" smtClean="0">
                <a:solidFill>
                  <a:srgbClr val="0000FF"/>
                </a:solidFill>
              </a:rPr>
              <a:t>、霧分布を比較的よく表現している</a:t>
            </a:r>
            <a:r>
              <a:rPr lang="ja-JP" altLang="en-US" dirty="0">
                <a:solidFill>
                  <a:srgbClr val="0000FF"/>
                </a:solidFill>
              </a:rPr>
              <a:t>。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89355" y="908720"/>
            <a:ext cx="3813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dirty="0"/>
              <a:t>船舶観測気候値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013399" y="908720"/>
            <a:ext cx="4102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九州大学</a:t>
            </a:r>
            <a:r>
              <a:rPr lang="en-US" altLang="ja-JP" dirty="0" smtClean="0"/>
              <a:t> </a:t>
            </a:r>
            <a:r>
              <a:rPr lang="en-US" altLang="ja-JP" dirty="0"/>
              <a:t>CALIPSO </a:t>
            </a:r>
            <a:r>
              <a:rPr lang="ja-JP" altLang="en-US" dirty="0"/>
              <a:t>雲マスク　</a:t>
            </a:r>
            <a:r>
              <a:rPr lang="en-US" altLang="ja-JP" dirty="0" smtClean="0"/>
              <a:t>0-240m</a:t>
            </a:r>
            <a:endParaRPr lang="en-US" altLang="ja-JP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78161" y="4462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Calibri" pitchFamily="34" charset="0"/>
              </a:rPr>
              <a:t>霧</a:t>
            </a:r>
            <a:r>
              <a:rPr lang="ja-JP" altLang="en-US" sz="3600" dirty="0">
                <a:latin typeface="Calibri" pitchFamily="34" charset="0"/>
              </a:rPr>
              <a:t>の発生</a:t>
            </a:r>
            <a:r>
              <a:rPr lang="ja-JP" altLang="en-US" sz="3600" dirty="0" smtClean="0">
                <a:latin typeface="Calibri" pitchFamily="34" charset="0"/>
              </a:rPr>
              <a:t>頻度   </a:t>
            </a:r>
            <a:r>
              <a:rPr lang="en-US" altLang="ja-JP" sz="3600" dirty="0" smtClean="0">
                <a:latin typeface="Calibri" pitchFamily="34" charset="0"/>
              </a:rPr>
              <a:t>(1</a:t>
            </a:r>
            <a:r>
              <a:rPr lang="ja-JP" altLang="en-US" sz="3600" dirty="0" smtClean="0">
                <a:latin typeface="Calibri" pitchFamily="34" charset="0"/>
              </a:rPr>
              <a:t>月</a:t>
            </a:r>
            <a:r>
              <a:rPr lang="en-US" altLang="ja-JP" sz="3600" dirty="0" smtClean="0">
                <a:latin typeface="Calibri" pitchFamily="34" charset="0"/>
              </a:rPr>
              <a:t>)</a:t>
            </a:r>
            <a:endParaRPr lang="en-US" altLang="ja-JP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917723" y="1052736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雲量</a:t>
            </a:r>
            <a:endParaRPr lang="en-US" altLang="ja-JP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32" y="3519770"/>
            <a:ext cx="3312368" cy="20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4462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Calibri" pitchFamily="34" charset="0"/>
              </a:rPr>
              <a:t>モデルにおける雲</a:t>
            </a:r>
            <a:r>
              <a:rPr lang="ja-JP" altLang="en-US" sz="3600" dirty="0">
                <a:latin typeface="Calibri" pitchFamily="34" charset="0"/>
              </a:rPr>
              <a:t>の鉛直</a:t>
            </a:r>
            <a:r>
              <a:rPr lang="ja-JP" altLang="en-US" sz="3600" dirty="0" smtClean="0">
                <a:latin typeface="Calibri" pitchFamily="34" charset="0"/>
              </a:rPr>
              <a:t>構造</a:t>
            </a:r>
            <a:endParaRPr lang="ja-JP" altLang="en-US" sz="3600" dirty="0"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17" y="5702190"/>
            <a:ext cx="3027383" cy="31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470350" y="5924544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39" y="3549445"/>
            <a:ext cx="3275945" cy="204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64089" y="1052736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相対湿度</a:t>
            </a:r>
            <a:endParaRPr lang="en-US" altLang="ja-JP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14" y="5723712"/>
            <a:ext cx="2822470" cy="2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7818834" y="5996178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801" y="3981710"/>
            <a:ext cx="12478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北より</a:t>
            </a:r>
            <a:r>
              <a:rPr lang="ja-JP" altLang="en-US" dirty="0" smtClean="0"/>
              <a:t>の風</a:t>
            </a:r>
            <a:endParaRPr lang="en-US" altLang="ja-JP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V &lt; -2m/s</a:t>
            </a:r>
            <a:endParaRPr lang="en-US" altLang="ja-JP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64842" y="708774"/>
            <a:ext cx="4815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 smtClean="0"/>
              <a:t>北太平洋</a:t>
            </a:r>
            <a:r>
              <a:rPr lang="en-US" altLang="ja-JP" dirty="0" smtClean="0"/>
              <a:t> (7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, </a:t>
            </a:r>
            <a:r>
              <a:rPr lang="ja-JP" altLang="en-US" dirty="0" smtClean="0"/>
              <a:t>平均</a:t>
            </a:r>
            <a:r>
              <a:rPr lang="en-US" altLang="ja-JP" dirty="0" smtClean="0"/>
              <a:t>: 170E-170W)</a:t>
            </a:r>
            <a:endParaRPr lang="en-US" altLang="ja-JP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32" y="1412776"/>
            <a:ext cx="3312368" cy="206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39" y="1445426"/>
            <a:ext cx="3250016" cy="203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801" y="2070685"/>
            <a:ext cx="12478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 smtClean="0"/>
              <a:t>南よりの風</a:t>
            </a:r>
            <a:endParaRPr lang="en-US" altLang="ja-JP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V &gt; 2m/s</a:t>
            </a:r>
            <a:endParaRPr lang="en-US" altLang="ja-JP" dirty="0"/>
          </a:p>
        </p:txBody>
      </p:sp>
      <p:sp>
        <p:nvSpPr>
          <p:cNvPr id="17" name="テキスト ボックス 7"/>
          <p:cNvSpPr txBox="1">
            <a:spLocks noChangeArrowheads="1"/>
          </p:cNvSpPr>
          <p:nvPr/>
        </p:nvSpPr>
        <p:spPr bwMode="auto">
          <a:xfrm>
            <a:off x="581918" y="6201053"/>
            <a:ext cx="3888432" cy="5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色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: 	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雲量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or 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相対湿度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等値線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:	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温位</a:t>
            </a:r>
            <a:endParaRPr lang="en-US" altLang="ja-JP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5399393" y="6441956"/>
            <a:ext cx="2412380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日平均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データ使用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971600" y="1455119"/>
            <a:ext cx="5458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</a:t>
            </a:r>
            <a:r>
              <a:rPr lang="en-US" altLang="ja-JP" sz="1200" dirty="0" err="1" smtClean="0"/>
              <a:t>hPa</a:t>
            </a:r>
            <a:r>
              <a:rPr lang="en-US" altLang="ja-JP" sz="1200" dirty="0" smtClean="0"/>
              <a:t>]</a:t>
            </a:r>
            <a:endParaRPr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84368" y="3629342"/>
            <a:ext cx="1259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00FF"/>
                </a:solidFill>
              </a:rPr>
              <a:t>海面</a:t>
            </a:r>
            <a:r>
              <a:rPr lang="ja-JP" altLang="en-US" sz="1400" b="1" dirty="0" smtClean="0">
                <a:solidFill>
                  <a:srgbClr val="0000FF"/>
                </a:solidFill>
              </a:rPr>
              <a:t>から離れた下層雲</a:t>
            </a:r>
            <a:endParaRPr lang="en-US" altLang="ja-JP" sz="1400" b="1" dirty="0" smtClean="0">
              <a:solidFill>
                <a:srgbClr val="0000FF"/>
              </a:solidFill>
            </a:endParaRPr>
          </a:p>
          <a:p>
            <a:endParaRPr kumimoji="1" lang="en-US" altLang="ja-JP" sz="1400" b="1" dirty="0" smtClean="0">
              <a:solidFill>
                <a:srgbClr val="0000FF"/>
              </a:solidFill>
            </a:endParaRPr>
          </a:p>
          <a:p>
            <a:r>
              <a:rPr lang="ja-JP" altLang="en-US" sz="1400" b="1" dirty="0" smtClean="0">
                <a:solidFill>
                  <a:srgbClr val="0000FF"/>
                </a:solidFill>
              </a:rPr>
              <a:t>よくかき混ざった混合層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endParaRPr kumimoji="1" lang="en-US" altLang="ja-JP" sz="1400" b="1" dirty="0">
              <a:solidFill>
                <a:srgbClr val="0000FF"/>
              </a:solidFill>
            </a:endParaRPr>
          </a:p>
          <a:p>
            <a:r>
              <a:rPr lang="ja-JP" altLang="en-US" sz="1400" b="1" dirty="0" smtClean="0">
                <a:solidFill>
                  <a:srgbClr val="0000FF"/>
                </a:solidFill>
              </a:rPr>
              <a:t>（ヤマセの雲はこのタイプ）</a:t>
            </a:r>
            <a:endParaRPr kumimoji="1" lang="en-US" altLang="ja-JP" sz="1400" b="1" dirty="0" smtClean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84368" y="1714245"/>
            <a:ext cx="1259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FF"/>
                </a:solidFill>
              </a:rPr>
              <a:t>海面に接した移流霧</a:t>
            </a:r>
            <a:endParaRPr lang="en-US" altLang="ja-JP" sz="1400" b="1" dirty="0" smtClean="0">
              <a:solidFill>
                <a:srgbClr val="0000FF"/>
              </a:solidFill>
            </a:endParaRPr>
          </a:p>
          <a:p>
            <a:endParaRPr kumimoji="1" lang="en-US" altLang="ja-JP" sz="1400" b="1" dirty="0" smtClean="0">
              <a:solidFill>
                <a:srgbClr val="0000FF"/>
              </a:solidFill>
            </a:endParaRPr>
          </a:p>
          <a:p>
            <a:r>
              <a:rPr lang="ja-JP" altLang="en-US" sz="1400" b="1" dirty="0">
                <a:solidFill>
                  <a:srgbClr val="0000FF"/>
                </a:solidFill>
              </a:rPr>
              <a:t>海面</a:t>
            </a:r>
            <a:r>
              <a:rPr lang="ja-JP" altLang="en-US" sz="1400" b="1" dirty="0" smtClean="0">
                <a:solidFill>
                  <a:srgbClr val="0000FF"/>
                </a:solidFill>
              </a:rPr>
              <a:t>近くから安定層</a:t>
            </a:r>
            <a:endParaRPr lang="en-US" altLang="ja-JP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4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11560" y="4462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Calibri" pitchFamily="34" charset="0"/>
              </a:rPr>
              <a:t>南風と北風の発生頻度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196" y="2000361"/>
            <a:ext cx="717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dirty="0" smtClean="0"/>
              <a:t>7</a:t>
            </a:r>
            <a:r>
              <a:rPr lang="ja-JP" altLang="en-US" dirty="0" smtClean="0"/>
              <a:t>月</a:t>
            </a:r>
            <a:endParaRPr lang="zh-TW" alt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" y="3584537"/>
            <a:ext cx="539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/>
              <a:t>1</a:t>
            </a:r>
            <a:r>
              <a:rPr lang="ja-JP" altLang="en-US" dirty="0" smtClean="0"/>
              <a:t>月</a:t>
            </a:r>
            <a:endParaRPr lang="zh-TW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92059" y="1268760"/>
            <a:ext cx="12478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/>
              <a:t>北より</a:t>
            </a:r>
            <a:r>
              <a:rPr lang="ja-JP" altLang="en-US" dirty="0" smtClean="0"/>
              <a:t>の風</a:t>
            </a:r>
            <a:endParaRPr lang="en-US" altLang="ja-JP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V &lt; -2m/s</a:t>
            </a:r>
            <a:endParaRPr lang="en-US" altLang="ja-JP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23728" y="1287539"/>
            <a:ext cx="12478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 smtClean="0"/>
              <a:t>南よりの風</a:t>
            </a:r>
            <a:endParaRPr lang="en-US" altLang="ja-JP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V &gt; 2m/s</a:t>
            </a:r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4115"/>
            <a:ext cx="4320480" cy="105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49679"/>
            <a:ext cx="4472135" cy="2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5"/>
          <p:cNvSpPr txBox="1">
            <a:spLocks noChangeArrowheads="1"/>
          </p:cNvSpPr>
          <p:nvPr/>
        </p:nvSpPr>
        <p:spPr bwMode="auto">
          <a:xfrm>
            <a:off x="8556135" y="5598718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2469934"/>
            <a:ext cx="4283968" cy="10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5224"/>
            <a:ext cx="4320481" cy="10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9934"/>
            <a:ext cx="4316829" cy="10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702233" y="6386318"/>
            <a:ext cx="468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dirty="0" smtClean="0"/>
              <a:t>（　一年前の約束の図です</a:t>
            </a:r>
            <a:r>
              <a:rPr lang="en-US" altLang="ja-JP" dirty="0" smtClean="0"/>
              <a:t>...</a:t>
            </a:r>
            <a:r>
              <a:rPr lang="ja-JP" altLang="en-US" dirty="0" smtClean="0"/>
              <a:t>　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525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03" y="3227396"/>
            <a:ext cx="4211901" cy="101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29078"/>
            <a:ext cx="4248472" cy="10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32164"/>
            <a:ext cx="3975108" cy="3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9238"/>
            <a:ext cx="4139952" cy="10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6" y="1508496"/>
            <a:ext cx="4185675" cy="100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64820" y="2859746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00316" y="4299906"/>
            <a:ext cx="2314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err="1" smtClean="0"/>
              <a:t>AMIP_future</a:t>
            </a:r>
            <a:r>
              <a:rPr lang="en-US" altLang="ja-JP" dirty="0" smtClean="0"/>
              <a:t> </a:t>
            </a:r>
            <a:r>
              <a:rPr lang="en-US" altLang="ja-JP" dirty="0">
                <a:latin typeface="Times New Roman"/>
                <a:cs typeface="Times New Roman"/>
              </a:rPr>
              <a:t>−</a:t>
            </a:r>
            <a:r>
              <a:rPr lang="en-US" altLang="ja-JP" dirty="0"/>
              <a:t> </a:t>
            </a:r>
            <a:r>
              <a:rPr lang="en-US" altLang="ja-JP" dirty="0" smtClean="0"/>
              <a:t>AMIP</a:t>
            </a:r>
            <a:endParaRPr lang="en-US" altLang="ja-JP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-2738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Calibri" pitchFamily="34" charset="0"/>
              </a:rPr>
              <a:t>海霧</a:t>
            </a:r>
            <a:r>
              <a:rPr lang="ja-JP" altLang="en-US" sz="3600" dirty="0" smtClean="0">
                <a:latin typeface="Calibri" pitchFamily="34" charset="0"/>
              </a:rPr>
              <a:t>の将来変化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64820" y="1139164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</a:t>
            </a:r>
            <a:endParaRPr lang="en-US" altLang="ja-JP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30" y="4657862"/>
            <a:ext cx="4217074" cy="101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9204"/>
            <a:ext cx="4180562" cy="101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41" y="2566807"/>
            <a:ext cx="2922037" cy="2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6316228" y="2624171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11760" y="885008"/>
            <a:ext cx="86409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747242" y="899428"/>
            <a:ext cx="106511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sp>
        <p:nvSpPr>
          <p:cNvPr id="17" name="テキスト ボックス 12"/>
          <p:cNvSpPr txBox="1">
            <a:spLocks noChangeArrowheads="1"/>
          </p:cNvSpPr>
          <p:nvPr/>
        </p:nvSpPr>
        <p:spPr bwMode="auto">
          <a:xfrm>
            <a:off x="837920" y="6251732"/>
            <a:ext cx="3975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>
                <a:solidFill>
                  <a:srgbClr val="0000FF"/>
                </a:solidFill>
              </a:rPr>
              <a:t>減少</a:t>
            </a:r>
            <a:r>
              <a:rPr lang="en-US" altLang="ja-JP" sz="1600" dirty="0" smtClean="0">
                <a:solidFill>
                  <a:srgbClr val="0000FF"/>
                </a:solidFill>
              </a:rPr>
              <a:t>:</a:t>
            </a:r>
            <a:r>
              <a:rPr lang="ja-JP" altLang="en-US" sz="1600" dirty="0" smtClean="0">
                <a:solidFill>
                  <a:srgbClr val="0000FF"/>
                </a:solidFill>
              </a:rPr>
              <a:t>　北太平洋中部、北西大西洋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ja-JP" altLang="en-US" sz="1600" dirty="0">
                <a:solidFill>
                  <a:srgbClr val="0000FF"/>
                </a:solidFill>
              </a:rPr>
              <a:t>増加</a:t>
            </a:r>
            <a:r>
              <a:rPr lang="en-US" altLang="ja-JP" sz="1600" dirty="0" smtClean="0">
                <a:solidFill>
                  <a:srgbClr val="0000FF"/>
                </a:solidFill>
              </a:rPr>
              <a:t>:   </a:t>
            </a:r>
            <a:r>
              <a:rPr lang="ja-JP" altLang="en-US" sz="1600" dirty="0" smtClean="0">
                <a:solidFill>
                  <a:srgbClr val="0000FF"/>
                </a:solidFill>
              </a:rPr>
              <a:t>北太平洋東部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2"/>
          <p:cNvSpPr txBox="1">
            <a:spLocks noChangeArrowheads="1"/>
          </p:cNvSpPr>
          <p:nvPr/>
        </p:nvSpPr>
        <p:spPr bwMode="auto">
          <a:xfrm>
            <a:off x="5220072" y="6287662"/>
            <a:ext cx="3837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439863" indent="-1439863" eaLnBrk="1" hangingPunct="1"/>
            <a:r>
              <a:rPr lang="ja-JP" altLang="en-US" sz="1600" dirty="0">
                <a:solidFill>
                  <a:srgbClr val="0000FF"/>
                </a:solidFill>
              </a:rPr>
              <a:t>北太平洋東部</a:t>
            </a:r>
            <a:r>
              <a:rPr lang="en-US" altLang="ja-JP" sz="1600" dirty="0" smtClean="0">
                <a:solidFill>
                  <a:srgbClr val="0000FF"/>
                </a:solidFill>
              </a:rPr>
              <a:t>:</a:t>
            </a:r>
            <a:r>
              <a:rPr lang="ja-JP" altLang="en-US" sz="1600" dirty="0" smtClean="0">
                <a:solidFill>
                  <a:srgbClr val="0000FF"/>
                </a:solidFill>
              </a:rPr>
              <a:t>　増加と減少の対</a:t>
            </a:r>
            <a:endParaRPr lang="en-US" altLang="ja-JP" sz="1600" dirty="0" smtClean="0">
              <a:solidFill>
                <a:srgbClr val="0000FF"/>
              </a:solidFill>
            </a:endParaRPr>
          </a:p>
        </p:txBody>
      </p:sp>
      <p:sp>
        <p:nvSpPr>
          <p:cNvPr id="19" name="テキスト ボックス 7"/>
          <p:cNvSpPr txBox="1">
            <a:spLocks noChangeArrowheads="1"/>
          </p:cNvSpPr>
          <p:nvPr/>
        </p:nvSpPr>
        <p:spPr bwMode="auto">
          <a:xfrm>
            <a:off x="4217660" y="564248"/>
            <a:ext cx="1938516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モデル第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層の雲量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テキスト ボックス 5"/>
          <p:cNvSpPr txBox="1">
            <a:spLocks noChangeArrowheads="1"/>
          </p:cNvSpPr>
          <p:nvPr/>
        </p:nvSpPr>
        <p:spPr bwMode="auto">
          <a:xfrm>
            <a:off x="6734637" y="5878421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/>
              <a:t>[%]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8418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7068" y="692696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AMIP+4K </a:t>
            </a:r>
            <a:r>
              <a:rPr lang="en-US" altLang="ja-JP" dirty="0" smtClean="0">
                <a:latin typeface="Times New Roman"/>
                <a:cs typeface="Times New Roman"/>
              </a:rPr>
              <a:t>−</a:t>
            </a:r>
            <a:r>
              <a:rPr lang="en-US" altLang="ja-JP" dirty="0" smtClean="0"/>
              <a:t> AMIP</a:t>
            </a:r>
            <a:endParaRPr lang="en-US" altLang="ja-JP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-27384"/>
            <a:ext cx="7776864" cy="6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Calibri" pitchFamily="34" charset="0"/>
              </a:rPr>
              <a:t>気象場</a:t>
            </a:r>
            <a:r>
              <a:rPr lang="ja-JP" altLang="en-US" sz="3600" dirty="0" smtClean="0">
                <a:latin typeface="Calibri" pitchFamily="34" charset="0"/>
              </a:rPr>
              <a:t>の将来変化</a:t>
            </a:r>
            <a:endParaRPr lang="ja-JP" altLang="en-US" sz="3600" dirty="0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31640" y="692696"/>
            <a:ext cx="2435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AMIP</a:t>
            </a:r>
            <a:endParaRPr lang="en-US" altLang="ja-JP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175582" y="99149"/>
            <a:ext cx="86409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endParaRPr lang="en-US" altLang="ja-JP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7" y="1341911"/>
            <a:ext cx="4248288" cy="103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84" y="1340768"/>
            <a:ext cx="4248472" cy="10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94266"/>
            <a:ext cx="3555603" cy="2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5"/>
          <p:cNvSpPr txBox="1">
            <a:spLocks noChangeArrowheads="1"/>
          </p:cNvSpPr>
          <p:nvPr/>
        </p:nvSpPr>
        <p:spPr bwMode="auto">
          <a:xfrm>
            <a:off x="8532440" y="2504703"/>
            <a:ext cx="582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[hPa]</a:t>
            </a:r>
            <a:endParaRPr lang="ja-JP" altLang="en-US" sz="1200" dirty="0"/>
          </a:p>
        </p:txBody>
      </p:sp>
      <p:sp>
        <p:nvSpPr>
          <p:cNvPr id="26" name="テキスト ボックス 7"/>
          <p:cNvSpPr txBox="1">
            <a:spLocks noChangeArrowheads="1"/>
          </p:cNvSpPr>
          <p:nvPr/>
        </p:nvSpPr>
        <p:spPr bwMode="auto">
          <a:xfrm>
            <a:off x="3584624" y="1036220"/>
            <a:ext cx="298286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海面気圧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&amp; 10m 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風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7" y="2988790"/>
            <a:ext cx="4244269" cy="100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3275856" y="2657307"/>
            <a:ext cx="32196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海面付近の温度</a:t>
            </a: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移流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89" y="4138920"/>
            <a:ext cx="3344061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5"/>
          <p:cNvSpPr txBox="1">
            <a:spLocks noChangeArrowheads="1"/>
          </p:cNvSpPr>
          <p:nvPr/>
        </p:nvSpPr>
        <p:spPr bwMode="auto">
          <a:xfrm>
            <a:off x="8434550" y="4232121"/>
            <a:ext cx="6800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[K/day]</a:t>
            </a:r>
            <a:endParaRPr lang="ja-JP" altLang="en-US" sz="12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56" y="2987218"/>
            <a:ext cx="4275663" cy="10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3" y="4749648"/>
            <a:ext cx="4347519" cy="105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6" y="5841943"/>
            <a:ext cx="3161655" cy="23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0" y="4115440"/>
            <a:ext cx="3344061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5"/>
          <p:cNvSpPr txBox="1">
            <a:spLocks noChangeArrowheads="1"/>
          </p:cNvSpPr>
          <p:nvPr/>
        </p:nvSpPr>
        <p:spPr bwMode="auto">
          <a:xfrm>
            <a:off x="4316762" y="4148048"/>
            <a:ext cx="6800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[K/day]</a:t>
            </a:r>
            <a:endParaRPr lang="ja-JP" altLang="en-US" sz="1200" dirty="0"/>
          </a:p>
        </p:txBody>
      </p:sp>
      <p:sp>
        <p:nvSpPr>
          <p:cNvPr id="29" name="テキスト ボックス 5"/>
          <p:cNvSpPr txBox="1">
            <a:spLocks noChangeArrowheads="1"/>
          </p:cNvSpPr>
          <p:nvPr/>
        </p:nvSpPr>
        <p:spPr bwMode="auto">
          <a:xfrm>
            <a:off x="4499992" y="5841943"/>
            <a:ext cx="496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[K]</a:t>
            </a:r>
            <a:endParaRPr lang="ja-JP" altLang="en-US" sz="1200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84" y="4762773"/>
            <a:ext cx="4230690" cy="100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3" y="5836488"/>
            <a:ext cx="3415506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5"/>
          <p:cNvSpPr txBox="1">
            <a:spLocks noChangeArrowheads="1"/>
          </p:cNvSpPr>
          <p:nvPr/>
        </p:nvSpPr>
        <p:spPr bwMode="auto">
          <a:xfrm>
            <a:off x="8591181" y="5960313"/>
            <a:ext cx="4967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/>
              <a:t>[K]</a:t>
            </a:r>
            <a:endParaRPr lang="ja-JP" altLang="en-US" sz="1200" dirty="0"/>
          </a:p>
        </p:txBody>
      </p:sp>
      <p:sp>
        <p:nvSpPr>
          <p:cNvPr id="31" name="テキスト ボックス 7"/>
          <p:cNvSpPr txBox="1">
            <a:spLocks noChangeArrowheads="1"/>
          </p:cNvSpPr>
          <p:nvPr/>
        </p:nvSpPr>
        <p:spPr bwMode="auto">
          <a:xfrm>
            <a:off x="3428256" y="4435621"/>
            <a:ext cx="3219624" cy="3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2m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気温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- SST</a:t>
            </a:r>
          </a:p>
        </p:txBody>
      </p:sp>
    </p:spTree>
    <p:extLst>
      <p:ext uri="{BB962C8B-B14F-4D97-AF65-F5344CB8AC3E}">
        <p14:creationId xmlns:p14="http://schemas.microsoft.com/office/powerpoint/2010/main" val="85172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789</Words>
  <Application>Microsoft Office PowerPoint</Application>
  <PresentationFormat>画面に合わせる (4:3)</PresentationFormat>
  <Paragraphs>199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テーマ</vt:lpstr>
      <vt:lpstr>1_Office テーマ</vt:lpstr>
      <vt:lpstr>全球の海霧の将来変化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Kawai</dc:creator>
  <cp:lastModifiedBy>Kawai</cp:lastModifiedBy>
  <cp:revision>546</cp:revision>
  <cp:lastPrinted>2016-03-09T11:15:27Z</cp:lastPrinted>
  <dcterms:created xsi:type="dcterms:W3CDTF">2012-12-26T02:44:07Z</dcterms:created>
  <dcterms:modified xsi:type="dcterms:W3CDTF">2016-03-17T07:25:23Z</dcterms:modified>
</cp:coreProperties>
</file>