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09" r:id="rId2"/>
    <p:sldId id="602" r:id="rId3"/>
    <p:sldId id="585" r:id="rId4"/>
    <p:sldId id="590" r:id="rId5"/>
    <p:sldId id="591" r:id="rId6"/>
    <p:sldId id="593" r:id="rId7"/>
    <p:sldId id="578" r:id="rId8"/>
    <p:sldId id="536" r:id="rId9"/>
  </p:sldIdLst>
  <p:sldSz cx="9144000" cy="6858000" type="screen4x3"/>
  <p:notesSz cx="10234613" cy="71040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6E261CF-360D-4491-B717-E8DD5C51DBE6}">
          <p14:sldIdLst>
            <p14:sldId id="309"/>
            <p14:sldId id="602"/>
            <p14:sldId id="585"/>
            <p14:sldId id="590"/>
            <p14:sldId id="591"/>
            <p14:sldId id="593"/>
            <p14:sldId id="578"/>
            <p14:sldId id="5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32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FF00"/>
    <a:srgbClr val="FF0000"/>
    <a:srgbClr val="25EF64"/>
    <a:srgbClr val="CCFF99"/>
    <a:srgbClr val="7FC351"/>
    <a:srgbClr val="E72C43"/>
    <a:srgbClr val="FF0066"/>
    <a:srgbClr val="000000"/>
    <a:srgbClr val="EF1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424" autoAdjust="0"/>
  </p:normalViewPr>
  <p:slideViewPr>
    <p:cSldViewPr>
      <p:cViewPr varScale="1">
        <p:scale>
          <a:sx n="71" d="100"/>
          <a:sy n="71" d="100"/>
        </p:scale>
        <p:origin x="1176" y="60"/>
      </p:cViewPr>
      <p:guideLst>
        <p:guide orient="horz" pos="3748"/>
        <p:guide pos="2880"/>
      </p:guideLst>
    </p:cSldViewPr>
  </p:slideViewPr>
  <p:outlineViewPr>
    <p:cViewPr>
      <p:scale>
        <a:sx n="33" d="100"/>
        <a:sy n="33" d="100"/>
      </p:scale>
      <p:origin x="0" y="-3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490"/>
    </p:cViewPr>
  </p:sorterViewPr>
  <p:notesViewPr>
    <p:cSldViewPr>
      <p:cViewPr varScale="1">
        <p:scale>
          <a:sx n="50" d="100"/>
          <a:sy n="50" d="100"/>
        </p:scale>
        <p:origin x="2886" y="36"/>
      </p:cViewPr>
      <p:guideLst>
        <p:guide orient="horz" pos="2237"/>
        <p:guide pos="32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435000" cy="355203"/>
          </a:xfrm>
          <a:prstGeom prst="rect">
            <a:avLst/>
          </a:prstGeom>
        </p:spPr>
        <p:txBody>
          <a:bodyPr vert="horz" lIns="94341" tIns="47169" rIns="94341" bIns="4716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797246" y="1"/>
            <a:ext cx="4435000" cy="355203"/>
          </a:xfrm>
          <a:prstGeom prst="rect">
            <a:avLst/>
          </a:prstGeom>
        </p:spPr>
        <p:txBody>
          <a:bodyPr vert="horz" lIns="94341" tIns="47169" rIns="94341" bIns="47169" rtlCol="0"/>
          <a:lstStyle>
            <a:lvl1pPr algn="r">
              <a:defRPr sz="1200"/>
            </a:lvl1pPr>
          </a:lstStyle>
          <a:p>
            <a:fld id="{E9FCD70E-1F6A-44ED-BF94-B98DFA4DAEAB}" type="datetimeFigureOut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6747628"/>
            <a:ext cx="4435000" cy="355203"/>
          </a:xfrm>
          <a:prstGeom prst="rect">
            <a:avLst/>
          </a:prstGeom>
        </p:spPr>
        <p:txBody>
          <a:bodyPr vert="horz" lIns="94341" tIns="47169" rIns="94341" bIns="4716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797246" y="6747628"/>
            <a:ext cx="4435000" cy="355203"/>
          </a:xfrm>
          <a:prstGeom prst="rect">
            <a:avLst/>
          </a:prstGeom>
        </p:spPr>
        <p:txBody>
          <a:bodyPr vert="horz" lIns="94341" tIns="47169" rIns="94341" bIns="47169" rtlCol="0" anchor="b"/>
          <a:lstStyle>
            <a:lvl1pPr algn="r">
              <a:defRPr sz="1200"/>
            </a:lvl1pPr>
          </a:lstStyle>
          <a:p>
            <a:fld id="{F8F0BE2E-DF9F-4024-830C-FAF6505763E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5180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000" cy="354920"/>
          </a:xfrm>
          <a:prstGeom prst="rect">
            <a:avLst/>
          </a:prstGeom>
        </p:spPr>
        <p:txBody>
          <a:bodyPr vert="horz" lIns="94344" tIns="47171" rIns="94344" bIns="4717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5000" cy="354920"/>
          </a:xfrm>
          <a:prstGeom prst="rect">
            <a:avLst/>
          </a:prstGeom>
        </p:spPr>
        <p:txBody>
          <a:bodyPr vert="horz" lIns="94344" tIns="47171" rIns="94344" bIns="47171" rtlCol="0"/>
          <a:lstStyle>
            <a:lvl1pPr algn="r">
              <a:defRPr sz="1200"/>
            </a:lvl1pPr>
          </a:lstStyle>
          <a:p>
            <a:fld id="{CEE65C84-555E-4DA5-BD68-37FCBF39701A}" type="datetimeFigureOut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44" tIns="47171" rIns="94344" bIns="4717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463" y="3374573"/>
            <a:ext cx="8187689" cy="3196544"/>
          </a:xfrm>
          <a:prstGeom prst="rect">
            <a:avLst/>
          </a:prstGeom>
        </p:spPr>
        <p:txBody>
          <a:bodyPr vert="horz" lIns="94344" tIns="47171" rIns="94344" bIns="4717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748011"/>
            <a:ext cx="4435000" cy="354919"/>
          </a:xfrm>
          <a:prstGeom prst="rect">
            <a:avLst/>
          </a:prstGeom>
        </p:spPr>
        <p:txBody>
          <a:bodyPr vert="horz" lIns="94344" tIns="47171" rIns="94344" bIns="4717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7246" y="6748011"/>
            <a:ext cx="4435000" cy="354919"/>
          </a:xfrm>
          <a:prstGeom prst="rect">
            <a:avLst/>
          </a:prstGeom>
        </p:spPr>
        <p:txBody>
          <a:bodyPr vert="horz" lIns="94344" tIns="47171" rIns="94344" bIns="47171" rtlCol="0" anchor="b"/>
          <a:lstStyle>
            <a:lvl1pPr algn="r">
              <a:defRPr sz="1200"/>
            </a:lvl1pPr>
          </a:lstStyle>
          <a:p>
            <a:fld id="{21D7F699-F86F-404F-834C-F1EAC2B7543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852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B09F-5128-473D-9089-DC7BA93CE92E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C720-4106-41CF-888E-BC847ABFB632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0487-1BED-4556-8C21-B15746E4E68A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BC0AF-B414-4A26-96F1-1484C7E22E6C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1F46C-EC2A-4246-B253-44809112BFF9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6D13-2AC1-42CA-8A26-5A4E8E2A42C6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227B1-C6D9-45EA-8BA9-4F5CC70C99C6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B99A0-4609-4F01-8DC2-0E9F1993B83E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1CF1E-C67B-41F4-B225-30961D02DEEA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A155-53E6-4E51-B0FF-E7FF4B46F19A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2A1-22BB-40A3-B93B-29DC77BAE9DB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02D045-6554-4651-8ED2-35883719A00C}" type="datetime1">
              <a:rPr kumimoji="1" lang="ja-JP" altLang="en-US" smtClean="0"/>
              <a:t>2019/12/7</a:t>
            </a:fld>
            <a:endParaRPr kumimoji="1" lang="ja-JP" alt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3CE4CD4-ACFE-4767-83F8-9E61B0CC86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07749" y="2487097"/>
            <a:ext cx="7061675" cy="1584176"/>
          </a:xfrm>
        </p:spPr>
        <p:txBody>
          <a:bodyPr>
            <a:noAutofit/>
          </a:bodyPr>
          <a:lstStyle/>
          <a:p>
            <a:r>
              <a:rPr lang="ja-JP" altLang="en-US" sz="4000" dirty="0" smtClean="0">
                <a:latin typeface="HGP創英角ｺﾞｼｯｸUB" pitchFamily="50" charset="-128"/>
                <a:ea typeface="HGP創英角ｺﾞｼｯｸUB" pitchFamily="50" charset="-128"/>
              </a:rPr>
              <a:t>ヤマセ日の判定アルゴリズム</a:t>
            </a:r>
            <a:r>
              <a:rPr lang="en-US" altLang="ja-JP" sz="4000" dirty="0" smtClean="0">
                <a:latin typeface="HGP創英角ｺﾞｼｯｸUB" pitchFamily="50" charset="-128"/>
                <a:ea typeface="HGP創英角ｺﾞｼｯｸUB" pitchFamily="50" charset="-128"/>
              </a:rPr>
              <a:t>(2)</a:t>
            </a:r>
            <a:endParaRPr kumimoji="1" lang="ja-JP" altLang="en-US" sz="40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80112" y="5115235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/>
              <a:t>土屋　幸男</a:t>
            </a:r>
            <a:endParaRPr kumimoji="1" lang="ja-JP" altLang="en-US" sz="32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64896" y="605895"/>
            <a:ext cx="2221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600" dirty="0" smtClean="0"/>
              <a:t>防災科</a:t>
            </a:r>
            <a:r>
              <a:rPr lang="ja-JP" altLang="ja-JP" sz="1600" dirty="0"/>
              <a:t>学</a:t>
            </a:r>
            <a:r>
              <a:rPr lang="ja-JP" altLang="ja-JP" sz="1600" dirty="0" smtClean="0"/>
              <a:t>研究所</a:t>
            </a:r>
            <a:endParaRPr lang="en-US" altLang="ja-JP" sz="1600" dirty="0" smtClean="0"/>
          </a:p>
          <a:p>
            <a:r>
              <a:rPr lang="ja-JP" altLang="ja-JP" sz="1600" dirty="0" smtClean="0"/>
              <a:t>新庄</a:t>
            </a:r>
            <a:r>
              <a:rPr lang="ja-JP" altLang="ja-JP" sz="1600" dirty="0"/>
              <a:t>雪氷環境実験所</a:t>
            </a:r>
            <a:endParaRPr kumimoji="1" lang="ja-JP" altLang="en-US" sz="1600" b="1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1093933" y="1767017"/>
            <a:ext cx="2325939" cy="360040"/>
          </a:xfrm>
        </p:spPr>
        <p:txBody>
          <a:bodyPr>
            <a:normAutofit/>
          </a:bodyPr>
          <a:lstStyle/>
          <a:p>
            <a:r>
              <a:rPr lang="ja-JP" altLang="ja-JP" b="1" dirty="0"/>
              <a:t>第</a:t>
            </a:r>
            <a:r>
              <a:rPr lang="en-US" altLang="ja-JP" b="1" dirty="0" smtClean="0">
                <a:latin typeface="+mj-ea"/>
                <a:ea typeface="+mj-ea"/>
              </a:rPr>
              <a:t>16</a:t>
            </a:r>
            <a:r>
              <a:rPr lang="ja-JP" altLang="ja-JP" b="1" dirty="0" smtClean="0"/>
              <a:t>回</a:t>
            </a:r>
            <a:r>
              <a:rPr lang="ja-JP" altLang="ja-JP" b="1" dirty="0"/>
              <a:t>ヤマセ研究会</a:t>
            </a:r>
            <a:endParaRPr kumimoji="1" lang="ja-JP" altLang="en-US" b="1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z="1800" smtClean="0"/>
              <a:t>1</a:t>
            </a:fld>
            <a:endParaRPr kumimoji="1" lang="ja-JP" altLang="en-US" sz="1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6120400"/>
            <a:ext cx="104003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Arial Black" panose="020B0A04020102020204" pitchFamily="34" charset="0"/>
                <a:ea typeface="HGP創英角ﾎﾟｯﾌﾟ体" panose="040B0A00000000000000" pitchFamily="50" charset="-128"/>
              </a:rPr>
              <a:t>GREL</a:t>
            </a:r>
            <a:endParaRPr kumimoji="1" lang="ja-JP" altLang="en-US" sz="2000" dirty="0">
              <a:latin typeface="Arial Black" panose="020B0A04020102020204" pitchFamily="34" charset="0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93115" y="298118"/>
            <a:ext cx="237626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u="sng" dirty="0">
                <a:latin typeface="+mj-ea"/>
                <a:ea typeface="+mj-ea"/>
              </a:rPr>
              <a:t>11</a:t>
            </a:r>
            <a:r>
              <a:rPr lang="ja-JP" altLang="ja-JP" sz="1400" u="sng" dirty="0">
                <a:latin typeface="+mj-ea"/>
                <a:ea typeface="+mj-ea"/>
              </a:rPr>
              <a:t>月</a:t>
            </a:r>
            <a:r>
              <a:rPr lang="en-US" altLang="ja-JP" sz="1400" u="sng" dirty="0" smtClean="0">
                <a:latin typeface="+mj-ea"/>
                <a:ea typeface="+mj-ea"/>
              </a:rPr>
              <a:t>28</a:t>
            </a:r>
            <a:r>
              <a:rPr lang="ja-JP" altLang="ja-JP" sz="1400" u="sng" dirty="0" smtClean="0">
                <a:latin typeface="+mj-ea"/>
                <a:ea typeface="+mj-ea"/>
              </a:rPr>
              <a:t>日</a:t>
            </a:r>
            <a:r>
              <a:rPr lang="en-US" altLang="ja-JP" sz="1400" dirty="0" smtClean="0">
                <a:latin typeface="+mj-ea"/>
                <a:ea typeface="+mj-ea"/>
              </a:rPr>
              <a:t>(</a:t>
            </a:r>
            <a:r>
              <a:rPr lang="ja-JP" altLang="ja-JP" sz="1400" dirty="0" smtClean="0">
                <a:latin typeface="+mj-ea"/>
                <a:ea typeface="+mj-ea"/>
              </a:rPr>
              <a:t>木</a:t>
            </a:r>
            <a:r>
              <a:rPr lang="en-US" altLang="ja-JP" sz="1400" dirty="0" smtClean="0">
                <a:latin typeface="+mj-ea"/>
                <a:ea typeface="+mj-ea"/>
              </a:rPr>
              <a:t>)</a:t>
            </a:r>
            <a:r>
              <a:rPr lang="ja-JP" altLang="ja-JP" sz="1400" dirty="0" smtClean="0">
                <a:latin typeface="+mj-ea"/>
                <a:ea typeface="+mj-ea"/>
              </a:rPr>
              <a:t> ～</a:t>
            </a:r>
            <a:r>
              <a:rPr lang="en-US" altLang="ja-JP" sz="1400" dirty="0" smtClean="0">
                <a:latin typeface="+mj-ea"/>
                <a:ea typeface="+mj-ea"/>
              </a:rPr>
              <a:t>29</a:t>
            </a:r>
            <a:r>
              <a:rPr lang="ja-JP" altLang="ja-JP" sz="1400" dirty="0" smtClean="0">
                <a:latin typeface="+mj-ea"/>
                <a:ea typeface="+mj-ea"/>
              </a:rPr>
              <a:t>日</a:t>
            </a:r>
            <a:r>
              <a:rPr lang="en-US" altLang="ja-JP" sz="1400" dirty="0" smtClean="0">
                <a:latin typeface="+mj-ea"/>
                <a:ea typeface="+mj-ea"/>
              </a:rPr>
              <a:t>(</a:t>
            </a:r>
            <a:r>
              <a:rPr lang="ja-JP" altLang="ja-JP" sz="1400" dirty="0" smtClean="0">
                <a:latin typeface="+mj-ea"/>
                <a:ea typeface="+mj-ea"/>
              </a:rPr>
              <a:t>金</a:t>
            </a:r>
            <a:r>
              <a:rPr lang="en-US" altLang="ja-JP" sz="1400" dirty="0" smtClean="0">
                <a:latin typeface="+mj-ea"/>
                <a:ea typeface="+mj-ea"/>
              </a:rPr>
              <a:t>)</a:t>
            </a:r>
            <a:endParaRPr kumimoji="1" lang="ja-JP" altLang="en-US" sz="1400" dirty="0">
              <a:latin typeface="+mj-ea"/>
              <a:ea typeface="+mj-ea"/>
            </a:endParaRPr>
          </a:p>
        </p:txBody>
      </p:sp>
      <p:sp>
        <p:nvSpPr>
          <p:cNvPr id="10" name="サブタイトル 5"/>
          <p:cNvSpPr txBox="1">
            <a:spLocks/>
          </p:cNvSpPr>
          <p:nvPr/>
        </p:nvSpPr>
        <p:spPr>
          <a:xfrm>
            <a:off x="1727684" y="5227602"/>
            <a:ext cx="3384376" cy="360040"/>
          </a:xfrm>
          <a:prstGeom prst="rect">
            <a:avLst/>
          </a:prstGeom>
        </p:spPr>
        <p:txBody>
          <a:bodyPr vert="horz" lIns="0" tIns="0" rIns="0" bIns="0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1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 smtClean="0"/>
              <a:t>五戸再生可能エネルギー研究所</a:t>
            </a:r>
            <a:endParaRPr lang="ja-JP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721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68457" y="625458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Arial Black" panose="020B0A04020102020204" pitchFamily="34" charset="0"/>
                <a:ea typeface="HGP創英角ﾎﾟｯﾌﾟ体" panose="040B0A00000000000000" pitchFamily="50" charset="-128"/>
              </a:rPr>
              <a:t>GREL</a:t>
            </a:r>
            <a:endParaRPr lang="ja-JP" altLang="en-US" dirty="0">
              <a:latin typeface="Arial Black" panose="020B0A04020102020204" pitchFamily="34" charset="0"/>
              <a:ea typeface="HGP創英角ﾎﾟｯﾌﾟ体" panose="040B0A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1259632" y="4534704"/>
                <a:ext cx="6893768" cy="12311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dirty="0" smtClean="0"/>
                  <a:t>方針</a:t>
                </a:r>
                <a:endParaRPr lang="en-US" altLang="ja-JP" b="1" dirty="0"/>
              </a:p>
              <a:p>
                <a:r>
                  <a:rPr kumimoji="1" lang="ja-JP" altLang="en-US" b="1" dirty="0" smtClean="0"/>
                  <a:t>・ヤマセ吹走日と平常日の区別をせず、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ja-JP" b="1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ja-JP" b="1" i="1" kern="100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ja-JP" b="1" i="1" kern="100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b="1" i="1" kern="100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𝒎𝒂𝒙</m:t>
                        </m:r>
                      </m:sup>
                    </m:sSubSup>
                    <m:r>
                      <a:rPr lang="ja-JP" altLang="en-US" b="1" i="1" kern="10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と</m:t>
                    </m:r>
                    <m:sSubSup>
                      <m:sSubSupPr>
                        <m:ctrlPr>
                          <a:rPr lang="en-US" altLang="ja-JP" b="1" i="1" kern="100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ja-JP" b="1" i="1" kern="100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ja-JP" b="1" i="1" kern="1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b="1" i="1" kern="100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𝒎𝒂𝒙</m:t>
                        </m:r>
                      </m:sup>
                    </m:sSubSup>
                    <m:r>
                      <a:rPr lang="en-US" altLang="ja-JP" b="1" i="1" kern="100" smtClean="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  </m:t>
                    </m:r>
                    <m:r>
                      <a:rPr lang="ja-JP" altLang="en-US" b="1" i="0" kern="1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を</m:t>
                    </m:r>
                  </m:oMath>
                </a14:m>
                <a:r>
                  <a:rPr kumimoji="1" lang="ja-JP" altLang="en-US" b="1" dirty="0" smtClean="0">
                    <a:latin typeface="+mn-ea"/>
                  </a:rPr>
                  <a:t>決める</a:t>
                </a:r>
                <a:r>
                  <a:rPr kumimoji="1" lang="ja-JP" altLang="en-US" b="1" dirty="0" smtClean="0"/>
                  <a:t>。</a:t>
                </a:r>
                <a:endParaRPr kumimoji="1" lang="en-US" altLang="ja-JP" b="1" dirty="0" smtClean="0"/>
              </a:p>
              <a:p>
                <a:endParaRPr lang="en-US" altLang="ja-JP" b="1" dirty="0"/>
              </a:p>
              <a:p>
                <a:r>
                  <a:rPr lang="ja-JP" altLang="en-US" b="1" dirty="0"/>
                  <a:t>　</a:t>
                </a:r>
                <a:r>
                  <a:rPr lang="ja-JP" altLang="en-US" b="1" dirty="0" smtClean="0"/>
                  <a:t>（</a:t>
                </a:r>
                <a:r>
                  <a:rPr kumimoji="1" lang="ja-JP" altLang="en-US" b="1" dirty="0" smtClean="0"/>
                  <a:t>対象データ数：</a:t>
                </a:r>
                <a:r>
                  <a:rPr lang="en-US" altLang="ja-JP" b="1" dirty="0" smtClean="0">
                    <a:latin typeface="+mj-ea"/>
                    <a:ea typeface="+mj-ea"/>
                  </a:rPr>
                  <a:t>123×24×6=17,712</a:t>
                </a:r>
                <a:r>
                  <a:rPr lang="ja-JP" altLang="en-US" b="1" dirty="0" smtClean="0">
                    <a:latin typeface="+mj-ea"/>
                    <a:ea typeface="+mj-ea"/>
                  </a:rPr>
                  <a:t>）</a:t>
                </a:r>
                <a:endParaRPr kumimoji="1" lang="ja-JP" altLang="en-US" dirty="0"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534704"/>
                <a:ext cx="6893768" cy="1231106"/>
              </a:xfrm>
              <a:prstGeom prst="rect">
                <a:avLst/>
              </a:prstGeom>
              <a:blipFill rotWithShape="0">
                <a:blip r:embed="rId3"/>
                <a:stretch>
                  <a:fillRect l="-973" t="-4455" r="-177" b="-693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2051720" y="523150"/>
                <a:ext cx="5400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dirty="0" smtClean="0">
                    <a:latin typeface="+mj-ea"/>
                    <a:ea typeface="+mj-ea"/>
                  </a:rPr>
                  <a:t>2019</a:t>
                </a:r>
                <a:r>
                  <a:rPr lang="ja-JP" altLang="en-US" sz="2800" dirty="0" smtClean="0">
                    <a:latin typeface="+mj-ea"/>
                    <a:ea typeface="+mj-ea"/>
                  </a:rPr>
                  <a:t>年　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ea typeface="+mj-ea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+mj-ea"/>
                          </a:rPr>
                          <m:t>𝑇</m:t>
                        </m:r>
                      </m:e>
                      <m:sub>
                        <m:r>
                          <a:rPr lang="en-US" altLang="ja-JP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</m:sSub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+mj-ea"/>
                      </a:rPr>
                      <m:t>,  </m:t>
                    </m:r>
                    <m:sSub>
                      <m:sSub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+mj-ea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+mj-ea"/>
                          </a:rPr>
                          <m:t>𝐻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</m:sSub>
                    <m:r>
                      <a:rPr lang="ja-JP" altLang="en-US" sz="2800" i="1">
                        <a:latin typeface="Cambria Math" panose="02040503050406030204" pitchFamily="18" charset="0"/>
                        <a:ea typeface="+mj-ea"/>
                      </a:rPr>
                      <m:t>の</m:t>
                    </m:r>
                  </m:oMath>
                </a14:m>
                <a:r>
                  <a:rPr kumimoji="1" lang="ja-JP" altLang="en-US" sz="2800" dirty="0" smtClean="0">
                    <a:latin typeface="+mj-ea"/>
                    <a:ea typeface="+mj-ea"/>
                  </a:rPr>
                  <a:t>ヒストグラム</a:t>
                </a:r>
                <a:endParaRPr kumimoji="1" lang="ja-JP" altLang="en-US" sz="2800" dirty="0"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523150"/>
                <a:ext cx="5400600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2373" t="-15116" b="-290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角丸四角形 7"/>
          <p:cNvSpPr/>
          <p:nvPr/>
        </p:nvSpPr>
        <p:spPr>
          <a:xfrm>
            <a:off x="1145620" y="4507296"/>
            <a:ext cx="7098788" cy="12979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860" y="1324672"/>
            <a:ext cx="3930436" cy="290432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5417" y="1343349"/>
            <a:ext cx="3905160" cy="288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478363" y="1772816"/>
                <a:ext cx="81872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400" b="1" dirty="0" smtClean="0"/>
                  <a:t> ヤマセ</a:t>
                </a:r>
                <a14:m>
                  <m:oMath xmlns:m="http://schemas.openxmlformats.org/officeDocument/2006/math">
                    <m:r>
                      <a:rPr lang="ja-JP" altLang="en-US" sz="2400" b="1" i="1" kern="1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累積時間</m:t>
                    </m:r>
                  </m:oMath>
                </a14:m>
                <a:r>
                  <a:rPr kumimoji="1" lang="ja-JP" altLang="en-US" b="1" dirty="0" smtClean="0"/>
                  <a:t>  </a:t>
                </a:r>
                <a:r>
                  <a:rPr kumimoji="1" lang="en-US" altLang="ja-JP" sz="2000" b="1" dirty="0" smtClean="0"/>
                  <a:t>(CTY: Cumulative Time of  </a:t>
                </a:r>
                <a:r>
                  <a:rPr kumimoji="1" lang="en-US" altLang="ja-JP" sz="2000" b="1" dirty="0" err="1" smtClean="0"/>
                  <a:t>Yamase</a:t>
                </a:r>
                <a:r>
                  <a:rPr kumimoji="1" lang="en-US" altLang="ja-JP" sz="2000" b="1" dirty="0" smtClean="0"/>
                  <a:t>) </a:t>
                </a:r>
                <a:r>
                  <a:rPr kumimoji="1" lang="ja-JP" altLang="en-US" sz="2000" b="1" dirty="0" smtClean="0"/>
                  <a:t>の</a:t>
                </a:r>
                <a:r>
                  <a:rPr lang="ja-JP" altLang="en-US" sz="2000" b="1" dirty="0" smtClean="0"/>
                  <a:t>最大化問題</a:t>
                </a:r>
                <a:endParaRPr kumimoji="1" lang="ja-JP" altLang="en-US" sz="2000" b="1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63" y="1772816"/>
                <a:ext cx="8187273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372" t="-15789" b="-2368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670112" y="3203006"/>
            <a:ext cx="81452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Maximize</a:t>
            </a:r>
            <a:r>
              <a:rPr kumimoji="1" lang="ja-JP" altLang="en-US" sz="2000" dirty="0" smtClean="0"/>
              <a:t> 　</a:t>
            </a:r>
            <a:r>
              <a:rPr kumimoji="1" lang="en-US" altLang="ja-JP" sz="2000" b="1" i="1" dirty="0" smtClean="0"/>
              <a:t>CTY			</a:t>
            </a:r>
            <a:r>
              <a:rPr kumimoji="1" lang="en-US" altLang="ja-JP" sz="1600" dirty="0" smtClean="0"/>
              <a:t>        [objective function]	</a:t>
            </a:r>
            <a:r>
              <a:rPr kumimoji="1" lang="en-US" altLang="ja-JP" sz="1600" dirty="0" smtClean="0">
                <a:latin typeface="+mj-ea"/>
                <a:ea typeface="+mj-ea"/>
              </a:rPr>
              <a:t>       (2-1)</a:t>
            </a:r>
          </a:p>
          <a:p>
            <a:r>
              <a:rPr kumimoji="1" lang="en-US" altLang="ja-JP" sz="2000" dirty="0" smtClean="0"/>
              <a:t> subject to   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2477946"/>
            <a:ext cx="27363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非線形計画法問題　</a:t>
            </a:r>
            <a:r>
              <a:rPr kumimoji="1" lang="en-US" altLang="ja-JP" b="1" dirty="0" smtClean="0"/>
              <a:t>NLP</a:t>
            </a:r>
            <a:endParaRPr kumimoji="1" lang="ja-JP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1979712" y="3812316"/>
                <a:ext cx="6835682" cy="2008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000" b="1" i="1" kern="10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m:rPr>
                        <m:nor/>
                      </m:rPr>
                      <a:rPr lang="en-US" altLang="ja-JP" sz="2000" b="1" kern="100" dirty="0">
                        <a:solidFill>
                          <a:prstClr val="white"/>
                        </a:solidFill>
                        <a:latin typeface="HGｺﾞｼｯｸM" panose="020B0609000000000000" pitchFamily="49" charset="-128"/>
                        <a:cs typeface="ＭＳ 明朝" panose="02020609040205080304" pitchFamily="17" charset="-128"/>
                      </a:rPr>
                      <m:t>≦</m:t>
                    </m:r>
                    <m:sSup>
                      <m:sSupPr>
                        <m:ctrlPr>
                          <a:rPr lang="ja-JP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p>
                        <m:r>
                          <a:rPr lang="en-US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p>
                    </m:sSup>
                  </m:oMath>
                </a14:m>
                <a:r>
                  <a:rPr lang="en-US" altLang="ja-JP" sz="2000" b="1" kern="100" dirty="0" smtClean="0">
                    <a:solidFill>
                      <a:prstClr val="white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            </a:t>
                </a:r>
                <a:r>
                  <a:rPr lang="en-US" altLang="ja-JP" sz="1600" kern="100" dirty="0" smtClean="0">
                    <a:solidFill>
                      <a:prstClr val="white"/>
                    </a:solidFill>
                    <a:cs typeface="Times New Roman" panose="02020603050405020304" pitchFamily="18" charset="0"/>
                  </a:rPr>
                  <a:t>[maximum temperature constraint</a:t>
                </a:r>
                <a:r>
                  <a:rPr lang="en-US" altLang="ja-JP" sz="1600" kern="100" dirty="0" smtClean="0">
                    <a:solidFill>
                      <a:prstClr val="white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] (2-2)</a:t>
                </a:r>
                <a:r>
                  <a:rPr lang="en-US" altLang="ja-JP" sz="2400" kern="100" dirty="0" smtClean="0">
                    <a:solidFill>
                      <a:prstClr val="white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        </a:t>
                </a:r>
                <a:endParaRPr lang="en-US" altLang="ja-JP" sz="2000" kern="100" dirty="0" smtClean="0">
                  <a:solidFill>
                    <a:prstClr val="white"/>
                  </a:solidFill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  <m:r>
                      <m:rPr>
                        <m:nor/>
                      </m:rPr>
                      <a:rPr lang="ja-JP" altLang="ja-JP" sz="2000" b="1" kern="100" dirty="0">
                        <a:solidFill>
                          <a:prstClr val="white"/>
                        </a:solidFill>
                        <a:latin typeface="HGｺﾞｼｯｸM" panose="020B0609000000000000" pitchFamily="49" charset="-128"/>
                        <a:cs typeface="ＭＳ 明朝" panose="02020609040205080304" pitchFamily="17" charset="-128"/>
                      </a:rPr>
                      <m:t>≧</m:t>
                    </m:r>
                    <m:sSup>
                      <m:sSupPr>
                        <m:ctrlPr>
                          <a:rPr lang="ja-JP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p>
                        <m:r>
                          <a:rPr lang="en-US" altLang="ja-JP" sz="20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𝒎𝒊𝒏</m:t>
                        </m:r>
                      </m:sup>
                    </m:sSup>
                  </m:oMath>
                </a14:m>
                <a:r>
                  <a:rPr lang="en-US" altLang="ja-JP" sz="2000" b="1" kern="100" dirty="0" smtClean="0">
                    <a:solidFill>
                      <a:prstClr val="white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            </a:t>
                </a:r>
                <a:r>
                  <a:rPr lang="en-US" altLang="ja-JP" sz="1600" kern="100" dirty="0" smtClean="0">
                    <a:solidFill>
                      <a:prstClr val="white"/>
                    </a:solidFill>
                    <a:cs typeface="Times New Roman" panose="02020603050405020304" pitchFamily="18" charset="0"/>
                  </a:rPr>
                  <a:t>[minimum humidity constraint</a:t>
                </a:r>
                <a:r>
                  <a:rPr lang="en-US" altLang="ja-JP" sz="1600" kern="100" dirty="0" smtClean="0">
                    <a:solidFill>
                      <a:prstClr val="white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]    (2-3)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000" b="1" i="1" kern="1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</m:sSub>
                    <m:r>
                      <a:rPr lang="en-US" altLang="ja-JP" sz="2000" b="1" i="1" kern="10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ja-JP" altLang="en-US" sz="2000" b="1" i="1" kern="10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＜</m:t>
                    </m:r>
                    <m:r>
                      <a:rPr lang="en-US" altLang="ja-JP" sz="2000" b="1" i="1" kern="10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ja-JP" altLang="ja-JP" sz="2000" b="1" i="1" kern="1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p>
                    </m:sSubSup>
                  </m:oMath>
                </a14:m>
                <a:r>
                  <a:rPr lang="en-US" altLang="ja-JP" sz="2000" b="1" kern="100" dirty="0" smtClean="0">
                    <a:solidFill>
                      <a:prstClr val="white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           </a:t>
                </a:r>
                <a:r>
                  <a:rPr lang="en-US" altLang="ja-JP" sz="1600" kern="100" dirty="0" smtClean="0">
                    <a:solidFill>
                      <a:prstClr val="white"/>
                    </a:solidFill>
                    <a:cs typeface="Times New Roman" panose="02020603050405020304" pitchFamily="18" charset="0"/>
                  </a:rPr>
                  <a:t> [temperature difference constraint</a:t>
                </a:r>
                <a:r>
                  <a:rPr lang="en-US" altLang="ja-JP" sz="1600" kern="100" dirty="0" smtClean="0">
                    <a:solidFill>
                      <a:prstClr val="white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] (2-4)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sz="2000" b="1" i="1" kern="1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</m:sSub>
                  </m:oMath>
                </a14:m>
                <a:r>
                  <a:rPr lang="ja-JP" altLang="en-US" sz="2000" b="1" kern="100" dirty="0">
                    <a:solidFill>
                      <a:srgbClr val="FFFF00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2000" b="1" i="1" kern="10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＜</m:t>
                    </m:r>
                    <m:sSubSup>
                      <m:sSubSupPr>
                        <m:ctrlPr>
                          <a:rPr lang="ja-JP" altLang="ja-JP" sz="2000" b="1" i="1" kern="10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sz="2000" b="1" i="1" kern="10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p>
                    </m:sSubSup>
                  </m:oMath>
                </a14:m>
                <a:r>
                  <a:rPr lang="en-US" altLang="ja-JP" dirty="0" smtClean="0"/>
                  <a:t>                               </a:t>
                </a:r>
                <a:r>
                  <a:rPr lang="en-US" altLang="ja-JP" sz="1600" dirty="0" smtClean="0"/>
                  <a:t> [humidity difference constraint]  </a:t>
                </a:r>
                <a:r>
                  <a:rPr lang="en-US" altLang="ja-JP" sz="1600" dirty="0" smtClean="0">
                    <a:latin typeface="+mj-ea"/>
                    <a:ea typeface="+mj-ea"/>
                  </a:rPr>
                  <a:t>   (2-5)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altLang="ja-JP" sz="2000" b="1" i="1" kern="1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en-US" altLang="ja-JP" sz="2000" b="1" i="1" kern="100" baseline="-250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𝑫</m:t>
                    </m:r>
                  </m:oMath>
                </a14:m>
                <a:r>
                  <a:rPr lang="ja-JP" altLang="en-US" sz="2000" b="1" dirty="0" smtClean="0">
                    <a:solidFill>
                      <a:schemeClr val="tx1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∈</a:t>
                </a:r>
                <a:r>
                  <a:rPr lang="en-US" altLang="ja-JP" sz="2000" b="1" dirty="0" smtClean="0">
                    <a:solidFill>
                      <a:schemeClr val="tx1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{</a:t>
                </a:r>
                <a:r>
                  <a:rPr lang="en-US" altLang="ja-JP" sz="1600" b="1" dirty="0" smtClean="0">
                    <a:solidFill>
                      <a:schemeClr val="tx1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NE</a:t>
                </a:r>
                <a:r>
                  <a:rPr lang="ja-JP" altLang="en-US" sz="1600" b="1" dirty="0" smtClean="0">
                    <a:solidFill>
                      <a:schemeClr val="tx1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～</a:t>
                </a:r>
                <a:r>
                  <a:rPr lang="en-US" altLang="ja-JP" sz="1600" b="1" dirty="0" smtClean="0">
                    <a:solidFill>
                      <a:schemeClr val="tx1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ESE</a:t>
                </a:r>
                <a:r>
                  <a:rPr lang="en-US" altLang="ja-JP" sz="2000" b="1" dirty="0" smtClean="0">
                    <a:solidFill>
                      <a:schemeClr val="tx1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}  </a:t>
                </a:r>
                <a:r>
                  <a:rPr lang="ja-JP" altLang="en-US" sz="2000" b="1" dirty="0" smtClean="0">
                    <a:solidFill>
                      <a:schemeClr val="tx1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　　　</a:t>
                </a:r>
                <a:r>
                  <a:rPr lang="en-US" altLang="ja-JP" sz="16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[wind direction constraint]    </a:t>
                </a:r>
                <a:r>
                  <a:rPr lang="ja-JP" altLang="en-US" sz="2000" b="1" dirty="0" smtClean="0">
                    <a:solidFill>
                      <a:prstClr val="white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      </a:t>
                </a:r>
                <a:r>
                  <a:rPr lang="en-US" altLang="ja-JP" sz="1600" dirty="0" smtClean="0">
                    <a:solidFill>
                      <a:prstClr val="white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(2-6)</a:t>
                </a:r>
                <a:r>
                  <a:rPr lang="ja-JP" altLang="en-US" sz="2000" b="1" dirty="0">
                    <a:solidFill>
                      <a:prstClr val="white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　</a:t>
                </a:r>
                <a:endParaRPr lang="en-US" altLang="ja-JP" sz="2000" b="1" dirty="0">
                  <a:solidFill>
                    <a:prstClr val="white"/>
                  </a:solidFill>
                  <a:latin typeface="HGｺﾞｼｯｸM" panose="020B0609000000000000" pitchFamily="49" charset="-128"/>
                  <a:cs typeface="Times New Roman" panose="02020603050405020304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altLang="ja-JP" sz="2000" b="1" i="1" kern="10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𝑾</m:t>
                    </m:r>
                    <m:r>
                      <a:rPr lang="en-US" altLang="ja-JP" sz="2000" b="1" i="1" kern="100" baseline="-2500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𝑺</m:t>
                    </m:r>
                  </m:oMath>
                </a14:m>
                <a:r>
                  <a:rPr lang="ja-JP" altLang="ja-JP" sz="2000" b="1" kern="100" dirty="0">
                    <a:solidFill>
                      <a:prstClr val="white"/>
                    </a:solidFill>
                    <a:cs typeface="ＭＳ 明朝" panose="02020609040205080304" pitchFamily="17" charset="-128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ja-JP" altLang="ja-JP" sz="2000" b="1" kern="100" dirty="0">
                        <a:solidFill>
                          <a:prstClr val="white"/>
                        </a:solidFill>
                        <a:latin typeface="HGｺﾞｼｯｸM" panose="020B0609000000000000" pitchFamily="49" charset="-128"/>
                        <a:cs typeface="ＭＳ 明朝" panose="02020609040205080304" pitchFamily="17" charset="-128"/>
                      </a:rPr>
                      <m:t>≧</m:t>
                    </m:r>
                    <m:r>
                      <a:rPr lang="ja-JP" altLang="ja-JP" sz="2000" b="1" i="1" kern="1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ＭＳ 明朝" panose="02020609040205080304" pitchFamily="17" charset="-128"/>
                      </a:rPr>
                      <m:t> </m:t>
                    </m:r>
                  </m:oMath>
                </a14:m>
                <a:r>
                  <a:rPr lang="en-US" altLang="ja-JP" sz="2000" b="1" dirty="0" smtClean="0">
                    <a:solidFill>
                      <a:prstClr val="white"/>
                    </a:solidFill>
                    <a:latin typeface="HGｺﾞｼｯｸM" panose="020B0609000000000000" pitchFamily="49" charset="-128"/>
                    <a:cs typeface="Times New Roman" panose="02020603050405020304" pitchFamily="18" charset="0"/>
                  </a:rPr>
                  <a:t>1              </a:t>
                </a:r>
                <a:r>
                  <a:rPr lang="en-US" altLang="ja-JP" sz="1600" dirty="0" smtClean="0">
                    <a:solidFill>
                      <a:prstClr val="white"/>
                    </a:solidFill>
                    <a:cs typeface="Times New Roman" panose="02020603050405020304" pitchFamily="18" charset="0"/>
                  </a:rPr>
                  <a:t>[wind speed constraint</a:t>
                </a:r>
                <a:r>
                  <a:rPr lang="en-US" altLang="ja-JP" sz="1600" dirty="0" smtClean="0">
                    <a:solidFill>
                      <a:prstClr val="white"/>
                    </a:solidFill>
                    <a:latin typeface="+mj-ea"/>
                    <a:ea typeface="+mj-ea"/>
                    <a:cs typeface="Times New Roman" panose="02020603050405020304" pitchFamily="18" charset="0"/>
                  </a:rPr>
                  <a:t>]           (2-7)</a:t>
                </a:r>
                <a:endParaRPr lang="ja-JP" altLang="en-US" sz="1600" dirty="0">
                  <a:latin typeface="+mj-ea"/>
                  <a:ea typeface="+mj-ea"/>
                </a:endParaRPr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812316"/>
                <a:ext cx="6835682" cy="2008435"/>
              </a:xfrm>
              <a:prstGeom prst="rect">
                <a:avLst/>
              </a:prstGeom>
              <a:blipFill rotWithShape="0"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/>
          <p:cNvSpPr/>
          <p:nvPr/>
        </p:nvSpPr>
        <p:spPr>
          <a:xfrm>
            <a:off x="270981" y="628223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Arial Black" panose="020B0A04020102020204" pitchFamily="34" charset="0"/>
                <a:ea typeface="HGP創英角ﾎﾟｯﾌﾟ体" panose="040B0A00000000000000" pitchFamily="50" charset="-128"/>
              </a:rPr>
              <a:t>GREL</a:t>
            </a:r>
            <a:endParaRPr lang="ja-JP" altLang="en-US" dirty="0">
              <a:latin typeface="Arial Black" panose="020B0A04020102020204" pitchFamily="34" charset="0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8363" y="1439686"/>
            <a:ext cx="3022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（一定期間を対象とする）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64588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244408" y="6352143"/>
            <a:ext cx="533400" cy="365125"/>
          </a:xfrm>
        </p:spPr>
        <p:txBody>
          <a:bodyPr/>
          <a:lstStyle/>
          <a:p>
            <a:fld id="{F3CE4CD4-ACFE-4767-83F8-9E61B0CC86CE}" type="slidenum">
              <a:rPr lang="ja-JP" altLang="en-US" smtClean="0">
                <a:solidFill>
                  <a:srgbClr val="FFF9E5">
                    <a:shade val="50000"/>
                  </a:srgbClr>
                </a:solidFill>
              </a:rPr>
              <a:pPr/>
              <a:t>4</a:t>
            </a:fld>
            <a:endParaRPr lang="ja-JP" altLang="en-US" dirty="0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86419" y="6167477"/>
            <a:ext cx="882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 Black" panose="020B0A04020102020204" pitchFamily="34" charset="0"/>
                <a:ea typeface="HGP創英角ﾎﾟｯﾌﾟ体" panose="040B0A00000000000000" pitchFamily="50" charset="-128"/>
              </a:rPr>
              <a:t>GREL</a:t>
            </a:r>
            <a:endParaRPr lang="ja-JP" altLang="en-US" dirty="0">
              <a:latin typeface="Arial Black" panose="020B0A04020102020204" pitchFamily="34" charset="0"/>
              <a:ea typeface="HGP創英角ﾎﾟｯﾌﾟ体" panose="040B0A00000000000000" pitchFamily="50" charset="-128"/>
            </a:endParaRPr>
          </a:p>
        </p:txBody>
      </p:sp>
      <p:pic>
        <p:nvPicPr>
          <p:cNvPr id="55" name="図 5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910893"/>
            <a:ext cx="7632849" cy="52565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テキスト ボックス 2"/>
          <p:cNvSpPr txBox="1"/>
          <p:nvPr/>
        </p:nvSpPr>
        <p:spPr>
          <a:xfrm>
            <a:off x="7115310" y="92733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</a:rPr>
              <a:t>{20,60}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827584" y="310728"/>
                <a:ext cx="75608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b="1" dirty="0" smtClean="0">
                    <a:solidFill>
                      <a:schemeClr val="tx1"/>
                    </a:solidFill>
                  </a:rPr>
                  <a:t>CTY</a:t>
                </a:r>
                <a:r>
                  <a:rPr kumimoji="1" lang="ja-JP" altLang="en-US" sz="2400" b="1" dirty="0" smtClean="0">
                    <a:solidFill>
                      <a:schemeClr val="tx1"/>
                    </a:solidFill>
                  </a:rPr>
                  <a:t>を満たす</a:t>
                </a:r>
                <a:r>
                  <a:rPr kumimoji="1" lang="en-US" altLang="ja-JP" sz="2400" b="1" dirty="0" smtClean="0">
                    <a:solidFill>
                      <a:schemeClr val="tx1"/>
                    </a:solidFill>
                  </a:rPr>
                  <a:t>{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1"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kumimoji="1"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  <m:sup>
                        <m:r>
                          <a:rPr kumimoji="1"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𝒎𝒂𝒙</m:t>
                        </m:r>
                      </m:sup>
                    </m:sSubSup>
                    <m:r>
                      <a:rPr kumimoji="1" lang="en-US" altLang="ja-JP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kumimoji="1"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kumimoji="1"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kumimoji="1"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  <m:sup>
                        <m:r>
                          <a:rPr kumimoji="1" lang="en-US" altLang="ja-JP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𝒎𝒂𝒙</m:t>
                        </m:r>
                      </m:sup>
                    </m:sSubSup>
                  </m:oMath>
                </a14:m>
                <a:r>
                  <a:rPr kumimoji="1" lang="en-US" altLang="ja-JP" sz="2400" b="1" dirty="0" smtClean="0">
                    <a:solidFill>
                      <a:schemeClr val="tx1"/>
                    </a:solidFill>
                  </a:rPr>
                  <a:t> } </a:t>
                </a:r>
                <a:r>
                  <a:rPr kumimoji="1" lang="ja-JP" altLang="en-US" sz="2400" b="1" dirty="0" smtClean="0">
                    <a:solidFill>
                      <a:schemeClr val="tx1"/>
                    </a:solidFill>
                  </a:rPr>
                  <a:t>の決定</a:t>
                </a:r>
                <a:r>
                  <a:rPr lang="ja-JP" altLang="en-US" sz="2400" b="1" dirty="0" smtClean="0">
                    <a:solidFill>
                      <a:schemeClr val="tx1"/>
                    </a:solidFill>
                  </a:rPr>
                  <a:t>の</a:t>
                </a:r>
                <a:r>
                  <a:rPr lang="en-US" altLang="ja-JP" sz="2400" b="1" dirty="0" smtClean="0">
                    <a:solidFill>
                      <a:schemeClr val="tx1"/>
                    </a:solidFill>
                  </a:rPr>
                  <a:t>NLP</a:t>
                </a:r>
                <a:r>
                  <a:rPr lang="ja-JP" altLang="en-US" sz="2400" b="1" dirty="0" smtClean="0">
                    <a:solidFill>
                      <a:schemeClr val="tx1"/>
                    </a:solidFill>
                  </a:rPr>
                  <a:t>アルゴリズム</a:t>
                </a:r>
                <a:endParaRPr kumimoji="1" lang="ja-JP" altLang="en-US" sz="2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10728"/>
                <a:ext cx="756084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290" t="-15789" r="-323" b="-302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5899847" y="6183918"/>
            <a:ext cx="2327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SR : Saturation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region</a:t>
            </a:r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3923928" y="2980888"/>
            <a:ext cx="327644" cy="558297"/>
          </a:xfrm>
          <a:prstGeom prst="downArrow">
            <a:avLst/>
          </a:prstGeom>
          <a:solidFill>
            <a:schemeClr val="tx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10800000">
            <a:off x="5724128" y="3933056"/>
            <a:ext cx="626503" cy="360040"/>
          </a:xfrm>
          <a:prstGeom prst="rightArrow">
            <a:avLst/>
          </a:prstGeom>
          <a:solidFill>
            <a:schemeClr val="tx1"/>
          </a:solidFill>
          <a:ln w="381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299987" y="6193369"/>
            <a:ext cx="882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 Black" panose="020B0A04020102020204" pitchFamily="34" charset="0"/>
                <a:ea typeface="HGP創英角ﾎﾟｯﾌﾟ体" panose="040B0A00000000000000" pitchFamily="50" charset="-128"/>
              </a:rPr>
              <a:t>GREL</a:t>
            </a:r>
            <a:endParaRPr lang="ja-JP" altLang="en-US" dirty="0">
              <a:latin typeface="Arial Black" panose="020B0A04020102020204" pitchFamily="34" charset="0"/>
              <a:ea typeface="HGP創英角ﾎﾟｯﾌﾟ体" panose="040B0A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/>
              <p:cNvSpPr/>
              <p:nvPr/>
            </p:nvSpPr>
            <p:spPr>
              <a:xfrm>
                <a:off x="2986373" y="6227568"/>
                <a:ext cx="317125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ja-JP" b="1" dirty="0" smtClean="0">
                    <a:latin typeface="Century" panose="02040604050505020304" pitchFamily="18" charset="0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｛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ja-JP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ja-JP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𝒎𝒂𝒙</m:t>
                        </m:r>
                      </m:sup>
                    </m:sSubSup>
                    <m:r>
                      <a:rPr lang="en-US" altLang="ja-JP" b="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bSup>
                      <m:sSubSupPr>
                        <m:ctrlPr>
                          <a:rPr lang="en-US" altLang="ja-JP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ja-JP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b="1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𝒎𝒂𝒙</m:t>
                        </m:r>
                      </m:sup>
                    </m:sSubSup>
                    <m:r>
                      <a:rPr lang="en-US" altLang="ja-JP" b="1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ja-JP" altLang="en-US" dirty="0" smtClean="0"/>
                  <a:t> の変域</a:t>
                </a:r>
                <a:endParaRPr lang="ja-JP" altLang="en-US" dirty="0"/>
              </a:p>
            </p:txBody>
          </p:sp>
        </mc:Choice>
        <mc:Fallback xmlns="">
          <p:sp>
            <p:nvSpPr>
              <p:cNvPr id="12" name="正方形/長方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373" y="6227568"/>
                <a:ext cx="317125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731" t="-15000" b="-2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5436096" y="6263800"/>
            <a:ext cx="10441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(</a:t>
            </a:r>
            <a:r>
              <a:rPr kumimoji="1" lang="en-US" altLang="ja-JP" sz="1600" dirty="0" smtClean="0">
                <a:latin typeface="+mj-ea"/>
                <a:ea typeface="+mj-ea"/>
              </a:rPr>
              <a:t>2019</a:t>
            </a:r>
            <a:r>
              <a:rPr kumimoji="1" lang="en-US" altLang="ja-JP" sz="1600" dirty="0" smtClean="0"/>
              <a:t>)</a:t>
            </a:r>
            <a:endParaRPr kumimoji="1" lang="ja-JP" altLang="en-US" sz="1600" dirty="0"/>
          </a:p>
        </p:txBody>
      </p:sp>
      <p:pic>
        <p:nvPicPr>
          <p:cNvPr id="15" name="図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21" y="3491611"/>
            <a:ext cx="4276757" cy="2546986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2927092" y="4951093"/>
            <a:ext cx="1644907" cy="805699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83852" y="253988"/>
            <a:ext cx="935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数値例</a:t>
            </a:r>
            <a:endParaRPr kumimoji="1" lang="ja-JP" altLang="en-US" b="1" dirty="0"/>
          </a:p>
        </p:txBody>
      </p:sp>
      <p:sp>
        <p:nvSpPr>
          <p:cNvPr id="21" name="星 5 20"/>
          <p:cNvSpPr/>
          <p:nvPr/>
        </p:nvSpPr>
        <p:spPr>
          <a:xfrm>
            <a:off x="2144993" y="2953939"/>
            <a:ext cx="195154" cy="155031"/>
          </a:xfrm>
          <a:prstGeom prst="star5">
            <a:avLst/>
          </a:prstGeom>
          <a:solidFill>
            <a:srgbClr val="FF0000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902" y="851826"/>
            <a:ext cx="8070191" cy="241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0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78454" y="6220664"/>
            <a:ext cx="8823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Arial Black" panose="020B0A04020102020204" pitchFamily="34" charset="0"/>
                <a:ea typeface="HGP創英角ﾎﾟｯﾌﾟ体" panose="040B0A00000000000000" pitchFamily="50" charset="-128"/>
              </a:rPr>
              <a:t>GREL</a:t>
            </a:r>
            <a:endParaRPr lang="ja-JP" altLang="en-US" dirty="0">
              <a:latin typeface="Arial Black" panose="020B0A04020102020204" pitchFamily="34" charset="0"/>
              <a:ea typeface="HGP創英角ﾎﾟｯﾌﾟ体" panose="040B0A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67744" y="316984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応用　「ヤマセ出現マップ」</a:t>
            </a:r>
            <a:r>
              <a:rPr kumimoji="1" lang="ja-JP" altLang="en-US" sz="1600" b="1" dirty="0" smtClean="0"/>
              <a:t>（単色）</a:t>
            </a:r>
            <a:endParaRPr kumimoji="1" lang="ja-JP" altLang="en-US" sz="1600" b="1" dirty="0"/>
          </a:p>
        </p:txBody>
      </p:sp>
      <p:sp>
        <p:nvSpPr>
          <p:cNvPr id="6" name="円/楕円 5"/>
          <p:cNvSpPr/>
          <p:nvPr/>
        </p:nvSpPr>
        <p:spPr>
          <a:xfrm>
            <a:off x="2123728" y="316984"/>
            <a:ext cx="1008112" cy="4001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41" y="1340426"/>
            <a:ext cx="7504762" cy="4609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20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81037" y="620701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Arial Black" panose="020B0A04020102020204" pitchFamily="34" charset="0"/>
                <a:ea typeface="HGP創英角ﾎﾟｯﾌﾟ体" panose="040B0A00000000000000" pitchFamily="50" charset="-128"/>
              </a:rPr>
              <a:t>GREL</a:t>
            </a:r>
            <a:endParaRPr lang="ja-JP" altLang="en-US" dirty="0">
              <a:latin typeface="Arial Black" panose="020B0A04020102020204" pitchFamily="34" charset="0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39752" y="327817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/>
              <a:t>　　 「ヤマセ出現マップ」</a:t>
            </a:r>
            <a:r>
              <a:rPr kumimoji="1" lang="ja-JP" altLang="en-US" sz="1600" b="1" dirty="0" smtClean="0"/>
              <a:t>（２色）</a:t>
            </a:r>
            <a:endParaRPr kumimoji="1" lang="en-US" altLang="ja-JP" sz="1600" b="1" dirty="0" smtClean="0"/>
          </a:p>
          <a:p>
            <a:r>
              <a:rPr lang="ja-JP" altLang="en-US" sz="1600" b="1" dirty="0" smtClean="0"/>
              <a:t>青色：低温ヤマセ</a:t>
            </a:r>
            <a:r>
              <a:rPr lang="en-US" altLang="ja-JP" sz="1600" b="1" dirty="0" smtClean="0"/>
              <a:t>,</a:t>
            </a:r>
            <a:r>
              <a:rPr lang="ja-JP" altLang="en-US" sz="1600" b="1" dirty="0" smtClean="0"/>
              <a:t>赤色：高温ヤマセ　閾値</a:t>
            </a:r>
            <a:r>
              <a:rPr lang="en-US" altLang="ja-JP" sz="1600" b="1" dirty="0" smtClean="0">
                <a:latin typeface="+mn-ea"/>
              </a:rPr>
              <a:t>18[℃]</a:t>
            </a:r>
            <a:endParaRPr kumimoji="1" lang="ja-JP" altLang="en-US" sz="1600" b="1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43608" y="32781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応用</a:t>
            </a:r>
            <a:endParaRPr kumimoji="1" lang="ja-JP" altLang="en-US" b="1" dirty="0"/>
          </a:p>
        </p:txBody>
      </p:sp>
      <p:sp>
        <p:nvSpPr>
          <p:cNvPr id="9" name="円/楕円 8"/>
          <p:cNvSpPr/>
          <p:nvPr/>
        </p:nvSpPr>
        <p:spPr>
          <a:xfrm>
            <a:off x="971909" y="247202"/>
            <a:ext cx="792088" cy="5088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19" y="1484948"/>
            <a:ext cx="7504762" cy="4465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8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E4CD4-ACFE-4767-83F8-9E61B0CC86CE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3528" y="617168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latin typeface="Arial Black" panose="020B0A04020102020204" pitchFamily="34" charset="0"/>
                <a:ea typeface="HGP創英角ﾎﾟｯﾌﾟ体" panose="040B0A00000000000000" pitchFamily="50" charset="-128"/>
              </a:rPr>
              <a:t>GREL</a:t>
            </a:r>
            <a:endParaRPr lang="ja-JP" altLang="en-US" dirty="0">
              <a:latin typeface="Arial Black" panose="020B0A04020102020204" pitchFamily="34" charset="0"/>
              <a:ea typeface="HGP創英角ﾎﾟｯﾌﾟ体" panose="040B0A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2312405" y="656085"/>
                <a:ext cx="6580075" cy="5509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・</a:t>
                </a:r>
                <a:r>
                  <a:rPr lang="ja-JP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ヤマセ日判定アルゴリズム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で使用する</a:t>
                </a:r>
                <a:endParaRPr lang="en-US" altLang="ja-JP" sz="2400" b="1" kern="100" dirty="0" smtClean="0">
                  <a:solidFill>
                    <a:schemeClr val="tx1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ja-JP" sz="2400" b="1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ja-JP" sz="2400" b="1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{</m:t>
                        </m:r>
                        <m:r>
                          <a:rPr lang="en-US" altLang="ja-JP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ja-JP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p>
                    </m:sSubSup>
                  </m:oMath>
                </a14:m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,</a:t>
                </a:r>
                <a:r>
                  <a:rPr lang="ja-JP" altLang="ja-JP" sz="2400" b="1" kern="100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ja-JP" sz="24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ja-JP" sz="24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ja-JP" sz="24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sz="24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p>
                    </m:sSubSup>
                  </m:oMath>
                </a14:m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｝の制約値を決めるための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NLP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アルゴリズムを提案した。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endParaRPr lang="en-US" altLang="ja-JP" sz="20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・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2019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年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5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～</a:t>
                </a:r>
                <a:r>
                  <a:rPr lang="en-US" altLang="ja-JP" sz="2400" b="1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8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月の各月で求めた制約値の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中から共通に使用できる制約値の定め方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を提案し、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ja-JP" sz="2400" b="1" i="1" kern="1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ja-JP" altLang="en-US" sz="2400" b="1" dirty="0">
                            <a:solidFill>
                              <a:schemeClr val="tx1"/>
                            </a:solidFill>
                            <a:latin typeface="ＭＳ ゴシック" panose="020B0609070205080204" pitchFamily="49" charset="-128"/>
                            <a:ea typeface="ＭＳ ゴシック" panose="020B0609070205080204" pitchFamily="49" charset="-128"/>
                            <a:cs typeface="Times New Roman" panose="02020603050405020304" pitchFamily="18" charset="0"/>
                          </a:rPr>
                          <m:t>｛</m:t>
                        </m:r>
                        <m:r>
                          <a:rPr lang="en-US" altLang="ja-JP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𝑻</m:t>
                        </m:r>
                      </m:e>
                      <m:sub>
                        <m:r>
                          <a:rPr lang="en-US" altLang="ja-JP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sz="24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p>
                    </m:sSubSup>
                  </m:oMath>
                </a14:m>
                <a:r>
                  <a:rPr lang="en-US" altLang="ja-JP" sz="2400" b="1" dirty="0">
                    <a:solidFill>
                      <a:prstClr val="white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,</a:t>
                </a:r>
                <a:r>
                  <a:rPr lang="ja-JP" altLang="ja-JP" sz="2400" b="1" kern="100" dirty="0">
                    <a:solidFill>
                      <a:prstClr val="white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ja-JP" altLang="ja-JP" sz="24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ja-JP" sz="24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r>
                          <a:rPr lang="en-US" altLang="ja-JP" sz="24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</m:sub>
                      <m:sup>
                        <m:r>
                          <a:rPr lang="en-US" altLang="ja-JP" sz="2400" b="1" i="1" kern="10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𝒎𝒂𝒙</m:t>
                        </m:r>
                      </m:sup>
                    </m:sSubSup>
                  </m:oMath>
                </a14:m>
                <a:r>
                  <a:rPr lang="ja-JP" altLang="en-US" sz="2400" b="1" dirty="0" smtClean="0">
                    <a:solidFill>
                      <a:prstClr val="white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｝＝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｛ 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8</a:t>
                </a:r>
                <a:r>
                  <a:rPr lang="ja-JP" altLang="en-US" sz="2400" b="1" dirty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℃、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28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% } 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を得た。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・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2019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年のヤマセ日　：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21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日　（前回定義）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等価的ヤマセ吹走日：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29.4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日（各月評価）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〃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　　　　　　　　：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28.3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日（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7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月値評価）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endParaRPr lang="en-US" altLang="ja-JP" sz="20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・応用として ヤマセ出現マップを提案し、</a:t>
                </a:r>
                <a:endParaRPr lang="en-US" altLang="ja-JP" sz="2400" b="1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endParaRPr>
              </a:p>
              <a:p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単色と</a:t>
                </a:r>
                <a:r>
                  <a:rPr lang="en-US" altLang="ja-JP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2</a:t>
                </a:r>
                <a:r>
                  <a:rPr lang="ja-JP" altLang="en-US" sz="2400" b="1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Times New Roman" panose="02020603050405020304" pitchFamily="18" charset="0"/>
                  </a:rPr>
                  <a:t>色の例を示した。</a:t>
                </a:r>
                <a:endParaRPr lang="ja-JP" altLang="en-US" sz="24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405" y="656085"/>
                <a:ext cx="6580075" cy="5509200"/>
              </a:xfrm>
              <a:prstGeom prst="rect">
                <a:avLst/>
              </a:prstGeom>
              <a:blipFill rotWithShape="0">
                <a:blip r:embed="rId2"/>
                <a:stretch>
                  <a:fillRect l="-1389" t="-886" b="-16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656221" y="68571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+mj-ea"/>
                <a:ea typeface="+mj-ea"/>
              </a:rPr>
              <a:t>まとめ</a:t>
            </a:r>
            <a:endParaRPr kumimoji="1" lang="ja-JP" altLang="en-US" sz="3200" b="1" dirty="0">
              <a:latin typeface="+mj-ea"/>
              <a:ea typeface="+mj-ea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590678" y="473698"/>
            <a:ext cx="8041069" cy="3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2267744" y="1988840"/>
            <a:ext cx="6419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243501" y="6335702"/>
            <a:ext cx="6419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212691" y="3717032"/>
            <a:ext cx="6419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12691" y="5229200"/>
            <a:ext cx="6419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03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TM03457503[[fn=クォータブル]]</Template>
  <TotalTime>18214</TotalTime>
  <Words>152</Words>
  <Application>Microsoft Office PowerPoint</Application>
  <PresentationFormat>画面に合わせる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22" baseType="lpstr">
      <vt:lpstr>HGP創英角ｺﾞｼｯｸUB</vt:lpstr>
      <vt:lpstr>HGP創英角ﾎﾟｯﾌﾟ体</vt:lpstr>
      <vt:lpstr>HGｺﾞｼｯｸM</vt:lpstr>
      <vt:lpstr>ＭＳ Ｐゴシック</vt:lpstr>
      <vt:lpstr>ＭＳ ゴシック</vt:lpstr>
      <vt:lpstr>ＭＳ 明朝</vt:lpstr>
      <vt:lpstr>Arial Black</vt:lpstr>
      <vt:lpstr>Calibri</vt:lpstr>
      <vt:lpstr>Cambria Math</vt:lpstr>
      <vt:lpstr>Century</vt:lpstr>
      <vt:lpstr>Corbel</vt:lpstr>
      <vt:lpstr>Times New Roman</vt:lpstr>
      <vt:lpstr>Wingdings 2</vt:lpstr>
      <vt:lpstr>Deluxe</vt:lpstr>
      <vt:lpstr>ヤマセ日の判定アルゴリズム(2)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HNCT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yukio</dc:creator>
  <cp:lastModifiedBy>土屋 幸男</cp:lastModifiedBy>
  <cp:revision>1747</cp:revision>
  <cp:lastPrinted>2019-11-30T09:13:51Z</cp:lastPrinted>
  <dcterms:created xsi:type="dcterms:W3CDTF">2011-07-24T01:47:52Z</dcterms:created>
  <dcterms:modified xsi:type="dcterms:W3CDTF">2019-12-07T06:12:34Z</dcterms:modified>
</cp:coreProperties>
</file>