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8" r:id="rId3"/>
    <p:sldId id="313" r:id="rId4"/>
    <p:sldId id="311" r:id="rId5"/>
    <p:sldId id="312" r:id="rId6"/>
    <p:sldId id="257" r:id="rId7"/>
    <p:sldId id="341" r:id="rId8"/>
    <p:sldId id="342" r:id="rId9"/>
    <p:sldId id="310" r:id="rId10"/>
    <p:sldId id="343" r:id="rId11"/>
    <p:sldId id="344" r:id="rId12"/>
    <p:sldId id="306" r:id="rId13"/>
    <p:sldId id="338" r:id="rId14"/>
    <p:sldId id="307" r:id="rId15"/>
    <p:sldId id="309"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6" autoAdjust="0"/>
  </p:normalViewPr>
  <p:slideViewPr>
    <p:cSldViewPr>
      <p:cViewPr>
        <p:scale>
          <a:sx n="60" d="100"/>
          <a:sy n="60" d="100"/>
        </p:scale>
        <p:origin x="-4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FC724-25FF-47D4-BADA-732229B4FCFD}" type="datetimeFigureOut">
              <a:rPr kumimoji="1" lang="ja-JP" altLang="en-US" smtClean="0"/>
              <a:pPr/>
              <a:t>2012/4/13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EB6D8-8359-4710-B2AC-F7BE4BC84EC3}" type="slidenum">
              <a:rPr kumimoji="1" lang="ja-JP" altLang="en-US" smtClean="0"/>
              <a:pPr/>
              <a:t>&lt;#&gt;</a:t>
            </a:fld>
            <a:endParaRPr kumimoji="1" lang="ja-JP" altLang="en-US"/>
          </a:p>
        </p:txBody>
      </p:sp>
    </p:spTree>
    <p:extLst>
      <p:ext uri="{BB962C8B-B14F-4D97-AF65-F5344CB8AC3E}">
        <p14:creationId xmlns:p14="http://schemas.microsoft.com/office/powerpoint/2010/main" xmlns="" val="3851706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CMIP3</a:t>
            </a:r>
            <a:r>
              <a:rPr kumimoji="1" lang="ja-JP" altLang="en-US" dirty="0" smtClean="0"/>
              <a:t>マルチモデルによる八戸</a:t>
            </a:r>
            <a:r>
              <a:rPr kumimoji="1" lang="en-US" altLang="ja-JP" dirty="0" smtClean="0"/>
              <a:t>JJA</a:t>
            </a:r>
            <a:r>
              <a:rPr kumimoji="1" lang="ja-JP" altLang="en-US" dirty="0" smtClean="0"/>
              <a:t>気温の時間変化。</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CMIP3:NCAR Community Climate System Model, CCSM 3.0, Hadley Centre for Climate Prediction, Met Office, UK, HadCM3 Model, Meteorological Research Institute, Japan, CGCM2.3.2a, CCSR/NIES/FRCGC, </a:t>
            </a:r>
            <a:r>
              <a:rPr kumimoji="1" lang="en-US" altLang="ja-JP" dirty="0" err="1" smtClean="0"/>
              <a:t>Miroc</a:t>
            </a:r>
            <a:r>
              <a:rPr kumimoji="1" lang="en-US" altLang="ja-JP" dirty="0" smtClean="0"/>
              <a:t> Model v3.2, medium resolution, CCSR/NIES/FRCGC, </a:t>
            </a:r>
            <a:r>
              <a:rPr kumimoji="1" lang="en-US" altLang="ja-JP" dirty="0" err="1" smtClean="0"/>
              <a:t>Miroc</a:t>
            </a:r>
            <a:r>
              <a:rPr kumimoji="1" lang="en-US" altLang="ja-JP" dirty="0" smtClean="0"/>
              <a:t> Model v3.2, high resolution</a:t>
            </a:r>
            <a:endParaRPr kumimoji="1" lang="ja-JP" altLang="en-US" dirty="0" smtClean="0"/>
          </a:p>
          <a:p>
            <a:r>
              <a:rPr lang="en-US" altLang="ja-JP" dirty="0" smtClean="0"/>
              <a:t>MIROC5: </a:t>
            </a:r>
            <a:r>
              <a:rPr lang="ja-JP" altLang="en-US" dirty="0" smtClean="0"/>
              <a:t>水平解像度</a:t>
            </a:r>
            <a:r>
              <a:rPr lang="en-US" altLang="ja-JP" dirty="0" smtClean="0"/>
              <a:t>T85 (256x128), </a:t>
            </a:r>
            <a:r>
              <a:rPr lang="ja-JP" altLang="en-US" dirty="0" smtClean="0"/>
              <a:t>鉛直</a:t>
            </a:r>
            <a:r>
              <a:rPr lang="en-US" altLang="ja-JP" dirty="0" smtClean="0"/>
              <a:t>23</a:t>
            </a:r>
            <a:r>
              <a:rPr lang="ja-JP" altLang="en-US" dirty="0" smtClean="0"/>
              <a:t>層</a:t>
            </a:r>
            <a:r>
              <a:rPr lang="en-US" altLang="ja-JP" dirty="0" smtClean="0"/>
              <a:t>, </a:t>
            </a:r>
            <a:r>
              <a:rPr lang="ja-JP" altLang="en-US" dirty="0" smtClean="0"/>
              <a:t>シナリオ</a:t>
            </a:r>
            <a:r>
              <a:rPr lang="en-US" altLang="ja-JP" dirty="0" smtClean="0"/>
              <a:t>RCP4.5(SRES A1b</a:t>
            </a:r>
            <a:r>
              <a:rPr lang="ja-JP" altLang="en-US" dirty="0" smtClean="0"/>
              <a:t>に近い）</a:t>
            </a:r>
            <a:endParaRPr kumimoji="1" lang="ja-JP" altLang="en-US" dirty="0"/>
          </a:p>
        </p:txBody>
      </p:sp>
      <p:sp>
        <p:nvSpPr>
          <p:cNvPr id="4" name="スライド番号プレースホルダ 3"/>
          <p:cNvSpPr>
            <a:spLocks noGrp="1"/>
          </p:cNvSpPr>
          <p:nvPr>
            <p:ph type="sldNum" sz="quarter" idx="10"/>
          </p:nvPr>
        </p:nvSpPr>
        <p:spPr/>
        <p:txBody>
          <a:bodyPr/>
          <a:lstStyle/>
          <a:p>
            <a:fld id="{308EB6D8-8359-4710-B2AC-F7BE4BC84EC3}" type="slidenum">
              <a:rPr kumimoji="1" lang="ja-JP" altLang="en-US" smtClean="0"/>
              <a:pPr/>
              <a:t>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PDWS</a:t>
            </a:r>
            <a:r>
              <a:rPr lang="ja-JP" altLang="en-US" smtClean="0"/>
              <a:t>（稚内と仙台の気圧差インデックス）の時間変化（</a:t>
            </a:r>
            <a:r>
              <a:rPr lang="en-US" altLang="ja-JP" smtClean="0"/>
              <a:t>1950</a:t>
            </a:r>
            <a:r>
              <a:rPr lang="ja-JP" altLang="en-US" smtClean="0"/>
              <a:t>～</a:t>
            </a:r>
            <a:r>
              <a:rPr lang="en-US" altLang="ja-JP" smtClean="0"/>
              <a:t>2008</a:t>
            </a:r>
            <a:r>
              <a:rPr lang="ja-JP" altLang="en-US" smtClean="0"/>
              <a:t>年）。値が高いのは北高型の気圧配置が卓越していることを示す。</a:t>
            </a:r>
            <a:r>
              <a:rPr lang="en-US" altLang="ja-JP" smtClean="0"/>
              <a:t>1980</a:t>
            </a:r>
            <a:r>
              <a:rPr lang="ja-JP" altLang="en-US" smtClean="0"/>
              <a:t>年代以降に周期的な変動がみられ、冷夏とおおむね一致している。</a:t>
            </a:r>
          </a:p>
        </p:txBody>
      </p:sp>
      <p:sp>
        <p:nvSpPr>
          <p:cNvPr id="102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A9BC21-D575-4DB4-B4C5-331EC46B4790}" type="slidenum">
              <a:rPr lang="ja-JP" altLang="en-US" smtClean="0"/>
              <a:pPr fontAlgn="base">
                <a:spcBef>
                  <a:spcPct val="0"/>
                </a:spcBef>
                <a:spcAft>
                  <a:spcPct val="0"/>
                </a:spcAft>
                <a:defRPr/>
              </a:pPr>
              <a:t>9</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有意な相関</a:t>
            </a:r>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11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2050</a:t>
            </a:r>
            <a:r>
              <a:rPr kumimoji="1" lang="ja-JP" altLang="en-US" dirty="0" smtClean="0"/>
              <a:t>年</a:t>
            </a:r>
            <a:r>
              <a:rPr kumimoji="1" lang="en-US" altLang="ja-JP" dirty="0" smtClean="0"/>
              <a:t>7</a:t>
            </a:r>
            <a:r>
              <a:rPr kumimoji="1" lang="ja-JP" altLang="en-US" dirty="0" smtClean="0"/>
              <a:t>月地上気圧偏差。典型的なやませ型偏差パターン。</a:t>
            </a:r>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12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2050</a:t>
            </a:r>
            <a:r>
              <a:rPr kumimoji="1" lang="ja-JP" altLang="en-US" dirty="0" smtClean="0"/>
              <a:t>年</a:t>
            </a:r>
            <a:r>
              <a:rPr kumimoji="1" lang="en-US" altLang="ja-JP" dirty="0" smtClean="0"/>
              <a:t>JJA</a:t>
            </a:r>
            <a:r>
              <a:rPr kumimoji="1" lang="ja-JP" altLang="en-US" dirty="0" smtClean="0"/>
              <a:t>地上気圧。</a:t>
            </a:r>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2050</a:t>
            </a:r>
            <a:r>
              <a:rPr kumimoji="1" lang="ja-JP" altLang="en-US" dirty="0" smtClean="0"/>
              <a:t>年</a:t>
            </a:r>
            <a:r>
              <a:rPr kumimoji="1" lang="en-US" altLang="ja-JP" dirty="0" smtClean="0"/>
              <a:t>7</a:t>
            </a:r>
            <a:r>
              <a:rPr kumimoji="1" lang="ja-JP" altLang="en-US" dirty="0" smtClean="0"/>
              <a:t>月地上気温偏差。</a:t>
            </a:r>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3DF517-19D8-44B2-B64F-29BBD26458BD}"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86F22E-70ED-41F2-A750-997E2D2B812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F517-19D8-44B2-B64F-29BBD26458BD}" type="datetimeFigureOut">
              <a:rPr kumimoji="1" lang="ja-JP" altLang="en-US" smtClean="0"/>
              <a:pPr/>
              <a:t>2012/4/13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6F22E-70ED-41F2-A750-997E2D2B81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dirty="0" smtClean="0"/>
              <a:t>MIROC5</a:t>
            </a:r>
            <a:r>
              <a:rPr kumimoji="1" lang="ja-JP" altLang="en-US" dirty="0" smtClean="0"/>
              <a:t>によるヤマセの再現性について</a:t>
            </a:r>
            <a:endParaRPr kumimoji="1" lang="ja-JP" altLang="en-US" dirty="0"/>
          </a:p>
        </p:txBody>
      </p:sp>
      <p:sp>
        <p:nvSpPr>
          <p:cNvPr id="3" name="サブタイトル 2"/>
          <p:cNvSpPr>
            <a:spLocks noGrp="1"/>
          </p:cNvSpPr>
          <p:nvPr>
            <p:ph type="subTitle" idx="1"/>
          </p:nvPr>
        </p:nvSpPr>
        <p:spPr>
          <a:xfrm>
            <a:off x="1371600" y="3886200"/>
            <a:ext cx="6400800" cy="1991072"/>
          </a:xfrm>
        </p:spPr>
        <p:txBody>
          <a:bodyPr>
            <a:normAutofit fontScale="92500" lnSpcReduction="20000"/>
          </a:bodyPr>
          <a:lstStyle/>
          <a:p>
            <a:r>
              <a:rPr kumimoji="1" lang="ja-JP" altLang="en-US" dirty="0" smtClean="0">
                <a:solidFill>
                  <a:schemeClr val="tx1"/>
                </a:solidFill>
              </a:rPr>
              <a:t>菅野洋光</a:t>
            </a:r>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農研機構東北農業研究センター</a:t>
            </a:r>
            <a:r>
              <a:rPr kumimoji="1" lang="en-US" altLang="ja-JP" dirty="0" smtClean="0">
                <a:solidFill>
                  <a:schemeClr val="tx1"/>
                </a:solidFill>
              </a:rPr>
              <a:t>)</a:t>
            </a:r>
          </a:p>
          <a:p>
            <a:r>
              <a:rPr kumimoji="1" lang="ja-JP" altLang="en-US" dirty="0" smtClean="0">
                <a:solidFill>
                  <a:schemeClr val="tx1"/>
                </a:solidFill>
              </a:rPr>
              <a:t>渡部雅浩</a:t>
            </a:r>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東京大学大気海洋研究所</a:t>
            </a:r>
            <a:r>
              <a:rPr kumimoji="1" lang="en-US" altLang="ja-JP" dirty="0" smtClean="0">
                <a:solidFill>
                  <a:schemeClr val="tx1"/>
                </a:solidFill>
              </a:rPr>
              <a:t>)</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75656" y="5877272"/>
            <a:ext cx="6552728" cy="707886"/>
          </a:xfrm>
          <a:prstGeom prst="rect">
            <a:avLst/>
          </a:prstGeom>
          <a:noFill/>
        </p:spPr>
        <p:txBody>
          <a:bodyPr wrap="square" rtlCol="0">
            <a:spAutoFit/>
          </a:bodyPr>
          <a:lstStyle/>
          <a:p>
            <a:r>
              <a:rPr lang="ja-JP" altLang="ja-JP" sz="2000" dirty="0" smtClean="0"/>
              <a:t>稚内仙台気圧差インデックス</a:t>
            </a:r>
            <a:r>
              <a:rPr lang="en-US" altLang="ja-JP" sz="2000" dirty="0" smtClean="0"/>
              <a:t>(PDWS)</a:t>
            </a:r>
            <a:r>
              <a:rPr lang="ja-JP" altLang="ja-JP" sz="2000" dirty="0" smtClean="0"/>
              <a:t>と八戸気温</a:t>
            </a:r>
            <a:r>
              <a:rPr lang="en-US" altLang="ja-JP" sz="2000" dirty="0" smtClean="0"/>
              <a:t>(MIROC5</a:t>
            </a:r>
            <a:r>
              <a:rPr lang="ja-JP" altLang="ja-JP" sz="2000" dirty="0" smtClean="0"/>
              <a:t>と気象官署観測値</a:t>
            </a:r>
            <a:r>
              <a:rPr lang="en-US" altLang="ja-JP" sz="2000" dirty="0" smtClean="0"/>
              <a:t>;1980-2005</a:t>
            </a:r>
            <a:r>
              <a:rPr lang="ja-JP" altLang="ja-JP" sz="2000" dirty="0" smtClean="0"/>
              <a:t>年</a:t>
            </a:r>
            <a:r>
              <a:rPr lang="en-US" altLang="ja-JP" sz="2000" dirty="0" smtClean="0"/>
              <a:t>JJA)</a:t>
            </a:r>
            <a:r>
              <a:rPr lang="ja-JP" altLang="ja-JP" sz="2000" dirty="0" err="1" smtClean="0"/>
              <a:t>．</a:t>
            </a:r>
            <a:endParaRPr kumimoji="1" lang="ja-JP" altLang="en-US" sz="2000" dirty="0"/>
          </a:p>
        </p:txBody>
      </p:sp>
      <p:pic>
        <p:nvPicPr>
          <p:cNvPr id="5" name="図 4" descr="MIROC5JJAPDWSScatPlot19802005.bmp"/>
          <p:cNvPicPr>
            <a:picLocks noChangeAspect="1"/>
          </p:cNvPicPr>
          <p:nvPr/>
        </p:nvPicPr>
        <p:blipFill>
          <a:blip r:embed="rId2" cstate="print"/>
          <a:stretch>
            <a:fillRect/>
          </a:stretch>
        </p:blipFill>
        <p:spPr>
          <a:xfrm>
            <a:off x="1933575" y="1033462"/>
            <a:ext cx="5276850" cy="479107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C7492B43-0650-4E2C-B4B8-BD8DA1E60BF7}" type="slidenum">
              <a:rPr kumimoji="1" lang="ja-JP" altLang="en-US" smtClean="0"/>
              <a:pPr/>
              <a:t>11</a:t>
            </a:fld>
            <a:endParaRPr kumimoji="1" lang="ja-JP" altLang="en-US"/>
          </a:p>
        </p:txBody>
      </p:sp>
      <p:sp>
        <p:nvSpPr>
          <p:cNvPr id="5" name="テキスト ボックス 4"/>
          <p:cNvSpPr txBox="1"/>
          <p:nvPr/>
        </p:nvSpPr>
        <p:spPr>
          <a:xfrm>
            <a:off x="1043608" y="5877272"/>
            <a:ext cx="7467557" cy="400110"/>
          </a:xfrm>
          <a:prstGeom prst="rect">
            <a:avLst/>
          </a:prstGeom>
          <a:noFill/>
        </p:spPr>
        <p:txBody>
          <a:bodyPr wrap="none" rtlCol="0">
            <a:spAutoFit/>
          </a:bodyPr>
          <a:lstStyle/>
          <a:p>
            <a:r>
              <a:rPr lang="ja-JP" altLang="en-US" sz="2000" dirty="0" smtClean="0"/>
              <a:t>八戸気温と</a:t>
            </a:r>
            <a:r>
              <a:rPr lang="en-US" altLang="ja-JP" sz="2000" dirty="0" smtClean="0"/>
              <a:t>PDWS</a:t>
            </a:r>
            <a:r>
              <a:rPr lang="ja-JP" altLang="en-US" sz="2000" dirty="0" smtClean="0"/>
              <a:t>（</a:t>
            </a:r>
            <a:r>
              <a:rPr lang="en-US" altLang="ja-JP" sz="2000" dirty="0" smtClean="0"/>
              <a:t>JJA). MIROC5:2006-2100</a:t>
            </a:r>
            <a:r>
              <a:rPr lang="ja-JP" altLang="en-US" sz="2000" dirty="0" smtClean="0"/>
              <a:t>年</a:t>
            </a:r>
            <a:r>
              <a:rPr lang="en-US" altLang="ja-JP" sz="2000" dirty="0" smtClean="0"/>
              <a:t>, MIROC3:2001-2100</a:t>
            </a:r>
            <a:r>
              <a:rPr lang="ja-JP" altLang="en-US" sz="2000" dirty="0" smtClean="0"/>
              <a:t>年</a:t>
            </a:r>
            <a:endParaRPr kumimoji="1" lang="ja-JP" altLang="en-US" sz="2000" dirty="0"/>
          </a:p>
        </p:txBody>
      </p:sp>
      <p:pic>
        <p:nvPicPr>
          <p:cNvPr id="9" name="図 8" descr="MIROC320012100JJA.bmp"/>
          <p:cNvPicPr>
            <a:picLocks noChangeAspect="1"/>
          </p:cNvPicPr>
          <p:nvPr/>
        </p:nvPicPr>
        <p:blipFill>
          <a:blip r:embed="rId3" cstate="print"/>
          <a:stretch>
            <a:fillRect/>
          </a:stretch>
        </p:blipFill>
        <p:spPr>
          <a:xfrm>
            <a:off x="4860032" y="1916832"/>
            <a:ext cx="4032448" cy="3860855"/>
          </a:xfrm>
          <a:prstGeom prst="rect">
            <a:avLst/>
          </a:prstGeom>
        </p:spPr>
      </p:pic>
      <p:pic>
        <p:nvPicPr>
          <p:cNvPr id="7" name="図 6" descr="MIROC5JJAPDWSScatPlot20062100.bmp"/>
          <p:cNvPicPr>
            <a:picLocks noChangeAspect="1"/>
          </p:cNvPicPr>
          <p:nvPr/>
        </p:nvPicPr>
        <p:blipFill>
          <a:blip r:embed="rId4" cstate="print"/>
          <a:stretch>
            <a:fillRect/>
          </a:stretch>
        </p:blipFill>
        <p:spPr>
          <a:xfrm>
            <a:off x="467544" y="332657"/>
            <a:ext cx="4154150" cy="4032447"/>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slp2050julanomaly.bmp"/>
          <p:cNvPicPr>
            <a:picLocks noGrp="1" noChangeAspect="1"/>
          </p:cNvPicPr>
          <p:nvPr>
            <p:ph idx="1"/>
          </p:nvPr>
        </p:nvPicPr>
        <p:blipFill>
          <a:blip r:embed="rId3" cstate="print"/>
          <a:stretch>
            <a:fillRect/>
          </a:stretch>
        </p:blipFill>
        <p:spPr>
          <a:xfrm>
            <a:off x="899592" y="908720"/>
            <a:ext cx="7370134" cy="4525963"/>
          </a:xfrm>
        </p:spPr>
      </p:pic>
      <p:sp>
        <p:nvSpPr>
          <p:cNvPr id="5" name="スライド番号プレースホルダ 4"/>
          <p:cNvSpPr>
            <a:spLocks noGrp="1"/>
          </p:cNvSpPr>
          <p:nvPr>
            <p:ph type="sldNum" sz="quarter" idx="12"/>
          </p:nvPr>
        </p:nvSpPr>
        <p:spPr/>
        <p:txBody>
          <a:bodyPr/>
          <a:lstStyle/>
          <a:p>
            <a:fld id="{C7492B43-0650-4E2C-B4B8-BD8DA1E60BF7}" type="slidenum">
              <a:rPr kumimoji="1" lang="ja-JP" altLang="en-US" smtClean="0"/>
              <a:pPr/>
              <a:t>12</a:t>
            </a:fld>
            <a:endParaRPr kumimoji="1" lang="ja-JP" altLang="en-US"/>
          </a:p>
        </p:txBody>
      </p:sp>
      <p:sp>
        <p:nvSpPr>
          <p:cNvPr id="6" name="テキスト ボックス 5"/>
          <p:cNvSpPr txBox="1"/>
          <p:nvPr/>
        </p:nvSpPr>
        <p:spPr>
          <a:xfrm>
            <a:off x="1691680" y="5805264"/>
            <a:ext cx="6264696" cy="369332"/>
          </a:xfrm>
          <a:prstGeom prst="rect">
            <a:avLst/>
          </a:prstGeom>
          <a:noFill/>
        </p:spPr>
        <p:txBody>
          <a:bodyPr wrap="square" rtlCol="0">
            <a:spAutoFit/>
          </a:bodyPr>
          <a:lstStyle/>
          <a:p>
            <a:r>
              <a:rPr lang="en-US" altLang="ja-JP" dirty="0"/>
              <a:t>2050</a:t>
            </a:r>
            <a:r>
              <a:rPr lang="ja-JP" altLang="en-US" dirty="0"/>
              <a:t>年</a:t>
            </a:r>
            <a:r>
              <a:rPr lang="en-US" altLang="ja-JP" dirty="0"/>
              <a:t>7</a:t>
            </a:r>
            <a:r>
              <a:rPr lang="ja-JP" altLang="en-US" dirty="0"/>
              <a:t>月地上気圧</a:t>
            </a:r>
            <a:r>
              <a:rPr lang="ja-JP" altLang="en-US" dirty="0" smtClean="0"/>
              <a:t>偏差分布．典型的な北高型偏差パターン</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slp2050JJA.bmp"/>
          <p:cNvPicPr>
            <a:picLocks noGrp="1" noChangeAspect="1"/>
          </p:cNvPicPr>
          <p:nvPr>
            <p:ph idx="1"/>
          </p:nvPr>
        </p:nvPicPr>
        <p:blipFill>
          <a:blip r:embed="rId3" cstate="print"/>
          <a:stretch>
            <a:fillRect/>
          </a:stretch>
        </p:blipFill>
        <p:spPr>
          <a:xfrm>
            <a:off x="889133" y="1600200"/>
            <a:ext cx="7365734" cy="4525963"/>
          </a:xfrm>
        </p:spPr>
      </p:pic>
      <p:sp>
        <p:nvSpPr>
          <p:cNvPr id="5" name="スライド番号プレースホルダ 4"/>
          <p:cNvSpPr>
            <a:spLocks noGrp="1"/>
          </p:cNvSpPr>
          <p:nvPr>
            <p:ph type="sldNum" sz="quarter" idx="12"/>
          </p:nvPr>
        </p:nvSpPr>
        <p:spPr/>
        <p:txBody>
          <a:bodyPr/>
          <a:lstStyle/>
          <a:p>
            <a:fld id="{C7492B43-0650-4E2C-B4B8-BD8DA1E60BF7}"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tmp2050Julyanomaly.bmp"/>
          <p:cNvPicPr>
            <a:picLocks noGrp="1" noChangeAspect="1"/>
          </p:cNvPicPr>
          <p:nvPr>
            <p:ph idx="1"/>
          </p:nvPr>
        </p:nvPicPr>
        <p:blipFill>
          <a:blip r:embed="rId3" cstate="print"/>
          <a:stretch>
            <a:fillRect/>
          </a:stretch>
        </p:blipFill>
        <p:spPr>
          <a:xfrm>
            <a:off x="899592" y="764704"/>
            <a:ext cx="7363550" cy="4525963"/>
          </a:xfrm>
        </p:spPr>
      </p:pic>
      <p:sp>
        <p:nvSpPr>
          <p:cNvPr id="5" name="スライド番号プレースホルダ 4"/>
          <p:cNvSpPr>
            <a:spLocks noGrp="1"/>
          </p:cNvSpPr>
          <p:nvPr>
            <p:ph type="sldNum" sz="quarter" idx="12"/>
          </p:nvPr>
        </p:nvSpPr>
        <p:spPr/>
        <p:txBody>
          <a:bodyPr/>
          <a:lstStyle/>
          <a:p>
            <a:fld id="{C7492B43-0650-4E2C-B4B8-BD8DA1E60BF7}" type="slidenum">
              <a:rPr kumimoji="1" lang="ja-JP" altLang="en-US" smtClean="0"/>
              <a:pPr/>
              <a:t>14</a:t>
            </a:fld>
            <a:endParaRPr kumimoji="1" lang="ja-JP" altLang="en-US"/>
          </a:p>
        </p:txBody>
      </p:sp>
      <p:sp>
        <p:nvSpPr>
          <p:cNvPr id="6" name="テキスト ボックス 5"/>
          <p:cNvSpPr txBox="1"/>
          <p:nvPr/>
        </p:nvSpPr>
        <p:spPr>
          <a:xfrm>
            <a:off x="1691680" y="5805264"/>
            <a:ext cx="6264696" cy="646331"/>
          </a:xfrm>
          <a:prstGeom prst="rect">
            <a:avLst/>
          </a:prstGeom>
          <a:noFill/>
        </p:spPr>
        <p:txBody>
          <a:bodyPr wrap="square" rtlCol="0">
            <a:spAutoFit/>
          </a:bodyPr>
          <a:lstStyle/>
          <a:p>
            <a:r>
              <a:rPr lang="en-US" altLang="ja-JP" dirty="0"/>
              <a:t>2050</a:t>
            </a:r>
            <a:r>
              <a:rPr lang="ja-JP" altLang="en-US" dirty="0"/>
              <a:t>年</a:t>
            </a:r>
            <a:r>
              <a:rPr lang="en-US" altLang="ja-JP" dirty="0"/>
              <a:t>7</a:t>
            </a:r>
            <a:r>
              <a:rPr lang="ja-JP" altLang="en-US" dirty="0"/>
              <a:t>月</a:t>
            </a:r>
            <a:r>
              <a:rPr lang="ja-JP" altLang="en-US" dirty="0" smtClean="0"/>
              <a:t>地上気温偏差分布．やませによる東西コントラストが表現されている．</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en-US" altLang="ja-JP" dirty="0" smtClean="0"/>
              <a:t>CMIP3</a:t>
            </a:r>
            <a:r>
              <a:rPr kumimoji="1" lang="ja-JP" altLang="en-US" dirty="0" smtClean="0"/>
              <a:t>マルチモデルではほとんどみられない将来の夏季の低温が</a:t>
            </a:r>
            <a:r>
              <a:rPr kumimoji="1" lang="en-US" altLang="ja-JP" dirty="0" smtClean="0"/>
              <a:t>MIROC5</a:t>
            </a:r>
            <a:r>
              <a:rPr kumimoji="1" lang="ja-JP" altLang="en-US" dirty="0" smtClean="0"/>
              <a:t>では再現されている。</a:t>
            </a:r>
            <a:endParaRPr kumimoji="1" lang="en-US" altLang="ja-JP" dirty="0" smtClean="0"/>
          </a:p>
          <a:p>
            <a:r>
              <a:rPr lang="en-US" altLang="ja-JP" dirty="0" smtClean="0"/>
              <a:t>MIROC3</a:t>
            </a:r>
            <a:r>
              <a:rPr lang="ja-JP" altLang="en-US" dirty="0" smtClean="0"/>
              <a:t>と比較して、</a:t>
            </a:r>
            <a:r>
              <a:rPr lang="en-US" altLang="ja-JP" dirty="0" smtClean="0"/>
              <a:t>MIROC5</a:t>
            </a:r>
            <a:r>
              <a:rPr lang="ja-JP" altLang="en-US" dirty="0" smtClean="0"/>
              <a:t>では</a:t>
            </a:r>
            <a:r>
              <a:rPr lang="en-US" altLang="ja-JP" dirty="0" smtClean="0"/>
              <a:t>PDWS</a:t>
            </a:r>
            <a:r>
              <a:rPr lang="ja-JP" altLang="en-US" dirty="0" smtClean="0"/>
              <a:t>と八戸気温の関係が明瞭に再現されている。</a:t>
            </a:r>
            <a:endParaRPr lang="en-US" altLang="ja-JP" dirty="0" smtClean="0"/>
          </a:p>
          <a:p>
            <a:r>
              <a:rPr kumimoji="1" lang="en-US" altLang="ja-JP" dirty="0" smtClean="0"/>
              <a:t>MIROC5</a:t>
            </a:r>
            <a:r>
              <a:rPr kumimoji="1" lang="ja-JP" altLang="en-US" dirty="0" smtClean="0"/>
              <a:t>では、</a:t>
            </a:r>
            <a:r>
              <a:rPr kumimoji="1" lang="en-US" altLang="ja-JP" dirty="0" smtClean="0"/>
              <a:t>2050</a:t>
            </a:r>
            <a:r>
              <a:rPr kumimoji="1" lang="ja-JP" altLang="en-US" dirty="0"/>
              <a:t>年</a:t>
            </a:r>
            <a:r>
              <a:rPr kumimoji="1" lang="ja-JP" altLang="en-US" dirty="0" smtClean="0"/>
              <a:t>の低温年では典型的な北高型気圧偏差パターンとやませによる気温の東西コントラストが再現されている（他の低温年についても同）。</a:t>
            </a:r>
            <a:endParaRPr kumimoji="1" lang="en-US" altLang="ja-JP" dirty="0" smtClean="0"/>
          </a:p>
          <a:p>
            <a:r>
              <a:rPr lang="en-US" altLang="ja-JP" dirty="0" smtClean="0"/>
              <a:t>MIROC5</a:t>
            </a:r>
            <a:r>
              <a:rPr lang="ja-JP" altLang="en-US" dirty="0" smtClean="0"/>
              <a:t>はその低温出現特性、気象学的な総観場の再現性に優れており、将来の冷害予測解析に用いるに適していると思われる。</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研究目的</a:t>
            </a:r>
            <a:endParaRPr kumimoji="1" lang="ja-JP" altLang="en-US" dirty="0"/>
          </a:p>
        </p:txBody>
      </p:sp>
      <p:sp>
        <p:nvSpPr>
          <p:cNvPr id="3" name="コンテンツ プレースホルダ 2"/>
          <p:cNvSpPr>
            <a:spLocks noGrp="1"/>
          </p:cNvSpPr>
          <p:nvPr>
            <p:ph idx="1"/>
          </p:nvPr>
        </p:nvSpPr>
        <p:spPr/>
        <p:txBody>
          <a:bodyPr>
            <a:normAutofit/>
          </a:bodyPr>
          <a:lstStyle/>
          <a:p>
            <a:pPr algn="just">
              <a:buNone/>
            </a:pPr>
            <a:r>
              <a:rPr kumimoji="1" lang="ja-JP" altLang="en-US" dirty="0" smtClean="0"/>
              <a:t>　</a:t>
            </a:r>
            <a:r>
              <a:rPr kumimoji="1" lang="en-US" altLang="ja-JP" dirty="0" smtClean="0"/>
              <a:t>MIROC5</a:t>
            </a:r>
            <a:r>
              <a:rPr kumimoji="1" lang="ja-JP" altLang="en-US" dirty="0" err="1" smtClean="0"/>
              <a:t>のヤ</a:t>
            </a:r>
            <a:r>
              <a:rPr kumimoji="1" lang="ja-JP" altLang="en-US" dirty="0" smtClean="0"/>
              <a:t>マセによる低温の再現性について検討し、将来の冷害発生リスクについての研究を進めるための基礎資料とする。</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使用データ</a:t>
            </a:r>
            <a:r>
              <a:rPr kumimoji="1" lang="en-US" altLang="ja-JP" dirty="0" smtClean="0"/>
              <a:t>(MIROC5)</a:t>
            </a:r>
            <a:r>
              <a:rPr kumimoji="1" lang="ja-JP" altLang="en-US" dirty="0" smtClean="0"/>
              <a:t>について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東大</a:t>
            </a:r>
            <a:r>
              <a:rPr lang="en-US" altLang="ja-JP" dirty="0" smtClean="0"/>
              <a:t>AORI/</a:t>
            </a:r>
            <a:r>
              <a:rPr lang="ja-JP" altLang="en-US" dirty="0" smtClean="0"/>
              <a:t>国立環境研</a:t>
            </a:r>
            <a:r>
              <a:rPr lang="en-US" altLang="ja-JP" dirty="0" smtClean="0"/>
              <a:t>/JAMSTEC</a:t>
            </a:r>
            <a:r>
              <a:rPr lang="ja-JP" altLang="en-US" dirty="0" smtClean="0"/>
              <a:t>共同開発の全球気候モデル</a:t>
            </a:r>
            <a:endParaRPr lang="en-US" altLang="ja-JP" dirty="0" smtClean="0"/>
          </a:p>
          <a:p>
            <a:r>
              <a:rPr lang="en-US" altLang="ja-JP" dirty="0" smtClean="0"/>
              <a:t>CMIP5/AR5</a:t>
            </a:r>
            <a:r>
              <a:rPr lang="ja-JP" altLang="en-US" dirty="0" smtClean="0"/>
              <a:t>に向けた新版 </a:t>
            </a:r>
            <a:r>
              <a:rPr lang="en-US" altLang="ja-JP" sz="2400" dirty="0" smtClean="0"/>
              <a:t>(Watanabe et al. 2010, JC)</a:t>
            </a:r>
          </a:p>
          <a:p>
            <a:r>
              <a:rPr lang="ja-JP" altLang="en-US" dirty="0" smtClean="0"/>
              <a:t>水平解像度は</a:t>
            </a:r>
            <a:r>
              <a:rPr lang="en-US" altLang="ja-JP" dirty="0" smtClean="0"/>
              <a:t>T85 (256x128)</a:t>
            </a:r>
            <a:r>
              <a:rPr lang="ja-JP" altLang="en-US" dirty="0" err="1" smtClean="0"/>
              <a:t>、</a:t>
            </a:r>
            <a:r>
              <a:rPr lang="ja-JP" altLang="en-US" dirty="0" smtClean="0"/>
              <a:t>鉛直</a:t>
            </a:r>
            <a:r>
              <a:rPr lang="en-US" altLang="ja-JP" dirty="0" smtClean="0"/>
              <a:t>40</a:t>
            </a:r>
            <a:r>
              <a:rPr lang="ja-JP" altLang="en-US" dirty="0" smtClean="0"/>
              <a:t>層</a:t>
            </a:r>
            <a:endParaRPr lang="en-US" altLang="ja-JP" dirty="0" smtClean="0"/>
          </a:p>
          <a:p>
            <a:r>
              <a:rPr lang="en-US" altLang="ja-JP" dirty="0" smtClean="0"/>
              <a:t>GHG</a:t>
            </a:r>
            <a:r>
              <a:rPr lang="ja-JP" altLang="en-US" dirty="0" smtClean="0"/>
              <a:t>排出シナリオ：</a:t>
            </a:r>
            <a:r>
              <a:rPr lang="en-US" altLang="ja-JP" dirty="0" smtClean="0"/>
              <a:t>RCP4.5(</a:t>
            </a:r>
            <a:r>
              <a:rPr lang="ja-JP" altLang="en-US" dirty="0" smtClean="0"/>
              <a:t> </a:t>
            </a:r>
            <a:r>
              <a:rPr lang="en-US" altLang="ja-JP" dirty="0" smtClean="0"/>
              <a:t>SRES A1b</a:t>
            </a:r>
            <a:r>
              <a:rPr lang="ja-JP" altLang="en-US" dirty="0" smtClean="0"/>
              <a:t>に比較的近い</a:t>
            </a:r>
            <a:r>
              <a:rPr lang="en-US" altLang="ja-JP" dirty="0" smtClean="0"/>
              <a:t>)</a:t>
            </a:r>
          </a:p>
          <a:p>
            <a:r>
              <a:rPr kumimoji="1" lang="ja-JP" altLang="en-US" dirty="0" smtClean="0"/>
              <a:t>アンサンブル</a:t>
            </a:r>
            <a:r>
              <a:rPr kumimoji="1" lang="en-US" altLang="ja-JP" dirty="0" smtClean="0"/>
              <a:t>3</a:t>
            </a:r>
            <a:r>
              <a:rPr kumimoji="1" lang="ja-JP" altLang="en-US" dirty="0" smtClean="0"/>
              <a:t>本のうちの</a:t>
            </a:r>
            <a:r>
              <a:rPr kumimoji="1" lang="en-US" altLang="ja-JP" dirty="0" smtClean="0"/>
              <a:t>run01</a:t>
            </a:r>
          </a:p>
          <a:p>
            <a:r>
              <a:rPr kumimoji="1" lang="en-US" altLang="ja-JP" dirty="0" smtClean="0"/>
              <a:t>1980-2100</a:t>
            </a:r>
            <a:r>
              <a:rPr kumimoji="1" lang="ja-JP" altLang="en-US" dirty="0" smtClean="0"/>
              <a:t>年の日データ</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発表内容</a:t>
            </a:r>
            <a:endParaRPr kumimoji="1" lang="ja-JP" altLang="en-US" dirty="0"/>
          </a:p>
        </p:txBody>
      </p:sp>
      <p:sp>
        <p:nvSpPr>
          <p:cNvPr id="3" name="コンテンツ プレースホルダ 2"/>
          <p:cNvSpPr>
            <a:spLocks noGrp="1"/>
          </p:cNvSpPr>
          <p:nvPr>
            <p:ph idx="1"/>
          </p:nvPr>
        </p:nvSpPr>
        <p:spPr/>
        <p:txBody>
          <a:bodyPr>
            <a:normAutofit/>
          </a:bodyPr>
          <a:lstStyle/>
          <a:p>
            <a:pPr marL="514350" indent="-514350">
              <a:buFont typeface="+mj-lt"/>
              <a:buAutoNum type="arabicPeriod"/>
            </a:pPr>
            <a:r>
              <a:rPr kumimoji="1" lang="en-US" altLang="ja-JP" dirty="0" smtClean="0"/>
              <a:t>CMIP3</a:t>
            </a:r>
            <a:r>
              <a:rPr kumimoji="1" lang="ja-JP" altLang="en-US" dirty="0" smtClean="0"/>
              <a:t>マルチモデルと</a:t>
            </a:r>
            <a:r>
              <a:rPr kumimoji="1" lang="en-US" altLang="ja-JP" dirty="0" smtClean="0"/>
              <a:t>MIROC5</a:t>
            </a:r>
            <a:r>
              <a:rPr kumimoji="1" lang="ja-JP" altLang="en-US" dirty="0" smtClean="0"/>
              <a:t>を比較し、低温の再現性の違いを検討する。</a:t>
            </a:r>
            <a:endParaRPr kumimoji="1" lang="en-US" altLang="ja-JP" dirty="0" smtClean="0"/>
          </a:p>
          <a:p>
            <a:pPr marL="514350" indent="-514350">
              <a:buFont typeface="+mj-lt"/>
              <a:buAutoNum type="arabicPeriod"/>
            </a:pPr>
            <a:r>
              <a:rPr lang="en-US" altLang="ja-JP" dirty="0" smtClean="0"/>
              <a:t>MIROC3</a:t>
            </a:r>
            <a:r>
              <a:rPr lang="ja-JP" altLang="en-US" dirty="0" smtClean="0"/>
              <a:t>と</a:t>
            </a:r>
            <a:r>
              <a:rPr lang="en-US" altLang="ja-JP" dirty="0" smtClean="0"/>
              <a:t>5</a:t>
            </a:r>
            <a:r>
              <a:rPr lang="ja-JP" altLang="en-US" dirty="0" smtClean="0"/>
              <a:t>における稚内・仙台の気圧差</a:t>
            </a:r>
            <a:r>
              <a:rPr lang="en-US" altLang="ja-JP" dirty="0" smtClean="0"/>
              <a:t>(PDWS)</a:t>
            </a:r>
            <a:r>
              <a:rPr lang="ja-JP" altLang="en-US" dirty="0" smtClean="0"/>
              <a:t>再現性について比較する。</a:t>
            </a:r>
            <a:endParaRPr lang="en-US" altLang="ja-JP" dirty="0" smtClean="0"/>
          </a:p>
          <a:p>
            <a:pPr marL="514350" indent="-514350">
              <a:buFont typeface="+mj-lt"/>
              <a:buAutoNum type="arabicPeriod"/>
            </a:pPr>
            <a:r>
              <a:rPr kumimoji="1" lang="en-US" altLang="ja-JP" dirty="0" smtClean="0"/>
              <a:t>MIROC5</a:t>
            </a:r>
            <a:r>
              <a:rPr kumimoji="1" lang="ja-JP" altLang="en-US" dirty="0" smtClean="0"/>
              <a:t>の低温年における気圧気温分布パターン再現性を確認する。</a:t>
            </a:r>
            <a:endParaRPr kumimoji="1" lang="en-US" altLang="ja-JP" dirty="0" smtClean="0"/>
          </a:p>
          <a:p>
            <a:pPr marL="514350" indent="-514350">
              <a:buFont typeface="+mj-lt"/>
              <a:buAutoNum type="arabicPeriod"/>
            </a:pP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八戸気温バイアス補正について</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a:buFont typeface="Wingdings" pitchFamily="2" charset="2"/>
              <a:buChar char="p"/>
            </a:pPr>
            <a:r>
              <a:rPr lang="en-US" altLang="ja-JP" dirty="0" smtClean="0"/>
              <a:t>RCM</a:t>
            </a:r>
            <a:r>
              <a:rPr lang="ja-JP" altLang="en-US" dirty="0" smtClean="0"/>
              <a:t>によるダウンスケールは行なっていない。</a:t>
            </a:r>
            <a:endParaRPr lang="en-US" altLang="ja-JP" dirty="0" smtClean="0"/>
          </a:p>
          <a:p>
            <a:pPr>
              <a:buFont typeface="Wingdings" pitchFamily="2" charset="2"/>
              <a:buChar char="p"/>
            </a:pPr>
            <a:r>
              <a:rPr lang="ja-JP" altLang="en-US" dirty="0" smtClean="0"/>
              <a:t>各格子点について</a:t>
            </a:r>
            <a:r>
              <a:rPr kumimoji="1" lang="en-US" altLang="ja-JP" dirty="0" smtClean="0"/>
              <a:t>1980-2000</a:t>
            </a:r>
            <a:r>
              <a:rPr kumimoji="1" lang="ja-JP" altLang="en-US" dirty="0" smtClean="0"/>
              <a:t>年における値を日別に平均し、</a:t>
            </a:r>
            <a:r>
              <a:rPr kumimoji="1" lang="en-US" altLang="ja-JP" dirty="0" smtClean="0"/>
              <a:t>9</a:t>
            </a:r>
            <a:r>
              <a:rPr kumimoji="1" lang="ja-JP" altLang="en-US" dirty="0" smtClean="0"/>
              <a:t>年移動平均を</a:t>
            </a:r>
            <a:r>
              <a:rPr kumimoji="1" lang="en-US" altLang="ja-JP" dirty="0" smtClean="0"/>
              <a:t>3</a:t>
            </a:r>
            <a:r>
              <a:rPr kumimoji="1" lang="ja-JP" altLang="en-US" dirty="0" smtClean="0"/>
              <a:t>回かけて平年値とする。</a:t>
            </a:r>
            <a:endParaRPr kumimoji="1" lang="en-US" altLang="ja-JP" dirty="0" smtClean="0"/>
          </a:p>
          <a:p>
            <a:pPr>
              <a:buFont typeface="Wingdings" pitchFamily="2" charset="2"/>
              <a:buChar char="p"/>
            </a:pPr>
            <a:r>
              <a:rPr lang="en-US" altLang="ja-JP" dirty="0" smtClean="0"/>
              <a:t>2001</a:t>
            </a:r>
            <a:r>
              <a:rPr lang="ja-JP" altLang="en-US" dirty="0" smtClean="0"/>
              <a:t>年以降の各年について、日別平年値からの偏差を求め昇温量とする。</a:t>
            </a:r>
            <a:endParaRPr lang="en-US" altLang="ja-JP" dirty="0" smtClean="0"/>
          </a:p>
          <a:p>
            <a:pPr>
              <a:buFont typeface="Wingdings" pitchFamily="2" charset="2"/>
              <a:buChar char="p"/>
            </a:pPr>
            <a:r>
              <a:rPr kumimoji="1" lang="ja-JP" altLang="en-US" dirty="0" smtClean="0"/>
              <a:t>八戸</a:t>
            </a:r>
            <a:r>
              <a:rPr lang="ja-JP" altLang="en-US" dirty="0" smtClean="0"/>
              <a:t>における日別観測平年値に当該格子点の昇温量を加えて将来気温とする。</a:t>
            </a:r>
            <a:endParaRPr lang="en-US" altLang="ja-JP" dirty="0" smtClean="0"/>
          </a:p>
          <a:p>
            <a:pPr>
              <a:buFont typeface="Wingdings" pitchFamily="2" charset="2"/>
              <a:buChar char="p"/>
            </a:pPr>
            <a:r>
              <a:rPr kumimoji="1" lang="ja-JP" altLang="en-US" dirty="0" smtClean="0"/>
              <a:t>稚内、仙台における海面気圧は、当該格子点の値をそのまま用いる。</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03648" y="5589240"/>
            <a:ext cx="6638549" cy="369332"/>
          </a:xfrm>
          <a:prstGeom prst="rect">
            <a:avLst/>
          </a:prstGeom>
          <a:noFill/>
        </p:spPr>
        <p:txBody>
          <a:bodyPr wrap="none" rtlCol="0">
            <a:spAutoFit/>
          </a:bodyPr>
          <a:lstStyle/>
          <a:p>
            <a:r>
              <a:rPr lang="en-US" altLang="ja-JP" dirty="0"/>
              <a:t>CMIP3</a:t>
            </a:r>
            <a:r>
              <a:rPr lang="ja-JP" altLang="en-US" dirty="0" smtClean="0"/>
              <a:t>マルチモデルおよび</a:t>
            </a:r>
            <a:r>
              <a:rPr lang="en-US" altLang="ja-JP" dirty="0" smtClean="0"/>
              <a:t>MIROC5</a:t>
            </a:r>
            <a:r>
              <a:rPr lang="ja-JP" altLang="en-US" dirty="0" smtClean="0"/>
              <a:t>に</a:t>
            </a:r>
            <a:r>
              <a:rPr lang="ja-JP" altLang="en-US" dirty="0"/>
              <a:t>よる八戸</a:t>
            </a:r>
            <a:r>
              <a:rPr lang="en-US" altLang="ja-JP" dirty="0"/>
              <a:t>JJA</a:t>
            </a:r>
            <a:r>
              <a:rPr lang="ja-JP" altLang="en-US" dirty="0"/>
              <a:t>気温の時間</a:t>
            </a:r>
            <a:r>
              <a:rPr lang="ja-JP" altLang="en-US" dirty="0" smtClean="0"/>
              <a:t>変化</a:t>
            </a:r>
            <a:endParaRPr kumimoji="1" lang="ja-JP" altLang="en-US" dirty="0"/>
          </a:p>
        </p:txBody>
      </p:sp>
      <p:pic>
        <p:nvPicPr>
          <p:cNvPr id="4" name="図 3" descr="CMIP3MIROC5TimeSeries.bmp"/>
          <p:cNvPicPr>
            <a:picLocks noChangeAspect="1"/>
          </p:cNvPicPr>
          <p:nvPr/>
        </p:nvPicPr>
        <p:blipFill>
          <a:blip r:embed="rId3" cstate="print"/>
          <a:stretch>
            <a:fillRect/>
          </a:stretch>
        </p:blipFill>
        <p:spPr>
          <a:xfrm>
            <a:off x="323528" y="332656"/>
            <a:ext cx="8439150" cy="4972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C7492B43-0650-4E2C-B4B8-BD8DA1E60BF7}" type="slidenum">
              <a:rPr kumimoji="1" lang="ja-JP" altLang="en-US" smtClean="0"/>
              <a:pPr/>
              <a:t>7</a:t>
            </a:fld>
            <a:endParaRPr kumimoji="1" lang="ja-JP" altLang="en-US" dirty="0"/>
          </a:p>
        </p:txBody>
      </p:sp>
      <p:sp>
        <p:nvSpPr>
          <p:cNvPr id="5" name="テキスト ボックス 4"/>
          <p:cNvSpPr txBox="1"/>
          <p:nvPr/>
        </p:nvSpPr>
        <p:spPr>
          <a:xfrm>
            <a:off x="1979712" y="5805264"/>
            <a:ext cx="5896101" cy="461665"/>
          </a:xfrm>
          <a:prstGeom prst="rect">
            <a:avLst/>
          </a:prstGeom>
          <a:noFill/>
        </p:spPr>
        <p:txBody>
          <a:bodyPr wrap="none" rtlCol="0">
            <a:spAutoFit/>
          </a:bodyPr>
          <a:lstStyle/>
          <a:p>
            <a:r>
              <a:rPr kumimoji="1" lang="ja-JP" altLang="en-US" sz="2400" dirty="0" smtClean="0"/>
              <a:t>八戸における</a:t>
            </a:r>
            <a:r>
              <a:rPr kumimoji="1" lang="en-US" altLang="ja-JP" sz="2400" dirty="0" smtClean="0"/>
              <a:t>MIROC3</a:t>
            </a:r>
            <a:r>
              <a:rPr kumimoji="1" lang="ja-JP" altLang="en-US" sz="2400" dirty="0" smtClean="0"/>
              <a:t>と</a:t>
            </a:r>
            <a:r>
              <a:rPr kumimoji="1" lang="en-US" altLang="ja-JP" sz="2400" dirty="0" smtClean="0"/>
              <a:t>MIROC5 JJA</a:t>
            </a:r>
            <a:r>
              <a:rPr kumimoji="1" lang="ja-JP" altLang="en-US" sz="2400" dirty="0" smtClean="0"/>
              <a:t>平均気温</a:t>
            </a:r>
            <a:endParaRPr kumimoji="1" lang="ja-JP" altLang="en-US" sz="2400" dirty="0"/>
          </a:p>
        </p:txBody>
      </p:sp>
      <p:pic>
        <p:nvPicPr>
          <p:cNvPr id="6" name="図 5" descr="MIROC5JJATempTimeSer.bmp"/>
          <p:cNvPicPr>
            <a:picLocks noChangeAspect="1"/>
          </p:cNvPicPr>
          <p:nvPr/>
        </p:nvPicPr>
        <p:blipFill>
          <a:blip r:embed="rId3" cstate="print"/>
          <a:stretch>
            <a:fillRect/>
          </a:stretch>
        </p:blipFill>
        <p:spPr>
          <a:xfrm>
            <a:off x="762000" y="1366837"/>
            <a:ext cx="7620000" cy="412432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5805264"/>
            <a:ext cx="5858079" cy="461665"/>
          </a:xfrm>
          <a:prstGeom prst="rect">
            <a:avLst/>
          </a:prstGeom>
          <a:noFill/>
        </p:spPr>
        <p:txBody>
          <a:bodyPr wrap="none" rtlCol="0">
            <a:spAutoFit/>
          </a:bodyPr>
          <a:lstStyle/>
          <a:p>
            <a:r>
              <a:rPr kumimoji="1" lang="ja-JP" altLang="en-US" sz="2400" dirty="0" smtClean="0"/>
              <a:t>八戸における</a:t>
            </a:r>
            <a:r>
              <a:rPr kumimoji="1" lang="en-US" altLang="ja-JP" sz="2400" dirty="0" smtClean="0"/>
              <a:t>MIROC3</a:t>
            </a:r>
            <a:r>
              <a:rPr kumimoji="1" lang="ja-JP" altLang="en-US" sz="2400" dirty="0" smtClean="0"/>
              <a:t>と</a:t>
            </a:r>
            <a:r>
              <a:rPr kumimoji="1" lang="en-US" altLang="ja-JP" sz="2400" dirty="0" smtClean="0"/>
              <a:t>MIROC5 Jul</a:t>
            </a:r>
            <a:r>
              <a:rPr kumimoji="1" lang="ja-JP" altLang="en-US" sz="2400" dirty="0" smtClean="0"/>
              <a:t>平均気温</a:t>
            </a:r>
            <a:endParaRPr kumimoji="1" lang="ja-JP" altLang="en-US" sz="2400" dirty="0"/>
          </a:p>
        </p:txBody>
      </p:sp>
      <p:pic>
        <p:nvPicPr>
          <p:cNvPr id="4" name="図 3" descr="MIROC5JulTempTimeSer.bmp"/>
          <p:cNvPicPr>
            <a:picLocks noChangeAspect="1"/>
          </p:cNvPicPr>
          <p:nvPr/>
        </p:nvPicPr>
        <p:blipFill>
          <a:blip r:embed="rId3" cstate="print"/>
          <a:stretch>
            <a:fillRect/>
          </a:stretch>
        </p:blipFill>
        <p:spPr>
          <a:xfrm>
            <a:off x="962025" y="1571625"/>
            <a:ext cx="7219950" cy="371475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コンテンツ プレースホルダ 3" descr="PDWS(OBS)1951-2008.bmp"/>
          <p:cNvPicPr>
            <a:picLocks noGrp="1" noChangeAspect="1"/>
          </p:cNvPicPr>
          <p:nvPr>
            <p:ph idx="1"/>
          </p:nvPr>
        </p:nvPicPr>
        <p:blipFill>
          <a:blip r:embed="rId3" cstate="print"/>
          <a:srcRect/>
          <a:stretch>
            <a:fillRect/>
          </a:stretch>
        </p:blipFill>
        <p:spPr>
          <a:xfrm>
            <a:off x="1500188" y="293688"/>
            <a:ext cx="4143375" cy="6564312"/>
          </a:xfrm>
        </p:spPr>
      </p:pic>
      <p:sp>
        <p:nvSpPr>
          <p:cNvPr id="9219" name="テキスト ボックス 3"/>
          <p:cNvSpPr txBox="1">
            <a:spLocks noChangeArrowheads="1"/>
          </p:cNvSpPr>
          <p:nvPr/>
        </p:nvSpPr>
        <p:spPr bwMode="auto">
          <a:xfrm>
            <a:off x="5929313" y="3071813"/>
            <a:ext cx="2500312" cy="2586037"/>
          </a:xfrm>
          <a:prstGeom prst="rect">
            <a:avLst/>
          </a:prstGeom>
          <a:noFill/>
          <a:ln w="9525">
            <a:noFill/>
            <a:miter lim="800000"/>
            <a:headEnd/>
            <a:tailEnd/>
          </a:ln>
        </p:spPr>
        <p:txBody>
          <a:bodyPr>
            <a:spAutoFit/>
          </a:bodyPr>
          <a:lstStyle/>
          <a:p>
            <a:r>
              <a:rPr lang="en-US" altLang="ja-JP"/>
              <a:t>PDWS</a:t>
            </a:r>
            <a:r>
              <a:rPr lang="ja-JP" altLang="en-US"/>
              <a:t>（稚内と仙台の気圧差インデックス）の時間変化（</a:t>
            </a:r>
            <a:r>
              <a:rPr lang="en-US" altLang="ja-JP"/>
              <a:t>1950</a:t>
            </a:r>
            <a:r>
              <a:rPr lang="ja-JP" altLang="en-US"/>
              <a:t>～</a:t>
            </a:r>
            <a:r>
              <a:rPr lang="en-US" altLang="ja-JP"/>
              <a:t>2008</a:t>
            </a:r>
            <a:r>
              <a:rPr lang="ja-JP" altLang="en-US"/>
              <a:t>年）．値が高いのは北高型の気圧配置が卓越していることを示す。</a:t>
            </a:r>
            <a:r>
              <a:rPr lang="en-US" altLang="ja-JP"/>
              <a:t>1980</a:t>
            </a:r>
            <a:r>
              <a:rPr lang="ja-JP" altLang="en-US"/>
              <a:t>年代以降に周期的な変動がみられ、冷夏とおおむね一致している．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682</Words>
  <Application>Microsoft Office PowerPoint</Application>
  <PresentationFormat>画面に合わせる (4:3)</PresentationFormat>
  <Paragraphs>58</Paragraphs>
  <Slides>15</Slides>
  <Notes>8</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MIROC5によるヤマセの再現性について</vt:lpstr>
      <vt:lpstr>研究目的</vt:lpstr>
      <vt:lpstr>使用データ(MIROC5)について</vt:lpstr>
      <vt:lpstr>発表内容</vt:lpstr>
      <vt:lpstr>八戸気温バイアス補正について</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菅野分資料</dc:title>
  <dc:creator>Kanno</dc:creator>
  <cp:lastModifiedBy>Kanno</cp:lastModifiedBy>
  <cp:revision>12</cp:revision>
  <dcterms:created xsi:type="dcterms:W3CDTF">2011-07-28T04:25:39Z</dcterms:created>
  <dcterms:modified xsi:type="dcterms:W3CDTF">2012-04-13T05:51:52Z</dcterms:modified>
</cp:coreProperties>
</file>