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21"/>
  </p:notesMasterIdLst>
  <p:sldIdLst>
    <p:sldId id="256" r:id="rId6"/>
    <p:sldId id="259" r:id="rId7"/>
    <p:sldId id="267" r:id="rId8"/>
    <p:sldId id="279" r:id="rId9"/>
    <p:sldId id="265" r:id="rId10"/>
    <p:sldId id="266" r:id="rId11"/>
    <p:sldId id="269" r:id="rId12"/>
    <p:sldId id="270" r:id="rId13"/>
    <p:sldId id="274" r:id="rId14"/>
    <p:sldId id="273" r:id="rId15"/>
    <p:sldId id="281" r:id="rId16"/>
    <p:sldId id="283" r:id="rId17"/>
    <p:sldId id="275" r:id="rId18"/>
    <p:sldId id="271" r:id="rId19"/>
    <p:sldId id="282" r:id="rId20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804000"/>
    <a:srgbClr val="65D9E6"/>
    <a:srgbClr val="FF0000"/>
    <a:srgbClr val="8000FF"/>
    <a:srgbClr val="FF6666"/>
    <a:srgbClr val="FFCC66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>
    <p:restoredLeft sz="15620"/>
    <p:restoredTop sz="96899" autoAdjust="0"/>
  </p:normalViewPr>
  <p:slideViewPr>
    <p:cSldViewPr snapToGrid="0" snapToObjects="1">
      <p:cViewPr>
        <p:scale>
          <a:sx n="75" d="100"/>
          <a:sy n="75" d="100"/>
        </p:scale>
        <p:origin x="-944" y="-4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8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slide" Target="slides/slide15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BBF7A-086D-4344-A8C7-668D47DE5690}" type="datetimeFigureOut">
              <a:rPr kumimoji="1" lang="ja-JP" altLang="en-US" smtClean="0"/>
              <a:t>11/09/22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7D47F7-F93F-F041-9D3F-E9F018909F7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7313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D47F7-F93F-F041-9D3F-E9F018909F71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99354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過去の気象データから計算した感染好適条件。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D47F7-F93F-F041-9D3F-E9F018909F71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3994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D47F7-F93F-F041-9D3F-E9F018909F71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8863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F8F42-2810-0C41-BEF7-31D06C4107F4}" type="datetimeFigureOut">
              <a:rPr kumimoji="1" lang="ja-JP" altLang="en-US" smtClean="0"/>
              <a:t>11/09/22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03850-AF89-4B4F-B274-A83B09B113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6327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F8F42-2810-0C41-BEF7-31D06C4107F4}" type="datetimeFigureOut">
              <a:rPr kumimoji="1" lang="ja-JP" altLang="en-US" smtClean="0"/>
              <a:t>11/09/22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03850-AF89-4B4F-B274-A83B09B113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0729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F8F42-2810-0C41-BEF7-31D06C4107F4}" type="datetimeFigureOut">
              <a:rPr kumimoji="1" lang="ja-JP" altLang="en-US" smtClean="0"/>
              <a:t>11/09/22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03850-AF89-4B4F-B274-A83B09B113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6673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76200"/>
            <a:ext cx="9144000" cy="6705600"/>
            <a:chOff x="0" y="48"/>
            <a:chExt cx="5760" cy="4224"/>
          </a:xfrm>
        </p:grpSpPr>
        <p:sp>
          <p:nvSpPr>
            <p:cNvPr id="5" name="AutoShape 3"/>
            <p:cNvSpPr>
              <a:spLocks noChangeArrowheads="1"/>
            </p:cNvSpPr>
            <p:nvPr/>
          </p:nvSpPr>
          <p:spPr bwMode="auto">
            <a:xfrm flipH="1">
              <a:off x="3168" y="96"/>
              <a:ext cx="2592" cy="4176"/>
            </a:xfrm>
            <a:prstGeom prst="moon">
              <a:avLst>
                <a:gd name="adj" fmla="val 13931"/>
              </a:avLst>
            </a:pr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0" lang="ja-JP" altLang="en-US" dirty="0">
                <a:ea typeface="ＭＳ Ｐゴシック"/>
                <a:cs typeface="ＭＳ Ｐゴシック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0" y="48"/>
              <a:ext cx="2592" cy="4224"/>
            </a:xfrm>
            <a:prstGeom prst="moon">
              <a:avLst>
                <a:gd name="adj" fmla="val 13931"/>
              </a:avLst>
            </a:pr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228600" y="2590800"/>
            <a:ext cx="8763000" cy="1524000"/>
            <a:chOff x="144" y="1632"/>
            <a:chExt cx="5520" cy="960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>
              <a:off x="144" y="1632"/>
              <a:ext cx="2496" cy="960"/>
            </a:xfrm>
            <a:prstGeom prst="moon">
              <a:avLst>
                <a:gd name="adj" fmla="val 6449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>
                <a:ea typeface="ＭＳ Ｐゴシック"/>
                <a:cs typeface="ＭＳ Ｐゴシック"/>
              </a:endParaRPr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 flipH="1">
              <a:off x="2976" y="1632"/>
              <a:ext cx="2688" cy="960"/>
            </a:xfrm>
            <a:prstGeom prst="moon">
              <a:avLst>
                <a:gd name="adj" fmla="val 6449"/>
              </a:avLst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>
                <a:ea typeface="ＭＳ Ｐゴシック"/>
                <a:cs typeface="ＭＳ Ｐゴシック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384" y="1680"/>
              <a:ext cx="4992" cy="864"/>
            </a:xfrm>
            <a:prstGeom prst="ellipse">
              <a:avLst/>
            </a:prstGeom>
            <a:solidFill>
              <a:schemeClr val="folHlink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>
                <a:ea typeface="ＭＳ Ｐゴシック"/>
                <a:cs typeface="ＭＳ Ｐゴシック"/>
              </a:endParaRPr>
            </a:p>
          </p:txBody>
        </p:sp>
      </p:grpSp>
      <p:sp>
        <p:nvSpPr>
          <p:cNvPr id="4105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267200"/>
            <a:ext cx="6400800" cy="1371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EDED193-C5CC-4644-ABF8-144D5C0BAC53}" type="datetimeFigureOut">
              <a:rPr kumimoji="1" lang="ja-JP" altLang="en-US" smtClean="0"/>
              <a:t>11/09/22</a:t>
            </a:fld>
            <a:endParaRPr kumimoji="1" lang="ja-JP" alt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514600" y="62484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20FA07C-22D6-4C41-8867-39D701E9A2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6538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0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ED193-C5CC-4644-ABF8-144D5C0BAC53}" type="datetimeFigureOut">
              <a:rPr kumimoji="1" lang="ja-JP" altLang="en-US" smtClean="0"/>
              <a:t>11/09/22</a:t>
            </a:fld>
            <a:endParaRPr kumimoji="1" lang="ja-JP" altLang="en-US"/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10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0FA07C-22D6-4C41-8867-39D701E9A2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7167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10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ED193-C5CC-4644-ABF8-144D5C0BAC53}" type="datetimeFigureOut">
              <a:rPr kumimoji="1" lang="ja-JP" altLang="en-US" smtClean="0"/>
              <a:t>11/09/22</a:t>
            </a:fld>
            <a:endParaRPr kumimoji="1" lang="ja-JP" altLang="en-US"/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10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0FA07C-22D6-4C41-8867-39D701E9A2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7474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90600" y="1905000"/>
            <a:ext cx="35814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724400" y="1905000"/>
            <a:ext cx="35814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10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ED193-C5CC-4644-ABF8-144D5C0BAC53}" type="datetimeFigureOut">
              <a:rPr kumimoji="1" lang="ja-JP" altLang="en-US" smtClean="0"/>
              <a:t>11/09/22</a:t>
            </a:fld>
            <a:endParaRPr kumimoji="1" lang="ja-JP" altLang="en-US"/>
          </a:p>
        </p:txBody>
      </p:sp>
      <p:sp>
        <p:nvSpPr>
          <p:cNvPr id="6" name="Rectangle 10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Rectangle 10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0FA07C-22D6-4C41-8867-39D701E9A2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8696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10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ED193-C5CC-4644-ABF8-144D5C0BAC53}" type="datetimeFigureOut">
              <a:rPr kumimoji="1" lang="ja-JP" altLang="en-US" smtClean="0"/>
              <a:t>11/09/22</a:t>
            </a:fld>
            <a:endParaRPr kumimoji="1" lang="ja-JP" altLang="en-US"/>
          </a:p>
        </p:txBody>
      </p:sp>
      <p:sp>
        <p:nvSpPr>
          <p:cNvPr id="8" name="Rectangle 10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9" name="Rectangle 10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0FA07C-22D6-4C41-8867-39D701E9A2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1132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10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ED193-C5CC-4644-ABF8-144D5C0BAC53}" type="datetimeFigureOut">
              <a:rPr kumimoji="1" lang="ja-JP" altLang="en-US" smtClean="0"/>
              <a:t>11/09/22</a:t>
            </a:fld>
            <a:endParaRPr kumimoji="1" lang="ja-JP" altLang="en-US"/>
          </a:p>
        </p:txBody>
      </p:sp>
      <p:sp>
        <p:nvSpPr>
          <p:cNvPr id="4" name="Rectangle 10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5" name="Rectangle 10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0FA07C-22D6-4C41-8867-39D701E9A2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3908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ED193-C5CC-4644-ABF8-144D5C0BAC53}" type="datetimeFigureOut">
              <a:rPr kumimoji="1" lang="ja-JP" altLang="en-US" smtClean="0"/>
              <a:t>11/09/22</a:t>
            </a:fld>
            <a:endParaRPr kumimoji="1" lang="ja-JP" altLang="en-US"/>
          </a:p>
        </p:txBody>
      </p:sp>
      <p:sp>
        <p:nvSpPr>
          <p:cNvPr id="3" name="Rectangle 10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4" name="Rectangle 10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0FA07C-22D6-4C41-8867-39D701E9A2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28377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10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ED193-C5CC-4644-ABF8-144D5C0BAC53}" type="datetimeFigureOut">
              <a:rPr kumimoji="1" lang="ja-JP" altLang="en-US" smtClean="0"/>
              <a:t>11/09/22</a:t>
            </a:fld>
            <a:endParaRPr kumimoji="1" lang="ja-JP" altLang="en-US"/>
          </a:p>
        </p:txBody>
      </p:sp>
      <p:sp>
        <p:nvSpPr>
          <p:cNvPr id="6" name="Rectangle 10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Rectangle 10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0FA07C-22D6-4C41-8867-39D701E9A2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6470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F8F42-2810-0C41-BEF7-31D06C4107F4}" type="datetimeFigureOut">
              <a:rPr kumimoji="1" lang="ja-JP" altLang="en-US" smtClean="0"/>
              <a:t>11/09/22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03850-AF89-4B4F-B274-A83B09B113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56895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10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ED193-C5CC-4644-ABF8-144D5C0BAC53}" type="datetimeFigureOut">
              <a:rPr kumimoji="1" lang="ja-JP" altLang="en-US" smtClean="0"/>
              <a:t>11/09/22</a:t>
            </a:fld>
            <a:endParaRPr kumimoji="1" lang="ja-JP" altLang="en-US"/>
          </a:p>
        </p:txBody>
      </p:sp>
      <p:sp>
        <p:nvSpPr>
          <p:cNvPr id="6" name="Rectangle 10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Rectangle 10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0FA07C-22D6-4C41-8867-39D701E9A2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04447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0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ED193-C5CC-4644-ABF8-144D5C0BAC53}" type="datetimeFigureOut">
              <a:rPr kumimoji="1" lang="ja-JP" altLang="en-US" smtClean="0"/>
              <a:t>11/09/22</a:t>
            </a:fld>
            <a:endParaRPr kumimoji="1" lang="ja-JP" altLang="en-US"/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10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0FA07C-22D6-4C41-8867-39D701E9A2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6955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477000" y="457200"/>
            <a:ext cx="1828800" cy="54864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990600" y="457200"/>
            <a:ext cx="53340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0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ED193-C5CC-4644-ABF8-144D5C0BAC53}" type="datetimeFigureOut">
              <a:rPr kumimoji="1" lang="ja-JP" altLang="en-US" smtClean="0"/>
              <a:t>11/09/22</a:t>
            </a:fld>
            <a:endParaRPr kumimoji="1" lang="ja-JP" altLang="en-US"/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10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0FA07C-22D6-4C41-8867-39D701E9A2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14277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522702-039F-3D43-8319-B1BA6D0F6BF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150283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24526A-D9A6-A84A-BB09-52043806238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136724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F9E8FC-621A-6C40-91C6-C258199701F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276355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6188F4-5E5F-ED45-9BAE-E2F0C39D580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968625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1A4EDC-1838-AB49-90F9-5DBE441C5BF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465059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D2A94A-B097-C046-A824-C45AFAF25CC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357222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51900-245D-0B4D-A4A1-5CCE44DAB95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90341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F8F42-2810-0C41-BEF7-31D06C4107F4}" type="datetimeFigureOut">
              <a:rPr kumimoji="1" lang="ja-JP" altLang="en-US" smtClean="0"/>
              <a:t>11/09/22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03850-AF89-4B4F-B274-A83B09B113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55809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6F2C3F-A20E-B843-A657-9CEBFCD8C1B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30621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8C8DD9-C57C-1549-AF50-9CD13C52DDB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09348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DF57F-C2B2-9C43-B46B-08B57C12F02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385773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99308A-3515-3E45-A2B9-A4A86DAAF04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296994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76200"/>
            <a:ext cx="9144000" cy="6705600"/>
            <a:chOff x="0" y="48"/>
            <a:chExt cx="5760" cy="4224"/>
          </a:xfrm>
        </p:grpSpPr>
        <p:sp>
          <p:nvSpPr>
            <p:cNvPr id="5" name="AutoShape 3"/>
            <p:cNvSpPr>
              <a:spLocks noChangeArrowheads="1"/>
            </p:cNvSpPr>
            <p:nvPr/>
          </p:nvSpPr>
          <p:spPr bwMode="auto">
            <a:xfrm flipH="1">
              <a:off x="3168" y="96"/>
              <a:ext cx="2592" cy="4176"/>
            </a:xfrm>
            <a:prstGeom prst="moon">
              <a:avLst>
                <a:gd name="adj" fmla="val 13931"/>
              </a:avLst>
            </a:pr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0" lang="ja-JP" altLang="en-US">
                <a:ea typeface="Osaka" charset="0"/>
                <a:cs typeface="Osaka" charset="0"/>
              </a:endParaRPr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0" y="48"/>
              <a:ext cx="2592" cy="4224"/>
            </a:xfrm>
            <a:prstGeom prst="moon">
              <a:avLst>
                <a:gd name="adj" fmla="val 13931"/>
              </a:avLst>
            </a:prstGeom>
            <a:gradFill rotWithShape="0">
              <a:gsLst>
                <a:gs pos="0">
                  <a:schemeClr val="bg1"/>
                </a:gs>
                <a:gs pos="50000">
                  <a:schemeClr val="folHlink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228600" y="2590800"/>
            <a:ext cx="8763000" cy="1524000"/>
            <a:chOff x="144" y="1632"/>
            <a:chExt cx="5520" cy="960"/>
          </a:xfrm>
        </p:grpSpPr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>
              <a:off x="144" y="1632"/>
              <a:ext cx="2496" cy="960"/>
            </a:xfrm>
            <a:prstGeom prst="moon">
              <a:avLst>
                <a:gd name="adj" fmla="val 6449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 flipH="1">
              <a:off x="2976" y="1632"/>
              <a:ext cx="2688" cy="960"/>
            </a:xfrm>
            <a:prstGeom prst="moon">
              <a:avLst>
                <a:gd name="adj" fmla="val 6449"/>
              </a:avLst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384" y="1680"/>
              <a:ext cx="4992" cy="864"/>
            </a:xfrm>
            <a:prstGeom prst="ellipse">
              <a:avLst/>
            </a:prstGeom>
            <a:solidFill>
              <a:schemeClr val="folHlink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4105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8194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4106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267200"/>
            <a:ext cx="6400800" cy="1371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152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EDED193-C5CC-4644-ABF8-144D5C0BAC53}" type="datetimeFigureOut">
              <a:rPr kumimoji="1" lang="ja-JP" altLang="en-US" smtClean="0"/>
              <a:t>11/09/22</a:t>
            </a:fld>
            <a:endParaRPr kumimoji="1" lang="ja-JP" alt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514600" y="62484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20FA07C-22D6-4C41-8867-39D701E9A2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65387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0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ED193-C5CC-4644-ABF8-144D5C0BAC53}" type="datetimeFigureOut">
              <a:rPr kumimoji="1" lang="ja-JP" altLang="en-US" smtClean="0"/>
              <a:t>11/09/22</a:t>
            </a:fld>
            <a:endParaRPr kumimoji="1" lang="ja-JP" altLang="en-US"/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10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0FA07C-22D6-4C41-8867-39D701E9A2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7167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10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ED193-C5CC-4644-ABF8-144D5C0BAC53}" type="datetimeFigureOut">
              <a:rPr kumimoji="1" lang="ja-JP" altLang="en-US" smtClean="0"/>
              <a:t>11/09/22</a:t>
            </a:fld>
            <a:endParaRPr kumimoji="1" lang="ja-JP" altLang="en-US"/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10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0FA07C-22D6-4C41-8867-39D701E9A2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74746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90600" y="1905000"/>
            <a:ext cx="35814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724400" y="1905000"/>
            <a:ext cx="35814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10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ED193-C5CC-4644-ABF8-144D5C0BAC53}" type="datetimeFigureOut">
              <a:rPr kumimoji="1" lang="ja-JP" altLang="en-US" smtClean="0"/>
              <a:t>11/09/22</a:t>
            </a:fld>
            <a:endParaRPr kumimoji="1" lang="ja-JP" altLang="en-US"/>
          </a:p>
        </p:txBody>
      </p:sp>
      <p:sp>
        <p:nvSpPr>
          <p:cNvPr id="6" name="Rectangle 10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Rectangle 10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0FA07C-22D6-4C41-8867-39D701E9A2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86969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10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ED193-C5CC-4644-ABF8-144D5C0BAC53}" type="datetimeFigureOut">
              <a:rPr kumimoji="1" lang="ja-JP" altLang="en-US" smtClean="0"/>
              <a:t>11/09/22</a:t>
            </a:fld>
            <a:endParaRPr kumimoji="1" lang="ja-JP" altLang="en-US"/>
          </a:p>
        </p:txBody>
      </p:sp>
      <p:sp>
        <p:nvSpPr>
          <p:cNvPr id="8" name="Rectangle 10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9" name="Rectangle 10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0FA07C-22D6-4C41-8867-39D701E9A2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1132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10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ED193-C5CC-4644-ABF8-144D5C0BAC53}" type="datetimeFigureOut">
              <a:rPr kumimoji="1" lang="ja-JP" altLang="en-US" smtClean="0"/>
              <a:t>11/09/22</a:t>
            </a:fld>
            <a:endParaRPr kumimoji="1" lang="ja-JP" altLang="en-US"/>
          </a:p>
        </p:txBody>
      </p:sp>
      <p:sp>
        <p:nvSpPr>
          <p:cNvPr id="4" name="Rectangle 10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5" name="Rectangle 10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0FA07C-22D6-4C41-8867-39D701E9A2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3908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F8F42-2810-0C41-BEF7-31D06C4107F4}" type="datetimeFigureOut">
              <a:rPr kumimoji="1" lang="ja-JP" altLang="en-US" smtClean="0"/>
              <a:t>11/09/22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03850-AF89-4B4F-B274-A83B09B113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62396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ED193-C5CC-4644-ABF8-144D5C0BAC53}" type="datetimeFigureOut">
              <a:rPr kumimoji="1" lang="ja-JP" altLang="en-US" smtClean="0"/>
              <a:t>11/09/22</a:t>
            </a:fld>
            <a:endParaRPr kumimoji="1" lang="ja-JP" altLang="en-US"/>
          </a:p>
        </p:txBody>
      </p:sp>
      <p:sp>
        <p:nvSpPr>
          <p:cNvPr id="3" name="Rectangle 10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4" name="Rectangle 10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0FA07C-22D6-4C41-8867-39D701E9A2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28377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10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ED193-C5CC-4644-ABF8-144D5C0BAC53}" type="datetimeFigureOut">
              <a:rPr kumimoji="1" lang="ja-JP" altLang="en-US" smtClean="0"/>
              <a:t>11/09/22</a:t>
            </a:fld>
            <a:endParaRPr kumimoji="1" lang="ja-JP" altLang="en-US"/>
          </a:p>
        </p:txBody>
      </p:sp>
      <p:sp>
        <p:nvSpPr>
          <p:cNvPr id="6" name="Rectangle 10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Rectangle 10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0FA07C-22D6-4C41-8867-39D701E9A2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64704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10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ED193-C5CC-4644-ABF8-144D5C0BAC53}" type="datetimeFigureOut">
              <a:rPr kumimoji="1" lang="ja-JP" altLang="en-US" smtClean="0"/>
              <a:t>11/09/22</a:t>
            </a:fld>
            <a:endParaRPr kumimoji="1" lang="ja-JP" altLang="en-US"/>
          </a:p>
        </p:txBody>
      </p:sp>
      <p:sp>
        <p:nvSpPr>
          <p:cNvPr id="6" name="Rectangle 10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7" name="Rectangle 10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0FA07C-22D6-4C41-8867-39D701E9A2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04447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0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ED193-C5CC-4644-ABF8-144D5C0BAC53}" type="datetimeFigureOut">
              <a:rPr kumimoji="1" lang="ja-JP" altLang="en-US" smtClean="0"/>
              <a:t>11/09/22</a:t>
            </a:fld>
            <a:endParaRPr kumimoji="1" lang="ja-JP" altLang="en-US"/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10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0FA07C-22D6-4C41-8867-39D701E9A2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69550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477000" y="457200"/>
            <a:ext cx="1828800" cy="54864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990600" y="457200"/>
            <a:ext cx="53340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103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DED193-C5CC-4644-ABF8-144D5C0BAC53}" type="datetimeFigureOut">
              <a:rPr kumimoji="1" lang="ja-JP" altLang="en-US" smtClean="0"/>
              <a:t>11/09/22</a:t>
            </a:fld>
            <a:endParaRPr kumimoji="1" lang="ja-JP" altLang="en-US"/>
          </a:p>
        </p:txBody>
      </p:sp>
      <p:sp>
        <p:nvSpPr>
          <p:cNvPr id="5" name="Rectangle 103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kumimoji="1" lang="ja-JP" altLang="en-US"/>
          </a:p>
        </p:txBody>
      </p:sp>
      <p:sp>
        <p:nvSpPr>
          <p:cNvPr id="6" name="Rectangle 103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0FA07C-22D6-4C41-8867-39D701E9A2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14277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522702-039F-3D43-8319-B1BA6D0F6BF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150283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24526A-D9A6-A84A-BB09-52043806238B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136724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F9E8FC-621A-6C40-91C6-C258199701F5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276355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6188F4-5E5F-ED45-9BAE-E2F0C39D5801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968625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1A4EDC-1838-AB49-90F9-5DBE441C5BF7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46505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F8F42-2810-0C41-BEF7-31D06C4107F4}" type="datetimeFigureOut">
              <a:rPr kumimoji="1" lang="ja-JP" altLang="en-US" smtClean="0"/>
              <a:t>11/09/22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03850-AF89-4B4F-B274-A83B09B113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799832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D2A94A-B097-C046-A824-C45AFAF25CC4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357222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951900-245D-0B4D-A4A1-5CCE44DAB95A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903413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6F2C3F-A20E-B843-A657-9CEBFCD8C1B9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30621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ja-JP" altLang="en-US" noProof="0" smtClean="0"/>
              <a:t>プレースホルダーまでドラッグするかアイコンをクリックして図を追加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8C8DD9-C57C-1549-AF50-9CD13C52DDB8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093481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DF57F-C2B2-9C43-B46B-08B57C12F02D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1385773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99308A-3515-3E45-A2B9-A4A86DAAF040}" type="slidenum">
              <a:rPr lang="en-US" altLang="ja-JP"/>
              <a:pPr/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29699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F8F42-2810-0C41-BEF7-31D06C4107F4}" type="datetimeFigureOut">
              <a:rPr kumimoji="1" lang="ja-JP" altLang="en-US" smtClean="0"/>
              <a:t>11/09/22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03850-AF89-4B4F-B274-A83B09B113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6180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F8F42-2810-0C41-BEF7-31D06C4107F4}" type="datetimeFigureOut">
              <a:rPr kumimoji="1" lang="ja-JP" altLang="en-US" smtClean="0"/>
              <a:t>11/09/22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03850-AF89-4B4F-B274-A83B09B113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0484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F8F42-2810-0C41-BEF7-31D06C4107F4}" type="datetimeFigureOut">
              <a:rPr kumimoji="1" lang="ja-JP" altLang="en-US" smtClean="0"/>
              <a:t>11/09/22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03850-AF89-4B4F-B274-A83B09B113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1473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1" lang="ja-JP" altLang="en-US" smtClean="0"/>
              <a:t>プレースホルダーまでドラッグするかアイコンをクリックして図を追加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F8F42-2810-0C41-BEF7-31D06C4107F4}" type="datetimeFigureOut">
              <a:rPr kumimoji="1" lang="ja-JP" altLang="en-US" smtClean="0"/>
              <a:t>11/09/22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03850-AF89-4B4F-B274-A83B09B113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0452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3F8F42-2810-0C41-BEF7-31D06C4107F4}" type="datetimeFigureOut">
              <a:rPr kumimoji="1" lang="ja-JP" altLang="en-US" smtClean="0"/>
              <a:t>11/09/22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03850-AF89-4B4F-B274-A83B09B113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6997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rc 1026"/>
          <p:cNvSpPr>
            <a:spLocks/>
          </p:cNvSpPr>
          <p:nvPr/>
        </p:nvSpPr>
        <p:spPr bwMode="auto">
          <a:xfrm rot="16200000" flipV="1">
            <a:off x="4456906" y="6361907"/>
            <a:ext cx="306387" cy="685800"/>
          </a:xfrm>
          <a:custGeom>
            <a:avLst/>
            <a:gdLst>
              <a:gd name="G0" fmla="+- 75 0 0"/>
              <a:gd name="G1" fmla="+- 21600 0 0"/>
              <a:gd name="G2" fmla="+- 21600 0 0"/>
              <a:gd name="T0" fmla="*/ 75 w 21675"/>
              <a:gd name="T1" fmla="*/ 0 h 43200"/>
              <a:gd name="T2" fmla="*/ 0 w 21675"/>
              <a:gd name="T3" fmla="*/ 43199 h 43200"/>
              <a:gd name="T4" fmla="*/ 75 w 21675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75" h="43200" fill="none" extrusionOk="0">
                <a:moveTo>
                  <a:pt x="75" y="-1"/>
                </a:moveTo>
                <a:cubicBezTo>
                  <a:pt x="12004" y="0"/>
                  <a:pt x="21675" y="9670"/>
                  <a:pt x="21675" y="21600"/>
                </a:cubicBezTo>
                <a:cubicBezTo>
                  <a:pt x="21675" y="33529"/>
                  <a:pt x="12004" y="43200"/>
                  <a:pt x="75" y="43200"/>
                </a:cubicBezTo>
                <a:cubicBezTo>
                  <a:pt x="49" y="43199"/>
                  <a:pt x="24" y="43199"/>
                  <a:pt x="-1" y="43199"/>
                </a:cubicBezTo>
              </a:path>
              <a:path w="21675" h="43200" stroke="0" extrusionOk="0">
                <a:moveTo>
                  <a:pt x="75" y="-1"/>
                </a:moveTo>
                <a:cubicBezTo>
                  <a:pt x="12004" y="0"/>
                  <a:pt x="21675" y="9670"/>
                  <a:pt x="21675" y="21600"/>
                </a:cubicBezTo>
                <a:cubicBezTo>
                  <a:pt x="21675" y="33529"/>
                  <a:pt x="12004" y="43200"/>
                  <a:pt x="75" y="43200"/>
                </a:cubicBezTo>
                <a:cubicBezTo>
                  <a:pt x="49" y="43199"/>
                  <a:pt x="24" y="43199"/>
                  <a:pt x="-1" y="43199"/>
                </a:cubicBezTo>
                <a:lnTo>
                  <a:pt x="75" y="21600"/>
                </a:lnTo>
                <a:close/>
              </a:path>
            </a:pathLst>
          </a:custGeom>
          <a:solidFill>
            <a:schemeClr val="folHlink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 dirty="0">
              <a:ea typeface="ＭＳ Ｐゴシック"/>
              <a:cs typeface="ＭＳ Ｐゴシック"/>
            </a:endParaRPr>
          </a:p>
        </p:txBody>
      </p:sp>
      <p:grpSp>
        <p:nvGrpSpPr>
          <p:cNvPr id="1027" name="Group 1027"/>
          <p:cNvGrpSpPr>
            <a:grpSpLocks/>
          </p:cNvGrpSpPr>
          <p:nvPr/>
        </p:nvGrpSpPr>
        <p:grpSpPr bwMode="auto">
          <a:xfrm>
            <a:off x="0" y="152400"/>
            <a:ext cx="9144000" cy="6629400"/>
            <a:chOff x="0" y="96"/>
            <a:chExt cx="5760" cy="4176"/>
          </a:xfrm>
        </p:grpSpPr>
        <p:sp>
          <p:nvSpPr>
            <p:cNvPr id="3076" name="AutoShape 1028"/>
            <p:cNvSpPr>
              <a:spLocks noChangeArrowheads="1"/>
            </p:cNvSpPr>
            <p:nvPr/>
          </p:nvSpPr>
          <p:spPr bwMode="auto">
            <a:xfrm flipH="1">
              <a:off x="3168" y="96"/>
              <a:ext cx="2592" cy="4176"/>
            </a:xfrm>
            <a:prstGeom prst="moon">
              <a:avLst>
                <a:gd name="adj" fmla="val 13931"/>
              </a:avLst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0" lang="ja-JP" altLang="en-US" dirty="0">
                <a:ea typeface="ＭＳ Ｐゴシック"/>
                <a:cs typeface="ＭＳ Ｐゴシック"/>
              </a:endParaRPr>
            </a:p>
          </p:txBody>
        </p:sp>
        <p:sp>
          <p:nvSpPr>
            <p:cNvPr id="3077" name="AutoShape 1029"/>
            <p:cNvSpPr>
              <a:spLocks noChangeArrowheads="1"/>
            </p:cNvSpPr>
            <p:nvPr/>
          </p:nvSpPr>
          <p:spPr bwMode="auto">
            <a:xfrm>
              <a:off x="0" y="96"/>
              <a:ext cx="2592" cy="4176"/>
            </a:xfrm>
            <a:prstGeom prst="moon">
              <a:avLst>
                <a:gd name="adj" fmla="val 13931"/>
              </a:avLst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1028" name="Group 1030"/>
          <p:cNvGrpSpPr>
            <a:grpSpLocks/>
          </p:cNvGrpSpPr>
          <p:nvPr/>
        </p:nvGrpSpPr>
        <p:grpSpPr bwMode="auto">
          <a:xfrm>
            <a:off x="228600" y="76200"/>
            <a:ext cx="8763000" cy="1524000"/>
            <a:chOff x="144" y="48"/>
            <a:chExt cx="5520" cy="960"/>
          </a:xfrm>
        </p:grpSpPr>
        <p:sp>
          <p:nvSpPr>
            <p:cNvPr id="3079" name="AutoShape 1031"/>
            <p:cNvSpPr>
              <a:spLocks noChangeArrowheads="1"/>
            </p:cNvSpPr>
            <p:nvPr/>
          </p:nvSpPr>
          <p:spPr bwMode="auto">
            <a:xfrm>
              <a:off x="144" y="48"/>
              <a:ext cx="2496" cy="960"/>
            </a:xfrm>
            <a:prstGeom prst="moon">
              <a:avLst>
                <a:gd name="adj" fmla="val 6449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>
                <a:ea typeface="ＭＳ Ｐゴシック"/>
                <a:cs typeface="ＭＳ Ｐゴシック"/>
              </a:endParaRPr>
            </a:p>
          </p:txBody>
        </p:sp>
        <p:sp>
          <p:nvSpPr>
            <p:cNvPr id="3080" name="AutoShape 1032"/>
            <p:cNvSpPr>
              <a:spLocks noChangeArrowheads="1"/>
            </p:cNvSpPr>
            <p:nvPr/>
          </p:nvSpPr>
          <p:spPr bwMode="auto">
            <a:xfrm flipH="1">
              <a:off x="2976" y="48"/>
              <a:ext cx="2688" cy="960"/>
            </a:xfrm>
            <a:prstGeom prst="moon">
              <a:avLst>
                <a:gd name="adj" fmla="val 6449"/>
              </a:avLst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>
                <a:ea typeface="ＭＳ Ｐゴシック"/>
                <a:cs typeface="ＭＳ Ｐゴシック"/>
              </a:endParaRPr>
            </a:p>
          </p:txBody>
        </p:sp>
        <p:sp>
          <p:nvSpPr>
            <p:cNvPr id="3081" name="Oval 1033"/>
            <p:cNvSpPr>
              <a:spLocks noChangeArrowheads="1"/>
            </p:cNvSpPr>
            <p:nvPr/>
          </p:nvSpPr>
          <p:spPr bwMode="auto">
            <a:xfrm>
              <a:off x="384" y="96"/>
              <a:ext cx="4992" cy="864"/>
            </a:xfrm>
            <a:prstGeom prst="ellipse">
              <a:avLst/>
            </a:prstGeom>
            <a:solidFill>
              <a:schemeClr val="folHlink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 dirty="0">
                <a:ea typeface="ＭＳ Ｐゴシック"/>
                <a:cs typeface="ＭＳ Ｐゴシック"/>
              </a:endParaRPr>
            </a:p>
          </p:txBody>
        </p:sp>
      </p:grpSp>
      <p:sp>
        <p:nvSpPr>
          <p:cNvPr id="1029" name="Rectangle 1034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457200"/>
            <a:ext cx="693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タイトルの書式設定</a:t>
            </a:r>
          </a:p>
        </p:txBody>
      </p:sp>
      <p:sp>
        <p:nvSpPr>
          <p:cNvPr id="1030" name="Rectangle 103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05000"/>
            <a:ext cx="7315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テキストの書式設定</a:t>
            </a:r>
            <a:endParaRPr lang="en-US" altLang="ja-JP" dirty="0"/>
          </a:p>
          <a:p>
            <a:pPr lvl="1"/>
            <a:r>
              <a:rPr lang="ja-JP" altLang="en-US" dirty="0"/>
              <a:t>第</a:t>
            </a:r>
            <a:r>
              <a:rPr lang="en-US" altLang="ja-JP" dirty="0"/>
              <a:t> 2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2"/>
            <a:r>
              <a:rPr lang="ja-JP" altLang="en-US" dirty="0"/>
              <a:t>第</a:t>
            </a:r>
            <a:r>
              <a:rPr lang="en-US" altLang="ja-JP" dirty="0"/>
              <a:t> 3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3"/>
            <a:r>
              <a:rPr lang="ja-JP" altLang="en-US" dirty="0"/>
              <a:t>第</a:t>
            </a:r>
            <a:r>
              <a:rPr lang="en-US" altLang="ja-JP" dirty="0"/>
              <a:t> 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</a:t>
            </a:r>
            <a:r>
              <a:rPr lang="en-US" altLang="ja-JP" dirty="0"/>
              <a:t> 5 </a:t>
            </a:r>
            <a:r>
              <a:rPr lang="ja-JP" altLang="en-US" dirty="0"/>
              <a:t>レベル</a:t>
            </a:r>
          </a:p>
        </p:txBody>
      </p:sp>
      <p:sp>
        <p:nvSpPr>
          <p:cNvPr id="3084" name="Rectangle 103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ea typeface="ＭＳ Ｐゴシック"/>
                <a:cs typeface="ＭＳ Ｐゴシック"/>
              </a:defRPr>
            </a:lvl1pPr>
          </a:lstStyle>
          <a:p>
            <a:fld id="{EEDED193-C5CC-4644-ABF8-144D5C0BAC53}" type="datetimeFigureOut">
              <a:rPr kumimoji="1" lang="ja-JP" altLang="en-US" smtClean="0"/>
              <a:pPr/>
              <a:t>11/09/22</a:t>
            </a:fld>
            <a:endParaRPr kumimoji="1" lang="ja-JP" altLang="en-US" dirty="0"/>
          </a:p>
        </p:txBody>
      </p:sp>
      <p:sp>
        <p:nvSpPr>
          <p:cNvPr id="3085" name="Rectangle 103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6400800"/>
            <a:ext cx="495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a typeface="ＭＳ Ｐゴシック"/>
                <a:cs typeface="ＭＳ Ｐゴシック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3086" name="Rectangle 10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ea typeface="ＭＳ Ｐゴシック"/>
                <a:cs typeface="ＭＳ Ｐゴシック"/>
              </a:defRPr>
            </a:lvl1pPr>
          </a:lstStyle>
          <a:p>
            <a:fld id="{820FA07C-22D6-4C41-8867-39D701E9A268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Lucida Grande"/>
          <a:ea typeface="ＭＳ Ｐゴシック"/>
          <a:cs typeface="ＭＳ Ｐゴシック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Lucida Grande" pitchFamily="-109" charset="0"/>
          <a:ea typeface="Osaka" pitchFamily="-29" charset="-128"/>
          <a:cs typeface="Osaka" pitchFamily="-29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Lucida Grande" pitchFamily="-109" charset="0"/>
          <a:ea typeface="Osaka" pitchFamily="-29" charset="-128"/>
          <a:cs typeface="Osaka" pitchFamily="-29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Lucida Grande" pitchFamily="-109" charset="0"/>
          <a:ea typeface="Osaka" pitchFamily="-29" charset="-128"/>
          <a:cs typeface="Osaka" pitchFamily="-29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Lucida Grande" pitchFamily="-109" charset="0"/>
          <a:ea typeface="Osaka" pitchFamily="-29" charset="-128"/>
          <a:cs typeface="Osaka" pitchFamily="-29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Times New Roman" pitchFamily="-29" charset="0"/>
          <a:ea typeface="Osaka" pitchFamily="-29" charset="-128"/>
          <a:cs typeface="Osaka" pitchFamily="-29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Times New Roman" pitchFamily="-29" charset="0"/>
          <a:ea typeface="Osaka" pitchFamily="-29" charset="-128"/>
          <a:cs typeface="Osaka" pitchFamily="-29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Times New Roman" pitchFamily="-29" charset="0"/>
          <a:ea typeface="Osaka" pitchFamily="-29" charset="-128"/>
          <a:cs typeface="Osaka" pitchFamily="-29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Times New Roman" pitchFamily="-29" charset="0"/>
          <a:ea typeface="Osaka" pitchFamily="-29" charset="-128"/>
          <a:cs typeface="Osaka" pitchFamily="-29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·"/>
        <a:defRPr kumimoji="1" sz="3200">
          <a:solidFill>
            <a:schemeClr val="tx1"/>
          </a:solidFill>
          <a:latin typeface="Lucida Grande"/>
          <a:ea typeface="ＭＳ Ｐゴシック"/>
          <a:cs typeface="ＭＳ Ｐゴシック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·"/>
        <a:defRPr kumimoji="1" sz="2800">
          <a:solidFill>
            <a:schemeClr val="tx1"/>
          </a:solidFill>
          <a:latin typeface="Lucida Grande"/>
          <a:ea typeface="ＭＳ Ｐゴシック"/>
          <a:cs typeface="ＭＳ Ｐゴシック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·"/>
        <a:defRPr kumimoji="1" sz="2400">
          <a:solidFill>
            <a:schemeClr val="tx1"/>
          </a:solidFill>
          <a:latin typeface="Lucida Grande"/>
          <a:ea typeface="ＭＳ Ｐゴシック"/>
          <a:cs typeface="ＭＳ Ｐゴシック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·"/>
        <a:defRPr kumimoji="1" sz="2000">
          <a:solidFill>
            <a:schemeClr val="tx1"/>
          </a:solidFill>
          <a:latin typeface="Lucida Grande"/>
          <a:ea typeface="ＭＳ Ｐゴシック"/>
          <a:cs typeface="ＭＳ Ｐゴシック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·"/>
        <a:defRPr kumimoji="1" sz="2000">
          <a:solidFill>
            <a:schemeClr val="tx1"/>
          </a:solidFill>
          <a:latin typeface="Lucida Grande"/>
          <a:ea typeface="ＭＳ Ｐゴシック"/>
          <a:cs typeface="ＭＳ Ｐゴシック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·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·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·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·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タイトルの書式設定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</a:t>
            </a:r>
            <a:r>
              <a:rPr lang="en-US" altLang="ja-JP" dirty="0"/>
              <a:t> </a:t>
            </a:r>
            <a:r>
              <a:rPr lang="ja-JP" altLang="en-US" dirty="0"/>
              <a:t>テキストの書式設定</a:t>
            </a:r>
            <a:endParaRPr lang="en-US" altLang="ja-JP" dirty="0"/>
          </a:p>
          <a:p>
            <a:pPr lvl="1"/>
            <a:r>
              <a:rPr lang="ja-JP" altLang="en-US" dirty="0"/>
              <a:t>第</a:t>
            </a:r>
            <a:r>
              <a:rPr lang="en-US" altLang="ja-JP" dirty="0"/>
              <a:t> 2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2"/>
            <a:r>
              <a:rPr lang="ja-JP" altLang="en-US" dirty="0"/>
              <a:t>第</a:t>
            </a:r>
            <a:r>
              <a:rPr lang="en-US" altLang="ja-JP" dirty="0"/>
              <a:t> 3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3"/>
            <a:r>
              <a:rPr lang="ja-JP" altLang="en-US" dirty="0"/>
              <a:t>第</a:t>
            </a:r>
            <a:r>
              <a:rPr lang="en-US" altLang="ja-JP" dirty="0"/>
              <a:t> 4 </a:t>
            </a:r>
            <a:r>
              <a:rPr lang="ja-JP" altLang="en-US" dirty="0"/>
              <a:t>レベル</a:t>
            </a:r>
            <a:endParaRPr lang="en-US" altLang="ja-JP" dirty="0"/>
          </a:p>
          <a:p>
            <a:pPr lvl="4"/>
            <a:r>
              <a:rPr lang="ja-JP" altLang="en-US" dirty="0"/>
              <a:t>第</a:t>
            </a:r>
            <a:r>
              <a:rPr lang="en-US" altLang="ja-JP" dirty="0"/>
              <a:t> 5 </a:t>
            </a:r>
            <a:r>
              <a:rPr lang="ja-JP" altLang="en-US" dirty="0"/>
              <a:t>レベル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0" sz="1400">
                <a:latin typeface="Times" charset="0"/>
                <a:ea typeface="ＭＳ Ｐゴシック"/>
                <a:cs typeface="ＭＳ Ｐゴシック"/>
              </a:defRPr>
            </a:lvl1pPr>
          </a:lstStyle>
          <a:p>
            <a:endParaRPr lang="en-US" altLang="ja-JP" dirty="0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kumimoji="0" sz="1400">
                <a:latin typeface="Times" charset="0"/>
                <a:ea typeface="ＭＳ Ｐゴシック"/>
                <a:cs typeface="ＭＳ Ｐゴシック"/>
              </a:defRPr>
            </a:lvl1pPr>
          </a:lstStyle>
          <a:p>
            <a:endParaRPr lang="en-US" altLang="ja-JP" dirty="0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400">
                <a:latin typeface="Times" charset="0"/>
                <a:ea typeface="ＭＳ Ｐゴシック"/>
                <a:cs typeface="ＭＳ Ｐゴシック"/>
              </a:defRPr>
            </a:lvl1pPr>
          </a:lstStyle>
          <a:p>
            <a:fld id="{833131AC-B370-584A-B656-5EA87867E4AC}" type="slidenum">
              <a:rPr lang="en-US" altLang="ja-JP" smtClean="0"/>
              <a:pPr/>
              <a:t>‹#›</a:t>
            </a:fld>
            <a:endParaRPr lang="en-US" altLang="ja-JP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ＭＳ Ｐゴシック"/>
          <a:ea typeface="ＭＳ Ｐゴシック"/>
          <a:cs typeface="ＭＳ Ｐゴシック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29" charset="-128"/>
          <a:ea typeface="Osaka" pitchFamily="-29" charset="-128"/>
          <a:cs typeface="Osaka" pitchFamily="-29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29" charset="-128"/>
          <a:ea typeface="Osaka" pitchFamily="-29" charset="-128"/>
          <a:cs typeface="Osaka" pitchFamily="-29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29" charset="-128"/>
          <a:ea typeface="Osaka" pitchFamily="-29" charset="-128"/>
          <a:cs typeface="Osaka" pitchFamily="-29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29" charset="-128"/>
          <a:ea typeface="Osaka" pitchFamily="-29" charset="-128"/>
          <a:cs typeface="Osaka" pitchFamily="-29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29" charset="-128"/>
          <a:ea typeface="Osaka" pitchFamily="-29" charset="-128"/>
          <a:cs typeface="Osaka" pitchFamily="-29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29" charset="-128"/>
          <a:ea typeface="Osaka" pitchFamily="-29" charset="-128"/>
          <a:cs typeface="Osaka" pitchFamily="-29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29" charset="-128"/>
          <a:ea typeface="Osaka" pitchFamily="-29" charset="-128"/>
          <a:cs typeface="Osaka" pitchFamily="-29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29" charset="-128"/>
          <a:ea typeface="Osaka" pitchFamily="-29" charset="-128"/>
          <a:cs typeface="Osaka" pitchFamily="-29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ＭＳ Ｐゴシック"/>
          <a:ea typeface="ＭＳ Ｐゴシック"/>
          <a:cs typeface="ＭＳ Ｐゴシック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ＭＳ Ｐゴシック"/>
          <a:ea typeface="ＭＳ Ｐゴシック"/>
          <a:cs typeface="ＭＳ Ｐゴシック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ＭＳ Ｐゴシック"/>
          <a:ea typeface="ＭＳ Ｐゴシック"/>
          <a:cs typeface="ＭＳ Ｐゴシック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ＭＳ Ｐゴシック"/>
          <a:ea typeface="ＭＳ Ｐゴシック"/>
          <a:cs typeface="ＭＳ Ｐゴシック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ＭＳ Ｐゴシック"/>
          <a:ea typeface="ＭＳ Ｐゴシック"/>
          <a:cs typeface="ＭＳ Ｐゴシック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rc 1026"/>
          <p:cNvSpPr>
            <a:spLocks/>
          </p:cNvSpPr>
          <p:nvPr/>
        </p:nvSpPr>
        <p:spPr bwMode="auto">
          <a:xfrm rot="16200000" flipV="1">
            <a:off x="4456906" y="6361907"/>
            <a:ext cx="306387" cy="685800"/>
          </a:xfrm>
          <a:custGeom>
            <a:avLst/>
            <a:gdLst>
              <a:gd name="G0" fmla="+- 75 0 0"/>
              <a:gd name="G1" fmla="+- 21600 0 0"/>
              <a:gd name="G2" fmla="+- 21600 0 0"/>
              <a:gd name="T0" fmla="*/ 75 w 21675"/>
              <a:gd name="T1" fmla="*/ 0 h 43200"/>
              <a:gd name="T2" fmla="*/ 0 w 21675"/>
              <a:gd name="T3" fmla="*/ 43199 h 43200"/>
              <a:gd name="T4" fmla="*/ 75 w 21675"/>
              <a:gd name="T5" fmla="*/ 21600 h 43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75" h="43200" fill="none" extrusionOk="0">
                <a:moveTo>
                  <a:pt x="75" y="-1"/>
                </a:moveTo>
                <a:cubicBezTo>
                  <a:pt x="12004" y="0"/>
                  <a:pt x="21675" y="9670"/>
                  <a:pt x="21675" y="21600"/>
                </a:cubicBezTo>
                <a:cubicBezTo>
                  <a:pt x="21675" y="33529"/>
                  <a:pt x="12004" y="43200"/>
                  <a:pt x="75" y="43200"/>
                </a:cubicBezTo>
                <a:cubicBezTo>
                  <a:pt x="49" y="43199"/>
                  <a:pt x="24" y="43199"/>
                  <a:pt x="-1" y="43199"/>
                </a:cubicBezTo>
              </a:path>
              <a:path w="21675" h="43200" stroke="0" extrusionOk="0">
                <a:moveTo>
                  <a:pt x="75" y="-1"/>
                </a:moveTo>
                <a:cubicBezTo>
                  <a:pt x="12004" y="0"/>
                  <a:pt x="21675" y="9670"/>
                  <a:pt x="21675" y="21600"/>
                </a:cubicBezTo>
                <a:cubicBezTo>
                  <a:pt x="21675" y="33529"/>
                  <a:pt x="12004" y="43200"/>
                  <a:pt x="75" y="43200"/>
                </a:cubicBezTo>
                <a:cubicBezTo>
                  <a:pt x="49" y="43199"/>
                  <a:pt x="24" y="43199"/>
                  <a:pt x="-1" y="43199"/>
                </a:cubicBezTo>
                <a:lnTo>
                  <a:pt x="75" y="21600"/>
                </a:lnTo>
                <a:close/>
              </a:path>
            </a:pathLst>
          </a:custGeom>
          <a:solidFill>
            <a:schemeClr val="folHlink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1027" name="Group 1027"/>
          <p:cNvGrpSpPr>
            <a:grpSpLocks/>
          </p:cNvGrpSpPr>
          <p:nvPr/>
        </p:nvGrpSpPr>
        <p:grpSpPr bwMode="auto">
          <a:xfrm>
            <a:off x="0" y="152400"/>
            <a:ext cx="9144000" cy="6629400"/>
            <a:chOff x="0" y="96"/>
            <a:chExt cx="5760" cy="4176"/>
          </a:xfrm>
        </p:grpSpPr>
        <p:sp>
          <p:nvSpPr>
            <p:cNvPr id="3076" name="AutoShape 1028"/>
            <p:cNvSpPr>
              <a:spLocks noChangeArrowheads="1"/>
            </p:cNvSpPr>
            <p:nvPr/>
          </p:nvSpPr>
          <p:spPr bwMode="auto">
            <a:xfrm flipH="1">
              <a:off x="3168" y="96"/>
              <a:ext cx="2592" cy="4176"/>
            </a:xfrm>
            <a:prstGeom prst="moon">
              <a:avLst>
                <a:gd name="adj" fmla="val 13931"/>
              </a:avLst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kumimoji="0" lang="ja-JP" altLang="en-US">
                <a:ea typeface="Osaka" charset="0"/>
                <a:cs typeface="Osaka" charset="0"/>
              </a:endParaRPr>
            </a:p>
          </p:txBody>
        </p:sp>
        <p:sp>
          <p:nvSpPr>
            <p:cNvPr id="3077" name="AutoShape 1029"/>
            <p:cNvSpPr>
              <a:spLocks noChangeArrowheads="1"/>
            </p:cNvSpPr>
            <p:nvPr/>
          </p:nvSpPr>
          <p:spPr bwMode="auto">
            <a:xfrm>
              <a:off x="0" y="96"/>
              <a:ext cx="2592" cy="4176"/>
            </a:xfrm>
            <a:prstGeom prst="moon">
              <a:avLst>
                <a:gd name="adj" fmla="val 13931"/>
              </a:avLst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028" name="Group 1030"/>
          <p:cNvGrpSpPr>
            <a:grpSpLocks/>
          </p:cNvGrpSpPr>
          <p:nvPr/>
        </p:nvGrpSpPr>
        <p:grpSpPr bwMode="auto">
          <a:xfrm>
            <a:off x="228600" y="76200"/>
            <a:ext cx="8763000" cy="1524000"/>
            <a:chOff x="144" y="48"/>
            <a:chExt cx="5520" cy="960"/>
          </a:xfrm>
        </p:grpSpPr>
        <p:sp>
          <p:nvSpPr>
            <p:cNvPr id="3079" name="AutoShape 1031"/>
            <p:cNvSpPr>
              <a:spLocks noChangeArrowheads="1"/>
            </p:cNvSpPr>
            <p:nvPr/>
          </p:nvSpPr>
          <p:spPr bwMode="auto">
            <a:xfrm>
              <a:off x="144" y="48"/>
              <a:ext cx="2496" cy="960"/>
            </a:xfrm>
            <a:prstGeom prst="moon">
              <a:avLst>
                <a:gd name="adj" fmla="val 6449"/>
              </a:avLst>
            </a:prstGeom>
            <a:gradFill rotWithShape="0">
              <a:gsLst>
                <a:gs pos="0">
                  <a:schemeClr val="accent1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80" name="AutoShape 1032"/>
            <p:cNvSpPr>
              <a:spLocks noChangeArrowheads="1"/>
            </p:cNvSpPr>
            <p:nvPr/>
          </p:nvSpPr>
          <p:spPr bwMode="auto">
            <a:xfrm flipH="1">
              <a:off x="2976" y="48"/>
              <a:ext cx="2688" cy="960"/>
            </a:xfrm>
            <a:prstGeom prst="moon">
              <a:avLst>
                <a:gd name="adj" fmla="val 6449"/>
              </a:avLst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81" name="Oval 1033"/>
            <p:cNvSpPr>
              <a:spLocks noChangeArrowheads="1"/>
            </p:cNvSpPr>
            <p:nvPr/>
          </p:nvSpPr>
          <p:spPr bwMode="auto">
            <a:xfrm>
              <a:off x="384" y="96"/>
              <a:ext cx="4992" cy="864"/>
            </a:xfrm>
            <a:prstGeom prst="ellipse">
              <a:avLst/>
            </a:prstGeom>
            <a:solidFill>
              <a:schemeClr val="folHlink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029" name="Rectangle 1034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457200"/>
            <a:ext cx="6934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1030" name="Rectangle 103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905000"/>
            <a:ext cx="73152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3084" name="Rectangle 103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0" sz="1400">
                <a:ea typeface="Osaka" charset="0"/>
                <a:cs typeface="Osaka" charset="0"/>
              </a:defRPr>
            </a:lvl1pPr>
          </a:lstStyle>
          <a:p>
            <a:fld id="{EEDED193-C5CC-4644-ABF8-144D5C0BAC53}" type="datetimeFigureOut">
              <a:rPr kumimoji="1" lang="ja-JP" altLang="en-US" smtClean="0"/>
              <a:t>11/09/22</a:t>
            </a:fld>
            <a:endParaRPr kumimoji="1" lang="ja-JP" altLang="en-US"/>
          </a:p>
        </p:txBody>
      </p:sp>
      <p:sp>
        <p:nvSpPr>
          <p:cNvPr id="3085" name="Rectangle 103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62200" y="6400800"/>
            <a:ext cx="495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0" sz="1400">
                <a:ea typeface="Osaka" charset="0"/>
                <a:cs typeface="Osaka" charset="0"/>
              </a:defRPr>
            </a:lvl1pPr>
          </a:lstStyle>
          <a:p>
            <a:endParaRPr kumimoji="1" lang="ja-JP" altLang="en-US"/>
          </a:p>
        </p:txBody>
      </p:sp>
      <p:sp>
        <p:nvSpPr>
          <p:cNvPr id="3086" name="Rectangle 10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62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0" sz="1400">
                <a:ea typeface="Osaka" charset="0"/>
                <a:cs typeface="Osaka" charset="0"/>
              </a:defRPr>
            </a:lvl1pPr>
          </a:lstStyle>
          <a:p>
            <a:fld id="{820FA07C-22D6-4C41-8867-39D701E9A26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Lucida Grande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Lucida Grande" pitchFamily="-109" charset="0"/>
          <a:ea typeface="Osaka" pitchFamily="-29" charset="-128"/>
          <a:cs typeface="Osaka" pitchFamily="-29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Lucida Grande" pitchFamily="-109" charset="0"/>
          <a:ea typeface="Osaka" pitchFamily="-29" charset="-128"/>
          <a:cs typeface="Osaka" pitchFamily="-29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Lucida Grande" pitchFamily="-109" charset="0"/>
          <a:ea typeface="Osaka" pitchFamily="-29" charset="-128"/>
          <a:cs typeface="Osaka" pitchFamily="-29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Lucida Grande" pitchFamily="-109" charset="0"/>
          <a:ea typeface="Osaka" pitchFamily="-29" charset="-128"/>
          <a:cs typeface="Osaka" pitchFamily="-29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Times New Roman" pitchFamily="-29" charset="0"/>
          <a:ea typeface="Osaka" pitchFamily="-29" charset="-128"/>
          <a:cs typeface="Osaka" pitchFamily="-29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Times New Roman" pitchFamily="-29" charset="0"/>
          <a:ea typeface="Osaka" pitchFamily="-29" charset="-128"/>
          <a:cs typeface="Osaka" pitchFamily="-29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Times New Roman" pitchFamily="-29" charset="0"/>
          <a:ea typeface="Osaka" pitchFamily="-29" charset="-128"/>
          <a:cs typeface="Osaka" pitchFamily="-29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000">
          <a:solidFill>
            <a:schemeClr val="tx2"/>
          </a:solidFill>
          <a:latin typeface="Times New Roman" pitchFamily="-29" charset="0"/>
          <a:ea typeface="Osaka" pitchFamily="-29" charset="-128"/>
          <a:cs typeface="Osaka" pitchFamily="-29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·"/>
        <a:defRPr kumimoji="1" sz="3200">
          <a:solidFill>
            <a:schemeClr val="tx1"/>
          </a:solidFill>
          <a:latin typeface="Lucida Grande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·"/>
        <a:defRPr kumimoji="1" sz="2800">
          <a:solidFill>
            <a:schemeClr val="tx1"/>
          </a:solidFill>
          <a:latin typeface="Lucida Grande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·"/>
        <a:defRPr kumimoji="1" sz="2400">
          <a:solidFill>
            <a:schemeClr val="tx1"/>
          </a:solidFill>
          <a:latin typeface="Lucida Grande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·"/>
        <a:defRPr kumimoji="1" sz="2000">
          <a:solidFill>
            <a:schemeClr val="tx1"/>
          </a:solidFill>
          <a:latin typeface="Lucida Grande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·"/>
        <a:defRPr kumimoji="1" sz="2000">
          <a:solidFill>
            <a:schemeClr val="tx1"/>
          </a:solidFill>
          <a:latin typeface="Lucida Grande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·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·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·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Char char="·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0" sz="1400">
                <a:latin typeface="Times" charset="0"/>
                <a:ea typeface="Osaka" charset="0"/>
                <a:cs typeface="Osaka" charset="0"/>
              </a:defRPr>
            </a:lvl1pPr>
          </a:lstStyle>
          <a:p>
            <a:endParaRPr lang="en-US" altLang="ja-JP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kumimoji="0" sz="1400">
                <a:latin typeface="Times" charset="0"/>
                <a:ea typeface="Osaka" charset="0"/>
                <a:cs typeface="Osaka" charset="0"/>
              </a:defRPr>
            </a:lvl1pPr>
          </a:lstStyle>
          <a:p>
            <a:endParaRPr lang="en-US" altLang="ja-JP"/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kumimoji="0" sz="1400">
                <a:latin typeface="Times" charset="0"/>
                <a:ea typeface="Osaka" charset="0"/>
                <a:cs typeface="Osaka" charset="0"/>
              </a:defRPr>
            </a:lvl1pPr>
          </a:lstStyle>
          <a:p>
            <a:fld id="{833131AC-B370-584A-B656-5EA87867E4AC}" type="slidenum">
              <a:rPr lang="en-US" altLang="ja-JP"/>
              <a:pPr/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29" charset="-128"/>
          <a:ea typeface="Osaka" pitchFamily="-29" charset="-128"/>
          <a:cs typeface="Osaka" pitchFamily="-29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29" charset="-128"/>
          <a:ea typeface="Osaka" pitchFamily="-29" charset="-128"/>
          <a:cs typeface="Osaka" pitchFamily="-29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29" charset="-128"/>
          <a:ea typeface="Osaka" pitchFamily="-29" charset="-128"/>
          <a:cs typeface="Osaka" pitchFamily="-29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29" charset="-128"/>
          <a:ea typeface="Osaka" pitchFamily="-29" charset="-128"/>
          <a:cs typeface="Osaka" pitchFamily="-29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29" charset="-128"/>
          <a:ea typeface="Osaka" pitchFamily="-29" charset="-128"/>
          <a:cs typeface="Osaka" pitchFamily="-29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29" charset="-128"/>
          <a:ea typeface="Osaka" pitchFamily="-29" charset="-128"/>
          <a:cs typeface="Osaka" pitchFamily="-29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29" charset="-128"/>
          <a:ea typeface="Osaka" pitchFamily="-29" charset="-128"/>
          <a:cs typeface="Osaka" pitchFamily="-29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Osaka" pitchFamily="-29" charset="-128"/>
          <a:ea typeface="Osaka" pitchFamily="-29" charset="-128"/>
          <a:cs typeface="Osaka" pitchFamily="-29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1.png"/><Relationship Id="rId3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emf"/><Relationship Id="rId5" Type="http://schemas.openxmlformats.org/officeDocument/2006/relationships/image" Target="../media/image29.emf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3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emf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7" Type="http://schemas.openxmlformats.org/officeDocument/2006/relationships/image" Target="../media/image14.emf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7" Type="http://schemas.openxmlformats.org/officeDocument/2006/relationships/image" Target="../media/image20.emf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2438399"/>
            <a:ext cx="9245599" cy="154093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ja-JP" sz="3600" dirty="0"/>
              <a:t>1km</a:t>
            </a:r>
            <a:r>
              <a:rPr lang="ja-JP" altLang="en-US" sz="3600" dirty="0"/>
              <a:t>メッシュ気象データで計算した</a:t>
            </a:r>
            <a:r>
              <a:rPr lang="en-US" altLang="ja-JP" sz="3600" dirty="0"/>
              <a:t>1978-2010</a:t>
            </a:r>
            <a:r>
              <a:rPr lang="ja-JP" altLang="en-US" sz="3600" dirty="0"/>
              <a:t>年の</a:t>
            </a:r>
            <a:r>
              <a:rPr lang="en-US" altLang="ja-JP" sz="3600" dirty="0"/>
              <a:t>BLASTAM</a:t>
            </a:r>
            <a:r>
              <a:rPr lang="ja-JP" altLang="en-US" sz="3600" dirty="0"/>
              <a:t>計算結果の解析</a:t>
            </a:r>
            <a:endParaRPr kumimoji="1" lang="ja-JP" altLang="en-US" sz="3600" b="1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23333" y="5638798"/>
            <a:ext cx="8449734" cy="999069"/>
          </a:xfrm>
        </p:spPr>
        <p:txBody>
          <a:bodyPr/>
          <a:lstStyle/>
          <a:p>
            <a:r>
              <a:rPr kumimoji="1" lang="ja-JP" altLang="en-US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大久保さゆり・菅野洋光</a:t>
            </a:r>
            <a:endParaRPr kumimoji="1" lang="en-US" altLang="ja-JP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ja-JP" alt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東北農業研究センター</a:t>
            </a:r>
            <a:r>
              <a:rPr lang="en-US" altLang="ja-JP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ja-JP" altLang="en-US" sz="2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農業気象グループ</a:t>
            </a:r>
            <a:endParaRPr kumimoji="1" lang="ja-JP" altLang="en-US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527300" y="336314"/>
            <a:ext cx="3974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2011. 9. 21</a:t>
            </a:r>
            <a:r>
              <a:rPr kumimoji="1" lang="ja-JP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　</a:t>
            </a:r>
            <a:r>
              <a:rPr lang="ja-JP" alt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やませ研究会</a:t>
            </a:r>
            <a:r>
              <a:rPr kumimoji="1" lang="en-US" altLang="ja-JP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kumimoji="1" lang="ja-JP" alt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図 3" descr="tarc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16" y="5689418"/>
            <a:ext cx="1455184" cy="1168582"/>
          </a:xfrm>
          <a:prstGeom prst="rect">
            <a:avLst/>
          </a:prstGeom>
        </p:spPr>
      </p:pic>
      <p:pic>
        <p:nvPicPr>
          <p:cNvPr id="5" name="図 4" descr="logokiko1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52" y="5325531"/>
            <a:ext cx="1491748" cy="31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46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241300"/>
            <a:ext cx="7772400" cy="1143000"/>
          </a:xfrm>
        </p:spPr>
        <p:txBody>
          <a:bodyPr/>
          <a:lstStyle/>
          <a:p>
            <a:r>
              <a:rPr lang="ja-JP" altLang="en-US" dirty="0" smtClean="0"/>
              <a:t>様々な日射量変換による</a:t>
            </a:r>
            <a:r>
              <a:rPr lang="en-US" altLang="ja-JP" dirty="0" smtClean="0"/>
              <a:t>BLASTAM</a:t>
            </a:r>
            <a:r>
              <a:rPr lang="ja-JP" altLang="en-US" dirty="0" smtClean="0"/>
              <a:t>の比較（</a:t>
            </a:r>
            <a:r>
              <a:rPr kumimoji="1" lang="en-US" altLang="ja-JP" dirty="0" smtClean="0"/>
              <a:t>2003</a:t>
            </a:r>
            <a:r>
              <a:rPr kumimoji="1"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3334" y="1507068"/>
            <a:ext cx="8678332" cy="674202"/>
          </a:xfrm>
        </p:spPr>
        <p:txBody>
          <a:bodyPr/>
          <a:lstStyle/>
          <a:p>
            <a:r>
              <a:rPr kumimoji="1" lang="en-US" altLang="ja-JP" dirty="0" smtClean="0"/>
              <a:t>BLASTAM</a:t>
            </a:r>
            <a:r>
              <a:rPr kumimoji="1" lang="ja-JP" altLang="en-US" dirty="0" smtClean="0"/>
              <a:t>の出現率を比較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270"/>
            <a:ext cx="2216302" cy="236753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304" y="2177075"/>
            <a:ext cx="2220229" cy="237172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0536"/>
            <a:ext cx="2281766" cy="243746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304" y="4420536"/>
            <a:ext cx="2220229" cy="2371728"/>
          </a:xfrm>
          <a:prstGeom prst="rect">
            <a:avLst/>
          </a:prstGeom>
        </p:spPr>
      </p:pic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535650"/>
              </p:ext>
            </p:extLst>
          </p:nvPr>
        </p:nvGraphicFramePr>
        <p:xfrm>
          <a:off x="4931485" y="3335866"/>
          <a:ext cx="3077982" cy="28518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97860"/>
                <a:gridCol w="1580122"/>
              </a:tblGrid>
              <a:tr h="135792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>
                          <a:solidFill>
                            <a:srgbClr val="008000"/>
                          </a:solidFill>
                        </a:rPr>
                        <a:t>東北農研</a:t>
                      </a:r>
                      <a:endParaRPr kumimoji="1" lang="en-US" altLang="ja-JP" dirty="0" smtClean="0">
                        <a:solidFill>
                          <a:srgbClr val="008000"/>
                        </a:solidFill>
                      </a:endParaRPr>
                    </a:p>
                    <a:p>
                      <a:pPr algn="ctr"/>
                      <a:r>
                        <a:rPr kumimoji="1" lang="ja-JP" altLang="en-US" dirty="0" smtClean="0">
                          <a:solidFill>
                            <a:srgbClr val="008000"/>
                          </a:solidFill>
                        </a:rPr>
                        <a:t>メッシュ</a:t>
                      </a:r>
                      <a:endParaRPr kumimoji="1" lang="en-US" altLang="ja-JP" dirty="0" smtClean="0">
                        <a:solidFill>
                          <a:srgbClr val="008000"/>
                        </a:solidFill>
                      </a:endParaRPr>
                    </a:p>
                    <a:p>
                      <a:pPr algn="ctr"/>
                      <a:r>
                        <a:rPr kumimoji="1" lang="ja-JP" altLang="en-US" dirty="0" smtClean="0">
                          <a:solidFill>
                            <a:srgbClr val="008000"/>
                          </a:solidFill>
                        </a:rPr>
                        <a:t>（</a:t>
                      </a:r>
                      <a:r>
                        <a:rPr kumimoji="1" lang="en-US" altLang="ja-JP" dirty="0" err="1" smtClean="0">
                          <a:solidFill>
                            <a:srgbClr val="008000"/>
                          </a:solidFill>
                        </a:rPr>
                        <a:t>AMeDAs</a:t>
                      </a:r>
                      <a:endParaRPr kumimoji="1" lang="en-US" altLang="ja-JP" dirty="0" smtClean="0">
                        <a:solidFill>
                          <a:srgbClr val="008000"/>
                        </a:solidFill>
                      </a:endParaRPr>
                    </a:p>
                    <a:p>
                      <a:pPr algn="ctr"/>
                      <a:r>
                        <a:rPr kumimoji="1" lang="ja-JP" altLang="en-US" dirty="0" smtClean="0">
                          <a:solidFill>
                            <a:srgbClr val="008000"/>
                          </a:solidFill>
                        </a:rPr>
                        <a:t>日照時間）</a:t>
                      </a:r>
                      <a:endParaRPr kumimoji="1" lang="en-US" altLang="ja-JP" dirty="0" smtClean="0">
                        <a:solidFill>
                          <a:srgbClr val="008000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>
                          <a:solidFill>
                            <a:srgbClr val="660066"/>
                          </a:solidFill>
                        </a:rPr>
                        <a:t>東北大</a:t>
                      </a:r>
                      <a:r>
                        <a:rPr kumimoji="1" lang="en-US" altLang="ja-JP" dirty="0" smtClean="0">
                          <a:solidFill>
                            <a:srgbClr val="660066"/>
                          </a:solidFill>
                        </a:rPr>
                        <a:t>DS</a:t>
                      </a:r>
                    </a:p>
                    <a:p>
                      <a:pPr algn="ctr"/>
                      <a:r>
                        <a:rPr kumimoji="1" lang="ja-JP" altLang="en-US" dirty="0" smtClean="0">
                          <a:solidFill>
                            <a:srgbClr val="660066"/>
                          </a:solidFill>
                        </a:rPr>
                        <a:t>（日射量で</a:t>
                      </a:r>
                      <a:endParaRPr kumimoji="1" lang="en-US" altLang="ja-JP" dirty="0" smtClean="0">
                        <a:solidFill>
                          <a:srgbClr val="660066"/>
                        </a:solidFill>
                      </a:endParaRPr>
                    </a:p>
                    <a:p>
                      <a:pPr algn="ctr"/>
                      <a:r>
                        <a:rPr kumimoji="1" lang="ja-JP" altLang="en-US" dirty="0" smtClean="0">
                          <a:solidFill>
                            <a:srgbClr val="660066"/>
                          </a:solidFill>
                        </a:rPr>
                        <a:t>回帰式）</a:t>
                      </a:r>
                      <a:endParaRPr kumimoji="1" lang="en-US" altLang="ja-JP" dirty="0" smtClean="0">
                        <a:solidFill>
                          <a:srgbClr val="660066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388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>
                          <a:solidFill>
                            <a:srgbClr val="660066"/>
                          </a:solidFill>
                        </a:rPr>
                        <a:t>東北大</a:t>
                      </a:r>
                      <a:r>
                        <a:rPr kumimoji="1" lang="en-US" altLang="ja-JP" dirty="0" smtClean="0">
                          <a:solidFill>
                            <a:srgbClr val="660066"/>
                          </a:solidFill>
                        </a:rPr>
                        <a:t>DS</a:t>
                      </a:r>
                    </a:p>
                    <a:p>
                      <a:pPr algn="ctr"/>
                      <a:r>
                        <a:rPr kumimoji="1" lang="ja-JP" altLang="en-US" dirty="0" smtClean="0">
                          <a:solidFill>
                            <a:srgbClr val="660066"/>
                          </a:solidFill>
                        </a:rPr>
                        <a:t>（</a:t>
                      </a:r>
                      <a:r>
                        <a:rPr kumimoji="1" lang="en-US" altLang="ja-JP" dirty="0" smtClean="0">
                          <a:solidFill>
                            <a:srgbClr val="660066"/>
                          </a:solidFill>
                        </a:rPr>
                        <a:t>120W</a:t>
                      </a:r>
                      <a:r>
                        <a:rPr kumimoji="1" lang="ja-JP" altLang="en-US" dirty="0" smtClean="0">
                          <a:solidFill>
                            <a:srgbClr val="660066"/>
                          </a:solidFill>
                        </a:rPr>
                        <a:t>で</a:t>
                      </a:r>
                      <a:endParaRPr kumimoji="1" lang="en-US" altLang="ja-JP" dirty="0" smtClean="0">
                        <a:solidFill>
                          <a:srgbClr val="660066"/>
                        </a:solidFill>
                      </a:endParaRPr>
                    </a:p>
                    <a:p>
                      <a:pPr algn="ctr"/>
                      <a:r>
                        <a:rPr kumimoji="1" lang="ja-JP" altLang="en-US" dirty="0" smtClean="0">
                          <a:solidFill>
                            <a:srgbClr val="660066"/>
                          </a:solidFill>
                        </a:rPr>
                        <a:t>日照あり）</a:t>
                      </a:r>
                      <a:endParaRPr kumimoji="1" lang="en-US" altLang="ja-JP" dirty="0" smtClean="0">
                        <a:solidFill>
                          <a:srgbClr val="660066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>
                          <a:solidFill>
                            <a:srgbClr val="660066"/>
                          </a:solidFill>
                        </a:rPr>
                        <a:t>東北大</a:t>
                      </a:r>
                      <a:r>
                        <a:rPr kumimoji="1" lang="en-US" altLang="ja-JP" dirty="0" smtClean="0">
                          <a:solidFill>
                            <a:srgbClr val="660066"/>
                          </a:solidFill>
                        </a:rPr>
                        <a:t>DS</a:t>
                      </a:r>
                    </a:p>
                    <a:p>
                      <a:pPr algn="ctr"/>
                      <a:r>
                        <a:rPr kumimoji="1" lang="ja-JP" altLang="en-US" dirty="0" smtClean="0">
                          <a:solidFill>
                            <a:srgbClr val="660066"/>
                          </a:solidFill>
                        </a:rPr>
                        <a:t>（</a:t>
                      </a:r>
                      <a:r>
                        <a:rPr kumimoji="1" lang="en-US" altLang="ja-JP" dirty="0" smtClean="0">
                          <a:solidFill>
                            <a:srgbClr val="660066"/>
                          </a:solidFill>
                        </a:rPr>
                        <a:t>200W</a:t>
                      </a:r>
                      <a:r>
                        <a:rPr kumimoji="1" lang="ja-JP" altLang="en-US" dirty="0" smtClean="0">
                          <a:solidFill>
                            <a:srgbClr val="660066"/>
                          </a:solidFill>
                        </a:rPr>
                        <a:t>で</a:t>
                      </a:r>
                      <a:endParaRPr kumimoji="1" lang="en-US" altLang="ja-JP" dirty="0" smtClean="0">
                        <a:solidFill>
                          <a:srgbClr val="660066"/>
                        </a:solidFill>
                      </a:endParaRPr>
                    </a:p>
                    <a:p>
                      <a:pPr algn="ctr"/>
                      <a:r>
                        <a:rPr kumimoji="1" lang="ja-JP" altLang="en-US" dirty="0" smtClean="0">
                          <a:solidFill>
                            <a:srgbClr val="660066"/>
                          </a:solidFill>
                        </a:rPr>
                        <a:t>日照あり）</a:t>
                      </a:r>
                      <a:endParaRPr kumimoji="1" lang="ja-JP" altLang="en-US" dirty="0">
                        <a:solidFill>
                          <a:srgbClr val="660066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4436533" y="2202138"/>
            <a:ext cx="50291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solidFill>
                  <a:srgbClr val="008000"/>
                </a:solidFill>
              </a:rPr>
              <a:t>東北農研メッシュ（</a:t>
            </a:r>
            <a:r>
              <a:rPr lang="en-US" altLang="ja-JP" sz="2000" dirty="0" err="1" smtClean="0">
                <a:solidFill>
                  <a:srgbClr val="008000"/>
                </a:solidFill>
              </a:rPr>
              <a:t>AMeDAS</a:t>
            </a:r>
            <a:r>
              <a:rPr lang="ja-JP" altLang="en-US" sz="2000" dirty="0" smtClean="0">
                <a:solidFill>
                  <a:srgbClr val="008000"/>
                </a:solidFill>
              </a:rPr>
              <a:t>ベース）</a:t>
            </a:r>
            <a:r>
              <a:rPr lang="ja-JP" altLang="en-US" sz="2000" dirty="0" smtClean="0"/>
              <a:t>と</a:t>
            </a:r>
            <a:endParaRPr lang="en-US" altLang="ja-JP" sz="2000" dirty="0" smtClean="0"/>
          </a:p>
          <a:p>
            <a:r>
              <a:rPr lang="ja-JP" altLang="en-US" sz="2000" dirty="0" smtClean="0">
                <a:solidFill>
                  <a:srgbClr val="660066"/>
                </a:solidFill>
              </a:rPr>
              <a:t>東北大</a:t>
            </a:r>
            <a:r>
              <a:rPr lang="en-US" altLang="ja-JP" sz="2000" dirty="0" smtClean="0">
                <a:solidFill>
                  <a:srgbClr val="660066"/>
                </a:solidFill>
              </a:rPr>
              <a:t>DS</a:t>
            </a:r>
            <a:r>
              <a:rPr lang="ja-JP" altLang="en-US" sz="2000" dirty="0" smtClean="0">
                <a:solidFill>
                  <a:srgbClr val="660066"/>
                </a:solidFill>
              </a:rPr>
              <a:t>データを３通りの日射量変換</a:t>
            </a:r>
            <a:r>
              <a:rPr lang="ja-JP" altLang="en-US" sz="2000" dirty="0" smtClean="0"/>
              <a:t>で</a:t>
            </a:r>
            <a:endParaRPr lang="en-US" altLang="ja-JP" sz="2000" dirty="0" smtClean="0"/>
          </a:p>
          <a:p>
            <a:r>
              <a:rPr kumimoji="1" lang="en-US" altLang="ja-JP" sz="2000" dirty="0" smtClean="0"/>
              <a:t>BLASTAM</a:t>
            </a:r>
            <a:r>
              <a:rPr kumimoji="1" lang="ja-JP" altLang="en-US" sz="2000" dirty="0" smtClean="0"/>
              <a:t>の値をそれぞれ算出</a:t>
            </a:r>
            <a:endParaRPr kumimoji="1" lang="ja-JP" altLang="en-US" sz="20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436534" y="6342954"/>
            <a:ext cx="482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008000"/>
                </a:solidFill>
              </a:rPr>
              <a:t>東北農研</a:t>
            </a:r>
            <a:r>
              <a:rPr kumimoji="1" lang="en-US" altLang="ja-JP" sz="2000" dirty="0" smtClean="0">
                <a:solidFill>
                  <a:srgbClr val="008000"/>
                </a:solidFill>
              </a:rPr>
              <a:t> </a:t>
            </a:r>
            <a:r>
              <a:rPr kumimoji="1" lang="en-US" altLang="ja-JP" sz="2000" dirty="0" smtClean="0"/>
              <a:t>&gt;&gt;&gt; </a:t>
            </a:r>
            <a:r>
              <a:rPr kumimoji="1" lang="ja-JP" altLang="en-US" sz="2000" dirty="0" smtClean="0">
                <a:solidFill>
                  <a:srgbClr val="660066"/>
                </a:solidFill>
              </a:rPr>
              <a:t>東北大</a:t>
            </a:r>
            <a:r>
              <a:rPr kumimoji="1" lang="en-US" altLang="ja-JP" sz="2000" dirty="0" smtClean="0">
                <a:solidFill>
                  <a:srgbClr val="660066"/>
                </a:solidFill>
              </a:rPr>
              <a:t>DS</a:t>
            </a:r>
            <a:r>
              <a:rPr kumimoji="1" lang="ja-JP" altLang="en-US" sz="2000" dirty="0" smtClean="0">
                <a:solidFill>
                  <a:srgbClr val="660066"/>
                </a:solidFill>
              </a:rPr>
              <a:t>（日射量３通り）</a:t>
            </a:r>
            <a:endParaRPr kumimoji="1" lang="ja-JP" altLang="en-US" sz="20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866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241300"/>
            <a:ext cx="7772400" cy="1143000"/>
          </a:xfrm>
        </p:spPr>
        <p:txBody>
          <a:bodyPr/>
          <a:lstStyle/>
          <a:p>
            <a:r>
              <a:rPr lang="ja-JP" altLang="en-US" dirty="0" smtClean="0"/>
              <a:t>様々な日射量変換による</a:t>
            </a:r>
            <a:r>
              <a:rPr lang="en-US" altLang="ja-JP" dirty="0" smtClean="0"/>
              <a:t>BLASTAM</a:t>
            </a:r>
            <a:r>
              <a:rPr lang="ja-JP" altLang="en-US" dirty="0" smtClean="0"/>
              <a:t>の比較（</a:t>
            </a:r>
            <a:r>
              <a:rPr kumimoji="1" lang="en-US" altLang="ja-JP" dirty="0" smtClean="0"/>
              <a:t>2003</a:t>
            </a:r>
            <a:r>
              <a:rPr kumimoji="1"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3333" y="1507067"/>
            <a:ext cx="8034867" cy="674203"/>
          </a:xfrm>
        </p:spPr>
        <p:txBody>
          <a:bodyPr/>
          <a:lstStyle/>
          <a:p>
            <a:r>
              <a:rPr kumimoji="1" lang="en-US" altLang="ja-JP" dirty="0" smtClean="0"/>
              <a:t>BLASTAM</a:t>
            </a:r>
            <a:r>
              <a:rPr kumimoji="1" lang="ja-JP" altLang="en-US" dirty="0" smtClean="0"/>
              <a:t>の出現率で比較（差分）</a:t>
            </a:r>
            <a:endParaRPr kumimoji="1" lang="ja-JP" altLang="en-US" dirty="0"/>
          </a:p>
        </p:txBody>
      </p:sp>
      <p:pic>
        <p:nvPicPr>
          <p:cNvPr id="7" name="図 6" descr="diff2003m-d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270"/>
            <a:ext cx="2216303" cy="2367533"/>
          </a:xfrm>
          <a:prstGeom prst="rect">
            <a:avLst/>
          </a:prstGeom>
        </p:spPr>
      </p:pic>
      <p:pic>
        <p:nvPicPr>
          <p:cNvPr id="8" name="図 7" descr="diff2003m-12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304" y="2177075"/>
            <a:ext cx="2220230" cy="2371728"/>
          </a:xfrm>
          <a:prstGeom prst="rect">
            <a:avLst/>
          </a:prstGeom>
        </p:spPr>
      </p:pic>
      <p:pic>
        <p:nvPicPr>
          <p:cNvPr id="9" name="図 8" descr="diff2003ds-12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0536"/>
            <a:ext cx="2281767" cy="2437464"/>
          </a:xfrm>
          <a:prstGeom prst="rect">
            <a:avLst/>
          </a:prstGeom>
        </p:spPr>
      </p:pic>
      <p:pic>
        <p:nvPicPr>
          <p:cNvPr id="10" name="図 9" descr="diff2003200W-120W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304" y="4420536"/>
            <a:ext cx="2220230" cy="2371728"/>
          </a:xfrm>
          <a:prstGeom prst="rect">
            <a:avLst/>
          </a:prstGeom>
        </p:spPr>
      </p:pic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31624"/>
              </p:ext>
            </p:extLst>
          </p:nvPr>
        </p:nvGraphicFramePr>
        <p:xfrm>
          <a:off x="4880685" y="2416771"/>
          <a:ext cx="3077982" cy="28828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97860"/>
                <a:gridCol w="1580122"/>
              </a:tblGrid>
              <a:tr h="138896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 smtClean="0">
                          <a:solidFill>
                            <a:srgbClr val="008000"/>
                          </a:solidFill>
                        </a:rPr>
                        <a:t>AMeDAS</a:t>
                      </a:r>
                      <a:endParaRPr kumimoji="1" lang="en-US" altLang="ja-JP" dirty="0" smtClean="0">
                        <a:solidFill>
                          <a:srgbClr val="008000"/>
                        </a:solidFill>
                      </a:endParaRPr>
                    </a:p>
                    <a:p>
                      <a:pPr algn="ctr"/>
                      <a:r>
                        <a:rPr kumimoji="1" lang="ja-JP" altLang="en-US" dirty="0" smtClean="0">
                          <a:solidFill>
                            <a:srgbClr val="008000"/>
                          </a:solidFill>
                        </a:rPr>
                        <a:t>日照時間</a:t>
                      </a:r>
                      <a:endParaRPr kumimoji="1" lang="en-US" altLang="ja-JP" dirty="0" smtClean="0">
                        <a:solidFill>
                          <a:srgbClr val="008000"/>
                        </a:solidFill>
                      </a:endParaRPr>
                    </a:p>
                    <a:p>
                      <a:pPr algn="ctr"/>
                      <a:r>
                        <a:rPr kumimoji="1" lang="en-US" altLang="ja-JP" dirty="0" smtClean="0"/>
                        <a:t>−</a:t>
                      </a:r>
                    </a:p>
                    <a:p>
                      <a:pPr algn="ctr"/>
                      <a:r>
                        <a:rPr kumimoji="1" lang="en-US" altLang="ja-JP" dirty="0" smtClean="0">
                          <a:solidFill>
                            <a:srgbClr val="660066"/>
                          </a:solidFill>
                        </a:rPr>
                        <a:t>DS</a:t>
                      </a:r>
                      <a:r>
                        <a:rPr kumimoji="1" lang="en-US" altLang="ja-JP" baseline="0" dirty="0" smtClean="0">
                          <a:solidFill>
                            <a:srgbClr val="660066"/>
                          </a:solidFill>
                        </a:rPr>
                        <a:t> </a:t>
                      </a:r>
                      <a:r>
                        <a:rPr kumimoji="1" lang="ja-JP" altLang="en-US" baseline="0" dirty="0" smtClean="0">
                          <a:solidFill>
                            <a:srgbClr val="660066"/>
                          </a:solidFill>
                        </a:rPr>
                        <a:t>回帰式</a:t>
                      </a:r>
                      <a:endParaRPr kumimoji="1" lang="ja-JP" altLang="en-US" dirty="0">
                        <a:solidFill>
                          <a:srgbClr val="660066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 smtClean="0">
                          <a:solidFill>
                            <a:srgbClr val="008000"/>
                          </a:solidFill>
                        </a:rPr>
                        <a:t>AMeDAS</a:t>
                      </a:r>
                      <a:endParaRPr kumimoji="1" lang="en-US" altLang="ja-JP" dirty="0" smtClean="0">
                        <a:solidFill>
                          <a:srgbClr val="008000"/>
                        </a:solidFill>
                      </a:endParaRPr>
                    </a:p>
                    <a:p>
                      <a:pPr algn="ctr"/>
                      <a:r>
                        <a:rPr kumimoji="1" lang="ja-JP" altLang="en-US" dirty="0" smtClean="0">
                          <a:solidFill>
                            <a:srgbClr val="008000"/>
                          </a:solidFill>
                        </a:rPr>
                        <a:t>日照時間</a:t>
                      </a:r>
                      <a:endParaRPr kumimoji="1" lang="en-US" altLang="ja-JP" dirty="0" smtClean="0">
                        <a:solidFill>
                          <a:srgbClr val="008000"/>
                        </a:solidFill>
                      </a:endParaRPr>
                    </a:p>
                    <a:p>
                      <a:pPr algn="ctr"/>
                      <a:r>
                        <a:rPr kumimoji="1" lang="en-US" altLang="ja-JP" dirty="0" smtClean="0"/>
                        <a:t>−</a:t>
                      </a:r>
                    </a:p>
                    <a:p>
                      <a:pPr algn="ctr"/>
                      <a:r>
                        <a:rPr kumimoji="1" lang="en-US" altLang="ja-JP" dirty="0" smtClean="0">
                          <a:solidFill>
                            <a:srgbClr val="660066"/>
                          </a:solidFill>
                        </a:rPr>
                        <a:t>DS</a:t>
                      </a:r>
                      <a:r>
                        <a:rPr kumimoji="1" lang="en-US" altLang="ja-JP" baseline="0" dirty="0" smtClean="0">
                          <a:solidFill>
                            <a:srgbClr val="660066"/>
                          </a:solidFill>
                        </a:rPr>
                        <a:t> 120W</a:t>
                      </a:r>
                      <a:endParaRPr kumimoji="1" lang="en-US" altLang="ja-JP" dirty="0" smtClean="0">
                        <a:solidFill>
                          <a:srgbClr val="660066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388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660066"/>
                          </a:solidFill>
                        </a:rPr>
                        <a:t>DS</a:t>
                      </a:r>
                      <a:r>
                        <a:rPr kumimoji="1" lang="en-US" altLang="ja-JP" baseline="0" dirty="0" smtClean="0">
                          <a:solidFill>
                            <a:srgbClr val="660066"/>
                          </a:solidFill>
                        </a:rPr>
                        <a:t> </a:t>
                      </a:r>
                      <a:r>
                        <a:rPr kumimoji="1" lang="ja-JP" altLang="en-US" baseline="0" dirty="0" smtClean="0">
                          <a:solidFill>
                            <a:srgbClr val="660066"/>
                          </a:solidFill>
                        </a:rPr>
                        <a:t>回帰式</a:t>
                      </a:r>
                      <a:endParaRPr kumimoji="1" lang="en-US" altLang="ja-JP" baseline="0" dirty="0" smtClean="0">
                        <a:solidFill>
                          <a:srgbClr val="660066"/>
                        </a:solidFill>
                      </a:endParaRPr>
                    </a:p>
                    <a:p>
                      <a:pPr algn="ctr"/>
                      <a:r>
                        <a:rPr kumimoji="1" lang="en-US" altLang="ja-JP" dirty="0" smtClean="0"/>
                        <a:t>−</a:t>
                      </a:r>
                    </a:p>
                    <a:p>
                      <a:pPr algn="ctr"/>
                      <a:r>
                        <a:rPr kumimoji="1" lang="en-US" altLang="ja-JP" dirty="0" smtClean="0">
                          <a:solidFill>
                            <a:srgbClr val="660066"/>
                          </a:solidFill>
                        </a:rPr>
                        <a:t>DS 120W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660066"/>
                          </a:solidFill>
                        </a:rPr>
                        <a:t>DS</a:t>
                      </a:r>
                      <a:r>
                        <a:rPr kumimoji="1" lang="en-US" altLang="ja-JP" baseline="0" dirty="0" smtClean="0">
                          <a:solidFill>
                            <a:srgbClr val="660066"/>
                          </a:solidFill>
                        </a:rPr>
                        <a:t> 200W</a:t>
                      </a:r>
                      <a:endParaRPr kumimoji="1" lang="en-US" altLang="ja-JP" dirty="0" smtClean="0">
                        <a:solidFill>
                          <a:srgbClr val="660066"/>
                        </a:solidFill>
                      </a:endParaRPr>
                    </a:p>
                    <a:p>
                      <a:pPr algn="ctr"/>
                      <a:r>
                        <a:rPr kumimoji="1" lang="en-US" altLang="ja-JP" dirty="0" smtClean="0"/>
                        <a:t>−</a:t>
                      </a:r>
                    </a:p>
                    <a:p>
                      <a:pPr algn="ctr"/>
                      <a:r>
                        <a:rPr kumimoji="1" lang="en-US" altLang="ja-JP" dirty="0" smtClean="0">
                          <a:solidFill>
                            <a:srgbClr val="660066"/>
                          </a:solidFill>
                        </a:rPr>
                        <a:t>DS</a:t>
                      </a:r>
                      <a:r>
                        <a:rPr kumimoji="1" lang="en-US" altLang="ja-JP" baseline="0" dirty="0" smtClean="0">
                          <a:solidFill>
                            <a:srgbClr val="660066"/>
                          </a:solidFill>
                        </a:rPr>
                        <a:t> 120W</a:t>
                      </a:r>
                      <a:endParaRPr kumimoji="1" lang="ja-JP" altLang="en-US" dirty="0">
                        <a:solidFill>
                          <a:srgbClr val="660066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7346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241300"/>
            <a:ext cx="7772400" cy="1143000"/>
          </a:xfrm>
        </p:spPr>
        <p:txBody>
          <a:bodyPr/>
          <a:lstStyle/>
          <a:p>
            <a:r>
              <a:rPr lang="ja-JP" altLang="en-US" dirty="0" smtClean="0"/>
              <a:t>様々な日射量変換による</a:t>
            </a:r>
            <a:r>
              <a:rPr lang="en-US" altLang="ja-JP" dirty="0" smtClean="0"/>
              <a:t>BLASTAM</a:t>
            </a:r>
            <a:r>
              <a:rPr lang="ja-JP" altLang="en-US" dirty="0" smtClean="0"/>
              <a:t>の比較（</a:t>
            </a:r>
            <a:r>
              <a:rPr kumimoji="1" lang="en-US" altLang="ja-JP" dirty="0" smtClean="0"/>
              <a:t>2004</a:t>
            </a:r>
            <a:r>
              <a:rPr kumimoji="1" lang="ja-JP" altLang="en-US" dirty="0" smtClean="0"/>
              <a:t>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3334" y="1507068"/>
            <a:ext cx="8678332" cy="674202"/>
          </a:xfrm>
        </p:spPr>
        <p:txBody>
          <a:bodyPr/>
          <a:lstStyle/>
          <a:p>
            <a:r>
              <a:rPr kumimoji="1" lang="en-US" altLang="ja-JP" dirty="0" smtClean="0"/>
              <a:t>BLASTAM</a:t>
            </a:r>
            <a:r>
              <a:rPr kumimoji="1" lang="ja-JP" altLang="en-US" dirty="0" smtClean="0"/>
              <a:t>の出現率を比較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270"/>
            <a:ext cx="2216302" cy="236753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304" y="2177076"/>
            <a:ext cx="2220229" cy="237172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0537"/>
            <a:ext cx="2281766" cy="2437462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304" y="4420537"/>
            <a:ext cx="2220229" cy="2371726"/>
          </a:xfrm>
          <a:prstGeom prst="rect">
            <a:avLst/>
          </a:prstGeom>
        </p:spPr>
      </p:pic>
      <p:graphicFrame>
        <p:nvGraphicFramePr>
          <p:cNvPr id="11" name="表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2441876"/>
              </p:ext>
            </p:extLst>
          </p:nvPr>
        </p:nvGraphicFramePr>
        <p:xfrm>
          <a:off x="4931485" y="3335866"/>
          <a:ext cx="3077982" cy="28518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97860"/>
                <a:gridCol w="1580122"/>
              </a:tblGrid>
              <a:tr h="1357922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>
                          <a:solidFill>
                            <a:srgbClr val="008000"/>
                          </a:solidFill>
                        </a:rPr>
                        <a:t>東北農研</a:t>
                      </a:r>
                      <a:endParaRPr kumimoji="1" lang="en-US" altLang="ja-JP" dirty="0" smtClean="0">
                        <a:solidFill>
                          <a:srgbClr val="008000"/>
                        </a:solidFill>
                      </a:endParaRPr>
                    </a:p>
                    <a:p>
                      <a:pPr algn="ctr"/>
                      <a:r>
                        <a:rPr kumimoji="1" lang="ja-JP" altLang="en-US" dirty="0" smtClean="0">
                          <a:solidFill>
                            <a:srgbClr val="008000"/>
                          </a:solidFill>
                        </a:rPr>
                        <a:t>メッシュ</a:t>
                      </a:r>
                      <a:endParaRPr kumimoji="1" lang="en-US" altLang="ja-JP" dirty="0" smtClean="0">
                        <a:solidFill>
                          <a:srgbClr val="008000"/>
                        </a:solidFill>
                      </a:endParaRPr>
                    </a:p>
                    <a:p>
                      <a:pPr algn="ctr"/>
                      <a:r>
                        <a:rPr kumimoji="1" lang="ja-JP" altLang="en-US" dirty="0" smtClean="0">
                          <a:solidFill>
                            <a:srgbClr val="008000"/>
                          </a:solidFill>
                        </a:rPr>
                        <a:t>（</a:t>
                      </a:r>
                      <a:r>
                        <a:rPr kumimoji="1" lang="en-US" altLang="ja-JP" dirty="0" err="1" smtClean="0">
                          <a:solidFill>
                            <a:srgbClr val="008000"/>
                          </a:solidFill>
                        </a:rPr>
                        <a:t>AMeDAs</a:t>
                      </a:r>
                      <a:endParaRPr kumimoji="1" lang="en-US" altLang="ja-JP" dirty="0" smtClean="0">
                        <a:solidFill>
                          <a:srgbClr val="008000"/>
                        </a:solidFill>
                      </a:endParaRPr>
                    </a:p>
                    <a:p>
                      <a:pPr algn="ctr"/>
                      <a:r>
                        <a:rPr kumimoji="1" lang="ja-JP" altLang="en-US" dirty="0" smtClean="0">
                          <a:solidFill>
                            <a:srgbClr val="008000"/>
                          </a:solidFill>
                        </a:rPr>
                        <a:t>日照時間）</a:t>
                      </a:r>
                      <a:endParaRPr kumimoji="1" lang="en-US" altLang="ja-JP" dirty="0" smtClean="0">
                        <a:solidFill>
                          <a:srgbClr val="008000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>
                          <a:solidFill>
                            <a:srgbClr val="660066"/>
                          </a:solidFill>
                        </a:rPr>
                        <a:t>東北大</a:t>
                      </a:r>
                      <a:r>
                        <a:rPr kumimoji="1" lang="en-US" altLang="ja-JP" dirty="0" smtClean="0">
                          <a:solidFill>
                            <a:srgbClr val="660066"/>
                          </a:solidFill>
                        </a:rPr>
                        <a:t>DS</a:t>
                      </a:r>
                    </a:p>
                    <a:p>
                      <a:pPr algn="ctr"/>
                      <a:r>
                        <a:rPr kumimoji="1" lang="ja-JP" altLang="en-US" dirty="0" smtClean="0">
                          <a:solidFill>
                            <a:srgbClr val="660066"/>
                          </a:solidFill>
                        </a:rPr>
                        <a:t>（日射量で</a:t>
                      </a:r>
                      <a:endParaRPr kumimoji="1" lang="en-US" altLang="ja-JP" dirty="0" smtClean="0">
                        <a:solidFill>
                          <a:srgbClr val="660066"/>
                        </a:solidFill>
                      </a:endParaRPr>
                    </a:p>
                    <a:p>
                      <a:pPr algn="ctr"/>
                      <a:r>
                        <a:rPr kumimoji="1" lang="ja-JP" altLang="en-US" dirty="0" smtClean="0">
                          <a:solidFill>
                            <a:srgbClr val="660066"/>
                          </a:solidFill>
                        </a:rPr>
                        <a:t>回帰式）</a:t>
                      </a:r>
                      <a:endParaRPr kumimoji="1" lang="en-US" altLang="ja-JP" dirty="0" smtClean="0">
                        <a:solidFill>
                          <a:srgbClr val="660066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3881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>
                          <a:solidFill>
                            <a:srgbClr val="660066"/>
                          </a:solidFill>
                        </a:rPr>
                        <a:t>東北大</a:t>
                      </a:r>
                      <a:r>
                        <a:rPr kumimoji="1" lang="en-US" altLang="ja-JP" dirty="0" smtClean="0">
                          <a:solidFill>
                            <a:srgbClr val="660066"/>
                          </a:solidFill>
                        </a:rPr>
                        <a:t>DS</a:t>
                      </a:r>
                    </a:p>
                    <a:p>
                      <a:pPr algn="ctr"/>
                      <a:r>
                        <a:rPr kumimoji="1" lang="ja-JP" altLang="en-US" dirty="0" smtClean="0">
                          <a:solidFill>
                            <a:srgbClr val="660066"/>
                          </a:solidFill>
                        </a:rPr>
                        <a:t>（</a:t>
                      </a:r>
                      <a:r>
                        <a:rPr kumimoji="1" lang="en-US" altLang="ja-JP" dirty="0" smtClean="0">
                          <a:solidFill>
                            <a:srgbClr val="660066"/>
                          </a:solidFill>
                        </a:rPr>
                        <a:t>120W</a:t>
                      </a:r>
                      <a:r>
                        <a:rPr kumimoji="1" lang="ja-JP" altLang="en-US" dirty="0" smtClean="0">
                          <a:solidFill>
                            <a:srgbClr val="660066"/>
                          </a:solidFill>
                        </a:rPr>
                        <a:t>で</a:t>
                      </a:r>
                      <a:endParaRPr kumimoji="1" lang="en-US" altLang="ja-JP" dirty="0" smtClean="0">
                        <a:solidFill>
                          <a:srgbClr val="660066"/>
                        </a:solidFill>
                      </a:endParaRPr>
                    </a:p>
                    <a:p>
                      <a:pPr algn="ctr"/>
                      <a:r>
                        <a:rPr kumimoji="1" lang="ja-JP" altLang="en-US" dirty="0" smtClean="0">
                          <a:solidFill>
                            <a:srgbClr val="660066"/>
                          </a:solidFill>
                        </a:rPr>
                        <a:t>日照あり）</a:t>
                      </a:r>
                      <a:endParaRPr kumimoji="1" lang="en-US" altLang="ja-JP" dirty="0" smtClean="0">
                        <a:solidFill>
                          <a:srgbClr val="660066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dirty="0" smtClean="0">
                          <a:solidFill>
                            <a:srgbClr val="660066"/>
                          </a:solidFill>
                        </a:rPr>
                        <a:t>東北大</a:t>
                      </a:r>
                      <a:r>
                        <a:rPr kumimoji="1" lang="en-US" altLang="ja-JP" dirty="0" smtClean="0">
                          <a:solidFill>
                            <a:srgbClr val="660066"/>
                          </a:solidFill>
                        </a:rPr>
                        <a:t>DS</a:t>
                      </a:r>
                    </a:p>
                    <a:p>
                      <a:pPr algn="ctr"/>
                      <a:r>
                        <a:rPr kumimoji="1" lang="ja-JP" altLang="en-US" dirty="0" smtClean="0">
                          <a:solidFill>
                            <a:srgbClr val="660066"/>
                          </a:solidFill>
                        </a:rPr>
                        <a:t>（</a:t>
                      </a:r>
                      <a:r>
                        <a:rPr kumimoji="1" lang="en-US" altLang="ja-JP" dirty="0" smtClean="0">
                          <a:solidFill>
                            <a:srgbClr val="660066"/>
                          </a:solidFill>
                        </a:rPr>
                        <a:t>200W</a:t>
                      </a:r>
                      <a:r>
                        <a:rPr kumimoji="1" lang="ja-JP" altLang="en-US" dirty="0" smtClean="0">
                          <a:solidFill>
                            <a:srgbClr val="660066"/>
                          </a:solidFill>
                        </a:rPr>
                        <a:t>で</a:t>
                      </a:r>
                      <a:endParaRPr kumimoji="1" lang="en-US" altLang="ja-JP" dirty="0" smtClean="0">
                        <a:solidFill>
                          <a:srgbClr val="660066"/>
                        </a:solidFill>
                      </a:endParaRPr>
                    </a:p>
                    <a:p>
                      <a:pPr algn="ctr"/>
                      <a:r>
                        <a:rPr kumimoji="1" lang="ja-JP" altLang="en-US" dirty="0" smtClean="0">
                          <a:solidFill>
                            <a:srgbClr val="660066"/>
                          </a:solidFill>
                        </a:rPr>
                        <a:t>日照あり）</a:t>
                      </a:r>
                      <a:endParaRPr kumimoji="1" lang="ja-JP" altLang="en-US" dirty="0">
                        <a:solidFill>
                          <a:srgbClr val="660066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テキスト ボックス 11"/>
          <p:cNvSpPr txBox="1"/>
          <p:nvPr/>
        </p:nvSpPr>
        <p:spPr>
          <a:xfrm>
            <a:off x="4436533" y="2202138"/>
            <a:ext cx="50291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>
                <a:solidFill>
                  <a:srgbClr val="008000"/>
                </a:solidFill>
              </a:rPr>
              <a:t>東北農研メッシュ（</a:t>
            </a:r>
            <a:r>
              <a:rPr lang="en-US" altLang="ja-JP" sz="2000" dirty="0" err="1" smtClean="0">
                <a:solidFill>
                  <a:srgbClr val="008000"/>
                </a:solidFill>
              </a:rPr>
              <a:t>AMeDAS</a:t>
            </a:r>
            <a:r>
              <a:rPr lang="ja-JP" altLang="en-US" sz="2000" dirty="0" smtClean="0">
                <a:solidFill>
                  <a:srgbClr val="008000"/>
                </a:solidFill>
              </a:rPr>
              <a:t>ベース）</a:t>
            </a:r>
            <a:r>
              <a:rPr lang="ja-JP" altLang="en-US" sz="2000" dirty="0" smtClean="0"/>
              <a:t>と</a:t>
            </a:r>
            <a:endParaRPr lang="en-US" altLang="ja-JP" sz="2000" dirty="0" smtClean="0"/>
          </a:p>
          <a:p>
            <a:r>
              <a:rPr lang="ja-JP" altLang="en-US" sz="2000" dirty="0" smtClean="0">
                <a:solidFill>
                  <a:srgbClr val="660066"/>
                </a:solidFill>
              </a:rPr>
              <a:t>東北大</a:t>
            </a:r>
            <a:r>
              <a:rPr lang="en-US" altLang="ja-JP" sz="2000" dirty="0" smtClean="0">
                <a:solidFill>
                  <a:srgbClr val="660066"/>
                </a:solidFill>
              </a:rPr>
              <a:t>DS</a:t>
            </a:r>
            <a:r>
              <a:rPr lang="ja-JP" altLang="en-US" sz="2000" dirty="0" smtClean="0">
                <a:solidFill>
                  <a:srgbClr val="660066"/>
                </a:solidFill>
              </a:rPr>
              <a:t>データを３通りの日射量変換</a:t>
            </a:r>
            <a:r>
              <a:rPr lang="ja-JP" altLang="en-US" sz="2000" dirty="0" smtClean="0"/>
              <a:t>で</a:t>
            </a:r>
            <a:endParaRPr lang="en-US" altLang="ja-JP" sz="2000" dirty="0" smtClean="0"/>
          </a:p>
          <a:p>
            <a:r>
              <a:rPr kumimoji="1" lang="en-US" altLang="ja-JP" sz="2000" dirty="0" smtClean="0"/>
              <a:t>BLASTAM</a:t>
            </a:r>
            <a:r>
              <a:rPr kumimoji="1" lang="ja-JP" altLang="en-US" sz="2000" dirty="0" smtClean="0"/>
              <a:t>の値をそれぞれ算出</a:t>
            </a:r>
            <a:endParaRPr kumimoji="1" lang="ja-JP" altLang="en-US" sz="2000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436534" y="6231423"/>
            <a:ext cx="482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008000"/>
                </a:solidFill>
              </a:rPr>
              <a:t>東北農研</a:t>
            </a:r>
            <a:r>
              <a:rPr kumimoji="1" lang="en-US" altLang="ja-JP" sz="2000" dirty="0" smtClean="0">
                <a:solidFill>
                  <a:srgbClr val="008000"/>
                </a:solidFill>
              </a:rPr>
              <a:t> </a:t>
            </a:r>
            <a:r>
              <a:rPr kumimoji="1" lang="en-US" altLang="ja-JP" sz="2000" dirty="0" smtClean="0"/>
              <a:t>&gt;&gt;&gt; </a:t>
            </a:r>
            <a:r>
              <a:rPr kumimoji="1" lang="ja-JP" altLang="en-US" sz="2000" dirty="0" smtClean="0">
                <a:solidFill>
                  <a:srgbClr val="660066"/>
                </a:solidFill>
              </a:rPr>
              <a:t>東北大</a:t>
            </a:r>
            <a:r>
              <a:rPr kumimoji="1" lang="en-US" altLang="ja-JP" sz="2000" dirty="0" smtClean="0">
                <a:solidFill>
                  <a:srgbClr val="660066"/>
                </a:solidFill>
              </a:rPr>
              <a:t>DS</a:t>
            </a:r>
            <a:r>
              <a:rPr kumimoji="1" lang="ja-JP" altLang="en-US" sz="2000" dirty="0" smtClean="0">
                <a:solidFill>
                  <a:srgbClr val="660066"/>
                </a:solidFill>
              </a:rPr>
              <a:t>（日射量３通り）</a:t>
            </a:r>
            <a:endParaRPr kumimoji="1" lang="ja-JP" altLang="en-US" sz="2000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487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241300"/>
            <a:ext cx="7772400" cy="1143000"/>
          </a:xfrm>
        </p:spPr>
        <p:txBody>
          <a:bodyPr/>
          <a:lstStyle/>
          <a:p>
            <a:r>
              <a:rPr lang="ja-JP" altLang="en-US" sz="3600" dirty="0" smtClean="0"/>
              <a:t>様々な日射量変換による</a:t>
            </a:r>
            <a:r>
              <a:rPr lang="en-US" altLang="ja-JP" sz="3600" dirty="0" smtClean="0"/>
              <a:t/>
            </a:r>
            <a:br>
              <a:rPr lang="en-US" altLang="ja-JP" sz="3600" dirty="0" smtClean="0"/>
            </a:br>
            <a:r>
              <a:rPr lang="en-US" altLang="ja-JP" sz="3600" dirty="0" smtClean="0"/>
              <a:t>BLASTAM</a:t>
            </a:r>
            <a:r>
              <a:rPr lang="ja-JP" altLang="en-US" sz="3600" dirty="0" smtClean="0"/>
              <a:t>の比較（</a:t>
            </a:r>
            <a:r>
              <a:rPr kumimoji="1" lang="en-US" altLang="ja-JP" sz="3600" dirty="0" smtClean="0"/>
              <a:t>2004</a:t>
            </a:r>
            <a:r>
              <a:rPr kumimoji="1" lang="ja-JP" altLang="en-US" sz="3600" dirty="0" smtClean="0"/>
              <a:t>）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3333" y="1507069"/>
            <a:ext cx="8720667" cy="674203"/>
          </a:xfrm>
        </p:spPr>
        <p:txBody>
          <a:bodyPr/>
          <a:lstStyle/>
          <a:p>
            <a:r>
              <a:rPr kumimoji="1" lang="en-US" altLang="ja-JP" dirty="0" err="1" smtClean="0"/>
              <a:t>BLASTAM</a:t>
            </a:r>
            <a:r>
              <a:rPr lang="en-US" altLang="en-US" dirty="0" err="1" smtClean="0"/>
              <a:t>の</a:t>
            </a:r>
            <a:r>
              <a:rPr kumimoji="1" lang="ja-JP" altLang="en-US" dirty="0" smtClean="0"/>
              <a:t>出現率で比較（差分）</a:t>
            </a:r>
            <a:endParaRPr kumimoji="1"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0111627"/>
              </p:ext>
            </p:extLst>
          </p:nvPr>
        </p:nvGraphicFramePr>
        <p:xfrm>
          <a:off x="4880685" y="2416771"/>
          <a:ext cx="3077982" cy="288284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97860"/>
                <a:gridCol w="1580122"/>
              </a:tblGrid>
              <a:tr h="138896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 smtClean="0">
                          <a:solidFill>
                            <a:srgbClr val="008000"/>
                          </a:solidFill>
                        </a:rPr>
                        <a:t>AMeDAS</a:t>
                      </a:r>
                      <a:endParaRPr kumimoji="1" lang="en-US" altLang="ja-JP" dirty="0" smtClean="0">
                        <a:solidFill>
                          <a:srgbClr val="008000"/>
                        </a:solidFill>
                      </a:endParaRPr>
                    </a:p>
                    <a:p>
                      <a:pPr algn="ctr"/>
                      <a:r>
                        <a:rPr kumimoji="1" lang="ja-JP" altLang="en-US" dirty="0" smtClean="0">
                          <a:solidFill>
                            <a:srgbClr val="008000"/>
                          </a:solidFill>
                        </a:rPr>
                        <a:t>日照時間</a:t>
                      </a:r>
                      <a:endParaRPr kumimoji="1" lang="en-US" altLang="ja-JP" dirty="0" smtClean="0">
                        <a:solidFill>
                          <a:srgbClr val="008000"/>
                        </a:solidFill>
                      </a:endParaRPr>
                    </a:p>
                    <a:p>
                      <a:pPr algn="ctr"/>
                      <a:r>
                        <a:rPr kumimoji="1" lang="en-US" altLang="ja-JP" dirty="0" smtClean="0"/>
                        <a:t>−</a:t>
                      </a:r>
                    </a:p>
                    <a:p>
                      <a:pPr algn="ctr"/>
                      <a:r>
                        <a:rPr kumimoji="1" lang="en-US" altLang="ja-JP" dirty="0" smtClean="0">
                          <a:solidFill>
                            <a:srgbClr val="660066"/>
                          </a:solidFill>
                        </a:rPr>
                        <a:t>DS</a:t>
                      </a:r>
                      <a:r>
                        <a:rPr kumimoji="1" lang="en-US" altLang="ja-JP" baseline="0" dirty="0" smtClean="0">
                          <a:solidFill>
                            <a:srgbClr val="660066"/>
                          </a:solidFill>
                        </a:rPr>
                        <a:t> </a:t>
                      </a:r>
                      <a:r>
                        <a:rPr kumimoji="1" lang="ja-JP" altLang="en-US" baseline="0" dirty="0" smtClean="0">
                          <a:solidFill>
                            <a:srgbClr val="660066"/>
                          </a:solidFill>
                        </a:rPr>
                        <a:t>回帰式</a:t>
                      </a:r>
                      <a:endParaRPr kumimoji="1" lang="ja-JP" altLang="en-US" dirty="0">
                        <a:solidFill>
                          <a:srgbClr val="660066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 smtClean="0">
                          <a:solidFill>
                            <a:srgbClr val="008000"/>
                          </a:solidFill>
                        </a:rPr>
                        <a:t>AMeDAS</a:t>
                      </a:r>
                      <a:endParaRPr kumimoji="1" lang="en-US" altLang="ja-JP" dirty="0" smtClean="0">
                        <a:solidFill>
                          <a:srgbClr val="008000"/>
                        </a:solidFill>
                      </a:endParaRPr>
                    </a:p>
                    <a:p>
                      <a:pPr algn="ctr"/>
                      <a:r>
                        <a:rPr kumimoji="1" lang="ja-JP" altLang="en-US" dirty="0" smtClean="0">
                          <a:solidFill>
                            <a:srgbClr val="008000"/>
                          </a:solidFill>
                        </a:rPr>
                        <a:t>日照時間</a:t>
                      </a:r>
                      <a:endParaRPr kumimoji="1" lang="en-US" altLang="ja-JP" dirty="0" smtClean="0">
                        <a:solidFill>
                          <a:srgbClr val="008000"/>
                        </a:solidFill>
                      </a:endParaRPr>
                    </a:p>
                    <a:p>
                      <a:pPr algn="ctr"/>
                      <a:r>
                        <a:rPr kumimoji="1" lang="en-US" altLang="ja-JP" dirty="0" smtClean="0"/>
                        <a:t>−</a:t>
                      </a:r>
                    </a:p>
                    <a:p>
                      <a:pPr algn="ctr"/>
                      <a:r>
                        <a:rPr kumimoji="1" lang="en-US" altLang="ja-JP" dirty="0" smtClean="0">
                          <a:solidFill>
                            <a:srgbClr val="660066"/>
                          </a:solidFill>
                        </a:rPr>
                        <a:t>DS</a:t>
                      </a:r>
                      <a:r>
                        <a:rPr kumimoji="1" lang="en-US" altLang="ja-JP" baseline="0" dirty="0" smtClean="0">
                          <a:solidFill>
                            <a:srgbClr val="660066"/>
                          </a:solidFill>
                        </a:rPr>
                        <a:t> 120W</a:t>
                      </a:r>
                      <a:endParaRPr kumimoji="1" lang="en-US" altLang="ja-JP" dirty="0" smtClean="0">
                        <a:solidFill>
                          <a:srgbClr val="660066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93881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660066"/>
                          </a:solidFill>
                        </a:rPr>
                        <a:t>DS</a:t>
                      </a:r>
                      <a:r>
                        <a:rPr kumimoji="1" lang="en-US" altLang="ja-JP" baseline="0" dirty="0" smtClean="0">
                          <a:solidFill>
                            <a:srgbClr val="660066"/>
                          </a:solidFill>
                        </a:rPr>
                        <a:t> </a:t>
                      </a:r>
                      <a:r>
                        <a:rPr kumimoji="1" lang="ja-JP" altLang="en-US" baseline="0" dirty="0" smtClean="0">
                          <a:solidFill>
                            <a:srgbClr val="660066"/>
                          </a:solidFill>
                        </a:rPr>
                        <a:t>回帰式</a:t>
                      </a:r>
                      <a:endParaRPr kumimoji="1" lang="en-US" altLang="ja-JP" baseline="0" dirty="0" smtClean="0">
                        <a:solidFill>
                          <a:srgbClr val="660066"/>
                        </a:solidFill>
                      </a:endParaRPr>
                    </a:p>
                    <a:p>
                      <a:pPr algn="ctr"/>
                      <a:r>
                        <a:rPr kumimoji="1" lang="en-US" altLang="ja-JP" dirty="0" smtClean="0"/>
                        <a:t>−</a:t>
                      </a:r>
                    </a:p>
                    <a:p>
                      <a:pPr algn="ctr"/>
                      <a:r>
                        <a:rPr kumimoji="1" lang="en-US" altLang="ja-JP" dirty="0" smtClean="0">
                          <a:solidFill>
                            <a:srgbClr val="660066"/>
                          </a:solidFill>
                        </a:rPr>
                        <a:t>DS 120W</a:t>
                      </a:r>
                    </a:p>
                  </a:txBody>
                  <a:tcPr anchor="ctr" anchorCtr="1">
                    <a:lnL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660066"/>
                          </a:solidFill>
                        </a:rPr>
                        <a:t>DS</a:t>
                      </a:r>
                      <a:r>
                        <a:rPr kumimoji="1" lang="en-US" altLang="ja-JP" baseline="0" dirty="0" smtClean="0">
                          <a:solidFill>
                            <a:srgbClr val="660066"/>
                          </a:solidFill>
                        </a:rPr>
                        <a:t> 200W</a:t>
                      </a:r>
                      <a:endParaRPr kumimoji="1" lang="en-US" altLang="ja-JP" dirty="0" smtClean="0">
                        <a:solidFill>
                          <a:srgbClr val="660066"/>
                        </a:solidFill>
                      </a:endParaRPr>
                    </a:p>
                    <a:p>
                      <a:pPr algn="ctr"/>
                      <a:r>
                        <a:rPr kumimoji="1" lang="en-US" altLang="ja-JP" dirty="0" smtClean="0"/>
                        <a:t>−</a:t>
                      </a:r>
                    </a:p>
                    <a:p>
                      <a:pPr algn="ctr"/>
                      <a:r>
                        <a:rPr kumimoji="1" lang="en-US" altLang="ja-JP" dirty="0" smtClean="0">
                          <a:solidFill>
                            <a:srgbClr val="660066"/>
                          </a:solidFill>
                        </a:rPr>
                        <a:t>DS</a:t>
                      </a:r>
                      <a:r>
                        <a:rPr kumimoji="1" lang="en-US" altLang="ja-JP" baseline="0" dirty="0" smtClean="0">
                          <a:solidFill>
                            <a:srgbClr val="660066"/>
                          </a:solidFill>
                        </a:rPr>
                        <a:t> 120W</a:t>
                      </a:r>
                      <a:endParaRPr kumimoji="1" lang="ja-JP" altLang="en-US" dirty="0">
                        <a:solidFill>
                          <a:srgbClr val="660066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2224">
                          <a:lumMod val="75000"/>
                          <a:lumOff val="2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図 4" descr="diff2004m-d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1271"/>
            <a:ext cx="2252133" cy="2405808"/>
          </a:xfrm>
          <a:prstGeom prst="rect">
            <a:avLst/>
          </a:prstGeom>
        </p:spPr>
      </p:pic>
      <p:pic>
        <p:nvPicPr>
          <p:cNvPr id="11" name="図 10" descr="diff2004m-12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133" y="2181272"/>
            <a:ext cx="2184400" cy="2333454"/>
          </a:xfrm>
          <a:prstGeom prst="rect">
            <a:avLst/>
          </a:prstGeom>
        </p:spPr>
      </p:pic>
      <p:pic>
        <p:nvPicPr>
          <p:cNvPr id="12" name="図 11" descr="diff2004200W-120W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596" y="4462014"/>
            <a:ext cx="2242938" cy="2395986"/>
          </a:xfrm>
          <a:prstGeom prst="rect">
            <a:avLst/>
          </a:prstGeom>
        </p:spPr>
      </p:pic>
      <p:pic>
        <p:nvPicPr>
          <p:cNvPr id="14" name="図 13" descr="diff2004ds-120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014"/>
            <a:ext cx="2193596" cy="234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98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時系列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200" y="1435100"/>
            <a:ext cx="3585800" cy="24207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73200" y="304800"/>
            <a:ext cx="5816600" cy="1130300"/>
          </a:xfrm>
        </p:spPr>
        <p:txBody>
          <a:bodyPr>
            <a:normAutofit/>
          </a:bodyPr>
          <a:lstStyle/>
          <a:p>
            <a:r>
              <a:rPr kumimoji="1" lang="ja-JP" altLang="en-US" dirty="0" smtClean="0"/>
              <a:t>まとめ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12099" y="1477432"/>
            <a:ext cx="7177701" cy="3230035"/>
          </a:xfrm>
        </p:spPr>
        <p:txBody>
          <a:bodyPr/>
          <a:lstStyle/>
          <a:p>
            <a:r>
              <a:rPr lang="ja-JP" altLang="en-US" sz="2800" dirty="0" smtClean="0">
                <a:solidFill>
                  <a:schemeClr val="bg2"/>
                </a:solidFill>
              </a:rPr>
              <a:t>東北農研メッシュデータから求めた</a:t>
            </a:r>
            <a:r>
              <a:rPr lang="en-US" altLang="ja-JP" sz="2800" dirty="0" smtClean="0">
                <a:solidFill>
                  <a:schemeClr val="bg2"/>
                </a:solidFill>
              </a:rPr>
              <a:t>BLASTAM</a:t>
            </a:r>
            <a:r>
              <a:rPr lang="ja-JP" altLang="en-US" sz="2800" dirty="0" smtClean="0">
                <a:solidFill>
                  <a:schemeClr val="bg2"/>
                </a:solidFill>
              </a:rPr>
              <a:t>の</a:t>
            </a:r>
            <a:r>
              <a:rPr lang="en-US" altLang="ja-JP" sz="2800" dirty="0" smtClean="0">
                <a:solidFill>
                  <a:schemeClr val="bg2"/>
                </a:solidFill>
              </a:rPr>
              <a:t>33</a:t>
            </a:r>
            <a:r>
              <a:rPr lang="ja-JP" altLang="en-US" sz="2800" dirty="0" smtClean="0">
                <a:solidFill>
                  <a:schemeClr val="bg2"/>
                </a:solidFill>
              </a:rPr>
              <a:t>年時系列</a:t>
            </a:r>
            <a:endParaRPr lang="en-US" altLang="ja-JP" sz="2800" dirty="0" smtClean="0">
              <a:solidFill>
                <a:schemeClr val="bg2"/>
              </a:solidFill>
            </a:endParaRPr>
          </a:p>
          <a:p>
            <a:pPr lvl="1"/>
            <a:r>
              <a:rPr lang="ja-JP" altLang="en-US" sz="2400" dirty="0" smtClean="0"/>
              <a:t>各県ごとの発生率時系列とよい対応</a:t>
            </a:r>
            <a:endParaRPr lang="en-US" altLang="ja-JP" sz="2400" dirty="0" smtClean="0"/>
          </a:p>
          <a:p>
            <a:pPr lvl="1"/>
            <a:r>
              <a:rPr lang="ja-JP" altLang="en-US" sz="2400" dirty="0" smtClean="0"/>
              <a:t>空間分解能を上げた比較が可能か？</a:t>
            </a:r>
            <a:endParaRPr lang="en-US" altLang="ja-JP" sz="2400" dirty="0" smtClean="0"/>
          </a:p>
          <a:p>
            <a:pPr lvl="1"/>
            <a:r>
              <a:rPr lang="ja-JP" altLang="en-US" sz="2400" dirty="0"/>
              <a:t>単純に頻度を累積するだけでなく、</a:t>
            </a:r>
            <a:endParaRPr lang="en-US" altLang="ja-JP" sz="2400" dirty="0"/>
          </a:p>
          <a:p>
            <a:pPr marL="457200" lvl="1" indent="0">
              <a:buNone/>
            </a:pPr>
            <a:r>
              <a:rPr lang="ja-JP" altLang="en-US" sz="2400" dirty="0"/>
              <a:t>　好適条件と病原菌の増殖期間とのタイミング</a:t>
            </a:r>
            <a:endParaRPr lang="en-US" altLang="ja-JP" sz="2400" dirty="0"/>
          </a:p>
          <a:p>
            <a:pPr marL="457200" lvl="1" indent="0">
              <a:buNone/>
            </a:pPr>
            <a:r>
              <a:rPr lang="ja-JP" altLang="en-US" sz="2400" dirty="0"/>
              <a:t>　も重要（山形農研</a:t>
            </a:r>
            <a:r>
              <a:rPr lang="en-US" altLang="ja-JP" sz="2400" dirty="0"/>
              <a:t> </a:t>
            </a:r>
            <a:r>
              <a:rPr lang="ja-JP" altLang="en-US" sz="2400" dirty="0"/>
              <a:t>横山さんよりコメント</a:t>
            </a:r>
            <a:r>
              <a:rPr lang="ja-JP" altLang="en-US" sz="2400" dirty="0" smtClean="0"/>
              <a:t>）</a:t>
            </a:r>
            <a:endParaRPr lang="en-US" altLang="ja-JP" sz="2400" dirty="0"/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 bwMode="auto">
          <a:xfrm>
            <a:off x="-10505" y="4707467"/>
            <a:ext cx="9143999" cy="262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·"/>
              <a:defRPr kumimoji="1" sz="3200">
                <a:solidFill>
                  <a:schemeClr val="tx1"/>
                </a:solidFill>
                <a:latin typeface="Lucida Grande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·"/>
              <a:defRPr kumimoji="1" sz="2800">
                <a:solidFill>
                  <a:schemeClr val="tx1"/>
                </a:solidFill>
                <a:latin typeface="Lucida Grande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·"/>
              <a:defRPr kumimoji="1" sz="2400">
                <a:solidFill>
                  <a:schemeClr val="tx1"/>
                </a:solidFill>
                <a:latin typeface="Lucida Grande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·"/>
              <a:defRPr kumimoji="1" sz="2000">
                <a:solidFill>
                  <a:schemeClr val="tx1"/>
                </a:solidFill>
                <a:latin typeface="Lucida Grande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·"/>
              <a:defRPr kumimoji="1" sz="2000">
                <a:solidFill>
                  <a:schemeClr val="tx1"/>
                </a:solidFill>
                <a:latin typeface="Lucida Grande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·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·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·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·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dirty="0" smtClean="0">
                <a:solidFill>
                  <a:srgbClr val="FF0080"/>
                </a:solidFill>
              </a:rPr>
              <a:t>東北大</a:t>
            </a:r>
            <a:r>
              <a:rPr lang="en-US" altLang="ja-JP" sz="2400" dirty="0" smtClean="0">
                <a:solidFill>
                  <a:srgbClr val="FF0080"/>
                </a:solidFill>
              </a:rPr>
              <a:t>DS</a:t>
            </a:r>
            <a:r>
              <a:rPr lang="ja-JP" altLang="en-US" sz="2400" dirty="0" smtClean="0">
                <a:solidFill>
                  <a:srgbClr val="FF0080"/>
                </a:solidFill>
              </a:rPr>
              <a:t>データとの比較</a:t>
            </a:r>
            <a:endParaRPr lang="en-US" altLang="ja-JP" sz="2400" dirty="0" smtClean="0">
              <a:solidFill>
                <a:srgbClr val="FF0080"/>
              </a:solidFill>
            </a:endParaRPr>
          </a:p>
          <a:p>
            <a:pPr lvl="1"/>
            <a:r>
              <a:rPr lang="ja-JP" altLang="en-US" sz="2400" dirty="0" smtClean="0"/>
              <a:t>アメダスの日照時間から求めた</a:t>
            </a:r>
            <a:r>
              <a:rPr lang="en-US" altLang="ja-JP" sz="2400" dirty="0" smtClean="0"/>
              <a:t>BLASTAM</a:t>
            </a:r>
            <a:r>
              <a:rPr lang="ja-JP" altLang="en-US" sz="2400" dirty="0" smtClean="0"/>
              <a:t>のほうが高く出る（発生好適条件が多い）</a:t>
            </a:r>
            <a:endParaRPr lang="en-US" altLang="ja-JP" sz="2400" dirty="0" smtClean="0"/>
          </a:p>
          <a:p>
            <a:pPr lvl="2"/>
            <a:r>
              <a:rPr lang="ja-JP" altLang="en-US" dirty="0" smtClean="0"/>
              <a:t>東北大</a:t>
            </a:r>
            <a:r>
              <a:rPr lang="en-US" altLang="ja-JP" dirty="0" smtClean="0"/>
              <a:t>DS</a:t>
            </a:r>
            <a:r>
              <a:rPr lang="ja-JP" altLang="en-US" dirty="0" smtClean="0"/>
              <a:t>データの日射量（宮城南部で大）地域性を反映？</a:t>
            </a:r>
            <a:endParaRPr lang="en-US" altLang="ja-JP" dirty="0" smtClean="0"/>
          </a:p>
          <a:p>
            <a:pPr lvl="1"/>
            <a:r>
              <a:rPr lang="ja-JP" altLang="en-US" sz="2400" dirty="0" smtClean="0"/>
              <a:t>日射量の変換方法による差（東北大データ）はそれほどない</a:t>
            </a:r>
            <a:endParaRPr lang="en-US" altLang="ja-JP" sz="2400" dirty="0" smtClean="0"/>
          </a:p>
        </p:txBody>
      </p:sp>
    </p:spTree>
    <p:extLst>
      <p:ext uri="{BB962C8B-B14F-4D97-AF65-F5344CB8AC3E}">
        <p14:creationId xmlns:p14="http://schemas.microsoft.com/office/powerpoint/2010/main" val="1061307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ctrTitle"/>
          </p:nvPr>
        </p:nvSpPr>
        <p:spPr>
          <a:xfrm>
            <a:off x="388903" y="1786324"/>
            <a:ext cx="7772400" cy="1143000"/>
          </a:xfrm>
        </p:spPr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 descr="P82111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>
          <a:xfrm>
            <a:off x="4350358" y="6217562"/>
            <a:ext cx="4823280" cy="659820"/>
          </a:xfrm>
        </p:spPr>
        <p:txBody>
          <a:bodyPr/>
          <a:lstStyle/>
          <a:p>
            <a:r>
              <a:rPr kumimoji="1" lang="en-US" altLang="ja-JP" sz="2800" dirty="0" smtClean="0">
                <a:solidFill>
                  <a:schemeClr val="bg1"/>
                </a:solidFill>
              </a:rPr>
              <a:t>★</a:t>
            </a:r>
            <a:r>
              <a:rPr kumimoji="1" lang="ja-JP" altLang="en-US" sz="2800" dirty="0" smtClean="0">
                <a:solidFill>
                  <a:schemeClr val="bg1"/>
                </a:solidFill>
              </a:rPr>
              <a:t>花巻市</a:t>
            </a:r>
            <a:r>
              <a:rPr kumimoji="1" lang="en-US" altLang="ja-JP" sz="2800" dirty="0" smtClean="0">
                <a:solidFill>
                  <a:schemeClr val="bg1"/>
                </a:solidFill>
              </a:rPr>
              <a:t> </a:t>
            </a:r>
            <a:r>
              <a:rPr kumimoji="1" lang="ja-JP" altLang="en-US" sz="2800" dirty="0" smtClean="0">
                <a:solidFill>
                  <a:schemeClr val="bg1"/>
                </a:solidFill>
              </a:rPr>
              <a:t>石鳥谷町にて</a:t>
            </a:r>
            <a:r>
              <a:rPr kumimoji="1" lang="en-US" altLang="ja-JP" sz="2800" dirty="0" smtClean="0">
                <a:solidFill>
                  <a:schemeClr val="bg1"/>
                </a:solidFill>
              </a:rPr>
              <a:t>★</a:t>
            </a:r>
            <a:endParaRPr kumimoji="1" lang="ja-JP" altLang="en-US" sz="28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100666" y="1401603"/>
            <a:ext cx="7416800" cy="769441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 smtClean="0">
                <a:solidFill>
                  <a:srgbClr val="804000"/>
                </a:solidFill>
              </a:rPr>
              <a:t>ご清聴ありがとうございました</a:t>
            </a:r>
            <a:endParaRPr kumimoji="1" lang="ja-JP" altLang="en-US" sz="4400" dirty="0">
              <a:solidFill>
                <a:srgbClr val="804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865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発表内容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" y="1998131"/>
            <a:ext cx="9143999" cy="3031069"/>
          </a:xfrm>
        </p:spPr>
        <p:txBody>
          <a:bodyPr/>
          <a:lstStyle/>
          <a:p>
            <a:r>
              <a:rPr lang="en-US" altLang="ja-JP" dirty="0" smtClean="0">
                <a:solidFill>
                  <a:srgbClr val="FF0080"/>
                </a:solidFill>
              </a:rPr>
              <a:t>DS</a:t>
            </a:r>
            <a:r>
              <a:rPr lang="ja-JP" altLang="en-US" dirty="0" smtClean="0">
                <a:solidFill>
                  <a:srgbClr val="FF0080"/>
                </a:solidFill>
              </a:rPr>
              <a:t>データによる</a:t>
            </a:r>
            <a:r>
              <a:rPr lang="en-US" altLang="ja-JP" dirty="0" smtClean="0">
                <a:solidFill>
                  <a:srgbClr val="FF0080"/>
                </a:solidFill>
              </a:rPr>
              <a:t>BLASTAM</a:t>
            </a:r>
            <a:r>
              <a:rPr lang="ja-JP" altLang="en-US" dirty="0" smtClean="0">
                <a:solidFill>
                  <a:srgbClr val="FF0080"/>
                </a:solidFill>
              </a:rPr>
              <a:t>の検証</a:t>
            </a:r>
            <a:endParaRPr kumimoji="1" lang="en-US" altLang="ja-JP" sz="3200" dirty="0" smtClean="0"/>
          </a:p>
          <a:p>
            <a:pPr lvl="2"/>
            <a:r>
              <a:rPr lang="en-US" altLang="ja-JP" sz="3200" dirty="0" smtClean="0"/>
              <a:t>33</a:t>
            </a:r>
            <a:r>
              <a:rPr lang="ja-JP" altLang="en-US" sz="3200" dirty="0" smtClean="0"/>
              <a:t>年間の</a:t>
            </a:r>
            <a:r>
              <a:rPr lang="en-US" altLang="ja-JP" sz="3200" dirty="0" smtClean="0"/>
              <a:t>BLASTAM</a:t>
            </a:r>
            <a:r>
              <a:rPr lang="ja-JP" altLang="en-US" sz="3200" dirty="0" smtClean="0"/>
              <a:t>データと葉いもち実績</a:t>
            </a:r>
            <a:endParaRPr lang="en-US" altLang="ja-JP" sz="3200" dirty="0" smtClean="0"/>
          </a:p>
          <a:p>
            <a:pPr lvl="2"/>
            <a:r>
              <a:rPr kumimoji="1" lang="ja-JP" altLang="en-US" sz="3200" dirty="0" smtClean="0"/>
              <a:t>東北大</a:t>
            </a:r>
            <a:r>
              <a:rPr kumimoji="1" lang="en-US" altLang="ja-JP" sz="3200" dirty="0" smtClean="0"/>
              <a:t>DS</a:t>
            </a:r>
            <a:r>
              <a:rPr kumimoji="1" lang="ja-JP" altLang="en-US" sz="3200" dirty="0" smtClean="0"/>
              <a:t>データによる</a:t>
            </a:r>
            <a:r>
              <a:rPr kumimoji="1" lang="en-US" altLang="ja-JP" sz="3200" dirty="0" smtClean="0"/>
              <a:t>BLASTAM</a:t>
            </a:r>
            <a:r>
              <a:rPr kumimoji="1" lang="ja-JP" altLang="en-US" sz="3200" dirty="0" smtClean="0"/>
              <a:t>値との比較</a:t>
            </a:r>
            <a:endParaRPr kumimoji="1" lang="en-US" altLang="ja-JP" sz="3200" dirty="0" smtClean="0"/>
          </a:p>
          <a:p>
            <a:pPr marL="914400" lvl="2" indent="0">
              <a:buNone/>
            </a:pPr>
            <a:r>
              <a:rPr lang="en-US" altLang="ja-JP" sz="3200" dirty="0"/>
              <a:t>  </a:t>
            </a:r>
            <a:r>
              <a:rPr lang="en-US" altLang="ja-JP" sz="3200" dirty="0" smtClean="0"/>
              <a:t>(2003, 2004</a:t>
            </a:r>
            <a:r>
              <a:rPr lang="ja-JP" altLang="en-US" sz="3200" dirty="0" smtClean="0"/>
              <a:t>年）</a:t>
            </a:r>
            <a:endParaRPr kumimoji="1"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63801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7809" y="364066"/>
            <a:ext cx="8275389" cy="956733"/>
          </a:xfrm>
        </p:spPr>
        <p:txBody>
          <a:bodyPr/>
          <a:lstStyle/>
          <a:p>
            <a:pPr lvl="2"/>
            <a:r>
              <a:rPr lang="en-US" altLang="ja-JP" sz="3200" dirty="0" smtClean="0"/>
              <a:t>①33</a:t>
            </a:r>
            <a:r>
              <a:rPr lang="ja-JP" altLang="en-US" sz="3200" dirty="0"/>
              <a:t>年間の</a:t>
            </a:r>
            <a:r>
              <a:rPr lang="en-US" altLang="ja-JP" sz="3200" dirty="0"/>
              <a:t>BLASTAM</a:t>
            </a:r>
            <a:r>
              <a:rPr lang="ja-JP" altLang="en-US" sz="3200" dirty="0"/>
              <a:t>データ</a:t>
            </a:r>
            <a:r>
              <a:rPr lang="ja-JP" altLang="en-US" sz="3200" dirty="0" smtClean="0"/>
              <a:t>と</a:t>
            </a:r>
            <a:r>
              <a:rPr lang="en-US" altLang="ja-JP" sz="3200" dirty="0" smtClean="0"/>
              <a:t/>
            </a:r>
            <a:br>
              <a:rPr lang="en-US" altLang="ja-JP" sz="3200" dirty="0" smtClean="0"/>
            </a:br>
            <a:r>
              <a:rPr lang="ja-JP" altLang="en-US" sz="3200" dirty="0" smtClean="0"/>
              <a:t>葉い</a:t>
            </a:r>
            <a:r>
              <a:rPr lang="ja-JP" altLang="en-US" sz="3200" dirty="0"/>
              <a:t>もち</a:t>
            </a:r>
            <a:r>
              <a:rPr lang="ja-JP" altLang="en-US" sz="3200" dirty="0" smtClean="0"/>
              <a:t>実績の比較</a:t>
            </a:r>
            <a:endParaRPr kumimoji="1" lang="ja-JP" altLang="en-US" sz="3200" dirty="0"/>
          </a:p>
        </p:txBody>
      </p:sp>
      <p:pic>
        <p:nvPicPr>
          <p:cNvPr id="10" name="図 9" descr="are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606" y="1889780"/>
            <a:ext cx="1535818" cy="1987528"/>
          </a:xfrm>
          <a:prstGeom prst="rect">
            <a:avLst/>
          </a:prstGeom>
        </p:spPr>
      </p:pic>
      <p:sp>
        <p:nvSpPr>
          <p:cNvPr id="11" name="ストライプ矢印 10"/>
          <p:cNvSpPr/>
          <p:nvPr/>
        </p:nvSpPr>
        <p:spPr>
          <a:xfrm>
            <a:off x="3875424" y="2158359"/>
            <a:ext cx="637817" cy="1355862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2" name="図 11" descr="lt20_20110811+7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513" y="2095232"/>
            <a:ext cx="1238167" cy="1749903"/>
          </a:xfrm>
          <a:prstGeom prst="rect">
            <a:avLst/>
          </a:prstGeom>
        </p:spPr>
      </p:pic>
      <p:sp>
        <p:nvSpPr>
          <p:cNvPr id="13" name="コンテンツ プレースホルダー 2"/>
          <p:cNvSpPr txBox="1">
            <a:spLocks/>
          </p:cNvSpPr>
          <p:nvPr/>
        </p:nvSpPr>
        <p:spPr bwMode="auto">
          <a:xfrm>
            <a:off x="2207045" y="1759918"/>
            <a:ext cx="1873585" cy="34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·"/>
              <a:defRPr kumimoji="1" sz="3200">
                <a:solidFill>
                  <a:schemeClr val="tx1"/>
                </a:solidFill>
                <a:latin typeface="Lucida Grande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·"/>
              <a:defRPr kumimoji="1" sz="2800">
                <a:solidFill>
                  <a:schemeClr val="tx1"/>
                </a:solidFill>
                <a:latin typeface="Lucida Grande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·"/>
              <a:defRPr kumimoji="1" sz="2400">
                <a:solidFill>
                  <a:schemeClr val="tx1"/>
                </a:solidFill>
                <a:latin typeface="Lucida Grande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·"/>
              <a:defRPr kumimoji="1" sz="2000">
                <a:solidFill>
                  <a:schemeClr val="tx1"/>
                </a:solidFill>
                <a:latin typeface="Lucida Grande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·"/>
              <a:defRPr kumimoji="1" sz="2000">
                <a:solidFill>
                  <a:schemeClr val="tx1"/>
                </a:solidFill>
                <a:latin typeface="Lucida Grande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·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·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·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·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buNone/>
            </a:pPr>
            <a:r>
              <a:rPr lang="ja-JP" altLang="en-US" sz="2000" dirty="0" smtClean="0">
                <a:solidFill>
                  <a:schemeClr val="accent6"/>
                </a:solidFill>
              </a:rPr>
              <a:t>「</a:t>
            </a:r>
            <a:r>
              <a:rPr lang="en-US" altLang="en-US" sz="2000" dirty="0" smtClean="0">
                <a:solidFill>
                  <a:schemeClr val="accent6"/>
                </a:solidFill>
              </a:rPr>
              <a:t>２週間</a:t>
            </a:r>
            <a:r>
              <a:rPr lang="ja-JP" altLang="en-US" sz="2000" dirty="0" smtClean="0">
                <a:solidFill>
                  <a:schemeClr val="accent6"/>
                </a:solidFill>
              </a:rPr>
              <a:t>予報」</a:t>
            </a:r>
            <a:endParaRPr lang="en-US" altLang="ja-JP" sz="2000" dirty="0" smtClean="0">
              <a:solidFill>
                <a:schemeClr val="accent6"/>
              </a:solidFill>
            </a:endParaRPr>
          </a:p>
        </p:txBody>
      </p:sp>
      <p:sp>
        <p:nvSpPr>
          <p:cNvPr id="14" name="コンテンツ プレースホルダー 2"/>
          <p:cNvSpPr txBox="1">
            <a:spLocks/>
          </p:cNvSpPr>
          <p:nvPr/>
        </p:nvSpPr>
        <p:spPr bwMode="auto">
          <a:xfrm>
            <a:off x="4411829" y="1747455"/>
            <a:ext cx="1799498" cy="41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·"/>
              <a:defRPr kumimoji="1" sz="3200">
                <a:solidFill>
                  <a:schemeClr val="tx1"/>
                </a:solidFill>
                <a:latin typeface="Lucida Grande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·"/>
              <a:defRPr kumimoji="1" sz="2800">
                <a:solidFill>
                  <a:schemeClr val="tx1"/>
                </a:solidFill>
                <a:latin typeface="Lucida Grande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·"/>
              <a:defRPr kumimoji="1" sz="2400">
                <a:solidFill>
                  <a:schemeClr val="tx1"/>
                </a:solidFill>
                <a:latin typeface="Lucida Grande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·"/>
              <a:defRPr kumimoji="1" sz="2000">
                <a:solidFill>
                  <a:schemeClr val="tx1"/>
                </a:solidFill>
                <a:latin typeface="Lucida Grande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·"/>
              <a:defRPr kumimoji="1" sz="2000">
                <a:solidFill>
                  <a:schemeClr val="tx1"/>
                </a:solidFill>
                <a:latin typeface="Lucida Grande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·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·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·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·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buNone/>
            </a:pPr>
            <a:r>
              <a:rPr lang="ja-JP" altLang="en-US" sz="2000" dirty="0" smtClean="0">
                <a:solidFill>
                  <a:srgbClr val="9D09D1"/>
                </a:solidFill>
              </a:rPr>
              <a:t>農業モデル</a:t>
            </a:r>
            <a:endParaRPr lang="ja-JP" altLang="en-US" sz="2000" dirty="0">
              <a:solidFill>
                <a:srgbClr val="9D09D1"/>
              </a:solidFill>
            </a:endParaRPr>
          </a:p>
        </p:txBody>
      </p:sp>
      <p:sp>
        <p:nvSpPr>
          <p:cNvPr id="34" name="ストライプ矢印 33"/>
          <p:cNvSpPr/>
          <p:nvPr/>
        </p:nvSpPr>
        <p:spPr>
          <a:xfrm>
            <a:off x="6211327" y="2158359"/>
            <a:ext cx="637817" cy="1355862"/>
          </a:xfrm>
          <a:prstGeom prst="strip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629739" y="2444804"/>
            <a:ext cx="1492333" cy="923330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葉いもち予測</a:t>
            </a:r>
            <a:endParaRPr kumimoji="1" lang="en-US" altLang="ja-JP" dirty="0" smtClean="0"/>
          </a:p>
          <a:p>
            <a:r>
              <a:rPr lang="ja-JP" altLang="en-US" dirty="0" smtClean="0"/>
              <a:t>生育モデル</a:t>
            </a:r>
            <a:endParaRPr lang="en-US" altLang="ja-JP" dirty="0" smtClean="0"/>
          </a:p>
          <a:p>
            <a:pPr algn="r"/>
            <a:r>
              <a:rPr kumimoji="1" lang="en-US" altLang="ja-JP" dirty="0" smtClean="0"/>
              <a:t>etc.</a:t>
            </a:r>
            <a:endParaRPr kumimoji="1" lang="ja-JP" altLang="en-US" dirty="0"/>
          </a:p>
        </p:txBody>
      </p:sp>
      <p:sp>
        <p:nvSpPr>
          <p:cNvPr id="35" name="コンテンツ プレースホルダー 2"/>
          <p:cNvSpPr txBox="1">
            <a:spLocks/>
          </p:cNvSpPr>
          <p:nvPr/>
        </p:nvSpPr>
        <p:spPr bwMode="auto">
          <a:xfrm>
            <a:off x="6509588" y="1675323"/>
            <a:ext cx="1799498" cy="41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·"/>
              <a:defRPr kumimoji="1" sz="3200">
                <a:solidFill>
                  <a:schemeClr val="tx1"/>
                </a:solidFill>
                <a:latin typeface="Lucida Grande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·"/>
              <a:defRPr kumimoji="1" sz="2800">
                <a:solidFill>
                  <a:schemeClr val="tx1"/>
                </a:solidFill>
                <a:latin typeface="Lucida Grande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·"/>
              <a:defRPr kumimoji="1" sz="2400">
                <a:solidFill>
                  <a:schemeClr val="tx1"/>
                </a:solidFill>
                <a:latin typeface="Lucida Grande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·"/>
              <a:defRPr kumimoji="1" sz="2000">
                <a:solidFill>
                  <a:schemeClr val="tx1"/>
                </a:solidFill>
                <a:latin typeface="Lucida Grande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·"/>
              <a:defRPr kumimoji="1" sz="2000">
                <a:solidFill>
                  <a:schemeClr val="tx1"/>
                </a:solidFill>
                <a:latin typeface="Lucida Grande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·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·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·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Char char="·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buNone/>
            </a:pPr>
            <a:r>
              <a:rPr lang="ja-JP" altLang="en-US" sz="2000" dirty="0" smtClean="0">
                <a:solidFill>
                  <a:srgbClr val="9D09D1"/>
                </a:solidFill>
              </a:rPr>
              <a:t>警戒情報</a:t>
            </a:r>
            <a:endParaRPr lang="en-US" altLang="ja-JP" sz="2000" dirty="0" smtClean="0">
              <a:solidFill>
                <a:srgbClr val="9D09D1"/>
              </a:solidFill>
            </a:endParaRPr>
          </a:p>
          <a:p>
            <a:pPr marL="0" indent="0" algn="ctr">
              <a:lnSpc>
                <a:spcPct val="70000"/>
              </a:lnSpc>
              <a:buNone/>
            </a:pPr>
            <a:r>
              <a:rPr lang="ja-JP" altLang="en-US" sz="2000" dirty="0" smtClean="0">
                <a:solidFill>
                  <a:srgbClr val="9D09D1"/>
                </a:solidFill>
              </a:rPr>
              <a:t>システム</a:t>
            </a:r>
            <a:endParaRPr lang="ja-JP" altLang="en-US" sz="2000" dirty="0">
              <a:solidFill>
                <a:srgbClr val="9D09D1"/>
              </a:solidFill>
            </a:endParaRPr>
          </a:p>
        </p:txBody>
      </p:sp>
      <p:sp>
        <p:nvSpPr>
          <p:cNvPr id="17" name="メモ 16"/>
          <p:cNvSpPr/>
          <p:nvPr/>
        </p:nvSpPr>
        <p:spPr>
          <a:xfrm>
            <a:off x="127295" y="1674696"/>
            <a:ext cx="1918740" cy="823062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2400" dirty="0" smtClean="0">
                <a:solidFill>
                  <a:schemeClr val="tx1"/>
                </a:solidFill>
              </a:rPr>
              <a:t>現在運用中</a:t>
            </a:r>
            <a:endParaRPr kumimoji="1" lang="en-US" altLang="ja-JP" sz="2400" dirty="0" smtClean="0">
              <a:solidFill>
                <a:schemeClr val="tx1"/>
              </a:solidFill>
            </a:endParaRPr>
          </a:p>
          <a:p>
            <a:pPr algn="ctr"/>
            <a:r>
              <a:rPr lang="en-US" altLang="ja-JP" sz="2400" dirty="0" smtClean="0">
                <a:solidFill>
                  <a:schemeClr val="tx1"/>
                </a:solidFill>
              </a:rPr>
              <a:t>→</a:t>
            </a:r>
            <a:endParaRPr kumimoji="1" lang="en-US" altLang="ja-JP" sz="2400" dirty="0" smtClean="0">
              <a:solidFill>
                <a:schemeClr val="tx1"/>
              </a:solidFill>
            </a:endParaRPr>
          </a:p>
        </p:txBody>
      </p:sp>
      <p:cxnSp>
        <p:nvCxnSpPr>
          <p:cNvPr id="20" name="直線コネクタ 19"/>
          <p:cNvCxnSpPr/>
          <p:nvPr/>
        </p:nvCxnSpPr>
        <p:spPr>
          <a:xfrm>
            <a:off x="2483788" y="3924844"/>
            <a:ext cx="5679823" cy="0"/>
          </a:xfrm>
          <a:prstGeom prst="line">
            <a:avLst/>
          </a:prstGeom>
          <a:ln>
            <a:solidFill>
              <a:srgbClr val="65D9E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8451503" y="1706351"/>
            <a:ext cx="461665" cy="238867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kumimoji="1" lang="ja-JP" altLang="en-US" dirty="0" smtClean="0"/>
              <a:t>（図はイメージです）</a:t>
            </a:r>
            <a:endParaRPr kumimoji="1" lang="ja-JP" altLang="en-US" dirty="0"/>
          </a:p>
        </p:txBody>
      </p:sp>
      <p:grpSp>
        <p:nvGrpSpPr>
          <p:cNvPr id="6" name="図形グループ 5"/>
          <p:cNvGrpSpPr/>
          <p:nvPr/>
        </p:nvGrpSpPr>
        <p:grpSpPr>
          <a:xfrm>
            <a:off x="31746" y="3368134"/>
            <a:ext cx="9030287" cy="3591465"/>
            <a:chOff x="31746" y="3368134"/>
            <a:chExt cx="9030287" cy="3591465"/>
          </a:xfrm>
        </p:grpSpPr>
        <p:sp>
          <p:nvSpPr>
            <p:cNvPr id="37" name="メモ 36"/>
            <p:cNvSpPr/>
            <p:nvPr/>
          </p:nvSpPr>
          <p:spPr>
            <a:xfrm>
              <a:off x="53033" y="3368134"/>
              <a:ext cx="2154012" cy="823062"/>
            </a:xfrm>
            <a:prstGeom prst="foldedCorner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sz="2400" dirty="0" smtClean="0">
                  <a:solidFill>
                    <a:schemeClr val="tx1"/>
                  </a:solidFill>
                </a:rPr>
                <a:t>過去データで</a:t>
              </a:r>
              <a:endParaRPr kumimoji="1" lang="en-US" altLang="ja-JP" sz="2400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ja-JP" altLang="en-US" sz="2400" dirty="0" smtClean="0">
                  <a:solidFill>
                    <a:schemeClr val="tx1"/>
                  </a:solidFill>
                </a:rPr>
                <a:t>モデルを検証</a:t>
              </a:r>
              <a:endParaRPr kumimoji="1" lang="en-US" altLang="ja-JP" sz="24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31746" y="4252108"/>
              <a:ext cx="90274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dirty="0" smtClean="0">
                  <a:solidFill>
                    <a:schemeClr val="accent2"/>
                  </a:solidFill>
                </a:rPr>
                <a:t>葉いもち予察システム（</a:t>
              </a:r>
              <a:r>
                <a:rPr kumimoji="1" lang="en-US" altLang="ja-JP" sz="2400" dirty="0" smtClean="0">
                  <a:solidFill>
                    <a:schemeClr val="accent2"/>
                  </a:solidFill>
                </a:rPr>
                <a:t>BLASTAM</a:t>
              </a:r>
              <a:r>
                <a:rPr kumimoji="1" lang="ja-JP" altLang="en-US" sz="2400" dirty="0" smtClean="0">
                  <a:solidFill>
                    <a:schemeClr val="accent2"/>
                  </a:solidFill>
                </a:rPr>
                <a:t>）</a:t>
              </a:r>
              <a:r>
                <a:rPr lang="ja-JP" altLang="en-US" sz="2400" dirty="0" smtClean="0"/>
                <a:t>の精度を</a:t>
              </a:r>
              <a:r>
                <a:rPr lang="en-US" altLang="ja-JP" sz="2400" dirty="0" smtClean="0">
                  <a:solidFill>
                    <a:srgbClr val="FF0080"/>
                  </a:solidFill>
                </a:rPr>
                <a:t>1km</a:t>
              </a:r>
              <a:r>
                <a:rPr lang="ja-JP" altLang="en-US" sz="2400" dirty="0">
                  <a:solidFill>
                    <a:srgbClr val="FF0080"/>
                  </a:solidFill>
                </a:rPr>
                <a:t>気象</a:t>
              </a:r>
              <a:r>
                <a:rPr lang="ja-JP" altLang="en-US" sz="2400" dirty="0" smtClean="0">
                  <a:solidFill>
                    <a:srgbClr val="FF0080"/>
                  </a:solidFill>
                </a:rPr>
                <a:t>データ</a:t>
              </a:r>
              <a:r>
                <a:rPr lang="ja-JP" altLang="en-US" sz="2400" dirty="0" smtClean="0">
                  <a:solidFill>
                    <a:srgbClr val="333333"/>
                  </a:solidFill>
                </a:rPr>
                <a:t>で</a:t>
              </a:r>
              <a:r>
                <a:rPr kumimoji="1" lang="ja-JP" altLang="en-US" sz="2400" dirty="0" smtClean="0"/>
                <a:t>検証</a:t>
              </a:r>
              <a:endParaRPr kumimoji="1" lang="ja-JP" altLang="en-US" sz="2400" dirty="0"/>
            </a:p>
          </p:txBody>
        </p:sp>
        <p:sp>
          <p:nvSpPr>
            <p:cNvPr id="36" name="コンテンツ プレースホルダー 2"/>
            <p:cNvSpPr txBox="1">
              <a:spLocks/>
            </p:cNvSpPr>
            <p:nvPr/>
          </p:nvSpPr>
          <p:spPr bwMode="auto">
            <a:xfrm>
              <a:off x="7509252" y="5198813"/>
              <a:ext cx="1552781" cy="1179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·"/>
                <a:defRPr kumimoji="1" sz="3200">
                  <a:solidFill>
                    <a:schemeClr val="tx1"/>
                  </a:solidFill>
                  <a:latin typeface="Lucida Grande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·"/>
                <a:defRPr kumimoji="1" sz="2800">
                  <a:solidFill>
                    <a:schemeClr val="tx1"/>
                  </a:solidFill>
                  <a:latin typeface="Lucida Grande"/>
                  <a:ea typeface="+mn-ea"/>
                  <a:cs typeface="+mn-cs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·"/>
                <a:defRPr kumimoji="1" sz="2400">
                  <a:solidFill>
                    <a:schemeClr val="tx1"/>
                  </a:solidFill>
                  <a:latin typeface="Lucida Grande"/>
                  <a:ea typeface="+mn-ea"/>
                  <a:cs typeface="+mn-cs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·"/>
                <a:defRPr kumimoji="1" sz="2000">
                  <a:solidFill>
                    <a:schemeClr val="tx1"/>
                  </a:solidFill>
                  <a:latin typeface="Lucida Grande"/>
                  <a:ea typeface="+mn-ea"/>
                  <a:cs typeface="+mn-cs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·"/>
                <a:defRPr kumimoji="1" sz="2000">
                  <a:solidFill>
                    <a:schemeClr val="tx1"/>
                  </a:solidFill>
                  <a:latin typeface="Lucida Grande"/>
                  <a:ea typeface="+mn-ea"/>
                  <a:cs typeface="+mn-cs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·"/>
                <a:defRPr kumimoji="1"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·"/>
                <a:defRPr kumimoji="1"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·"/>
                <a:defRPr kumimoji="1"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·"/>
                <a:defRPr kumimoji="1"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0000"/>
                </a:lnSpc>
                <a:buNone/>
              </a:pPr>
              <a:r>
                <a:rPr lang="ja-JP" altLang="en-US" sz="2000" dirty="0" smtClean="0"/>
                <a:t>葉いもちの</a:t>
              </a:r>
              <a:endParaRPr lang="en-US" altLang="ja-JP" sz="2000" dirty="0" smtClean="0"/>
            </a:p>
            <a:p>
              <a:pPr marL="0" indent="0" algn="ctr">
                <a:lnSpc>
                  <a:spcPct val="110000"/>
                </a:lnSpc>
                <a:buNone/>
              </a:pPr>
              <a:r>
                <a:rPr lang="ja-JP" altLang="en-US" sz="2000" dirty="0" smtClean="0"/>
                <a:t>出現実績と</a:t>
              </a:r>
              <a:endParaRPr lang="en-US" altLang="ja-JP" sz="2000" dirty="0" smtClean="0"/>
            </a:p>
            <a:p>
              <a:pPr marL="0" indent="0" algn="ctr">
                <a:lnSpc>
                  <a:spcPct val="110000"/>
                </a:lnSpc>
                <a:buNone/>
              </a:pPr>
              <a:r>
                <a:rPr lang="ja-JP" altLang="en-US" sz="2000" dirty="0" smtClean="0"/>
                <a:t>比較！</a:t>
              </a:r>
              <a:endParaRPr lang="ja-JP" altLang="en-US" sz="2000" dirty="0"/>
            </a:p>
          </p:txBody>
        </p:sp>
        <p:sp>
          <p:nvSpPr>
            <p:cNvPr id="38" name="角丸四角形 37"/>
            <p:cNvSpPr/>
            <p:nvPr/>
          </p:nvSpPr>
          <p:spPr>
            <a:xfrm>
              <a:off x="7574159" y="5110026"/>
              <a:ext cx="1397001" cy="1660587"/>
            </a:xfrm>
            <a:prstGeom prst="roundRect">
              <a:avLst>
                <a:gd name="adj" fmla="val 11962"/>
              </a:avLst>
            </a:prstGeom>
            <a:noFill/>
            <a:ln w="38100" cmpd="sng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9" name="図 38" descr="avtmp7d_20110815+7.pd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337" y="5242354"/>
              <a:ext cx="1190414" cy="1684587"/>
            </a:xfrm>
            <a:prstGeom prst="rect">
              <a:avLst/>
            </a:prstGeom>
          </p:spPr>
        </p:pic>
        <p:sp>
          <p:nvSpPr>
            <p:cNvPr id="40" name="ストライプ矢印 39"/>
            <p:cNvSpPr/>
            <p:nvPr/>
          </p:nvSpPr>
          <p:spPr>
            <a:xfrm>
              <a:off x="4376317" y="5406716"/>
              <a:ext cx="637817" cy="1355862"/>
            </a:xfrm>
            <a:prstGeom prst="strip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ストライプ矢印 40"/>
            <p:cNvSpPr/>
            <p:nvPr/>
          </p:nvSpPr>
          <p:spPr>
            <a:xfrm>
              <a:off x="6871435" y="5406716"/>
              <a:ext cx="637817" cy="1355862"/>
            </a:xfrm>
            <a:prstGeom prst="strip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2" name="図 41" descr="アメダス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276" y="5426679"/>
              <a:ext cx="1000112" cy="1315937"/>
            </a:xfrm>
            <a:prstGeom prst="rect">
              <a:avLst/>
            </a:prstGeom>
          </p:spPr>
        </p:pic>
        <p:sp>
          <p:nvSpPr>
            <p:cNvPr id="43" name="テキスト ボックス 42"/>
            <p:cNvSpPr txBox="1"/>
            <p:nvPr/>
          </p:nvSpPr>
          <p:spPr>
            <a:xfrm>
              <a:off x="297809" y="4698384"/>
              <a:ext cx="182726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 smtClean="0">
                  <a:solidFill>
                    <a:srgbClr val="FF0000"/>
                  </a:solidFill>
                </a:rPr>
                <a:t>過去</a:t>
              </a:r>
              <a:r>
                <a:rPr kumimoji="1" lang="en-US" altLang="ja-JP" sz="2000" b="1" dirty="0" smtClean="0">
                  <a:solidFill>
                    <a:srgbClr val="FF0000"/>
                  </a:solidFill>
                </a:rPr>
                <a:t>33</a:t>
              </a:r>
              <a:r>
                <a:rPr kumimoji="1" lang="ja-JP" altLang="en-US" sz="2000" b="1" dirty="0" smtClean="0">
                  <a:solidFill>
                    <a:srgbClr val="FF0000"/>
                  </a:solidFill>
                </a:rPr>
                <a:t>年分</a:t>
              </a:r>
              <a:r>
                <a:rPr kumimoji="1" lang="ja-JP" altLang="en-US" dirty="0" smtClean="0"/>
                <a:t>の</a:t>
              </a:r>
              <a:endParaRPr kumimoji="1" lang="en-US" altLang="ja-JP" dirty="0" smtClean="0"/>
            </a:p>
            <a:p>
              <a:pPr algn="ctr"/>
              <a:r>
                <a:rPr lang="en-US" altLang="ja-JP" dirty="0" err="1" smtClean="0"/>
                <a:t>AMeDAS</a:t>
              </a:r>
              <a:r>
                <a:rPr lang="ja-JP" altLang="en-US" dirty="0" smtClean="0"/>
                <a:t>データ</a:t>
              </a:r>
              <a:endParaRPr kumimoji="1" lang="ja-JP" altLang="en-US" dirty="0"/>
            </a:p>
          </p:txBody>
        </p:sp>
        <p:sp>
          <p:nvSpPr>
            <p:cNvPr id="44" name="ストライプ矢印 43"/>
            <p:cNvSpPr/>
            <p:nvPr/>
          </p:nvSpPr>
          <p:spPr>
            <a:xfrm>
              <a:off x="1928954" y="5406716"/>
              <a:ext cx="637817" cy="1355862"/>
            </a:xfrm>
            <a:prstGeom prst="strip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2547295" y="4713773"/>
              <a:ext cx="17560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1km</a:t>
              </a:r>
              <a:r>
                <a:rPr kumimoji="1" lang="ja-JP" altLang="en-US" dirty="0" smtClean="0"/>
                <a:t>メッシュに</a:t>
              </a:r>
              <a:endParaRPr kumimoji="1" lang="en-US" altLang="ja-JP" dirty="0" smtClean="0"/>
            </a:p>
            <a:p>
              <a:pPr algn="ctr"/>
              <a:r>
                <a:rPr kumimoji="1" lang="ja-JP" altLang="en-US" dirty="0" smtClean="0"/>
                <a:t>ダウンスケール</a:t>
              </a:r>
              <a:endParaRPr kumimoji="1" lang="ja-JP" altLang="en-US" dirty="0"/>
            </a:p>
          </p:txBody>
        </p:sp>
        <p:pic>
          <p:nvPicPr>
            <p:cNvPr id="46" name="図 45" descr="lt20_20110811+7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3700" y="5209696"/>
              <a:ext cx="1238167" cy="1749903"/>
            </a:xfrm>
            <a:prstGeom prst="rect">
              <a:avLst/>
            </a:prstGeom>
          </p:spPr>
        </p:pic>
        <p:sp>
          <p:nvSpPr>
            <p:cNvPr id="47" name="テキスト ボックス 46"/>
            <p:cNvSpPr txBox="1"/>
            <p:nvPr/>
          </p:nvSpPr>
          <p:spPr>
            <a:xfrm>
              <a:off x="5067827" y="4713773"/>
              <a:ext cx="17560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BLASTAM</a:t>
              </a:r>
              <a:r>
                <a:rPr kumimoji="1" lang="ja-JP" altLang="en-US" dirty="0" smtClean="0"/>
                <a:t>を</a:t>
              </a:r>
              <a:endParaRPr kumimoji="1" lang="en-US" altLang="ja-JP" dirty="0" smtClean="0"/>
            </a:p>
            <a:p>
              <a:pPr algn="ctr"/>
              <a:r>
                <a:rPr lang="ja-JP" altLang="en-US" dirty="0" smtClean="0"/>
                <a:t>計算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99748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BLASTAM</a:t>
            </a:r>
            <a:r>
              <a:rPr kumimoji="1" lang="ja-JP" altLang="en-US" dirty="0" smtClean="0"/>
              <a:t>とは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1" y="1413933"/>
            <a:ext cx="9313333" cy="2650067"/>
          </a:xfrm>
        </p:spPr>
        <p:txBody>
          <a:bodyPr/>
          <a:lstStyle/>
          <a:p>
            <a:r>
              <a:rPr kumimoji="1" lang="ja-JP" altLang="en-US" sz="2800" dirty="0" smtClean="0"/>
              <a:t>気象データで</a:t>
            </a:r>
            <a:r>
              <a:rPr kumimoji="1" lang="ja-JP" altLang="en-US" sz="2800" dirty="0" smtClean="0">
                <a:solidFill>
                  <a:schemeClr val="bg2"/>
                </a:solidFill>
              </a:rPr>
              <a:t>葉いもち病</a:t>
            </a:r>
            <a:r>
              <a:rPr kumimoji="1" lang="ja-JP" altLang="en-US" sz="2800" dirty="0" smtClean="0"/>
              <a:t>の感染危険度を算出するシステム</a:t>
            </a:r>
            <a:endParaRPr kumimoji="1" lang="en-US" altLang="ja-JP" sz="2800" dirty="0" smtClean="0"/>
          </a:p>
          <a:p>
            <a:pPr lvl="1"/>
            <a:r>
              <a:rPr lang="ja-JP" altLang="en-US" sz="2400" dirty="0" smtClean="0"/>
              <a:t>葉の濡れた時間、病原菌の活動温度による経験式</a:t>
            </a:r>
            <a:endParaRPr lang="en-US" altLang="ja-JP" sz="2400" dirty="0" smtClean="0"/>
          </a:p>
          <a:p>
            <a:pPr lvl="1"/>
            <a:r>
              <a:rPr kumimoji="1" lang="ja-JP" altLang="en-US" sz="2400" dirty="0" smtClean="0"/>
              <a:t>５日平均気温、日照時間、風速、降水量などから感染好適条件を求める</a:t>
            </a:r>
            <a:endParaRPr kumimoji="1" lang="en-US" altLang="ja-JP" sz="2400" dirty="0" smtClean="0"/>
          </a:p>
          <a:p>
            <a:r>
              <a:rPr lang="ja-JP" altLang="en-US" sz="2800" dirty="0" smtClean="0"/>
              <a:t>アメダス観測値を入力データとして、各地で葉いもちの予測に使用されている</a:t>
            </a:r>
            <a:endParaRPr kumimoji="1" lang="ja-JP" altLang="en-US" sz="2800" dirty="0"/>
          </a:p>
        </p:txBody>
      </p:sp>
      <p:grpSp>
        <p:nvGrpSpPr>
          <p:cNvPr id="21" name="図形グループ 20"/>
          <p:cNvGrpSpPr/>
          <p:nvPr/>
        </p:nvGrpSpPr>
        <p:grpSpPr>
          <a:xfrm>
            <a:off x="34606" y="4186448"/>
            <a:ext cx="9027427" cy="2773151"/>
            <a:chOff x="34606" y="4186448"/>
            <a:chExt cx="9027427" cy="2773151"/>
          </a:xfrm>
        </p:grpSpPr>
        <p:sp>
          <p:nvSpPr>
            <p:cNvPr id="6" name="テキスト ボックス 5"/>
            <p:cNvSpPr txBox="1"/>
            <p:nvPr/>
          </p:nvSpPr>
          <p:spPr>
            <a:xfrm>
              <a:off x="34606" y="4186448"/>
              <a:ext cx="90274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dirty="0" smtClean="0">
                  <a:solidFill>
                    <a:schemeClr val="accent2"/>
                  </a:solidFill>
                </a:rPr>
                <a:t>葉いもち予察システム（</a:t>
              </a:r>
              <a:r>
                <a:rPr kumimoji="1" lang="en-US" altLang="ja-JP" sz="2400" dirty="0" smtClean="0">
                  <a:solidFill>
                    <a:schemeClr val="accent2"/>
                  </a:solidFill>
                </a:rPr>
                <a:t>BLASTAM</a:t>
              </a:r>
              <a:r>
                <a:rPr kumimoji="1" lang="ja-JP" altLang="en-US" sz="2400" dirty="0" smtClean="0">
                  <a:solidFill>
                    <a:schemeClr val="accent2"/>
                  </a:solidFill>
                </a:rPr>
                <a:t>）</a:t>
              </a:r>
              <a:r>
                <a:rPr lang="ja-JP" altLang="en-US" sz="2400" dirty="0" smtClean="0"/>
                <a:t>の精度を</a:t>
              </a:r>
              <a:r>
                <a:rPr lang="en-US" altLang="ja-JP" sz="2400" dirty="0" smtClean="0">
                  <a:solidFill>
                    <a:srgbClr val="FF0080"/>
                  </a:solidFill>
                </a:rPr>
                <a:t>1km</a:t>
              </a:r>
              <a:r>
                <a:rPr lang="ja-JP" altLang="en-US" sz="2400" dirty="0">
                  <a:solidFill>
                    <a:srgbClr val="FF0080"/>
                  </a:solidFill>
                </a:rPr>
                <a:t>気象</a:t>
              </a:r>
              <a:r>
                <a:rPr lang="ja-JP" altLang="en-US" sz="2400" dirty="0" smtClean="0">
                  <a:solidFill>
                    <a:srgbClr val="FF0080"/>
                  </a:solidFill>
                </a:rPr>
                <a:t>データ</a:t>
              </a:r>
              <a:r>
                <a:rPr lang="ja-JP" altLang="en-US" sz="2400" dirty="0" smtClean="0">
                  <a:solidFill>
                    <a:srgbClr val="333333"/>
                  </a:solidFill>
                </a:rPr>
                <a:t>で</a:t>
              </a:r>
              <a:r>
                <a:rPr kumimoji="1" lang="ja-JP" altLang="en-US" sz="2400" dirty="0" smtClean="0"/>
                <a:t>検証</a:t>
              </a:r>
              <a:endParaRPr kumimoji="1" lang="ja-JP" altLang="en-US" sz="2400" dirty="0"/>
            </a:p>
          </p:txBody>
        </p:sp>
        <p:sp>
          <p:nvSpPr>
            <p:cNvPr id="11" name="コンテンツ プレースホルダー 2"/>
            <p:cNvSpPr txBox="1">
              <a:spLocks/>
            </p:cNvSpPr>
            <p:nvPr/>
          </p:nvSpPr>
          <p:spPr bwMode="auto">
            <a:xfrm>
              <a:off x="7509252" y="5198813"/>
              <a:ext cx="1552781" cy="1179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·"/>
                <a:defRPr kumimoji="1" sz="3200">
                  <a:solidFill>
                    <a:schemeClr val="tx1"/>
                  </a:solidFill>
                  <a:latin typeface="Lucida Grande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·"/>
                <a:defRPr kumimoji="1" sz="2800">
                  <a:solidFill>
                    <a:schemeClr val="tx1"/>
                  </a:solidFill>
                  <a:latin typeface="Lucida Grande"/>
                  <a:ea typeface="+mn-ea"/>
                  <a:cs typeface="+mn-cs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·"/>
                <a:defRPr kumimoji="1" sz="2400">
                  <a:solidFill>
                    <a:schemeClr val="tx1"/>
                  </a:solidFill>
                  <a:latin typeface="Lucida Grande"/>
                  <a:ea typeface="+mn-ea"/>
                  <a:cs typeface="+mn-cs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·"/>
                <a:defRPr kumimoji="1" sz="2000">
                  <a:solidFill>
                    <a:schemeClr val="tx1"/>
                  </a:solidFill>
                  <a:latin typeface="Lucida Grande"/>
                  <a:ea typeface="+mn-ea"/>
                  <a:cs typeface="+mn-cs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·"/>
                <a:defRPr kumimoji="1" sz="2000">
                  <a:solidFill>
                    <a:schemeClr val="tx1"/>
                  </a:solidFill>
                  <a:latin typeface="Lucida Grande"/>
                  <a:ea typeface="+mn-ea"/>
                  <a:cs typeface="+mn-cs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·"/>
                <a:defRPr kumimoji="1"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·"/>
                <a:defRPr kumimoji="1"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·"/>
                <a:defRPr kumimoji="1"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folHlink"/>
                </a:buClr>
                <a:buChar char="·"/>
                <a:defRPr kumimoji="1"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10000"/>
                </a:lnSpc>
                <a:buNone/>
              </a:pPr>
              <a:r>
                <a:rPr lang="ja-JP" altLang="en-US" sz="2000" dirty="0" smtClean="0"/>
                <a:t>葉いもちの</a:t>
              </a:r>
              <a:endParaRPr lang="en-US" altLang="ja-JP" sz="2000" dirty="0" smtClean="0"/>
            </a:p>
            <a:p>
              <a:pPr marL="0" indent="0" algn="ctr">
                <a:lnSpc>
                  <a:spcPct val="110000"/>
                </a:lnSpc>
                <a:buNone/>
              </a:pPr>
              <a:r>
                <a:rPr lang="ja-JP" altLang="en-US" sz="2000" dirty="0" smtClean="0"/>
                <a:t>出現実績と</a:t>
              </a:r>
              <a:endParaRPr lang="en-US" altLang="ja-JP" sz="2000" dirty="0" smtClean="0"/>
            </a:p>
            <a:p>
              <a:pPr marL="0" indent="0" algn="ctr">
                <a:lnSpc>
                  <a:spcPct val="110000"/>
                </a:lnSpc>
                <a:buNone/>
              </a:pPr>
              <a:r>
                <a:rPr lang="ja-JP" altLang="en-US" sz="2000" dirty="0" smtClean="0"/>
                <a:t>比較！</a:t>
              </a:r>
              <a:endParaRPr lang="ja-JP" altLang="en-US" sz="2000" dirty="0"/>
            </a:p>
          </p:txBody>
        </p:sp>
        <p:sp>
          <p:nvSpPr>
            <p:cNvPr id="8" name="角丸四角形 7"/>
            <p:cNvSpPr/>
            <p:nvPr/>
          </p:nvSpPr>
          <p:spPr>
            <a:xfrm>
              <a:off x="7574159" y="5110026"/>
              <a:ext cx="1397001" cy="1660587"/>
            </a:xfrm>
            <a:prstGeom prst="roundRect">
              <a:avLst>
                <a:gd name="adj" fmla="val 11962"/>
              </a:avLst>
            </a:prstGeom>
            <a:noFill/>
            <a:ln w="38100" cmpd="sng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9" name="図 8" descr="avtmp7d_20110815+7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337" y="5242354"/>
              <a:ext cx="1190414" cy="1684587"/>
            </a:xfrm>
            <a:prstGeom prst="rect">
              <a:avLst/>
            </a:prstGeom>
          </p:spPr>
        </p:pic>
        <p:sp>
          <p:nvSpPr>
            <p:cNvPr id="10" name="ストライプ矢印 9"/>
            <p:cNvSpPr/>
            <p:nvPr/>
          </p:nvSpPr>
          <p:spPr>
            <a:xfrm>
              <a:off x="4376317" y="5406716"/>
              <a:ext cx="637817" cy="1355862"/>
            </a:xfrm>
            <a:prstGeom prst="strip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ストライプ矢印 11"/>
            <p:cNvSpPr/>
            <p:nvPr/>
          </p:nvSpPr>
          <p:spPr>
            <a:xfrm>
              <a:off x="6871435" y="5406716"/>
              <a:ext cx="637817" cy="1355862"/>
            </a:xfrm>
            <a:prstGeom prst="strip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3" name="図 12" descr="アメダス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9276" y="5426679"/>
              <a:ext cx="1000112" cy="1315937"/>
            </a:xfrm>
            <a:prstGeom prst="rect">
              <a:avLst/>
            </a:prstGeom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297809" y="4698384"/>
              <a:ext cx="182726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 smtClean="0">
                  <a:solidFill>
                    <a:srgbClr val="FF0000"/>
                  </a:solidFill>
                </a:rPr>
                <a:t>過去</a:t>
              </a:r>
              <a:r>
                <a:rPr kumimoji="1" lang="en-US" altLang="ja-JP" sz="2000" b="1" dirty="0" smtClean="0">
                  <a:solidFill>
                    <a:srgbClr val="FF0000"/>
                  </a:solidFill>
                </a:rPr>
                <a:t>33</a:t>
              </a:r>
              <a:r>
                <a:rPr kumimoji="1" lang="ja-JP" altLang="en-US" sz="2000" b="1" dirty="0" smtClean="0">
                  <a:solidFill>
                    <a:srgbClr val="FF0000"/>
                  </a:solidFill>
                </a:rPr>
                <a:t>年分</a:t>
              </a:r>
              <a:r>
                <a:rPr kumimoji="1" lang="ja-JP" altLang="en-US" dirty="0" smtClean="0"/>
                <a:t>の</a:t>
              </a:r>
              <a:endParaRPr kumimoji="1" lang="en-US" altLang="ja-JP" dirty="0" smtClean="0"/>
            </a:p>
            <a:p>
              <a:pPr algn="ctr"/>
              <a:r>
                <a:rPr lang="en-US" altLang="ja-JP" dirty="0" err="1" smtClean="0"/>
                <a:t>AMeDAS</a:t>
              </a:r>
              <a:r>
                <a:rPr lang="ja-JP" altLang="en-US" dirty="0" smtClean="0"/>
                <a:t>データ</a:t>
              </a:r>
              <a:endParaRPr kumimoji="1" lang="ja-JP" altLang="en-US" dirty="0"/>
            </a:p>
          </p:txBody>
        </p:sp>
        <p:sp>
          <p:nvSpPr>
            <p:cNvPr id="15" name="ストライプ矢印 14"/>
            <p:cNvSpPr/>
            <p:nvPr/>
          </p:nvSpPr>
          <p:spPr>
            <a:xfrm>
              <a:off x="1928954" y="5406716"/>
              <a:ext cx="637817" cy="1355862"/>
            </a:xfrm>
            <a:prstGeom prst="strip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2547295" y="4713773"/>
              <a:ext cx="17560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1km</a:t>
              </a:r>
              <a:r>
                <a:rPr kumimoji="1" lang="ja-JP" altLang="en-US" dirty="0" smtClean="0"/>
                <a:t>メッシュに</a:t>
              </a:r>
              <a:endParaRPr kumimoji="1" lang="en-US" altLang="ja-JP" dirty="0" smtClean="0"/>
            </a:p>
            <a:p>
              <a:pPr algn="ctr"/>
              <a:r>
                <a:rPr kumimoji="1" lang="ja-JP" altLang="en-US" dirty="0" smtClean="0"/>
                <a:t>ダウンスケール</a:t>
              </a:r>
              <a:endParaRPr kumimoji="1" lang="ja-JP" altLang="en-US" dirty="0"/>
            </a:p>
          </p:txBody>
        </p:sp>
        <p:pic>
          <p:nvPicPr>
            <p:cNvPr id="17" name="図 16" descr="lt20_20110811+7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3700" y="5209696"/>
              <a:ext cx="1238167" cy="1749903"/>
            </a:xfrm>
            <a:prstGeom prst="rect">
              <a:avLst/>
            </a:prstGeom>
          </p:spPr>
        </p:pic>
        <p:sp>
          <p:nvSpPr>
            <p:cNvPr id="18" name="テキスト ボックス 17"/>
            <p:cNvSpPr txBox="1"/>
            <p:nvPr/>
          </p:nvSpPr>
          <p:spPr>
            <a:xfrm>
              <a:off x="5067827" y="4713773"/>
              <a:ext cx="17560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 smtClean="0"/>
                <a:t>BLASTAM</a:t>
              </a:r>
              <a:r>
                <a:rPr kumimoji="1" lang="ja-JP" altLang="en-US" dirty="0" smtClean="0"/>
                <a:t>を</a:t>
              </a:r>
              <a:endParaRPr kumimoji="1" lang="en-US" altLang="ja-JP" dirty="0" smtClean="0"/>
            </a:p>
            <a:p>
              <a:pPr algn="ctr"/>
              <a:r>
                <a:rPr lang="ja-JP" altLang="en-US" dirty="0" smtClean="0"/>
                <a:t>計算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80746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出現率！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927" y="1843569"/>
            <a:ext cx="5550546" cy="2995858"/>
          </a:xfrm>
          <a:prstGeom prst="rect">
            <a:avLst/>
          </a:prstGeom>
        </p:spPr>
      </p:pic>
      <p:pic>
        <p:nvPicPr>
          <p:cNvPr id="5" name="図 4" descr="bunpu-mea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681" y="1519764"/>
            <a:ext cx="3835547" cy="5420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25400" y="357766"/>
            <a:ext cx="9283700" cy="862517"/>
          </a:xfrm>
        </p:spPr>
        <p:txBody>
          <a:bodyPr/>
          <a:lstStyle/>
          <a:p>
            <a:r>
              <a:rPr kumimoji="1" lang="ja-JP" altLang="en-US" sz="3000" dirty="0" smtClean="0"/>
              <a:t>計算で得た過去</a:t>
            </a:r>
            <a:r>
              <a:rPr kumimoji="1" lang="en-US" altLang="ja-JP" sz="3000" dirty="0" smtClean="0"/>
              <a:t>33</a:t>
            </a:r>
            <a:r>
              <a:rPr kumimoji="1" lang="ja-JP" altLang="en-US" sz="3000" dirty="0" smtClean="0"/>
              <a:t>年間の感染好適条件の出現率</a:t>
            </a:r>
            <a:endParaRPr kumimoji="1" lang="ja-JP" altLang="en-US" sz="30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23927" y="5016499"/>
            <a:ext cx="5620073" cy="1519767"/>
          </a:xfrm>
          <a:ln>
            <a:noFill/>
          </a:ln>
        </p:spPr>
        <p:txBody>
          <a:bodyPr/>
          <a:lstStyle/>
          <a:p>
            <a:r>
              <a:rPr lang="ja-JP" altLang="en-US" sz="2400" dirty="0" smtClean="0"/>
              <a:t>冷夏年</a:t>
            </a:r>
            <a:r>
              <a:rPr lang="en-US" altLang="ja-JP" sz="2400" dirty="0" smtClean="0"/>
              <a:t> </a:t>
            </a:r>
            <a:r>
              <a:rPr lang="en-US" altLang="ja-JP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↓</a:t>
            </a:r>
            <a:r>
              <a:rPr lang="en-US" altLang="ja-JP" sz="2400" dirty="0" smtClean="0"/>
              <a:t> </a:t>
            </a:r>
            <a:r>
              <a:rPr lang="ja-JP" altLang="en-US" sz="2400" dirty="0" smtClean="0"/>
              <a:t>は高い出現率</a:t>
            </a:r>
            <a:r>
              <a:rPr lang="en-US" altLang="ja-JP" sz="2000" dirty="0" smtClean="0"/>
              <a:t> </a:t>
            </a:r>
            <a:r>
              <a:rPr lang="en-US" altLang="ja-JP" sz="2000" dirty="0" smtClean="0">
                <a:solidFill>
                  <a:srgbClr val="3366FF"/>
                </a:solidFill>
              </a:rPr>
              <a:t>80, 83, 93, 03</a:t>
            </a:r>
          </a:p>
          <a:p>
            <a:r>
              <a:rPr lang="ja-JP" altLang="en-US" sz="2400" dirty="0" smtClean="0"/>
              <a:t>暑夏年</a:t>
            </a:r>
            <a:r>
              <a:rPr lang="en-US" altLang="ja-JP" sz="2400" dirty="0" smtClean="0"/>
              <a:t> </a:t>
            </a:r>
            <a:r>
              <a:rPr lang="en-US" altLang="ja-JP" sz="2400" dirty="0" smtClean="0">
                <a:solidFill>
                  <a:schemeClr val="bg2"/>
                </a:solidFill>
              </a:rPr>
              <a:t>↓</a:t>
            </a:r>
            <a:r>
              <a:rPr lang="en-US" altLang="ja-JP" sz="2400" dirty="0" smtClean="0"/>
              <a:t> </a:t>
            </a:r>
            <a:r>
              <a:rPr lang="ja-JP" altLang="en-US" sz="2400" dirty="0" smtClean="0"/>
              <a:t>は低い出現率</a:t>
            </a:r>
            <a:r>
              <a:rPr lang="en-US" altLang="ja-JP" sz="2400" dirty="0" smtClean="0"/>
              <a:t> </a:t>
            </a:r>
            <a:r>
              <a:rPr lang="en-US" altLang="ja-JP" sz="2000" dirty="0" smtClean="0">
                <a:solidFill>
                  <a:srgbClr val="FF0080"/>
                </a:solidFill>
              </a:rPr>
              <a:t>78, 94, 04</a:t>
            </a:r>
          </a:p>
          <a:p>
            <a:r>
              <a:rPr lang="ja-JP" altLang="en-US" sz="2400" dirty="0" smtClean="0"/>
              <a:t>冷夏でなくても高出現率</a:t>
            </a:r>
            <a:r>
              <a:rPr lang="en-US" altLang="ja-JP" sz="2400" dirty="0" smtClean="0"/>
              <a:t> </a:t>
            </a:r>
            <a:r>
              <a:rPr lang="en-US" altLang="ja-JP" sz="2400" dirty="0" smtClean="0">
                <a:solidFill>
                  <a:srgbClr val="FF6600"/>
                </a:solidFill>
              </a:rPr>
              <a:t>↓ </a:t>
            </a:r>
            <a:r>
              <a:rPr lang="en-US" altLang="ja-JP" sz="2000" dirty="0" smtClean="0">
                <a:solidFill>
                  <a:srgbClr val="FF6600"/>
                </a:solidFill>
              </a:rPr>
              <a:t>79, 91,95,06</a:t>
            </a:r>
            <a:endParaRPr kumimoji="1" lang="ja-JP" altLang="en-US" sz="2000" dirty="0">
              <a:solidFill>
                <a:srgbClr val="FF66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201333" y="1067883"/>
            <a:ext cx="5147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>
                <a:solidFill>
                  <a:schemeClr val="tx2"/>
                </a:solidFill>
              </a:rPr>
              <a:t>集計期間：</a:t>
            </a:r>
            <a:r>
              <a:rPr kumimoji="1" lang="en-US" altLang="ja-JP" dirty="0" smtClean="0">
                <a:solidFill>
                  <a:schemeClr val="tx2"/>
                </a:solidFill>
              </a:rPr>
              <a:t>1978-2010,  6/21-8/10</a:t>
            </a:r>
            <a:r>
              <a:rPr kumimoji="1" lang="ja-JP" altLang="en-US" dirty="0" smtClean="0">
                <a:solidFill>
                  <a:schemeClr val="tx2"/>
                </a:solidFill>
              </a:rPr>
              <a:t>（</a:t>
            </a:r>
            <a:r>
              <a:rPr kumimoji="1" lang="en-US" altLang="ja-JP" dirty="0" smtClean="0">
                <a:solidFill>
                  <a:schemeClr val="tx2"/>
                </a:solidFill>
              </a:rPr>
              <a:t>51</a:t>
            </a:r>
            <a:r>
              <a:rPr kumimoji="1" lang="ja-JP" altLang="en-US" dirty="0" smtClean="0">
                <a:solidFill>
                  <a:schemeClr val="tx2"/>
                </a:solidFill>
              </a:rPr>
              <a:t>日間</a:t>
            </a:r>
            <a:r>
              <a:rPr lang="ja-JP" altLang="en-US" dirty="0" smtClean="0">
                <a:solidFill>
                  <a:schemeClr val="tx2"/>
                </a:solidFill>
              </a:rPr>
              <a:t>）</a:t>
            </a:r>
            <a:endParaRPr kumimoji="1" lang="ja-JP" altLang="en-US" dirty="0">
              <a:solidFill>
                <a:schemeClr val="tx2"/>
              </a:solidFill>
            </a:endParaRPr>
          </a:p>
        </p:txBody>
      </p:sp>
      <p:cxnSp>
        <p:nvCxnSpPr>
          <p:cNvPr id="19" name="直線矢印コネクタ 18"/>
          <p:cNvCxnSpPr/>
          <p:nvPr/>
        </p:nvCxnSpPr>
        <p:spPr>
          <a:xfrm>
            <a:off x="4351867" y="2353725"/>
            <a:ext cx="0" cy="245526"/>
          </a:xfrm>
          <a:prstGeom prst="straightConnector1">
            <a:avLst/>
          </a:prstGeom>
          <a:ln w="38100" cmpd="sng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/>
          <p:cNvCxnSpPr/>
          <p:nvPr/>
        </p:nvCxnSpPr>
        <p:spPr>
          <a:xfrm>
            <a:off x="6299200" y="2129362"/>
            <a:ext cx="0" cy="245526"/>
          </a:xfrm>
          <a:prstGeom prst="straightConnector1">
            <a:avLst/>
          </a:prstGeom>
          <a:ln w="38100" cmpd="sng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/>
          <p:cNvCxnSpPr/>
          <p:nvPr/>
        </p:nvCxnSpPr>
        <p:spPr>
          <a:xfrm>
            <a:off x="7848600" y="2108199"/>
            <a:ext cx="0" cy="245526"/>
          </a:xfrm>
          <a:prstGeom prst="straightConnector1">
            <a:avLst/>
          </a:prstGeom>
          <a:ln w="38100" cmpd="sng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/>
          <p:cNvCxnSpPr/>
          <p:nvPr/>
        </p:nvCxnSpPr>
        <p:spPr>
          <a:xfrm>
            <a:off x="4817532" y="2230962"/>
            <a:ext cx="0" cy="245526"/>
          </a:xfrm>
          <a:prstGeom prst="straightConnector1">
            <a:avLst/>
          </a:prstGeom>
          <a:ln w="38100" cmpd="sng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/>
          <p:cNvCxnSpPr/>
          <p:nvPr/>
        </p:nvCxnSpPr>
        <p:spPr>
          <a:xfrm>
            <a:off x="4165600" y="2277517"/>
            <a:ext cx="0" cy="245526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矢印コネクタ 31"/>
          <p:cNvCxnSpPr/>
          <p:nvPr/>
        </p:nvCxnSpPr>
        <p:spPr>
          <a:xfrm>
            <a:off x="6011332" y="1985436"/>
            <a:ext cx="0" cy="245526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/>
          <p:cNvCxnSpPr/>
          <p:nvPr/>
        </p:nvCxnSpPr>
        <p:spPr>
          <a:xfrm>
            <a:off x="8314266" y="2142066"/>
            <a:ext cx="0" cy="245526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/>
          <p:cNvCxnSpPr/>
          <p:nvPr/>
        </p:nvCxnSpPr>
        <p:spPr>
          <a:xfrm>
            <a:off x="6620932" y="2154754"/>
            <a:ext cx="0" cy="245526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/>
          <p:cNvCxnSpPr/>
          <p:nvPr/>
        </p:nvCxnSpPr>
        <p:spPr>
          <a:xfrm>
            <a:off x="4030968" y="2692421"/>
            <a:ext cx="0" cy="245526"/>
          </a:xfrm>
          <a:prstGeom prst="straightConnector1">
            <a:avLst/>
          </a:prstGeom>
          <a:ln w="38100" cmpd="sng"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/>
          <p:cNvCxnSpPr/>
          <p:nvPr/>
        </p:nvCxnSpPr>
        <p:spPr>
          <a:xfrm>
            <a:off x="6469318" y="2573937"/>
            <a:ext cx="0" cy="245526"/>
          </a:xfrm>
          <a:prstGeom prst="straightConnector1">
            <a:avLst/>
          </a:prstGeom>
          <a:ln w="38100" cmpd="sng"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矢印コネクタ 23"/>
          <p:cNvCxnSpPr/>
          <p:nvPr/>
        </p:nvCxnSpPr>
        <p:spPr>
          <a:xfrm>
            <a:off x="8009464" y="2573937"/>
            <a:ext cx="0" cy="245526"/>
          </a:xfrm>
          <a:prstGeom prst="straightConnector1">
            <a:avLst/>
          </a:prstGeom>
          <a:ln w="38100" cmpd="sng"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-22320" y="1413129"/>
            <a:ext cx="3977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/>
              <a:t>33</a:t>
            </a:r>
            <a:r>
              <a:rPr kumimoji="1" lang="ja-JP" altLang="en-US" dirty="0" smtClean="0"/>
              <a:t>年平均の感染好適条件出現率分布</a:t>
            </a:r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03200" y="2075286"/>
            <a:ext cx="1765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 smtClean="0"/>
              <a:t>各メッシュの　</a:t>
            </a:r>
            <a:endParaRPr kumimoji="1" lang="en-US" altLang="ja-JP" dirty="0" smtClean="0"/>
          </a:p>
          <a:p>
            <a:r>
              <a:rPr kumimoji="1" lang="ja-JP" altLang="en-US" dirty="0" smtClean="0"/>
              <a:t>感染好適条件（</a:t>
            </a:r>
            <a:r>
              <a:rPr kumimoji="1" lang="en-US" altLang="ja-JP" dirty="0" smtClean="0"/>
              <a:t>1-10</a:t>
            </a:r>
            <a:r>
              <a:rPr kumimoji="1" lang="ja-JP" altLang="en-US" dirty="0" smtClean="0"/>
              <a:t>）の</a:t>
            </a:r>
            <a:endParaRPr kumimoji="1" lang="en-US" altLang="ja-JP" dirty="0" smtClean="0"/>
          </a:p>
          <a:p>
            <a:r>
              <a:rPr kumimoji="1" lang="ja-JP" altLang="en-US" dirty="0" smtClean="0"/>
              <a:t>出現率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44495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32790" y="446911"/>
            <a:ext cx="6934200" cy="762000"/>
          </a:xfrm>
        </p:spPr>
        <p:txBody>
          <a:bodyPr/>
          <a:lstStyle/>
          <a:p>
            <a:r>
              <a:rPr kumimoji="1" lang="ja-JP" altLang="en-US" sz="3600" dirty="0" smtClean="0"/>
              <a:t>病害実績との比較（</a:t>
            </a:r>
            <a:r>
              <a:rPr lang="ja-JP" altLang="en-US" sz="3600" dirty="0" smtClean="0"/>
              <a:t>県単位で集計</a:t>
            </a:r>
            <a:r>
              <a:rPr kumimoji="1" lang="ja-JP" altLang="en-US" sz="3600" dirty="0" smtClean="0"/>
              <a:t>）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0320" y="1527784"/>
            <a:ext cx="8872080" cy="546100"/>
          </a:xfrm>
          <a:ln>
            <a:noFill/>
          </a:ln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ja-JP" altLang="en-US" sz="2000" b="1" dirty="0" smtClean="0">
                <a:solidFill>
                  <a:srgbClr val="800000"/>
                </a:solidFill>
              </a:rPr>
              <a:t>ー</a:t>
            </a:r>
            <a:r>
              <a:rPr lang="ja-JP" altLang="en-US" sz="2000" dirty="0" smtClean="0">
                <a:solidFill>
                  <a:srgbClr val="800000"/>
                </a:solidFill>
              </a:rPr>
              <a:t>：計算で得た</a:t>
            </a:r>
            <a:r>
              <a:rPr lang="en-US" altLang="ja-JP" sz="2000" dirty="0" smtClean="0">
                <a:solidFill>
                  <a:srgbClr val="800000"/>
                </a:solidFill>
              </a:rPr>
              <a:t>BLASTAM</a:t>
            </a:r>
            <a:r>
              <a:rPr lang="ja-JP" altLang="en-US" sz="2000" dirty="0" smtClean="0">
                <a:solidFill>
                  <a:srgbClr val="800000"/>
                </a:solidFill>
              </a:rPr>
              <a:t>好適条件出現率</a:t>
            </a:r>
            <a:r>
              <a:rPr lang="ja-JP" altLang="ja-JP" sz="2000" dirty="0"/>
              <a:t>　</a:t>
            </a:r>
            <a:r>
              <a:rPr kumimoji="1" lang="ja-JP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ー</a:t>
            </a:r>
            <a:r>
              <a:rPr kumimoji="1" lang="ja-JP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：実際のいもち病病害面積率</a:t>
            </a:r>
            <a:endParaRPr kumimoji="1" lang="ja-JP" alt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図 5" descr="時系列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20" y="1920089"/>
            <a:ext cx="2880000" cy="1944227"/>
          </a:xfrm>
          <a:prstGeom prst="rect">
            <a:avLst/>
          </a:prstGeom>
        </p:spPr>
      </p:pic>
      <p:pic>
        <p:nvPicPr>
          <p:cNvPr id="7" name="図 6" descr="時系列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400" y="1983590"/>
            <a:ext cx="2880000" cy="1944229"/>
          </a:xfrm>
          <a:prstGeom prst="rect">
            <a:avLst/>
          </a:prstGeom>
        </p:spPr>
      </p:pic>
      <p:pic>
        <p:nvPicPr>
          <p:cNvPr id="8" name="図 7" descr="時系列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400" y="1920090"/>
            <a:ext cx="2880000" cy="1944228"/>
          </a:xfrm>
          <a:prstGeom prst="rect">
            <a:avLst/>
          </a:prstGeom>
        </p:spPr>
      </p:pic>
      <p:pic>
        <p:nvPicPr>
          <p:cNvPr id="9" name="図 8" descr="時系列4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20" y="3864316"/>
            <a:ext cx="2880000" cy="1944227"/>
          </a:xfrm>
          <a:prstGeom prst="rect">
            <a:avLst/>
          </a:prstGeom>
        </p:spPr>
      </p:pic>
      <p:pic>
        <p:nvPicPr>
          <p:cNvPr id="10" name="図 9" descr="時系列5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256" y="3864316"/>
            <a:ext cx="2880000" cy="1944226"/>
          </a:xfrm>
          <a:prstGeom prst="rect">
            <a:avLst/>
          </a:prstGeom>
        </p:spPr>
      </p:pic>
      <p:pic>
        <p:nvPicPr>
          <p:cNvPr id="11" name="図 10" descr="時系列6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555" y="3864316"/>
            <a:ext cx="2880000" cy="1944227"/>
          </a:xfrm>
          <a:prstGeom prst="rect">
            <a:avLst/>
          </a:prstGeom>
        </p:spPr>
      </p:pic>
      <p:sp>
        <p:nvSpPr>
          <p:cNvPr id="5" name="四角形吹き出し 4"/>
          <p:cNvSpPr/>
          <p:nvPr/>
        </p:nvSpPr>
        <p:spPr>
          <a:xfrm>
            <a:off x="177250" y="5808543"/>
            <a:ext cx="6210300" cy="1003778"/>
          </a:xfrm>
          <a:prstGeom prst="wedgeRectCallout">
            <a:avLst>
              <a:gd name="adj1" fmla="val -3235"/>
              <a:gd name="adj2" fmla="val -7174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2800" dirty="0" smtClean="0">
                <a:solidFill>
                  <a:schemeClr val="tx1"/>
                </a:solidFill>
              </a:rPr>
              <a:t>ピークは</a:t>
            </a:r>
            <a:r>
              <a:rPr lang="ja-JP" altLang="en-US" sz="2800" dirty="0" smtClean="0">
                <a:solidFill>
                  <a:schemeClr val="tx1"/>
                </a:solidFill>
              </a:rPr>
              <a:t>おおむね</a:t>
            </a:r>
            <a:r>
              <a:rPr kumimoji="1" lang="ja-JP" altLang="en-US" sz="2800" dirty="0" smtClean="0">
                <a:solidFill>
                  <a:schemeClr val="tx1"/>
                </a:solidFill>
              </a:rPr>
              <a:t>合っている</a:t>
            </a:r>
            <a:endParaRPr kumimoji="1" lang="en-US" altLang="ja-JP" sz="2800" dirty="0" smtClean="0">
              <a:solidFill>
                <a:schemeClr val="tx1"/>
              </a:solidFill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</a:rPr>
              <a:t>（いもち病の少ない青森以外）</a:t>
            </a:r>
            <a:endParaRPr lang="en-US" altLang="ja-JP" sz="2800" dirty="0" smtClean="0">
              <a:solidFill>
                <a:schemeClr val="tx1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387550" y="6079068"/>
            <a:ext cx="2962143" cy="733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/>
              <a:t>病害データ出典：</a:t>
            </a:r>
            <a:endParaRPr kumimoji="1" lang="en-US" altLang="ja-JP" sz="2000" dirty="0" smtClean="0"/>
          </a:p>
          <a:p>
            <a:r>
              <a:rPr lang="ja-JP" altLang="en-US" sz="2000" dirty="0"/>
              <a:t>農林水産省「作物統計</a:t>
            </a:r>
            <a:r>
              <a:rPr lang="ja-JP" altLang="en-US" sz="2000" dirty="0" smtClean="0"/>
              <a:t>」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783844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71930" y="304800"/>
            <a:ext cx="8221134" cy="1041400"/>
          </a:xfrm>
        </p:spPr>
        <p:txBody>
          <a:bodyPr/>
          <a:lstStyle/>
          <a:p>
            <a:r>
              <a:rPr kumimoji="1" lang="en-US" altLang="ja-JP" dirty="0" smtClean="0"/>
              <a:t>②</a:t>
            </a:r>
            <a:r>
              <a:rPr kumimoji="1" lang="ja-JP" altLang="en-US" dirty="0" smtClean="0"/>
              <a:t>東北大</a:t>
            </a:r>
            <a:r>
              <a:rPr kumimoji="1" lang="en-US" altLang="ja-JP" dirty="0" smtClean="0"/>
              <a:t>DS</a:t>
            </a:r>
            <a:r>
              <a:rPr kumimoji="1" lang="ja-JP" altLang="en-US" dirty="0" smtClean="0"/>
              <a:t>データによる</a:t>
            </a:r>
            <a:r>
              <a:rPr kumimoji="1" lang="en-US" altLang="ja-JP" dirty="0" smtClean="0"/>
              <a:t>BLASTAM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1930" y="2222500"/>
            <a:ext cx="8536604" cy="3788833"/>
          </a:xfrm>
        </p:spPr>
        <p:txBody>
          <a:bodyPr/>
          <a:lstStyle/>
          <a:p>
            <a:r>
              <a:rPr lang="ja-JP" altLang="en-US" dirty="0" smtClean="0">
                <a:solidFill>
                  <a:schemeClr val="bg2"/>
                </a:solidFill>
              </a:rPr>
              <a:t>東北大チームによる</a:t>
            </a:r>
            <a:r>
              <a:rPr lang="en-US" altLang="ja-JP" dirty="0" smtClean="0">
                <a:solidFill>
                  <a:schemeClr val="bg2"/>
                </a:solidFill>
              </a:rPr>
              <a:t>DS</a:t>
            </a:r>
            <a:r>
              <a:rPr lang="ja-JP" altLang="en-US" dirty="0" smtClean="0">
                <a:solidFill>
                  <a:schemeClr val="bg2"/>
                </a:solidFill>
              </a:rPr>
              <a:t>データ</a:t>
            </a:r>
            <a:r>
              <a:rPr lang="ja-JP" altLang="en-US" dirty="0" smtClean="0"/>
              <a:t>を用いて、</a:t>
            </a:r>
            <a:endParaRPr lang="en-US" altLang="ja-JP" dirty="0" smtClean="0"/>
          </a:p>
          <a:p>
            <a:r>
              <a:rPr lang="en-US" altLang="ja-JP" dirty="0" smtClean="0"/>
              <a:t>2003, 2004</a:t>
            </a:r>
            <a:r>
              <a:rPr lang="ja-JP" altLang="en-US" dirty="0" smtClean="0"/>
              <a:t>年の</a:t>
            </a:r>
            <a:r>
              <a:rPr lang="en-US" altLang="ja-JP" dirty="0" smtClean="0"/>
              <a:t>7</a:t>
            </a:r>
            <a:r>
              <a:rPr lang="ja-JP" altLang="en-US" dirty="0" smtClean="0"/>
              <a:t>月の</a:t>
            </a:r>
            <a:r>
              <a:rPr lang="en-US" altLang="ja-JP" dirty="0" smtClean="0">
                <a:solidFill>
                  <a:srgbClr val="FF0080"/>
                </a:solidFill>
              </a:rPr>
              <a:t>BLASTAM</a:t>
            </a:r>
            <a:r>
              <a:rPr lang="ja-JP" altLang="en-US" dirty="0" smtClean="0">
                <a:solidFill>
                  <a:srgbClr val="FF0080"/>
                </a:solidFill>
              </a:rPr>
              <a:t>を計算</a:t>
            </a:r>
            <a:endParaRPr lang="en-US" altLang="ja-JP" dirty="0" smtClean="0">
              <a:solidFill>
                <a:srgbClr val="FF0080"/>
              </a:solidFill>
            </a:endParaRPr>
          </a:p>
          <a:p>
            <a:pPr marL="0" indent="0">
              <a:buNone/>
            </a:pPr>
            <a:r>
              <a:rPr lang="ja-JP" altLang="en-US" dirty="0" smtClean="0"/>
              <a:t>　　　　　　　　　　　　　　</a:t>
            </a:r>
            <a:r>
              <a:rPr lang="en-US" altLang="ja-JP" dirty="0" smtClean="0"/>
              <a:t>↓</a:t>
            </a:r>
            <a:endParaRPr lang="en-US" altLang="ja-JP" dirty="0"/>
          </a:p>
          <a:p>
            <a:pPr marL="0" indent="0" algn="ctr">
              <a:buNone/>
            </a:pPr>
            <a:r>
              <a:rPr lang="ja-JP" altLang="en-US" dirty="0" smtClean="0"/>
              <a:t>東北農研メッシュのものと</a:t>
            </a:r>
            <a:r>
              <a:rPr lang="ja-JP" altLang="en-US" dirty="0" smtClean="0">
                <a:solidFill>
                  <a:schemeClr val="bg2">
                    <a:lumMod val="75000"/>
                  </a:schemeClr>
                </a:solidFill>
              </a:rPr>
              <a:t>感染好適条件出現率</a:t>
            </a:r>
            <a:r>
              <a:rPr lang="ja-JP" altLang="en-US" dirty="0" smtClean="0"/>
              <a:t>を比較</a:t>
            </a:r>
            <a:endParaRPr lang="en-US" altLang="ja-JP" dirty="0" smtClean="0"/>
          </a:p>
          <a:p>
            <a:pPr marL="0" indent="0" algn="ctr">
              <a:buNone/>
            </a:pPr>
            <a:r>
              <a:rPr lang="ja-JP" altLang="en-US" dirty="0"/>
              <a:t>（データはいずれも</a:t>
            </a:r>
            <a:r>
              <a:rPr lang="en-US" altLang="ja-JP" dirty="0"/>
              <a:t>1km</a:t>
            </a:r>
            <a:r>
              <a:rPr lang="ja-JP" altLang="en-US" dirty="0"/>
              <a:t>メッシュ</a:t>
            </a:r>
            <a:r>
              <a:rPr lang="ja-JP" altLang="en-US" dirty="0" smtClean="0"/>
              <a:t>）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47882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app2004d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636" y="3204632"/>
            <a:ext cx="3033039" cy="3240000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84200" y="6097511"/>
            <a:ext cx="8559800" cy="760489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ja-JP" altLang="en-US" sz="2400" dirty="0" smtClean="0">
                <a:solidFill>
                  <a:schemeClr val="bg2">
                    <a:lumMod val="50000"/>
                  </a:schemeClr>
                </a:solidFill>
              </a:rPr>
              <a:t>全体的に東北農研メッシュ（</a:t>
            </a:r>
            <a:r>
              <a:rPr lang="en-US" altLang="ja-JP" sz="2400" dirty="0" err="1" smtClean="0">
                <a:solidFill>
                  <a:schemeClr val="bg2">
                    <a:lumMod val="50000"/>
                  </a:schemeClr>
                </a:solidFill>
              </a:rPr>
              <a:t>AMeDAS</a:t>
            </a:r>
            <a:r>
              <a:rPr lang="ja-JP" altLang="en-US" sz="2400" dirty="0" smtClean="0">
                <a:solidFill>
                  <a:schemeClr val="bg2">
                    <a:lumMod val="50000"/>
                  </a:schemeClr>
                </a:solidFill>
              </a:rPr>
              <a:t>内挿）のほうが値が高い</a:t>
            </a:r>
            <a:endParaRPr lang="en-US" altLang="ja-JP" sz="24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ja-JP" altLang="en-US" sz="2400" dirty="0">
                <a:solidFill>
                  <a:schemeClr val="bg2">
                    <a:lumMod val="50000"/>
                  </a:schemeClr>
                </a:solidFill>
              </a:rPr>
              <a:t>　</a:t>
            </a:r>
            <a:r>
              <a:rPr lang="ja-JP" altLang="en-US" sz="2400" dirty="0" smtClean="0">
                <a:solidFill>
                  <a:schemeClr val="bg2">
                    <a:lumMod val="50000"/>
                  </a:schemeClr>
                </a:solidFill>
              </a:rPr>
              <a:t>　（＝いもち病が出やすい判定）</a:t>
            </a:r>
            <a:endParaRPr lang="en-US" altLang="ja-JP" sz="2400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44846" y="35107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 smtClean="0"/>
              <a:t>東北農研</a:t>
            </a:r>
            <a:r>
              <a:rPr lang="en-US" altLang="ja-JP" sz="2000" dirty="0" smtClean="0"/>
              <a:t>1km</a:t>
            </a:r>
            <a:r>
              <a:rPr lang="ja-JP" altLang="en-US" sz="2000" dirty="0" smtClean="0"/>
              <a:t>メッシュ</a:t>
            </a:r>
            <a:endParaRPr kumimoji="1" lang="ja-JP" altLang="en-US" sz="2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624846" y="-608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000" dirty="0" smtClean="0"/>
              <a:t>東北大</a:t>
            </a:r>
            <a:r>
              <a:rPr lang="en-US" altLang="ja-JP" sz="2000" dirty="0" smtClean="0"/>
              <a:t>1km</a:t>
            </a:r>
            <a:r>
              <a:rPr lang="ja-JP" altLang="en-US" sz="2000" dirty="0" smtClean="0"/>
              <a:t>メッシュ</a:t>
            </a:r>
            <a:endParaRPr kumimoji="1" lang="ja-JP" altLang="en-US" sz="2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436644" y="9859"/>
            <a:ext cx="2667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dirty="0" smtClean="0"/>
              <a:t>差分（農研ー東北大）</a:t>
            </a:r>
            <a:endParaRPr kumimoji="1" lang="ja-JP" altLang="en-US" sz="2000" dirty="0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90848" y="709592"/>
            <a:ext cx="553998" cy="19701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sz="2400" dirty="0" smtClean="0">
                <a:solidFill>
                  <a:schemeClr val="accent5">
                    <a:lumMod val="50000"/>
                  </a:schemeClr>
                </a:solidFill>
              </a:rPr>
              <a:t>２００３年７月</a:t>
            </a:r>
            <a:endParaRPr kumimoji="1" lang="ja-JP" alt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90848" y="3602198"/>
            <a:ext cx="553998" cy="197010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ja-JP" altLang="en-US" sz="2400" dirty="0" smtClean="0">
                <a:solidFill>
                  <a:srgbClr val="FF0000"/>
                </a:solidFill>
              </a:rPr>
              <a:t>２００４年７月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pic>
        <p:nvPicPr>
          <p:cNvPr id="19" name="図 18" descr="app2003mes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68" y="198739"/>
            <a:ext cx="3033032" cy="3239993"/>
          </a:xfrm>
          <a:prstGeom prst="rect">
            <a:avLst/>
          </a:prstGeom>
        </p:spPr>
      </p:pic>
      <p:pic>
        <p:nvPicPr>
          <p:cNvPr id="20" name="図 19" descr="app2003d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637" y="198739"/>
            <a:ext cx="3060000" cy="3268804"/>
          </a:xfrm>
          <a:prstGeom prst="rect">
            <a:avLst/>
          </a:prstGeom>
        </p:spPr>
      </p:pic>
      <p:pic>
        <p:nvPicPr>
          <p:cNvPr id="21" name="図 20" descr="diff2003m-d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288" y="198739"/>
            <a:ext cx="3060000" cy="3268797"/>
          </a:xfrm>
          <a:prstGeom prst="rect">
            <a:avLst/>
          </a:prstGeom>
        </p:spPr>
      </p:pic>
      <p:pic>
        <p:nvPicPr>
          <p:cNvPr id="2" name="図 1" descr="app2004mesh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68" y="3204633"/>
            <a:ext cx="3033040" cy="3240000"/>
          </a:xfrm>
          <a:prstGeom prst="rect">
            <a:avLst/>
          </a:prstGeom>
        </p:spPr>
      </p:pic>
      <p:pic>
        <p:nvPicPr>
          <p:cNvPr id="5" name="図 4" descr="diff2004m-ds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551" y="3168634"/>
            <a:ext cx="3066737" cy="3275999"/>
          </a:xfrm>
          <a:prstGeom prst="rect">
            <a:avLst/>
          </a:prstGeom>
        </p:spPr>
      </p:pic>
      <p:sp>
        <p:nvSpPr>
          <p:cNvPr id="6" name="円形吹き出し 5"/>
          <p:cNvSpPr/>
          <p:nvPr/>
        </p:nvSpPr>
        <p:spPr>
          <a:xfrm>
            <a:off x="3302637" y="3082373"/>
            <a:ext cx="5639437" cy="2221993"/>
          </a:xfrm>
          <a:prstGeom prst="wedgeEllipseCallout">
            <a:avLst>
              <a:gd name="adj1" fmla="val -20223"/>
              <a:gd name="adj2" fmla="val -81193"/>
            </a:avLst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dirty="0" smtClean="0">
                <a:solidFill>
                  <a:srgbClr val="0000FF"/>
                </a:solidFill>
              </a:rPr>
              <a:t>沢田さんの</a:t>
            </a:r>
            <a:endParaRPr kumimoji="1" lang="en-US" altLang="ja-JP" sz="2400" dirty="0" smtClean="0">
              <a:solidFill>
                <a:srgbClr val="0000FF"/>
              </a:solidFill>
            </a:endParaRPr>
          </a:p>
          <a:p>
            <a:pPr algn="ctr"/>
            <a:r>
              <a:rPr kumimoji="1" lang="ja-JP" altLang="en-US" sz="2400" dirty="0" smtClean="0">
                <a:solidFill>
                  <a:srgbClr val="0000FF"/>
                </a:solidFill>
              </a:rPr>
              <a:t>気温による地域区分と</a:t>
            </a:r>
            <a:endParaRPr kumimoji="1" lang="en-US" altLang="ja-JP" sz="2400" dirty="0" smtClean="0">
              <a:solidFill>
                <a:srgbClr val="0000FF"/>
              </a:solidFill>
            </a:endParaRPr>
          </a:p>
          <a:p>
            <a:pPr algn="ctr"/>
            <a:r>
              <a:rPr kumimoji="1" lang="ja-JP" altLang="en-US" sz="2400" dirty="0" smtClean="0">
                <a:solidFill>
                  <a:srgbClr val="0000FF"/>
                </a:solidFill>
              </a:rPr>
              <a:t>同様のパターンが！！</a:t>
            </a:r>
            <a:endParaRPr kumimoji="1" lang="en-US" altLang="ja-JP" sz="2400" dirty="0" smtClean="0">
              <a:solidFill>
                <a:srgbClr val="0000FF"/>
              </a:solidFill>
            </a:endParaRPr>
          </a:p>
          <a:p>
            <a:pPr algn="ctr"/>
            <a:r>
              <a:rPr lang="ja-JP" altLang="en-US" sz="2400" dirty="0" smtClean="0">
                <a:solidFill>
                  <a:srgbClr val="0000FF"/>
                </a:solidFill>
              </a:rPr>
              <a:t>（南部で低い感染好適条件＝</a:t>
            </a:r>
            <a:r>
              <a:rPr lang="ja-JP" altLang="en-US" sz="2400" dirty="0" smtClean="0">
                <a:solidFill>
                  <a:srgbClr val="FF0000"/>
                </a:solidFill>
              </a:rPr>
              <a:t>大きめの日射量</a:t>
            </a:r>
            <a:r>
              <a:rPr lang="ja-JP" altLang="en-US" sz="2400" dirty="0" smtClean="0">
                <a:solidFill>
                  <a:srgbClr val="0000FF"/>
                </a:solidFill>
              </a:rPr>
              <a:t>による？）</a:t>
            </a:r>
            <a:endParaRPr kumimoji="1" lang="ja-JP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252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 3" descr="sendai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656974" y="3767873"/>
            <a:ext cx="3487026" cy="3090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日射量から日照時間への換算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87868" y="1439333"/>
            <a:ext cx="8856132" cy="1540934"/>
          </a:xfrm>
        </p:spPr>
        <p:txBody>
          <a:bodyPr/>
          <a:lstStyle/>
          <a:p>
            <a:r>
              <a:rPr kumimoji="1" lang="en-US" altLang="ja-JP" sz="2800" dirty="0" smtClean="0"/>
              <a:t>BLASTAM</a:t>
            </a:r>
            <a:r>
              <a:rPr kumimoji="1" lang="ja-JP" altLang="en-US" sz="2800" dirty="0" smtClean="0"/>
              <a:t>は日照時間に敏感らしい</a:t>
            </a:r>
            <a:endParaRPr kumimoji="1" lang="en-US" altLang="ja-JP" sz="2800" dirty="0" smtClean="0"/>
          </a:p>
          <a:p>
            <a:pPr lvl="1"/>
            <a:r>
              <a:rPr kumimoji="1" lang="ja-JP" altLang="en-US" dirty="0" smtClean="0"/>
              <a:t>通常の</a:t>
            </a:r>
            <a:r>
              <a:rPr kumimoji="1" lang="en-US" altLang="ja-JP" dirty="0" smtClean="0"/>
              <a:t>BLASTAM</a:t>
            </a:r>
            <a:r>
              <a:rPr kumimoji="1" lang="ja-JP" altLang="en-US" dirty="0" smtClean="0"/>
              <a:t>（</a:t>
            </a:r>
            <a:r>
              <a:rPr kumimoji="1" lang="en-US" altLang="ja-JP" dirty="0" err="1" smtClean="0"/>
              <a:t>AMeDAS</a:t>
            </a:r>
            <a:r>
              <a:rPr kumimoji="1" lang="ja-JP" altLang="en-US" dirty="0" smtClean="0"/>
              <a:t>ベース）</a:t>
            </a:r>
            <a:r>
              <a:rPr kumimoji="1" lang="en-US" altLang="ja-JP" dirty="0" smtClean="0"/>
              <a:t>…</a:t>
            </a:r>
            <a:r>
              <a:rPr kumimoji="1" lang="ja-JP" altLang="en-US" dirty="0" smtClean="0"/>
              <a:t>日照時間</a:t>
            </a:r>
            <a:endParaRPr kumimoji="1" lang="en-US" altLang="ja-JP" dirty="0" smtClean="0"/>
          </a:p>
          <a:p>
            <a:pPr lvl="1"/>
            <a:r>
              <a:rPr lang="ja-JP" altLang="en-US" dirty="0" smtClean="0"/>
              <a:t>東北大</a:t>
            </a:r>
            <a:r>
              <a:rPr lang="en-US" altLang="ja-JP" dirty="0" smtClean="0"/>
              <a:t>DS</a:t>
            </a:r>
            <a:r>
              <a:rPr lang="ja-JP" altLang="en-US" dirty="0" smtClean="0"/>
              <a:t>データ</a:t>
            </a:r>
            <a:r>
              <a:rPr lang="en-US" altLang="ja-JP" dirty="0" smtClean="0"/>
              <a:t>…</a:t>
            </a:r>
            <a:r>
              <a:rPr lang="ja-JP" altLang="en-US" dirty="0" smtClean="0"/>
              <a:t>日射量</a:t>
            </a:r>
            <a:endParaRPr lang="en-US" altLang="ja-JP" dirty="0" smtClean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 bwMode="auto">
          <a:xfrm>
            <a:off x="430559" y="4267203"/>
            <a:ext cx="5259041" cy="2404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400" dirty="0" smtClean="0">
                <a:solidFill>
                  <a:srgbClr val="BF0060"/>
                </a:solidFill>
              </a:rPr>
              <a:t>仙台管区気象台の日照時間とそこのメッシュの日射量との回帰式</a:t>
            </a:r>
            <a:r>
              <a:rPr lang="ja-JP" altLang="en-US" sz="2400" dirty="0" smtClean="0"/>
              <a:t>によるもの（これまでの図はこちら）</a:t>
            </a:r>
            <a:endParaRPr lang="en-US" altLang="ja-JP" sz="2400" dirty="0" smtClean="0"/>
          </a:p>
          <a:p>
            <a:pPr>
              <a:lnSpc>
                <a:spcPct val="120000"/>
              </a:lnSpc>
            </a:pPr>
            <a:r>
              <a:rPr lang="en-US" altLang="ja-JP" sz="2400" dirty="0" smtClean="0">
                <a:solidFill>
                  <a:schemeClr val="bg2">
                    <a:lumMod val="75000"/>
                  </a:schemeClr>
                </a:solidFill>
              </a:rPr>
              <a:t>120W</a:t>
            </a:r>
            <a:r>
              <a:rPr lang="ja-JP" altLang="en-US" sz="2400" dirty="0" smtClean="0">
                <a:solidFill>
                  <a:schemeClr val="bg2">
                    <a:lumMod val="75000"/>
                  </a:schemeClr>
                </a:solidFill>
              </a:rPr>
              <a:t>で「日照あり」</a:t>
            </a:r>
            <a:r>
              <a:rPr lang="ja-JP" altLang="en-US" sz="2400" dirty="0" smtClean="0"/>
              <a:t>に換算</a:t>
            </a:r>
            <a:endParaRPr lang="en-US" altLang="ja-JP" sz="2400" dirty="0" smtClean="0"/>
          </a:p>
          <a:p>
            <a:pPr>
              <a:lnSpc>
                <a:spcPct val="120000"/>
              </a:lnSpc>
            </a:pPr>
            <a:r>
              <a:rPr lang="en-US" altLang="ja-JP" sz="2400" dirty="0" smtClean="0">
                <a:solidFill>
                  <a:schemeClr val="bg2">
                    <a:lumMod val="75000"/>
                  </a:schemeClr>
                </a:solidFill>
              </a:rPr>
              <a:t>200W</a:t>
            </a:r>
            <a:r>
              <a:rPr lang="ja-JP" altLang="en-US" sz="2400" dirty="0" smtClean="0">
                <a:solidFill>
                  <a:schemeClr val="bg2">
                    <a:lumMod val="75000"/>
                  </a:schemeClr>
                </a:solidFill>
              </a:rPr>
              <a:t>で「日照あり」</a:t>
            </a:r>
            <a:r>
              <a:rPr lang="ja-JP" altLang="en-US" sz="2400" dirty="0" smtClean="0"/>
              <a:t>に換算（厳しい）</a:t>
            </a:r>
            <a:endParaRPr lang="en-US" altLang="ja-JP" sz="2400" dirty="0" smtClean="0"/>
          </a:p>
          <a:p>
            <a:endParaRPr lang="en-US" altLang="ja-JP" sz="2400" dirty="0" smtClean="0"/>
          </a:p>
          <a:p>
            <a:endParaRPr lang="en-US" altLang="ja-JP" sz="2400" dirty="0" smtClean="0"/>
          </a:p>
        </p:txBody>
      </p:sp>
      <p:sp>
        <p:nvSpPr>
          <p:cNvPr id="5" name="ストライプ矢印 4"/>
          <p:cNvSpPr/>
          <p:nvPr/>
        </p:nvSpPr>
        <p:spPr>
          <a:xfrm rot="5400000">
            <a:off x="3801532" y="2633135"/>
            <a:ext cx="1286936" cy="1981200"/>
          </a:xfrm>
          <a:prstGeom prst="striped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85800" y="3086336"/>
            <a:ext cx="800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800" dirty="0" smtClean="0">
                <a:solidFill>
                  <a:schemeClr val="tx2"/>
                </a:solidFill>
              </a:rPr>
              <a:t>東北大</a:t>
            </a:r>
            <a:r>
              <a:rPr kumimoji="1" lang="en-US" altLang="ja-JP" sz="2800" dirty="0" smtClean="0">
                <a:solidFill>
                  <a:schemeClr val="tx2"/>
                </a:solidFill>
              </a:rPr>
              <a:t>DS</a:t>
            </a:r>
            <a:r>
              <a:rPr kumimoji="1" lang="ja-JP" altLang="en-US" sz="2800" dirty="0" smtClean="0">
                <a:solidFill>
                  <a:schemeClr val="tx2"/>
                </a:solidFill>
              </a:rPr>
              <a:t>データの日射量を３通りの方法で変換し</a:t>
            </a:r>
            <a:endParaRPr kumimoji="1" lang="en-US" altLang="ja-JP" sz="2800" dirty="0" smtClean="0">
              <a:solidFill>
                <a:schemeClr val="tx2"/>
              </a:solidFill>
            </a:endParaRPr>
          </a:p>
          <a:p>
            <a:pPr algn="ctr"/>
            <a:r>
              <a:rPr kumimoji="1" lang="en-US" altLang="ja-JP" sz="2800" dirty="0" smtClean="0">
                <a:solidFill>
                  <a:schemeClr val="tx2"/>
                </a:solidFill>
              </a:rPr>
              <a:t>BLASTAM</a:t>
            </a:r>
            <a:r>
              <a:rPr lang="ja-JP" altLang="en-US" sz="2800" dirty="0" smtClean="0">
                <a:solidFill>
                  <a:schemeClr val="tx2"/>
                </a:solidFill>
              </a:rPr>
              <a:t>を計算</a:t>
            </a:r>
            <a:endParaRPr kumimoji="1" lang="ja-JP" alt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894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loo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loop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wooshes">
      <a:majorFont>
        <a:latin typeface="Times New Roman"/>
        <a:ea typeface="Osaka"/>
        <a:cs typeface="Osaka"/>
      </a:majorFont>
      <a:minorFont>
        <a:latin typeface="Times New Roman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wooshes 1">
        <a:dk1>
          <a:srgbClr val="FFFFCC"/>
        </a:dk1>
        <a:lt1>
          <a:srgbClr val="FFCC00"/>
        </a:lt1>
        <a:dk2>
          <a:srgbClr val="000099"/>
        </a:dk2>
        <a:lt2>
          <a:srgbClr val="00CCFF"/>
        </a:lt2>
        <a:accent1>
          <a:srgbClr val="FFCC00"/>
        </a:accent1>
        <a:accent2>
          <a:srgbClr val="3333CC"/>
        </a:accent2>
        <a:accent3>
          <a:srgbClr val="AAAACA"/>
        </a:accent3>
        <a:accent4>
          <a:srgbClr val="DAAE00"/>
        </a:accent4>
        <a:accent5>
          <a:srgbClr val="FFE2AA"/>
        </a:accent5>
        <a:accent6>
          <a:srgbClr val="2D2DB9"/>
        </a:accent6>
        <a:hlink>
          <a:srgbClr val="CCCCFF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wooshes 2">
        <a:dk1>
          <a:srgbClr val="DDDDDD"/>
        </a:dk1>
        <a:lt1>
          <a:srgbClr val="FFFFCC"/>
        </a:lt1>
        <a:dk2>
          <a:srgbClr val="000000"/>
        </a:dk2>
        <a:lt2>
          <a:srgbClr val="66FFFF"/>
        </a:lt2>
        <a:accent1>
          <a:srgbClr val="FF3300"/>
        </a:accent1>
        <a:accent2>
          <a:srgbClr val="33CCFF"/>
        </a:accent2>
        <a:accent3>
          <a:srgbClr val="AAAAAA"/>
        </a:accent3>
        <a:accent4>
          <a:srgbClr val="DADAAE"/>
        </a:accent4>
        <a:accent5>
          <a:srgbClr val="FFADAA"/>
        </a:accent5>
        <a:accent6>
          <a:srgbClr val="2DB9E7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wooshes 3">
        <a:dk1>
          <a:srgbClr val="4D4D4D"/>
        </a:dk1>
        <a:lt1>
          <a:srgbClr val="FFFFFF"/>
        </a:lt1>
        <a:dk2>
          <a:srgbClr val="003399"/>
        </a:dk2>
        <a:lt2>
          <a:srgbClr val="969696"/>
        </a:lt2>
        <a:accent1>
          <a:srgbClr val="0099CC"/>
        </a:accent1>
        <a:accent2>
          <a:srgbClr val="FFCC00"/>
        </a:accent2>
        <a:accent3>
          <a:srgbClr val="FFFFFF"/>
        </a:accent3>
        <a:accent4>
          <a:srgbClr val="404040"/>
        </a:accent4>
        <a:accent5>
          <a:srgbClr val="AACAE2"/>
        </a:accent5>
        <a:accent6>
          <a:srgbClr val="E7B900"/>
        </a:accent6>
        <a:hlink>
          <a:srgbClr val="0000FF"/>
        </a:hlink>
        <a:folHlink>
          <a:srgbClr val="00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wooshes 4">
        <a:dk1>
          <a:srgbClr val="000000"/>
        </a:dk1>
        <a:lt1>
          <a:srgbClr val="FFFFFF"/>
        </a:lt1>
        <a:dk2>
          <a:srgbClr val="5F5F5F"/>
        </a:dk2>
        <a:lt2>
          <a:srgbClr val="969696"/>
        </a:lt2>
        <a:accent1>
          <a:srgbClr val="B2B2B2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878787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wooshes 5">
        <a:dk1>
          <a:srgbClr val="4D4D4D"/>
        </a:dk1>
        <a:lt1>
          <a:srgbClr val="FFFFFF"/>
        </a:lt1>
        <a:dk2>
          <a:srgbClr val="6600CC"/>
        </a:dk2>
        <a:lt2>
          <a:srgbClr val="969696"/>
        </a:lt2>
        <a:accent1>
          <a:srgbClr val="66FF33"/>
        </a:accent1>
        <a:accent2>
          <a:srgbClr val="00CC66"/>
        </a:accent2>
        <a:accent3>
          <a:srgbClr val="FFFFFF"/>
        </a:accent3>
        <a:accent4>
          <a:srgbClr val="404040"/>
        </a:accent4>
        <a:accent5>
          <a:srgbClr val="B8FFAD"/>
        </a:accent5>
        <a:accent6>
          <a:srgbClr val="00B95C"/>
        </a:accent6>
        <a:hlink>
          <a:srgbClr val="669900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wooshes 6">
        <a:dk1>
          <a:srgbClr val="000099"/>
        </a:dk1>
        <a:lt1>
          <a:srgbClr val="FFFFFF"/>
        </a:lt1>
        <a:dk2>
          <a:srgbClr val="6600CC"/>
        </a:dk2>
        <a:lt2>
          <a:srgbClr val="969696"/>
        </a:lt2>
        <a:accent1>
          <a:srgbClr val="FF3300"/>
        </a:accent1>
        <a:accent2>
          <a:srgbClr val="CC0000"/>
        </a:accent2>
        <a:accent3>
          <a:srgbClr val="FFFFFF"/>
        </a:accent3>
        <a:accent4>
          <a:srgbClr val="000082"/>
        </a:accent4>
        <a:accent5>
          <a:srgbClr val="FFADAA"/>
        </a:accent5>
        <a:accent6>
          <a:srgbClr val="B90000"/>
        </a:accent6>
        <a:hlink>
          <a:srgbClr val="990033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wooshes 7">
        <a:dk1>
          <a:srgbClr val="4D4D4D"/>
        </a:dk1>
        <a:lt1>
          <a:srgbClr val="FFFFFF"/>
        </a:lt1>
        <a:dk2>
          <a:srgbClr val="C60063"/>
        </a:dk2>
        <a:lt2>
          <a:srgbClr val="969696"/>
        </a:lt2>
        <a:accent1>
          <a:srgbClr val="FF888A"/>
        </a:accent1>
        <a:accent2>
          <a:srgbClr val="00A901"/>
        </a:accent2>
        <a:accent3>
          <a:srgbClr val="FFFFFF"/>
        </a:accent3>
        <a:accent4>
          <a:srgbClr val="404040"/>
        </a:accent4>
        <a:accent5>
          <a:srgbClr val="FFC3C4"/>
        </a:accent5>
        <a:accent6>
          <a:srgbClr val="009901"/>
        </a:accent6>
        <a:hlink>
          <a:srgbClr val="2893CC"/>
        </a:hlink>
        <a:folHlink>
          <a:srgbClr val="FFE05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新しいプレゼンテーション">
  <a:themeElements>
    <a:clrScheme name="新しいプレゼンテーショ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新しいプレゼンテーション">
      <a:majorFont>
        <a:latin typeface="Osaka"/>
        <a:ea typeface="Osaka"/>
        <a:cs typeface="Osaka"/>
      </a:majorFont>
      <a:minorFont>
        <a:latin typeface="Osaka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新しいプレゼンテーショ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loop">
  <a:themeElements>
    <a:clrScheme name="ためし４">
      <a:dk1>
        <a:srgbClr val="103154"/>
      </a:dk1>
      <a:lt1>
        <a:srgbClr val="FFFFFF"/>
      </a:lt1>
      <a:dk2>
        <a:srgbClr val="008080"/>
      </a:dk2>
      <a:lt2>
        <a:srgbClr val="FF0080"/>
      </a:lt2>
      <a:accent1>
        <a:srgbClr val="FFF333"/>
      </a:accent1>
      <a:accent2>
        <a:srgbClr val="F1B015"/>
      </a:accent2>
      <a:accent3>
        <a:srgbClr val="FBEC85"/>
      </a:accent3>
      <a:accent4>
        <a:srgbClr val="D2C2F1"/>
      </a:accent4>
      <a:accent5>
        <a:srgbClr val="47DD4A"/>
      </a:accent5>
      <a:accent6>
        <a:srgbClr val="9D09D1"/>
      </a:accent6>
      <a:hlink>
        <a:srgbClr val="1286C9"/>
      </a:hlink>
      <a:folHlink>
        <a:srgbClr val="4CE9E2"/>
      </a:folHlink>
    </a:clrScheme>
    <a:fontScheme name="Office クラシック 2">
      <a:majorFont>
        <a:latin typeface="Lucida Grande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Lucida Grande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wooshes 1">
        <a:dk1>
          <a:srgbClr val="FFFFCC"/>
        </a:dk1>
        <a:lt1>
          <a:srgbClr val="FFCC00"/>
        </a:lt1>
        <a:dk2>
          <a:srgbClr val="000099"/>
        </a:dk2>
        <a:lt2>
          <a:srgbClr val="00CCFF"/>
        </a:lt2>
        <a:accent1>
          <a:srgbClr val="FFCC00"/>
        </a:accent1>
        <a:accent2>
          <a:srgbClr val="3333CC"/>
        </a:accent2>
        <a:accent3>
          <a:srgbClr val="AAAACA"/>
        </a:accent3>
        <a:accent4>
          <a:srgbClr val="DAAE00"/>
        </a:accent4>
        <a:accent5>
          <a:srgbClr val="FFE2AA"/>
        </a:accent5>
        <a:accent6>
          <a:srgbClr val="2D2DB9"/>
        </a:accent6>
        <a:hlink>
          <a:srgbClr val="CCCCFF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wooshes 2">
        <a:dk1>
          <a:srgbClr val="DDDDDD"/>
        </a:dk1>
        <a:lt1>
          <a:srgbClr val="FFFFCC"/>
        </a:lt1>
        <a:dk2>
          <a:srgbClr val="000000"/>
        </a:dk2>
        <a:lt2>
          <a:srgbClr val="66FFFF"/>
        </a:lt2>
        <a:accent1>
          <a:srgbClr val="FF3300"/>
        </a:accent1>
        <a:accent2>
          <a:srgbClr val="33CCFF"/>
        </a:accent2>
        <a:accent3>
          <a:srgbClr val="AAAAAA"/>
        </a:accent3>
        <a:accent4>
          <a:srgbClr val="DADAAE"/>
        </a:accent4>
        <a:accent5>
          <a:srgbClr val="FFADAA"/>
        </a:accent5>
        <a:accent6>
          <a:srgbClr val="2DB9E7"/>
        </a:accent6>
        <a:hlink>
          <a:srgbClr val="9999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wooshes 3">
        <a:dk1>
          <a:srgbClr val="4D4D4D"/>
        </a:dk1>
        <a:lt1>
          <a:srgbClr val="FFFFFF"/>
        </a:lt1>
        <a:dk2>
          <a:srgbClr val="003399"/>
        </a:dk2>
        <a:lt2>
          <a:srgbClr val="969696"/>
        </a:lt2>
        <a:accent1>
          <a:srgbClr val="0099CC"/>
        </a:accent1>
        <a:accent2>
          <a:srgbClr val="FFCC00"/>
        </a:accent2>
        <a:accent3>
          <a:srgbClr val="FFFFFF"/>
        </a:accent3>
        <a:accent4>
          <a:srgbClr val="404040"/>
        </a:accent4>
        <a:accent5>
          <a:srgbClr val="AACAE2"/>
        </a:accent5>
        <a:accent6>
          <a:srgbClr val="E7B900"/>
        </a:accent6>
        <a:hlink>
          <a:srgbClr val="0000FF"/>
        </a:hlink>
        <a:folHlink>
          <a:srgbClr val="00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wooshes 4">
        <a:dk1>
          <a:srgbClr val="000000"/>
        </a:dk1>
        <a:lt1>
          <a:srgbClr val="FFFFFF"/>
        </a:lt1>
        <a:dk2>
          <a:srgbClr val="5F5F5F"/>
        </a:dk2>
        <a:lt2>
          <a:srgbClr val="969696"/>
        </a:lt2>
        <a:accent1>
          <a:srgbClr val="B2B2B2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878787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wooshes 5">
        <a:dk1>
          <a:srgbClr val="4D4D4D"/>
        </a:dk1>
        <a:lt1>
          <a:srgbClr val="FFFFFF"/>
        </a:lt1>
        <a:dk2>
          <a:srgbClr val="6600CC"/>
        </a:dk2>
        <a:lt2>
          <a:srgbClr val="969696"/>
        </a:lt2>
        <a:accent1>
          <a:srgbClr val="66FF33"/>
        </a:accent1>
        <a:accent2>
          <a:srgbClr val="00CC66"/>
        </a:accent2>
        <a:accent3>
          <a:srgbClr val="FFFFFF"/>
        </a:accent3>
        <a:accent4>
          <a:srgbClr val="404040"/>
        </a:accent4>
        <a:accent5>
          <a:srgbClr val="B8FFAD"/>
        </a:accent5>
        <a:accent6>
          <a:srgbClr val="00B95C"/>
        </a:accent6>
        <a:hlink>
          <a:srgbClr val="669900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wooshes 6">
        <a:dk1>
          <a:srgbClr val="000099"/>
        </a:dk1>
        <a:lt1>
          <a:srgbClr val="FFFFFF"/>
        </a:lt1>
        <a:dk2>
          <a:srgbClr val="6600CC"/>
        </a:dk2>
        <a:lt2>
          <a:srgbClr val="969696"/>
        </a:lt2>
        <a:accent1>
          <a:srgbClr val="FF3300"/>
        </a:accent1>
        <a:accent2>
          <a:srgbClr val="CC0000"/>
        </a:accent2>
        <a:accent3>
          <a:srgbClr val="FFFFFF"/>
        </a:accent3>
        <a:accent4>
          <a:srgbClr val="000082"/>
        </a:accent4>
        <a:accent5>
          <a:srgbClr val="FFADAA"/>
        </a:accent5>
        <a:accent6>
          <a:srgbClr val="B90000"/>
        </a:accent6>
        <a:hlink>
          <a:srgbClr val="990033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wooshes 7">
        <a:dk1>
          <a:srgbClr val="4D4D4D"/>
        </a:dk1>
        <a:lt1>
          <a:srgbClr val="FFFFFF"/>
        </a:lt1>
        <a:dk2>
          <a:srgbClr val="C60063"/>
        </a:dk2>
        <a:lt2>
          <a:srgbClr val="969696"/>
        </a:lt2>
        <a:accent1>
          <a:srgbClr val="FF888A"/>
        </a:accent1>
        <a:accent2>
          <a:srgbClr val="00A901"/>
        </a:accent2>
        <a:accent3>
          <a:srgbClr val="FFFFFF"/>
        </a:accent3>
        <a:accent4>
          <a:srgbClr val="404040"/>
        </a:accent4>
        <a:accent5>
          <a:srgbClr val="FFC3C4"/>
        </a:accent5>
        <a:accent6>
          <a:srgbClr val="009901"/>
        </a:accent6>
        <a:hlink>
          <a:srgbClr val="2893CC"/>
        </a:hlink>
        <a:folHlink>
          <a:srgbClr val="FFE05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新しいプレゼンテーション">
  <a:themeElements>
    <a:clrScheme name="新しいプレゼンテーショ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クラシック 2">
      <a:majorFont>
        <a:latin typeface="Lucida Grande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Lucida Grande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新しいプレゼンテーショ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loop.thmx</Template>
  <TotalTime>2187</TotalTime>
  <Words>909</Words>
  <Application>Microsoft Macintosh PowerPoint</Application>
  <PresentationFormat>画面に合わせる (4:3)</PresentationFormat>
  <Paragraphs>175</Paragraphs>
  <Slides>15</Slides>
  <Notes>3</Notes>
  <HiddenSlides>0</HiddenSlides>
  <MMClips>0</MMClips>
  <ScaleCrop>false</ScaleCrop>
  <HeadingPairs>
    <vt:vector size="4" baseType="variant">
      <vt:variant>
        <vt:lpstr>テーマ</vt:lpstr>
      </vt:variant>
      <vt:variant>
        <vt:i4>5</vt:i4>
      </vt:variant>
      <vt:variant>
        <vt:lpstr>スライド タイトル</vt:lpstr>
      </vt:variant>
      <vt:variant>
        <vt:i4>15</vt:i4>
      </vt:variant>
    </vt:vector>
  </HeadingPairs>
  <TitlesOfParts>
    <vt:vector size="20" baseType="lpstr">
      <vt:lpstr>loop</vt:lpstr>
      <vt:lpstr>1_loop</vt:lpstr>
      <vt:lpstr>新しいプレゼンテーション</vt:lpstr>
      <vt:lpstr>2_loop</vt:lpstr>
      <vt:lpstr>1_新しいプレゼンテーション</vt:lpstr>
      <vt:lpstr>1kmメッシュ気象データで計算した1978-2010年のBLASTAM計算結果の解析</vt:lpstr>
      <vt:lpstr>発表内容</vt:lpstr>
      <vt:lpstr>①33年間のBLASTAMデータと 葉いもち実績の比較</vt:lpstr>
      <vt:lpstr>BLASTAMとは</vt:lpstr>
      <vt:lpstr>計算で得た過去33年間の感染好適条件の出現率</vt:lpstr>
      <vt:lpstr>病害実績との比較（県単位で集計）</vt:lpstr>
      <vt:lpstr>②東北大DSデータによるBLASTAM</vt:lpstr>
      <vt:lpstr>PowerPoint プレゼンテーション</vt:lpstr>
      <vt:lpstr>日射量から日照時間への換算</vt:lpstr>
      <vt:lpstr>様々な日射量変換によるBLASTAMの比較（2003）</vt:lpstr>
      <vt:lpstr>様々な日射量変換によるBLASTAMの比較（2003）</vt:lpstr>
      <vt:lpstr>様々な日射量変換によるBLASTAMの比較（2004）</vt:lpstr>
      <vt:lpstr>様々な日射量変換による BLASTAMの比較（2004）</vt:lpstr>
      <vt:lpstr>まとめ</vt:lpstr>
      <vt:lpstr>PowerPoint プレゼンテーション</vt:lpstr>
    </vt:vector>
  </TitlesOfParts>
  <Company>NARCT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自己紹介</dc:title>
  <dc:creator>OKUBO Sayuri</dc:creator>
  <cp:lastModifiedBy>OKUBO Sayuri</cp:lastModifiedBy>
  <cp:revision>218</cp:revision>
  <cp:lastPrinted>2011-09-22T03:12:18Z</cp:lastPrinted>
  <dcterms:created xsi:type="dcterms:W3CDTF">2011-08-22T00:45:05Z</dcterms:created>
  <dcterms:modified xsi:type="dcterms:W3CDTF">2011-09-22T05:52:37Z</dcterms:modified>
</cp:coreProperties>
</file>