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56" r:id="rId2"/>
    <p:sldId id="653" r:id="rId3"/>
    <p:sldId id="633" r:id="rId4"/>
    <p:sldId id="663" r:id="rId5"/>
    <p:sldId id="664" r:id="rId6"/>
    <p:sldId id="667" r:id="rId7"/>
    <p:sldId id="691" r:id="rId8"/>
    <p:sldId id="714" r:id="rId9"/>
    <p:sldId id="678" r:id="rId10"/>
    <p:sldId id="706" r:id="rId11"/>
    <p:sldId id="707" r:id="rId12"/>
    <p:sldId id="671" r:id="rId13"/>
    <p:sldId id="672" r:id="rId14"/>
    <p:sldId id="717" r:id="rId15"/>
    <p:sldId id="673" r:id="rId16"/>
    <p:sldId id="718" r:id="rId17"/>
    <p:sldId id="719" r:id="rId18"/>
    <p:sldId id="720" r:id="rId19"/>
    <p:sldId id="666" r:id="rId20"/>
    <p:sldId id="715" r:id="rId21"/>
    <p:sldId id="716" r:id="rId22"/>
    <p:sldId id="694" r:id="rId23"/>
    <p:sldId id="695" r:id="rId24"/>
    <p:sldId id="705" r:id="rId25"/>
    <p:sldId id="697" r:id="rId26"/>
    <p:sldId id="698" r:id="rId27"/>
    <p:sldId id="699" r:id="rId28"/>
    <p:sldId id="700" r:id="rId29"/>
    <p:sldId id="701" r:id="rId30"/>
    <p:sldId id="702" r:id="rId31"/>
    <p:sldId id="703" r:id="rId32"/>
    <p:sldId id="704" r:id="rId33"/>
    <p:sldId id="710" r:id="rId34"/>
    <p:sldId id="711" r:id="rId35"/>
    <p:sldId id="708" r:id="rId36"/>
    <p:sldId id="709" r:id="rId37"/>
    <p:sldId id="713" r:id="rId38"/>
    <p:sldId id="696" r:id="rId39"/>
    <p:sldId id="674" r:id="rId40"/>
    <p:sldId id="660" r:id="rId41"/>
    <p:sldId id="661" r:id="rId42"/>
    <p:sldId id="598" r:id="rId43"/>
    <p:sldId id="600" r:id="rId44"/>
    <p:sldId id="640" r:id="rId45"/>
    <p:sldId id="609" r:id="rId46"/>
    <p:sldId id="649" r:id="rId47"/>
    <p:sldId id="611" r:id="rId48"/>
    <p:sldId id="603" r:id="rId49"/>
    <p:sldId id="662" r:id="rId50"/>
    <p:sldId id="651" r:id="rId51"/>
    <p:sldId id="613" r:id="rId52"/>
    <p:sldId id="630" r:id="rId53"/>
    <p:sldId id="631" r:id="rId54"/>
    <p:sldId id="646" r:id="rId55"/>
    <p:sldId id="642" r:id="rId56"/>
    <p:sldId id="627" r:id="rId57"/>
    <p:sldId id="641" r:id="rId58"/>
    <p:sldId id="643" r:id="rId59"/>
    <p:sldId id="639" r:id="rId60"/>
    <p:sldId id="645" r:id="rId61"/>
    <p:sldId id="636" r:id="rId62"/>
    <p:sldId id="637" r:id="rId63"/>
    <p:sldId id="626" r:id="rId64"/>
    <p:sldId id="623" r:id="rId65"/>
    <p:sldId id="624" r:id="rId66"/>
    <p:sldId id="625" r:id="rId67"/>
    <p:sldId id="644" r:id="rId68"/>
    <p:sldId id="634" r:id="rId69"/>
    <p:sldId id="652" r:id="rId70"/>
    <p:sldId id="654" r:id="rId71"/>
    <p:sldId id="655" r:id="rId72"/>
    <p:sldId id="657" r:id="rId73"/>
    <p:sldId id="658" r:id="rId74"/>
  </p:sldIdLst>
  <p:sldSz cx="9144000" cy="6858000" type="screen4x3"/>
  <p:notesSz cx="6805613" cy="99393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FF"/>
    <a:srgbClr val="FF33CC"/>
    <a:srgbClr val="00CCFF"/>
    <a:srgbClr val="663300"/>
    <a:srgbClr val="FF0000"/>
    <a:srgbClr val="33CCCC"/>
    <a:srgbClr val="E2DD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48" autoAdjust="0"/>
    <p:restoredTop sz="94737" autoAdjust="0"/>
  </p:normalViewPr>
  <p:slideViewPr>
    <p:cSldViewPr showGuides="1">
      <p:cViewPr varScale="1">
        <p:scale>
          <a:sx n="77" d="100"/>
          <a:sy n="77" d="100"/>
        </p:scale>
        <p:origin x="-96" y="-150"/>
      </p:cViewPr>
      <p:guideLst>
        <p:guide orient="horz" pos="2341"/>
        <p:guide pos="3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45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8" y="944245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6C05406-3394-434B-9034-3E0C2E9C68A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270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499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7288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21225"/>
            <a:ext cx="4989513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2 レベル</a:t>
            </a:r>
          </a:p>
          <a:p>
            <a:pPr lvl="2"/>
            <a:r>
              <a:rPr lang="ja-JP" altLang="en-US" noProof="0" smtClean="0"/>
              <a:t>第 3 レベル</a:t>
            </a:r>
          </a:p>
          <a:p>
            <a:pPr lvl="3"/>
            <a:r>
              <a:rPr lang="ja-JP" altLang="en-US" noProof="0" smtClean="0"/>
              <a:t>第 4 レベル</a:t>
            </a:r>
          </a:p>
          <a:p>
            <a:pPr lvl="4"/>
            <a:r>
              <a:rPr lang="ja-JP" altLang="en-US" noProof="0" smtClean="0"/>
              <a:t>第 5 レベル</a:t>
            </a:r>
          </a:p>
        </p:txBody>
      </p:sp>
      <p:sp>
        <p:nvSpPr>
          <p:cNvPr id="7271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45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271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245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A3A0C706-0603-4636-BB27-9EEEDF2EF50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>
              <a:defRPr/>
            </a:pPr>
            <a:r>
              <a:rPr lang="en-US" altLang="ja-JP" dirty="0" smtClean="0"/>
              <a:t>1. What’s </a:t>
            </a:r>
            <a:r>
              <a:rPr lang="en-US" altLang="ja-JP" dirty="0" err="1" smtClean="0"/>
              <a:t>Yamase</a:t>
            </a:r>
            <a:r>
              <a:rPr lang="en-US" altLang="ja-JP" dirty="0" smtClean="0"/>
              <a:t>?</a:t>
            </a:r>
          </a:p>
          <a:p>
            <a:pPr marL="457200" indent="-457200">
              <a:defRPr/>
            </a:pPr>
            <a:r>
              <a:rPr lang="en-US" altLang="ja-JP" dirty="0" smtClean="0"/>
              <a:t>2. Background and objective</a:t>
            </a:r>
          </a:p>
          <a:p>
            <a:pPr marL="457200" indent="-457200">
              <a:defRPr/>
            </a:pPr>
            <a:r>
              <a:rPr lang="en-US" altLang="ja-JP" dirty="0" smtClean="0"/>
              <a:t>3. Features of Diurnal variation</a:t>
            </a:r>
          </a:p>
          <a:p>
            <a:pPr marL="457200" indent="-457200">
              <a:defRPr/>
            </a:pPr>
            <a:r>
              <a:rPr lang="en-US" altLang="ja-JP" dirty="0" smtClean="0"/>
              <a:t>4. Reproducibility of Synoptic variation</a:t>
            </a:r>
          </a:p>
          <a:p>
            <a:pPr marL="457200" indent="-457200">
              <a:defRPr/>
            </a:pPr>
            <a:r>
              <a:rPr lang="en-US" altLang="ja-JP" dirty="0" smtClean="0"/>
              <a:t>5. Error of surface temperature</a:t>
            </a:r>
          </a:p>
          <a:p>
            <a:pPr marL="457200" indent="-457200">
              <a:defRPr/>
            </a:pPr>
            <a:r>
              <a:rPr lang="en-US" altLang="ja-JP" dirty="0" smtClean="0"/>
              <a:t>6. Summary and future works</a:t>
            </a:r>
          </a:p>
          <a:p>
            <a:pPr>
              <a:defRPr/>
            </a:pPr>
            <a:endParaRPr lang="ja-JP" altLang="en-US" dirty="0"/>
          </a:p>
        </p:txBody>
      </p:sp>
      <p:sp>
        <p:nvSpPr>
          <p:cNvPr id="860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FF8503-0D9C-444F-AC21-BCE317A38B3D}" type="slidenum">
              <a:rPr lang="ja-JP" altLang="en-US" smtClean="0">
                <a:latin typeface="Times New Roman" pitchFamily="18" charset="0"/>
              </a:rPr>
              <a:pPr/>
              <a:t>1</a:t>
            </a:fld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64941-7317-4249-8AF9-0E651D8B981F}" type="slidenum">
              <a:rPr lang="ja-JP" altLang="en-US" smtClean="0">
                <a:latin typeface="Times New Roman" pitchFamily="18" charset="0"/>
              </a:rPr>
              <a:pPr/>
              <a:t>45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宮城県周辺でのアメダスの分布図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間隔粗い、不十分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MANAL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は10</a:t>
            </a: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km、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不十分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EE3264-4AF1-45BE-B777-C8A3DB3298F0}" type="slidenum">
              <a:rPr lang="ja-JP" altLang="en-US" smtClean="0">
                <a:latin typeface="Times New Roman" pitchFamily="18" charset="0"/>
              </a:rPr>
              <a:pPr/>
              <a:t>46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宮城県周辺でのアメダスの分布図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間隔粗い、不十分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MANAL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は10</a:t>
            </a: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km、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不十分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A8B8DD-21BB-4B1F-AAEF-D4F295220C58}" type="slidenum">
              <a:rPr lang="ja-JP" altLang="en-US" smtClean="0">
                <a:latin typeface="Times New Roman" pitchFamily="18" charset="0"/>
              </a:rPr>
              <a:pPr/>
              <a:t>47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宮城県周辺でのアメダスの分布図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間隔粗い、不十分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MANAL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は10</a:t>
            </a: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km、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不十分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9626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11778-E500-4196-93AA-19B9D9B9EB10}" type="slidenum">
              <a:rPr lang="ja-JP" altLang="en-US" smtClean="0">
                <a:latin typeface="Times New Roman" pitchFamily="18" charset="0"/>
              </a:rPr>
              <a:pPr/>
              <a:t>48</a:t>
            </a:fld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9728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074BC3-6F6D-4E4A-83AF-AA779BF70ABB}" type="slidenum">
              <a:rPr lang="ja-JP" altLang="en-US" smtClean="0">
                <a:latin typeface="Times New Roman" pitchFamily="18" charset="0"/>
              </a:rPr>
              <a:pPr/>
              <a:t>49</a:t>
            </a:fld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9830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E3F403-728C-4C03-863F-3BF42D34921E}" type="slidenum">
              <a:rPr lang="ja-JP" altLang="en-US" smtClean="0">
                <a:latin typeface="Times New Roman" pitchFamily="18" charset="0"/>
              </a:rPr>
              <a:pPr/>
              <a:t>50</a:t>
            </a:fld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993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A24D24-F44A-4C95-825A-3A95F1FF61E6}" type="slidenum">
              <a:rPr lang="ja-JP" altLang="en-US" smtClean="0">
                <a:latin typeface="Times New Roman" pitchFamily="18" charset="0"/>
              </a:rPr>
              <a:pPr/>
              <a:t>51</a:t>
            </a:fld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34AD66-FD18-4D2E-8320-95675750EE15}" type="slidenum">
              <a:rPr lang="ja-JP" altLang="en-US" smtClean="0">
                <a:latin typeface="Times New Roman" pitchFamily="18" charset="0"/>
              </a:rPr>
              <a:pPr/>
              <a:t>52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宮城県周辺でのアメダスの分布図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間隔粗い、不十分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MANAL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は10</a:t>
            </a: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km、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不十分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B5491B-B37C-4CC2-A71D-A449C6F786E3}" type="slidenum">
              <a:rPr lang="ja-JP" altLang="en-US" smtClean="0">
                <a:latin typeface="Times New Roman" pitchFamily="18" charset="0"/>
              </a:rPr>
              <a:pPr/>
              <a:t>53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宮城県周辺でのアメダスの分布図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間隔粗い、不十分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MANAL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は10</a:t>
            </a: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km、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不十分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34C31A-0349-43ED-A04B-8D92F0650250}" type="slidenum">
              <a:rPr lang="ja-JP" altLang="en-US" smtClean="0">
                <a:latin typeface="Times New Roman" pitchFamily="18" charset="0"/>
              </a:rPr>
              <a:pPr/>
              <a:t>54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Interannual variation of temperature in JJA at Sendai</a:t>
            </a:r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74E7E8-9B1C-45F6-AAF4-7AAF97951CAC}" type="slidenum">
              <a:rPr lang="ja-JP" altLang="en-US" smtClean="0">
                <a:latin typeface="Times New Roman" pitchFamily="18" charset="0"/>
              </a:rPr>
              <a:pPr/>
              <a:t>3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宮城県周辺でのアメダスの分布図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間隔粗い、不十分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MANAL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は10</a:t>
            </a: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km、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不十分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70EE69-91B9-4630-B4F2-C2CF47DC6B60}" type="slidenum">
              <a:rPr lang="ja-JP" altLang="en-US" smtClean="0">
                <a:latin typeface="Times New Roman" pitchFamily="18" charset="0"/>
              </a:rPr>
              <a:pPr/>
              <a:t>55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ja-JP" smtClean="0">
                <a:latin typeface="Times New Roman" pitchFamily="18" charset="0"/>
                <a:ea typeface="ＭＳ Ｐゴシック" pitchFamily="50" charset="-128"/>
              </a:rPr>
              <a:t>Output 1-km mesh data with 1 hour interval </a:t>
            </a:r>
            <a:r>
              <a:rPr lang="ja-JP" altLang="en-US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=&gt; </a:t>
            </a:r>
            <a:r>
              <a:rPr lang="en-US" altLang="ja-JP" smtClean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What degree downscaling includes error by itself?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CBFF62-DEB8-4881-BFB2-E43B2FB6C1BE}" type="slidenum">
              <a:rPr lang="ja-JP" altLang="en-US" smtClean="0">
                <a:latin typeface="Times New Roman" pitchFamily="18" charset="0"/>
              </a:rPr>
              <a:pPr/>
              <a:t>56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宮城県周辺でのアメダスの分布図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間隔粗い、不十分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MANAL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は10</a:t>
            </a: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km、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不十分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9D963-F1AE-42A7-949C-25EB11BCAF5A}" type="slidenum">
              <a:rPr lang="ja-JP" altLang="en-US" smtClean="0">
                <a:latin typeface="Times New Roman" pitchFamily="18" charset="0"/>
              </a:rPr>
              <a:pPr/>
              <a:t>57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宮城県周辺でのアメダスの分布図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間隔粗い、不十分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MANAL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は10</a:t>
            </a: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km、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不十分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C4C7E-E34D-41E6-B0AD-D194942293C2}" type="slidenum">
              <a:rPr lang="ja-JP" altLang="en-US" smtClean="0">
                <a:latin typeface="Times New Roman" pitchFamily="18" charset="0"/>
              </a:rPr>
              <a:pPr/>
              <a:t>58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宮城県周辺でのアメダスの分布図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間隔粗い、不十分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MANAL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は10</a:t>
            </a: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km、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不十分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398474-2549-4FCB-9E3A-9A615BC196D6}" type="slidenum">
              <a:rPr lang="ja-JP" altLang="en-US" smtClean="0">
                <a:latin typeface="Times New Roman" pitchFamily="18" charset="0"/>
              </a:rPr>
              <a:pPr/>
              <a:t>59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ja-JP" altLang="en-US" smtClean="0">
                <a:latin typeface="Times New Roman" pitchFamily="18" charset="0"/>
              </a:rPr>
              <a:t>場所によって気温差は大きく異なる</a:t>
            </a:r>
          </a:p>
          <a:p>
            <a:pPr eaLnBrk="1" hangingPunct="1"/>
            <a:r>
              <a:rPr lang="ja-JP" altLang="en-US" smtClean="0">
                <a:latin typeface="Times New Roman" pitchFamily="18" charset="0"/>
              </a:rPr>
              <a:t>→ヤマセの影響の局所的な違い</a:t>
            </a:r>
          </a:p>
          <a:p>
            <a:pPr eaLnBrk="1" hangingPunct="1"/>
            <a:r>
              <a:rPr lang="en-US" altLang="ja-JP" smtClean="0">
                <a:latin typeface="Times New Roman" pitchFamily="18" charset="0"/>
              </a:rPr>
              <a:t>ULWT(~OLR)</a:t>
            </a:r>
            <a:r>
              <a:rPr lang="ja-JP" altLang="en-US" smtClean="0">
                <a:latin typeface="Times New Roman" pitchFamily="18" charset="0"/>
              </a:rPr>
              <a:t>と</a:t>
            </a:r>
            <a:r>
              <a:rPr lang="en-US" altLang="ja-JP" smtClean="0">
                <a:latin typeface="Times New Roman" pitchFamily="18" charset="0"/>
              </a:rPr>
              <a:t>IR1</a:t>
            </a:r>
            <a:r>
              <a:rPr lang="ja-JP" altLang="en-US" smtClean="0">
                <a:latin typeface="Times New Roman" pitchFamily="18" charset="0"/>
              </a:rPr>
              <a:t>を比較したら？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CEF354-9831-4E94-93F1-E5E52738B95E}" type="slidenum">
              <a:rPr lang="ja-JP" altLang="en-US" smtClean="0">
                <a:latin typeface="Times New Roman" pitchFamily="18" charset="0"/>
              </a:rPr>
              <a:pPr/>
              <a:t>60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宮城県周辺でのアメダスの分布図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間隔粗い、不十分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MANAL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は10</a:t>
            </a: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km、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不十分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D76E16-8EAB-4D2F-823F-65DFA6ECF294}" type="slidenum">
              <a:rPr lang="ja-JP" altLang="en-US" smtClean="0">
                <a:latin typeface="Times New Roman" pitchFamily="18" charset="0"/>
              </a:rPr>
              <a:pPr/>
              <a:t>61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宮城県周辺でのアメダスの分布図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間隔粗い、不十分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MANAL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は10</a:t>
            </a: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km、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不十分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D2964-91FD-4D57-AE6E-B3145786B4B9}" type="slidenum">
              <a:rPr lang="ja-JP" altLang="en-US" smtClean="0">
                <a:latin typeface="Times New Roman" pitchFamily="18" charset="0"/>
              </a:rPr>
              <a:pPr/>
              <a:t>62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宮城県周辺でのアメダスの分布図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間隔粗い、不十分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MANAL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は10</a:t>
            </a: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km、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不十分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11366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C15E4-E824-49B2-A4ED-D59583034A64}" type="slidenum">
              <a:rPr lang="ja-JP" altLang="en-US" smtClean="0">
                <a:latin typeface="Times New Roman" pitchFamily="18" charset="0"/>
              </a:rPr>
              <a:pPr/>
              <a:t>66</a:t>
            </a:fld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3180B8-DA66-498E-885C-8A22A9133778}" type="slidenum">
              <a:rPr lang="ja-JP" altLang="en-US" smtClean="0">
                <a:latin typeface="Times New Roman" pitchFamily="18" charset="0"/>
              </a:rPr>
              <a:pPr/>
              <a:t>69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1146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ja-JP" smtClean="0">
                <a:latin typeface="Times New Roman" pitchFamily="18" charset="0"/>
                <a:ea typeface="ＭＳ Ｐゴシック" pitchFamily="50" charset="-128"/>
              </a:rPr>
              <a:t>Yamase often associates with low-level clouds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>
                <a:latin typeface="Times New Roman" pitchFamily="18" charset="0"/>
                <a:ea typeface="ＭＳ Ｐゴシック" pitchFamily="50" charset="-128"/>
              </a:rPr>
              <a:t>Low-level cloud is small horizontal scale so, downscaling simulation is effective way to reproduce low-level cloud and understand it.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>
                <a:latin typeface="Times New Roman" pitchFamily="18" charset="0"/>
                <a:ea typeface="ＭＳ Ｐゴシック" pitchFamily="50" charset="-128"/>
              </a:rPr>
              <a:t>Why is Yamase selected? To examine what degree cloud resolving simulation is effective to capture low-level cloud like Yamase.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ja-JP" sz="1600" smtClean="0">
                <a:solidFill>
                  <a:schemeClr val="tx2"/>
                </a:solidFill>
                <a:latin typeface="Times New Roman" pitchFamily="18" charset="0"/>
                <a:ea typeface="ＭＳ 明朝" pitchFamily="17" charset="-128"/>
              </a:rPr>
              <a:t>yields a cold summer (1993, 2003), serious damage to rice crop (Kondo 1988)</a:t>
            </a:r>
          </a:p>
          <a:p>
            <a:pPr eaLnBrk="1" hangingPunct="1">
              <a:spcBef>
                <a:spcPct val="0"/>
              </a:spcBef>
            </a:pPr>
            <a:endParaRPr lang="en-US" altLang="ja-JP" smtClean="0">
              <a:latin typeface="Times New Roman" pitchFamily="18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85C798-C574-4216-A2E8-2ACD742EDE27}" type="slidenum">
              <a:rPr lang="ja-JP" altLang="en-US" smtClean="0">
                <a:latin typeface="Times New Roman" pitchFamily="18" charset="0"/>
              </a:rPr>
              <a:pPr/>
              <a:t>4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ja-JP" smtClean="0">
                <a:latin typeface="Times New Roman" pitchFamily="18" charset="0"/>
              </a:rPr>
              <a:t> To understand Yamase phenomena, </a:t>
            </a:r>
            <a:r>
              <a:rPr lang="en-US" altLang="ja-JP" smtClean="0">
                <a:solidFill>
                  <a:srgbClr val="FF0000"/>
                </a:solidFill>
                <a:latin typeface="Times New Roman" pitchFamily="18" charset="0"/>
              </a:rPr>
              <a:t>downscaling method</a:t>
            </a:r>
            <a:r>
              <a:rPr lang="en-US" altLang="ja-JP" smtClean="0">
                <a:latin typeface="Times New Roman" pitchFamily="18" charset="0"/>
              </a:rPr>
              <a:t> is an attractive way.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mtClean="0">
                <a:latin typeface="Times New Roman" pitchFamily="18" charset="0"/>
              </a:rPr>
              <a:t>Efficacy, usability</a:t>
            </a:r>
          </a:p>
          <a:p>
            <a:pPr eaLnBrk="1" hangingPunct="1">
              <a:spcBef>
                <a:spcPct val="0"/>
              </a:spcBef>
            </a:pPr>
            <a:endParaRPr lang="en-US" altLang="ja-JP" smtClean="0">
              <a:latin typeface="Times New Roman" pitchFamily="18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07EAB-B898-423C-9A94-6AB6B1292575}" type="slidenum">
              <a:rPr lang="ja-JP" altLang="en-US" smtClean="0">
                <a:latin typeface="Times New Roman" pitchFamily="18" charset="0"/>
              </a:rPr>
              <a:pPr/>
              <a:t>71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宮城県周辺でのアメダスの分布図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間隔粗い、不十分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MANAL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は10</a:t>
            </a: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km、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不十分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ja-JP" altLang="en-US" smtClean="0">
                <a:latin typeface="Times New Roman" pitchFamily="18" charset="0"/>
              </a:rPr>
              <a:t>流跡線図</a:t>
            </a:r>
            <a:endParaRPr lang="en-US" altLang="ja-JP" smtClean="0">
              <a:latin typeface="Times New Roman" pitchFamily="18" charset="0"/>
            </a:endParaRPr>
          </a:p>
          <a:p>
            <a:r>
              <a:rPr lang="ja-JP" altLang="en-US" smtClean="0">
                <a:latin typeface="Times New Roman" pitchFamily="18" charset="0"/>
              </a:rPr>
              <a:t>流跡線に沿った気温変化</a:t>
            </a:r>
          </a:p>
          <a:p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8909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1B4119-FF3B-4106-9973-5F80A3EF8983}" type="slidenum">
              <a:rPr lang="ja-JP" altLang="en-US" smtClean="0">
                <a:latin typeface="Times New Roman" pitchFamily="18" charset="0"/>
              </a:rPr>
              <a:pPr/>
              <a:t>13</a:t>
            </a:fld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9011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0C421F-12C4-4DD7-8359-42CE5814CF25}" type="slidenum">
              <a:rPr lang="ja-JP" altLang="en-US" smtClean="0">
                <a:latin typeface="Times New Roman" pitchFamily="18" charset="0"/>
              </a:rPr>
              <a:pPr/>
              <a:t>15</a:t>
            </a:fld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1DFF5A-86D1-4BE0-A334-416D7AF63117}" type="slidenum">
              <a:rPr lang="ja-JP" altLang="en-US" smtClean="0">
                <a:latin typeface="Times New Roman" pitchFamily="18" charset="0"/>
              </a:rPr>
              <a:pPr/>
              <a:t>16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宮城県周辺でのアメダスの分布図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間隔粗い、不十分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MANAL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は10</a:t>
            </a: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km、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不十分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69F523-41ED-4921-9379-120CE324385A}" type="slidenum">
              <a:rPr lang="ja-JP" altLang="en-US" smtClean="0">
                <a:latin typeface="Times New Roman" pitchFamily="18" charset="0"/>
              </a:rPr>
              <a:pPr/>
              <a:t>17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宮城県周辺でのアメダスの分布図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間隔粗い、不十分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MANAL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は10</a:t>
            </a: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km、</a:t>
            </a:r>
            <a:r>
              <a:rPr lang="ja-JP" altLang="en-US" sz="2400" smtClean="0">
                <a:latin typeface="Times New Roman" pitchFamily="18" charset="0"/>
                <a:ea typeface="ＭＳ Ｐゴシック" pitchFamily="50" charset="-128"/>
              </a:rPr>
              <a:t>不十分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199605-A327-48C1-8BD7-2627DE646D93}" type="slidenum">
              <a:rPr lang="ja-JP" altLang="en-US" smtClean="0">
                <a:latin typeface="Times New Roman" pitchFamily="18" charset="0"/>
              </a:rPr>
              <a:pPr/>
              <a:t>42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latin typeface="Times New Roman" pitchFamily="18" charset="0"/>
                <a:ea typeface="ＭＳ Ｐゴシック" pitchFamily="50" charset="-128"/>
              </a:rPr>
              <a:t>Interannual variation of temperature in JJA at Sendai</a:t>
            </a:r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28D230-2E32-4142-84C1-340E74FE5FE1}" type="slidenum">
              <a:rPr lang="ja-JP" altLang="en-US" smtClean="0">
                <a:latin typeface="Times New Roman" pitchFamily="18" charset="0"/>
              </a:rPr>
              <a:pPr/>
              <a:t>44</a:t>
            </a:fld>
            <a:endParaRPr lang="ja-JP" altLang="en-US" smtClean="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ja-JP" altLang="en-US" smtClean="0">
                <a:latin typeface="Times New Roman" pitchFamily="18" charset="0"/>
              </a:rPr>
              <a:t>場所によって気温差は大きく異なる</a:t>
            </a:r>
          </a:p>
          <a:p>
            <a:pPr eaLnBrk="1" hangingPunct="1"/>
            <a:r>
              <a:rPr lang="ja-JP" altLang="en-US" smtClean="0">
                <a:latin typeface="Times New Roman" pitchFamily="18" charset="0"/>
              </a:rPr>
              <a:t>→ヤマセの影響の局所的な違い</a:t>
            </a:r>
          </a:p>
          <a:p>
            <a:pPr eaLnBrk="1" hangingPunct="1"/>
            <a:r>
              <a:rPr lang="en-US" altLang="ja-JP" smtClean="0">
                <a:latin typeface="Times New Roman" pitchFamily="18" charset="0"/>
              </a:rPr>
              <a:t>ULWT(~OLR)</a:t>
            </a:r>
            <a:r>
              <a:rPr lang="ja-JP" altLang="en-US" smtClean="0">
                <a:latin typeface="Times New Roman" pitchFamily="18" charset="0"/>
              </a:rPr>
              <a:t>と</a:t>
            </a:r>
            <a:r>
              <a:rPr lang="en-US" altLang="ja-JP" smtClean="0">
                <a:latin typeface="Times New Roman" pitchFamily="18" charset="0"/>
              </a:rPr>
              <a:t>IR1</a:t>
            </a:r>
            <a:r>
              <a:rPr lang="ja-JP" altLang="en-US" smtClean="0">
                <a:latin typeface="Times New Roman" pitchFamily="18" charset="0"/>
              </a:rPr>
              <a:t>を比較したら？</a:t>
            </a:r>
          </a:p>
          <a:p>
            <a:pPr eaLnBrk="1" hangingPunct="1"/>
            <a:endParaRPr lang="ja-JP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3F9EE-EF39-407A-AEF4-1A34BBE39A23}" type="slidenum">
              <a:rPr lang="ja-JP" altLang="en-US"/>
              <a:pPr>
                <a:defRPr/>
              </a:pPr>
              <a:t>&lt;#&gt;</a:t>
            </a:fld>
            <a:r>
              <a:rPr lang="en-US" altLang="ja-JP" dirty="0" smtClean="0"/>
              <a:t>/14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21D2B-5AE0-40ED-83C1-ED54CBB24C2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90B2B-E4DD-4F29-A97A-6992CA53EDB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42A67-A670-4F8B-B8B7-22B4DC177296}" type="slidenum">
              <a:rPr lang="ja-JP" altLang="en-US"/>
              <a:pPr>
                <a:defRPr/>
              </a:pPr>
              <a:t>&lt;#&gt;</a:t>
            </a:fld>
            <a:r>
              <a:rPr lang="en-US" altLang="ja-JP" dirty="0" smtClean="0"/>
              <a:t>/</a:t>
            </a:r>
            <a:r>
              <a:rPr lang="en-US" altLang="ja-JP" dirty="0" smtClean="0"/>
              <a:t>17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3B098-3303-431F-8E51-C30914DE9C9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18C35-65C1-43CD-A94F-4CA00C50923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F7EEC-49E9-4D59-A587-35F94D260A3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9122D-BED9-48A4-8CCC-74A32B0F86E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31109-44A0-4EB7-94C2-BEB964809BC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A091-71E2-4CD5-AD5E-D5A1B69FB67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EDD8D-364F-4C70-B025-3EE9DAC99C2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2 レベル</a:t>
            </a:r>
          </a:p>
          <a:p>
            <a:pPr lvl="2"/>
            <a:r>
              <a:rPr lang="ja-JP" altLang="en-US" smtClean="0"/>
              <a:t>第 3 レベル</a:t>
            </a:r>
          </a:p>
          <a:p>
            <a:pPr lvl="3"/>
            <a:r>
              <a:rPr lang="ja-JP" altLang="en-US" smtClean="0"/>
              <a:t>第 4 レベル</a:t>
            </a:r>
          </a:p>
          <a:p>
            <a:pPr lvl="4"/>
            <a:r>
              <a:rPr lang="ja-JP" altLang="en-US" smtClean="0"/>
              <a:t>第 5 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8600" y="0"/>
            <a:ext cx="1295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bg2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4340E3C1-84CE-4CD0-81AB-523446D41F51}" type="slidenum">
              <a:rPr lang="ja-JP" altLang="en-US"/>
              <a:pPr>
                <a:defRPr/>
              </a:pPr>
              <a:t>&lt;#&gt;</a:t>
            </a:fld>
            <a:r>
              <a:rPr lang="en-US" altLang="ja-JP" dirty="0" smtClean="0"/>
              <a:t>/14</a:t>
            </a:r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6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5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slide" Target="slide4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8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77" descr="C:\Documents and Settings\masahiro\My Documents\work\領域気候再現実験\manal_topo.png"/>
          <p:cNvPicPr>
            <a:picLocks noChangeAspect="1" noChangeArrowheads="1"/>
          </p:cNvPicPr>
          <p:nvPr/>
        </p:nvPicPr>
        <p:blipFill>
          <a:blip r:embed="rId3" cstate="print"/>
          <a:srcRect l="30743" t="4561" r="27579" b="39905"/>
          <a:stretch>
            <a:fillRect/>
          </a:stretch>
        </p:blipFill>
        <p:spPr bwMode="auto">
          <a:xfrm>
            <a:off x="5638800" y="3213100"/>
            <a:ext cx="3325813" cy="351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9713" y="692150"/>
            <a:ext cx="8653462" cy="2232025"/>
          </a:xfrm>
        </p:spPr>
        <p:txBody>
          <a:bodyPr/>
          <a:lstStyle/>
          <a:p>
            <a:pPr eaLnBrk="1" hangingPunct="1"/>
            <a:r>
              <a:rPr lang="en-US" altLang="ja-JP" sz="4800" smtClean="0"/>
              <a:t>1km</a:t>
            </a:r>
            <a:r>
              <a:rPr lang="ja-JP" altLang="en-US" sz="4800" smtClean="0"/>
              <a:t>格子で再現された</a:t>
            </a:r>
            <a:r>
              <a:rPr lang="en-US" altLang="ja-JP" sz="4800" smtClean="0"/>
              <a:t>2003/2004</a:t>
            </a:r>
            <a:r>
              <a:rPr lang="ja-JP" altLang="ja-JP" sz="4800" smtClean="0"/>
              <a:t>年</a:t>
            </a:r>
            <a:r>
              <a:rPr lang="ja-JP" altLang="en-US" sz="4800" smtClean="0"/>
              <a:t>の気温日変化の地域性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44663" y="3811588"/>
            <a:ext cx="2236787" cy="1766887"/>
          </a:xfrm>
        </p:spPr>
        <p:txBody>
          <a:bodyPr wrap="none">
            <a:spAutoFit/>
          </a:bodyPr>
          <a:lstStyle/>
          <a:p>
            <a:pPr eaLnBrk="1" hangingPunct="1"/>
            <a:r>
              <a:rPr lang="ja-JP" altLang="en-US" smtClean="0"/>
              <a:t>沢田雅洋</a:t>
            </a:r>
            <a:endParaRPr lang="en-US" altLang="ja-JP" smtClean="0"/>
          </a:p>
          <a:p>
            <a:pPr eaLnBrk="1" hangingPunct="1"/>
            <a:r>
              <a:rPr lang="ja-JP" altLang="en-US" smtClean="0"/>
              <a:t>岩崎俊樹</a:t>
            </a:r>
            <a:endParaRPr lang="en-US" altLang="ja-JP" smtClean="0"/>
          </a:p>
          <a:p>
            <a:pPr eaLnBrk="1" hangingPunct="1"/>
            <a:r>
              <a:rPr lang="ja-JP" altLang="en-US" smtClean="0"/>
              <a:t>（東北大学）</a:t>
            </a: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3435350" y="17463"/>
            <a:ext cx="5849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ja-JP" sz="2000" b="1"/>
              <a:t>第</a:t>
            </a:r>
            <a:r>
              <a:rPr lang="en-US" altLang="ja-JP" sz="2000" b="1"/>
              <a:t>4</a:t>
            </a:r>
            <a:r>
              <a:rPr lang="ja-JP" altLang="ja-JP" sz="2000" b="1"/>
              <a:t>回やませ研究会ミーティング　</a:t>
            </a:r>
            <a:r>
              <a:rPr lang="en-US" altLang="ja-JP" sz="2000" b="1"/>
              <a:t>2011</a:t>
            </a:r>
            <a:r>
              <a:rPr lang="ja-JP" altLang="ja-JP" sz="2000" b="1"/>
              <a:t>年</a:t>
            </a:r>
            <a:r>
              <a:rPr lang="en-US" altLang="ja-JP" sz="2000" b="1"/>
              <a:t>9</a:t>
            </a:r>
            <a:r>
              <a:rPr lang="ja-JP" altLang="ja-JP" sz="2000" b="1"/>
              <a:t>月</a:t>
            </a:r>
            <a:r>
              <a:rPr lang="en-US" altLang="ja-JP" sz="2000" b="1"/>
              <a:t>20-21</a:t>
            </a:r>
            <a:r>
              <a:rPr lang="ja-JP" altLang="ja-JP" sz="2000" b="1"/>
              <a:t>日</a:t>
            </a:r>
            <a:endParaRPr lang="ja-JP" altLang="en-US" sz="2000"/>
          </a:p>
        </p:txBody>
      </p:sp>
      <p:sp>
        <p:nvSpPr>
          <p:cNvPr id="7" name="円/楕円 6"/>
          <p:cNvSpPr/>
          <p:nvPr/>
        </p:nvSpPr>
        <p:spPr>
          <a:xfrm>
            <a:off x="7667625" y="4749800"/>
            <a:ext cx="360363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295" name="テキスト ボックス 7"/>
          <p:cNvSpPr txBox="1">
            <a:spLocks noChangeArrowheads="1"/>
          </p:cNvSpPr>
          <p:nvPr/>
        </p:nvSpPr>
        <p:spPr bwMode="auto">
          <a:xfrm>
            <a:off x="7864475" y="5013325"/>
            <a:ext cx="1073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Miyagi</a:t>
            </a:r>
          </a:p>
          <a:p>
            <a:r>
              <a:rPr lang="en-US" altLang="ja-JP">
                <a:solidFill>
                  <a:srgbClr val="FF0000"/>
                </a:solidFill>
              </a:rPr>
              <a:t>Pref.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2297" name="正方形/長方形 8"/>
          <p:cNvSpPr>
            <a:spLocks noChangeArrowheads="1"/>
          </p:cNvSpPr>
          <p:nvPr/>
        </p:nvSpPr>
        <p:spPr bwMode="auto">
          <a:xfrm>
            <a:off x="-36513" y="6381750"/>
            <a:ext cx="5724526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ja-JP" sz="2000" b="1"/>
              <a:t>弘前大学大学院理工学研究科１号館第１０講義室</a:t>
            </a:r>
            <a:endParaRPr lang="ja-JP" altLang="en-US" sz="2000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3F9EE-EF39-407A-AEF4-1A34BBE39A23}" type="slidenum">
              <a:rPr lang="ja-JP" altLang="en-US" smtClean="0"/>
              <a:pPr>
                <a:defRPr/>
              </a:pPr>
              <a:t>1</a:t>
            </a:fld>
            <a:r>
              <a:rPr lang="en-US" altLang="ja-JP" smtClean="0"/>
              <a:t>/14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6" descr="C:\Users\sawada\Documents\work\yamase_CI\20110920-21\fig_20110920\cluster_map_com_z3.png"/>
          <p:cNvPicPr>
            <a:picLocks noChangeAspect="1" noChangeArrowheads="1"/>
          </p:cNvPicPr>
          <p:nvPr/>
        </p:nvPicPr>
        <p:blipFill>
          <a:blip r:embed="rId2" cstate="print"/>
          <a:srcRect l="755" t="2444" r="755" b="31781"/>
          <a:stretch>
            <a:fillRect/>
          </a:stretch>
        </p:blipFill>
        <p:spPr bwMode="auto">
          <a:xfrm>
            <a:off x="119063" y="820738"/>
            <a:ext cx="891222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1176338" y="73025"/>
            <a:ext cx="6772275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気温日変化の地域性の分類</a:t>
            </a: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908175" y="6127750"/>
            <a:ext cx="5715000" cy="4699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en-US" altLang="ja-JP" sz="2800">
                <a:solidFill>
                  <a:srgbClr val="003366"/>
                </a:solidFill>
              </a:rPr>
              <a:t>2003/2004</a:t>
            </a:r>
            <a:r>
              <a:rPr lang="ja-JP" altLang="en-US" sz="2800">
                <a:solidFill>
                  <a:srgbClr val="003366"/>
                </a:solidFill>
              </a:rPr>
              <a:t>年でパターンが異なる</a:t>
            </a:r>
            <a:endParaRPr lang="en-US" altLang="ja-JP" sz="2800">
              <a:solidFill>
                <a:srgbClr val="003366"/>
              </a:solidFill>
            </a:endParaRPr>
          </a:p>
        </p:txBody>
      </p:sp>
      <p:sp>
        <p:nvSpPr>
          <p:cNvPr id="21510" name="AutoShape 8"/>
          <p:cNvSpPr>
            <a:spLocks noChangeArrowheads="1"/>
          </p:cNvSpPr>
          <p:nvPr/>
        </p:nvSpPr>
        <p:spPr bwMode="auto">
          <a:xfrm>
            <a:off x="3203575" y="3933825"/>
            <a:ext cx="1073150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2003</a:t>
            </a:r>
            <a:r>
              <a:rPr lang="ja-JP" altLang="en-US"/>
              <a:t>年</a:t>
            </a:r>
          </a:p>
        </p:txBody>
      </p:sp>
      <p:sp>
        <p:nvSpPr>
          <p:cNvPr id="21511" name="AutoShape 8"/>
          <p:cNvSpPr>
            <a:spLocks noChangeArrowheads="1"/>
          </p:cNvSpPr>
          <p:nvPr/>
        </p:nvSpPr>
        <p:spPr bwMode="auto">
          <a:xfrm>
            <a:off x="7380288" y="3933825"/>
            <a:ext cx="1073150" cy="433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2004</a:t>
            </a:r>
            <a:r>
              <a:rPr lang="ja-JP" altLang="en-US"/>
              <a:t>年</a:t>
            </a:r>
          </a:p>
        </p:txBody>
      </p:sp>
      <p:sp>
        <p:nvSpPr>
          <p:cNvPr id="21512" name="テキスト ボックス 16"/>
          <p:cNvSpPr txBox="1">
            <a:spLocks noChangeArrowheads="1"/>
          </p:cNvSpPr>
          <p:nvPr/>
        </p:nvSpPr>
        <p:spPr bwMode="auto">
          <a:xfrm>
            <a:off x="1187450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１</a:t>
            </a:r>
          </a:p>
        </p:txBody>
      </p:sp>
      <p:sp>
        <p:nvSpPr>
          <p:cNvPr id="21513" name="テキスト ボックス 17"/>
          <p:cNvSpPr txBox="1">
            <a:spLocks noChangeArrowheads="1"/>
          </p:cNvSpPr>
          <p:nvPr/>
        </p:nvSpPr>
        <p:spPr bwMode="auto">
          <a:xfrm>
            <a:off x="2003425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２</a:t>
            </a:r>
          </a:p>
        </p:txBody>
      </p:sp>
      <p:sp>
        <p:nvSpPr>
          <p:cNvPr id="21514" name="テキスト ボックス 18"/>
          <p:cNvSpPr txBox="1">
            <a:spLocks noChangeArrowheads="1"/>
          </p:cNvSpPr>
          <p:nvPr/>
        </p:nvSpPr>
        <p:spPr bwMode="auto">
          <a:xfrm>
            <a:off x="2849563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３</a:t>
            </a:r>
          </a:p>
        </p:txBody>
      </p:sp>
      <p:sp>
        <p:nvSpPr>
          <p:cNvPr id="21515" name="テキスト ボックス 19"/>
          <p:cNvSpPr txBox="1">
            <a:spLocks noChangeArrowheads="1"/>
          </p:cNvSpPr>
          <p:nvPr/>
        </p:nvSpPr>
        <p:spPr bwMode="auto">
          <a:xfrm>
            <a:off x="3671888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４</a:t>
            </a:r>
          </a:p>
        </p:txBody>
      </p:sp>
      <p:sp>
        <p:nvSpPr>
          <p:cNvPr id="21516" name="テキスト ボックス 20"/>
          <p:cNvSpPr txBox="1">
            <a:spLocks noChangeArrowheads="1"/>
          </p:cNvSpPr>
          <p:nvPr/>
        </p:nvSpPr>
        <p:spPr bwMode="auto">
          <a:xfrm>
            <a:off x="4464050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５</a:t>
            </a:r>
          </a:p>
        </p:txBody>
      </p:sp>
      <p:sp>
        <p:nvSpPr>
          <p:cNvPr id="21517" name="テキスト ボックス 21"/>
          <p:cNvSpPr txBox="1">
            <a:spLocks noChangeArrowheads="1"/>
          </p:cNvSpPr>
          <p:nvPr/>
        </p:nvSpPr>
        <p:spPr bwMode="auto">
          <a:xfrm>
            <a:off x="5303838" y="4859338"/>
            <a:ext cx="20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６</a:t>
            </a:r>
          </a:p>
        </p:txBody>
      </p:sp>
      <p:sp>
        <p:nvSpPr>
          <p:cNvPr id="21518" name="テキスト ボックス 22"/>
          <p:cNvSpPr txBox="1">
            <a:spLocks noChangeArrowheads="1"/>
          </p:cNvSpPr>
          <p:nvPr/>
        </p:nvSpPr>
        <p:spPr bwMode="auto">
          <a:xfrm>
            <a:off x="6162675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７</a:t>
            </a:r>
          </a:p>
        </p:txBody>
      </p:sp>
      <p:sp>
        <p:nvSpPr>
          <p:cNvPr id="21519" name="AutoShape 8"/>
          <p:cNvSpPr>
            <a:spLocks noChangeArrowheads="1"/>
          </p:cNvSpPr>
          <p:nvPr/>
        </p:nvSpPr>
        <p:spPr bwMode="auto">
          <a:xfrm>
            <a:off x="1187450" y="5241925"/>
            <a:ext cx="5407025" cy="8413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クラスター解析で日変化の類似性で分類</a:t>
            </a:r>
            <a:endParaRPr lang="en-US" altLang="ja-JP"/>
          </a:p>
          <a:p>
            <a:r>
              <a:rPr lang="ja-JP" altLang="en-US"/>
              <a:t>各色は各クラスターを示す</a:t>
            </a:r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10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6" descr="C:\Users\sawada\Documents\work\yamase_CI\20110920-21\fig_20110920\cluster_map_com_z3.png"/>
          <p:cNvPicPr>
            <a:picLocks noChangeAspect="1" noChangeArrowheads="1"/>
          </p:cNvPicPr>
          <p:nvPr/>
        </p:nvPicPr>
        <p:blipFill>
          <a:blip r:embed="rId2" cstate="print"/>
          <a:srcRect l="8315" t="2444" r="46111" b="43027"/>
          <a:stretch>
            <a:fillRect/>
          </a:stretch>
        </p:blipFill>
        <p:spPr bwMode="auto">
          <a:xfrm>
            <a:off x="5969000" y="765175"/>
            <a:ext cx="2995613" cy="2770188"/>
          </a:xfrm>
          <a:prstGeom prst="rect">
            <a:avLst/>
          </a:prstGeom>
          <a:noFill/>
          <a:ln w="19050">
            <a:solidFill>
              <a:srgbClr val="003366"/>
            </a:solidFill>
            <a:miter lim="800000"/>
            <a:headEnd/>
            <a:tailEnd/>
          </a:ln>
        </p:spPr>
      </p:pic>
      <p:pic>
        <p:nvPicPr>
          <p:cNvPr id="22531" name="Picture 16" descr="C:\Users\sawada\Documents\work\yamase_CI\20110920-21\fig_20110920\cluster_map_com_z3.png"/>
          <p:cNvPicPr>
            <a:picLocks noChangeAspect="1" noChangeArrowheads="1"/>
          </p:cNvPicPr>
          <p:nvPr/>
        </p:nvPicPr>
        <p:blipFill>
          <a:blip r:embed="rId2" cstate="print"/>
          <a:srcRect l="54047" t="2444" r="755" b="43027"/>
          <a:stretch>
            <a:fillRect/>
          </a:stretch>
        </p:blipFill>
        <p:spPr bwMode="auto">
          <a:xfrm>
            <a:off x="5994400" y="3644900"/>
            <a:ext cx="2970213" cy="2770188"/>
          </a:xfrm>
          <a:prstGeom prst="rect">
            <a:avLst/>
          </a:prstGeom>
          <a:noFill/>
          <a:ln w="19050">
            <a:solidFill>
              <a:srgbClr val="003366"/>
            </a:solidFill>
            <a:miter lim="800000"/>
            <a:headEnd/>
            <a:tailEnd/>
          </a:ln>
        </p:spPr>
      </p:pic>
      <p:pic>
        <p:nvPicPr>
          <p:cNvPr id="22532" name="Picture 11" descr="C:\Users\sawada\Documents\work\yamase_CI\20110920-21\fig_20110920\ts_clus_2003.png"/>
          <p:cNvPicPr>
            <a:picLocks noChangeAspect="1" noChangeArrowheads="1"/>
          </p:cNvPicPr>
          <p:nvPr/>
        </p:nvPicPr>
        <p:blipFill>
          <a:blip r:embed="rId3" cstate="print"/>
          <a:srcRect l="4253" t="5504" r="2362" b="6728"/>
          <a:stretch>
            <a:fillRect/>
          </a:stretch>
        </p:blipFill>
        <p:spPr bwMode="auto">
          <a:xfrm>
            <a:off x="425450" y="749300"/>
            <a:ext cx="4056063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" descr="C:\Users\sawada\Documents\work\yamase_CI\20110920-21\fig_20110920\ts_clus_2004.png"/>
          <p:cNvPicPr>
            <a:picLocks noChangeAspect="1" noChangeArrowheads="1"/>
          </p:cNvPicPr>
          <p:nvPr/>
        </p:nvPicPr>
        <p:blipFill>
          <a:blip r:embed="rId4" cstate="print"/>
          <a:srcRect l="4253" t="5504" r="2362" b="6728"/>
          <a:stretch>
            <a:fillRect/>
          </a:stretch>
        </p:blipFill>
        <p:spPr bwMode="auto">
          <a:xfrm>
            <a:off x="430213" y="3573463"/>
            <a:ext cx="4056062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3"/>
          <p:cNvSpPr>
            <a:spLocks noGrp="1" noChangeArrowheads="1"/>
          </p:cNvSpPr>
          <p:nvPr>
            <p:ph type="title"/>
          </p:nvPr>
        </p:nvSpPr>
        <p:spPr>
          <a:xfrm>
            <a:off x="415925" y="73025"/>
            <a:ext cx="829310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各地域における気温日変化の特徴</a:t>
            </a:r>
          </a:p>
        </p:txBody>
      </p:sp>
      <p:sp>
        <p:nvSpPr>
          <p:cNvPr id="22535" name="AutoShape 8"/>
          <p:cNvSpPr>
            <a:spLocks noChangeArrowheads="1"/>
          </p:cNvSpPr>
          <p:nvPr/>
        </p:nvSpPr>
        <p:spPr bwMode="auto">
          <a:xfrm>
            <a:off x="4140200" y="4076700"/>
            <a:ext cx="1887538" cy="7048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sz="2000" b="1"/>
              <a:t>各領域で平均</a:t>
            </a:r>
            <a:endParaRPr lang="en-US" altLang="ja-JP" sz="2000" b="1"/>
          </a:p>
          <a:p>
            <a:r>
              <a:rPr lang="ja-JP" altLang="en-US" sz="2000" b="1"/>
              <a:t>した気温日変化</a:t>
            </a:r>
          </a:p>
        </p:txBody>
      </p:sp>
      <p:sp>
        <p:nvSpPr>
          <p:cNvPr id="22537" name="AutoShape 8"/>
          <p:cNvSpPr>
            <a:spLocks noChangeArrowheads="1"/>
          </p:cNvSpPr>
          <p:nvPr/>
        </p:nvSpPr>
        <p:spPr bwMode="auto">
          <a:xfrm>
            <a:off x="3348038" y="3595688"/>
            <a:ext cx="1071562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2004</a:t>
            </a:r>
            <a:r>
              <a:rPr lang="ja-JP" altLang="en-US"/>
              <a:t>年</a:t>
            </a:r>
          </a:p>
        </p:txBody>
      </p:sp>
      <p:sp>
        <p:nvSpPr>
          <p:cNvPr id="22538" name="AutoShape 8"/>
          <p:cNvSpPr>
            <a:spLocks noChangeArrowheads="1"/>
          </p:cNvSpPr>
          <p:nvPr/>
        </p:nvSpPr>
        <p:spPr bwMode="auto">
          <a:xfrm>
            <a:off x="3348038" y="765175"/>
            <a:ext cx="1071562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2003</a:t>
            </a:r>
            <a:r>
              <a:rPr lang="ja-JP" altLang="en-US"/>
              <a:t>年</a:t>
            </a:r>
          </a:p>
        </p:txBody>
      </p:sp>
      <p:sp>
        <p:nvSpPr>
          <p:cNvPr id="22539" name="テキスト ボックス 12"/>
          <p:cNvSpPr txBox="1">
            <a:spLocks noChangeArrowheads="1"/>
          </p:cNvSpPr>
          <p:nvPr/>
        </p:nvSpPr>
        <p:spPr bwMode="auto">
          <a:xfrm>
            <a:off x="1860550" y="6453188"/>
            <a:ext cx="132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/>
              <a:t>Local time</a:t>
            </a:r>
            <a:endParaRPr lang="ja-JP" altLang="en-US"/>
          </a:p>
        </p:txBody>
      </p:sp>
      <p:sp>
        <p:nvSpPr>
          <p:cNvPr id="22540" name="テキスト ボックス 13"/>
          <p:cNvSpPr txBox="1">
            <a:spLocks noChangeArrowheads="1"/>
          </p:cNvSpPr>
          <p:nvPr/>
        </p:nvSpPr>
        <p:spPr bwMode="auto">
          <a:xfrm rot="-5400000">
            <a:off x="-96044" y="4809332"/>
            <a:ext cx="6143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/>
              <a:t>気温</a:t>
            </a:r>
          </a:p>
        </p:txBody>
      </p:sp>
      <p:sp>
        <p:nvSpPr>
          <p:cNvPr id="22541" name="テキスト ボックス 14"/>
          <p:cNvSpPr txBox="1">
            <a:spLocks noChangeArrowheads="1"/>
          </p:cNvSpPr>
          <p:nvPr/>
        </p:nvSpPr>
        <p:spPr bwMode="auto">
          <a:xfrm rot="-5400000">
            <a:off x="-99218" y="1967706"/>
            <a:ext cx="615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/>
              <a:t>気温</a:t>
            </a:r>
          </a:p>
        </p:txBody>
      </p:sp>
      <p:sp>
        <p:nvSpPr>
          <p:cNvPr id="22542" name="テキスト ボックス 15"/>
          <p:cNvSpPr txBox="1">
            <a:spLocks noChangeArrowheads="1"/>
          </p:cNvSpPr>
          <p:nvPr/>
        </p:nvSpPr>
        <p:spPr bwMode="auto">
          <a:xfrm flipH="1">
            <a:off x="566738" y="6383338"/>
            <a:ext cx="15081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ja-JP" sz="2000"/>
              <a:t>0</a:t>
            </a:r>
            <a:endParaRPr lang="ja-JP" altLang="en-US" sz="2000"/>
          </a:p>
        </p:txBody>
      </p:sp>
      <p:sp>
        <p:nvSpPr>
          <p:cNvPr id="22543" name="テキスト ボックス 16"/>
          <p:cNvSpPr txBox="1">
            <a:spLocks noChangeArrowheads="1"/>
          </p:cNvSpPr>
          <p:nvPr/>
        </p:nvSpPr>
        <p:spPr bwMode="auto">
          <a:xfrm flipH="1">
            <a:off x="1541463" y="6392863"/>
            <a:ext cx="15081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ja-JP" sz="2000"/>
              <a:t>6</a:t>
            </a:r>
            <a:endParaRPr lang="ja-JP" altLang="en-US" sz="2000"/>
          </a:p>
        </p:txBody>
      </p:sp>
      <p:sp>
        <p:nvSpPr>
          <p:cNvPr id="18" name="テキスト ボックス 17"/>
          <p:cNvSpPr txBox="1"/>
          <p:nvPr/>
        </p:nvSpPr>
        <p:spPr>
          <a:xfrm flipH="1">
            <a:off x="3344863" y="6381750"/>
            <a:ext cx="293687" cy="23812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rmAutofit fontScale="92500" lnSpcReduction="20000"/>
          </a:bodyPr>
          <a:lstStyle/>
          <a:p>
            <a:pPr>
              <a:defRPr/>
            </a:pPr>
            <a:r>
              <a:rPr lang="en-US" altLang="ja-JP" sz="2000" dirty="0"/>
              <a:t>18</a:t>
            </a:r>
            <a:endParaRPr lang="ja-JP" altLang="en-US" sz="2000" dirty="0"/>
          </a:p>
        </p:txBody>
      </p:sp>
      <p:sp>
        <p:nvSpPr>
          <p:cNvPr id="19" name="テキスト ボックス 18"/>
          <p:cNvSpPr txBox="1"/>
          <p:nvPr/>
        </p:nvSpPr>
        <p:spPr>
          <a:xfrm flipH="1">
            <a:off x="4278313" y="6381750"/>
            <a:ext cx="293687" cy="23812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rmAutofit fontScale="92500" lnSpcReduction="20000"/>
          </a:bodyPr>
          <a:lstStyle/>
          <a:p>
            <a:pPr>
              <a:defRPr/>
            </a:pPr>
            <a:r>
              <a:rPr lang="en-US" altLang="ja-JP" sz="2000" dirty="0"/>
              <a:t>24</a:t>
            </a:r>
            <a:endParaRPr lang="ja-JP" altLang="en-US" sz="2000" dirty="0"/>
          </a:p>
        </p:txBody>
      </p:sp>
      <p:sp>
        <p:nvSpPr>
          <p:cNvPr id="20" name="フリーフォーム 19"/>
          <p:cNvSpPr/>
          <p:nvPr/>
        </p:nvSpPr>
        <p:spPr>
          <a:xfrm>
            <a:off x="628650" y="2425700"/>
            <a:ext cx="3784600" cy="412750"/>
          </a:xfrm>
          <a:custGeom>
            <a:avLst/>
            <a:gdLst>
              <a:gd name="connsiteX0" fmla="*/ 0 w 3784454"/>
              <a:gd name="connsiteY0" fmla="*/ 343561 h 412273"/>
              <a:gd name="connsiteX1" fmla="*/ 385845 w 3784454"/>
              <a:gd name="connsiteY1" fmla="*/ 401702 h 412273"/>
              <a:gd name="connsiteX2" fmla="*/ 803404 w 3784454"/>
              <a:gd name="connsiteY2" fmla="*/ 412273 h 412273"/>
              <a:gd name="connsiteX3" fmla="*/ 1173392 w 3784454"/>
              <a:gd name="connsiteY3" fmla="*/ 211422 h 412273"/>
              <a:gd name="connsiteX4" fmla="*/ 1416528 w 3784454"/>
              <a:gd name="connsiteY4" fmla="*/ 89854 h 412273"/>
              <a:gd name="connsiteX5" fmla="*/ 1770659 w 3784454"/>
              <a:gd name="connsiteY5" fmla="*/ 15857 h 412273"/>
              <a:gd name="connsiteX6" fmla="*/ 2029651 w 3784454"/>
              <a:gd name="connsiteY6" fmla="*/ 0 h 412273"/>
              <a:gd name="connsiteX7" fmla="*/ 2293929 w 3784454"/>
              <a:gd name="connsiteY7" fmla="*/ 10571 h 412273"/>
              <a:gd name="connsiteX8" fmla="*/ 2806627 w 3784454"/>
              <a:gd name="connsiteY8" fmla="*/ 163852 h 412273"/>
              <a:gd name="connsiteX9" fmla="*/ 3018049 w 3784454"/>
              <a:gd name="connsiteY9" fmla="*/ 243135 h 412273"/>
              <a:gd name="connsiteX10" fmla="*/ 3784454 w 3784454"/>
              <a:gd name="connsiteY10" fmla="*/ 338275 h 412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84454" h="412273">
                <a:moveTo>
                  <a:pt x="0" y="343561"/>
                </a:moveTo>
                <a:lnTo>
                  <a:pt x="385845" y="401702"/>
                </a:lnTo>
                <a:lnTo>
                  <a:pt x="803404" y="412273"/>
                </a:lnTo>
                <a:lnTo>
                  <a:pt x="1173392" y="211422"/>
                </a:lnTo>
                <a:lnTo>
                  <a:pt x="1416528" y="89854"/>
                </a:lnTo>
                <a:lnTo>
                  <a:pt x="1770659" y="15857"/>
                </a:lnTo>
                <a:lnTo>
                  <a:pt x="2029651" y="0"/>
                </a:lnTo>
                <a:lnTo>
                  <a:pt x="2293929" y="10571"/>
                </a:lnTo>
                <a:lnTo>
                  <a:pt x="2806627" y="163852"/>
                </a:lnTo>
                <a:lnTo>
                  <a:pt x="3018049" y="243135"/>
                </a:lnTo>
                <a:lnTo>
                  <a:pt x="3784454" y="338275"/>
                </a:lnTo>
              </a:path>
            </a:pathLst>
          </a:custGeom>
          <a:ln w="76200">
            <a:solidFill>
              <a:srgbClr val="E2D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1" name="フリーフォーム 20"/>
          <p:cNvSpPr/>
          <p:nvPr/>
        </p:nvSpPr>
        <p:spPr>
          <a:xfrm>
            <a:off x="628650" y="1903413"/>
            <a:ext cx="3789363" cy="1093787"/>
          </a:xfrm>
          <a:custGeom>
            <a:avLst/>
            <a:gdLst>
              <a:gd name="connsiteX0" fmla="*/ 0 w 3789739"/>
              <a:gd name="connsiteY0" fmla="*/ 914400 h 1094108"/>
              <a:gd name="connsiteX1" fmla="*/ 0 w 3789739"/>
              <a:gd name="connsiteY1" fmla="*/ 914400 h 1094108"/>
              <a:gd name="connsiteX2" fmla="*/ 803404 w 3789739"/>
              <a:gd name="connsiteY2" fmla="*/ 1094108 h 1094108"/>
              <a:gd name="connsiteX3" fmla="*/ 1421813 w 3789739"/>
              <a:gd name="connsiteY3" fmla="*/ 517984 h 1094108"/>
              <a:gd name="connsiteX4" fmla="*/ 1585665 w 3789739"/>
              <a:gd name="connsiteY4" fmla="*/ 385845 h 1094108"/>
              <a:gd name="connsiteX5" fmla="*/ 1892227 w 3789739"/>
              <a:gd name="connsiteY5" fmla="*/ 89854 h 1094108"/>
              <a:gd name="connsiteX6" fmla="*/ 2050793 w 3789739"/>
              <a:gd name="connsiteY6" fmla="*/ 10571 h 1094108"/>
              <a:gd name="connsiteX7" fmla="*/ 2241073 w 3789739"/>
              <a:gd name="connsiteY7" fmla="*/ 0 h 1094108"/>
              <a:gd name="connsiteX8" fmla="*/ 2415496 w 3789739"/>
              <a:gd name="connsiteY8" fmla="*/ 68712 h 1094108"/>
              <a:gd name="connsiteX9" fmla="*/ 2669203 w 3789739"/>
              <a:gd name="connsiteY9" fmla="*/ 258992 h 1094108"/>
              <a:gd name="connsiteX10" fmla="*/ 2986336 w 3789739"/>
              <a:gd name="connsiteY10" fmla="*/ 623694 h 1094108"/>
              <a:gd name="connsiteX11" fmla="*/ 3277041 w 3789739"/>
              <a:gd name="connsiteY11" fmla="*/ 787547 h 1094108"/>
              <a:gd name="connsiteX12" fmla="*/ 3567746 w 3789739"/>
              <a:gd name="connsiteY12" fmla="*/ 887972 h 1094108"/>
              <a:gd name="connsiteX13" fmla="*/ 3789739 w 3789739"/>
              <a:gd name="connsiteY13" fmla="*/ 924971 h 109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9739" h="1094108">
                <a:moveTo>
                  <a:pt x="0" y="914400"/>
                </a:moveTo>
                <a:lnTo>
                  <a:pt x="0" y="914400"/>
                </a:lnTo>
                <a:lnTo>
                  <a:pt x="803404" y="1094108"/>
                </a:lnTo>
                <a:lnTo>
                  <a:pt x="1421813" y="517984"/>
                </a:lnTo>
                <a:lnTo>
                  <a:pt x="1585665" y="385845"/>
                </a:lnTo>
                <a:lnTo>
                  <a:pt x="1892227" y="89854"/>
                </a:lnTo>
                <a:lnTo>
                  <a:pt x="2050793" y="10571"/>
                </a:lnTo>
                <a:lnTo>
                  <a:pt x="2241073" y="0"/>
                </a:lnTo>
                <a:lnTo>
                  <a:pt x="2415496" y="68712"/>
                </a:lnTo>
                <a:lnTo>
                  <a:pt x="2669203" y="258992"/>
                </a:lnTo>
                <a:lnTo>
                  <a:pt x="2986336" y="623694"/>
                </a:lnTo>
                <a:lnTo>
                  <a:pt x="3277041" y="787547"/>
                </a:lnTo>
                <a:lnTo>
                  <a:pt x="3567746" y="887972"/>
                </a:lnTo>
                <a:lnTo>
                  <a:pt x="3789739" y="924971"/>
                </a:lnTo>
              </a:path>
            </a:pathLst>
          </a:custGeom>
          <a:ln w="76200">
            <a:solidFill>
              <a:srgbClr val="33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2" name="フリーフォーム 21"/>
          <p:cNvSpPr/>
          <p:nvPr/>
        </p:nvSpPr>
        <p:spPr>
          <a:xfrm>
            <a:off x="635000" y="3748088"/>
            <a:ext cx="3798888" cy="2103437"/>
          </a:xfrm>
          <a:custGeom>
            <a:avLst/>
            <a:gdLst>
              <a:gd name="connsiteX0" fmla="*/ 0 w 3800310"/>
              <a:gd name="connsiteY0" fmla="*/ 1738946 h 2103649"/>
              <a:gd name="connsiteX1" fmla="*/ 232564 w 3800310"/>
              <a:gd name="connsiteY1" fmla="*/ 1881656 h 2103649"/>
              <a:gd name="connsiteX2" fmla="*/ 681836 w 3800310"/>
              <a:gd name="connsiteY2" fmla="*/ 2087792 h 2103649"/>
              <a:gd name="connsiteX3" fmla="*/ 798118 w 3800310"/>
              <a:gd name="connsiteY3" fmla="*/ 2103649 h 2103649"/>
              <a:gd name="connsiteX4" fmla="*/ 972541 w 3800310"/>
              <a:gd name="connsiteY4" fmla="*/ 1860514 h 2103649"/>
              <a:gd name="connsiteX5" fmla="*/ 1427098 w 3800310"/>
              <a:gd name="connsiteY5" fmla="*/ 882687 h 2103649"/>
              <a:gd name="connsiteX6" fmla="*/ 1744231 w 3800310"/>
              <a:gd name="connsiteY6" fmla="*/ 285420 h 2103649"/>
              <a:gd name="connsiteX7" fmla="*/ 1908083 w 3800310"/>
              <a:gd name="connsiteY7" fmla="*/ 95140 h 2103649"/>
              <a:gd name="connsiteX8" fmla="*/ 2077221 w 3800310"/>
              <a:gd name="connsiteY8" fmla="*/ 0 h 2103649"/>
              <a:gd name="connsiteX9" fmla="*/ 2230502 w 3800310"/>
              <a:gd name="connsiteY9" fmla="*/ 10571 h 2103649"/>
              <a:gd name="connsiteX10" fmla="*/ 2383783 w 3800310"/>
              <a:gd name="connsiteY10" fmla="*/ 89855 h 2103649"/>
              <a:gd name="connsiteX11" fmla="*/ 2531778 w 3800310"/>
              <a:gd name="connsiteY11" fmla="*/ 216708 h 2103649"/>
              <a:gd name="connsiteX12" fmla="*/ 2716772 w 3800310"/>
              <a:gd name="connsiteY12" fmla="*/ 502128 h 2103649"/>
              <a:gd name="connsiteX13" fmla="*/ 3007477 w 3800310"/>
              <a:gd name="connsiteY13" fmla="*/ 1046539 h 2103649"/>
              <a:gd name="connsiteX14" fmla="*/ 3409179 w 3800310"/>
              <a:gd name="connsiteY14" fmla="*/ 1432384 h 2103649"/>
              <a:gd name="connsiteX15" fmla="*/ 3795024 w 3800310"/>
              <a:gd name="connsiteY15" fmla="*/ 1733660 h 2103649"/>
              <a:gd name="connsiteX16" fmla="*/ 3800310 w 3800310"/>
              <a:gd name="connsiteY16" fmla="*/ 1723089 h 210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00310" h="2103649">
                <a:moveTo>
                  <a:pt x="0" y="1738946"/>
                </a:moveTo>
                <a:lnTo>
                  <a:pt x="232564" y="1881656"/>
                </a:lnTo>
                <a:lnTo>
                  <a:pt x="681836" y="2087792"/>
                </a:lnTo>
                <a:lnTo>
                  <a:pt x="798118" y="2103649"/>
                </a:lnTo>
                <a:lnTo>
                  <a:pt x="972541" y="1860514"/>
                </a:lnTo>
                <a:lnTo>
                  <a:pt x="1427098" y="882687"/>
                </a:lnTo>
                <a:lnTo>
                  <a:pt x="1744231" y="285420"/>
                </a:lnTo>
                <a:lnTo>
                  <a:pt x="1908083" y="95140"/>
                </a:lnTo>
                <a:lnTo>
                  <a:pt x="2077221" y="0"/>
                </a:lnTo>
                <a:lnTo>
                  <a:pt x="2230502" y="10571"/>
                </a:lnTo>
                <a:lnTo>
                  <a:pt x="2383783" y="89855"/>
                </a:lnTo>
                <a:lnTo>
                  <a:pt x="2531778" y="216708"/>
                </a:lnTo>
                <a:lnTo>
                  <a:pt x="2716772" y="502128"/>
                </a:lnTo>
                <a:lnTo>
                  <a:pt x="3007477" y="1046539"/>
                </a:lnTo>
                <a:lnTo>
                  <a:pt x="3409179" y="1432384"/>
                </a:lnTo>
                <a:lnTo>
                  <a:pt x="3795024" y="1733660"/>
                </a:lnTo>
                <a:lnTo>
                  <a:pt x="3800310" y="1723089"/>
                </a:lnTo>
              </a:path>
            </a:pathLst>
          </a:custGeom>
          <a:ln w="76200">
            <a:solidFill>
              <a:srgbClr val="33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3" name="フリーフォーム 22"/>
          <p:cNvSpPr/>
          <p:nvPr/>
        </p:nvSpPr>
        <p:spPr>
          <a:xfrm>
            <a:off x="628650" y="5164138"/>
            <a:ext cx="3800475" cy="846137"/>
          </a:xfrm>
          <a:custGeom>
            <a:avLst/>
            <a:gdLst>
              <a:gd name="connsiteX0" fmla="*/ 0 w 3800310"/>
              <a:gd name="connsiteY0" fmla="*/ 644836 h 845687"/>
              <a:gd name="connsiteX1" fmla="*/ 359418 w 3800310"/>
              <a:gd name="connsiteY1" fmla="*/ 761119 h 845687"/>
              <a:gd name="connsiteX2" fmla="*/ 803404 w 3800310"/>
              <a:gd name="connsiteY2" fmla="*/ 845687 h 845687"/>
              <a:gd name="connsiteX3" fmla="*/ 972541 w 3800310"/>
              <a:gd name="connsiteY3" fmla="*/ 750547 h 845687"/>
              <a:gd name="connsiteX4" fmla="*/ 1384814 w 3800310"/>
              <a:gd name="connsiteY4" fmla="*/ 369988 h 845687"/>
              <a:gd name="connsiteX5" fmla="*/ 1622664 w 3800310"/>
              <a:gd name="connsiteY5" fmla="*/ 195565 h 845687"/>
              <a:gd name="connsiteX6" fmla="*/ 1881656 w 3800310"/>
              <a:gd name="connsiteY6" fmla="*/ 58141 h 845687"/>
              <a:gd name="connsiteX7" fmla="*/ 2077221 w 3800310"/>
              <a:gd name="connsiteY7" fmla="*/ 5285 h 845687"/>
              <a:gd name="connsiteX8" fmla="*/ 2262215 w 3800310"/>
              <a:gd name="connsiteY8" fmla="*/ 0 h 845687"/>
              <a:gd name="connsiteX9" fmla="*/ 2468352 w 3800310"/>
              <a:gd name="connsiteY9" fmla="*/ 42284 h 845687"/>
              <a:gd name="connsiteX10" fmla="*/ 2616347 w 3800310"/>
              <a:gd name="connsiteY10" fmla="*/ 132138 h 845687"/>
              <a:gd name="connsiteX11" fmla="*/ 3044477 w 3800310"/>
              <a:gd name="connsiteY11" fmla="*/ 449271 h 845687"/>
              <a:gd name="connsiteX12" fmla="*/ 3631173 w 3800310"/>
              <a:gd name="connsiteY12" fmla="*/ 623694 h 845687"/>
              <a:gd name="connsiteX13" fmla="*/ 3800310 w 3800310"/>
              <a:gd name="connsiteY13" fmla="*/ 660693 h 84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00310" h="845687">
                <a:moveTo>
                  <a:pt x="0" y="644836"/>
                </a:moveTo>
                <a:lnTo>
                  <a:pt x="359418" y="761119"/>
                </a:lnTo>
                <a:lnTo>
                  <a:pt x="803404" y="845687"/>
                </a:lnTo>
                <a:lnTo>
                  <a:pt x="972541" y="750547"/>
                </a:lnTo>
                <a:lnTo>
                  <a:pt x="1384814" y="369988"/>
                </a:lnTo>
                <a:lnTo>
                  <a:pt x="1622664" y="195565"/>
                </a:lnTo>
                <a:lnTo>
                  <a:pt x="1881656" y="58141"/>
                </a:lnTo>
                <a:lnTo>
                  <a:pt x="2077221" y="5285"/>
                </a:lnTo>
                <a:lnTo>
                  <a:pt x="2262215" y="0"/>
                </a:lnTo>
                <a:lnTo>
                  <a:pt x="2468352" y="42284"/>
                </a:lnTo>
                <a:lnTo>
                  <a:pt x="2616347" y="132138"/>
                </a:lnTo>
                <a:lnTo>
                  <a:pt x="3044477" y="449271"/>
                </a:lnTo>
                <a:lnTo>
                  <a:pt x="3631173" y="623694"/>
                </a:lnTo>
                <a:lnTo>
                  <a:pt x="3800310" y="660693"/>
                </a:lnTo>
              </a:path>
            </a:pathLst>
          </a:cu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4" name="フリーフォーム 23"/>
          <p:cNvSpPr/>
          <p:nvPr/>
        </p:nvSpPr>
        <p:spPr>
          <a:xfrm>
            <a:off x="633413" y="4195763"/>
            <a:ext cx="3797300" cy="1727200"/>
          </a:xfrm>
          <a:custGeom>
            <a:avLst/>
            <a:gdLst>
              <a:gd name="connsiteX0" fmla="*/ 0 w 3798277"/>
              <a:gd name="connsiteY0" fmla="*/ 1457011 h 1728316"/>
              <a:gd name="connsiteX1" fmla="*/ 653143 w 3798277"/>
              <a:gd name="connsiteY1" fmla="*/ 1723292 h 1728316"/>
              <a:gd name="connsiteX2" fmla="*/ 808892 w 3798277"/>
              <a:gd name="connsiteY2" fmla="*/ 1728316 h 1728316"/>
              <a:gd name="connsiteX3" fmla="*/ 1140488 w 3798277"/>
              <a:gd name="connsiteY3" fmla="*/ 1175657 h 1728316"/>
              <a:gd name="connsiteX4" fmla="*/ 1421842 w 3798277"/>
              <a:gd name="connsiteY4" fmla="*/ 643094 h 1728316"/>
              <a:gd name="connsiteX5" fmla="*/ 1642906 w 3798277"/>
              <a:gd name="connsiteY5" fmla="*/ 326571 h 1728316"/>
              <a:gd name="connsiteX6" fmla="*/ 1763486 w 3798277"/>
              <a:gd name="connsiteY6" fmla="*/ 185894 h 1728316"/>
              <a:gd name="connsiteX7" fmla="*/ 1899139 w 3798277"/>
              <a:gd name="connsiteY7" fmla="*/ 60290 h 1728316"/>
              <a:gd name="connsiteX8" fmla="*/ 2064936 w 3798277"/>
              <a:gd name="connsiteY8" fmla="*/ 0 h 1728316"/>
              <a:gd name="connsiteX9" fmla="*/ 2220686 w 3798277"/>
              <a:gd name="connsiteY9" fmla="*/ 15072 h 1728316"/>
              <a:gd name="connsiteX10" fmla="*/ 2401556 w 3798277"/>
              <a:gd name="connsiteY10" fmla="*/ 120580 h 1728316"/>
              <a:gd name="connsiteX11" fmla="*/ 2527161 w 3798277"/>
              <a:gd name="connsiteY11" fmla="*/ 221064 h 1728316"/>
              <a:gd name="connsiteX12" fmla="*/ 3009481 w 3798277"/>
              <a:gd name="connsiteY12" fmla="*/ 964642 h 1728316"/>
              <a:gd name="connsiteX13" fmla="*/ 3627455 w 3798277"/>
              <a:gd name="connsiteY13" fmla="*/ 1381648 h 1728316"/>
              <a:gd name="connsiteX14" fmla="*/ 3793253 w 3798277"/>
              <a:gd name="connsiteY14" fmla="*/ 1462035 h 1728316"/>
              <a:gd name="connsiteX15" fmla="*/ 3793253 w 3798277"/>
              <a:gd name="connsiteY15" fmla="*/ 1462035 h 1728316"/>
              <a:gd name="connsiteX16" fmla="*/ 3798277 w 3798277"/>
              <a:gd name="connsiteY16" fmla="*/ 1457011 h 1728316"/>
              <a:gd name="connsiteX17" fmla="*/ 3793253 w 3798277"/>
              <a:gd name="connsiteY17" fmla="*/ 1462035 h 1728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98277" h="1728316">
                <a:moveTo>
                  <a:pt x="0" y="1457011"/>
                </a:moveTo>
                <a:lnTo>
                  <a:pt x="653143" y="1723292"/>
                </a:lnTo>
                <a:lnTo>
                  <a:pt x="808892" y="1728316"/>
                </a:lnTo>
                <a:lnTo>
                  <a:pt x="1140488" y="1175657"/>
                </a:lnTo>
                <a:lnTo>
                  <a:pt x="1421842" y="643094"/>
                </a:lnTo>
                <a:lnTo>
                  <a:pt x="1642906" y="326571"/>
                </a:lnTo>
                <a:lnTo>
                  <a:pt x="1763486" y="185894"/>
                </a:lnTo>
                <a:lnTo>
                  <a:pt x="1899139" y="60290"/>
                </a:lnTo>
                <a:lnTo>
                  <a:pt x="2064936" y="0"/>
                </a:lnTo>
                <a:lnTo>
                  <a:pt x="2220686" y="15072"/>
                </a:lnTo>
                <a:lnTo>
                  <a:pt x="2401556" y="120580"/>
                </a:lnTo>
                <a:lnTo>
                  <a:pt x="2527161" y="221064"/>
                </a:lnTo>
                <a:lnTo>
                  <a:pt x="3009481" y="964642"/>
                </a:lnTo>
                <a:lnTo>
                  <a:pt x="3627455" y="1381648"/>
                </a:lnTo>
                <a:lnTo>
                  <a:pt x="3793253" y="1462035"/>
                </a:lnTo>
                <a:lnTo>
                  <a:pt x="3793253" y="1462035"/>
                </a:lnTo>
                <a:lnTo>
                  <a:pt x="3798277" y="1457011"/>
                </a:lnTo>
                <a:lnTo>
                  <a:pt x="3793253" y="1462035"/>
                </a:lnTo>
              </a:path>
            </a:pathLst>
          </a:cu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7" name="右矢印 26"/>
          <p:cNvSpPr/>
          <p:nvPr/>
        </p:nvSpPr>
        <p:spPr>
          <a:xfrm flipH="1">
            <a:off x="4716463" y="1989138"/>
            <a:ext cx="863600" cy="431800"/>
          </a:xfrm>
          <a:prstGeom prst="rightArrow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8" name="右矢印 27"/>
          <p:cNvSpPr/>
          <p:nvPr/>
        </p:nvSpPr>
        <p:spPr>
          <a:xfrm flipH="1">
            <a:off x="4716463" y="4941888"/>
            <a:ext cx="863600" cy="431800"/>
          </a:xfrm>
          <a:prstGeom prst="rightArrow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4601" name="AutoShape 8"/>
          <p:cNvSpPr>
            <a:spLocks noChangeArrowheads="1"/>
          </p:cNvSpPr>
          <p:nvPr/>
        </p:nvSpPr>
        <p:spPr bwMode="auto">
          <a:xfrm>
            <a:off x="2195513" y="2924175"/>
            <a:ext cx="5522912" cy="8413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海沿いでも場所によって特徴が異なる</a:t>
            </a:r>
            <a:endParaRPr lang="en-US" altLang="ja-JP"/>
          </a:p>
          <a:p>
            <a:r>
              <a:rPr lang="ja-JP" altLang="en-US"/>
              <a:t>同じ領域でも</a:t>
            </a:r>
            <a:r>
              <a:rPr lang="en-US" altLang="ja-JP"/>
              <a:t>2003/2004</a:t>
            </a:r>
            <a:r>
              <a:rPr lang="ja-JP" altLang="en-US"/>
              <a:t>年で特徴が異なる</a:t>
            </a:r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11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C:\Users\sawada\Documents\work\yamase_CI\20110920-21\fig_20110920\traj_4site_LT17.png"/>
          <p:cNvPicPr>
            <a:picLocks noChangeAspect="1" noChangeArrowheads="1"/>
          </p:cNvPicPr>
          <p:nvPr/>
        </p:nvPicPr>
        <p:blipFill>
          <a:blip r:embed="rId2" cstate="print"/>
          <a:srcRect l="15591" t="8562" r="16063" b="8562"/>
          <a:stretch>
            <a:fillRect/>
          </a:stretch>
        </p:blipFill>
        <p:spPr bwMode="auto">
          <a:xfrm>
            <a:off x="179388" y="1214438"/>
            <a:ext cx="5207000" cy="487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31875" y="73025"/>
            <a:ext cx="706120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地域性の異なる要因について</a:t>
            </a:r>
          </a:p>
        </p:txBody>
      </p:sp>
      <p:sp>
        <p:nvSpPr>
          <p:cNvPr id="23556" name="AutoShape 11"/>
          <p:cNvSpPr>
            <a:spLocks noChangeArrowheads="1"/>
          </p:cNvSpPr>
          <p:nvPr/>
        </p:nvSpPr>
        <p:spPr bwMode="auto">
          <a:xfrm>
            <a:off x="5436096" y="5701986"/>
            <a:ext cx="3635375" cy="981703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square" lIns="54000" tIns="10800" rIns="0" bIns="10800" anchor="ctr">
            <a:spAutoFit/>
          </a:bodyPr>
          <a:lstStyle/>
          <a:p>
            <a:r>
              <a:rPr lang="ja-JP" altLang="en-US" sz="2000" dirty="0" smtClean="0">
                <a:solidFill>
                  <a:srgbClr val="003366"/>
                </a:solidFill>
              </a:rPr>
              <a:t>・ある</a:t>
            </a:r>
            <a:r>
              <a:rPr lang="ja-JP" altLang="en-US" sz="2000" dirty="0">
                <a:solidFill>
                  <a:srgbClr val="003366"/>
                </a:solidFill>
              </a:rPr>
              <a:t>時刻から</a:t>
            </a:r>
            <a:r>
              <a:rPr lang="ja-JP" altLang="en-US" sz="2000" dirty="0" smtClean="0">
                <a:solidFill>
                  <a:srgbClr val="003366"/>
                </a:solidFill>
              </a:rPr>
              <a:t>スタート（</a:t>
            </a:r>
            <a:r>
              <a:rPr lang="en-US" altLang="ja-JP" sz="2000" dirty="0" smtClean="0">
                <a:solidFill>
                  <a:srgbClr val="003366"/>
                </a:solidFill>
              </a:rPr>
              <a:t> 31</a:t>
            </a:r>
            <a:r>
              <a:rPr lang="ja-JP" altLang="en-US" sz="2000" dirty="0" smtClean="0">
                <a:solidFill>
                  <a:srgbClr val="003366"/>
                </a:solidFill>
              </a:rPr>
              <a:t>日間）</a:t>
            </a:r>
            <a:endParaRPr lang="en-US" altLang="ja-JP" sz="2000" dirty="0">
              <a:solidFill>
                <a:srgbClr val="003366"/>
              </a:solidFill>
            </a:endParaRPr>
          </a:p>
          <a:p>
            <a:r>
              <a:rPr lang="ja-JP" altLang="en-US" sz="2000" dirty="0">
                <a:solidFill>
                  <a:srgbClr val="003366"/>
                </a:solidFill>
              </a:rPr>
              <a:t>・高度</a:t>
            </a:r>
            <a:r>
              <a:rPr lang="en-US" altLang="ja-JP" sz="2000" dirty="0">
                <a:solidFill>
                  <a:srgbClr val="003366"/>
                </a:solidFill>
              </a:rPr>
              <a:t>20m</a:t>
            </a:r>
            <a:r>
              <a:rPr lang="ja-JP" altLang="en-US" sz="2000" dirty="0">
                <a:solidFill>
                  <a:srgbClr val="003366"/>
                </a:solidFill>
              </a:rPr>
              <a:t>で</a:t>
            </a:r>
            <a:r>
              <a:rPr lang="en-US" altLang="ja-JP" sz="2000" dirty="0">
                <a:solidFill>
                  <a:srgbClr val="003366"/>
                </a:solidFill>
              </a:rPr>
              <a:t>12</a:t>
            </a:r>
            <a:r>
              <a:rPr lang="ja-JP" altLang="en-US" sz="2000" dirty="0">
                <a:solidFill>
                  <a:srgbClr val="003366"/>
                </a:solidFill>
              </a:rPr>
              <a:t>時間前まで戻る</a:t>
            </a:r>
            <a:endParaRPr lang="en-US" altLang="ja-JP" sz="2000" dirty="0">
              <a:solidFill>
                <a:srgbClr val="003366"/>
              </a:solidFill>
            </a:endParaRPr>
          </a:p>
          <a:p>
            <a:r>
              <a:rPr lang="ja-JP" altLang="en-US" sz="2000" dirty="0">
                <a:solidFill>
                  <a:srgbClr val="003366"/>
                </a:solidFill>
              </a:rPr>
              <a:t>・</a:t>
            </a:r>
            <a:r>
              <a:rPr lang="ja-JP" altLang="en-US" sz="2000" dirty="0" smtClean="0">
                <a:solidFill>
                  <a:srgbClr val="003366"/>
                </a:solidFill>
              </a:rPr>
              <a:t>側面（海上）に</a:t>
            </a:r>
            <a:r>
              <a:rPr lang="ja-JP" altLang="en-US" sz="2000" dirty="0">
                <a:solidFill>
                  <a:srgbClr val="003366"/>
                </a:solidFill>
              </a:rPr>
              <a:t>達したらストップ</a:t>
            </a:r>
            <a:endParaRPr lang="en-US" altLang="ja-JP" sz="2000" dirty="0">
              <a:solidFill>
                <a:srgbClr val="003366"/>
              </a:solidFill>
            </a:endParaRPr>
          </a:p>
        </p:txBody>
      </p:sp>
      <p:sp>
        <p:nvSpPr>
          <p:cNvPr id="23558" name="AutoShape 8"/>
          <p:cNvSpPr>
            <a:spLocks noChangeArrowheads="1"/>
          </p:cNvSpPr>
          <p:nvPr/>
        </p:nvSpPr>
        <p:spPr bwMode="auto">
          <a:xfrm>
            <a:off x="5508625" y="908050"/>
            <a:ext cx="3565525" cy="12509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流跡線解析の概要</a:t>
            </a:r>
            <a:endParaRPr lang="en-US" altLang="ja-JP"/>
          </a:p>
          <a:p>
            <a:r>
              <a:rPr lang="ja-JP" altLang="en-US"/>
              <a:t>陸上での気団変質の差？</a:t>
            </a:r>
            <a:endParaRPr lang="en-US" altLang="ja-JP"/>
          </a:p>
          <a:p>
            <a:r>
              <a:rPr lang="ja-JP" altLang="en-US"/>
              <a:t>空気塊そのものの差？</a:t>
            </a:r>
          </a:p>
        </p:txBody>
      </p:sp>
      <p:grpSp>
        <p:nvGrpSpPr>
          <p:cNvPr id="23559" name="グループ化 46"/>
          <p:cNvGrpSpPr>
            <a:grpSpLocks/>
          </p:cNvGrpSpPr>
          <p:nvPr/>
        </p:nvGrpSpPr>
        <p:grpSpPr bwMode="auto">
          <a:xfrm>
            <a:off x="5549900" y="3348038"/>
            <a:ext cx="2622550" cy="728662"/>
            <a:chOff x="5550197" y="3068960"/>
            <a:chExt cx="2622123" cy="729372"/>
          </a:xfrm>
        </p:grpSpPr>
        <p:cxnSp>
          <p:nvCxnSpPr>
            <p:cNvPr id="12" name="直線コネクタ 11"/>
            <p:cNvCxnSpPr/>
            <p:nvPr/>
          </p:nvCxnSpPr>
          <p:spPr>
            <a:xfrm>
              <a:off x="5651780" y="3429673"/>
              <a:ext cx="1799932" cy="0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7451712" y="3429673"/>
              <a:ext cx="720608" cy="0"/>
            </a:xfrm>
            <a:prstGeom prst="line">
              <a:avLst/>
            </a:prstGeom>
            <a:ln w="38100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フリーフォーム 13"/>
            <p:cNvSpPr/>
            <p:nvPr/>
          </p:nvSpPr>
          <p:spPr>
            <a:xfrm>
              <a:off x="5550197" y="3068960"/>
              <a:ext cx="1882468" cy="360713"/>
            </a:xfrm>
            <a:custGeom>
              <a:avLst/>
              <a:gdLst>
                <a:gd name="connsiteX0" fmla="*/ 1881962 w 1881962"/>
                <a:gd name="connsiteY0" fmla="*/ 361507 h 361507"/>
                <a:gd name="connsiteX1" fmla="*/ 1531088 w 1881962"/>
                <a:gd name="connsiteY1" fmla="*/ 265814 h 361507"/>
                <a:gd name="connsiteX2" fmla="*/ 1116418 w 1881962"/>
                <a:gd name="connsiteY2" fmla="*/ 255181 h 361507"/>
                <a:gd name="connsiteX3" fmla="*/ 871869 w 1881962"/>
                <a:gd name="connsiteY3" fmla="*/ 233916 h 361507"/>
                <a:gd name="connsiteX4" fmla="*/ 510362 w 1881962"/>
                <a:gd name="connsiteY4" fmla="*/ 233916 h 361507"/>
                <a:gd name="connsiteX5" fmla="*/ 233916 w 1881962"/>
                <a:gd name="connsiteY5" fmla="*/ 74428 h 361507"/>
                <a:gd name="connsiteX6" fmla="*/ 0 w 1881962"/>
                <a:gd name="connsiteY6" fmla="*/ 0 h 36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962" h="361507">
                  <a:moveTo>
                    <a:pt x="1881962" y="361507"/>
                  </a:moveTo>
                  <a:lnTo>
                    <a:pt x="1531088" y="265814"/>
                  </a:lnTo>
                  <a:lnTo>
                    <a:pt x="1116418" y="255181"/>
                  </a:lnTo>
                  <a:lnTo>
                    <a:pt x="871869" y="233916"/>
                  </a:lnTo>
                  <a:lnTo>
                    <a:pt x="510362" y="233916"/>
                  </a:lnTo>
                  <a:lnTo>
                    <a:pt x="233916" y="74428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6" name="直線コネクタ 15"/>
            <p:cNvCxnSpPr>
              <a:stCxn id="14" idx="5"/>
            </p:cNvCxnSpPr>
            <p:nvPr/>
          </p:nvCxnSpPr>
          <p:spPr>
            <a:xfrm flipH="1">
              <a:off x="5651780" y="3143645"/>
              <a:ext cx="131742" cy="286028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>
              <a:cxnSpLocks noChangeAspect="1"/>
            </p:cNvCxnSpPr>
            <p:nvPr/>
          </p:nvCxnSpPr>
          <p:spPr>
            <a:xfrm flipH="1">
              <a:off x="5796220" y="3213563"/>
              <a:ext cx="103170" cy="222467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>
              <a:cxnSpLocks noChangeAspect="1"/>
            </p:cNvCxnSpPr>
            <p:nvPr/>
          </p:nvCxnSpPr>
          <p:spPr>
            <a:xfrm flipH="1">
              <a:off x="5940658" y="3262824"/>
              <a:ext cx="74601" cy="163671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>
              <a:cxnSpLocks noChangeAspect="1"/>
            </p:cNvCxnSpPr>
            <p:nvPr/>
          </p:nvCxnSpPr>
          <p:spPr>
            <a:xfrm flipH="1">
              <a:off x="6083510" y="3291427"/>
              <a:ext cx="63490" cy="135068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>
              <a:cxnSpLocks noChangeAspect="1"/>
            </p:cNvCxnSpPr>
            <p:nvPr/>
          </p:nvCxnSpPr>
          <p:spPr>
            <a:xfrm flipH="1">
              <a:off x="6227950" y="3291427"/>
              <a:ext cx="61902" cy="135068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>
              <a:cxnSpLocks noChangeAspect="1"/>
            </p:cNvCxnSpPr>
            <p:nvPr/>
          </p:nvCxnSpPr>
          <p:spPr>
            <a:xfrm flipH="1">
              <a:off x="6369214" y="3294605"/>
              <a:ext cx="61903" cy="135068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>
              <a:cxnSpLocks noChangeAspect="1"/>
            </p:cNvCxnSpPr>
            <p:nvPr/>
          </p:nvCxnSpPr>
          <p:spPr>
            <a:xfrm flipH="1">
              <a:off x="6524763" y="3318440"/>
              <a:ext cx="49205" cy="106467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>
              <a:cxnSpLocks noChangeAspect="1"/>
            </p:cNvCxnSpPr>
            <p:nvPr/>
          </p:nvCxnSpPr>
          <p:spPr>
            <a:xfrm flipH="1">
              <a:off x="6669203" y="3324796"/>
              <a:ext cx="47617" cy="104877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>
              <a:cxnSpLocks noChangeAspect="1"/>
            </p:cNvCxnSpPr>
            <p:nvPr/>
          </p:nvCxnSpPr>
          <p:spPr>
            <a:xfrm flipH="1">
              <a:off x="6813641" y="3324796"/>
              <a:ext cx="47617" cy="104877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>
              <a:cxnSpLocks noChangeAspect="1"/>
            </p:cNvCxnSpPr>
            <p:nvPr/>
          </p:nvCxnSpPr>
          <p:spPr>
            <a:xfrm flipH="1">
              <a:off x="6956493" y="3324796"/>
              <a:ext cx="49205" cy="104877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>
              <a:cxnSpLocks noChangeAspect="1"/>
            </p:cNvCxnSpPr>
            <p:nvPr/>
          </p:nvCxnSpPr>
          <p:spPr>
            <a:xfrm flipH="1">
              <a:off x="7092996" y="3348632"/>
              <a:ext cx="34919" cy="76274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>
              <a:cxnSpLocks noChangeAspect="1"/>
            </p:cNvCxnSpPr>
            <p:nvPr/>
          </p:nvCxnSpPr>
          <p:spPr>
            <a:xfrm flipH="1">
              <a:off x="7223150" y="3366111"/>
              <a:ext cx="28570" cy="63562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01" name="テキスト ボックス 27"/>
            <p:cNvSpPr txBox="1">
              <a:spLocks noChangeArrowheads="1"/>
            </p:cNvSpPr>
            <p:nvPr/>
          </p:nvSpPr>
          <p:spPr bwMode="auto">
            <a:xfrm>
              <a:off x="6202243" y="3429000"/>
              <a:ext cx="16414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>
                  <a:solidFill>
                    <a:srgbClr val="663300"/>
                  </a:solidFill>
                </a:rPr>
                <a:t>陸</a:t>
              </a:r>
              <a:r>
                <a:rPr lang="ja-JP" altLang="en-US"/>
                <a:t>　　　　　</a:t>
              </a:r>
              <a:r>
                <a:rPr lang="ja-JP" altLang="en-US">
                  <a:solidFill>
                    <a:srgbClr val="00CCFF"/>
                  </a:solidFill>
                </a:rPr>
                <a:t>海</a:t>
              </a:r>
            </a:p>
          </p:txBody>
        </p:sp>
      </p:grpSp>
      <p:sp>
        <p:nvSpPr>
          <p:cNvPr id="29" name="フリーフォーム 28"/>
          <p:cNvSpPr/>
          <p:nvPr/>
        </p:nvSpPr>
        <p:spPr>
          <a:xfrm>
            <a:off x="6049670" y="3361123"/>
            <a:ext cx="2589581" cy="212141"/>
          </a:xfrm>
          <a:custGeom>
            <a:avLst/>
            <a:gdLst>
              <a:gd name="connsiteX0" fmla="*/ 2589581 w 2589581"/>
              <a:gd name="connsiteY0" fmla="*/ 212141 h 212141"/>
              <a:gd name="connsiteX1" fmla="*/ 1894637 w 2589581"/>
              <a:gd name="connsiteY1" fmla="*/ 212141 h 212141"/>
              <a:gd name="connsiteX2" fmla="*/ 1353312 w 2589581"/>
              <a:gd name="connsiteY2" fmla="*/ 197511 h 212141"/>
              <a:gd name="connsiteX3" fmla="*/ 1060704 w 2589581"/>
              <a:gd name="connsiteY3" fmla="*/ 95098 h 212141"/>
              <a:gd name="connsiteX4" fmla="*/ 475488 w 2589581"/>
              <a:gd name="connsiteY4" fmla="*/ 65837 h 212141"/>
              <a:gd name="connsiteX5" fmla="*/ 87783 w 2589581"/>
              <a:gd name="connsiteY5" fmla="*/ 43891 h 212141"/>
              <a:gd name="connsiteX6" fmla="*/ 0 w 2589581"/>
              <a:gd name="connsiteY6" fmla="*/ 0 h 21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9581" h="212141">
                <a:moveTo>
                  <a:pt x="2589581" y="212141"/>
                </a:moveTo>
                <a:lnTo>
                  <a:pt x="1894637" y="212141"/>
                </a:lnTo>
                <a:lnTo>
                  <a:pt x="1353312" y="197511"/>
                </a:lnTo>
                <a:lnTo>
                  <a:pt x="1060704" y="95098"/>
                </a:lnTo>
                <a:lnTo>
                  <a:pt x="475488" y="65837"/>
                </a:lnTo>
                <a:lnTo>
                  <a:pt x="87783" y="43891"/>
                </a:lnTo>
                <a:lnTo>
                  <a:pt x="0" y="0"/>
                </a:lnTo>
              </a:path>
            </a:pathLst>
          </a:custGeom>
          <a:ln w="76200">
            <a:gradFill flip="none" rotWithShape="1">
              <a:gsLst>
                <a:gs pos="0">
                  <a:srgbClr val="FFC000"/>
                </a:gs>
                <a:gs pos="50000">
                  <a:srgbClr val="FFC000"/>
                </a:gs>
                <a:gs pos="100000">
                  <a:srgbClr val="00CCFF"/>
                </a:gs>
              </a:gsLst>
              <a:lin ang="0" scaled="1"/>
              <a:tileRect/>
            </a:gra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23563" name="グループ化 47"/>
          <p:cNvGrpSpPr>
            <a:grpSpLocks/>
          </p:cNvGrpSpPr>
          <p:nvPr/>
        </p:nvGrpSpPr>
        <p:grpSpPr bwMode="auto">
          <a:xfrm>
            <a:off x="5584825" y="4643438"/>
            <a:ext cx="2622550" cy="730250"/>
            <a:chOff x="5584695" y="4787557"/>
            <a:chExt cx="2622123" cy="729372"/>
          </a:xfrm>
        </p:grpSpPr>
        <p:cxnSp>
          <p:nvCxnSpPr>
            <p:cNvPr id="30" name="直線コネクタ 29"/>
            <p:cNvCxnSpPr/>
            <p:nvPr/>
          </p:nvCxnSpPr>
          <p:spPr>
            <a:xfrm>
              <a:off x="5686278" y="5147486"/>
              <a:ext cx="1799932" cy="0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7486210" y="5147486"/>
              <a:ext cx="720608" cy="0"/>
            </a:xfrm>
            <a:prstGeom prst="line">
              <a:avLst/>
            </a:prstGeom>
            <a:ln w="38100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フリーフォーム 31"/>
            <p:cNvSpPr/>
            <p:nvPr/>
          </p:nvSpPr>
          <p:spPr>
            <a:xfrm>
              <a:off x="5584695" y="4787557"/>
              <a:ext cx="1882468" cy="361515"/>
            </a:xfrm>
            <a:custGeom>
              <a:avLst/>
              <a:gdLst>
                <a:gd name="connsiteX0" fmla="*/ 1881962 w 1881962"/>
                <a:gd name="connsiteY0" fmla="*/ 361507 h 361507"/>
                <a:gd name="connsiteX1" fmla="*/ 1531088 w 1881962"/>
                <a:gd name="connsiteY1" fmla="*/ 265814 h 361507"/>
                <a:gd name="connsiteX2" fmla="*/ 1116418 w 1881962"/>
                <a:gd name="connsiteY2" fmla="*/ 255181 h 361507"/>
                <a:gd name="connsiteX3" fmla="*/ 871869 w 1881962"/>
                <a:gd name="connsiteY3" fmla="*/ 233916 h 361507"/>
                <a:gd name="connsiteX4" fmla="*/ 510362 w 1881962"/>
                <a:gd name="connsiteY4" fmla="*/ 233916 h 361507"/>
                <a:gd name="connsiteX5" fmla="*/ 233916 w 1881962"/>
                <a:gd name="connsiteY5" fmla="*/ 74428 h 361507"/>
                <a:gd name="connsiteX6" fmla="*/ 0 w 1881962"/>
                <a:gd name="connsiteY6" fmla="*/ 0 h 36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962" h="361507">
                  <a:moveTo>
                    <a:pt x="1881962" y="361507"/>
                  </a:moveTo>
                  <a:lnTo>
                    <a:pt x="1531088" y="265814"/>
                  </a:lnTo>
                  <a:lnTo>
                    <a:pt x="1116418" y="255181"/>
                  </a:lnTo>
                  <a:lnTo>
                    <a:pt x="871869" y="233916"/>
                  </a:lnTo>
                  <a:lnTo>
                    <a:pt x="510362" y="233916"/>
                  </a:lnTo>
                  <a:lnTo>
                    <a:pt x="233916" y="74428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33" name="直線コネクタ 32"/>
            <p:cNvCxnSpPr>
              <a:stCxn id="32" idx="5"/>
            </p:cNvCxnSpPr>
            <p:nvPr/>
          </p:nvCxnSpPr>
          <p:spPr>
            <a:xfrm flipH="1">
              <a:off x="5686278" y="4862079"/>
              <a:ext cx="131742" cy="285406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>
              <a:cxnSpLocks noChangeAspect="1"/>
            </p:cNvCxnSpPr>
            <p:nvPr/>
          </p:nvCxnSpPr>
          <p:spPr>
            <a:xfrm flipH="1">
              <a:off x="5830718" y="4931845"/>
              <a:ext cx="103170" cy="221983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>
              <a:cxnSpLocks noChangeAspect="1"/>
            </p:cNvCxnSpPr>
            <p:nvPr/>
          </p:nvCxnSpPr>
          <p:spPr>
            <a:xfrm flipH="1">
              <a:off x="5975156" y="4980999"/>
              <a:ext cx="74601" cy="164901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>
              <a:cxnSpLocks noChangeAspect="1"/>
            </p:cNvCxnSpPr>
            <p:nvPr/>
          </p:nvCxnSpPr>
          <p:spPr>
            <a:xfrm flipH="1">
              <a:off x="6118008" y="5011125"/>
              <a:ext cx="63490" cy="134776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>
              <a:cxnSpLocks noChangeAspect="1"/>
            </p:cNvCxnSpPr>
            <p:nvPr/>
          </p:nvCxnSpPr>
          <p:spPr>
            <a:xfrm flipH="1">
              <a:off x="6262448" y="5011125"/>
              <a:ext cx="61902" cy="134776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>
              <a:cxnSpLocks noChangeAspect="1"/>
            </p:cNvCxnSpPr>
            <p:nvPr/>
          </p:nvCxnSpPr>
          <p:spPr>
            <a:xfrm flipH="1">
              <a:off x="6403712" y="5012711"/>
              <a:ext cx="61903" cy="134775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>
              <a:cxnSpLocks noChangeAspect="1"/>
            </p:cNvCxnSpPr>
            <p:nvPr/>
          </p:nvCxnSpPr>
          <p:spPr>
            <a:xfrm flipH="1">
              <a:off x="6559261" y="5036494"/>
              <a:ext cx="49205" cy="106235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>
              <a:cxnSpLocks noChangeAspect="1"/>
            </p:cNvCxnSpPr>
            <p:nvPr/>
          </p:nvCxnSpPr>
          <p:spPr>
            <a:xfrm flipH="1">
              <a:off x="6703701" y="5044423"/>
              <a:ext cx="47617" cy="103063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>
              <a:cxnSpLocks noChangeAspect="1"/>
            </p:cNvCxnSpPr>
            <p:nvPr/>
          </p:nvCxnSpPr>
          <p:spPr>
            <a:xfrm flipH="1">
              <a:off x="6848139" y="5044423"/>
              <a:ext cx="47617" cy="103063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>
              <a:cxnSpLocks noChangeAspect="1"/>
            </p:cNvCxnSpPr>
            <p:nvPr/>
          </p:nvCxnSpPr>
          <p:spPr>
            <a:xfrm flipH="1">
              <a:off x="6990991" y="5044423"/>
              <a:ext cx="49205" cy="103063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>
              <a:cxnSpLocks noChangeAspect="1"/>
            </p:cNvCxnSpPr>
            <p:nvPr/>
          </p:nvCxnSpPr>
          <p:spPr>
            <a:xfrm flipH="1">
              <a:off x="7127494" y="5066621"/>
              <a:ext cx="34919" cy="76108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>
              <a:cxnSpLocks noChangeAspect="1"/>
            </p:cNvCxnSpPr>
            <p:nvPr/>
          </p:nvCxnSpPr>
          <p:spPr>
            <a:xfrm flipH="1">
              <a:off x="7257648" y="5084062"/>
              <a:ext cx="28570" cy="63424"/>
            </a:xfrm>
            <a:prstGeom prst="line">
              <a:avLst/>
            </a:prstGeom>
            <a:ln w="127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85" name="テキスト ボックス 44"/>
            <p:cNvSpPr txBox="1">
              <a:spLocks noChangeArrowheads="1"/>
            </p:cNvSpPr>
            <p:nvPr/>
          </p:nvSpPr>
          <p:spPr bwMode="auto">
            <a:xfrm>
              <a:off x="6236741" y="5147597"/>
              <a:ext cx="16414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>
                  <a:solidFill>
                    <a:srgbClr val="663300"/>
                  </a:solidFill>
                </a:rPr>
                <a:t>陸</a:t>
              </a:r>
              <a:r>
                <a:rPr lang="ja-JP" altLang="en-US"/>
                <a:t>　　　　　</a:t>
              </a:r>
              <a:r>
                <a:rPr lang="ja-JP" altLang="en-US">
                  <a:solidFill>
                    <a:srgbClr val="00CCFF"/>
                  </a:solidFill>
                </a:rPr>
                <a:t>海</a:t>
              </a:r>
            </a:p>
          </p:txBody>
        </p:sp>
      </p:grpSp>
      <p:sp>
        <p:nvSpPr>
          <p:cNvPr id="46" name="フリーフォーム 45"/>
          <p:cNvSpPr/>
          <p:nvPr/>
        </p:nvSpPr>
        <p:spPr>
          <a:xfrm>
            <a:off x="6084168" y="4657019"/>
            <a:ext cx="2589581" cy="212141"/>
          </a:xfrm>
          <a:custGeom>
            <a:avLst/>
            <a:gdLst>
              <a:gd name="connsiteX0" fmla="*/ 2589581 w 2589581"/>
              <a:gd name="connsiteY0" fmla="*/ 212141 h 212141"/>
              <a:gd name="connsiteX1" fmla="*/ 1894637 w 2589581"/>
              <a:gd name="connsiteY1" fmla="*/ 212141 h 212141"/>
              <a:gd name="connsiteX2" fmla="*/ 1353312 w 2589581"/>
              <a:gd name="connsiteY2" fmla="*/ 197511 h 212141"/>
              <a:gd name="connsiteX3" fmla="*/ 1060704 w 2589581"/>
              <a:gd name="connsiteY3" fmla="*/ 95098 h 212141"/>
              <a:gd name="connsiteX4" fmla="*/ 475488 w 2589581"/>
              <a:gd name="connsiteY4" fmla="*/ 65837 h 212141"/>
              <a:gd name="connsiteX5" fmla="*/ 87783 w 2589581"/>
              <a:gd name="connsiteY5" fmla="*/ 43891 h 212141"/>
              <a:gd name="connsiteX6" fmla="*/ 0 w 2589581"/>
              <a:gd name="connsiteY6" fmla="*/ 0 h 21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9581" h="212141">
                <a:moveTo>
                  <a:pt x="2589581" y="212141"/>
                </a:moveTo>
                <a:lnTo>
                  <a:pt x="1894637" y="212141"/>
                </a:lnTo>
                <a:lnTo>
                  <a:pt x="1353312" y="197511"/>
                </a:lnTo>
                <a:lnTo>
                  <a:pt x="1060704" y="95098"/>
                </a:lnTo>
                <a:lnTo>
                  <a:pt x="475488" y="65837"/>
                </a:lnTo>
                <a:lnTo>
                  <a:pt x="87783" y="43891"/>
                </a:lnTo>
                <a:lnTo>
                  <a:pt x="0" y="0"/>
                </a:lnTo>
              </a:path>
            </a:pathLst>
          </a:custGeom>
          <a:ln w="76200">
            <a:gradFill flip="none" rotWithShape="1">
              <a:gsLst>
                <a:gs pos="0">
                  <a:srgbClr val="C00000"/>
                </a:gs>
                <a:gs pos="50000">
                  <a:srgbClr val="FFC000"/>
                </a:gs>
                <a:gs pos="100000">
                  <a:srgbClr val="00CCFF"/>
                </a:gs>
              </a:gsLst>
              <a:lin ang="0" scaled="1"/>
              <a:tileRect/>
            </a:gra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9" name="雲 48"/>
          <p:cNvSpPr/>
          <p:nvPr/>
        </p:nvSpPr>
        <p:spPr>
          <a:xfrm>
            <a:off x="5651500" y="2924175"/>
            <a:ext cx="2592388" cy="288925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3568" name="AutoShape 8"/>
          <p:cNvSpPr>
            <a:spLocks noChangeArrowheads="1"/>
          </p:cNvSpPr>
          <p:nvPr/>
        </p:nvSpPr>
        <p:spPr bwMode="auto">
          <a:xfrm>
            <a:off x="7885113" y="4221163"/>
            <a:ext cx="1071562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2004</a:t>
            </a:r>
            <a:r>
              <a:rPr lang="ja-JP" altLang="en-US"/>
              <a:t>年</a:t>
            </a:r>
          </a:p>
        </p:txBody>
      </p:sp>
      <p:sp>
        <p:nvSpPr>
          <p:cNvPr id="23569" name="AutoShape 8"/>
          <p:cNvSpPr>
            <a:spLocks noChangeArrowheads="1"/>
          </p:cNvSpPr>
          <p:nvPr/>
        </p:nvSpPr>
        <p:spPr bwMode="auto">
          <a:xfrm>
            <a:off x="7885113" y="2420938"/>
            <a:ext cx="1071562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2003</a:t>
            </a:r>
            <a:r>
              <a:rPr lang="ja-JP" altLang="en-US"/>
              <a:t>年</a:t>
            </a:r>
          </a:p>
        </p:txBody>
      </p:sp>
      <p:sp>
        <p:nvSpPr>
          <p:cNvPr id="47" name="AutoShape 8"/>
          <p:cNvSpPr>
            <a:spLocks noChangeArrowheads="1"/>
          </p:cNvSpPr>
          <p:nvPr/>
        </p:nvSpPr>
        <p:spPr bwMode="auto">
          <a:xfrm>
            <a:off x="1475656" y="2636912"/>
            <a:ext cx="760413" cy="431800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dirty="0">
                <a:solidFill>
                  <a:srgbClr val="0000FF"/>
                </a:solidFill>
              </a:rPr>
              <a:t>古川</a:t>
            </a:r>
          </a:p>
        </p:txBody>
      </p:sp>
      <p:sp>
        <p:nvSpPr>
          <p:cNvPr id="48" name="AutoShape 8"/>
          <p:cNvSpPr>
            <a:spLocks noChangeArrowheads="1"/>
          </p:cNvSpPr>
          <p:nvPr/>
        </p:nvSpPr>
        <p:spPr bwMode="auto">
          <a:xfrm>
            <a:off x="860025" y="1484784"/>
            <a:ext cx="759647" cy="432754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dirty="0">
                <a:solidFill>
                  <a:srgbClr val="FF33CC"/>
                </a:solidFill>
              </a:rPr>
              <a:t>向町</a:t>
            </a:r>
          </a:p>
        </p:txBody>
      </p:sp>
      <p:sp>
        <p:nvSpPr>
          <p:cNvPr id="50" name="AutoShape 8"/>
          <p:cNvSpPr>
            <a:spLocks noChangeArrowheads="1"/>
          </p:cNvSpPr>
          <p:nvPr/>
        </p:nvSpPr>
        <p:spPr bwMode="auto">
          <a:xfrm>
            <a:off x="1691680" y="3717280"/>
            <a:ext cx="758825" cy="431800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dirty="0"/>
              <a:t>仙台</a:t>
            </a:r>
          </a:p>
        </p:txBody>
      </p:sp>
      <p:sp>
        <p:nvSpPr>
          <p:cNvPr id="51" name="AutoShape 8"/>
          <p:cNvSpPr>
            <a:spLocks noChangeArrowheads="1"/>
          </p:cNvSpPr>
          <p:nvPr/>
        </p:nvSpPr>
        <p:spPr bwMode="auto">
          <a:xfrm>
            <a:off x="755576" y="5083844"/>
            <a:ext cx="760412" cy="433388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白石</a:t>
            </a:r>
          </a:p>
        </p:txBody>
      </p:sp>
      <p:sp>
        <p:nvSpPr>
          <p:cNvPr id="53" name="スライド番号プレースホルダ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12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2" descr="C:\Users\sawada\Documents\work\yamase_CI\20110920-21\fig_20110920\heating_furukawa_LT14_com.png"/>
          <p:cNvPicPr>
            <a:picLocks noChangeAspect="1" noChangeArrowheads="1"/>
          </p:cNvPicPr>
          <p:nvPr/>
        </p:nvPicPr>
        <p:blipFill>
          <a:blip r:embed="rId3" cstate="print"/>
          <a:srcRect l="6929" t="3600" r="3780" b="3600"/>
          <a:stretch>
            <a:fillRect/>
          </a:stretch>
        </p:blipFill>
        <p:spPr bwMode="auto">
          <a:xfrm>
            <a:off x="551837" y="802113"/>
            <a:ext cx="3878285" cy="282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15" descr="C:\Users\sawada\Documents\work\yamase_CI\20110920-21\fig_20110920\heating_shiroishi_LT14_com.png"/>
          <p:cNvPicPr>
            <a:picLocks noChangeAspect="1" noChangeArrowheads="1"/>
          </p:cNvPicPr>
          <p:nvPr/>
        </p:nvPicPr>
        <p:blipFill>
          <a:blip r:embed="rId4" cstate="print"/>
          <a:srcRect l="6929" t="3600" r="3780" b="3600"/>
          <a:stretch>
            <a:fillRect/>
          </a:stretch>
        </p:blipFill>
        <p:spPr bwMode="auto">
          <a:xfrm>
            <a:off x="4585658" y="3622782"/>
            <a:ext cx="3878302" cy="282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14" descr="C:\Users\sawada\Documents\work\yamase_CI\20110920-21\fig_20110920\heating_sendai_LT14_com.png"/>
          <p:cNvPicPr>
            <a:picLocks noChangeAspect="1" noChangeArrowheads="1"/>
          </p:cNvPicPr>
          <p:nvPr/>
        </p:nvPicPr>
        <p:blipFill>
          <a:blip r:embed="rId5" cstate="print"/>
          <a:srcRect l="5669" t="4499" r="5039" b="3600"/>
          <a:stretch>
            <a:fillRect/>
          </a:stretch>
        </p:blipFill>
        <p:spPr bwMode="auto">
          <a:xfrm>
            <a:off x="4599094" y="827659"/>
            <a:ext cx="3827291" cy="275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3" descr="C:\Users\sawada\Documents\work\yamase_CI\20110920-21\fig_20110920\heating_mukaimachi_LT14_com.png"/>
          <p:cNvPicPr>
            <a:picLocks noChangeAspect="1" noChangeArrowheads="1"/>
          </p:cNvPicPr>
          <p:nvPr/>
        </p:nvPicPr>
        <p:blipFill>
          <a:blip r:embed="rId6" cstate="print"/>
          <a:srcRect l="6299" t="4499" r="3780" b="3600"/>
          <a:stretch>
            <a:fillRect/>
          </a:stretch>
        </p:blipFill>
        <p:spPr bwMode="auto">
          <a:xfrm>
            <a:off x="524443" y="3650128"/>
            <a:ext cx="3905677" cy="279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Rectangle 3"/>
          <p:cNvSpPr>
            <a:spLocks noGrp="1" noChangeArrowheads="1"/>
          </p:cNvSpPr>
          <p:nvPr>
            <p:ph type="title"/>
          </p:nvPr>
        </p:nvSpPr>
        <p:spPr>
          <a:xfrm>
            <a:off x="1552836" y="72609"/>
            <a:ext cx="6019277" cy="677108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dirty="0" smtClean="0"/>
              <a:t>流跡線に沿った温位偏差</a:t>
            </a:r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>
            <a:off x="2987675" y="2133600"/>
            <a:ext cx="760413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古川</a:t>
            </a:r>
          </a:p>
        </p:txBody>
      </p:sp>
      <p:sp>
        <p:nvSpPr>
          <p:cNvPr id="24585" name="AutoShape 8"/>
          <p:cNvSpPr>
            <a:spLocks noChangeArrowheads="1"/>
          </p:cNvSpPr>
          <p:nvPr/>
        </p:nvSpPr>
        <p:spPr bwMode="auto">
          <a:xfrm>
            <a:off x="2555875" y="4508500"/>
            <a:ext cx="758825" cy="433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向町</a:t>
            </a:r>
          </a:p>
        </p:txBody>
      </p:sp>
      <p:sp>
        <p:nvSpPr>
          <p:cNvPr id="24586" name="AutoShape 8"/>
          <p:cNvSpPr>
            <a:spLocks noChangeArrowheads="1"/>
          </p:cNvSpPr>
          <p:nvPr/>
        </p:nvSpPr>
        <p:spPr bwMode="auto">
          <a:xfrm>
            <a:off x="6948488" y="2133600"/>
            <a:ext cx="758825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仙台</a:t>
            </a:r>
          </a:p>
        </p:txBody>
      </p:sp>
      <p:sp>
        <p:nvSpPr>
          <p:cNvPr id="24587" name="AutoShape 8"/>
          <p:cNvSpPr>
            <a:spLocks noChangeArrowheads="1"/>
          </p:cNvSpPr>
          <p:nvPr/>
        </p:nvSpPr>
        <p:spPr bwMode="auto">
          <a:xfrm>
            <a:off x="6659563" y="4724400"/>
            <a:ext cx="760412" cy="433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白石</a:t>
            </a:r>
          </a:p>
        </p:txBody>
      </p:sp>
      <p:sp>
        <p:nvSpPr>
          <p:cNvPr id="24588" name="AutoShape 8"/>
          <p:cNvSpPr>
            <a:spLocks noChangeArrowheads="1"/>
          </p:cNvSpPr>
          <p:nvPr/>
        </p:nvSpPr>
        <p:spPr bwMode="auto">
          <a:xfrm>
            <a:off x="171500" y="404813"/>
            <a:ext cx="800100" cy="43338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14LT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820717" y="6453336"/>
            <a:ext cx="148758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dirty="0" smtClean="0"/>
              <a:t>時間（</a:t>
            </a:r>
            <a:r>
              <a:rPr kumimoji="1" lang="en-US" altLang="ja-JP" dirty="0" smtClean="0"/>
              <a:t>hour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88269" y="6453336"/>
            <a:ext cx="148758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dirty="0" smtClean="0"/>
              <a:t>時間（</a:t>
            </a:r>
            <a:r>
              <a:rPr kumimoji="1" lang="en-US" altLang="ja-JP" dirty="0" smtClean="0"/>
              <a:t>hour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13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C:\Users\sawada\Documents\work\yamase_CI\20110920-21\fig_20110920\heating_furukawa_LT05_com.png"/>
          <p:cNvPicPr>
            <a:picLocks noChangeAspect="1" noChangeArrowheads="1"/>
          </p:cNvPicPr>
          <p:nvPr/>
        </p:nvPicPr>
        <p:blipFill>
          <a:blip r:embed="rId2" cstate="print"/>
          <a:srcRect l="5669" t="4499" r="3780" b="3600"/>
          <a:stretch>
            <a:fillRect/>
          </a:stretch>
        </p:blipFill>
        <p:spPr bwMode="auto">
          <a:xfrm>
            <a:off x="425622" y="822687"/>
            <a:ext cx="3933061" cy="279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4" descr="C:\Users\sawada\Documents\work\yamase_CI\20110920-21\fig_20110920\heating_mukaimachi_LT05_com.png"/>
          <p:cNvPicPr>
            <a:picLocks noChangeAspect="1" noChangeArrowheads="1"/>
          </p:cNvPicPr>
          <p:nvPr/>
        </p:nvPicPr>
        <p:blipFill>
          <a:blip r:embed="rId3" cstate="print"/>
          <a:srcRect l="6299" t="4499" r="3150" b="3600"/>
          <a:stretch>
            <a:fillRect/>
          </a:stretch>
        </p:blipFill>
        <p:spPr bwMode="auto">
          <a:xfrm>
            <a:off x="524443" y="3646781"/>
            <a:ext cx="3933019" cy="279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5" descr="C:\Users\sawada\Documents\work\yamase_CI\20110920-21\fig_20110920\heating_sendai_LT05_com.png"/>
          <p:cNvPicPr>
            <a:picLocks noChangeAspect="1" noChangeArrowheads="1"/>
          </p:cNvPicPr>
          <p:nvPr/>
        </p:nvPicPr>
        <p:blipFill>
          <a:blip r:embed="rId4" cstate="print"/>
          <a:srcRect l="5669" t="3600" r="3780" b="2700"/>
          <a:stretch>
            <a:fillRect/>
          </a:stretch>
        </p:blipFill>
        <p:spPr bwMode="auto">
          <a:xfrm>
            <a:off x="4530897" y="808488"/>
            <a:ext cx="3933061" cy="284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 descr="C:\Users\sawada\Documents\work\yamase_CI\20110920-21\fig_20110920\heating_shiroishi_LT05_com.png"/>
          <p:cNvPicPr>
            <a:picLocks noChangeAspect="1" noChangeArrowheads="1"/>
          </p:cNvPicPr>
          <p:nvPr/>
        </p:nvPicPr>
        <p:blipFill>
          <a:blip r:embed="rId5" cstate="print"/>
          <a:srcRect l="6929" t="4499" r="3780" b="3600"/>
          <a:stretch>
            <a:fillRect/>
          </a:stretch>
        </p:blipFill>
        <p:spPr bwMode="auto">
          <a:xfrm>
            <a:off x="4512633" y="3645024"/>
            <a:ext cx="3878303" cy="279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Rectangle 3"/>
          <p:cNvSpPr>
            <a:spLocks noGrp="1" noChangeArrowheads="1"/>
          </p:cNvSpPr>
          <p:nvPr>
            <p:ph type="title"/>
          </p:nvPr>
        </p:nvSpPr>
        <p:spPr>
          <a:xfrm>
            <a:off x="1552837" y="72609"/>
            <a:ext cx="6019277" cy="677108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dirty="0" smtClean="0"/>
              <a:t>流跡線に沿った温位偏差</a:t>
            </a:r>
          </a:p>
        </p:txBody>
      </p:sp>
      <p:sp>
        <p:nvSpPr>
          <p:cNvPr id="46091" name="AutoShape 8"/>
          <p:cNvSpPr>
            <a:spLocks noChangeArrowheads="1"/>
          </p:cNvSpPr>
          <p:nvPr/>
        </p:nvSpPr>
        <p:spPr bwMode="auto">
          <a:xfrm>
            <a:off x="3276600" y="2708275"/>
            <a:ext cx="758825" cy="433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古川</a:t>
            </a:r>
          </a:p>
        </p:txBody>
      </p:sp>
      <p:sp>
        <p:nvSpPr>
          <p:cNvPr id="46092" name="AutoShape 8"/>
          <p:cNvSpPr>
            <a:spLocks noChangeArrowheads="1"/>
          </p:cNvSpPr>
          <p:nvPr/>
        </p:nvSpPr>
        <p:spPr bwMode="auto">
          <a:xfrm>
            <a:off x="3203575" y="4437063"/>
            <a:ext cx="760413" cy="43338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向町</a:t>
            </a:r>
          </a:p>
        </p:txBody>
      </p:sp>
      <p:sp>
        <p:nvSpPr>
          <p:cNvPr id="46093" name="AutoShape 8"/>
          <p:cNvSpPr>
            <a:spLocks noChangeArrowheads="1"/>
          </p:cNvSpPr>
          <p:nvPr/>
        </p:nvSpPr>
        <p:spPr bwMode="auto">
          <a:xfrm>
            <a:off x="7235825" y="2708275"/>
            <a:ext cx="760413" cy="433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仙台</a:t>
            </a:r>
          </a:p>
        </p:txBody>
      </p:sp>
      <p:sp>
        <p:nvSpPr>
          <p:cNvPr id="46094" name="AutoShape 8"/>
          <p:cNvSpPr>
            <a:spLocks noChangeArrowheads="1"/>
          </p:cNvSpPr>
          <p:nvPr/>
        </p:nvSpPr>
        <p:spPr bwMode="auto">
          <a:xfrm>
            <a:off x="7308850" y="4365625"/>
            <a:ext cx="758825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白石</a:t>
            </a:r>
          </a:p>
        </p:txBody>
      </p:sp>
      <p:sp>
        <p:nvSpPr>
          <p:cNvPr id="46095" name="AutoShape 8"/>
          <p:cNvSpPr>
            <a:spLocks noChangeArrowheads="1"/>
          </p:cNvSpPr>
          <p:nvPr/>
        </p:nvSpPr>
        <p:spPr bwMode="auto">
          <a:xfrm>
            <a:off x="139700" y="404664"/>
            <a:ext cx="800100" cy="433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>
                <a:solidFill>
                  <a:srgbClr val="0000FF"/>
                </a:solidFill>
              </a:rPr>
              <a:t>05LT</a:t>
            </a:r>
            <a:endParaRPr lang="ja-JP" altLang="en-US">
              <a:solidFill>
                <a:srgbClr val="0000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20717" y="6453336"/>
            <a:ext cx="148758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dirty="0" smtClean="0"/>
              <a:t>時間（</a:t>
            </a:r>
            <a:r>
              <a:rPr kumimoji="1" lang="en-US" altLang="ja-JP" dirty="0" smtClean="0"/>
              <a:t>hour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788269" y="6453336"/>
            <a:ext cx="148758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dirty="0" smtClean="0"/>
              <a:t>時間（</a:t>
            </a:r>
            <a:r>
              <a:rPr kumimoji="1" lang="en-US" altLang="ja-JP" dirty="0" smtClean="0"/>
              <a:t>hour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14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7938" y="73025"/>
            <a:ext cx="1490662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まとめ</a:t>
            </a:r>
          </a:p>
        </p:txBody>
      </p:sp>
      <p:sp>
        <p:nvSpPr>
          <p:cNvPr id="25603" name="AutoShape 3"/>
          <p:cNvSpPr>
            <a:spLocks noChangeArrowheads="1"/>
          </p:cNvSpPr>
          <p:nvPr/>
        </p:nvSpPr>
        <p:spPr bwMode="auto">
          <a:xfrm>
            <a:off x="960438" y="1045428"/>
            <a:ext cx="7235825" cy="5335900"/>
          </a:xfrm>
          <a:prstGeom prst="roundRect">
            <a:avLst>
              <a:gd name="adj" fmla="val 2384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10800" rIns="0" bIns="10800" anchorCtr="1">
            <a:spAutoFit/>
          </a:bodyPr>
          <a:lstStyle/>
          <a:p>
            <a:r>
              <a:rPr lang="en-US" altLang="ja-JP" sz="2800" dirty="0"/>
              <a:t>2003/2004</a:t>
            </a:r>
            <a:r>
              <a:rPr lang="ja-JP" altLang="en-US" sz="2800" dirty="0"/>
              <a:t>年</a:t>
            </a:r>
            <a:r>
              <a:rPr lang="en-US" altLang="ja-JP" sz="2800" dirty="0"/>
              <a:t>7</a:t>
            </a:r>
            <a:r>
              <a:rPr lang="ja-JP" altLang="en-US" sz="2800" dirty="0"/>
              <a:t>月について、</a:t>
            </a:r>
            <a:r>
              <a:rPr lang="en-US" altLang="ja-JP" sz="2800" dirty="0"/>
              <a:t>1km</a:t>
            </a:r>
            <a:r>
              <a:rPr lang="ja-JP" altLang="en-US" sz="2800" dirty="0"/>
              <a:t>メッシュで再現された気温日変化の地域性を調べた。</a:t>
            </a:r>
            <a:endParaRPr lang="en-US" altLang="ja-JP" sz="2800" dirty="0"/>
          </a:p>
          <a:p>
            <a:endParaRPr lang="en-US" altLang="ja-JP" sz="600" dirty="0"/>
          </a:p>
          <a:p>
            <a:r>
              <a:rPr lang="ja-JP" altLang="en-US" sz="2800" dirty="0"/>
              <a:t>・</a:t>
            </a:r>
            <a:r>
              <a:rPr lang="ja-JP" altLang="en-US" sz="2800" dirty="0">
                <a:solidFill>
                  <a:srgbClr val="003366"/>
                </a:solidFill>
              </a:rPr>
              <a:t>平均気温：</a:t>
            </a:r>
            <a:r>
              <a:rPr lang="en-US" altLang="ja-JP" sz="2800" dirty="0">
                <a:solidFill>
                  <a:srgbClr val="003366"/>
                </a:solidFill>
              </a:rPr>
              <a:t>2003</a:t>
            </a:r>
            <a:r>
              <a:rPr lang="ja-JP" altLang="en-US" sz="2800" dirty="0">
                <a:solidFill>
                  <a:srgbClr val="003366"/>
                </a:solidFill>
              </a:rPr>
              <a:t>年（</a:t>
            </a:r>
            <a:r>
              <a:rPr lang="en-US" altLang="ja-JP" sz="2800" dirty="0">
                <a:solidFill>
                  <a:srgbClr val="003366"/>
                </a:solidFill>
              </a:rPr>
              <a:t>4~6</a:t>
            </a:r>
            <a:r>
              <a:rPr lang="ja-JP" altLang="en-US" sz="2800" dirty="0" smtClean="0">
                <a:solidFill>
                  <a:srgbClr val="003366"/>
                </a:solidFill>
              </a:rPr>
              <a:t>度低）</a:t>
            </a:r>
            <a:r>
              <a:rPr lang="ja-JP" altLang="en-US" sz="2800" dirty="0">
                <a:solidFill>
                  <a:srgbClr val="003366"/>
                </a:solidFill>
              </a:rPr>
              <a:t>＜</a:t>
            </a:r>
            <a:r>
              <a:rPr lang="en-US" altLang="ja-JP" sz="2800" dirty="0">
                <a:solidFill>
                  <a:srgbClr val="003366"/>
                </a:solidFill>
              </a:rPr>
              <a:t>2004</a:t>
            </a:r>
            <a:r>
              <a:rPr lang="ja-JP" altLang="en-US" sz="2800" dirty="0">
                <a:solidFill>
                  <a:srgbClr val="003366"/>
                </a:solidFill>
              </a:rPr>
              <a:t>年</a:t>
            </a:r>
            <a:endParaRPr lang="en-US" altLang="ja-JP" sz="2800" dirty="0">
              <a:solidFill>
                <a:srgbClr val="003366"/>
              </a:solidFill>
            </a:endParaRPr>
          </a:p>
          <a:p>
            <a:r>
              <a:rPr lang="ja-JP" altLang="en-US" sz="2800" dirty="0">
                <a:solidFill>
                  <a:srgbClr val="003366"/>
                </a:solidFill>
              </a:rPr>
              <a:t>・気温日較差：</a:t>
            </a:r>
            <a:r>
              <a:rPr lang="en-US" altLang="ja-JP" sz="2800" dirty="0">
                <a:solidFill>
                  <a:srgbClr val="003366"/>
                </a:solidFill>
              </a:rPr>
              <a:t> 2003</a:t>
            </a:r>
            <a:r>
              <a:rPr lang="ja-JP" altLang="en-US" sz="2800" dirty="0">
                <a:solidFill>
                  <a:srgbClr val="003366"/>
                </a:solidFill>
              </a:rPr>
              <a:t>年（</a:t>
            </a:r>
            <a:r>
              <a:rPr lang="en-US" altLang="ja-JP" sz="2800" dirty="0">
                <a:solidFill>
                  <a:srgbClr val="003366"/>
                </a:solidFill>
              </a:rPr>
              <a:t>1~3</a:t>
            </a:r>
            <a:r>
              <a:rPr lang="ja-JP" altLang="en-US" sz="2800" dirty="0">
                <a:solidFill>
                  <a:srgbClr val="003366"/>
                </a:solidFill>
              </a:rPr>
              <a:t>度</a:t>
            </a:r>
            <a:r>
              <a:rPr lang="ja-JP" altLang="en-US" sz="2800" dirty="0" smtClean="0">
                <a:solidFill>
                  <a:srgbClr val="003366"/>
                </a:solidFill>
              </a:rPr>
              <a:t>小）</a:t>
            </a:r>
            <a:r>
              <a:rPr lang="ja-JP" altLang="en-US" sz="2800" dirty="0">
                <a:solidFill>
                  <a:srgbClr val="003366"/>
                </a:solidFill>
              </a:rPr>
              <a:t>＜</a:t>
            </a:r>
            <a:r>
              <a:rPr lang="en-US" altLang="ja-JP" sz="2800" dirty="0">
                <a:solidFill>
                  <a:srgbClr val="003366"/>
                </a:solidFill>
              </a:rPr>
              <a:t>2004</a:t>
            </a:r>
            <a:r>
              <a:rPr lang="ja-JP" altLang="en-US" sz="2800" dirty="0">
                <a:solidFill>
                  <a:srgbClr val="003366"/>
                </a:solidFill>
              </a:rPr>
              <a:t>年</a:t>
            </a:r>
            <a:endParaRPr lang="en-US" altLang="ja-JP" sz="2800" dirty="0">
              <a:solidFill>
                <a:srgbClr val="003366"/>
              </a:solidFill>
            </a:endParaRPr>
          </a:p>
          <a:p>
            <a:r>
              <a:rPr lang="ja-JP" altLang="en-US" dirty="0"/>
              <a:t>　　日最低気温：</a:t>
            </a:r>
            <a:r>
              <a:rPr lang="en-US" altLang="ja-JP" dirty="0"/>
              <a:t>2003</a:t>
            </a:r>
            <a:r>
              <a:rPr lang="ja-JP" altLang="en-US" dirty="0"/>
              <a:t>年（</a:t>
            </a:r>
            <a:r>
              <a:rPr lang="en-US" altLang="ja-JP" dirty="0"/>
              <a:t>3~5</a:t>
            </a:r>
            <a:r>
              <a:rPr lang="ja-JP" altLang="en-US" dirty="0" smtClean="0"/>
              <a:t>度低）</a:t>
            </a:r>
            <a:r>
              <a:rPr lang="ja-JP" altLang="en-US" dirty="0"/>
              <a:t>＜</a:t>
            </a:r>
            <a:r>
              <a:rPr lang="en-US" altLang="ja-JP" dirty="0"/>
              <a:t>2004</a:t>
            </a:r>
            <a:r>
              <a:rPr lang="ja-JP" altLang="en-US" dirty="0"/>
              <a:t>年</a:t>
            </a:r>
            <a:endParaRPr lang="en-US" altLang="ja-JP" dirty="0"/>
          </a:p>
          <a:p>
            <a:r>
              <a:rPr lang="ja-JP" altLang="en-US" dirty="0"/>
              <a:t>　　日最高気温：</a:t>
            </a:r>
            <a:r>
              <a:rPr lang="en-US" altLang="ja-JP" dirty="0"/>
              <a:t>2003</a:t>
            </a:r>
            <a:r>
              <a:rPr lang="ja-JP" altLang="en-US" dirty="0"/>
              <a:t>年（</a:t>
            </a:r>
            <a:r>
              <a:rPr lang="en-US" altLang="ja-JP" dirty="0"/>
              <a:t>4~7</a:t>
            </a:r>
            <a:r>
              <a:rPr lang="ja-JP" altLang="en-US" dirty="0" smtClean="0"/>
              <a:t>度低）</a:t>
            </a:r>
            <a:r>
              <a:rPr lang="ja-JP" altLang="en-US" dirty="0"/>
              <a:t>＜</a:t>
            </a:r>
            <a:r>
              <a:rPr lang="en-US" altLang="ja-JP" dirty="0"/>
              <a:t>2004</a:t>
            </a:r>
            <a:r>
              <a:rPr lang="ja-JP" altLang="en-US" dirty="0"/>
              <a:t>年</a:t>
            </a:r>
            <a:endParaRPr lang="en-US" altLang="ja-JP" dirty="0"/>
          </a:p>
          <a:p>
            <a:r>
              <a:rPr lang="en-US" altLang="ja-JP" sz="2800" dirty="0">
                <a:solidFill>
                  <a:srgbClr val="003366"/>
                </a:solidFill>
              </a:rPr>
              <a:t>・</a:t>
            </a:r>
            <a:r>
              <a:rPr lang="ja-JP" altLang="en-US" sz="2800" dirty="0">
                <a:solidFill>
                  <a:srgbClr val="003366"/>
                </a:solidFill>
              </a:rPr>
              <a:t>気温日変化の特徴をクラスター解析で分類</a:t>
            </a:r>
            <a:endParaRPr lang="en-US" altLang="ja-JP" sz="2800" dirty="0">
              <a:solidFill>
                <a:srgbClr val="003366"/>
              </a:solidFill>
            </a:endParaRPr>
          </a:p>
          <a:p>
            <a:r>
              <a:rPr lang="ja-JP" altLang="en-US" dirty="0"/>
              <a:t>　　同じ海岸域でも日較差などが異なる</a:t>
            </a:r>
            <a:endParaRPr lang="en-US" altLang="ja-JP" dirty="0"/>
          </a:p>
          <a:p>
            <a:r>
              <a:rPr lang="ja-JP" altLang="en-US" dirty="0"/>
              <a:t>　　</a:t>
            </a:r>
            <a:r>
              <a:rPr lang="en-US" altLang="ja-JP" dirty="0"/>
              <a:t>2003/2004</a:t>
            </a:r>
            <a:r>
              <a:rPr lang="ja-JP" altLang="en-US" dirty="0"/>
              <a:t>年で地域性の分類が異なる</a:t>
            </a:r>
            <a:endParaRPr lang="en-US" altLang="ja-JP" dirty="0"/>
          </a:p>
          <a:p>
            <a:r>
              <a:rPr lang="ja-JP" altLang="en-US" sz="2800" dirty="0">
                <a:solidFill>
                  <a:srgbClr val="003366"/>
                </a:solidFill>
              </a:rPr>
              <a:t>・気温差の要因を調べるため、後方流跡線解析</a:t>
            </a:r>
            <a:endParaRPr lang="en-US" altLang="ja-JP" sz="2800" dirty="0">
              <a:solidFill>
                <a:srgbClr val="003366"/>
              </a:solidFill>
            </a:endParaRPr>
          </a:p>
          <a:p>
            <a:r>
              <a:rPr lang="ja-JP" altLang="en-US" dirty="0"/>
              <a:t>　　</a:t>
            </a:r>
            <a:r>
              <a:rPr lang="ja-JP" altLang="en-US" dirty="0" smtClean="0"/>
              <a:t>日中：陸上</a:t>
            </a:r>
            <a:r>
              <a:rPr lang="ja-JP" altLang="en-US" dirty="0"/>
              <a:t>での昇温に</a:t>
            </a:r>
            <a:r>
              <a:rPr lang="ja-JP" altLang="en-US" dirty="0" smtClean="0"/>
              <a:t>よる</a:t>
            </a:r>
            <a:endParaRPr lang="en-US" altLang="ja-JP" dirty="0" smtClean="0"/>
          </a:p>
          <a:p>
            <a:r>
              <a:rPr lang="ja-JP" altLang="en-US" dirty="0" smtClean="0"/>
              <a:t>　　夜間：ほとんど昇温しない～気塊そのものの温度差</a:t>
            </a:r>
            <a:endParaRPr lang="en-US" altLang="ja-JP" dirty="0" smtClean="0"/>
          </a:p>
          <a:p>
            <a:r>
              <a:rPr lang="ja-JP" altLang="en-US" dirty="0" smtClean="0"/>
              <a:t>　　　　　（当たり前？）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15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 descr="C:\Users\sawada\Documents\work\yamase_CI\fig_201012\t_wind_5km_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9550" y="3738563"/>
            <a:ext cx="2794000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5" descr="C:\Users\sawada\Documents\work\yamase_CI\fig_201012\t_wind_1km_03.png"/>
          <p:cNvPicPr>
            <a:picLocks noChangeAspect="1" noChangeArrowheads="1"/>
          </p:cNvPicPr>
          <p:nvPr/>
        </p:nvPicPr>
        <p:blipFill>
          <a:blip r:embed="rId4" cstate="print"/>
          <a:srcRect b="10429"/>
          <a:stretch>
            <a:fillRect/>
          </a:stretch>
        </p:blipFill>
        <p:spPr bwMode="auto">
          <a:xfrm>
            <a:off x="2749550" y="1135063"/>
            <a:ext cx="27940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 descr="C:\Users\sawada\Documents\work\yamase_CI\fig_rc_201012\map_dt_diff07_LT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17600"/>
            <a:ext cx="294005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3" descr="C:\Users\sawada\Documents\work\yamase_CI\fig_201012\sst_com_high.png"/>
          <p:cNvPicPr>
            <a:picLocks noChangeAspect="1" noChangeArrowheads="1"/>
          </p:cNvPicPr>
          <p:nvPr/>
        </p:nvPicPr>
        <p:blipFill>
          <a:blip r:embed="rId6" cstate="print"/>
          <a:srcRect l="68431"/>
          <a:stretch>
            <a:fillRect/>
          </a:stretch>
        </p:blipFill>
        <p:spPr bwMode="auto">
          <a:xfrm>
            <a:off x="5591175" y="1257300"/>
            <a:ext cx="265430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Rectangle 5"/>
          <p:cNvSpPr>
            <a:spLocks noGrp="1" noChangeArrowheads="1"/>
          </p:cNvSpPr>
          <p:nvPr>
            <p:ph type="title"/>
          </p:nvPr>
        </p:nvSpPr>
        <p:spPr>
          <a:xfrm>
            <a:off x="938213" y="103188"/>
            <a:ext cx="7253287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4000" smtClean="0"/>
              <a:t>Comparison of difference in Temp.</a:t>
            </a:r>
            <a:endParaRPr lang="ja-JP" altLang="en-US" sz="4000" smtClean="0"/>
          </a:p>
        </p:txBody>
      </p:sp>
      <p:sp>
        <p:nvSpPr>
          <p:cNvPr id="71687" name="Rectangle 9"/>
          <p:cNvSpPr>
            <a:spLocks noChangeArrowheads="1"/>
          </p:cNvSpPr>
          <p:nvPr/>
        </p:nvSpPr>
        <p:spPr bwMode="auto">
          <a:xfrm>
            <a:off x="8101013" y="6165850"/>
            <a:ext cx="838200" cy="522288"/>
          </a:xfrm>
          <a:prstGeom prst="rect">
            <a:avLst/>
          </a:prstGeom>
          <a:noFill/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wrap="none" lIns="36000" rIns="36000">
            <a:spAutoFit/>
          </a:bodyPr>
          <a:lstStyle/>
          <a:p>
            <a:r>
              <a:rPr lang="en-US" altLang="ja-JP" sz="2800"/>
              <a:t>03LT</a:t>
            </a:r>
          </a:p>
        </p:txBody>
      </p:sp>
      <p:sp>
        <p:nvSpPr>
          <p:cNvPr id="377867" name="AutoShape 11"/>
          <p:cNvSpPr>
            <a:spLocks noChangeArrowheads="1"/>
          </p:cNvSpPr>
          <p:nvPr/>
        </p:nvSpPr>
        <p:spPr bwMode="auto">
          <a:xfrm>
            <a:off x="395288" y="796925"/>
            <a:ext cx="1368425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en-US" altLang="ja-JP">
                <a:solidFill>
                  <a:srgbClr val="003366"/>
                </a:solidFill>
              </a:rPr>
              <a:t>AMEDAS</a:t>
            </a: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3059113" y="796925"/>
            <a:ext cx="1368425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72000" tIns="10800" rIns="0" bIns="10800" anchor="ctr">
            <a:spAutoFit/>
          </a:bodyPr>
          <a:lstStyle/>
          <a:p>
            <a:r>
              <a:rPr lang="en-US" altLang="ja-JP">
                <a:solidFill>
                  <a:srgbClr val="003366"/>
                </a:solidFill>
              </a:rPr>
              <a:t>NHM1km</a:t>
            </a: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4451350" y="6053138"/>
            <a:ext cx="1200150" cy="3429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sz="2000">
                <a:solidFill>
                  <a:srgbClr val="003366"/>
                </a:solidFill>
              </a:rPr>
              <a:t>NHM5km</a:t>
            </a:r>
          </a:p>
        </p:txBody>
      </p:sp>
      <p:pic>
        <p:nvPicPr>
          <p:cNvPr id="71691" name="Picture 17" descr="C:\Users\sawada\Documents\work\yamase_CI\fig_201012\manal_ts_dm1km_com_03LT.png"/>
          <p:cNvPicPr>
            <a:picLocks noChangeAspect="1" noChangeArrowheads="1"/>
          </p:cNvPicPr>
          <p:nvPr/>
        </p:nvPicPr>
        <p:blipFill>
          <a:blip r:embed="rId7" cstate="print"/>
          <a:srcRect l="68259" b="5959"/>
          <a:stretch>
            <a:fillRect/>
          </a:stretch>
        </p:blipFill>
        <p:spPr bwMode="auto">
          <a:xfrm>
            <a:off x="261938" y="3860800"/>
            <a:ext cx="267652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2" name="テキスト ボックス 19"/>
          <p:cNvSpPr txBox="1">
            <a:spLocks noChangeArrowheads="1"/>
          </p:cNvSpPr>
          <p:nvPr/>
        </p:nvSpPr>
        <p:spPr bwMode="auto">
          <a:xfrm>
            <a:off x="6372225" y="5631334"/>
            <a:ext cx="25511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/>
              <a:t>East-west </a:t>
            </a:r>
            <a:r>
              <a:rPr lang="en-US" altLang="ja-JP" dirty="0" err="1"/>
              <a:t>constrast</a:t>
            </a:r>
            <a:endParaRPr lang="ja-JP" altLang="en-US" dirty="0"/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7164388" y="811213"/>
            <a:ext cx="1079500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72000" tIns="10800" rIns="0" bIns="10800" anchor="ctr">
            <a:spAutoFit/>
          </a:bodyPr>
          <a:lstStyle/>
          <a:p>
            <a:r>
              <a:rPr lang="en-US" altLang="ja-JP">
                <a:solidFill>
                  <a:srgbClr val="003366"/>
                </a:solidFill>
              </a:rPr>
              <a:t>NGSST</a:t>
            </a:r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1858963" y="6053138"/>
            <a:ext cx="1081087" cy="3429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sz="2000">
                <a:solidFill>
                  <a:srgbClr val="003366"/>
                </a:solidFill>
              </a:rPr>
              <a:t>MANAL</a:t>
            </a:r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16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68144" y="4623519"/>
            <a:ext cx="2133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月</a:t>
            </a:r>
            <a:r>
              <a:rPr kumimoji="1" lang="ja-JP" altLang="en-US" dirty="0" smtClean="0"/>
              <a:t>平均気温の</a:t>
            </a:r>
            <a:endParaRPr kumimoji="1" lang="en-US" altLang="ja-JP" dirty="0" smtClean="0"/>
          </a:p>
          <a:p>
            <a:r>
              <a:rPr kumimoji="1" lang="en-US" altLang="ja-JP" dirty="0" smtClean="0"/>
              <a:t>2003</a:t>
            </a:r>
            <a:r>
              <a:rPr lang="ja-JP" altLang="en-US" dirty="0" smtClean="0"/>
              <a:t>年</a:t>
            </a:r>
            <a:r>
              <a:rPr kumimoji="1" lang="en-US" altLang="ja-JP" dirty="0" smtClean="0"/>
              <a:t>-2004</a:t>
            </a:r>
            <a:r>
              <a:rPr kumimoji="1" lang="ja-JP" altLang="en-US" dirty="0" smtClean="0"/>
              <a:t>年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67" grpId="0" animBg="1" autoUpdateAnimBg="0"/>
      <p:bldP spid="10" grpId="0" animBg="1" autoUpdateAnimBg="0"/>
      <p:bldP spid="15" grpId="0" animBg="1" autoUpdateAnimBg="0"/>
      <p:bldP spid="16" grpId="0" animBg="1" autoUpdateAnimBg="0"/>
      <p:bldP spid="14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C:\Users\sawada\Documents\work\yamase_CI\fig_201012\sst_com_high.png"/>
          <p:cNvPicPr>
            <a:picLocks noChangeAspect="1" noChangeArrowheads="1"/>
          </p:cNvPicPr>
          <p:nvPr/>
        </p:nvPicPr>
        <p:blipFill>
          <a:blip r:embed="rId3" cstate="print"/>
          <a:srcRect l="68431"/>
          <a:stretch>
            <a:fillRect/>
          </a:stretch>
        </p:blipFill>
        <p:spPr bwMode="auto">
          <a:xfrm>
            <a:off x="5591175" y="1257300"/>
            <a:ext cx="265430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2" descr="C:\Users\sawada\Documents\work\yamase_CI\fig_201012\t_wind_5km_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7488" y="3749675"/>
            <a:ext cx="2794000" cy="30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 descr="C:\Users\sawada\Documents\work\yamase_CI\fig_201012\t_wind_1km_15.png"/>
          <p:cNvPicPr>
            <a:picLocks noChangeAspect="1" noChangeArrowheads="1"/>
          </p:cNvPicPr>
          <p:nvPr/>
        </p:nvPicPr>
        <p:blipFill>
          <a:blip r:embed="rId5" cstate="print"/>
          <a:srcRect b="10429"/>
          <a:stretch>
            <a:fillRect/>
          </a:stretch>
        </p:blipFill>
        <p:spPr bwMode="auto">
          <a:xfrm>
            <a:off x="2749550" y="1125538"/>
            <a:ext cx="27940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Rectangle 5"/>
          <p:cNvSpPr>
            <a:spLocks noGrp="1" noChangeArrowheads="1"/>
          </p:cNvSpPr>
          <p:nvPr>
            <p:ph type="title"/>
          </p:nvPr>
        </p:nvSpPr>
        <p:spPr>
          <a:xfrm>
            <a:off x="938213" y="103188"/>
            <a:ext cx="7253287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4000" smtClean="0"/>
              <a:t>Comparison of difference in Temp.</a:t>
            </a:r>
            <a:endParaRPr lang="ja-JP" altLang="en-US" sz="4000" smtClean="0"/>
          </a:p>
        </p:txBody>
      </p:sp>
      <p:sp>
        <p:nvSpPr>
          <p:cNvPr id="72710" name="Rectangle 9"/>
          <p:cNvSpPr>
            <a:spLocks noChangeArrowheads="1"/>
          </p:cNvSpPr>
          <p:nvPr/>
        </p:nvSpPr>
        <p:spPr bwMode="auto">
          <a:xfrm>
            <a:off x="8101013" y="6165850"/>
            <a:ext cx="838200" cy="523875"/>
          </a:xfrm>
          <a:prstGeom prst="rect">
            <a:avLst/>
          </a:prstGeom>
          <a:noFill/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wrap="none" lIns="36000" rIns="36000">
            <a:spAutoFit/>
          </a:bodyPr>
          <a:lstStyle/>
          <a:p>
            <a:r>
              <a:rPr lang="en-US" altLang="ja-JP" sz="2800"/>
              <a:t>15LT</a:t>
            </a:r>
          </a:p>
        </p:txBody>
      </p:sp>
      <p:pic>
        <p:nvPicPr>
          <p:cNvPr id="72711" name="Picture 2" descr="C:\Users\sawada\Documents\work\yamase_CI\fig_rc_201012\map_dt_diff07_LT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5538"/>
            <a:ext cx="294005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2" name="Picture 19" descr="C:\Users\sawada\Documents\work\yamase_CI\fig_201012\manal_ts_dm1km_com_15LT.png"/>
          <p:cNvPicPr>
            <a:picLocks noChangeAspect="1" noChangeArrowheads="1"/>
          </p:cNvPicPr>
          <p:nvPr/>
        </p:nvPicPr>
        <p:blipFill>
          <a:blip r:embed="rId7" cstate="print"/>
          <a:srcRect l="68259" b="4256"/>
          <a:stretch>
            <a:fillRect/>
          </a:stretch>
        </p:blipFill>
        <p:spPr bwMode="auto">
          <a:xfrm>
            <a:off x="261938" y="3860800"/>
            <a:ext cx="2676525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7867" name="AutoShape 11"/>
          <p:cNvSpPr>
            <a:spLocks noChangeArrowheads="1"/>
          </p:cNvSpPr>
          <p:nvPr/>
        </p:nvSpPr>
        <p:spPr bwMode="auto">
          <a:xfrm>
            <a:off x="395288" y="796925"/>
            <a:ext cx="1368425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en-US" altLang="ja-JP">
                <a:solidFill>
                  <a:srgbClr val="003366"/>
                </a:solidFill>
              </a:rPr>
              <a:t>AMEDAS</a:t>
            </a: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3059113" y="796925"/>
            <a:ext cx="1368425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72000" tIns="10800" rIns="0" bIns="10800" anchor="ctr">
            <a:spAutoFit/>
          </a:bodyPr>
          <a:lstStyle/>
          <a:p>
            <a:r>
              <a:rPr lang="en-US" altLang="ja-JP">
                <a:solidFill>
                  <a:srgbClr val="003366"/>
                </a:solidFill>
              </a:rPr>
              <a:t>NHM1km</a:t>
            </a:r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1858963" y="6053138"/>
            <a:ext cx="1081087" cy="3429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sz="2000">
                <a:solidFill>
                  <a:srgbClr val="003366"/>
                </a:solidFill>
              </a:rPr>
              <a:t>MANAL</a:t>
            </a: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4451350" y="6053138"/>
            <a:ext cx="1200150" cy="3429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sz="2000">
                <a:solidFill>
                  <a:srgbClr val="003366"/>
                </a:solidFill>
              </a:rPr>
              <a:t>NHM5km</a:t>
            </a: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7164388" y="811213"/>
            <a:ext cx="1079500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72000" tIns="10800" rIns="0" bIns="10800" anchor="ctr">
            <a:spAutoFit/>
          </a:bodyPr>
          <a:lstStyle/>
          <a:p>
            <a:r>
              <a:rPr lang="en-US" altLang="ja-JP">
                <a:solidFill>
                  <a:srgbClr val="003366"/>
                </a:solidFill>
              </a:rPr>
              <a:t>NGSST</a:t>
            </a:r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17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67" grpId="0" animBg="1" autoUpdateAnimBg="0"/>
      <p:bldP spid="10" grpId="0" animBg="1" autoUpdateAnimBg="0"/>
      <p:bldP spid="14" grpId="0" animBg="1" autoUpdateAnimBg="0"/>
      <p:bldP spid="15" grpId="0" animBg="1" autoUpdateAnimBg="0"/>
      <p:bldP spid="16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sawada\Documents\work\yamase_CI\fig_201009\com_err_rmse_dtr.png">
            <a:hlinkClick r:id="rId2" action="ppaction://hlinksldjump"/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0" y="747713"/>
            <a:ext cx="5364163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1820863" y="103188"/>
            <a:ext cx="5499100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z="4000" smtClean="0"/>
              <a:t>日較差の</a:t>
            </a:r>
            <a:r>
              <a:rPr lang="en-US" altLang="ja-JP" sz="4000" smtClean="0"/>
              <a:t>RMSE</a:t>
            </a:r>
            <a:r>
              <a:rPr lang="ja-JP" altLang="en-US" sz="4000" smtClean="0"/>
              <a:t>の散布図</a:t>
            </a:r>
          </a:p>
        </p:txBody>
      </p:sp>
      <p:sp>
        <p:nvSpPr>
          <p:cNvPr id="55300" name="AutoShape 5"/>
          <p:cNvSpPr>
            <a:spLocks noChangeArrowheads="1"/>
          </p:cNvSpPr>
          <p:nvPr/>
        </p:nvSpPr>
        <p:spPr bwMode="auto">
          <a:xfrm rot="-5400000">
            <a:off x="-133350" y="2992438"/>
            <a:ext cx="965200" cy="482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0" rIns="54000" bIns="0" anchor="ctr">
            <a:spAutoFit/>
          </a:bodyPr>
          <a:lstStyle/>
          <a:p>
            <a:r>
              <a:rPr lang="en-US" altLang="ja-JP" sz="2800" b="1"/>
              <a:t>1km</a:t>
            </a:r>
            <a:endParaRPr lang="ja-JP" altLang="en-US" sz="2800" b="1"/>
          </a:p>
        </p:txBody>
      </p:sp>
      <p:sp>
        <p:nvSpPr>
          <p:cNvPr id="55301" name="AutoShape 6"/>
          <p:cNvSpPr>
            <a:spLocks noChangeArrowheads="1"/>
          </p:cNvSpPr>
          <p:nvPr/>
        </p:nvSpPr>
        <p:spPr bwMode="auto">
          <a:xfrm>
            <a:off x="2484438" y="5903913"/>
            <a:ext cx="935037" cy="4778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0" rIns="54000" bIns="0" anchor="ctr">
            <a:spAutoFit/>
          </a:bodyPr>
          <a:lstStyle/>
          <a:p>
            <a:r>
              <a:rPr lang="en-US" altLang="ja-JP" sz="2800" b="1"/>
              <a:t>5km</a:t>
            </a:r>
            <a:endParaRPr lang="ja-JP" altLang="en-US" sz="2800" b="1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6130925" y="1628775"/>
            <a:ext cx="2233613" cy="609600"/>
          </a:xfrm>
          <a:prstGeom prst="roundRect">
            <a:avLst>
              <a:gd name="adj" fmla="val 10065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3600"/>
              <a:t>1km</a:t>
            </a:r>
            <a:r>
              <a:rPr lang="ja-JP" altLang="en-US" sz="3600"/>
              <a:t>＜</a:t>
            </a:r>
            <a:r>
              <a:rPr lang="en-US" altLang="ja-JP" sz="3600"/>
              <a:t>5km</a:t>
            </a:r>
            <a:endParaRPr lang="en-US" altLang="ja-JP" sz="3200"/>
          </a:p>
        </p:txBody>
      </p:sp>
      <p:sp>
        <p:nvSpPr>
          <p:cNvPr id="55303" name="AutoShape 8"/>
          <p:cNvSpPr>
            <a:spLocks noChangeArrowheads="1"/>
          </p:cNvSpPr>
          <p:nvPr/>
        </p:nvSpPr>
        <p:spPr bwMode="auto">
          <a:xfrm>
            <a:off x="5986463" y="2852738"/>
            <a:ext cx="2160587" cy="100806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sz="3200"/>
              <a:t>各観測地点</a:t>
            </a:r>
            <a:endParaRPr lang="en-US" altLang="ja-JP" sz="3200"/>
          </a:p>
          <a:p>
            <a:r>
              <a:rPr lang="ja-JP" altLang="en-US" sz="3200"/>
              <a:t>月平均値</a:t>
            </a:r>
          </a:p>
        </p:txBody>
      </p:sp>
      <p:sp>
        <p:nvSpPr>
          <p:cNvPr id="55304" name="テキスト ボックス 8"/>
          <p:cNvSpPr txBox="1">
            <a:spLocks noChangeArrowheads="1"/>
          </p:cNvSpPr>
          <p:nvPr/>
        </p:nvSpPr>
        <p:spPr bwMode="auto">
          <a:xfrm>
            <a:off x="3851275" y="5876925"/>
            <a:ext cx="5181600" cy="862013"/>
          </a:xfrm>
          <a:prstGeom prst="rect">
            <a:avLst/>
          </a:prstGeom>
          <a:noFill/>
          <a:ln w="28575">
            <a:solidFill>
              <a:srgbClr val="003366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800"/>
              <a:t>DTR = Diurnal Temperature Range </a:t>
            </a:r>
          </a:p>
          <a:p>
            <a:r>
              <a:rPr lang="en-US" altLang="ja-JP" sz="2800"/>
              <a:t>DTR = daily Tmax - daily Tmin</a:t>
            </a:r>
            <a:endParaRPr lang="ja-JP" altLang="en-US" sz="2800"/>
          </a:p>
        </p:txBody>
      </p:sp>
      <p:sp>
        <p:nvSpPr>
          <p:cNvPr id="13" name="直角三角形 12"/>
          <p:cNvSpPr>
            <a:spLocks/>
          </p:cNvSpPr>
          <p:nvPr/>
        </p:nvSpPr>
        <p:spPr>
          <a:xfrm flipH="1">
            <a:off x="1187450" y="833438"/>
            <a:ext cx="4643438" cy="4643437"/>
          </a:xfrm>
          <a:prstGeom prst="rtTriangle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18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26627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19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ja-JP" altLang="en-US" smtClean="0"/>
              <a:t>ヤマセに関連する局地気候研究</a:t>
            </a:r>
            <a:endParaRPr lang="ja-JP" altLang="en-US" b="1" smtClean="0">
              <a:solidFill>
                <a:srgbClr val="0070C0"/>
              </a:solidFill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239838" y="1900238"/>
            <a:ext cx="76533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228600" algn="l"/>
              </a:tabLst>
            </a:pPr>
            <a:r>
              <a:rPr lang="ja-JP" altLang="en-US" sz="2800">
                <a:solidFill>
                  <a:schemeClr val="bg2"/>
                </a:solidFill>
                <a:latin typeface="ＭＳ Ｐゴシック" pitchFamily="50" charset="-128"/>
              </a:rPr>
              <a:t>気候モデルの結果（</a:t>
            </a:r>
            <a:r>
              <a:rPr lang="en-US" altLang="ja-JP" sz="2800">
                <a:solidFill>
                  <a:schemeClr val="bg2"/>
                </a:solidFill>
                <a:latin typeface="ＭＳ Ｐゴシック" pitchFamily="50" charset="-128"/>
              </a:rPr>
              <a:t>MRI, AORI)</a:t>
            </a:r>
            <a:r>
              <a:rPr lang="ja-JP" altLang="en-US" sz="2800">
                <a:solidFill>
                  <a:schemeClr val="bg2"/>
                </a:solidFill>
                <a:latin typeface="ＭＳ Ｐゴシック" pitchFamily="50" charset="-128"/>
              </a:rPr>
              <a:t>をダウンスケール</a:t>
            </a:r>
            <a:endParaRPr lang="en-US" altLang="ja-JP" sz="2800">
              <a:solidFill>
                <a:schemeClr val="bg2"/>
              </a:solidFill>
              <a:latin typeface="ＭＳ Ｐゴシック" pitchFamily="50" charset="-128"/>
            </a:endParaRPr>
          </a:p>
          <a:p>
            <a:pPr>
              <a:tabLst>
                <a:tab pos="228600" algn="l"/>
              </a:tabLst>
            </a:pPr>
            <a:r>
              <a:rPr lang="ja-JP" altLang="en-US" sz="2800">
                <a:solidFill>
                  <a:schemeClr val="bg2"/>
                </a:solidFill>
                <a:latin typeface="ＭＳ Ｐゴシック" pitchFamily="50" charset="-128"/>
              </a:rPr>
              <a:t>　　→ヤマセの頻度や強度を自動検出し統計調査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20700" y="1325563"/>
            <a:ext cx="7939088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ja-JP" sz="3200" kern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10km</a:t>
            </a:r>
            <a:r>
              <a:rPr lang="ja-JP" altLang="en-US" sz="3200" kern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メッシュダウンスケール　　</a:t>
            </a:r>
            <a:r>
              <a:rPr lang="en-US" altLang="ja-JP" sz="3200" kern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1000</a:t>
            </a:r>
            <a:r>
              <a:rPr lang="ja-JP" altLang="en-US" sz="3200" kern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年程度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187450" y="3587750"/>
            <a:ext cx="69135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228600" algn="l"/>
              </a:tabLst>
            </a:pPr>
            <a:r>
              <a:rPr lang="ja-JP" altLang="en-US" sz="2800" b="1">
                <a:solidFill>
                  <a:srgbClr val="003366"/>
                </a:solidFill>
                <a:latin typeface="ＭＳ Ｐゴシック" pitchFamily="50" charset="-128"/>
              </a:rPr>
              <a:t>ヤマセと冬季モンスーンの地域特性の理解</a:t>
            </a:r>
            <a:endParaRPr lang="en-US" altLang="ja-JP" sz="2800" b="1">
              <a:solidFill>
                <a:srgbClr val="003366"/>
              </a:solidFill>
              <a:latin typeface="ＭＳ Ｐゴシック" pitchFamily="50" charset="-128"/>
            </a:endParaRPr>
          </a:p>
          <a:p>
            <a:pPr>
              <a:tabLst>
                <a:tab pos="228600" algn="l"/>
              </a:tabLst>
            </a:pPr>
            <a:r>
              <a:rPr lang="en-US" altLang="ja-JP" sz="2800" b="1">
                <a:solidFill>
                  <a:srgbClr val="003366"/>
                </a:solidFill>
                <a:latin typeface="ＭＳ Ｐゴシック" pitchFamily="50" charset="-128"/>
              </a:rPr>
              <a:t>2003</a:t>
            </a:r>
            <a:r>
              <a:rPr lang="ja-JP" altLang="en-US" sz="2800" b="1">
                <a:solidFill>
                  <a:srgbClr val="003366"/>
                </a:solidFill>
                <a:latin typeface="ＭＳ Ｐゴシック" pitchFamily="50" charset="-128"/>
              </a:rPr>
              <a:t>年</a:t>
            </a:r>
            <a:r>
              <a:rPr lang="en-US" altLang="ja-JP" sz="2800" b="1">
                <a:solidFill>
                  <a:srgbClr val="003366"/>
                </a:solidFill>
                <a:latin typeface="ＭＳ Ｐゴシック" pitchFamily="50" charset="-128"/>
              </a:rPr>
              <a:t>7</a:t>
            </a:r>
            <a:r>
              <a:rPr lang="ja-JP" altLang="en-US" sz="2800" b="1">
                <a:solidFill>
                  <a:srgbClr val="003366"/>
                </a:solidFill>
                <a:latin typeface="ＭＳ Ｐゴシック" pitchFamily="50" charset="-128"/>
              </a:rPr>
              <a:t>月 </a:t>
            </a:r>
            <a:r>
              <a:rPr lang="en-US" altLang="ja-JP" sz="2800" b="1">
                <a:solidFill>
                  <a:srgbClr val="003366"/>
                </a:solidFill>
                <a:latin typeface="ＭＳ Ｐゴシック" pitchFamily="50" charset="-128"/>
              </a:rPr>
              <a:t>v.s. 2004</a:t>
            </a:r>
            <a:r>
              <a:rPr lang="ja-JP" altLang="en-US" sz="2800" b="1">
                <a:solidFill>
                  <a:srgbClr val="003366"/>
                </a:solidFill>
                <a:latin typeface="ＭＳ Ｐゴシック" pitchFamily="50" charset="-128"/>
              </a:rPr>
              <a:t>年</a:t>
            </a:r>
            <a:r>
              <a:rPr lang="en-US" altLang="ja-JP" sz="2800" b="1">
                <a:solidFill>
                  <a:srgbClr val="003366"/>
                </a:solidFill>
                <a:latin typeface="ＭＳ Ｐゴシック" pitchFamily="50" charset="-128"/>
              </a:rPr>
              <a:t>7</a:t>
            </a:r>
            <a:r>
              <a:rPr lang="ja-JP" altLang="en-US" sz="2800" b="1">
                <a:solidFill>
                  <a:srgbClr val="003366"/>
                </a:solidFill>
                <a:latin typeface="ＭＳ Ｐゴシック" pitchFamily="50" charset="-128"/>
              </a:rPr>
              <a:t>月の比較</a:t>
            </a:r>
            <a:endParaRPr lang="en-US" altLang="ja-JP" sz="2800" b="1">
              <a:solidFill>
                <a:srgbClr val="003366"/>
              </a:solidFill>
              <a:latin typeface="ＭＳ Ｐゴシック" pitchFamily="50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92138" y="3013075"/>
            <a:ext cx="7796212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ja-JP" sz="3200" b="1" kern="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1km</a:t>
            </a:r>
            <a:r>
              <a:rPr lang="ja-JP" altLang="en-US" sz="3200" b="1" kern="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メッシュダウンスケール　　</a:t>
            </a:r>
            <a:r>
              <a:rPr lang="en-US" altLang="ja-JP" sz="3200" b="1" kern="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100</a:t>
            </a:r>
            <a:r>
              <a:rPr lang="ja-JP" altLang="en-US" sz="3200" b="1" kern="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か月程度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31913" y="5589588"/>
            <a:ext cx="69342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228600" algn="l"/>
              </a:tabLst>
            </a:pPr>
            <a:r>
              <a:rPr lang="ja-JP" altLang="en-US" sz="2800">
                <a:solidFill>
                  <a:schemeClr val="bg2"/>
                </a:solidFill>
                <a:latin typeface="ＭＳ Ｐゴシック" pitchFamily="50" charset="-128"/>
              </a:rPr>
              <a:t>下層雲解像モデルによる雲の形成過程研究</a:t>
            </a:r>
            <a:endParaRPr lang="en-US" altLang="ja-JP" sz="2800">
              <a:solidFill>
                <a:schemeClr val="bg2"/>
              </a:solidFill>
              <a:latin typeface="ＭＳ Ｐゴシック" pitchFamily="50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63575" y="4911725"/>
            <a:ext cx="7437438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ja-JP" sz="3200" kern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100m</a:t>
            </a:r>
            <a:r>
              <a:rPr lang="ja-JP" altLang="en-US" sz="3200" kern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メッシュダウンスケール　　</a:t>
            </a:r>
            <a:r>
              <a:rPr lang="en-US" altLang="ja-JP" sz="3200" kern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100</a:t>
            </a:r>
            <a:r>
              <a:rPr lang="ja-JP" altLang="en-US" sz="3200" kern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日程度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68313" y="1268413"/>
            <a:ext cx="8424862" cy="5040312"/>
          </a:xfrm>
          <a:prstGeom prst="rect">
            <a:avLst/>
          </a:prstGeom>
          <a:noFill/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2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7" grpId="0"/>
      <p:bldP spid="10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awada\Documents\work\yamase_CI\20110920-21\fig_20110920\t_ave_min_max_anom_co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825500"/>
            <a:ext cx="7620000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801688" y="73025"/>
            <a:ext cx="7521575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日平均、最低、最高気温＠地上</a:t>
            </a:r>
          </a:p>
        </p:txBody>
      </p:sp>
      <p:sp>
        <p:nvSpPr>
          <p:cNvPr id="27652" name="AutoShape 8"/>
          <p:cNvSpPr>
            <a:spLocks noChangeArrowheads="1"/>
          </p:cNvSpPr>
          <p:nvPr/>
        </p:nvSpPr>
        <p:spPr bwMode="auto">
          <a:xfrm>
            <a:off x="4911725" y="6016625"/>
            <a:ext cx="4232275" cy="841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Color: temperature at 2-m height</a:t>
            </a:r>
          </a:p>
          <a:p>
            <a:r>
              <a:rPr lang="en-US" altLang="ja-JP"/>
              <a:t>Vector: wind at 10-m height</a:t>
            </a:r>
            <a:endParaRPr lang="ja-JP" altLang="en-US"/>
          </a:p>
        </p:txBody>
      </p:sp>
      <p:sp>
        <p:nvSpPr>
          <p:cNvPr id="27654" name="AutoShape 8"/>
          <p:cNvSpPr>
            <a:spLocks noChangeArrowheads="1"/>
          </p:cNvSpPr>
          <p:nvPr/>
        </p:nvSpPr>
        <p:spPr bwMode="auto">
          <a:xfrm>
            <a:off x="1476375" y="704850"/>
            <a:ext cx="1379538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月平均値</a:t>
            </a:r>
          </a:p>
        </p:txBody>
      </p:sp>
      <p:sp>
        <p:nvSpPr>
          <p:cNvPr id="27655" name="AutoShape 8"/>
          <p:cNvSpPr>
            <a:spLocks noChangeArrowheads="1"/>
          </p:cNvSpPr>
          <p:nvPr/>
        </p:nvSpPr>
        <p:spPr bwMode="auto">
          <a:xfrm>
            <a:off x="179388" y="981075"/>
            <a:ext cx="1073150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2003</a:t>
            </a:r>
            <a:r>
              <a:rPr lang="ja-JP" altLang="en-US"/>
              <a:t>年</a:t>
            </a:r>
          </a:p>
        </p:txBody>
      </p:sp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179388" y="3644900"/>
            <a:ext cx="1073150" cy="433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2004</a:t>
            </a:r>
            <a:r>
              <a:rPr lang="ja-JP" altLang="en-US"/>
              <a:t>年</a:t>
            </a:r>
          </a:p>
        </p:txBody>
      </p:sp>
      <p:sp>
        <p:nvSpPr>
          <p:cNvPr id="27657" name="AutoShape 8"/>
          <p:cNvSpPr>
            <a:spLocks noChangeArrowheads="1"/>
          </p:cNvSpPr>
          <p:nvPr/>
        </p:nvSpPr>
        <p:spPr bwMode="auto">
          <a:xfrm>
            <a:off x="3624263" y="704850"/>
            <a:ext cx="2284412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最低気温－平均</a:t>
            </a:r>
          </a:p>
        </p:txBody>
      </p:sp>
      <p:sp>
        <p:nvSpPr>
          <p:cNvPr id="27658" name="AutoShape 8"/>
          <p:cNvSpPr>
            <a:spLocks noChangeArrowheads="1"/>
          </p:cNvSpPr>
          <p:nvPr/>
        </p:nvSpPr>
        <p:spPr bwMode="auto">
          <a:xfrm>
            <a:off x="6002338" y="704850"/>
            <a:ext cx="2284412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最高気温－平均</a:t>
            </a:r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20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awada\Documents\work\yamase_CI\20110920-21\fig_20110920\t_ave_min_max_diff.png"/>
          <p:cNvPicPr>
            <a:picLocks noChangeAspect="1" noChangeArrowheads="1"/>
          </p:cNvPicPr>
          <p:nvPr/>
        </p:nvPicPr>
        <p:blipFill>
          <a:blip r:embed="rId2" cstate="print"/>
          <a:srcRect b="46449"/>
          <a:stretch>
            <a:fillRect/>
          </a:stretch>
        </p:blipFill>
        <p:spPr bwMode="auto">
          <a:xfrm>
            <a:off x="755650" y="825500"/>
            <a:ext cx="76200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801688" y="73025"/>
            <a:ext cx="7521575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日平均、最低、最高気温＠地上</a:t>
            </a:r>
          </a:p>
        </p:txBody>
      </p:sp>
      <p:sp>
        <p:nvSpPr>
          <p:cNvPr id="19460" name="Oval 7"/>
          <p:cNvSpPr>
            <a:spLocks noChangeArrowheads="1"/>
          </p:cNvSpPr>
          <p:nvPr/>
        </p:nvSpPr>
        <p:spPr bwMode="auto">
          <a:xfrm>
            <a:off x="6275388" y="3017838"/>
            <a:ext cx="1524000" cy="16557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28677" name="AutoShape 8"/>
          <p:cNvSpPr>
            <a:spLocks noChangeArrowheads="1"/>
          </p:cNvSpPr>
          <p:nvPr/>
        </p:nvSpPr>
        <p:spPr bwMode="auto">
          <a:xfrm>
            <a:off x="4911725" y="6016625"/>
            <a:ext cx="4232275" cy="841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Color: temperature at 2-m height</a:t>
            </a:r>
          </a:p>
          <a:p>
            <a:r>
              <a:rPr lang="en-US" altLang="ja-JP"/>
              <a:t>Vector: wind at 10-m height</a:t>
            </a:r>
            <a:endParaRPr lang="ja-JP" altLang="en-US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835150" y="4437063"/>
            <a:ext cx="5715000" cy="136525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ja-JP" altLang="en-US" sz="2800">
                <a:solidFill>
                  <a:srgbClr val="003366"/>
                </a:solidFill>
              </a:rPr>
              <a:t>地上気温の差（</a:t>
            </a:r>
            <a:r>
              <a:rPr lang="en-US" altLang="ja-JP" sz="2800">
                <a:solidFill>
                  <a:srgbClr val="003366"/>
                </a:solidFill>
              </a:rPr>
              <a:t>2003-2004</a:t>
            </a:r>
            <a:r>
              <a:rPr lang="ja-JP" altLang="en-US" sz="2800">
                <a:solidFill>
                  <a:srgbClr val="003366"/>
                </a:solidFill>
              </a:rPr>
              <a:t>）：３～７</a:t>
            </a:r>
            <a:r>
              <a:rPr lang="en-US" altLang="ja-JP" sz="2800">
                <a:solidFill>
                  <a:srgbClr val="003366"/>
                </a:solidFill>
              </a:rPr>
              <a:t>K</a:t>
            </a:r>
          </a:p>
          <a:p>
            <a:r>
              <a:rPr lang="ja-JP" altLang="en-US" sz="2800">
                <a:solidFill>
                  <a:srgbClr val="003366"/>
                </a:solidFill>
              </a:rPr>
              <a:t>　・場所（海岸、内陸、山岳）</a:t>
            </a:r>
            <a:endParaRPr lang="en-US" altLang="ja-JP" sz="2800">
              <a:solidFill>
                <a:srgbClr val="003366"/>
              </a:solidFill>
            </a:endParaRPr>
          </a:p>
          <a:p>
            <a:r>
              <a:rPr lang="ja-JP" altLang="en-US" sz="2800">
                <a:solidFill>
                  <a:srgbClr val="003366"/>
                </a:solidFill>
              </a:rPr>
              <a:t>　・時刻（朝方、日中）</a:t>
            </a:r>
            <a:endParaRPr lang="en-US" altLang="ja-JP" sz="2800">
              <a:solidFill>
                <a:srgbClr val="003366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663892">
            <a:off x="8228013" y="1670050"/>
            <a:ext cx="755650" cy="15716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28681" name="AutoShape 8"/>
          <p:cNvSpPr>
            <a:spLocks noChangeArrowheads="1"/>
          </p:cNvSpPr>
          <p:nvPr/>
        </p:nvSpPr>
        <p:spPr bwMode="auto">
          <a:xfrm>
            <a:off x="1476375" y="704850"/>
            <a:ext cx="1379538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月平均値</a:t>
            </a:r>
          </a:p>
        </p:txBody>
      </p:sp>
      <p:sp>
        <p:nvSpPr>
          <p:cNvPr id="28682" name="AutoShape 8"/>
          <p:cNvSpPr>
            <a:spLocks noChangeArrowheads="1"/>
          </p:cNvSpPr>
          <p:nvPr/>
        </p:nvSpPr>
        <p:spPr bwMode="auto">
          <a:xfrm>
            <a:off x="323850" y="4005263"/>
            <a:ext cx="1784350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2003-2004</a:t>
            </a:r>
            <a:r>
              <a:rPr lang="ja-JP" altLang="en-US"/>
              <a:t>年</a:t>
            </a:r>
          </a:p>
        </p:txBody>
      </p:sp>
      <p:sp>
        <p:nvSpPr>
          <p:cNvPr id="28683" name="AutoShape 8"/>
          <p:cNvSpPr>
            <a:spLocks noChangeArrowheads="1"/>
          </p:cNvSpPr>
          <p:nvPr/>
        </p:nvSpPr>
        <p:spPr bwMode="auto">
          <a:xfrm>
            <a:off x="3624263" y="704850"/>
            <a:ext cx="1379537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最低気温</a:t>
            </a:r>
          </a:p>
        </p:txBody>
      </p:sp>
      <p:sp>
        <p:nvSpPr>
          <p:cNvPr id="28684" name="AutoShape 8"/>
          <p:cNvSpPr>
            <a:spLocks noChangeArrowheads="1"/>
          </p:cNvSpPr>
          <p:nvPr/>
        </p:nvSpPr>
        <p:spPr bwMode="auto">
          <a:xfrm>
            <a:off x="6002338" y="704850"/>
            <a:ext cx="1377950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最高気温</a:t>
            </a:r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21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7" grpId="0" animBg="1" autoUpdateAnimBg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8"/>
          <p:cNvSpPr>
            <a:spLocks noChangeArrowheads="1"/>
          </p:cNvSpPr>
          <p:nvPr/>
        </p:nvSpPr>
        <p:spPr bwMode="auto">
          <a:xfrm>
            <a:off x="468313" y="5445125"/>
            <a:ext cx="3216275" cy="841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クラスター解析</a:t>
            </a:r>
            <a:endParaRPr lang="en-US" altLang="ja-JP"/>
          </a:p>
          <a:p>
            <a:r>
              <a:rPr lang="ja-JP" altLang="en-US"/>
              <a:t>日変化の類似性で分類</a:t>
            </a:r>
          </a:p>
        </p:txBody>
      </p:sp>
      <p:pic>
        <p:nvPicPr>
          <p:cNvPr id="29699" name="Picture 14" descr="C:\Users\sawada\Documents\work\yamase_CI\20110920-21\fig_20110920\cluster_map_com_z1.png"/>
          <p:cNvPicPr>
            <a:picLocks noChangeAspect="1" noChangeArrowheads="1"/>
          </p:cNvPicPr>
          <p:nvPr/>
        </p:nvPicPr>
        <p:blipFill>
          <a:blip r:embed="rId2" cstate="print"/>
          <a:srcRect l="755" t="2444" r="755" b="31781"/>
          <a:stretch>
            <a:fillRect/>
          </a:stretch>
        </p:blipFill>
        <p:spPr bwMode="auto">
          <a:xfrm>
            <a:off x="119063" y="820738"/>
            <a:ext cx="891222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3"/>
          <p:cNvSpPr>
            <a:spLocks noGrp="1" noChangeArrowheads="1"/>
          </p:cNvSpPr>
          <p:nvPr>
            <p:ph type="title"/>
          </p:nvPr>
        </p:nvSpPr>
        <p:spPr>
          <a:xfrm>
            <a:off x="2870200" y="73025"/>
            <a:ext cx="33845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地域性の分類</a:t>
            </a:r>
          </a:p>
        </p:txBody>
      </p:sp>
      <p:sp>
        <p:nvSpPr>
          <p:cNvPr id="19460" name="Oval 7"/>
          <p:cNvSpPr>
            <a:spLocks noChangeArrowheads="1"/>
          </p:cNvSpPr>
          <p:nvPr/>
        </p:nvSpPr>
        <p:spPr bwMode="auto">
          <a:xfrm>
            <a:off x="6275388" y="3017838"/>
            <a:ext cx="1524000" cy="16557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29702" name="AutoShape 8"/>
          <p:cNvSpPr>
            <a:spLocks noChangeArrowheads="1"/>
          </p:cNvSpPr>
          <p:nvPr/>
        </p:nvSpPr>
        <p:spPr bwMode="auto">
          <a:xfrm>
            <a:off x="4284663" y="5445125"/>
            <a:ext cx="4232275" cy="841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Color: temperature at 2-m height</a:t>
            </a:r>
          </a:p>
          <a:p>
            <a:r>
              <a:rPr lang="en-US" altLang="ja-JP"/>
              <a:t>Vector: wind at 10-m height</a:t>
            </a:r>
            <a:endParaRPr lang="ja-JP" alt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663892">
            <a:off x="8228013" y="1670050"/>
            <a:ext cx="755650" cy="15716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29705" name="AutoShape 8"/>
          <p:cNvSpPr>
            <a:spLocks noChangeArrowheads="1"/>
          </p:cNvSpPr>
          <p:nvPr/>
        </p:nvSpPr>
        <p:spPr bwMode="auto">
          <a:xfrm>
            <a:off x="3203575" y="3933825"/>
            <a:ext cx="1073150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2003</a:t>
            </a:r>
            <a:r>
              <a:rPr lang="ja-JP" altLang="en-US"/>
              <a:t>年</a:t>
            </a:r>
          </a:p>
        </p:txBody>
      </p:sp>
      <p:sp>
        <p:nvSpPr>
          <p:cNvPr id="29706" name="AutoShape 8"/>
          <p:cNvSpPr>
            <a:spLocks noChangeArrowheads="1"/>
          </p:cNvSpPr>
          <p:nvPr/>
        </p:nvSpPr>
        <p:spPr bwMode="auto">
          <a:xfrm>
            <a:off x="7380288" y="3933825"/>
            <a:ext cx="1073150" cy="433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2004</a:t>
            </a:r>
            <a:r>
              <a:rPr lang="ja-JP" altLang="en-US"/>
              <a:t>年</a:t>
            </a:r>
          </a:p>
        </p:txBody>
      </p:sp>
      <p:sp>
        <p:nvSpPr>
          <p:cNvPr id="29707" name="テキスト ボックス 16"/>
          <p:cNvSpPr txBox="1">
            <a:spLocks noChangeArrowheads="1"/>
          </p:cNvSpPr>
          <p:nvPr/>
        </p:nvSpPr>
        <p:spPr bwMode="auto">
          <a:xfrm>
            <a:off x="1090613" y="4857750"/>
            <a:ext cx="211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１</a:t>
            </a:r>
          </a:p>
        </p:txBody>
      </p:sp>
      <p:sp>
        <p:nvSpPr>
          <p:cNvPr id="29708" name="テキスト ボックス 17"/>
          <p:cNvSpPr txBox="1">
            <a:spLocks noChangeArrowheads="1"/>
          </p:cNvSpPr>
          <p:nvPr/>
        </p:nvSpPr>
        <p:spPr bwMode="auto">
          <a:xfrm>
            <a:off x="1739900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２</a:t>
            </a:r>
          </a:p>
        </p:txBody>
      </p:sp>
      <p:sp>
        <p:nvSpPr>
          <p:cNvPr id="29709" name="テキスト ボックス 18"/>
          <p:cNvSpPr txBox="1">
            <a:spLocks noChangeArrowheads="1"/>
          </p:cNvSpPr>
          <p:nvPr/>
        </p:nvSpPr>
        <p:spPr bwMode="auto">
          <a:xfrm>
            <a:off x="2374900" y="4857750"/>
            <a:ext cx="211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３</a:t>
            </a:r>
          </a:p>
        </p:txBody>
      </p:sp>
      <p:sp>
        <p:nvSpPr>
          <p:cNvPr id="29710" name="テキスト ボックス 19"/>
          <p:cNvSpPr txBox="1">
            <a:spLocks noChangeArrowheads="1"/>
          </p:cNvSpPr>
          <p:nvPr/>
        </p:nvSpPr>
        <p:spPr bwMode="auto">
          <a:xfrm>
            <a:off x="3030538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４</a:t>
            </a:r>
          </a:p>
        </p:txBody>
      </p:sp>
      <p:sp>
        <p:nvSpPr>
          <p:cNvPr id="29711" name="テキスト ボックス 20"/>
          <p:cNvSpPr txBox="1">
            <a:spLocks noChangeArrowheads="1"/>
          </p:cNvSpPr>
          <p:nvPr/>
        </p:nvSpPr>
        <p:spPr bwMode="auto">
          <a:xfrm>
            <a:off x="3648075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５</a:t>
            </a:r>
          </a:p>
        </p:txBody>
      </p:sp>
      <p:sp>
        <p:nvSpPr>
          <p:cNvPr id="29712" name="テキスト ボックス 21"/>
          <p:cNvSpPr txBox="1">
            <a:spLocks noChangeArrowheads="1"/>
          </p:cNvSpPr>
          <p:nvPr/>
        </p:nvSpPr>
        <p:spPr bwMode="auto">
          <a:xfrm>
            <a:off x="4295775" y="4859338"/>
            <a:ext cx="20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６</a:t>
            </a:r>
          </a:p>
        </p:txBody>
      </p:sp>
      <p:sp>
        <p:nvSpPr>
          <p:cNvPr id="29713" name="テキスト ボックス 22"/>
          <p:cNvSpPr txBox="1">
            <a:spLocks noChangeArrowheads="1"/>
          </p:cNvSpPr>
          <p:nvPr/>
        </p:nvSpPr>
        <p:spPr bwMode="auto">
          <a:xfrm>
            <a:off x="4932363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７</a:t>
            </a:r>
          </a:p>
        </p:txBody>
      </p:sp>
      <p:sp>
        <p:nvSpPr>
          <p:cNvPr id="29714" name="テキスト ボックス 23"/>
          <p:cNvSpPr txBox="1">
            <a:spLocks noChangeArrowheads="1"/>
          </p:cNvSpPr>
          <p:nvPr/>
        </p:nvSpPr>
        <p:spPr bwMode="auto">
          <a:xfrm>
            <a:off x="5580063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８</a:t>
            </a:r>
          </a:p>
        </p:txBody>
      </p:sp>
      <p:sp>
        <p:nvSpPr>
          <p:cNvPr id="29715" name="テキスト ボックス 24"/>
          <p:cNvSpPr txBox="1">
            <a:spLocks noChangeArrowheads="1"/>
          </p:cNvSpPr>
          <p:nvPr/>
        </p:nvSpPr>
        <p:spPr bwMode="auto">
          <a:xfrm>
            <a:off x="6234113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９</a:t>
            </a: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22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8"/>
          <p:cNvSpPr>
            <a:spLocks noChangeArrowheads="1"/>
          </p:cNvSpPr>
          <p:nvPr/>
        </p:nvSpPr>
        <p:spPr bwMode="auto">
          <a:xfrm>
            <a:off x="468313" y="5445125"/>
            <a:ext cx="3216275" cy="841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クラスター解析</a:t>
            </a:r>
            <a:endParaRPr lang="en-US" altLang="ja-JP"/>
          </a:p>
          <a:p>
            <a:r>
              <a:rPr lang="ja-JP" altLang="en-US"/>
              <a:t>日変化の類似性で分類</a:t>
            </a:r>
          </a:p>
        </p:txBody>
      </p:sp>
      <p:pic>
        <p:nvPicPr>
          <p:cNvPr id="30723" name="Picture 15" descr="C:\Users\sawada\Documents\work\yamase_CI\20110920-21\fig_20110920\cluster_map_com_z2.png"/>
          <p:cNvPicPr>
            <a:picLocks noChangeAspect="1" noChangeArrowheads="1"/>
          </p:cNvPicPr>
          <p:nvPr/>
        </p:nvPicPr>
        <p:blipFill>
          <a:blip r:embed="rId2" cstate="print"/>
          <a:srcRect l="755" t="2444" r="755" b="31781"/>
          <a:stretch>
            <a:fillRect/>
          </a:stretch>
        </p:blipFill>
        <p:spPr bwMode="auto">
          <a:xfrm>
            <a:off x="119063" y="820738"/>
            <a:ext cx="891222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3"/>
          <p:cNvSpPr>
            <a:spLocks noGrp="1" noChangeArrowheads="1"/>
          </p:cNvSpPr>
          <p:nvPr>
            <p:ph type="title"/>
          </p:nvPr>
        </p:nvSpPr>
        <p:spPr>
          <a:xfrm>
            <a:off x="2870200" y="73025"/>
            <a:ext cx="33845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地域性の分類</a:t>
            </a:r>
          </a:p>
        </p:txBody>
      </p:sp>
      <p:sp>
        <p:nvSpPr>
          <p:cNvPr id="19460" name="Oval 7"/>
          <p:cNvSpPr>
            <a:spLocks noChangeArrowheads="1"/>
          </p:cNvSpPr>
          <p:nvPr/>
        </p:nvSpPr>
        <p:spPr bwMode="auto">
          <a:xfrm>
            <a:off x="6275388" y="3017838"/>
            <a:ext cx="1524000" cy="16557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30726" name="AutoShape 8"/>
          <p:cNvSpPr>
            <a:spLocks noChangeArrowheads="1"/>
          </p:cNvSpPr>
          <p:nvPr/>
        </p:nvSpPr>
        <p:spPr bwMode="auto">
          <a:xfrm>
            <a:off x="4284663" y="5445125"/>
            <a:ext cx="4232275" cy="841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Color: temperature at 2-m height</a:t>
            </a:r>
          </a:p>
          <a:p>
            <a:r>
              <a:rPr lang="en-US" altLang="ja-JP"/>
              <a:t>Vector: wind at 10-m height</a:t>
            </a:r>
            <a:endParaRPr lang="ja-JP" alt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663892">
            <a:off x="8228013" y="1670050"/>
            <a:ext cx="755650" cy="15716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30729" name="AutoShape 8"/>
          <p:cNvSpPr>
            <a:spLocks noChangeArrowheads="1"/>
          </p:cNvSpPr>
          <p:nvPr/>
        </p:nvSpPr>
        <p:spPr bwMode="auto">
          <a:xfrm>
            <a:off x="3203575" y="3933825"/>
            <a:ext cx="1073150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2003</a:t>
            </a:r>
            <a:r>
              <a:rPr lang="ja-JP" altLang="en-US"/>
              <a:t>年</a:t>
            </a:r>
          </a:p>
        </p:txBody>
      </p:sp>
      <p:sp>
        <p:nvSpPr>
          <p:cNvPr id="30730" name="AutoShape 8"/>
          <p:cNvSpPr>
            <a:spLocks noChangeArrowheads="1"/>
          </p:cNvSpPr>
          <p:nvPr/>
        </p:nvSpPr>
        <p:spPr bwMode="auto">
          <a:xfrm>
            <a:off x="7380288" y="3933825"/>
            <a:ext cx="1073150" cy="433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2004</a:t>
            </a:r>
            <a:r>
              <a:rPr lang="ja-JP" altLang="en-US"/>
              <a:t>年</a:t>
            </a:r>
          </a:p>
        </p:txBody>
      </p:sp>
      <p:sp>
        <p:nvSpPr>
          <p:cNvPr id="30731" name="テキスト ボックス 16"/>
          <p:cNvSpPr txBox="1">
            <a:spLocks noChangeArrowheads="1"/>
          </p:cNvSpPr>
          <p:nvPr/>
        </p:nvSpPr>
        <p:spPr bwMode="auto">
          <a:xfrm>
            <a:off x="1116013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１</a:t>
            </a:r>
          </a:p>
        </p:txBody>
      </p:sp>
      <p:sp>
        <p:nvSpPr>
          <p:cNvPr id="30732" name="テキスト ボックス 17"/>
          <p:cNvSpPr txBox="1">
            <a:spLocks noChangeArrowheads="1"/>
          </p:cNvSpPr>
          <p:nvPr/>
        </p:nvSpPr>
        <p:spPr bwMode="auto">
          <a:xfrm>
            <a:off x="1835150" y="4857750"/>
            <a:ext cx="211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２</a:t>
            </a:r>
          </a:p>
        </p:txBody>
      </p:sp>
      <p:sp>
        <p:nvSpPr>
          <p:cNvPr id="30733" name="テキスト ボックス 18"/>
          <p:cNvSpPr txBox="1">
            <a:spLocks noChangeArrowheads="1"/>
          </p:cNvSpPr>
          <p:nvPr/>
        </p:nvSpPr>
        <p:spPr bwMode="auto">
          <a:xfrm>
            <a:off x="2592388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３</a:t>
            </a:r>
          </a:p>
        </p:txBody>
      </p:sp>
      <p:sp>
        <p:nvSpPr>
          <p:cNvPr id="30734" name="テキスト ボックス 19"/>
          <p:cNvSpPr txBox="1">
            <a:spLocks noChangeArrowheads="1"/>
          </p:cNvSpPr>
          <p:nvPr/>
        </p:nvSpPr>
        <p:spPr bwMode="auto">
          <a:xfrm>
            <a:off x="3319463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４</a:t>
            </a:r>
          </a:p>
        </p:txBody>
      </p:sp>
      <p:sp>
        <p:nvSpPr>
          <p:cNvPr id="30735" name="テキスト ボックス 20"/>
          <p:cNvSpPr txBox="1">
            <a:spLocks noChangeArrowheads="1"/>
          </p:cNvSpPr>
          <p:nvPr/>
        </p:nvSpPr>
        <p:spPr bwMode="auto">
          <a:xfrm>
            <a:off x="4008438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５</a:t>
            </a:r>
          </a:p>
        </p:txBody>
      </p:sp>
      <p:sp>
        <p:nvSpPr>
          <p:cNvPr id="30736" name="テキスト ボックス 21"/>
          <p:cNvSpPr txBox="1">
            <a:spLocks noChangeArrowheads="1"/>
          </p:cNvSpPr>
          <p:nvPr/>
        </p:nvSpPr>
        <p:spPr bwMode="auto">
          <a:xfrm>
            <a:off x="4740275" y="4859338"/>
            <a:ext cx="20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６</a:t>
            </a:r>
          </a:p>
        </p:txBody>
      </p:sp>
      <p:sp>
        <p:nvSpPr>
          <p:cNvPr id="30737" name="テキスト ボックス 22"/>
          <p:cNvSpPr txBox="1">
            <a:spLocks noChangeArrowheads="1"/>
          </p:cNvSpPr>
          <p:nvPr/>
        </p:nvSpPr>
        <p:spPr bwMode="auto">
          <a:xfrm>
            <a:off x="5472113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７</a:t>
            </a:r>
          </a:p>
        </p:txBody>
      </p:sp>
      <p:sp>
        <p:nvSpPr>
          <p:cNvPr id="30738" name="テキスト ボックス 23"/>
          <p:cNvSpPr txBox="1">
            <a:spLocks noChangeArrowheads="1"/>
          </p:cNvSpPr>
          <p:nvPr/>
        </p:nvSpPr>
        <p:spPr bwMode="auto">
          <a:xfrm>
            <a:off x="6199188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８</a:t>
            </a:r>
          </a:p>
        </p:txBody>
      </p:sp>
      <p:sp>
        <p:nvSpPr>
          <p:cNvPr id="20" name="スライド番号プレースホル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23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8"/>
          <p:cNvSpPr>
            <a:spLocks noChangeArrowheads="1"/>
          </p:cNvSpPr>
          <p:nvPr/>
        </p:nvSpPr>
        <p:spPr bwMode="auto">
          <a:xfrm>
            <a:off x="468313" y="5445125"/>
            <a:ext cx="3216275" cy="841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クラスター解析</a:t>
            </a:r>
            <a:endParaRPr lang="en-US" altLang="ja-JP"/>
          </a:p>
          <a:p>
            <a:r>
              <a:rPr lang="ja-JP" altLang="en-US"/>
              <a:t>日変化の類似性で分類</a:t>
            </a:r>
          </a:p>
        </p:txBody>
      </p:sp>
      <p:pic>
        <p:nvPicPr>
          <p:cNvPr id="31747" name="Picture 11" descr="C:\Users\sawada\Documents\work\yamase_CI\20110920-21\fig_20110920\cluster_map_com_z4.png"/>
          <p:cNvPicPr>
            <a:picLocks noChangeAspect="1" noChangeArrowheads="1"/>
          </p:cNvPicPr>
          <p:nvPr/>
        </p:nvPicPr>
        <p:blipFill>
          <a:blip r:embed="rId2" cstate="print"/>
          <a:srcRect l="755" t="2444" r="755" b="31781"/>
          <a:stretch>
            <a:fillRect/>
          </a:stretch>
        </p:blipFill>
        <p:spPr bwMode="auto">
          <a:xfrm>
            <a:off x="119063" y="820738"/>
            <a:ext cx="891222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3"/>
          <p:cNvSpPr>
            <a:spLocks noGrp="1" noChangeArrowheads="1"/>
          </p:cNvSpPr>
          <p:nvPr>
            <p:ph type="title"/>
          </p:nvPr>
        </p:nvSpPr>
        <p:spPr>
          <a:xfrm>
            <a:off x="2870200" y="73025"/>
            <a:ext cx="33845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地域性の分類</a:t>
            </a:r>
          </a:p>
        </p:txBody>
      </p:sp>
      <p:sp>
        <p:nvSpPr>
          <p:cNvPr id="31749" name="AutoShape 8"/>
          <p:cNvSpPr>
            <a:spLocks noChangeArrowheads="1"/>
          </p:cNvSpPr>
          <p:nvPr/>
        </p:nvSpPr>
        <p:spPr bwMode="auto">
          <a:xfrm>
            <a:off x="4284663" y="5445125"/>
            <a:ext cx="4232275" cy="841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Color: temperature at 2-m height</a:t>
            </a:r>
          </a:p>
          <a:p>
            <a:r>
              <a:rPr lang="en-US" altLang="ja-JP"/>
              <a:t>Vector: wind at 10-m height</a:t>
            </a:r>
            <a:endParaRPr lang="ja-JP" altLang="en-US"/>
          </a:p>
        </p:txBody>
      </p:sp>
      <p:sp>
        <p:nvSpPr>
          <p:cNvPr id="31751" name="AutoShape 8"/>
          <p:cNvSpPr>
            <a:spLocks noChangeArrowheads="1"/>
          </p:cNvSpPr>
          <p:nvPr/>
        </p:nvSpPr>
        <p:spPr bwMode="auto">
          <a:xfrm>
            <a:off x="3203575" y="3933825"/>
            <a:ext cx="1073150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2003</a:t>
            </a:r>
            <a:r>
              <a:rPr lang="ja-JP" altLang="en-US"/>
              <a:t>年</a:t>
            </a:r>
          </a:p>
        </p:txBody>
      </p:sp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7380288" y="3933825"/>
            <a:ext cx="1073150" cy="433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2004</a:t>
            </a:r>
            <a:r>
              <a:rPr lang="ja-JP" altLang="en-US"/>
              <a:t>年</a:t>
            </a:r>
          </a:p>
        </p:txBody>
      </p:sp>
      <p:sp>
        <p:nvSpPr>
          <p:cNvPr id="31753" name="テキスト ボックス 16"/>
          <p:cNvSpPr txBox="1">
            <a:spLocks noChangeArrowheads="1"/>
          </p:cNvSpPr>
          <p:nvPr/>
        </p:nvSpPr>
        <p:spPr bwMode="auto">
          <a:xfrm>
            <a:off x="1258888" y="4857750"/>
            <a:ext cx="211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１</a:t>
            </a:r>
          </a:p>
        </p:txBody>
      </p:sp>
      <p:sp>
        <p:nvSpPr>
          <p:cNvPr id="31754" name="テキスト ボックス 17"/>
          <p:cNvSpPr txBox="1">
            <a:spLocks noChangeArrowheads="1"/>
          </p:cNvSpPr>
          <p:nvPr/>
        </p:nvSpPr>
        <p:spPr bwMode="auto">
          <a:xfrm>
            <a:off x="2232025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２</a:t>
            </a:r>
          </a:p>
        </p:txBody>
      </p:sp>
      <p:sp>
        <p:nvSpPr>
          <p:cNvPr id="31755" name="テキスト ボックス 18"/>
          <p:cNvSpPr txBox="1">
            <a:spLocks noChangeArrowheads="1"/>
          </p:cNvSpPr>
          <p:nvPr/>
        </p:nvSpPr>
        <p:spPr bwMode="auto">
          <a:xfrm>
            <a:off x="3186113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３</a:t>
            </a:r>
          </a:p>
        </p:txBody>
      </p:sp>
      <p:sp>
        <p:nvSpPr>
          <p:cNvPr id="31756" name="テキスト ボックス 19"/>
          <p:cNvSpPr txBox="1">
            <a:spLocks noChangeArrowheads="1"/>
          </p:cNvSpPr>
          <p:nvPr/>
        </p:nvSpPr>
        <p:spPr bwMode="auto">
          <a:xfrm>
            <a:off x="4140200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４</a:t>
            </a:r>
          </a:p>
        </p:txBody>
      </p:sp>
      <p:sp>
        <p:nvSpPr>
          <p:cNvPr id="31757" name="テキスト ボックス 20"/>
          <p:cNvSpPr txBox="1">
            <a:spLocks noChangeArrowheads="1"/>
          </p:cNvSpPr>
          <p:nvPr/>
        </p:nvSpPr>
        <p:spPr bwMode="auto">
          <a:xfrm>
            <a:off x="5106988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５</a:t>
            </a:r>
          </a:p>
        </p:txBody>
      </p:sp>
      <p:sp>
        <p:nvSpPr>
          <p:cNvPr id="31758" name="テキスト ボックス 21"/>
          <p:cNvSpPr txBox="1">
            <a:spLocks noChangeArrowheads="1"/>
          </p:cNvSpPr>
          <p:nvPr/>
        </p:nvSpPr>
        <p:spPr bwMode="auto">
          <a:xfrm>
            <a:off x="6089650" y="4859338"/>
            <a:ext cx="211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６</a:t>
            </a:r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24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8"/>
          <p:cNvSpPr>
            <a:spLocks noChangeArrowheads="1"/>
          </p:cNvSpPr>
          <p:nvPr/>
        </p:nvSpPr>
        <p:spPr bwMode="auto">
          <a:xfrm>
            <a:off x="468313" y="5445125"/>
            <a:ext cx="3216275" cy="841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クラスター解析</a:t>
            </a:r>
            <a:endParaRPr lang="en-US" altLang="ja-JP"/>
          </a:p>
          <a:p>
            <a:r>
              <a:rPr lang="ja-JP" altLang="en-US"/>
              <a:t>日変化の類似性で分類</a:t>
            </a:r>
          </a:p>
        </p:txBody>
      </p:sp>
      <p:pic>
        <p:nvPicPr>
          <p:cNvPr id="32771" name="Picture 12" descr="C:\Users\sawada\Documents\work\yamase_CI\20110920-21\fig_20110920\cluster_map_com_z5.png"/>
          <p:cNvPicPr>
            <a:picLocks noChangeAspect="1" noChangeArrowheads="1"/>
          </p:cNvPicPr>
          <p:nvPr/>
        </p:nvPicPr>
        <p:blipFill>
          <a:blip r:embed="rId2" cstate="print"/>
          <a:srcRect l="755" t="2444" r="755" b="31781"/>
          <a:stretch>
            <a:fillRect/>
          </a:stretch>
        </p:blipFill>
        <p:spPr bwMode="auto">
          <a:xfrm>
            <a:off x="119063" y="820738"/>
            <a:ext cx="891222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3"/>
          <p:cNvSpPr>
            <a:spLocks noGrp="1" noChangeArrowheads="1"/>
          </p:cNvSpPr>
          <p:nvPr>
            <p:ph type="title"/>
          </p:nvPr>
        </p:nvSpPr>
        <p:spPr>
          <a:xfrm>
            <a:off x="2870200" y="73025"/>
            <a:ext cx="33845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地域性の分類</a:t>
            </a:r>
          </a:p>
        </p:txBody>
      </p:sp>
      <p:sp>
        <p:nvSpPr>
          <p:cNvPr id="32773" name="AutoShape 8"/>
          <p:cNvSpPr>
            <a:spLocks noChangeArrowheads="1"/>
          </p:cNvSpPr>
          <p:nvPr/>
        </p:nvSpPr>
        <p:spPr bwMode="auto">
          <a:xfrm>
            <a:off x="4284663" y="5445125"/>
            <a:ext cx="4232275" cy="841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Color: temperature at 2-m height</a:t>
            </a:r>
          </a:p>
          <a:p>
            <a:r>
              <a:rPr lang="en-US" altLang="ja-JP"/>
              <a:t>Vector: wind at 10-m height</a:t>
            </a:r>
            <a:endParaRPr lang="ja-JP" altLang="en-US"/>
          </a:p>
        </p:txBody>
      </p:sp>
      <p:sp>
        <p:nvSpPr>
          <p:cNvPr id="32775" name="AutoShape 8"/>
          <p:cNvSpPr>
            <a:spLocks noChangeArrowheads="1"/>
          </p:cNvSpPr>
          <p:nvPr/>
        </p:nvSpPr>
        <p:spPr bwMode="auto">
          <a:xfrm>
            <a:off x="3203575" y="3933825"/>
            <a:ext cx="1073150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2003</a:t>
            </a:r>
            <a:r>
              <a:rPr lang="ja-JP" altLang="en-US"/>
              <a:t>年</a:t>
            </a:r>
          </a:p>
        </p:txBody>
      </p:sp>
      <p:sp>
        <p:nvSpPr>
          <p:cNvPr id="32776" name="AutoShape 8"/>
          <p:cNvSpPr>
            <a:spLocks noChangeArrowheads="1"/>
          </p:cNvSpPr>
          <p:nvPr/>
        </p:nvSpPr>
        <p:spPr bwMode="auto">
          <a:xfrm>
            <a:off x="7380288" y="3933825"/>
            <a:ext cx="1073150" cy="433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2004</a:t>
            </a:r>
            <a:r>
              <a:rPr lang="ja-JP" altLang="en-US"/>
              <a:t>年</a:t>
            </a:r>
          </a:p>
        </p:txBody>
      </p:sp>
      <p:sp>
        <p:nvSpPr>
          <p:cNvPr id="32777" name="テキスト ボックス 16"/>
          <p:cNvSpPr txBox="1">
            <a:spLocks noChangeArrowheads="1"/>
          </p:cNvSpPr>
          <p:nvPr/>
        </p:nvSpPr>
        <p:spPr bwMode="auto">
          <a:xfrm>
            <a:off x="1331913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１</a:t>
            </a:r>
          </a:p>
        </p:txBody>
      </p:sp>
      <p:sp>
        <p:nvSpPr>
          <p:cNvPr id="32778" name="テキスト ボックス 17"/>
          <p:cNvSpPr txBox="1">
            <a:spLocks noChangeArrowheads="1"/>
          </p:cNvSpPr>
          <p:nvPr/>
        </p:nvSpPr>
        <p:spPr bwMode="auto">
          <a:xfrm>
            <a:off x="2495550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２</a:t>
            </a:r>
          </a:p>
        </p:txBody>
      </p:sp>
      <p:sp>
        <p:nvSpPr>
          <p:cNvPr id="32779" name="テキスト ボックス 18"/>
          <p:cNvSpPr txBox="1">
            <a:spLocks noChangeArrowheads="1"/>
          </p:cNvSpPr>
          <p:nvPr/>
        </p:nvSpPr>
        <p:spPr bwMode="auto">
          <a:xfrm>
            <a:off x="3648075" y="4857750"/>
            <a:ext cx="211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３</a:t>
            </a:r>
          </a:p>
        </p:txBody>
      </p:sp>
      <p:sp>
        <p:nvSpPr>
          <p:cNvPr id="32780" name="テキスト ボックス 19"/>
          <p:cNvSpPr txBox="1">
            <a:spLocks noChangeArrowheads="1"/>
          </p:cNvSpPr>
          <p:nvPr/>
        </p:nvSpPr>
        <p:spPr bwMode="auto">
          <a:xfrm>
            <a:off x="4800600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４</a:t>
            </a:r>
          </a:p>
        </p:txBody>
      </p:sp>
      <p:sp>
        <p:nvSpPr>
          <p:cNvPr id="32781" name="テキスト ボックス 20"/>
          <p:cNvSpPr txBox="1">
            <a:spLocks noChangeArrowheads="1"/>
          </p:cNvSpPr>
          <p:nvPr/>
        </p:nvSpPr>
        <p:spPr bwMode="auto">
          <a:xfrm>
            <a:off x="5940425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５</a:t>
            </a:r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25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8"/>
          <p:cNvSpPr>
            <a:spLocks noChangeArrowheads="1"/>
          </p:cNvSpPr>
          <p:nvPr/>
        </p:nvSpPr>
        <p:spPr bwMode="auto">
          <a:xfrm>
            <a:off x="468313" y="5445125"/>
            <a:ext cx="3216275" cy="841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クラスター解析</a:t>
            </a:r>
            <a:endParaRPr lang="en-US" altLang="ja-JP"/>
          </a:p>
          <a:p>
            <a:r>
              <a:rPr lang="ja-JP" altLang="en-US"/>
              <a:t>日変化の類似性で分類</a:t>
            </a:r>
          </a:p>
        </p:txBody>
      </p:sp>
      <p:pic>
        <p:nvPicPr>
          <p:cNvPr id="33795" name="Picture 13" descr="C:\Users\sawada\Documents\work\yamase_CI\20110920-21\fig_20110920\cluster_map_com_z6.png"/>
          <p:cNvPicPr>
            <a:picLocks noChangeAspect="1" noChangeArrowheads="1"/>
          </p:cNvPicPr>
          <p:nvPr/>
        </p:nvPicPr>
        <p:blipFill>
          <a:blip r:embed="rId2" cstate="print"/>
          <a:srcRect l="755" t="2444" r="755" b="31781"/>
          <a:stretch>
            <a:fillRect/>
          </a:stretch>
        </p:blipFill>
        <p:spPr bwMode="auto">
          <a:xfrm>
            <a:off x="119063" y="820738"/>
            <a:ext cx="891222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3"/>
          <p:cNvSpPr>
            <a:spLocks noGrp="1" noChangeArrowheads="1"/>
          </p:cNvSpPr>
          <p:nvPr>
            <p:ph type="title"/>
          </p:nvPr>
        </p:nvSpPr>
        <p:spPr>
          <a:xfrm>
            <a:off x="2870200" y="73025"/>
            <a:ext cx="33845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地域性の分類</a:t>
            </a:r>
          </a:p>
        </p:txBody>
      </p:sp>
      <p:sp>
        <p:nvSpPr>
          <p:cNvPr id="33797" name="AutoShape 8"/>
          <p:cNvSpPr>
            <a:spLocks noChangeArrowheads="1"/>
          </p:cNvSpPr>
          <p:nvPr/>
        </p:nvSpPr>
        <p:spPr bwMode="auto">
          <a:xfrm>
            <a:off x="4284663" y="5445125"/>
            <a:ext cx="4232275" cy="841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Color: temperature at 2-m height</a:t>
            </a:r>
          </a:p>
          <a:p>
            <a:r>
              <a:rPr lang="en-US" altLang="ja-JP"/>
              <a:t>Vector: wind at 10-m height</a:t>
            </a:r>
            <a:endParaRPr lang="ja-JP" altLang="en-US"/>
          </a:p>
        </p:txBody>
      </p:sp>
      <p:sp>
        <p:nvSpPr>
          <p:cNvPr id="33799" name="AutoShape 8"/>
          <p:cNvSpPr>
            <a:spLocks noChangeArrowheads="1"/>
          </p:cNvSpPr>
          <p:nvPr/>
        </p:nvSpPr>
        <p:spPr bwMode="auto">
          <a:xfrm>
            <a:off x="3203575" y="3933825"/>
            <a:ext cx="1073150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2003</a:t>
            </a:r>
            <a:r>
              <a:rPr lang="ja-JP" altLang="en-US"/>
              <a:t>年</a:t>
            </a:r>
          </a:p>
        </p:txBody>
      </p:sp>
      <p:sp>
        <p:nvSpPr>
          <p:cNvPr id="33800" name="AutoShape 8"/>
          <p:cNvSpPr>
            <a:spLocks noChangeArrowheads="1"/>
          </p:cNvSpPr>
          <p:nvPr/>
        </p:nvSpPr>
        <p:spPr bwMode="auto">
          <a:xfrm>
            <a:off x="7380288" y="3933825"/>
            <a:ext cx="1073150" cy="433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2004</a:t>
            </a:r>
            <a:r>
              <a:rPr lang="ja-JP" altLang="en-US"/>
              <a:t>年</a:t>
            </a:r>
          </a:p>
        </p:txBody>
      </p:sp>
      <p:sp>
        <p:nvSpPr>
          <p:cNvPr id="33801" name="テキスト ボックス 16"/>
          <p:cNvSpPr txBox="1">
            <a:spLocks noChangeArrowheads="1"/>
          </p:cNvSpPr>
          <p:nvPr/>
        </p:nvSpPr>
        <p:spPr bwMode="auto">
          <a:xfrm>
            <a:off x="1511300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１</a:t>
            </a:r>
          </a:p>
        </p:txBody>
      </p:sp>
      <p:sp>
        <p:nvSpPr>
          <p:cNvPr id="33802" name="テキスト ボックス 17"/>
          <p:cNvSpPr txBox="1">
            <a:spLocks noChangeArrowheads="1"/>
          </p:cNvSpPr>
          <p:nvPr/>
        </p:nvSpPr>
        <p:spPr bwMode="auto">
          <a:xfrm>
            <a:off x="2922588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２</a:t>
            </a:r>
          </a:p>
        </p:txBody>
      </p:sp>
      <p:sp>
        <p:nvSpPr>
          <p:cNvPr id="33803" name="テキスト ボックス 18"/>
          <p:cNvSpPr txBox="1">
            <a:spLocks noChangeArrowheads="1"/>
          </p:cNvSpPr>
          <p:nvPr/>
        </p:nvSpPr>
        <p:spPr bwMode="auto">
          <a:xfrm>
            <a:off x="4362450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３</a:t>
            </a:r>
          </a:p>
        </p:txBody>
      </p:sp>
      <p:sp>
        <p:nvSpPr>
          <p:cNvPr id="33804" name="テキスト ボックス 19"/>
          <p:cNvSpPr txBox="1">
            <a:spLocks noChangeArrowheads="1"/>
          </p:cNvSpPr>
          <p:nvPr/>
        </p:nvSpPr>
        <p:spPr bwMode="auto">
          <a:xfrm>
            <a:off x="5795963" y="4857750"/>
            <a:ext cx="209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４</a:t>
            </a:r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26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sawada\Documents\work\yamase_CI\20110920-21\fig_20110920\cluster_cll_map_yr2003.png"/>
          <p:cNvPicPr>
            <a:picLocks noChangeAspect="1" noChangeArrowheads="1"/>
          </p:cNvPicPr>
          <p:nvPr/>
        </p:nvPicPr>
        <p:blipFill>
          <a:blip r:embed="rId2" cstate="print"/>
          <a:srcRect l="755" t="2444" r="378" b="8311"/>
          <a:stretch>
            <a:fillRect/>
          </a:stretch>
        </p:blipFill>
        <p:spPr bwMode="auto">
          <a:xfrm>
            <a:off x="227013" y="825500"/>
            <a:ext cx="8664575" cy="604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2870200" y="73025"/>
            <a:ext cx="33845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地域性の分類</a:t>
            </a:r>
          </a:p>
        </p:txBody>
      </p:sp>
      <p:sp>
        <p:nvSpPr>
          <p:cNvPr id="34821" name="AutoShape 8"/>
          <p:cNvSpPr>
            <a:spLocks noChangeArrowheads="1"/>
          </p:cNvSpPr>
          <p:nvPr/>
        </p:nvSpPr>
        <p:spPr bwMode="auto">
          <a:xfrm>
            <a:off x="7092950" y="334963"/>
            <a:ext cx="1231900" cy="501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2800"/>
              <a:t>2003</a:t>
            </a:r>
            <a:r>
              <a:rPr lang="ja-JP" altLang="en-US" sz="2800"/>
              <a:t>年</a:t>
            </a:r>
          </a:p>
        </p:txBody>
      </p:sp>
      <p:sp>
        <p:nvSpPr>
          <p:cNvPr id="34822" name="AutoShape 8"/>
          <p:cNvSpPr>
            <a:spLocks noChangeArrowheads="1"/>
          </p:cNvSpPr>
          <p:nvPr/>
        </p:nvSpPr>
        <p:spPr bwMode="auto">
          <a:xfrm>
            <a:off x="7164388" y="6356350"/>
            <a:ext cx="1590675" cy="501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sz="2800"/>
              <a:t>地上気温</a:t>
            </a: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27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title"/>
          </p:nvPr>
        </p:nvSpPr>
        <p:spPr>
          <a:xfrm>
            <a:off x="2870200" y="73025"/>
            <a:ext cx="33845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地域性の分類</a:t>
            </a:r>
          </a:p>
        </p:txBody>
      </p:sp>
      <p:sp>
        <p:nvSpPr>
          <p:cNvPr id="35844" name="AutoShape 8"/>
          <p:cNvSpPr>
            <a:spLocks noChangeArrowheads="1"/>
          </p:cNvSpPr>
          <p:nvPr/>
        </p:nvSpPr>
        <p:spPr bwMode="auto">
          <a:xfrm>
            <a:off x="7092950" y="334963"/>
            <a:ext cx="1231900" cy="501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2800"/>
              <a:t>2004</a:t>
            </a:r>
            <a:r>
              <a:rPr lang="ja-JP" altLang="en-US" sz="2800"/>
              <a:t>年</a:t>
            </a:r>
          </a:p>
        </p:txBody>
      </p:sp>
      <p:pic>
        <p:nvPicPr>
          <p:cNvPr id="35845" name="Picture 2" descr="C:\Users\sawada\Documents\work\yamase_CI\20110920-21\fig_20110920\cluster_cll_map_yr2004.png"/>
          <p:cNvPicPr>
            <a:picLocks noChangeAspect="1" noChangeArrowheads="1"/>
          </p:cNvPicPr>
          <p:nvPr/>
        </p:nvPicPr>
        <p:blipFill>
          <a:blip r:embed="rId2" cstate="print"/>
          <a:srcRect l="755" t="2444" r="378" b="8311"/>
          <a:stretch>
            <a:fillRect/>
          </a:stretch>
        </p:blipFill>
        <p:spPr bwMode="auto">
          <a:xfrm>
            <a:off x="227013" y="828675"/>
            <a:ext cx="8664575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AutoShape 8"/>
          <p:cNvSpPr>
            <a:spLocks noChangeArrowheads="1"/>
          </p:cNvSpPr>
          <p:nvPr/>
        </p:nvSpPr>
        <p:spPr bwMode="auto">
          <a:xfrm>
            <a:off x="7164388" y="6356350"/>
            <a:ext cx="1590675" cy="501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sz="2800"/>
              <a:t>地上気温</a:t>
            </a: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28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sawada\Documents\work\yamase_CI\20110920-21\fig_20110920\cluster_us_map_yr2003.png"/>
          <p:cNvPicPr>
            <a:picLocks noChangeAspect="1" noChangeArrowheads="1"/>
          </p:cNvPicPr>
          <p:nvPr/>
        </p:nvPicPr>
        <p:blipFill>
          <a:blip r:embed="rId2" cstate="print"/>
          <a:srcRect l="755" t="2444" r="378" b="8311"/>
          <a:stretch>
            <a:fillRect/>
          </a:stretch>
        </p:blipFill>
        <p:spPr bwMode="auto">
          <a:xfrm>
            <a:off x="227013" y="825500"/>
            <a:ext cx="8664575" cy="604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2870200" y="73025"/>
            <a:ext cx="33845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地域性の分類</a:t>
            </a:r>
          </a:p>
        </p:txBody>
      </p:sp>
      <p:sp>
        <p:nvSpPr>
          <p:cNvPr id="36869" name="AutoShape 8"/>
          <p:cNvSpPr>
            <a:spLocks noChangeArrowheads="1"/>
          </p:cNvSpPr>
          <p:nvPr/>
        </p:nvSpPr>
        <p:spPr bwMode="auto">
          <a:xfrm>
            <a:off x="7092950" y="334963"/>
            <a:ext cx="1231900" cy="501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2800"/>
              <a:t>2003</a:t>
            </a:r>
            <a:r>
              <a:rPr lang="ja-JP" altLang="en-US" sz="2800"/>
              <a:t>年</a:t>
            </a:r>
          </a:p>
        </p:txBody>
      </p:sp>
      <p:sp>
        <p:nvSpPr>
          <p:cNvPr id="36870" name="AutoShape 8"/>
          <p:cNvSpPr>
            <a:spLocks noChangeArrowheads="1"/>
          </p:cNvSpPr>
          <p:nvPr/>
        </p:nvSpPr>
        <p:spPr bwMode="auto">
          <a:xfrm>
            <a:off x="7164388" y="6356350"/>
            <a:ext cx="1231900" cy="501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sz="2800"/>
              <a:t>東西風</a:t>
            </a: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29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グループ化 23"/>
          <p:cNvGrpSpPr>
            <a:grpSpLocks/>
          </p:cNvGrpSpPr>
          <p:nvPr/>
        </p:nvGrpSpPr>
        <p:grpSpPr bwMode="auto">
          <a:xfrm>
            <a:off x="107950" y="1484313"/>
            <a:ext cx="6167438" cy="3978275"/>
            <a:chOff x="179512" y="1929006"/>
            <a:chExt cx="6168257" cy="3977838"/>
          </a:xfrm>
        </p:grpSpPr>
        <p:pic>
          <p:nvPicPr>
            <p:cNvPr id="143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657" t="2087" b="10442"/>
            <a:stretch>
              <a:fillRect/>
            </a:stretch>
          </p:blipFill>
          <p:spPr bwMode="auto">
            <a:xfrm>
              <a:off x="179512" y="1929006"/>
              <a:ext cx="6168257" cy="352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5" name="テキスト ボックス 22"/>
            <p:cNvSpPr txBox="1">
              <a:spLocks noChangeArrowheads="1"/>
            </p:cNvSpPr>
            <p:nvPr/>
          </p:nvSpPr>
          <p:spPr bwMode="auto">
            <a:xfrm>
              <a:off x="179512" y="5445224"/>
              <a:ext cx="2134201" cy="461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/>
                <a:t>（</a:t>
              </a:r>
              <a:r>
                <a:rPr lang="en-US" altLang="ja-JP"/>
                <a:t>Kanno</a:t>
              </a:r>
              <a:r>
                <a:rPr lang="ja-JP" altLang="en-US"/>
                <a:t>，</a:t>
              </a:r>
              <a:r>
                <a:rPr lang="en-US" altLang="ja-JP"/>
                <a:t>2007</a:t>
              </a:r>
              <a:r>
                <a:rPr lang="ja-JP" altLang="en-US"/>
                <a:t>）</a:t>
              </a:r>
            </a:p>
          </p:txBody>
        </p:sp>
      </p:grpSp>
      <p:grpSp>
        <p:nvGrpSpPr>
          <p:cNvPr id="14339" name="グループ化 32"/>
          <p:cNvGrpSpPr>
            <a:grpSpLocks/>
          </p:cNvGrpSpPr>
          <p:nvPr/>
        </p:nvGrpSpPr>
        <p:grpSpPr bwMode="auto">
          <a:xfrm>
            <a:off x="5994400" y="1844675"/>
            <a:ext cx="3011488" cy="3097213"/>
            <a:chOff x="5994096" y="1844824"/>
            <a:chExt cx="3011914" cy="3096344"/>
          </a:xfrm>
        </p:grpSpPr>
        <p:pic>
          <p:nvPicPr>
            <p:cNvPr id="14348" name="Picture 377" descr="C:\Documents and Settings\masahiro\My Documents\work\領域気候再現実験\manal_topo.png"/>
            <p:cNvPicPr>
              <a:picLocks noChangeAspect="1" noChangeArrowheads="1"/>
            </p:cNvPicPr>
            <p:nvPr/>
          </p:nvPicPr>
          <p:blipFill>
            <a:blip r:embed="rId4" cstate="print"/>
            <a:srcRect l="40237" t="11401" r="32098" b="49026"/>
            <a:stretch>
              <a:fillRect/>
            </a:stretch>
          </p:blipFill>
          <p:spPr bwMode="auto">
            <a:xfrm>
              <a:off x="6276822" y="1844824"/>
              <a:ext cx="2729188" cy="309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" name="直線矢印コネクタ 25"/>
            <p:cNvCxnSpPr/>
            <p:nvPr/>
          </p:nvCxnSpPr>
          <p:spPr>
            <a:xfrm>
              <a:off x="7380180" y="3212865"/>
              <a:ext cx="1440066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50" name="正方形/長方形 26"/>
            <p:cNvSpPr>
              <a:spLocks noChangeArrowheads="1"/>
            </p:cNvSpPr>
            <p:nvPr/>
          </p:nvSpPr>
          <p:spPr bwMode="auto">
            <a:xfrm>
              <a:off x="8111690" y="3822139"/>
              <a:ext cx="852798" cy="565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altLang="ja-JP"/>
                <a:t>Pacific</a:t>
              </a:r>
            </a:p>
            <a:p>
              <a:pPr>
                <a:lnSpc>
                  <a:spcPts val="2200"/>
                </a:lnSpc>
              </a:pPr>
              <a:r>
                <a:rPr lang="en-US" altLang="ja-JP"/>
                <a:t>ocean</a:t>
              </a:r>
              <a:endParaRPr lang="ja-JP" altLang="en-US"/>
            </a:p>
          </p:txBody>
        </p:sp>
        <p:sp>
          <p:nvSpPr>
            <p:cNvPr id="14351" name="正方形/長方形 28"/>
            <p:cNvSpPr>
              <a:spLocks noChangeArrowheads="1"/>
            </p:cNvSpPr>
            <p:nvPr/>
          </p:nvSpPr>
          <p:spPr bwMode="auto">
            <a:xfrm>
              <a:off x="5994096" y="3217276"/>
              <a:ext cx="1170192" cy="283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altLang="ja-JP"/>
                <a:t>Japan sea</a:t>
              </a:r>
              <a:endParaRPr lang="ja-JP" altLang="en-US"/>
            </a:p>
          </p:txBody>
        </p:sp>
        <p:cxnSp>
          <p:nvCxnSpPr>
            <p:cNvPr id="32" name="直線矢印コネクタ 31"/>
            <p:cNvCxnSpPr/>
            <p:nvPr/>
          </p:nvCxnSpPr>
          <p:spPr>
            <a:xfrm>
              <a:off x="7164250" y="2781186"/>
              <a:ext cx="863722" cy="28725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53" name="正方形/長方形 29"/>
            <p:cNvSpPr>
              <a:spLocks noChangeArrowheads="1"/>
            </p:cNvSpPr>
            <p:nvPr/>
          </p:nvSpPr>
          <p:spPr bwMode="auto">
            <a:xfrm>
              <a:off x="6146496" y="2492896"/>
              <a:ext cx="1881888" cy="564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altLang="ja-JP"/>
                <a:t>Ohu mountain</a:t>
              </a:r>
            </a:p>
            <a:p>
              <a:pPr>
                <a:lnSpc>
                  <a:spcPts val="2200"/>
                </a:lnSpc>
              </a:pPr>
              <a:r>
                <a:rPr lang="en-US" altLang="ja-JP"/>
                <a:t>range</a:t>
              </a:r>
              <a:endParaRPr lang="ja-JP" altLang="en-US"/>
            </a:p>
          </p:txBody>
        </p:sp>
      </p:grp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3440113" y="85725"/>
            <a:ext cx="2255837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研究背景</a:t>
            </a:r>
          </a:p>
        </p:txBody>
      </p:sp>
      <p:sp>
        <p:nvSpPr>
          <p:cNvPr id="14341" name="正方形/長方形 18"/>
          <p:cNvSpPr>
            <a:spLocks noChangeArrowheads="1"/>
          </p:cNvSpPr>
          <p:nvPr/>
        </p:nvSpPr>
        <p:spPr bwMode="auto">
          <a:xfrm>
            <a:off x="1636713" y="836613"/>
            <a:ext cx="5842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ja-JP" sz="2800" b="1">
                <a:solidFill>
                  <a:srgbClr val="FF0000"/>
                </a:solidFill>
              </a:rPr>
              <a:t>1km</a:t>
            </a:r>
            <a:r>
              <a:rPr lang="ja-JP" altLang="en-US" sz="2800" b="1">
                <a:solidFill>
                  <a:srgbClr val="FF0000"/>
                </a:solidFill>
              </a:rPr>
              <a:t>メッシュ</a:t>
            </a:r>
            <a:r>
              <a:rPr lang="en-US" altLang="ja-JP" sz="2800" b="1">
                <a:solidFill>
                  <a:srgbClr val="FF0000"/>
                </a:solidFill>
              </a:rPr>
              <a:t> </a:t>
            </a:r>
            <a:r>
              <a:rPr lang="ja-JP" altLang="en-US" sz="2800"/>
              <a:t>気象データ</a:t>
            </a:r>
            <a:r>
              <a:rPr lang="en-US" altLang="ja-JP" sz="2800"/>
              <a:t> </a:t>
            </a:r>
            <a:r>
              <a:rPr lang="en-US" altLang="ja-JP" sz="2800" b="1"/>
              <a:t>=&gt; </a:t>
            </a:r>
            <a:r>
              <a:rPr lang="ja-JP" altLang="en-US" sz="2800" b="1"/>
              <a:t>農業利用</a:t>
            </a:r>
            <a:endParaRPr lang="en-US" altLang="ja-JP" sz="2800"/>
          </a:p>
        </p:txBody>
      </p:sp>
      <p:sp>
        <p:nvSpPr>
          <p:cNvPr id="6" name="正方形/長方形 5"/>
          <p:cNvSpPr/>
          <p:nvPr/>
        </p:nvSpPr>
        <p:spPr>
          <a:xfrm>
            <a:off x="1071563" y="5805488"/>
            <a:ext cx="6983412" cy="6477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36000" bIns="0" anchor="ctr"/>
          <a:lstStyle/>
          <a:p>
            <a:pPr>
              <a:lnSpc>
                <a:spcPct val="110000"/>
              </a:lnSpc>
              <a:defRPr/>
            </a:pPr>
            <a:r>
              <a:rPr lang="ja-JP" altLang="en-US" sz="3200" dirty="0">
                <a:solidFill>
                  <a:schemeClr val="tx1"/>
                </a:solidFill>
                <a:latin typeface="ＭＳ Ｐゴシック" pitchFamily="50" charset="-128"/>
                <a:cs typeface="Times New Roman" pitchFamily="18" charset="0"/>
              </a:rPr>
              <a:t>力学的ダウンスケーリングが有効・有用</a:t>
            </a:r>
            <a:endParaRPr lang="en-US" altLang="ja-JP" sz="3200" dirty="0">
              <a:solidFill>
                <a:schemeClr val="tx1"/>
              </a:solidFill>
              <a:latin typeface="ＭＳ Ｐゴシック" pitchFamily="50" charset="-128"/>
              <a:cs typeface="Times New Roman" pitchFamily="18" charset="0"/>
            </a:endParaRPr>
          </a:p>
        </p:txBody>
      </p:sp>
      <p:grpSp>
        <p:nvGrpSpPr>
          <p:cNvPr id="4" name="グループ化 29"/>
          <p:cNvGrpSpPr>
            <a:grpSpLocks/>
          </p:cNvGrpSpPr>
          <p:nvPr/>
        </p:nvGrpSpPr>
        <p:grpSpPr bwMode="auto">
          <a:xfrm>
            <a:off x="5508625" y="1544638"/>
            <a:ext cx="3582988" cy="4178300"/>
            <a:chOff x="5508104" y="1988840"/>
            <a:chExt cx="3583732" cy="4178627"/>
          </a:xfrm>
        </p:grpSpPr>
        <p:pic>
          <p:nvPicPr>
            <p:cNvPr id="14346" name="Picture 3" descr="C:\Users\sawada\Documents\work\yamase_CI\fig_201012\com_topo_colorba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52120" y="5877272"/>
              <a:ext cx="3275856" cy="290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" descr="C:\Users\sawada\Documents\work\yamase_CI\fig_201012\com_topo.png"/>
            <p:cNvPicPr>
              <a:picLocks noChangeAspect="1" noChangeArrowheads="1"/>
            </p:cNvPicPr>
            <p:nvPr/>
          </p:nvPicPr>
          <p:blipFill>
            <a:blip r:embed="rId6" cstate="print"/>
            <a:srcRect l="36026" t="6059" r="31917" b="12119"/>
            <a:stretch>
              <a:fillRect/>
            </a:stretch>
          </p:blipFill>
          <p:spPr bwMode="auto">
            <a:xfrm>
              <a:off x="5508104" y="1988840"/>
              <a:ext cx="3583732" cy="3816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円/楕円 27"/>
          <p:cNvSpPr/>
          <p:nvPr/>
        </p:nvSpPr>
        <p:spPr>
          <a:xfrm>
            <a:off x="5256213" y="2997200"/>
            <a:ext cx="4068762" cy="771525"/>
          </a:xfrm>
          <a:prstGeom prst="ellipse">
            <a:avLst/>
          </a:prstGeom>
          <a:solidFill>
            <a:srgbClr val="FFFFCC">
              <a:alpha val="50196"/>
            </a:srgbClr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ja-JP" altLang="en-US" sz="2800" b="1" dirty="0">
                <a:solidFill>
                  <a:srgbClr val="FF0000"/>
                </a:solidFill>
              </a:rPr>
              <a:t>詳細な地形の影響</a:t>
            </a: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3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sawada\Documents\work\yamase_CI\20110920-21\fig_20110920\cluster_us_map_yr2004.png"/>
          <p:cNvPicPr>
            <a:picLocks noChangeAspect="1" noChangeArrowheads="1"/>
          </p:cNvPicPr>
          <p:nvPr/>
        </p:nvPicPr>
        <p:blipFill>
          <a:blip r:embed="rId2" cstate="print"/>
          <a:srcRect l="755" t="2444" r="378" b="8311"/>
          <a:stretch>
            <a:fillRect/>
          </a:stretch>
        </p:blipFill>
        <p:spPr bwMode="auto">
          <a:xfrm>
            <a:off x="228600" y="828675"/>
            <a:ext cx="8664575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2870200" y="73025"/>
            <a:ext cx="33845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地域性の分類</a:t>
            </a:r>
          </a:p>
        </p:txBody>
      </p:sp>
      <p:sp>
        <p:nvSpPr>
          <p:cNvPr id="37893" name="AutoShape 8"/>
          <p:cNvSpPr>
            <a:spLocks noChangeArrowheads="1"/>
          </p:cNvSpPr>
          <p:nvPr/>
        </p:nvSpPr>
        <p:spPr bwMode="auto">
          <a:xfrm>
            <a:off x="7092950" y="334963"/>
            <a:ext cx="1231900" cy="501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2800"/>
              <a:t>2004</a:t>
            </a:r>
            <a:r>
              <a:rPr lang="ja-JP" altLang="en-US" sz="2800"/>
              <a:t>年</a:t>
            </a:r>
          </a:p>
        </p:txBody>
      </p:sp>
      <p:sp>
        <p:nvSpPr>
          <p:cNvPr id="37894" name="AutoShape 8"/>
          <p:cNvSpPr>
            <a:spLocks noChangeArrowheads="1"/>
          </p:cNvSpPr>
          <p:nvPr/>
        </p:nvSpPr>
        <p:spPr bwMode="auto">
          <a:xfrm>
            <a:off x="7164388" y="6356350"/>
            <a:ext cx="1231900" cy="501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sz="2800"/>
              <a:t>東西風</a:t>
            </a: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30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sawada\Documents\work\yamase_CI\20110920-21\fig_20110920\cluster_cll_map_yr2003.png"/>
          <p:cNvPicPr>
            <a:picLocks noChangeAspect="1" noChangeArrowheads="1"/>
          </p:cNvPicPr>
          <p:nvPr/>
        </p:nvPicPr>
        <p:blipFill>
          <a:blip r:embed="rId2" cstate="print"/>
          <a:srcRect l="755" t="2444" r="378" b="8311"/>
          <a:stretch>
            <a:fillRect/>
          </a:stretch>
        </p:blipFill>
        <p:spPr bwMode="auto">
          <a:xfrm>
            <a:off x="227013" y="823913"/>
            <a:ext cx="8664575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2870200" y="73025"/>
            <a:ext cx="33845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地域性の分類</a:t>
            </a:r>
          </a:p>
        </p:txBody>
      </p:sp>
      <p:sp>
        <p:nvSpPr>
          <p:cNvPr id="38917" name="AutoShape 8"/>
          <p:cNvSpPr>
            <a:spLocks noChangeArrowheads="1"/>
          </p:cNvSpPr>
          <p:nvPr/>
        </p:nvSpPr>
        <p:spPr bwMode="auto">
          <a:xfrm>
            <a:off x="7092950" y="334963"/>
            <a:ext cx="1231900" cy="501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2800"/>
              <a:t>2003</a:t>
            </a:r>
            <a:r>
              <a:rPr lang="ja-JP" altLang="en-US" sz="2800"/>
              <a:t>年</a:t>
            </a:r>
          </a:p>
        </p:txBody>
      </p:sp>
      <p:sp>
        <p:nvSpPr>
          <p:cNvPr id="38918" name="AutoShape 8"/>
          <p:cNvSpPr>
            <a:spLocks noChangeArrowheads="1"/>
          </p:cNvSpPr>
          <p:nvPr/>
        </p:nvSpPr>
        <p:spPr bwMode="auto">
          <a:xfrm>
            <a:off x="7164388" y="6356350"/>
            <a:ext cx="1590675" cy="501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sz="2800"/>
              <a:t>下層雲量</a:t>
            </a: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31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sawada\Documents\work\yamase_CI\20110920-21\fig_20110920\cluster_cll_map_yr2004.png"/>
          <p:cNvPicPr>
            <a:picLocks noChangeAspect="1" noChangeArrowheads="1"/>
          </p:cNvPicPr>
          <p:nvPr/>
        </p:nvPicPr>
        <p:blipFill>
          <a:blip r:embed="rId2" cstate="print"/>
          <a:srcRect l="755" t="2444" r="378" b="8311"/>
          <a:stretch>
            <a:fillRect/>
          </a:stretch>
        </p:blipFill>
        <p:spPr bwMode="auto">
          <a:xfrm>
            <a:off x="227013" y="828675"/>
            <a:ext cx="8664575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2870200" y="73025"/>
            <a:ext cx="33845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地域性の分類</a:t>
            </a:r>
          </a:p>
        </p:txBody>
      </p:sp>
      <p:sp>
        <p:nvSpPr>
          <p:cNvPr id="39941" name="AutoShape 8"/>
          <p:cNvSpPr>
            <a:spLocks noChangeArrowheads="1"/>
          </p:cNvSpPr>
          <p:nvPr/>
        </p:nvSpPr>
        <p:spPr bwMode="auto">
          <a:xfrm>
            <a:off x="7092950" y="334963"/>
            <a:ext cx="1231900" cy="501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2800"/>
              <a:t>2004</a:t>
            </a:r>
            <a:r>
              <a:rPr lang="ja-JP" altLang="en-US" sz="2800"/>
              <a:t>年</a:t>
            </a:r>
          </a:p>
        </p:txBody>
      </p:sp>
      <p:sp>
        <p:nvSpPr>
          <p:cNvPr id="39942" name="AutoShape 8"/>
          <p:cNvSpPr>
            <a:spLocks noChangeArrowheads="1"/>
          </p:cNvSpPr>
          <p:nvPr/>
        </p:nvSpPr>
        <p:spPr bwMode="auto">
          <a:xfrm>
            <a:off x="7164388" y="6356350"/>
            <a:ext cx="1590675" cy="501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sz="2800"/>
              <a:t>下層雲量</a:t>
            </a: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32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1" descr="C:\Users\sawada\Documents\work\yamase_CI\20110920-21\fig_20110920\ts_clus_2003.png"/>
          <p:cNvPicPr>
            <a:picLocks noChangeAspect="1" noChangeArrowheads="1"/>
          </p:cNvPicPr>
          <p:nvPr/>
        </p:nvPicPr>
        <p:blipFill>
          <a:blip r:embed="rId2" cstate="print"/>
          <a:srcRect l="3780" t="5504" r="1891" b="6728"/>
          <a:stretch>
            <a:fillRect/>
          </a:stretch>
        </p:blipFill>
        <p:spPr bwMode="auto">
          <a:xfrm>
            <a:off x="169863" y="1547813"/>
            <a:ext cx="6623050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16" descr="C:\Users\sawada\Documents\work\yamase_CI\20110920-21\fig_20110920\cluster_map_com_z3.png"/>
          <p:cNvPicPr>
            <a:picLocks noChangeAspect="1" noChangeArrowheads="1"/>
          </p:cNvPicPr>
          <p:nvPr/>
        </p:nvPicPr>
        <p:blipFill>
          <a:blip r:embed="rId3" cstate="print"/>
          <a:srcRect l="8315" t="2444" r="46111" b="43027"/>
          <a:stretch>
            <a:fillRect/>
          </a:stretch>
        </p:blipFill>
        <p:spPr bwMode="auto">
          <a:xfrm>
            <a:off x="6105525" y="765175"/>
            <a:ext cx="3038475" cy="2809875"/>
          </a:xfrm>
          <a:prstGeom prst="rect">
            <a:avLst/>
          </a:prstGeom>
          <a:noFill/>
          <a:ln w="1905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40964" name="Rectangle 3"/>
          <p:cNvSpPr>
            <a:spLocks noGrp="1" noChangeArrowheads="1"/>
          </p:cNvSpPr>
          <p:nvPr>
            <p:ph type="title"/>
          </p:nvPr>
        </p:nvSpPr>
        <p:spPr>
          <a:xfrm>
            <a:off x="895350" y="73025"/>
            <a:ext cx="73342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各地域性の気温日変化の特徴</a:t>
            </a:r>
          </a:p>
        </p:txBody>
      </p:sp>
      <p:sp>
        <p:nvSpPr>
          <p:cNvPr id="40965" name="AutoShape 8"/>
          <p:cNvSpPr>
            <a:spLocks noChangeArrowheads="1"/>
          </p:cNvSpPr>
          <p:nvPr/>
        </p:nvSpPr>
        <p:spPr bwMode="auto">
          <a:xfrm>
            <a:off x="611188" y="6380163"/>
            <a:ext cx="4333875" cy="43338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各分類域で平均した気温日変化</a:t>
            </a: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6300788" y="5300663"/>
            <a:ext cx="2762250" cy="1462087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en-US" altLang="ja-JP" sz="1800">
                <a:solidFill>
                  <a:srgbClr val="003366"/>
                </a:solidFill>
              </a:rPr>
              <a:t>A: </a:t>
            </a:r>
            <a:r>
              <a:rPr lang="ja-JP" altLang="en-US" sz="1800">
                <a:solidFill>
                  <a:srgbClr val="003366"/>
                </a:solidFill>
              </a:rPr>
              <a:t>最低気温が低め</a:t>
            </a:r>
            <a:endParaRPr lang="en-US" altLang="ja-JP" sz="1800">
              <a:solidFill>
                <a:srgbClr val="003366"/>
              </a:solidFill>
            </a:endParaRPr>
          </a:p>
          <a:p>
            <a:r>
              <a:rPr lang="en-US" altLang="ja-JP" sz="1800">
                <a:solidFill>
                  <a:srgbClr val="003366"/>
                </a:solidFill>
              </a:rPr>
              <a:t>B: </a:t>
            </a:r>
            <a:r>
              <a:rPr lang="ja-JP" altLang="en-US" sz="1800">
                <a:solidFill>
                  <a:srgbClr val="003366"/>
                </a:solidFill>
              </a:rPr>
              <a:t>気温日較差が大きい</a:t>
            </a:r>
            <a:endParaRPr lang="en-US" altLang="ja-JP" sz="1800">
              <a:solidFill>
                <a:srgbClr val="003366"/>
              </a:solidFill>
            </a:endParaRPr>
          </a:p>
          <a:p>
            <a:r>
              <a:rPr lang="en-US" altLang="ja-JP" sz="1800">
                <a:solidFill>
                  <a:srgbClr val="003366"/>
                </a:solidFill>
              </a:rPr>
              <a:t>C:</a:t>
            </a:r>
            <a:r>
              <a:rPr lang="ja-JP" altLang="en-US" sz="1800">
                <a:solidFill>
                  <a:srgbClr val="003366"/>
                </a:solidFill>
              </a:rPr>
              <a:t>気温日較差が小さい</a:t>
            </a:r>
            <a:endParaRPr lang="en-US" altLang="ja-JP" sz="1800">
              <a:solidFill>
                <a:srgbClr val="003366"/>
              </a:solidFill>
            </a:endParaRPr>
          </a:p>
          <a:p>
            <a:r>
              <a:rPr lang="en-US" altLang="ja-JP" sz="1800">
                <a:solidFill>
                  <a:srgbClr val="003366"/>
                </a:solidFill>
              </a:rPr>
              <a:t>D: </a:t>
            </a:r>
            <a:r>
              <a:rPr lang="ja-JP" altLang="en-US" sz="1800">
                <a:solidFill>
                  <a:srgbClr val="003366"/>
                </a:solidFill>
              </a:rPr>
              <a:t>最高気温が高め</a:t>
            </a:r>
            <a:endParaRPr lang="en-US" altLang="ja-JP" sz="1800">
              <a:solidFill>
                <a:srgbClr val="003366"/>
              </a:solidFill>
            </a:endParaRPr>
          </a:p>
          <a:p>
            <a:r>
              <a:rPr lang="ja-JP" altLang="en-US" sz="1800">
                <a:solidFill>
                  <a:srgbClr val="003366"/>
                </a:solidFill>
              </a:rPr>
              <a:t>など</a:t>
            </a:r>
            <a:endParaRPr lang="en-US" altLang="ja-JP" sz="1800">
              <a:solidFill>
                <a:srgbClr val="003366"/>
              </a:solidFill>
            </a:endParaRP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3276600" y="4868863"/>
            <a:ext cx="1073150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2003</a:t>
            </a:r>
            <a:r>
              <a:rPr lang="ja-JP" altLang="en-US"/>
              <a:t>年</a:t>
            </a: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33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sawada\Documents\work\yamase_CI\20110920-21\fig_20110920\ts_clus_2004.png"/>
          <p:cNvPicPr>
            <a:picLocks noChangeAspect="1" noChangeArrowheads="1"/>
          </p:cNvPicPr>
          <p:nvPr/>
        </p:nvPicPr>
        <p:blipFill>
          <a:blip r:embed="rId2" cstate="print"/>
          <a:srcRect l="4253" t="5504" r="2362" b="6728"/>
          <a:stretch>
            <a:fillRect/>
          </a:stretch>
        </p:blipFill>
        <p:spPr bwMode="auto">
          <a:xfrm>
            <a:off x="200025" y="1531938"/>
            <a:ext cx="65468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895350" y="73025"/>
            <a:ext cx="73342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各地域性の気温日変化の特徴</a:t>
            </a:r>
          </a:p>
        </p:txBody>
      </p:sp>
      <p:sp>
        <p:nvSpPr>
          <p:cNvPr id="41988" name="AutoShape 8"/>
          <p:cNvSpPr>
            <a:spLocks noChangeArrowheads="1"/>
          </p:cNvSpPr>
          <p:nvPr/>
        </p:nvSpPr>
        <p:spPr bwMode="auto">
          <a:xfrm>
            <a:off x="611188" y="6380163"/>
            <a:ext cx="4333875" cy="43338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各分類域で平均した気温日変化</a:t>
            </a:r>
          </a:p>
        </p:txBody>
      </p:sp>
      <p:sp>
        <p:nvSpPr>
          <p:cNvPr id="41990" name="AutoShape 8"/>
          <p:cNvSpPr>
            <a:spLocks noChangeArrowheads="1"/>
          </p:cNvSpPr>
          <p:nvPr/>
        </p:nvSpPr>
        <p:spPr bwMode="auto">
          <a:xfrm>
            <a:off x="3276600" y="4868863"/>
            <a:ext cx="1071563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2004</a:t>
            </a:r>
            <a:r>
              <a:rPr lang="ja-JP" altLang="en-US"/>
              <a:t>年</a:t>
            </a:r>
          </a:p>
        </p:txBody>
      </p:sp>
      <p:pic>
        <p:nvPicPr>
          <p:cNvPr id="41991" name="Picture 16" descr="C:\Users\sawada\Documents\work\yamase_CI\20110920-21\fig_20110920\cluster_map_com_z3.png"/>
          <p:cNvPicPr>
            <a:picLocks noChangeAspect="1" noChangeArrowheads="1"/>
          </p:cNvPicPr>
          <p:nvPr/>
        </p:nvPicPr>
        <p:blipFill>
          <a:blip r:embed="rId3" cstate="print"/>
          <a:srcRect l="54047" t="2444" r="755" b="43027"/>
          <a:stretch>
            <a:fillRect/>
          </a:stretch>
        </p:blipFill>
        <p:spPr bwMode="auto">
          <a:xfrm>
            <a:off x="6119813" y="765175"/>
            <a:ext cx="3024187" cy="2819400"/>
          </a:xfrm>
          <a:prstGeom prst="rect">
            <a:avLst/>
          </a:prstGeom>
          <a:noFill/>
          <a:ln w="1905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34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sawada\Documents\work\yamase_CI\20110920-21\fig_20110920\ts_clus_std_2003.png"/>
          <p:cNvPicPr>
            <a:picLocks noChangeAspect="1" noChangeArrowheads="1"/>
          </p:cNvPicPr>
          <p:nvPr/>
        </p:nvPicPr>
        <p:blipFill>
          <a:blip r:embed="rId2" cstate="print"/>
          <a:srcRect l="3307" t="5504" r="2362" b="6728"/>
          <a:stretch>
            <a:fillRect/>
          </a:stretch>
        </p:blipFill>
        <p:spPr bwMode="auto">
          <a:xfrm>
            <a:off x="141288" y="1522413"/>
            <a:ext cx="66135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16" descr="C:\Users\sawada\Documents\work\yamase_CI\20110920-21\fig_20110920\cluster_map_com_z3.png"/>
          <p:cNvPicPr>
            <a:picLocks noChangeAspect="1" noChangeArrowheads="1"/>
          </p:cNvPicPr>
          <p:nvPr/>
        </p:nvPicPr>
        <p:blipFill>
          <a:blip r:embed="rId3" cstate="print"/>
          <a:srcRect l="8315" t="2444" r="46111" b="42538"/>
          <a:stretch>
            <a:fillRect/>
          </a:stretch>
        </p:blipFill>
        <p:spPr bwMode="auto">
          <a:xfrm>
            <a:off x="6105525" y="836613"/>
            <a:ext cx="3038475" cy="2835275"/>
          </a:xfrm>
          <a:prstGeom prst="rect">
            <a:avLst/>
          </a:prstGeom>
          <a:noFill/>
          <a:ln w="1905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43012" name="Rectangle 3"/>
          <p:cNvSpPr>
            <a:spLocks noGrp="1" noChangeArrowheads="1"/>
          </p:cNvSpPr>
          <p:nvPr>
            <p:ph type="title"/>
          </p:nvPr>
        </p:nvSpPr>
        <p:spPr>
          <a:xfrm>
            <a:off x="330200" y="73025"/>
            <a:ext cx="84645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各地域性の気温日変化の標準偏差</a:t>
            </a:r>
          </a:p>
        </p:txBody>
      </p:sp>
      <p:sp>
        <p:nvSpPr>
          <p:cNvPr id="43013" name="AutoShape 8"/>
          <p:cNvSpPr>
            <a:spLocks noChangeArrowheads="1"/>
          </p:cNvSpPr>
          <p:nvPr/>
        </p:nvSpPr>
        <p:spPr bwMode="auto">
          <a:xfrm>
            <a:off x="611188" y="6380163"/>
            <a:ext cx="4333875" cy="43338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各分類域で平均した気温日変化</a:t>
            </a:r>
          </a:p>
        </p:txBody>
      </p:sp>
      <p:sp>
        <p:nvSpPr>
          <p:cNvPr id="43015" name="AutoShape 8"/>
          <p:cNvSpPr>
            <a:spLocks noChangeArrowheads="1"/>
          </p:cNvSpPr>
          <p:nvPr/>
        </p:nvSpPr>
        <p:spPr bwMode="auto">
          <a:xfrm>
            <a:off x="3276600" y="4868863"/>
            <a:ext cx="1073150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2003</a:t>
            </a:r>
            <a:r>
              <a:rPr lang="ja-JP" altLang="en-US"/>
              <a:t>年</a:t>
            </a: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35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sawada\Documents\work\yamase_CI\20110920-21\fig_20110920\ts_clus_std_2004.png"/>
          <p:cNvPicPr>
            <a:picLocks noChangeAspect="1" noChangeArrowheads="1"/>
          </p:cNvPicPr>
          <p:nvPr/>
        </p:nvPicPr>
        <p:blipFill>
          <a:blip r:embed="rId2" cstate="print"/>
          <a:srcRect l="3307" t="4282" r="2362" b="6728"/>
          <a:stretch>
            <a:fillRect/>
          </a:stretch>
        </p:blipFill>
        <p:spPr bwMode="auto">
          <a:xfrm>
            <a:off x="138113" y="1471613"/>
            <a:ext cx="6613525" cy="481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330200" y="73025"/>
            <a:ext cx="84645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各地域性の気温日変化の標準偏差</a:t>
            </a:r>
          </a:p>
        </p:txBody>
      </p:sp>
      <p:sp>
        <p:nvSpPr>
          <p:cNvPr id="44036" name="AutoShape 8"/>
          <p:cNvSpPr>
            <a:spLocks noChangeArrowheads="1"/>
          </p:cNvSpPr>
          <p:nvPr/>
        </p:nvSpPr>
        <p:spPr bwMode="auto">
          <a:xfrm>
            <a:off x="611188" y="6380163"/>
            <a:ext cx="4333875" cy="43338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各分類域で平均した気温日変化</a:t>
            </a:r>
          </a:p>
        </p:txBody>
      </p:sp>
      <p:sp>
        <p:nvSpPr>
          <p:cNvPr id="44038" name="AutoShape 8"/>
          <p:cNvSpPr>
            <a:spLocks noChangeArrowheads="1"/>
          </p:cNvSpPr>
          <p:nvPr/>
        </p:nvSpPr>
        <p:spPr bwMode="auto">
          <a:xfrm>
            <a:off x="3276600" y="4868863"/>
            <a:ext cx="1071563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2004</a:t>
            </a:r>
            <a:r>
              <a:rPr lang="ja-JP" altLang="en-US"/>
              <a:t>年</a:t>
            </a:r>
          </a:p>
        </p:txBody>
      </p:sp>
      <p:pic>
        <p:nvPicPr>
          <p:cNvPr id="44039" name="Picture 16" descr="C:\Users\sawada\Documents\work\yamase_CI\20110920-21\fig_20110920\cluster_map_com_z3.png"/>
          <p:cNvPicPr>
            <a:picLocks noChangeAspect="1" noChangeArrowheads="1"/>
          </p:cNvPicPr>
          <p:nvPr/>
        </p:nvPicPr>
        <p:blipFill>
          <a:blip r:embed="rId3" cstate="print"/>
          <a:srcRect l="54047" t="2444" r="755" b="43027"/>
          <a:stretch>
            <a:fillRect/>
          </a:stretch>
        </p:blipFill>
        <p:spPr bwMode="auto">
          <a:xfrm>
            <a:off x="6119813" y="765175"/>
            <a:ext cx="3024187" cy="2819400"/>
          </a:xfrm>
          <a:prstGeom prst="rect">
            <a:avLst/>
          </a:prstGeom>
          <a:noFill/>
          <a:ln w="1905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36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sawada\Documents\work\yamase_CI\20110920-21\fig_20110920\traj_shiroishi_LT5_17.png"/>
          <p:cNvPicPr>
            <a:picLocks noChangeAspect="1" noChangeArrowheads="1"/>
          </p:cNvPicPr>
          <p:nvPr/>
        </p:nvPicPr>
        <p:blipFill>
          <a:blip r:embed="rId2" cstate="print"/>
          <a:srcRect l="14172" t="7950" r="16063" b="7950"/>
          <a:stretch>
            <a:fillRect/>
          </a:stretch>
        </p:blipFill>
        <p:spPr bwMode="auto">
          <a:xfrm>
            <a:off x="179388" y="1268413"/>
            <a:ext cx="5316537" cy="495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1031875" y="73025"/>
            <a:ext cx="706120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地域性の異なる要因について</a:t>
            </a: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5651500" y="5949950"/>
            <a:ext cx="3373438" cy="788988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ja-JP" altLang="en-US" sz="1600">
                <a:solidFill>
                  <a:srgbClr val="003366"/>
                </a:solidFill>
              </a:rPr>
              <a:t>地上気温の差（</a:t>
            </a:r>
            <a:r>
              <a:rPr lang="en-US" altLang="ja-JP" sz="1600">
                <a:solidFill>
                  <a:srgbClr val="003366"/>
                </a:solidFill>
              </a:rPr>
              <a:t>2003-2004</a:t>
            </a:r>
            <a:r>
              <a:rPr lang="ja-JP" altLang="en-US" sz="1600">
                <a:solidFill>
                  <a:srgbClr val="003366"/>
                </a:solidFill>
              </a:rPr>
              <a:t>）：３～７</a:t>
            </a:r>
            <a:r>
              <a:rPr lang="en-US" altLang="ja-JP" sz="1600">
                <a:solidFill>
                  <a:srgbClr val="003366"/>
                </a:solidFill>
              </a:rPr>
              <a:t>K</a:t>
            </a:r>
          </a:p>
          <a:p>
            <a:r>
              <a:rPr lang="ja-JP" altLang="en-US" sz="1600">
                <a:solidFill>
                  <a:srgbClr val="003366"/>
                </a:solidFill>
              </a:rPr>
              <a:t>　・場所（海岸、内陸、山岳）</a:t>
            </a:r>
            <a:endParaRPr lang="en-US" altLang="ja-JP" sz="1600">
              <a:solidFill>
                <a:srgbClr val="003366"/>
              </a:solidFill>
            </a:endParaRPr>
          </a:p>
          <a:p>
            <a:r>
              <a:rPr lang="ja-JP" altLang="en-US" sz="1600">
                <a:solidFill>
                  <a:srgbClr val="003366"/>
                </a:solidFill>
              </a:rPr>
              <a:t>　・時刻（朝方、日中）</a:t>
            </a:r>
            <a:endParaRPr lang="en-US" altLang="ja-JP" sz="1600">
              <a:solidFill>
                <a:srgbClr val="003366"/>
              </a:solidFill>
            </a:endParaRPr>
          </a:p>
        </p:txBody>
      </p:sp>
      <p:sp>
        <p:nvSpPr>
          <p:cNvPr id="45062" name="AutoShape 8"/>
          <p:cNvSpPr>
            <a:spLocks noChangeArrowheads="1"/>
          </p:cNvSpPr>
          <p:nvPr/>
        </p:nvSpPr>
        <p:spPr bwMode="auto">
          <a:xfrm>
            <a:off x="5578475" y="931863"/>
            <a:ext cx="3565525" cy="12509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流跡線解析の概要</a:t>
            </a:r>
            <a:endParaRPr lang="en-US" altLang="ja-JP"/>
          </a:p>
          <a:p>
            <a:r>
              <a:rPr lang="ja-JP" altLang="en-US"/>
              <a:t>陸上での気団変質の差？</a:t>
            </a:r>
            <a:endParaRPr lang="en-US" altLang="ja-JP"/>
          </a:p>
          <a:p>
            <a:r>
              <a:rPr lang="ja-JP" altLang="en-US"/>
              <a:t>空気塊そのものの差？</a:t>
            </a:r>
          </a:p>
        </p:txBody>
      </p:sp>
      <p:sp>
        <p:nvSpPr>
          <p:cNvPr id="45063" name="AutoShape 8"/>
          <p:cNvSpPr>
            <a:spLocks noChangeArrowheads="1"/>
          </p:cNvSpPr>
          <p:nvPr/>
        </p:nvSpPr>
        <p:spPr bwMode="auto">
          <a:xfrm>
            <a:off x="1116013" y="1557338"/>
            <a:ext cx="800100" cy="43338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>
                <a:solidFill>
                  <a:srgbClr val="0000FF"/>
                </a:solidFill>
              </a:rPr>
              <a:t>05LT</a:t>
            </a:r>
            <a:endParaRPr lang="ja-JP" altLang="en-US">
              <a:solidFill>
                <a:srgbClr val="0000FF"/>
              </a:solidFill>
            </a:endParaRPr>
          </a:p>
        </p:txBody>
      </p:sp>
      <p:sp>
        <p:nvSpPr>
          <p:cNvPr id="45064" name="AutoShape 8"/>
          <p:cNvSpPr>
            <a:spLocks noChangeArrowheads="1"/>
          </p:cNvSpPr>
          <p:nvPr/>
        </p:nvSpPr>
        <p:spPr bwMode="auto">
          <a:xfrm>
            <a:off x="1116013" y="2133600"/>
            <a:ext cx="800100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14LT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37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38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円/楕円 47"/>
          <p:cNvSpPr/>
          <p:nvPr/>
        </p:nvSpPr>
        <p:spPr>
          <a:xfrm>
            <a:off x="3132138" y="3933825"/>
            <a:ext cx="3600450" cy="647700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>
              <a:defRPr/>
            </a:pPr>
            <a:r>
              <a:rPr lang="en-US" altLang="ja-JP" sz="32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application</a:t>
            </a:r>
            <a:endParaRPr lang="ja-JP" altLang="en-US" sz="32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47" name="円/楕円 46"/>
          <p:cNvSpPr/>
          <p:nvPr/>
        </p:nvSpPr>
        <p:spPr>
          <a:xfrm>
            <a:off x="3132138" y="2852738"/>
            <a:ext cx="3600450" cy="647700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>
              <a:defRPr/>
            </a:pPr>
            <a:r>
              <a:rPr lang="en-US" altLang="ja-JP" sz="32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downscaling</a:t>
            </a:r>
            <a:endParaRPr lang="ja-JP" altLang="en-US" sz="32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47108" name="タイトル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40763" cy="747712"/>
          </a:xfrm>
        </p:spPr>
        <p:txBody>
          <a:bodyPr/>
          <a:lstStyle/>
          <a:p>
            <a:r>
              <a:rPr lang="ja-JP" altLang="en-US" sz="4000" smtClean="0"/>
              <a:t>農業気象情報の確率予報システム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271588" y="1268413"/>
            <a:ext cx="7332662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2800" dirty="0">
                <a:solidFill>
                  <a:srgbClr val="002060"/>
                </a:solidFill>
                <a:cs typeface="Arial" pitchFamily="34" charset="0"/>
              </a:rPr>
              <a:t>JMA Global Ensemble Forecast (51</a:t>
            </a:r>
            <a:r>
              <a:rPr lang="ja-JP" altLang="en-US" sz="2800" dirty="0">
                <a:solidFill>
                  <a:srgbClr val="002060"/>
                </a:solidFill>
                <a:cs typeface="Arial" pitchFamily="34" charset="0"/>
              </a:rPr>
              <a:t>メンバー</a:t>
            </a:r>
            <a:r>
              <a:rPr lang="en-US" altLang="ja-JP" sz="2800" dirty="0">
                <a:solidFill>
                  <a:srgbClr val="002060"/>
                </a:solidFill>
                <a:cs typeface="Arial" pitchFamily="34" charset="0"/>
              </a:rPr>
              <a:t>)</a:t>
            </a:r>
            <a:endParaRPr lang="ja-JP" altLang="en-US" sz="28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1295400" y="2349500"/>
            <a:ext cx="1223963" cy="5746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000" dirty="0">
                <a:solidFill>
                  <a:srgbClr val="002060"/>
                </a:solidFill>
                <a:cs typeface="Arial" pitchFamily="34" charset="0"/>
              </a:rPr>
              <a:t>Mem-1</a:t>
            </a:r>
            <a:endParaRPr lang="ja-JP" altLang="en-US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3228975" y="2349500"/>
            <a:ext cx="1223963" cy="5746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000" dirty="0">
                <a:solidFill>
                  <a:srgbClr val="002060"/>
                </a:solidFill>
                <a:cs typeface="Arial" pitchFamily="34" charset="0"/>
              </a:rPr>
              <a:t>Mem-2</a:t>
            </a:r>
            <a:endParaRPr lang="ja-JP" altLang="en-US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237413" y="2349500"/>
            <a:ext cx="1366837" cy="5746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000" dirty="0">
                <a:solidFill>
                  <a:srgbClr val="002060"/>
                </a:solidFill>
                <a:cs typeface="Arial" pitchFamily="34" charset="0"/>
              </a:rPr>
              <a:t>Mem-51</a:t>
            </a:r>
            <a:endParaRPr lang="ja-JP" altLang="en-US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7114" name="テキスト ボックス 9"/>
          <p:cNvSpPr txBox="1">
            <a:spLocks noChangeArrowheads="1"/>
          </p:cNvSpPr>
          <p:nvPr/>
        </p:nvSpPr>
        <p:spPr bwMode="auto">
          <a:xfrm>
            <a:off x="107950" y="2247900"/>
            <a:ext cx="1117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~60km</a:t>
            </a:r>
            <a:endParaRPr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1008063" y="3429000"/>
            <a:ext cx="1800225" cy="57626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000" dirty="0">
                <a:solidFill>
                  <a:srgbClr val="002060"/>
                </a:solidFill>
                <a:cs typeface="Arial" pitchFamily="34" charset="0"/>
              </a:rPr>
              <a:t>1km</a:t>
            </a:r>
            <a:r>
              <a:rPr lang="ja-JP" altLang="en-US" sz="2000" dirty="0">
                <a:solidFill>
                  <a:srgbClr val="002060"/>
                </a:solidFill>
                <a:cs typeface="Arial" pitchFamily="34" charset="0"/>
              </a:rPr>
              <a:t>予報</a:t>
            </a:r>
            <a:r>
              <a:rPr lang="en-US" altLang="ja-JP" sz="2000" dirty="0">
                <a:solidFill>
                  <a:srgbClr val="002060"/>
                </a:solidFill>
                <a:cs typeface="Arial" pitchFamily="34" charset="0"/>
              </a:rPr>
              <a:t>-1</a:t>
            </a:r>
            <a:endParaRPr lang="ja-JP" altLang="en-US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2940050" y="3429000"/>
            <a:ext cx="1836738" cy="57626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000" dirty="0">
                <a:solidFill>
                  <a:srgbClr val="002060"/>
                </a:solidFill>
                <a:cs typeface="Arial" pitchFamily="34" charset="0"/>
              </a:rPr>
              <a:t>1km</a:t>
            </a:r>
            <a:r>
              <a:rPr lang="ja-JP" altLang="en-US" sz="2000" dirty="0">
                <a:solidFill>
                  <a:srgbClr val="002060"/>
                </a:solidFill>
                <a:cs typeface="Arial" pitchFamily="34" charset="0"/>
              </a:rPr>
              <a:t>予報</a:t>
            </a:r>
            <a:r>
              <a:rPr lang="en-US" altLang="ja-JP" sz="2000" dirty="0">
                <a:solidFill>
                  <a:srgbClr val="002060"/>
                </a:solidFill>
                <a:cs typeface="Arial" pitchFamily="34" charset="0"/>
              </a:rPr>
              <a:t>-2</a:t>
            </a:r>
            <a:endParaRPr lang="ja-JP" altLang="en-US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6948488" y="3429000"/>
            <a:ext cx="1931987" cy="57626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000" dirty="0">
                <a:solidFill>
                  <a:srgbClr val="002060"/>
                </a:solidFill>
                <a:cs typeface="Arial" pitchFamily="34" charset="0"/>
              </a:rPr>
              <a:t>1km</a:t>
            </a:r>
            <a:r>
              <a:rPr lang="ja-JP" altLang="en-US" sz="2000" dirty="0">
                <a:solidFill>
                  <a:srgbClr val="002060"/>
                </a:solidFill>
                <a:cs typeface="Arial" pitchFamily="34" charset="0"/>
              </a:rPr>
              <a:t>予報</a:t>
            </a:r>
            <a:r>
              <a:rPr lang="en-US" altLang="ja-JP" sz="2000" dirty="0">
                <a:solidFill>
                  <a:srgbClr val="002060"/>
                </a:solidFill>
                <a:cs typeface="Arial" pitchFamily="34" charset="0"/>
              </a:rPr>
              <a:t>-51</a:t>
            </a:r>
            <a:endParaRPr lang="ja-JP" altLang="en-US" sz="2000" dirty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rot="5400000">
            <a:off x="1751806" y="2108994"/>
            <a:ext cx="358775" cy="158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rot="5400000">
            <a:off x="3683001" y="2095500"/>
            <a:ext cx="360362" cy="15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rot="5400000">
            <a:off x="7742238" y="2095500"/>
            <a:ext cx="360362" cy="158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rot="5400000">
            <a:off x="4968876" y="2095500"/>
            <a:ext cx="360362" cy="1587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rot="5400000">
            <a:off x="5761038" y="2095500"/>
            <a:ext cx="360362" cy="158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rot="5400000">
            <a:off x="6538913" y="2095500"/>
            <a:ext cx="360362" cy="158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/楕円 23"/>
          <p:cNvSpPr/>
          <p:nvPr/>
        </p:nvSpPr>
        <p:spPr>
          <a:xfrm>
            <a:off x="5318125" y="2349500"/>
            <a:ext cx="1223963" cy="5746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000" dirty="0" err="1">
                <a:solidFill>
                  <a:srgbClr val="002060"/>
                </a:solidFill>
                <a:cs typeface="Arial" pitchFamily="34" charset="0"/>
              </a:rPr>
              <a:t>Mem</a:t>
            </a:r>
            <a:r>
              <a:rPr lang="en-US" altLang="ja-JP" sz="2000" dirty="0">
                <a:solidFill>
                  <a:srgbClr val="002060"/>
                </a:solidFill>
                <a:cs typeface="Arial" pitchFamily="34" charset="0"/>
              </a:rPr>
              <a:t>…</a:t>
            </a:r>
            <a:endParaRPr lang="ja-JP" altLang="en-US" sz="2000" dirty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rot="5400000">
            <a:off x="1739900" y="3176588"/>
            <a:ext cx="360363" cy="15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rot="5400000">
            <a:off x="3672681" y="3163094"/>
            <a:ext cx="358775" cy="158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rot="5400000">
            <a:off x="7731919" y="3163094"/>
            <a:ext cx="358775" cy="15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rot="5400000">
            <a:off x="4969669" y="3163094"/>
            <a:ext cx="358775" cy="1587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rot="5400000">
            <a:off x="5761831" y="3163094"/>
            <a:ext cx="358775" cy="158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rot="5400000">
            <a:off x="6539706" y="3163094"/>
            <a:ext cx="358775" cy="158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円/楕円 31"/>
          <p:cNvSpPr/>
          <p:nvPr/>
        </p:nvSpPr>
        <p:spPr>
          <a:xfrm>
            <a:off x="971550" y="4508500"/>
            <a:ext cx="1871663" cy="6492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000" dirty="0">
                <a:solidFill>
                  <a:srgbClr val="002060"/>
                </a:solidFill>
                <a:latin typeface="ＭＳ Ｐゴシック" pitchFamily="50" charset="-128"/>
                <a:cs typeface="Arial" pitchFamily="34" charset="0"/>
              </a:rPr>
              <a:t>農業モデル予測結果１</a:t>
            </a:r>
          </a:p>
        </p:txBody>
      </p:sp>
      <p:cxnSp>
        <p:nvCxnSpPr>
          <p:cNvPr id="37" name="直線矢印コネクタ 36"/>
          <p:cNvCxnSpPr/>
          <p:nvPr/>
        </p:nvCxnSpPr>
        <p:spPr>
          <a:xfrm rot="5400000">
            <a:off x="1739900" y="4256088"/>
            <a:ext cx="360363" cy="15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rot="5400000">
            <a:off x="3671887" y="4243388"/>
            <a:ext cx="360363" cy="158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rot="5400000">
            <a:off x="7731125" y="4243388"/>
            <a:ext cx="360363" cy="15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rot="5400000">
            <a:off x="4968875" y="4243388"/>
            <a:ext cx="360363" cy="1587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 rot="5400000">
            <a:off x="5761037" y="4243388"/>
            <a:ext cx="360363" cy="158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rot="5400000">
            <a:off x="6538912" y="4243388"/>
            <a:ext cx="360363" cy="158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円/楕円 43"/>
          <p:cNvSpPr/>
          <p:nvPr/>
        </p:nvSpPr>
        <p:spPr>
          <a:xfrm>
            <a:off x="5040313" y="3429000"/>
            <a:ext cx="1763712" cy="57626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2000" dirty="0">
                <a:solidFill>
                  <a:srgbClr val="002060"/>
                </a:solidFill>
                <a:cs typeface="Arial" pitchFamily="34" charset="0"/>
              </a:rPr>
              <a:t>1km</a:t>
            </a:r>
            <a:r>
              <a:rPr lang="ja-JP" altLang="en-US" sz="2000" dirty="0">
                <a:solidFill>
                  <a:srgbClr val="002060"/>
                </a:solidFill>
                <a:cs typeface="Arial" pitchFamily="34" charset="0"/>
              </a:rPr>
              <a:t>予報</a:t>
            </a:r>
            <a:r>
              <a:rPr lang="en-US" altLang="ja-JP" sz="2000" dirty="0">
                <a:solidFill>
                  <a:srgbClr val="002060"/>
                </a:solidFill>
                <a:cs typeface="Arial" pitchFamily="34" charset="0"/>
              </a:rPr>
              <a:t>…</a:t>
            </a:r>
            <a:endParaRPr lang="ja-JP" altLang="en-US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9" name="円/楕円 48"/>
          <p:cNvSpPr/>
          <p:nvPr/>
        </p:nvSpPr>
        <p:spPr>
          <a:xfrm>
            <a:off x="2952750" y="4508500"/>
            <a:ext cx="1871663" cy="6492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000" dirty="0">
                <a:solidFill>
                  <a:srgbClr val="002060"/>
                </a:solidFill>
                <a:latin typeface="ＭＳ Ｐゴシック" pitchFamily="50" charset="-128"/>
                <a:cs typeface="Arial" pitchFamily="34" charset="0"/>
              </a:rPr>
              <a:t>農業モデル予測結果</a:t>
            </a:r>
            <a:r>
              <a:rPr lang="en-US" altLang="ja-JP" sz="2000" dirty="0">
                <a:solidFill>
                  <a:srgbClr val="002060"/>
                </a:solidFill>
                <a:latin typeface="ＭＳ Ｐゴシック" pitchFamily="50" charset="-128"/>
                <a:cs typeface="Arial" pitchFamily="34" charset="0"/>
              </a:rPr>
              <a:t>2</a:t>
            </a:r>
            <a:endParaRPr lang="ja-JP" altLang="en-US" sz="2000" dirty="0">
              <a:solidFill>
                <a:srgbClr val="002060"/>
              </a:solidFill>
              <a:latin typeface="ＭＳ Ｐゴシック" pitchFamily="50" charset="-128"/>
              <a:cs typeface="Arial" pitchFamily="34" charset="0"/>
            </a:endParaRPr>
          </a:p>
        </p:txBody>
      </p:sp>
      <p:sp>
        <p:nvSpPr>
          <p:cNvPr id="50" name="円/楕円 49"/>
          <p:cNvSpPr/>
          <p:nvPr/>
        </p:nvSpPr>
        <p:spPr>
          <a:xfrm>
            <a:off x="5027613" y="4508500"/>
            <a:ext cx="1871662" cy="6492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000" dirty="0">
                <a:solidFill>
                  <a:srgbClr val="002060"/>
                </a:solidFill>
                <a:latin typeface="ＭＳ Ｐゴシック" pitchFamily="50" charset="-128"/>
                <a:cs typeface="Arial" pitchFamily="34" charset="0"/>
              </a:rPr>
              <a:t>農業モデル予測結果</a:t>
            </a:r>
            <a:r>
              <a:rPr lang="en-US" altLang="ja-JP" sz="2000" dirty="0">
                <a:solidFill>
                  <a:srgbClr val="002060"/>
                </a:solidFill>
                <a:latin typeface="ＭＳ Ｐゴシック" pitchFamily="50" charset="-128"/>
                <a:cs typeface="Arial" pitchFamily="34" charset="0"/>
              </a:rPr>
              <a:t>…</a:t>
            </a:r>
            <a:endParaRPr lang="ja-JP" altLang="en-US" sz="2000" dirty="0">
              <a:solidFill>
                <a:srgbClr val="002060"/>
              </a:solidFill>
              <a:latin typeface="ＭＳ Ｐゴシック" pitchFamily="50" charset="-128"/>
              <a:cs typeface="Arial" pitchFamily="34" charset="0"/>
            </a:endParaRPr>
          </a:p>
        </p:txBody>
      </p:sp>
      <p:sp>
        <p:nvSpPr>
          <p:cNvPr id="51" name="円/楕円 50"/>
          <p:cNvSpPr/>
          <p:nvPr/>
        </p:nvSpPr>
        <p:spPr>
          <a:xfrm>
            <a:off x="7019925" y="4508500"/>
            <a:ext cx="1873250" cy="6492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000" dirty="0">
                <a:solidFill>
                  <a:srgbClr val="002060"/>
                </a:solidFill>
                <a:latin typeface="ＭＳ Ｐゴシック" pitchFamily="50" charset="-128"/>
                <a:cs typeface="Arial" pitchFamily="34" charset="0"/>
              </a:rPr>
              <a:t>農業モデル予測結果</a:t>
            </a:r>
            <a:r>
              <a:rPr lang="en-US" altLang="ja-JP" sz="2000" dirty="0">
                <a:solidFill>
                  <a:srgbClr val="002060"/>
                </a:solidFill>
                <a:latin typeface="ＭＳ Ｐゴシック" pitchFamily="50" charset="-128"/>
                <a:cs typeface="Arial" pitchFamily="34" charset="0"/>
              </a:rPr>
              <a:t>51</a:t>
            </a:r>
            <a:endParaRPr lang="ja-JP" altLang="en-US" sz="2000" dirty="0">
              <a:solidFill>
                <a:srgbClr val="002060"/>
              </a:solidFill>
              <a:latin typeface="ＭＳ Ｐゴシック" pitchFamily="50" charset="-128"/>
              <a:cs typeface="Arial" pitchFamily="34" charset="0"/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1763713" y="5661025"/>
            <a:ext cx="6264275" cy="9366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3200">
                <a:solidFill>
                  <a:srgbClr val="FF0000"/>
                </a:solidFill>
              </a:rPr>
              <a:t>確率的高解像度農業</a:t>
            </a:r>
            <a:r>
              <a:rPr lang="ja-JP" altLang="en-US" sz="3200" dirty="0">
                <a:solidFill>
                  <a:srgbClr val="FF0000"/>
                </a:solidFill>
              </a:rPr>
              <a:t>気象情報の作成・提供</a:t>
            </a:r>
          </a:p>
        </p:txBody>
      </p:sp>
      <p:sp>
        <p:nvSpPr>
          <p:cNvPr id="47143" name="テキスト ボックス 52"/>
          <p:cNvSpPr txBox="1">
            <a:spLocks noChangeArrowheads="1"/>
          </p:cNvSpPr>
          <p:nvPr/>
        </p:nvSpPr>
        <p:spPr bwMode="auto">
          <a:xfrm>
            <a:off x="96838" y="3327400"/>
            <a:ext cx="946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~1km</a:t>
            </a:r>
            <a:endParaRPr lang="ja-JP" altLang="en-US"/>
          </a:p>
        </p:txBody>
      </p:sp>
      <p:cxnSp>
        <p:nvCxnSpPr>
          <p:cNvPr id="56" name="曲線コネクタ 55"/>
          <p:cNvCxnSpPr>
            <a:stCxn id="32" idx="4"/>
          </p:cNvCxnSpPr>
          <p:nvPr/>
        </p:nvCxnSpPr>
        <p:spPr>
          <a:xfrm rot="16200000" flipH="1">
            <a:off x="1980407" y="5085556"/>
            <a:ext cx="431800" cy="576263"/>
          </a:xfrm>
          <a:prstGeom prst="curvedConnector2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曲線コネクタ 55"/>
          <p:cNvCxnSpPr>
            <a:stCxn id="49" idx="4"/>
          </p:cNvCxnSpPr>
          <p:nvPr/>
        </p:nvCxnSpPr>
        <p:spPr>
          <a:xfrm rot="16200000" flipH="1">
            <a:off x="3798094" y="5247482"/>
            <a:ext cx="503237" cy="323850"/>
          </a:xfrm>
          <a:prstGeom prst="curvedConnector3">
            <a:avLst>
              <a:gd name="adj1" fmla="val 50000"/>
            </a:avLst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曲線コネクタ 55"/>
          <p:cNvCxnSpPr/>
          <p:nvPr/>
        </p:nvCxnSpPr>
        <p:spPr>
          <a:xfrm rot="5400000">
            <a:off x="7381082" y="5085556"/>
            <a:ext cx="431800" cy="576263"/>
          </a:xfrm>
          <a:prstGeom prst="curvedConnector2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曲線コネクタ 55"/>
          <p:cNvCxnSpPr/>
          <p:nvPr/>
        </p:nvCxnSpPr>
        <p:spPr>
          <a:xfrm rot="5400000">
            <a:off x="5526881" y="5247482"/>
            <a:ext cx="503237" cy="323850"/>
          </a:xfrm>
          <a:prstGeom prst="curvedConnector3">
            <a:avLst>
              <a:gd name="adj1" fmla="val 50000"/>
            </a:avLst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48" name="テキスト ボックス 71"/>
          <p:cNvSpPr txBox="1">
            <a:spLocks noChangeArrowheads="1"/>
          </p:cNvSpPr>
          <p:nvPr/>
        </p:nvSpPr>
        <p:spPr bwMode="auto">
          <a:xfrm>
            <a:off x="0" y="5229225"/>
            <a:ext cx="1847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e.x. BLASTAM</a:t>
            </a:r>
            <a:endParaRPr lang="ja-JP" altLang="en-US" sz="2000"/>
          </a:p>
        </p:txBody>
      </p:sp>
      <p:sp>
        <p:nvSpPr>
          <p:cNvPr id="46" name="スライド番号プレースホルダ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39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3459163" y="73025"/>
            <a:ext cx="2255837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研究目的</a:t>
            </a:r>
            <a:endParaRPr lang="en-US" altLang="ja-JP" smtClean="0"/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769938" y="1371600"/>
            <a:ext cx="7569200" cy="2435225"/>
          </a:xfrm>
          <a:prstGeom prst="rect">
            <a:avLst/>
          </a:prstGeom>
          <a:noFill/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tIns="14400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sz="2800">
                <a:solidFill>
                  <a:schemeClr val="accent2"/>
                </a:solidFill>
              </a:rPr>
              <a:t>○ ヤマセの地域特性の理解</a:t>
            </a:r>
          </a:p>
          <a:p>
            <a:pPr>
              <a:lnSpc>
                <a:spcPts val="3500"/>
              </a:lnSpc>
            </a:pPr>
            <a:r>
              <a:rPr lang="en-US" altLang="ja-JP" sz="2800"/>
              <a:t>  - </a:t>
            </a:r>
            <a:r>
              <a:rPr lang="ja-JP" altLang="en-US" sz="2800"/>
              <a:t>地域気候</a:t>
            </a:r>
            <a:r>
              <a:rPr lang="en-US" altLang="ja-JP" sz="2800"/>
              <a:t> (</a:t>
            </a:r>
            <a:r>
              <a:rPr lang="ja-JP" altLang="en-US" sz="2800"/>
              <a:t>気温、雲、風などの日変化</a:t>
            </a:r>
            <a:r>
              <a:rPr lang="en-US" altLang="ja-JP" sz="2800"/>
              <a:t>…)</a:t>
            </a:r>
          </a:p>
          <a:p>
            <a:pPr>
              <a:lnSpc>
                <a:spcPts val="3500"/>
              </a:lnSpc>
            </a:pPr>
            <a:r>
              <a:rPr lang="en-US" altLang="ja-JP" sz="2800"/>
              <a:t>  - </a:t>
            </a:r>
            <a:r>
              <a:rPr lang="ja-JP" altLang="en-US" sz="2800"/>
              <a:t>力学的ダウンスケーリングの有効性・有用性</a:t>
            </a:r>
            <a:endParaRPr lang="ja-JP" altLang="en-US" sz="600"/>
          </a:p>
          <a:p>
            <a:pPr>
              <a:lnSpc>
                <a:spcPts val="3500"/>
              </a:lnSpc>
            </a:pPr>
            <a:r>
              <a:rPr lang="ja-JP" altLang="en-US" sz="2800">
                <a:solidFill>
                  <a:schemeClr val="accent2"/>
                </a:solidFill>
              </a:rPr>
              <a:t>○ 農業利用</a:t>
            </a:r>
          </a:p>
          <a:p>
            <a:pPr>
              <a:lnSpc>
                <a:spcPts val="3500"/>
              </a:lnSpc>
            </a:pPr>
            <a:r>
              <a:rPr lang="en-US" altLang="ja-JP" sz="2800"/>
              <a:t>  - </a:t>
            </a:r>
            <a:r>
              <a:rPr lang="ja-JP" altLang="en-US" sz="2800"/>
              <a:t>高解像度の気象データをどう使うか（使えるか）</a:t>
            </a:r>
          </a:p>
        </p:txBody>
      </p:sp>
      <p:sp>
        <p:nvSpPr>
          <p:cNvPr id="15364" name="AutoShape 7"/>
          <p:cNvSpPr>
            <a:spLocks noChangeArrowheads="1"/>
          </p:cNvSpPr>
          <p:nvPr/>
        </p:nvSpPr>
        <p:spPr bwMode="auto">
          <a:xfrm>
            <a:off x="3668713" y="914400"/>
            <a:ext cx="1798637" cy="563563"/>
          </a:xfrm>
          <a:prstGeom prst="roundRect">
            <a:avLst>
              <a:gd name="adj" fmla="val 16667"/>
            </a:avLst>
          </a:prstGeom>
          <a:solidFill>
            <a:srgbClr val="003366"/>
          </a:solidFill>
          <a:ln w="9525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pPr algn="ctr"/>
            <a:r>
              <a:rPr lang="en-US" altLang="ja-JP" sz="3200">
                <a:solidFill>
                  <a:srgbClr val="FFFFCC"/>
                </a:solidFill>
              </a:rPr>
              <a:t>Final goal</a:t>
            </a:r>
          </a:p>
        </p:txBody>
      </p:sp>
      <p:sp>
        <p:nvSpPr>
          <p:cNvPr id="15365" name="AutoShape 22"/>
          <p:cNvSpPr>
            <a:spLocks noChangeArrowheads="1"/>
          </p:cNvSpPr>
          <p:nvPr/>
        </p:nvSpPr>
        <p:spPr bwMode="auto">
          <a:xfrm>
            <a:off x="1087438" y="4797152"/>
            <a:ext cx="6953250" cy="1421854"/>
          </a:xfrm>
          <a:prstGeom prst="roundRect">
            <a:avLst>
              <a:gd name="adj" fmla="val 4736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en-US" altLang="ja-JP" sz="2800" dirty="0">
                <a:solidFill>
                  <a:srgbClr val="003366"/>
                </a:solidFill>
                <a:latin typeface="ＭＳ Ｐゴシック" pitchFamily="50" charset="-128"/>
              </a:rPr>
              <a:t>1</a:t>
            </a:r>
            <a:r>
              <a:rPr lang="ja-JP" altLang="en-US" sz="2800" dirty="0">
                <a:solidFill>
                  <a:srgbClr val="003366"/>
                </a:solidFill>
                <a:latin typeface="ＭＳ Ｐゴシック" pitchFamily="50" charset="-128"/>
              </a:rPr>
              <a:t>ｋｍ水平格子で再現された</a:t>
            </a:r>
            <a:r>
              <a:rPr lang="en-US" altLang="ja-JP" sz="2800" dirty="0">
                <a:solidFill>
                  <a:srgbClr val="003366"/>
                </a:solidFill>
                <a:latin typeface="ＭＳ Ｐゴシック" pitchFamily="50" charset="-128"/>
              </a:rPr>
              <a:t>2003/2004</a:t>
            </a:r>
            <a:r>
              <a:rPr lang="ja-JP" altLang="en-US" sz="2800" dirty="0">
                <a:solidFill>
                  <a:srgbClr val="003366"/>
                </a:solidFill>
                <a:latin typeface="ＭＳ Ｐゴシック" pitchFamily="50" charset="-128"/>
              </a:rPr>
              <a:t>年</a:t>
            </a:r>
            <a:endParaRPr lang="en-US" altLang="ja-JP" sz="2800" dirty="0">
              <a:solidFill>
                <a:srgbClr val="003366"/>
              </a:solidFill>
              <a:latin typeface="ＭＳ Ｐゴシック" pitchFamily="50" charset="-128"/>
            </a:endParaRPr>
          </a:p>
          <a:p>
            <a:pPr algn="just"/>
            <a:r>
              <a:rPr lang="en-US" altLang="ja-JP" sz="2800" dirty="0">
                <a:solidFill>
                  <a:srgbClr val="003366"/>
                </a:solidFill>
                <a:latin typeface="ＭＳ Ｐゴシック" pitchFamily="50" charset="-128"/>
              </a:rPr>
              <a:t>(</a:t>
            </a:r>
            <a:r>
              <a:rPr lang="ja-JP" altLang="en-US" sz="2800" dirty="0">
                <a:solidFill>
                  <a:srgbClr val="003366"/>
                </a:solidFill>
                <a:latin typeface="ＭＳ Ｐゴシック" pitchFamily="50" charset="-128"/>
              </a:rPr>
              <a:t>冷夏</a:t>
            </a:r>
            <a:r>
              <a:rPr lang="en-US" altLang="ja-JP" sz="2800" dirty="0">
                <a:solidFill>
                  <a:srgbClr val="003366"/>
                </a:solidFill>
                <a:latin typeface="ＭＳ Ｐゴシック" pitchFamily="50" charset="-128"/>
              </a:rPr>
              <a:t>/</a:t>
            </a:r>
            <a:r>
              <a:rPr lang="ja-JP" altLang="en-US" sz="2800" dirty="0">
                <a:solidFill>
                  <a:srgbClr val="003366"/>
                </a:solidFill>
                <a:latin typeface="ＭＳ Ｐゴシック" pitchFamily="50" charset="-128"/>
              </a:rPr>
              <a:t>暑夏</a:t>
            </a:r>
            <a:r>
              <a:rPr lang="en-US" altLang="ja-JP" sz="2800" dirty="0">
                <a:solidFill>
                  <a:srgbClr val="003366"/>
                </a:solidFill>
                <a:latin typeface="ＭＳ Ｐゴシック" pitchFamily="50" charset="-128"/>
              </a:rPr>
              <a:t>)</a:t>
            </a:r>
            <a:r>
              <a:rPr lang="ja-JP" altLang="en-US" sz="2800" dirty="0">
                <a:solidFill>
                  <a:srgbClr val="003366"/>
                </a:solidFill>
                <a:latin typeface="ＭＳ Ｐゴシック" pitchFamily="50" charset="-128"/>
              </a:rPr>
              <a:t>の気温日</a:t>
            </a:r>
            <a:r>
              <a:rPr lang="ja-JP" altLang="en-US" sz="2800" dirty="0" smtClean="0">
                <a:solidFill>
                  <a:srgbClr val="003366"/>
                </a:solidFill>
                <a:latin typeface="ＭＳ Ｐゴシック" pitchFamily="50" charset="-128"/>
              </a:rPr>
              <a:t>変化（最低気温、最高気温、日較差）の</a:t>
            </a:r>
            <a:r>
              <a:rPr lang="ja-JP" altLang="en-US" sz="2800" dirty="0">
                <a:solidFill>
                  <a:srgbClr val="003366"/>
                </a:solidFill>
                <a:latin typeface="ＭＳ Ｐゴシック" pitchFamily="50" charset="-128"/>
              </a:rPr>
              <a:t>地域性を調べる</a:t>
            </a:r>
            <a:endParaRPr lang="en-US" altLang="ja-JP" sz="2800" dirty="0">
              <a:solidFill>
                <a:srgbClr val="003366"/>
              </a:solidFill>
              <a:latin typeface="ＭＳ Ｐゴシック" pitchFamily="50" charset="-128"/>
            </a:endParaRPr>
          </a:p>
        </p:txBody>
      </p:sp>
      <p:sp>
        <p:nvSpPr>
          <p:cNvPr id="15366" name="AutoShape 24"/>
          <p:cNvSpPr>
            <a:spLocks noChangeArrowheads="1"/>
          </p:cNvSpPr>
          <p:nvPr/>
        </p:nvSpPr>
        <p:spPr bwMode="auto">
          <a:xfrm>
            <a:off x="3365500" y="4292600"/>
            <a:ext cx="2411413" cy="563563"/>
          </a:xfrm>
          <a:prstGeom prst="roundRect">
            <a:avLst>
              <a:gd name="adj" fmla="val 16667"/>
            </a:avLst>
          </a:prstGeom>
          <a:solidFill>
            <a:srgbClr val="003366"/>
          </a:solidFill>
          <a:ln w="9525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pPr algn="ctr"/>
            <a:r>
              <a:rPr lang="en-US" altLang="ja-JP" sz="3200">
                <a:solidFill>
                  <a:srgbClr val="FFFFCC"/>
                </a:solidFill>
              </a:rPr>
              <a:t>Today’s topic</a:t>
            </a: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4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0325" y="165100"/>
            <a:ext cx="6500813" cy="676275"/>
          </a:xfrm>
        </p:spPr>
        <p:txBody>
          <a:bodyPr wrap="none" lIns="0" tIns="0" rIns="0" bIns="0">
            <a:spAutoFit/>
          </a:bodyPr>
          <a:lstStyle/>
          <a:p>
            <a:r>
              <a:rPr lang="ja-JP" altLang="en-US" smtClean="0"/>
              <a:t>ダウンスケールの誤差要因</a:t>
            </a:r>
            <a:endParaRPr lang="en-US" altLang="ja-JP" smtClean="0">
              <a:solidFill>
                <a:srgbClr val="FF0000"/>
              </a:solidFill>
            </a:endParaRPr>
          </a:p>
        </p:txBody>
      </p:sp>
      <p:sp>
        <p:nvSpPr>
          <p:cNvPr id="48131" name="Freeform 3"/>
          <p:cNvSpPr>
            <a:spLocks/>
          </p:cNvSpPr>
          <p:nvPr/>
        </p:nvSpPr>
        <p:spPr bwMode="auto">
          <a:xfrm>
            <a:off x="484188" y="2027238"/>
            <a:ext cx="6096000" cy="2895600"/>
          </a:xfrm>
          <a:custGeom>
            <a:avLst/>
            <a:gdLst>
              <a:gd name="T0" fmla="*/ 0 w 3840"/>
              <a:gd name="T1" fmla="*/ 2147483647 h 1824"/>
              <a:gd name="T2" fmla="*/ 0 w 3840"/>
              <a:gd name="T3" fmla="*/ 2147483647 h 1824"/>
              <a:gd name="T4" fmla="*/ 2147483647 w 3840"/>
              <a:gd name="T5" fmla="*/ 2147483647 h 1824"/>
              <a:gd name="T6" fmla="*/ 2147483647 w 3840"/>
              <a:gd name="T7" fmla="*/ 2147483647 h 1824"/>
              <a:gd name="T8" fmla="*/ 2147483647 w 3840"/>
              <a:gd name="T9" fmla="*/ 2147483647 h 1824"/>
              <a:gd name="T10" fmla="*/ 2147483647 w 3840"/>
              <a:gd name="T11" fmla="*/ 2147483647 h 1824"/>
              <a:gd name="T12" fmla="*/ 2147483647 w 3840"/>
              <a:gd name="T13" fmla="*/ 2147483647 h 1824"/>
              <a:gd name="T14" fmla="*/ 2147483647 w 3840"/>
              <a:gd name="T15" fmla="*/ 2147483647 h 1824"/>
              <a:gd name="T16" fmla="*/ 2147483647 w 3840"/>
              <a:gd name="T17" fmla="*/ 2147483647 h 1824"/>
              <a:gd name="T18" fmla="*/ 2147483647 w 3840"/>
              <a:gd name="T19" fmla="*/ 0 h 1824"/>
              <a:gd name="T20" fmla="*/ 2147483647 w 3840"/>
              <a:gd name="T21" fmla="*/ 2147483647 h 1824"/>
              <a:gd name="T22" fmla="*/ 2147483647 w 3840"/>
              <a:gd name="T23" fmla="*/ 2147483647 h 1824"/>
              <a:gd name="T24" fmla="*/ 2147483647 w 3840"/>
              <a:gd name="T25" fmla="*/ 2147483647 h 1824"/>
              <a:gd name="T26" fmla="*/ 0 w 3840"/>
              <a:gd name="T27" fmla="*/ 2147483647 h 18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840"/>
              <a:gd name="T43" fmla="*/ 0 h 1824"/>
              <a:gd name="T44" fmla="*/ 3840 w 3840"/>
              <a:gd name="T45" fmla="*/ 1824 h 18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840" h="1824">
                <a:moveTo>
                  <a:pt x="0" y="1728"/>
                </a:moveTo>
                <a:lnTo>
                  <a:pt x="0" y="1824"/>
                </a:lnTo>
                <a:lnTo>
                  <a:pt x="384" y="1536"/>
                </a:lnTo>
                <a:lnTo>
                  <a:pt x="816" y="1296"/>
                </a:lnTo>
                <a:lnTo>
                  <a:pt x="1200" y="1152"/>
                </a:lnTo>
                <a:lnTo>
                  <a:pt x="1632" y="1056"/>
                </a:lnTo>
                <a:lnTo>
                  <a:pt x="1968" y="1008"/>
                </a:lnTo>
                <a:lnTo>
                  <a:pt x="2784" y="960"/>
                </a:lnTo>
                <a:lnTo>
                  <a:pt x="3840" y="912"/>
                </a:lnTo>
                <a:lnTo>
                  <a:pt x="3840" y="0"/>
                </a:lnTo>
                <a:lnTo>
                  <a:pt x="1392" y="912"/>
                </a:lnTo>
                <a:lnTo>
                  <a:pt x="672" y="1248"/>
                </a:lnTo>
                <a:lnTo>
                  <a:pt x="288" y="1488"/>
                </a:lnTo>
                <a:lnTo>
                  <a:pt x="0" y="1728"/>
                </a:lnTo>
                <a:close/>
              </a:path>
            </a:pathLst>
          </a:custGeom>
          <a:solidFill>
            <a:srgbClr val="CC3399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32" name="Freeform 4"/>
          <p:cNvSpPr>
            <a:spLocks/>
          </p:cNvSpPr>
          <p:nvPr/>
        </p:nvSpPr>
        <p:spPr bwMode="auto">
          <a:xfrm>
            <a:off x="484188" y="3475038"/>
            <a:ext cx="6096000" cy="1676400"/>
          </a:xfrm>
          <a:custGeom>
            <a:avLst/>
            <a:gdLst>
              <a:gd name="T0" fmla="*/ 2147483647 w 3840"/>
              <a:gd name="T1" fmla="*/ 2147483647 h 1056"/>
              <a:gd name="T2" fmla="*/ 0 w 3840"/>
              <a:gd name="T3" fmla="*/ 2147483647 h 1056"/>
              <a:gd name="T4" fmla="*/ 0 w 3840"/>
              <a:gd name="T5" fmla="*/ 2147483647 h 1056"/>
              <a:gd name="T6" fmla="*/ 2147483647 w 3840"/>
              <a:gd name="T7" fmla="*/ 2147483647 h 1056"/>
              <a:gd name="T8" fmla="*/ 2147483647 w 3840"/>
              <a:gd name="T9" fmla="*/ 2147483647 h 1056"/>
              <a:gd name="T10" fmla="*/ 2147483647 w 3840"/>
              <a:gd name="T11" fmla="*/ 2147483647 h 1056"/>
              <a:gd name="T12" fmla="*/ 2147483647 w 3840"/>
              <a:gd name="T13" fmla="*/ 2147483647 h 1056"/>
              <a:gd name="T14" fmla="*/ 2147483647 w 3840"/>
              <a:gd name="T15" fmla="*/ 2147483647 h 1056"/>
              <a:gd name="T16" fmla="*/ 2147483647 w 3840"/>
              <a:gd name="T17" fmla="*/ 0 h 1056"/>
              <a:gd name="T18" fmla="*/ 2147483647 w 3840"/>
              <a:gd name="T19" fmla="*/ 2147483647 h 10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840"/>
              <a:gd name="T31" fmla="*/ 0 h 1056"/>
              <a:gd name="T32" fmla="*/ 3840 w 3840"/>
              <a:gd name="T33" fmla="*/ 1056 h 10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840" h="1056">
                <a:moveTo>
                  <a:pt x="3840" y="1056"/>
                </a:moveTo>
                <a:lnTo>
                  <a:pt x="0" y="1056"/>
                </a:lnTo>
                <a:lnTo>
                  <a:pt x="0" y="912"/>
                </a:lnTo>
                <a:lnTo>
                  <a:pt x="384" y="624"/>
                </a:lnTo>
                <a:lnTo>
                  <a:pt x="816" y="384"/>
                </a:lnTo>
                <a:lnTo>
                  <a:pt x="1296" y="192"/>
                </a:lnTo>
                <a:lnTo>
                  <a:pt x="1920" y="96"/>
                </a:lnTo>
                <a:lnTo>
                  <a:pt x="2928" y="48"/>
                </a:lnTo>
                <a:lnTo>
                  <a:pt x="3840" y="0"/>
                </a:lnTo>
                <a:lnTo>
                  <a:pt x="3840" y="1056"/>
                </a:lnTo>
                <a:close/>
              </a:path>
            </a:pathLst>
          </a:custGeom>
          <a:solidFill>
            <a:srgbClr val="339966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33" name="Rectangle 6"/>
          <p:cNvSpPr>
            <a:spLocks noChangeArrowheads="1"/>
          </p:cNvSpPr>
          <p:nvPr/>
        </p:nvSpPr>
        <p:spPr bwMode="auto">
          <a:xfrm>
            <a:off x="484188" y="5151438"/>
            <a:ext cx="6096000" cy="533400"/>
          </a:xfrm>
          <a:prstGeom prst="rect">
            <a:avLst/>
          </a:prstGeom>
          <a:solidFill>
            <a:srgbClr val="FF66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/>
          </a:p>
        </p:txBody>
      </p:sp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179388" y="1052513"/>
            <a:ext cx="1066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800"/>
              <a:t>全誤差</a:t>
            </a:r>
          </a:p>
        </p:txBody>
      </p:sp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2778125" y="5243513"/>
            <a:ext cx="35353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800" b="1">
                <a:solidFill>
                  <a:srgbClr val="FF6600"/>
                </a:solidFill>
              </a:rPr>
              <a:t>DS（</a:t>
            </a:r>
            <a:r>
              <a:rPr lang="ja-JP" altLang="en-US" sz="2800" b="1">
                <a:solidFill>
                  <a:srgbClr val="FF6600"/>
                </a:solidFill>
              </a:rPr>
              <a:t>モデル）による誤差</a:t>
            </a:r>
          </a:p>
        </p:txBody>
      </p:sp>
      <p:sp>
        <p:nvSpPr>
          <p:cNvPr id="48136" name="Text Box 10"/>
          <p:cNvSpPr txBox="1">
            <a:spLocks noChangeArrowheads="1"/>
          </p:cNvSpPr>
          <p:nvPr/>
        </p:nvSpPr>
        <p:spPr bwMode="auto">
          <a:xfrm>
            <a:off x="3378200" y="3963988"/>
            <a:ext cx="227806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800" b="1">
                <a:solidFill>
                  <a:srgbClr val="339966"/>
                </a:solidFill>
              </a:rPr>
              <a:t>メソスケールの</a:t>
            </a:r>
          </a:p>
          <a:p>
            <a:r>
              <a:rPr lang="ja-JP" altLang="en-US" sz="2800" b="1">
                <a:solidFill>
                  <a:srgbClr val="339966"/>
                </a:solidFill>
              </a:rPr>
              <a:t>境界値誤差</a:t>
            </a:r>
          </a:p>
        </p:txBody>
      </p:sp>
      <p:sp>
        <p:nvSpPr>
          <p:cNvPr id="48137" name="Text Box 11"/>
          <p:cNvSpPr txBox="1">
            <a:spLocks noChangeArrowheads="1"/>
          </p:cNvSpPr>
          <p:nvPr/>
        </p:nvSpPr>
        <p:spPr bwMode="auto">
          <a:xfrm>
            <a:off x="3162300" y="2525713"/>
            <a:ext cx="30861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800" b="1">
                <a:solidFill>
                  <a:srgbClr val="CC3399"/>
                </a:solidFill>
              </a:rPr>
              <a:t>グローバルスケール</a:t>
            </a:r>
          </a:p>
          <a:p>
            <a:r>
              <a:rPr lang="ja-JP" altLang="en-US" sz="2800" b="1">
                <a:solidFill>
                  <a:srgbClr val="CC3399"/>
                </a:solidFill>
              </a:rPr>
              <a:t>の境界値誤差</a:t>
            </a:r>
          </a:p>
        </p:txBody>
      </p:sp>
      <p:sp>
        <p:nvSpPr>
          <p:cNvPr id="48138" name="Text Box 12"/>
          <p:cNvSpPr txBox="1">
            <a:spLocks noChangeArrowheads="1"/>
          </p:cNvSpPr>
          <p:nvPr/>
        </p:nvSpPr>
        <p:spPr bwMode="auto">
          <a:xfrm>
            <a:off x="852488" y="2952750"/>
            <a:ext cx="9144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/>
              <a:t>初期値</a:t>
            </a:r>
          </a:p>
          <a:p>
            <a:r>
              <a:rPr lang="ja-JP" altLang="en-US"/>
              <a:t>の誤差</a:t>
            </a:r>
          </a:p>
        </p:txBody>
      </p:sp>
      <p:sp>
        <p:nvSpPr>
          <p:cNvPr id="48139" name="Text Box 13"/>
          <p:cNvSpPr txBox="1">
            <a:spLocks noChangeArrowheads="1"/>
          </p:cNvSpPr>
          <p:nvPr/>
        </p:nvSpPr>
        <p:spPr bwMode="auto">
          <a:xfrm>
            <a:off x="3151188" y="5738813"/>
            <a:ext cx="14224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800"/>
              <a:t>予報時間</a:t>
            </a:r>
          </a:p>
        </p:txBody>
      </p:sp>
      <p:sp>
        <p:nvSpPr>
          <p:cNvPr id="48140" name="AutoShape 14"/>
          <p:cNvSpPr>
            <a:spLocks/>
          </p:cNvSpPr>
          <p:nvPr/>
        </p:nvSpPr>
        <p:spPr bwMode="auto">
          <a:xfrm>
            <a:off x="6759575" y="1982788"/>
            <a:ext cx="269875" cy="3113087"/>
          </a:xfrm>
          <a:prstGeom prst="rightBrace">
            <a:avLst>
              <a:gd name="adj1" fmla="val 9612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41" name="Text Box 15"/>
          <p:cNvSpPr txBox="1">
            <a:spLocks noChangeArrowheads="1"/>
          </p:cNvSpPr>
          <p:nvPr/>
        </p:nvSpPr>
        <p:spPr bwMode="auto">
          <a:xfrm>
            <a:off x="7135813" y="3349625"/>
            <a:ext cx="1828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/>
              <a:t>境界値の誤差</a:t>
            </a:r>
          </a:p>
        </p:txBody>
      </p:sp>
      <p:sp>
        <p:nvSpPr>
          <p:cNvPr id="48142" name="Line 16"/>
          <p:cNvSpPr>
            <a:spLocks noChangeShapeType="1"/>
          </p:cNvSpPr>
          <p:nvPr/>
        </p:nvSpPr>
        <p:spPr bwMode="auto">
          <a:xfrm>
            <a:off x="2425700" y="2119313"/>
            <a:ext cx="0" cy="182086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43" name="Line 17"/>
          <p:cNvSpPr>
            <a:spLocks noChangeShapeType="1"/>
          </p:cNvSpPr>
          <p:nvPr/>
        </p:nvSpPr>
        <p:spPr bwMode="auto">
          <a:xfrm>
            <a:off x="515938" y="2713038"/>
            <a:ext cx="1905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44" name="Line 18"/>
          <p:cNvSpPr>
            <a:spLocks noChangeShapeType="1"/>
          </p:cNvSpPr>
          <p:nvPr/>
        </p:nvSpPr>
        <p:spPr bwMode="auto">
          <a:xfrm>
            <a:off x="484188" y="5683250"/>
            <a:ext cx="6858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45" name="Text Box 19"/>
          <p:cNvSpPr txBox="1">
            <a:spLocks noChangeArrowheads="1"/>
          </p:cNvSpPr>
          <p:nvPr/>
        </p:nvSpPr>
        <p:spPr bwMode="auto">
          <a:xfrm>
            <a:off x="1246188" y="2179638"/>
            <a:ext cx="1195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~2</a:t>
            </a:r>
            <a:r>
              <a:rPr lang="en-US" altLang="ja-JP"/>
              <a:t>days?</a:t>
            </a:r>
          </a:p>
        </p:txBody>
      </p:sp>
      <p:sp>
        <p:nvSpPr>
          <p:cNvPr id="48146" name="AutoShape 20"/>
          <p:cNvSpPr>
            <a:spLocks/>
          </p:cNvSpPr>
          <p:nvPr/>
        </p:nvSpPr>
        <p:spPr bwMode="auto">
          <a:xfrm>
            <a:off x="6783388" y="5189538"/>
            <a:ext cx="152400" cy="495300"/>
          </a:xfrm>
          <a:prstGeom prst="rightBrace">
            <a:avLst>
              <a:gd name="adj1" fmla="val 27083"/>
              <a:gd name="adj2" fmla="val 48718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47" name="AutoShape 21"/>
          <p:cNvSpPr>
            <a:spLocks noChangeArrowheads="1"/>
          </p:cNvSpPr>
          <p:nvPr/>
        </p:nvSpPr>
        <p:spPr bwMode="auto">
          <a:xfrm>
            <a:off x="6978650" y="5030788"/>
            <a:ext cx="1984375" cy="774700"/>
          </a:xfrm>
          <a:prstGeom prst="leftArrowCallout">
            <a:avLst>
              <a:gd name="adj1" fmla="val 29083"/>
              <a:gd name="adj2" fmla="val 14542"/>
              <a:gd name="adj3" fmla="val 55949"/>
              <a:gd name="adj4" fmla="val 7788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72000" tIns="18000" rIns="72000" bIns="18000" anchor="ctr">
            <a:spAutoFit/>
          </a:bodyPr>
          <a:lstStyle/>
          <a:p>
            <a:pPr algn="ctr"/>
            <a:r>
              <a:rPr lang="ja-JP" altLang="en-US"/>
              <a:t>アメダスで</a:t>
            </a:r>
          </a:p>
          <a:p>
            <a:pPr algn="ctr"/>
            <a:r>
              <a:rPr lang="ja-JP" altLang="en-US"/>
              <a:t>比較・検証</a:t>
            </a:r>
          </a:p>
        </p:txBody>
      </p:sp>
      <p:sp>
        <p:nvSpPr>
          <p:cNvPr id="48148" name="Line 22"/>
          <p:cNvSpPr>
            <a:spLocks noChangeShapeType="1"/>
          </p:cNvSpPr>
          <p:nvPr/>
        </p:nvSpPr>
        <p:spPr bwMode="auto">
          <a:xfrm>
            <a:off x="493713" y="5692775"/>
            <a:ext cx="6264275" cy="1588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49" name="Line 23"/>
          <p:cNvSpPr>
            <a:spLocks noChangeShapeType="1"/>
          </p:cNvSpPr>
          <p:nvPr/>
        </p:nvSpPr>
        <p:spPr bwMode="auto">
          <a:xfrm>
            <a:off x="493713" y="5159375"/>
            <a:ext cx="6264275" cy="158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50" name="Freeform 24"/>
          <p:cNvSpPr>
            <a:spLocks/>
          </p:cNvSpPr>
          <p:nvPr/>
        </p:nvSpPr>
        <p:spPr bwMode="auto">
          <a:xfrm>
            <a:off x="493713" y="1979613"/>
            <a:ext cx="6264275" cy="2819400"/>
          </a:xfrm>
          <a:custGeom>
            <a:avLst/>
            <a:gdLst>
              <a:gd name="T0" fmla="*/ 0 w 3312"/>
              <a:gd name="T1" fmla="*/ 2147483647 h 1728"/>
              <a:gd name="T2" fmla="*/ 2147483647 w 3312"/>
              <a:gd name="T3" fmla="*/ 2147483647 h 1728"/>
              <a:gd name="T4" fmla="*/ 2147483647 w 3312"/>
              <a:gd name="T5" fmla="*/ 2147483647 h 1728"/>
              <a:gd name="T6" fmla="*/ 2147483647 w 3312"/>
              <a:gd name="T7" fmla="*/ 0 h 1728"/>
              <a:gd name="T8" fmla="*/ 0 60000 65536"/>
              <a:gd name="T9" fmla="*/ 0 60000 65536"/>
              <a:gd name="T10" fmla="*/ 0 60000 65536"/>
              <a:gd name="T11" fmla="*/ 0 60000 65536"/>
              <a:gd name="T12" fmla="*/ 0 w 3312"/>
              <a:gd name="T13" fmla="*/ 0 h 1728"/>
              <a:gd name="T14" fmla="*/ 3312 w 3312"/>
              <a:gd name="T15" fmla="*/ 1728 h 1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12" h="1728">
                <a:moveTo>
                  <a:pt x="0" y="1728"/>
                </a:moveTo>
                <a:cubicBezTo>
                  <a:pt x="132" y="1584"/>
                  <a:pt x="264" y="1440"/>
                  <a:pt x="480" y="1296"/>
                </a:cubicBezTo>
                <a:cubicBezTo>
                  <a:pt x="696" y="1152"/>
                  <a:pt x="824" y="1080"/>
                  <a:pt x="1296" y="864"/>
                </a:cubicBezTo>
                <a:cubicBezTo>
                  <a:pt x="1768" y="648"/>
                  <a:pt x="2540" y="324"/>
                  <a:pt x="3312" y="0"/>
                </a:cubicBezTo>
              </a:path>
            </a:pathLst>
          </a:custGeom>
          <a:noFill/>
          <a:ln w="28575" cmpd="sng">
            <a:solidFill>
              <a:srgbClr val="CC3399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51" name="Line 25"/>
          <p:cNvSpPr>
            <a:spLocks noChangeShapeType="1"/>
          </p:cNvSpPr>
          <p:nvPr/>
        </p:nvSpPr>
        <p:spPr bwMode="auto">
          <a:xfrm flipH="1">
            <a:off x="636588" y="3760788"/>
            <a:ext cx="477837" cy="1543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52" name="Line 26"/>
          <p:cNvSpPr>
            <a:spLocks noChangeShapeType="1"/>
          </p:cNvSpPr>
          <p:nvPr/>
        </p:nvSpPr>
        <p:spPr bwMode="auto">
          <a:xfrm>
            <a:off x="514350" y="2705100"/>
            <a:ext cx="1905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53" name="Freeform 27"/>
          <p:cNvSpPr>
            <a:spLocks/>
          </p:cNvSpPr>
          <p:nvPr/>
        </p:nvSpPr>
        <p:spPr bwMode="auto">
          <a:xfrm>
            <a:off x="484188" y="5151438"/>
            <a:ext cx="1905000" cy="381000"/>
          </a:xfrm>
          <a:custGeom>
            <a:avLst/>
            <a:gdLst>
              <a:gd name="T0" fmla="*/ 0 w 1872"/>
              <a:gd name="T1" fmla="*/ 2147483647 h 240"/>
              <a:gd name="T2" fmla="*/ 2147483647 w 1872"/>
              <a:gd name="T3" fmla="*/ 2147483647 h 240"/>
              <a:gd name="T4" fmla="*/ 2147483647 w 1872"/>
              <a:gd name="T5" fmla="*/ 2147483647 h 240"/>
              <a:gd name="T6" fmla="*/ 2147483647 w 1872"/>
              <a:gd name="T7" fmla="*/ 2147483647 h 240"/>
              <a:gd name="T8" fmla="*/ 2147483647 w 1872"/>
              <a:gd name="T9" fmla="*/ 0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2"/>
              <a:gd name="T16" fmla="*/ 0 h 240"/>
              <a:gd name="T17" fmla="*/ 1872 w 1872"/>
              <a:gd name="T18" fmla="*/ 240 h 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2" h="240">
                <a:moveTo>
                  <a:pt x="0" y="240"/>
                </a:moveTo>
                <a:cubicBezTo>
                  <a:pt x="96" y="204"/>
                  <a:pt x="192" y="168"/>
                  <a:pt x="288" y="144"/>
                </a:cubicBezTo>
                <a:cubicBezTo>
                  <a:pt x="384" y="120"/>
                  <a:pt x="472" y="112"/>
                  <a:pt x="576" y="96"/>
                </a:cubicBezTo>
                <a:cubicBezTo>
                  <a:pt x="680" y="80"/>
                  <a:pt x="696" y="64"/>
                  <a:pt x="912" y="48"/>
                </a:cubicBezTo>
                <a:cubicBezTo>
                  <a:pt x="1128" y="32"/>
                  <a:pt x="1500" y="16"/>
                  <a:pt x="1872" y="0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54" name="Freeform 28"/>
          <p:cNvSpPr>
            <a:spLocks/>
          </p:cNvSpPr>
          <p:nvPr/>
        </p:nvSpPr>
        <p:spPr bwMode="auto">
          <a:xfrm>
            <a:off x="484188" y="3475038"/>
            <a:ext cx="6283325" cy="1447800"/>
          </a:xfrm>
          <a:custGeom>
            <a:avLst/>
            <a:gdLst>
              <a:gd name="T0" fmla="*/ 0 w 3888"/>
              <a:gd name="T1" fmla="*/ 2147483647 h 912"/>
              <a:gd name="T2" fmla="*/ 2147483647 w 3888"/>
              <a:gd name="T3" fmla="*/ 2147483647 h 912"/>
              <a:gd name="T4" fmla="*/ 2147483647 w 3888"/>
              <a:gd name="T5" fmla="*/ 2147483647 h 912"/>
              <a:gd name="T6" fmla="*/ 2147483647 w 3888"/>
              <a:gd name="T7" fmla="*/ 2147483647 h 912"/>
              <a:gd name="T8" fmla="*/ 2147483647 w 3888"/>
              <a:gd name="T9" fmla="*/ 2147483647 h 912"/>
              <a:gd name="T10" fmla="*/ 2147483647 w 3888"/>
              <a:gd name="T11" fmla="*/ 2147483647 h 912"/>
              <a:gd name="T12" fmla="*/ 2147483647 w 3888"/>
              <a:gd name="T13" fmla="*/ 2147483647 h 912"/>
              <a:gd name="T14" fmla="*/ 2147483647 w 3888"/>
              <a:gd name="T15" fmla="*/ 0 h 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888"/>
              <a:gd name="T25" fmla="*/ 0 h 912"/>
              <a:gd name="T26" fmla="*/ 3888 w 3888"/>
              <a:gd name="T27" fmla="*/ 912 h 9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888" h="912">
                <a:moveTo>
                  <a:pt x="0" y="912"/>
                </a:moveTo>
                <a:cubicBezTo>
                  <a:pt x="124" y="812"/>
                  <a:pt x="248" y="712"/>
                  <a:pt x="384" y="624"/>
                </a:cubicBezTo>
                <a:cubicBezTo>
                  <a:pt x="520" y="536"/>
                  <a:pt x="688" y="448"/>
                  <a:pt x="816" y="384"/>
                </a:cubicBezTo>
                <a:cubicBezTo>
                  <a:pt x="944" y="320"/>
                  <a:pt x="1072" y="272"/>
                  <a:pt x="1152" y="240"/>
                </a:cubicBezTo>
                <a:cubicBezTo>
                  <a:pt x="1232" y="208"/>
                  <a:pt x="1176" y="216"/>
                  <a:pt x="1296" y="192"/>
                </a:cubicBezTo>
                <a:cubicBezTo>
                  <a:pt x="1416" y="168"/>
                  <a:pt x="1624" y="120"/>
                  <a:pt x="1872" y="96"/>
                </a:cubicBezTo>
                <a:cubicBezTo>
                  <a:pt x="2120" y="72"/>
                  <a:pt x="2448" y="64"/>
                  <a:pt x="2784" y="48"/>
                </a:cubicBezTo>
                <a:cubicBezTo>
                  <a:pt x="3120" y="32"/>
                  <a:pt x="3504" y="16"/>
                  <a:pt x="3888" y="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55" name="Line 29"/>
          <p:cNvSpPr>
            <a:spLocks noChangeShapeType="1"/>
          </p:cNvSpPr>
          <p:nvPr/>
        </p:nvSpPr>
        <p:spPr bwMode="auto">
          <a:xfrm flipV="1">
            <a:off x="484188" y="1544638"/>
            <a:ext cx="0" cy="4149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56" name="AutoShape 30"/>
          <p:cNvSpPr>
            <a:spLocks/>
          </p:cNvSpPr>
          <p:nvPr/>
        </p:nvSpPr>
        <p:spPr bwMode="auto">
          <a:xfrm rot="5400000">
            <a:off x="1230312" y="5473701"/>
            <a:ext cx="233363" cy="1712912"/>
          </a:xfrm>
          <a:prstGeom prst="rightBrace">
            <a:avLst>
              <a:gd name="adj1" fmla="val 69119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57" name="Line 31"/>
          <p:cNvSpPr>
            <a:spLocks noChangeShapeType="1"/>
          </p:cNvSpPr>
          <p:nvPr/>
        </p:nvSpPr>
        <p:spPr bwMode="auto">
          <a:xfrm flipH="1">
            <a:off x="2236788" y="5192713"/>
            <a:ext cx="7937" cy="1044575"/>
          </a:xfrm>
          <a:prstGeom prst="line">
            <a:avLst/>
          </a:prstGeom>
          <a:noFill/>
          <a:ln w="19050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58" name="Line 32"/>
          <p:cNvSpPr>
            <a:spLocks noChangeShapeType="1"/>
          </p:cNvSpPr>
          <p:nvPr/>
        </p:nvSpPr>
        <p:spPr bwMode="auto">
          <a:xfrm>
            <a:off x="484188" y="568325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59" name="AutoShape 33"/>
          <p:cNvSpPr>
            <a:spLocks/>
          </p:cNvSpPr>
          <p:nvPr/>
        </p:nvSpPr>
        <p:spPr bwMode="auto">
          <a:xfrm rot="5400000">
            <a:off x="4256088" y="4197350"/>
            <a:ext cx="228600" cy="4267200"/>
          </a:xfrm>
          <a:prstGeom prst="rightBrace">
            <a:avLst>
              <a:gd name="adj1" fmla="val 82704"/>
              <a:gd name="adj2" fmla="val 5003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60" name="Text Box 34"/>
          <p:cNvSpPr txBox="1">
            <a:spLocks noChangeArrowheads="1"/>
          </p:cNvSpPr>
          <p:nvPr/>
        </p:nvSpPr>
        <p:spPr bwMode="auto">
          <a:xfrm>
            <a:off x="4141788" y="6416675"/>
            <a:ext cx="609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/>
              <a:t>診断</a:t>
            </a:r>
          </a:p>
        </p:txBody>
      </p:sp>
      <p:sp>
        <p:nvSpPr>
          <p:cNvPr id="48161" name="Text Box 35"/>
          <p:cNvSpPr txBox="1">
            <a:spLocks noChangeArrowheads="1"/>
          </p:cNvSpPr>
          <p:nvPr/>
        </p:nvSpPr>
        <p:spPr bwMode="auto">
          <a:xfrm>
            <a:off x="1017588" y="6416675"/>
            <a:ext cx="609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/>
              <a:t>予報</a:t>
            </a:r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40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03275" y="168275"/>
            <a:ext cx="7554913" cy="669925"/>
          </a:xfrm>
        </p:spPr>
        <p:txBody>
          <a:bodyPr wrap="none" lIns="0" tIns="0" rIns="0" bIns="0">
            <a:spAutoFit/>
          </a:bodyPr>
          <a:lstStyle/>
          <a:p>
            <a:r>
              <a:rPr lang="ja-JP" altLang="en-US" smtClean="0"/>
              <a:t>ダウンスケールの誤差要因</a:t>
            </a:r>
            <a:r>
              <a:rPr lang="ja-JP" altLang="en-US" smtClean="0">
                <a:solidFill>
                  <a:srgbClr val="FF0000"/>
                </a:solidFill>
              </a:rPr>
              <a:t>＋</a:t>
            </a:r>
            <a:r>
              <a:rPr lang="en-US" altLang="ja-JP" smtClean="0">
                <a:solidFill>
                  <a:srgbClr val="FF0000"/>
                </a:solidFill>
              </a:rPr>
              <a:t>α</a:t>
            </a:r>
          </a:p>
        </p:txBody>
      </p:sp>
      <p:sp>
        <p:nvSpPr>
          <p:cNvPr id="49155" name="Freeform 3"/>
          <p:cNvSpPr>
            <a:spLocks/>
          </p:cNvSpPr>
          <p:nvPr/>
        </p:nvSpPr>
        <p:spPr bwMode="auto">
          <a:xfrm>
            <a:off x="484188" y="1492250"/>
            <a:ext cx="6096000" cy="2895600"/>
          </a:xfrm>
          <a:custGeom>
            <a:avLst/>
            <a:gdLst>
              <a:gd name="T0" fmla="*/ 0 w 3840"/>
              <a:gd name="T1" fmla="*/ 2147483647 h 1824"/>
              <a:gd name="T2" fmla="*/ 0 w 3840"/>
              <a:gd name="T3" fmla="*/ 2147483647 h 1824"/>
              <a:gd name="T4" fmla="*/ 2147483647 w 3840"/>
              <a:gd name="T5" fmla="*/ 2147483647 h 1824"/>
              <a:gd name="T6" fmla="*/ 2147483647 w 3840"/>
              <a:gd name="T7" fmla="*/ 2147483647 h 1824"/>
              <a:gd name="T8" fmla="*/ 2147483647 w 3840"/>
              <a:gd name="T9" fmla="*/ 2147483647 h 1824"/>
              <a:gd name="T10" fmla="*/ 2147483647 w 3840"/>
              <a:gd name="T11" fmla="*/ 2147483647 h 1824"/>
              <a:gd name="T12" fmla="*/ 2147483647 w 3840"/>
              <a:gd name="T13" fmla="*/ 2147483647 h 1824"/>
              <a:gd name="T14" fmla="*/ 2147483647 w 3840"/>
              <a:gd name="T15" fmla="*/ 2147483647 h 1824"/>
              <a:gd name="T16" fmla="*/ 2147483647 w 3840"/>
              <a:gd name="T17" fmla="*/ 2147483647 h 1824"/>
              <a:gd name="T18" fmla="*/ 2147483647 w 3840"/>
              <a:gd name="T19" fmla="*/ 0 h 1824"/>
              <a:gd name="T20" fmla="*/ 2147483647 w 3840"/>
              <a:gd name="T21" fmla="*/ 2147483647 h 1824"/>
              <a:gd name="T22" fmla="*/ 2147483647 w 3840"/>
              <a:gd name="T23" fmla="*/ 2147483647 h 1824"/>
              <a:gd name="T24" fmla="*/ 2147483647 w 3840"/>
              <a:gd name="T25" fmla="*/ 2147483647 h 1824"/>
              <a:gd name="T26" fmla="*/ 0 w 3840"/>
              <a:gd name="T27" fmla="*/ 2147483647 h 18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840"/>
              <a:gd name="T43" fmla="*/ 0 h 1824"/>
              <a:gd name="T44" fmla="*/ 3840 w 3840"/>
              <a:gd name="T45" fmla="*/ 1824 h 18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840" h="1824">
                <a:moveTo>
                  <a:pt x="0" y="1728"/>
                </a:moveTo>
                <a:lnTo>
                  <a:pt x="0" y="1824"/>
                </a:lnTo>
                <a:lnTo>
                  <a:pt x="384" y="1536"/>
                </a:lnTo>
                <a:lnTo>
                  <a:pt x="816" y="1296"/>
                </a:lnTo>
                <a:lnTo>
                  <a:pt x="1200" y="1152"/>
                </a:lnTo>
                <a:lnTo>
                  <a:pt x="1632" y="1056"/>
                </a:lnTo>
                <a:lnTo>
                  <a:pt x="1968" y="1008"/>
                </a:lnTo>
                <a:lnTo>
                  <a:pt x="2784" y="960"/>
                </a:lnTo>
                <a:lnTo>
                  <a:pt x="3840" y="912"/>
                </a:lnTo>
                <a:lnTo>
                  <a:pt x="3840" y="0"/>
                </a:lnTo>
                <a:lnTo>
                  <a:pt x="1392" y="912"/>
                </a:lnTo>
                <a:lnTo>
                  <a:pt x="672" y="1248"/>
                </a:lnTo>
                <a:lnTo>
                  <a:pt x="288" y="1488"/>
                </a:lnTo>
                <a:lnTo>
                  <a:pt x="0" y="1728"/>
                </a:lnTo>
                <a:close/>
              </a:path>
            </a:pathLst>
          </a:custGeom>
          <a:solidFill>
            <a:srgbClr val="CC3399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56" name="Freeform 4"/>
          <p:cNvSpPr>
            <a:spLocks/>
          </p:cNvSpPr>
          <p:nvPr/>
        </p:nvSpPr>
        <p:spPr bwMode="auto">
          <a:xfrm>
            <a:off x="484188" y="2940050"/>
            <a:ext cx="6096000" cy="1676400"/>
          </a:xfrm>
          <a:custGeom>
            <a:avLst/>
            <a:gdLst>
              <a:gd name="T0" fmla="*/ 2147483647 w 3840"/>
              <a:gd name="T1" fmla="*/ 2147483647 h 1056"/>
              <a:gd name="T2" fmla="*/ 0 w 3840"/>
              <a:gd name="T3" fmla="*/ 2147483647 h 1056"/>
              <a:gd name="T4" fmla="*/ 0 w 3840"/>
              <a:gd name="T5" fmla="*/ 2147483647 h 1056"/>
              <a:gd name="T6" fmla="*/ 2147483647 w 3840"/>
              <a:gd name="T7" fmla="*/ 2147483647 h 1056"/>
              <a:gd name="T8" fmla="*/ 2147483647 w 3840"/>
              <a:gd name="T9" fmla="*/ 2147483647 h 1056"/>
              <a:gd name="T10" fmla="*/ 2147483647 w 3840"/>
              <a:gd name="T11" fmla="*/ 2147483647 h 1056"/>
              <a:gd name="T12" fmla="*/ 2147483647 w 3840"/>
              <a:gd name="T13" fmla="*/ 2147483647 h 1056"/>
              <a:gd name="T14" fmla="*/ 2147483647 w 3840"/>
              <a:gd name="T15" fmla="*/ 2147483647 h 1056"/>
              <a:gd name="T16" fmla="*/ 2147483647 w 3840"/>
              <a:gd name="T17" fmla="*/ 0 h 1056"/>
              <a:gd name="T18" fmla="*/ 2147483647 w 3840"/>
              <a:gd name="T19" fmla="*/ 2147483647 h 10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840"/>
              <a:gd name="T31" fmla="*/ 0 h 1056"/>
              <a:gd name="T32" fmla="*/ 3840 w 3840"/>
              <a:gd name="T33" fmla="*/ 1056 h 10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840" h="1056">
                <a:moveTo>
                  <a:pt x="3840" y="1056"/>
                </a:moveTo>
                <a:lnTo>
                  <a:pt x="0" y="1056"/>
                </a:lnTo>
                <a:lnTo>
                  <a:pt x="0" y="912"/>
                </a:lnTo>
                <a:lnTo>
                  <a:pt x="384" y="624"/>
                </a:lnTo>
                <a:lnTo>
                  <a:pt x="816" y="384"/>
                </a:lnTo>
                <a:lnTo>
                  <a:pt x="1296" y="192"/>
                </a:lnTo>
                <a:lnTo>
                  <a:pt x="1920" y="96"/>
                </a:lnTo>
                <a:lnTo>
                  <a:pt x="2928" y="48"/>
                </a:lnTo>
                <a:lnTo>
                  <a:pt x="3840" y="0"/>
                </a:lnTo>
                <a:lnTo>
                  <a:pt x="3840" y="1056"/>
                </a:lnTo>
                <a:close/>
              </a:path>
            </a:pathLst>
          </a:custGeom>
          <a:solidFill>
            <a:srgbClr val="339966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484188" y="5149850"/>
            <a:ext cx="6096000" cy="533400"/>
          </a:xfrm>
          <a:prstGeom prst="rect">
            <a:avLst/>
          </a:prstGeom>
          <a:solidFill>
            <a:srgbClr val="003399">
              <a:alpha val="50195"/>
            </a:srgbClr>
          </a:solidFill>
          <a:ln w="762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484188" y="4616450"/>
            <a:ext cx="6096000" cy="533400"/>
          </a:xfrm>
          <a:prstGeom prst="rect">
            <a:avLst/>
          </a:prstGeom>
          <a:solidFill>
            <a:srgbClr val="FF66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/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79388" y="1117600"/>
            <a:ext cx="1066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800"/>
              <a:t>全誤差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2320925" y="5226050"/>
            <a:ext cx="28336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800" b="1">
                <a:solidFill>
                  <a:srgbClr val="003399"/>
                </a:solidFill>
              </a:rPr>
              <a:t>農業モデルの誤差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778125" y="4708525"/>
            <a:ext cx="35353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800" b="1">
                <a:solidFill>
                  <a:srgbClr val="FF6600"/>
                </a:solidFill>
              </a:rPr>
              <a:t>DS（</a:t>
            </a:r>
            <a:r>
              <a:rPr lang="ja-JP" altLang="en-US" sz="2800" b="1">
                <a:solidFill>
                  <a:srgbClr val="FF6600"/>
                </a:solidFill>
              </a:rPr>
              <a:t>モデル）による誤差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3378200" y="3429000"/>
            <a:ext cx="227806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800" b="1">
                <a:solidFill>
                  <a:srgbClr val="339966"/>
                </a:solidFill>
              </a:rPr>
              <a:t>メソスケールの</a:t>
            </a:r>
          </a:p>
          <a:p>
            <a:r>
              <a:rPr lang="ja-JP" altLang="en-US" sz="2800" b="1">
                <a:solidFill>
                  <a:srgbClr val="339966"/>
                </a:solidFill>
              </a:rPr>
              <a:t>境界値誤差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3162300" y="1990725"/>
            <a:ext cx="30861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800" b="1">
                <a:solidFill>
                  <a:srgbClr val="CC3399"/>
                </a:solidFill>
              </a:rPr>
              <a:t>グローバルスケール</a:t>
            </a:r>
          </a:p>
          <a:p>
            <a:r>
              <a:rPr lang="ja-JP" altLang="en-US" sz="2800" b="1">
                <a:solidFill>
                  <a:srgbClr val="CC3399"/>
                </a:solidFill>
              </a:rPr>
              <a:t>の境界値誤差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852488" y="2417763"/>
            <a:ext cx="9144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/>
              <a:t>初期値</a:t>
            </a:r>
          </a:p>
          <a:p>
            <a:r>
              <a:rPr lang="ja-JP" altLang="en-US"/>
              <a:t>の誤差</a:t>
            </a: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3151188" y="5738813"/>
            <a:ext cx="14224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 sz="2800"/>
              <a:t>予報時間</a:t>
            </a:r>
          </a:p>
        </p:txBody>
      </p:sp>
      <p:sp>
        <p:nvSpPr>
          <p:cNvPr id="49166" name="AutoShape 14"/>
          <p:cNvSpPr>
            <a:spLocks/>
          </p:cNvSpPr>
          <p:nvPr/>
        </p:nvSpPr>
        <p:spPr bwMode="auto">
          <a:xfrm>
            <a:off x="6759575" y="1447800"/>
            <a:ext cx="269875" cy="3113088"/>
          </a:xfrm>
          <a:prstGeom prst="rightBrace">
            <a:avLst>
              <a:gd name="adj1" fmla="val 9612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7135813" y="2814638"/>
            <a:ext cx="1828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/>
              <a:t>境界値の誤差</a:t>
            </a:r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>
            <a:off x="2425700" y="1584325"/>
            <a:ext cx="0" cy="1820863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69" name="Line 17"/>
          <p:cNvSpPr>
            <a:spLocks noChangeShapeType="1"/>
          </p:cNvSpPr>
          <p:nvPr/>
        </p:nvSpPr>
        <p:spPr bwMode="auto">
          <a:xfrm>
            <a:off x="515938" y="2178050"/>
            <a:ext cx="1905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70" name="Line 18"/>
          <p:cNvSpPr>
            <a:spLocks noChangeShapeType="1"/>
          </p:cNvSpPr>
          <p:nvPr/>
        </p:nvSpPr>
        <p:spPr bwMode="auto">
          <a:xfrm>
            <a:off x="484188" y="5683250"/>
            <a:ext cx="6858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1246188" y="1644650"/>
            <a:ext cx="1195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~2</a:t>
            </a:r>
            <a:r>
              <a:rPr lang="en-US" altLang="ja-JP"/>
              <a:t>days?</a:t>
            </a:r>
          </a:p>
        </p:txBody>
      </p:sp>
      <p:sp>
        <p:nvSpPr>
          <p:cNvPr id="49172" name="AutoShape 20"/>
          <p:cNvSpPr>
            <a:spLocks/>
          </p:cNvSpPr>
          <p:nvPr/>
        </p:nvSpPr>
        <p:spPr bwMode="auto">
          <a:xfrm>
            <a:off x="6783388" y="4654550"/>
            <a:ext cx="152400" cy="495300"/>
          </a:xfrm>
          <a:prstGeom prst="rightBrace">
            <a:avLst>
              <a:gd name="adj1" fmla="val 27083"/>
              <a:gd name="adj2" fmla="val 48718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73" name="AutoShape 21"/>
          <p:cNvSpPr>
            <a:spLocks noChangeArrowheads="1"/>
          </p:cNvSpPr>
          <p:nvPr/>
        </p:nvSpPr>
        <p:spPr bwMode="auto">
          <a:xfrm>
            <a:off x="6978650" y="4495800"/>
            <a:ext cx="1984375" cy="774700"/>
          </a:xfrm>
          <a:prstGeom prst="leftArrowCallout">
            <a:avLst>
              <a:gd name="adj1" fmla="val 29083"/>
              <a:gd name="adj2" fmla="val 14542"/>
              <a:gd name="adj3" fmla="val 55949"/>
              <a:gd name="adj4" fmla="val 7788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72000" tIns="18000" rIns="72000" bIns="18000" anchor="ctr">
            <a:spAutoFit/>
          </a:bodyPr>
          <a:lstStyle/>
          <a:p>
            <a:pPr algn="ctr"/>
            <a:r>
              <a:rPr lang="ja-JP" altLang="en-US"/>
              <a:t>アメダスで</a:t>
            </a:r>
          </a:p>
          <a:p>
            <a:pPr algn="ctr"/>
            <a:r>
              <a:rPr lang="ja-JP" altLang="en-US"/>
              <a:t>比較・検証</a:t>
            </a:r>
          </a:p>
        </p:txBody>
      </p:sp>
      <p:sp>
        <p:nvSpPr>
          <p:cNvPr id="49174" name="Line 22"/>
          <p:cNvSpPr>
            <a:spLocks noChangeShapeType="1"/>
          </p:cNvSpPr>
          <p:nvPr/>
        </p:nvSpPr>
        <p:spPr bwMode="auto">
          <a:xfrm>
            <a:off x="493713" y="5157788"/>
            <a:ext cx="6264275" cy="1587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75" name="Line 23"/>
          <p:cNvSpPr>
            <a:spLocks noChangeShapeType="1"/>
          </p:cNvSpPr>
          <p:nvPr/>
        </p:nvSpPr>
        <p:spPr bwMode="auto">
          <a:xfrm>
            <a:off x="493713" y="4624388"/>
            <a:ext cx="6264275" cy="15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76" name="Freeform 24"/>
          <p:cNvSpPr>
            <a:spLocks/>
          </p:cNvSpPr>
          <p:nvPr/>
        </p:nvSpPr>
        <p:spPr bwMode="auto">
          <a:xfrm>
            <a:off x="493713" y="1444625"/>
            <a:ext cx="6264275" cy="2819400"/>
          </a:xfrm>
          <a:custGeom>
            <a:avLst/>
            <a:gdLst>
              <a:gd name="T0" fmla="*/ 0 w 3312"/>
              <a:gd name="T1" fmla="*/ 2147483647 h 1728"/>
              <a:gd name="T2" fmla="*/ 2147483647 w 3312"/>
              <a:gd name="T3" fmla="*/ 2147483647 h 1728"/>
              <a:gd name="T4" fmla="*/ 2147483647 w 3312"/>
              <a:gd name="T5" fmla="*/ 2147483647 h 1728"/>
              <a:gd name="T6" fmla="*/ 2147483647 w 3312"/>
              <a:gd name="T7" fmla="*/ 0 h 1728"/>
              <a:gd name="T8" fmla="*/ 0 60000 65536"/>
              <a:gd name="T9" fmla="*/ 0 60000 65536"/>
              <a:gd name="T10" fmla="*/ 0 60000 65536"/>
              <a:gd name="T11" fmla="*/ 0 60000 65536"/>
              <a:gd name="T12" fmla="*/ 0 w 3312"/>
              <a:gd name="T13" fmla="*/ 0 h 1728"/>
              <a:gd name="T14" fmla="*/ 3312 w 3312"/>
              <a:gd name="T15" fmla="*/ 1728 h 1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12" h="1728">
                <a:moveTo>
                  <a:pt x="0" y="1728"/>
                </a:moveTo>
                <a:cubicBezTo>
                  <a:pt x="132" y="1584"/>
                  <a:pt x="264" y="1440"/>
                  <a:pt x="480" y="1296"/>
                </a:cubicBezTo>
                <a:cubicBezTo>
                  <a:pt x="696" y="1152"/>
                  <a:pt x="824" y="1080"/>
                  <a:pt x="1296" y="864"/>
                </a:cubicBezTo>
                <a:cubicBezTo>
                  <a:pt x="1768" y="648"/>
                  <a:pt x="2540" y="324"/>
                  <a:pt x="3312" y="0"/>
                </a:cubicBezTo>
              </a:path>
            </a:pathLst>
          </a:custGeom>
          <a:noFill/>
          <a:ln w="28575" cmpd="sng">
            <a:solidFill>
              <a:srgbClr val="CC3399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77" name="Line 25"/>
          <p:cNvSpPr>
            <a:spLocks noChangeShapeType="1"/>
          </p:cNvSpPr>
          <p:nvPr/>
        </p:nvSpPr>
        <p:spPr bwMode="auto">
          <a:xfrm flipH="1">
            <a:off x="636588" y="3225800"/>
            <a:ext cx="477837" cy="1543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78" name="Line 26"/>
          <p:cNvSpPr>
            <a:spLocks noChangeShapeType="1"/>
          </p:cNvSpPr>
          <p:nvPr/>
        </p:nvSpPr>
        <p:spPr bwMode="auto">
          <a:xfrm>
            <a:off x="514350" y="2170113"/>
            <a:ext cx="1905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79" name="Freeform 27"/>
          <p:cNvSpPr>
            <a:spLocks/>
          </p:cNvSpPr>
          <p:nvPr/>
        </p:nvSpPr>
        <p:spPr bwMode="auto">
          <a:xfrm>
            <a:off x="484188" y="4616450"/>
            <a:ext cx="1905000" cy="381000"/>
          </a:xfrm>
          <a:custGeom>
            <a:avLst/>
            <a:gdLst>
              <a:gd name="T0" fmla="*/ 0 w 1872"/>
              <a:gd name="T1" fmla="*/ 2147483647 h 240"/>
              <a:gd name="T2" fmla="*/ 2147483647 w 1872"/>
              <a:gd name="T3" fmla="*/ 2147483647 h 240"/>
              <a:gd name="T4" fmla="*/ 2147483647 w 1872"/>
              <a:gd name="T5" fmla="*/ 2147483647 h 240"/>
              <a:gd name="T6" fmla="*/ 2147483647 w 1872"/>
              <a:gd name="T7" fmla="*/ 2147483647 h 240"/>
              <a:gd name="T8" fmla="*/ 2147483647 w 1872"/>
              <a:gd name="T9" fmla="*/ 0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2"/>
              <a:gd name="T16" fmla="*/ 0 h 240"/>
              <a:gd name="T17" fmla="*/ 1872 w 1872"/>
              <a:gd name="T18" fmla="*/ 240 h 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2" h="240">
                <a:moveTo>
                  <a:pt x="0" y="240"/>
                </a:moveTo>
                <a:cubicBezTo>
                  <a:pt x="96" y="204"/>
                  <a:pt x="192" y="168"/>
                  <a:pt x="288" y="144"/>
                </a:cubicBezTo>
                <a:cubicBezTo>
                  <a:pt x="384" y="120"/>
                  <a:pt x="472" y="112"/>
                  <a:pt x="576" y="96"/>
                </a:cubicBezTo>
                <a:cubicBezTo>
                  <a:pt x="680" y="80"/>
                  <a:pt x="696" y="64"/>
                  <a:pt x="912" y="48"/>
                </a:cubicBezTo>
                <a:cubicBezTo>
                  <a:pt x="1128" y="32"/>
                  <a:pt x="1500" y="16"/>
                  <a:pt x="1872" y="0"/>
                </a:cubicBezTo>
              </a:path>
            </a:pathLst>
          </a:custGeom>
          <a:noFill/>
          <a:ln w="38100" cap="flat" cmpd="sng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80" name="Freeform 28"/>
          <p:cNvSpPr>
            <a:spLocks/>
          </p:cNvSpPr>
          <p:nvPr/>
        </p:nvSpPr>
        <p:spPr bwMode="auto">
          <a:xfrm>
            <a:off x="484188" y="2940050"/>
            <a:ext cx="6283325" cy="1447800"/>
          </a:xfrm>
          <a:custGeom>
            <a:avLst/>
            <a:gdLst>
              <a:gd name="T0" fmla="*/ 0 w 3888"/>
              <a:gd name="T1" fmla="*/ 2147483647 h 912"/>
              <a:gd name="T2" fmla="*/ 2147483647 w 3888"/>
              <a:gd name="T3" fmla="*/ 2147483647 h 912"/>
              <a:gd name="T4" fmla="*/ 2147483647 w 3888"/>
              <a:gd name="T5" fmla="*/ 2147483647 h 912"/>
              <a:gd name="T6" fmla="*/ 2147483647 w 3888"/>
              <a:gd name="T7" fmla="*/ 2147483647 h 912"/>
              <a:gd name="T8" fmla="*/ 2147483647 w 3888"/>
              <a:gd name="T9" fmla="*/ 2147483647 h 912"/>
              <a:gd name="T10" fmla="*/ 2147483647 w 3888"/>
              <a:gd name="T11" fmla="*/ 2147483647 h 912"/>
              <a:gd name="T12" fmla="*/ 2147483647 w 3888"/>
              <a:gd name="T13" fmla="*/ 2147483647 h 912"/>
              <a:gd name="T14" fmla="*/ 2147483647 w 3888"/>
              <a:gd name="T15" fmla="*/ 0 h 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888"/>
              <a:gd name="T25" fmla="*/ 0 h 912"/>
              <a:gd name="T26" fmla="*/ 3888 w 3888"/>
              <a:gd name="T27" fmla="*/ 912 h 9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888" h="912">
                <a:moveTo>
                  <a:pt x="0" y="912"/>
                </a:moveTo>
                <a:cubicBezTo>
                  <a:pt x="124" y="812"/>
                  <a:pt x="248" y="712"/>
                  <a:pt x="384" y="624"/>
                </a:cubicBezTo>
                <a:cubicBezTo>
                  <a:pt x="520" y="536"/>
                  <a:pt x="688" y="448"/>
                  <a:pt x="816" y="384"/>
                </a:cubicBezTo>
                <a:cubicBezTo>
                  <a:pt x="944" y="320"/>
                  <a:pt x="1072" y="272"/>
                  <a:pt x="1152" y="240"/>
                </a:cubicBezTo>
                <a:cubicBezTo>
                  <a:pt x="1232" y="208"/>
                  <a:pt x="1176" y="216"/>
                  <a:pt x="1296" y="192"/>
                </a:cubicBezTo>
                <a:cubicBezTo>
                  <a:pt x="1416" y="168"/>
                  <a:pt x="1624" y="120"/>
                  <a:pt x="1872" y="96"/>
                </a:cubicBezTo>
                <a:cubicBezTo>
                  <a:pt x="2120" y="72"/>
                  <a:pt x="2448" y="64"/>
                  <a:pt x="2784" y="48"/>
                </a:cubicBezTo>
                <a:cubicBezTo>
                  <a:pt x="3120" y="32"/>
                  <a:pt x="3504" y="16"/>
                  <a:pt x="3888" y="0"/>
                </a:cubicBezTo>
              </a:path>
            </a:pathLst>
          </a:custGeom>
          <a:noFill/>
          <a:ln w="28575" cmpd="sng">
            <a:solidFill>
              <a:srgbClr val="339966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81" name="Line 29"/>
          <p:cNvSpPr>
            <a:spLocks noChangeShapeType="1"/>
          </p:cNvSpPr>
          <p:nvPr/>
        </p:nvSpPr>
        <p:spPr bwMode="auto">
          <a:xfrm flipV="1">
            <a:off x="484188" y="1544638"/>
            <a:ext cx="0" cy="4149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82" name="AutoShape 30"/>
          <p:cNvSpPr>
            <a:spLocks/>
          </p:cNvSpPr>
          <p:nvPr/>
        </p:nvSpPr>
        <p:spPr bwMode="auto">
          <a:xfrm rot="5400000">
            <a:off x="1230312" y="5473701"/>
            <a:ext cx="233363" cy="1712912"/>
          </a:xfrm>
          <a:prstGeom prst="rightBrace">
            <a:avLst>
              <a:gd name="adj1" fmla="val 69119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83" name="Line 31"/>
          <p:cNvSpPr>
            <a:spLocks noChangeShapeType="1"/>
          </p:cNvSpPr>
          <p:nvPr/>
        </p:nvSpPr>
        <p:spPr bwMode="auto">
          <a:xfrm flipH="1">
            <a:off x="2236788" y="4660900"/>
            <a:ext cx="7937" cy="1479550"/>
          </a:xfrm>
          <a:prstGeom prst="line">
            <a:avLst/>
          </a:prstGeom>
          <a:noFill/>
          <a:ln w="19050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84" name="Line 32"/>
          <p:cNvSpPr>
            <a:spLocks noChangeShapeType="1"/>
          </p:cNvSpPr>
          <p:nvPr/>
        </p:nvSpPr>
        <p:spPr bwMode="auto">
          <a:xfrm>
            <a:off x="484188" y="568325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185" name="AutoShape 33"/>
          <p:cNvSpPr>
            <a:spLocks/>
          </p:cNvSpPr>
          <p:nvPr/>
        </p:nvSpPr>
        <p:spPr bwMode="auto">
          <a:xfrm rot="5400000">
            <a:off x="4256088" y="4197350"/>
            <a:ext cx="228600" cy="4267200"/>
          </a:xfrm>
          <a:prstGeom prst="rightBrace">
            <a:avLst>
              <a:gd name="adj1" fmla="val 82704"/>
              <a:gd name="adj2" fmla="val 5003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186" name="Text Box 34"/>
          <p:cNvSpPr txBox="1">
            <a:spLocks noChangeArrowheads="1"/>
          </p:cNvSpPr>
          <p:nvPr/>
        </p:nvSpPr>
        <p:spPr bwMode="auto">
          <a:xfrm>
            <a:off x="4141788" y="6416675"/>
            <a:ext cx="609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/>
              <a:t>診断</a:t>
            </a:r>
          </a:p>
        </p:txBody>
      </p:sp>
      <p:sp>
        <p:nvSpPr>
          <p:cNvPr id="49187" name="Text Box 35"/>
          <p:cNvSpPr txBox="1">
            <a:spLocks noChangeArrowheads="1"/>
          </p:cNvSpPr>
          <p:nvPr/>
        </p:nvSpPr>
        <p:spPr bwMode="auto">
          <a:xfrm>
            <a:off x="1017588" y="6416675"/>
            <a:ext cx="609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ja-JP" altLang="en-US"/>
              <a:t>予報</a:t>
            </a:r>
          </a:p>
        </p:txBody>
      </p:sp>
      <p:sp>
        <p:nvSpPr>
          <p:cNvPr id="49188" name="AutoShape 36"/>
          <p:cNvSpPr>
            <a:spLocks noChangeArrowheads="1"/>
          </p:cNvSpPr>
          <p:nvPr/>
        </p:nvSpPr>
        <p:spPr bwMode="auto">
          <a:xfrm>
            <a:off x="7267575" y="5400675"/>
            <a:ext cx="1606550" cy="833438"/>
          </a:xfrm>
          <a:prstGeom prst="wedgeRectCallout">
            <a:avLst>
              <a:gd name="adj1" fmla="val -85375"/>
              <a:gd name="adj2" fmla="val -51852"/>
            </a:avLst>
          </a:prstGeom>
          <a:solidFill>
            <a:srgbClr val="003366"/>
          </a:solidFill>
          <a:ln w="19050">
            <a:noFill/>
            <a:miter lim="800000"/>
            <a:headEnd/>
            <a:tailEnd/>
          </a:ln>
        </p:spPr>
        <p:txBody>
          <a:bodyPr wrap="none" lIns="54000" tIns="46800" rIns="54000" bIns="46800">
            <a:spAutoFit/>
          </a:bodyPr>
          <a:lstStyle/>
          <a:p>
            <a:pPr algn="ctr"/>
            <a:r>
              <a:rPr lang="ja-JP" altLang="en-US">
                <a:solidFill>
                  <a:srgbClr val="FFFFCC"/>
                </a:solidFill>
              </a:rPr>
              <a:t>農業モデル</a:t>
            </a:r>
            <a:endParaRPr lang="en-US" altLang="ja-JP">
              <a:solidFill>
                <a:srgbClr val="FFFFCC"/>
              </a:solidFill>
            </a:endParaRPr>
          </a:p>
          <a:p>
            <a:pPr algn="ctr"/>
            <a:r>
              <a:rPr lang="ja-JP" altLang="en-US">
                <a:solidFill>
                  <a:srgbClr val="FFFFCC"/>
                </a:solidFill>
              </a:rPr>
              <a:t>の誤差</a:t>
            </a:r>
          </a:p>
        </p:txBody>
      </p:sp>
      <p:sp>
        <p:nvSpPr>
          <p:cNvPr id="38" name="スライド番号プレースホルダ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41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title"/>
          </p:nvPr>
        </p:nvSpPr>
        <p:spPr>
          <a:xfrm>
            <a:off x="974725" y="103188"/>
            <a:ext cx="7180263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z="4000" smtClean="0"/>
              <a:t>仙台の夏季地上気温の年々変動</a:t>
            </a:r>
          </a:p>
        </p:txBody>
      </p:sp>
      <p:pic>
        <p:nvPicPr>
          <p:cNvPr id="50179" name="Picture 11" descr="C:\Users\sawada\Documents\work\yamase_CI\fig_201101\temp_send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350" y="1052513"/>
            <a:ext cx="8432800" cy="43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テキスト ボックス 13"/>
          <p:cNvSpPr txBox="1">
            <a:spLocks noChangeArrowheads="1"/>
          </p:cNvSpPr>
          <p:nvPr/>
        </p:nvSpPr>
        <p:spPr bwMode="auto">
          <a:xfrm rot="-5400000">
            <a:off x="-849312" y="2863850"/>
            <a:ext cx="22653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b="1"/>
              <a:t>Temp. (degree C)</a:t>
            </a:r>
            <a:endParaRPr lang="ja-JP" altLang="en-US" b="1"/>
          </a:p>
        </p:txBody>
      </p:sp>
      <p:sp>
        <p:nvSpPr>
          <p:cNvPr id="50181" name="テキスト ボックス 14"/>
          <p:cNvSpPr txBox="1">
            <a:spLocks noChangeArrowheads="1"/>
          </p:cNvSpPr>
          <p:nvPr/>
        </p:nvSpPr>
        <p:spPr bwMode="auto">
          <a:xfrm>
            <a:off x="1403350" y="1341438"/>
            <a:ext cx="2849563" cy="430212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/>
              <a:t>JJA-Temp@Sendai</a:t>
            </a:r>
            <a:endParaRPr lang="ja-JP" altLang="en-US" sz="2800"/>
          </a:p>
        </p:txBody>
      </p:sp>
      <p:grpSp>
        <p:nvGrpSpPr>
          <p:cNvPr id="2" name="グループ化 23"/>
          <p:cNvGrpSpPr>
            <a:grpSpLocks/>
          </p:cNvGrpSpPr>
          <p:nvPr/>
        </p:nvGrpSpPr>
        <p:grpSpPr bwMode="auto">
          <a:xfrm>
            <a:off x="7212013" y="1784350"/>
            <a:ext cx="1143000" cy="544513"/>
            <a:chOff x="4580384" y="1073061"/>
            <a:chExt cx="1141809" cy="545348"/>
          </a:xfrm>
        </p:grpSpPr>
        <p:sp>
          <p:nvSpPr>
            <p:cNvPr id="21" name="円/楕円 20"/>
            <p:cNvSpPr/>
            <p:nvPr/>
          </p:nvSpPr>
          <p:spPr>
            <a:xfrm>
              <a:off x="4580384" y="1259084"/>
              <a:ext cx="359987" cy="3593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0196" name="テキスト ボックス 21"/>
            <p:cNvSpPr txBox="1">
              <a:spLocks noChangeArrowheads="1"/>
            </p:cNvSpPr>
            <p:nvPr/>
          </p:nvSpPr>
          <p:spPr bwMode="auto">
            <a:xfrm>
              <a:off x="5004048" y="1073061"/>
              <a:ext cx="71814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800" b="1">
                  <a:solidFill>
                    <a:srgbClr val="FF0000"/>
                  </a:solidFill>
                </a:rPr>
                <a:t>2004</a:t>
              </a:r>
              <a:endParaRPr lang="ja-JP" altLang="en-US" sz="2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グループ化 24"/>
          <p:cNvGrpSpPr>
            <a:grpSpLocks/>
          </p:cNvGrpSpPr>
          <p:nvPr/>
        </p:nvGrpSpPr>
        <p:grpSpPr bwMode="auto">
          <a:xfrm>
            <a:off x="6948488" y="4208463"/>
            <a:ext cx="1150937" cy="431800"/>
            <a:chOff x="4427984" y="2566065"/>
            <a:chExt cx="1150193" cy="430887"/>
          </a:xfrm>
        </p:grpSpPr>
        <p:sp>
          <p:nvSpPr>
            <p:cNvPr id="20" name="円/楕円 19"/>
            <p:cNvSpPr/>
            <p:nvPr/>
          </p:nvSpPr>
          <p:spPr>
            <a:xfrm>
              <a:off x="4427984" y="2637351"/>
              <a:ext cx="360129" cy="359601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0194" name="テキスト ボックス 22"/>
            <p:cNvSpPr txBox="1">
              <a:spLocks noChangeArrowheads="1"/>
            </p:cNvSpPr>
            <p:nvPr/>
          </p:nvSpPr>
          <p:spPr bwMode="auto">
            <a:xfrm>
              <a:off x="4860032" y="2566065"/>
              <a:ext cx="71814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800" b="1">
                  <a:solidFill>
                    <a:srgbClr val="0000FF"/>
                  </a:solidFill>
                </a:rPr>
                <a:t>2003</a:t>
              </a:r>
              <a:endParaRPr lang="ja-JP" altLang="en-US" sz="2800" b="1">
                <a:solidFill>
                  <a:srgbClr val="0000FF"/>
                </a:solidFill>
              </a:endParaRPr>
            </a:p>
          </p:txBody>
        </p:sp>
      </p:grpSp>
      <p:sp>
        <p:nvSpPr>
          <p:cNvPr id="50184" name="正方形/長方形 23"/>
          <p:cNvSpPr>
            <a:spLocks noChangeArrowheads="1"/>
          </p:cNvSpPr>
          <p:nvPr/>
        </p:nvSpPr>
        <p:spPr bwMode="auto">
          <a:xfrm>
            <a:off x="2387600" y="5991225"/>
            <a:ext cx="4357688" cy="461963"/>
          </a:xfrm>
          <a:prstGeom prst="rect">
            <a:avLst/>
          </a:prstGeom>
          <a:noFill/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/>
              <a:t>アメダスの気温、</a:t>
            </a:r>
            <a:r>
              <a:rPr lang="en-US" altLang="ja-JP"/>
              <a:t>6-8</a:t>
            </a:r>
            <a:r>
              <a:rPr lang="ja-JP" altLang="en-US"/>
              <a:t>月の平均値</a:t>
            </a:r>
          </a:p>
        </p:txBody>
      </p:sp>
      <p:sp>
        <p:nvSpPr>
          <p:cNvPr id="50185" name="テキスト ボックス 23"/>
          <p:cNvSpPr txBox="1">
            <a:spLocks noChangeArrowheads="1"/>
          </p:cNvSpPr>
          <p:nvPr/>
        </p:nvSpPr>
        <p:spPr bwMode="auto">
          <a:xfrm>
            <a:off x="3927475" y="5373688"/>
            <a:ext cx="1724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/>
              <a:t>Time (year)</a:t>
            </a:r>
            <a:endParaRPr lang="ja-JP" altLang="en-US" b="1"/>
          </a:p>
        </p:txBody>
      </p:sp>
      <p:grpSp>
        <p:nvGrpSpPr>
          <p:cNvPr id="4" name="グループ化 23"/>
          <p:cNvGrpSpPr>
            <a:grpSpLocks/>
          </p:cNvGrpSpPr>
          <p:nvPr/>
        </p:nvGrpSpPr>
        <p:grpSpPr bwMode="auto">
          <a:xfrm>
            <a:off x="4643438" y="1341438"/>
            <a:ext cx="1079500" cy="647700"/>
            <a:chOff x="4580386" y="255312"/>
            <a:chExt cx="1077818" cy="649070"/>
          </a:xfrm>
        </p:grpSpPr>
        <p:sp>
          <p:nvSpPr>
            <p:cNvPr id="16" name="円/楕円 15"/>
            <p:cNvSpPr/>
            <p:nvPr/>
          </p:nvSpPr>
          <p:spPr>
            <a:xfrm>
              <a:off x="4580386" y="255312"/>
              <a:ext cx="359801" cy="35953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0192" name="テキスト ボックス 21"/>
            <p:cNvSpPr txBox="1">
              <a:spLocks noChangeArrowheads="1"/>
            </p:cNvSpPr>
            <p:nvPr/>
          </p:nvSpPr>
          <p:spPr bwMode="auto">
            <a:xfrm>
              <a:off x="4940807" y="472832"/>
              <a:ext cx="717397" cy="43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800" b="1">
                  <a:solidFill>
                    <a:srgbClr val="FF0000"/>
                  </a:solidFill>
                </a:rPr>
                <a:t>1994</a:t>
              </a:r>
              <a:endParaRPr lang="ja-JP" altLang="en-US" sz="2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グループ化 24"/>
          <p:cNvGrpSpPr>
            <a:grpSpLocks/>
          </p:cNvGrpSpPr>
          <p:nvPr/>
        </p:nvGrpSpPr>
        <p:grpSpPr bwMode="auto">
          <a:xfrm>
            <a:off x="4379913" y="4581525"/>
            <a:ext cx="1150937" cy="431800"/>
            <a:chOff x="4427984" y="2566065"/>
            <a:chExt cx="1149723" cy="430887"/>
          </a:xfrm>
        </p:grpSpPr>
        <p:sp>
          <p:nvSpPr>
            <p:cNvPr id="19" name="円/楕円 18"/>
            <p:cNvSpPr/>
            <p:nvPr/>
          </p:nvSpPr>
          <p:spPr>
            <a:xfrm>
              <a:off x="4427984" y="2637352"/>
              <a:ext cx="359982" cy="35960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0190" name="テキスト ボックス 22"/>
            <p:cNvSpPr txBox="1">
              <a:spLocks noChangeArrowheads="1"/>
            </p:cNvSpPr>
            <p:nvPr/>
          </p:nvSpPr>
          <p:spPr bwMode="auto">
            <a:xfrm>
              <a:off x="4860027" y="2566065"/>
              <a:ext cx="717680" cy="429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800" b="1">
                  <a:solidFill>
                    <a:srgbClr val="0000FF"/>
                  </a:solidFill>
                </a:rPr>
                <a:t>1993</a:t>
              </a:r>
              <a:endParaRPr lang="ja-JP" altLang="en-US" sz="2800" b="1">
                <a:solidFill>
                  <a:srgbClr val="0000FF"/>
                </a:solidFill>
              </a:endParaRPr>
            </a:p>
          </p:txBody>
        </p:sp>
      </p:grpSp>
      <p:sp>
        <p:nvSpPr>
          <p:cNvPr id="23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42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7" descr="C:\Users\sawada\Documents\work\yamase_CI\fig_201009\t_wind_1km_ani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6850" y="1268413"/>
            <a:ext cx="94488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1806575" y="73025"/>
            <a:ext cx="551180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地上気温と風の日変化</a:t>
            </a:r>
          </a:p>
        </p:txBody>
      </p:sp>
      <p:sp>
        <p:nvSpPr>
          <p:cNvPr id="19460" name="Oval 7"/>
          <p:cNvSpPr>
            <a:spLocks noChangeArrowheads="1"/>
          </p:cNvSpPr>
          <p:nvPr/>
        </p:nvSpPr>
        <p:spPr bwMode="auto">
          <a:xfrm>
            <a:off x="6275388" y="3017838"/>
            <a:ext cx="1524000" cy="16557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51205" name="AutoShape 8"/>
          <p:cNvSpPr>
            <a:spLocks noChangeArrowheads="1"/>
          </p:cNvSpPr>
          <p:nvPr/>
        </p:nvSpPr>
        <p:spPr bwMode="auto">
          <a:xfrm>
            <a:off x="2455863" y="5445125"/>
            <a:ext cx="4232275" cy="841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Color: temperature at 2-m height</a:t>
            </a:r>
          </a:p>
          <a:p>
            <a:r>
              <a:rPr lang="en-US" altLang="ja-JP"/>
              <a:t>Vector: wind at 10-m height</a:t>
            </a:r>
            <a:endParaRPr lang="ja-JP" altLang="en-US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703388" y="2363788"/>
            <a:ext cx="5715000" cy="136525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ja-JP" altLang="en-US" sz="2800">
                <a:solidFill>
                  <a:srgbClr val="003366"/>
                </a:solidFill>
              </a:rPr>
              <a:t>地上気温の差（</a:t>
            </a:r>
            <a:r>
              <a:rPr lang="en-US" altLang="ja-JP" sz="2800">
                <a:solidFill>
                  <a:srgbClr val="003366"/>
                </a:solidFill>
              </a:rPr>
              <a:t>2003-2004</a:t>
            </a:r>
            <a:r>
              <a:rPr lang="ja-JP" altLang="en-US" sz="2800">
                <a:solidFill>
                  <a:srgbClr val="003366"/>
                </a:solidFill>
              </a:rPr>
              <a:t>）：３～７</a:t>
            </a:r>
            <a:r>
              <a:rPr lang="en-US" altLang="ja-JP" sz="2800">
                <a:solidFill>
                  <a:srgbClr val="003366"/>
                </a:solidFill>
              </a:rPr>
              <a:t>K</a:t>
            </a:r>
          </a:p>
          <a:p>
            <a:r>
              <a:rPr lang="ja-JP" altLang="en-US" sz="2800">
                <a:solidFill>
                  <a:srgbClr val="003366"/>
                </a:solidFill>
              </a:rPr>
              <a:t>　・場所（海岸、内陸、山岳）</a:t>
            </a:r>
            <a:endParaRPr lang="en-US" altLang="ja-JP" sz="2800">
              <a:solidFill>
                <a:srgbClr val="003366"/>
              </a:solidFill>
            </a:endParaRPr>
          </a:p>
          <a:p>
            <a:r>
              <a:rPr lang="ja-JP" altLang="en-US" sz="2800">
                <a:solidFill>
                  <a:srgbClr val="003366"/>
                </a:solidFill>
              </a:rPr>
              <a:t>　・時刻（朝方、日中）</a:t>
            </a:r>
            <a:endParaRPr lang="en-US" altLang="ja-JP" sz="2800">
              <a:solidFill>
                <a:srgbClr val="003366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663892">
            <a:off x="8228013" y="1670050"/>
            <a:ext cx="755650" cy="15716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43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7" grpId="0" animBg="1" autoUpdateAnimBg="0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sawada\Documents\work\yamase_CI\fig_201101\t_wind_1km_14_s.png"/>
          <p:cNvPicPr>
            <a:picLocks noChangeAspect="1" noChangeArrowheads="1"/>
          </p:cNvPicPr>
          <p:nvPr/>
        </p:nvPicPr>
        <p:blipFill>
          <a:blip r:embed="rId3" cstate="print"/>
          <a:srcRect l="68024"/>
          <a:stretch>
            <a:fillRect/>
          </a:stretch>
        </p:blipFill>
        <p:spPr bwMode="auto">
          <a:xfrm>
            <a:off x="881063" y="1401763"/>
            <a:ext cx="361791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C:\Users\sawada\Documents\work\yamase_CI\fig_201101\mcll_wind_1km_14.png"/>
          <p:cNvPicPr>
            <a:picLocks noChangeAspect="1" noChangeArrowheads="1"/>
          </p:cNvPicPr>
          <p:nvPr/>
        </p:nvPicPr>
        <p:blipFill>
          <a:blip r:embed="rId4" cstate="print"/>
          <a:srcRect l="67937"/>
          <a:stretch>
            <a:fillRect/>
          </a:stretch>
        </p:blipFill>
        <p:spPr bwMode="auto">
          <a:xfrm>
            <a:off x="4625975" y="1401763"/>
            <a:ext cx="3617913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3"/>
          <p:cNvSpPr>
            <a:spLocks noGrp="1" noChangeArrowheads="1"/>
          </p:cNvSpPr>
          <p:nvPr>
            <p:ph type="title"/>
          </p:nvPr>
        </p:nvSpPr>
        <p:spPr>
          <a:xfrm>
            <a:off x="2084388" y="73025"/>
            <a:ext cx="49466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地上気温と下層雲量</a:t>
            </a: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5003800" y="3573463"/>
            <a:ext cx="1524000" cy="19431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 rot="663892">
            <a:off x="7172325" y="1865313"/>
            <a:ext cx="755650" cy="15716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52231" name="AutoShape 11"/>
          <p:cNvSpPr>
            <a:spLocks noChangeArrowheads="1"/>
          </p:cNvSpPr>
          <p:nvPr/>
        </p:nvSpPr>
        <p:spPr bwMode="auto">
          <a:xfrm>
            <a:off x="1403350" y="830263"/>
            <a:ext cx="2447925" cy="4699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ja-JP" altLang="en-US" sz="2800"/>
              <a:t>地上気温の差</a:t>
            </a:r>
            <a:endParaRPr lang="en-US" altLang="ja-JP" sz="2800"/>
          </a:p>
        </p:txBody>
      </p:sp>
      <p:sp>
        <p:nvSpPr>
          <p:cNvPr id="52232" name="AutoShape 11"/>
          <p:cNvSpPr>
            <a:spLocks noChangeArrowheads="1"/>
          </p:cNvSpPr>
          <p:nvPr/>
        </p:nvSpPr>
        <p:spPr bwMode="auto">
          <a:xfrm>
            <a:off x="5076825" y="823913"/>
            <a:ext cx="2447925" cy="4699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ja-JP" altLang="en-US" sz="2800"/>
              <a:t>下層雲量の差</a:t>
            </a:r>
            <a:endParaRPr lang="en-US" altLang="ja-JP" sz="2800"/>
          </a:p>
        </p:txBody>
      </p:sp>
      <p:sp>
        <p:nvSpPr>
          <p:cNvPr id="52233" name="テキスト ボックス 15"/>
          <p:cNvSpPr txBox="1">
            <a:spLocks noChangeArrowheads="1"/>
          </p:cNvSpPr>
          <p:nvPr/>
        </p:nvSpPr>
        <p:spPr bwMode="auto">
          <a:xfrm>
            <a:off x="4840288" y="1357313"/>
            <a:ext cx="2179637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altLang="ja-JP"/>
              <a:t>Diff. 2003-2004</a:t>
            </a:r>
            <a:endParaRPr lang="ja-JP" altLang="en-US"/>
          </a:p>
        </p:txBody>
      </p:sp>
      <p:grpSp>
        <p:nvGrpSpPr>
          <p:cNvPr id="2" name="グループ化 18"/>
          <p:cNvGrpSpPr>
            <a:grpSpLocks/>
          </p:cNvGrpSpPr>
          <p:nvPr/>
        </p:nvGrpSpPr>
        <p:grpSpPr bwMode="auto">
          <a:xfrm>
            <a:off x="1258888" y="1865313"/>
            <a:ext cx="2925762" cy="3651250"/>
            <a:chOff x="1259632" y="1866031"/>
            <a:chExt cx="2924299" cy="3651201"/>
          </a:xfrm>
        </p:grpSpPr>
        <p:sp>
          <p:nvSpPr>
            <p:cNvPr id="52238" name="Oval 7"/>
            <p:cNvSpPr>
              <a:spLocks noChangeArrowheads="1"/>
            </p:cNvSpPr>
            <p:nvPr/>
          </p:nvSpPr>
          <p:spPr bwMode="auto">
            <a:xfrm>
              <a:off x="1259632" y="3573437"/>
              <a:ext cx="1524000" cy="194379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52239" name="Oval 7"/>
            <p:cNvSpPr>
              <a:spLocks noChangeArrowheads="1"/>
            </p:cNvSpPr>
            <p:nvPr/>
          </p:nvSpPr>
          <p:spPr bwMode="auto">
            <a:xfrm rot="663892">
              <a:off x="3428281" y="1866031"/>
              <a:ext cx="755650" cy="15716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2251075" y="3332163"/>
            <a:ext cx="4624388" cy="534987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ja-JP" altLang="en-US" sz="3200">
                <a:solidFill>
                  <a:srgbClr val="003366"/>
                </a:solidFill>
              </a:rPr>
              <a:t>地上気温差～下層雲量差</a:t>
            </a:r>
            <a:endParaRPr lang="en-US" altLang="ja-JP" sz="3200">
              <a:solidFill>
                <a:srgbClr val="003366"/>
              </a:solidFill>
            </a:endParaRPr>
          </a:p>
        </p:txBody>
      </p:sp>
      <p:sp>
        <p:nvSpPr>
          <p:cNvPr id="52236" name="テキスト ボックス 19"/>
          <p:cNvSpPr txBox="1">
            <a:spLocks noChangeArrowheads="1"/>
          </p:cNvSpPr>
          <p:nvPr/>
        </p:nvSpPr>
        <p:spPr bwMode="auto">
          <a:xfrm>
            <a:off x="5076825" y="6334125"/>
            <a:ext cx="361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/>
              <a:t>LLC: Low-Level Cloud</a:t>
            </a:r>
            <a:endParaRPr lang="ja-JP" altLang="en-US" sz="2800"/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44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sawada\Documents\work\yamase_CI\fig_201101\map_151dx1_z62_TEMP_14LT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 t="5002" b="5557"/>
          <a:stretch>
            <a:fillRect/>
          </a:stretch>
        </p:blipFill>
        <p:spPr bwMode="auto">
          <a:xfrm>
            <a:off x="365125" y="1052513"/>
            <a:ext cx="8382000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5"/>
          <p:cNvSpPr>
            <a:spLocks noGrp="1" noChangeArrowheads="1"/>
          </p:cNvSpPr>
          <p:nvPr>
            <p:ph type="title"/>
          </p:nvPr>
        </p:nvSpPr>
        <p:spPr>
          <a:xfrm>
            <a:off x="1946275" y="103188"/>
            <a:ext cx="5237163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z="4000" smtClean="0"/>
              <a:t>アメダスの気温との比較</a:t>
            </a:r>
          </a:p>
        </p:txBody>
      </p:sp>
      <p:sp>
        <p:nvSpPr>
          <p:cNvPr id="53252" name="AutoShape 11"/>
          <p:cNvSpPr>
            <a:spLocks noChangeArrowheads="1"/>
          </p:cNvSpPr>
          <p:nvPr/>
        </p:nvSpPr>
        <p:spPr bwMode="auto">
          <a:xfrm>
            <a:off x="88900" y="687388"/>
            <a:ext cx="1403350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/>
              <a:t>NHM1km</a:t>
            </a:r>
          </a:p>
        </p:txBody>
      </p:sp>
      <p:sp>
        <p:nvSpPr>
          <p:cNvPr id="53253" name="AutoShape 11"/>
          <p:cNvSpPr>
            <a:spLocks noChangeArrowheads="1"/>
          </p:cNvSpPr>
          <p:nvPr/>
        </p:nvSpPr>
        <p:spPr bwMode="auto">
          <a:xfrm>
            <a:off x="0" y="3656013"/>
            <a:ext cx="1403350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en-US" altLang="ja-JP"/>
              <a:t>AMEDAS</a:t>
            </a:r>
          </a:p>
        </p:txBody>
      </p:sp>
      <p:sp>
        <p:nvSpPr>
          <p:cNvPr id="53254" name="テキスト ボックス 7"/>
          <p:cNvSpPr txBox="1">
            <a:spLocks noChangeArrowheads="1"/>
          </p:cNvSpPr>
          <p:nvPr/>
        </p:nvSpPr>
        <p:spPr bwMode="auto">
          <a:xfrm>
            <a:off x="1908175" y="657225"/>
            <a:ext cx="790575" cy="4302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2003</a:t>
            </a:r>
            <a:endParaRPr lang="ja-JP" altLang="en-US" sz="2800" b="1"/>
          </a:p>
        </p:txBody>
      </p:sp>
      <p:sp>
        <p:nvSpPr>
          <p:cNvPr id="53255" name="テキスト ボックス 10"/>
          <p:cNvSpPr txBox="1">
            <a:spLocks noChangeArrowheads="1"/>
          </p:cNvSpPr>
          <p:nvPr/>
        </p:nvSpPr>
        <p:spPr bwMode="auto">
          <a:xfrm>
            <a:off x="4211638" y="657225"/>
            <a:ext cx="790575" cy="4302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2004</a:t>
            </a:r>
            <a:endParaRPr lang="ja-JP" altLang="en-US" sz="2800" b="1"/>
          </a:p>
        </p:txBody>
      </p:sp>
      <p:sp>
        <p:nvSpPr>
          <p:cNvPr id="53256" name="テキスト ボックス 11"/>
          <p:cNvSpPr txBox="1">
            <a:spLocks noChangeArrowheads="1"/>
          </p:cNvSpPr>
          <p:nvPr/>
        </p:nvSpPr>
        <p:spPr bwMode="auto">
          <a:xfrm>
            <a:off x="6372225" y="657225"/>
            <a:ext cx="1628775" cy="4302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2003-2004</a:t>
            </a:r>
            <a:endParaRPr lang="ja-JP" altLang="en-US" sz="2800" b="1"/>
          </a:p>
        </p:txBody>
      </p:sp>
      <p:sp>
        <p:nvSpPr>
          <p:cNvPr id="53257" name="AutoShape 11"/>
          <p:cNvSpPr>
            <a:spLocks noChangeArrowheads="1"/>
          </p:cNvSpPr>
          <p:nvPr/>
        </p:nvSpPr>
        <p:spPr bwMode="auto">
          <a:xfrm>
            <a:off x="8172450" y="646113"/>
            <a:ext cx="936625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b="1"/>
              <a:t>14LT</a:t>
            </a: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6300788" y="5264150"/>
            <a:ext cx="1295400" cy="14779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 rot="663892">
            <a:off x="7816850" y="3914775"/>
            <a:ext cx="677863" cy="11652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grpSp>
        <p:nvGrpSpPr>
          <p:cNvPr id="2" name="グループ化 13"/>
          <p:cNvGrpSpPr>
            <a:grpSpLocks/>
          </p:cNvGrpSpPr>
          <p:nvPr/>
        </p:nvGrpSpPr>
        <p:grpSpPr bwMode="auto">
          <a:xfrm>
            <a:off x="1606550" y="947738"/>
            <a:ext cx="431800" cy="4995862"/>
            <a:chOff x="1606293" y="948504"/>
            <a:chExt cx="432000" cy="4995258"/>
          </a:xfrm>
        </p:grpSpPr>
        <p:sp>
          <p:nvSpPr>
            <p:cNvPr id="15" name="円/楕円 14"/>
            <p:cNvSpPr/>
            <p:nvPr/>
          </p:nvSpPr>
          <p:spPr>
            <a:xfrm rot="528577">
              <a:off x="1606293" y="3927881"/>
              <a:ext cx="432000" cy="201588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6" name="円/楕円 15"/>
            <p:cNvSpPr/>
            <p:nvPr/>
          </p:nvSpPr>
          <p:spPr>
            <a:xfrm rot="528577">
              <a:off x="1606293" y="948504"/>
              <a:ext cx="432000" cy="201588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grpSp>
        <p:nvGrpSpPr>
          <p:cNvPr id="3" name="グループ化 19"/>
          <p:cNvGrpSpPr>
            <a:grpSpLocks/>
          </p:cNvGrpSpPr>
          <p:nvPr/>
        </p:nvGrpSpPr>
        <p:grpSpPr bwMode="auto">
          <a:xfrm>
            <a:off x="893763" y="1171575"/>
            <a:ext cx="582612" cy="4994275"/>
            <a:chOff x="1455949" y="1018785"/>
            <a:chExt cx="583236" cy="4995258"/>
          </a:xfrm>
        </p:grpSpPr>
        <p:sp>
          <p:nvSpPr>
            <p:cNvPr id="21" name="円/楕円 20"/>
            <p:cNvSpPr/>
            <p:nvPr/>
          </p:nvSpPr>
          <p:spPr>
            <a:xfrm rot="528577">
              <a:off x="1455949" y="3997521"/>
              <a:ext cx="583236" cy="201652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 rot="528577">
              <a:off x="1455949" y="1018785"/>
              <a:ext cx="583236" cy="201652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1663700" y="3476625"/>
            <a:ext cx="5788025" cy="533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ja-JP" altLang="en-US" sz="3200">
                <a:solidFill>
                  <a:srgbClr val="003366"/>
                </a:solidFill>
              </a:rPr>
              <a:t>再現された気温場～観測と整合</a:t>
            </a:r>
            <a:endParaRPr lang="en-US" altLang="ja-JP" sz="3200">
              <a:solidFill>
                <a:srgbClr val="003366"/>
              </a:solidFill>
            </a:endParaRPr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45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5"/>
          <p:cNvSpPr>
            <a:spLocks noGrp="1" noChangeArrowheads="1"/>
          </p:cNvSpPr>
          <p:nvPr>
            <p:ph type="title"/>
          </p:nvPr>
        </p:nvSpPr>
        <p:spPr>
          <a:xfrm>
            <a:off x="3092450" y="103188"/>
            <a:ext cx="2944813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z="4000" smtClean="0"/>
              <a:t>誤差について</a:t>
            </a:r>
          </a:p>
        </p:txBody>
      </p:sp>
      <p:sp>
        <p:nvSpPr>
          <p:cNvPr id="1029" name="テキスト ボックス 13"/>
          <p:cNvSpPr txBox="1">
            <a:spLocks noChangeArrowheads="1"/>
          </p:cNvSpPr>
          <p:nvPr/>
        </p:nvSpPr>
        <p:spPr bwMode="auto">
          <a:xfrm>
            <a:off x="323850" y="1052513"/>
            <a:ext cx="597693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3200"/>
              <a:t>ME: </a:t>
            </a:r>
            <a:r>
              <a:rPr lang="ja-JP" altLang="en-US" sz="3200"/>
              <a:t>平均誤差（バイアス）</a:t>
            </a:r>
            <a:endParaRPr lang="en-US" altLang="ja-JP" sz="3200"/>
          </a:p>
          <a:p>
            <a:r>
              <a:rPr lang="ja-JP" altLang="en-US" sz="2800"/>
              <a:t>　</a:t>
            </a:r>
            <a:endParaRPr lang="en-US" altLang="ja-JP" sz="2800"/>
          </a:p>
          <a:p>
            <a:r>
              <a:rPr lang="ja-JP" altLang="en-US" sz="2800"/>
              <a:t>　　</a:t>
            </a:r>
            <a:endParaRPr lang="en-US" altLang="ja-JP" sz="2800" baseline="-25000"/>
          </a:p>
          <a:p>
            <a:endParaRPr lang="en-US" altLang="ja-JP" sz="2800"/>
          </a:p>
          <a:p>
            <a:r>
              <a:rPr lang="en-US" altLang="ja-JP" sz="3200"/>
              <a:t>RE: </a:t>
            </a:r>
            <a:r>
              <a:rPr lang="ja-JP" altLang="en-US" sz="3200"/>
              <a:t>ランダム誤差</a:t>
            </a:r>
            <a:endParaRPr lang="en-US" altLang="ja-JP" sz="3200"/>
          </a:p>
          <a:p>
            <a:r>
              <a:rPr lang="ja-JP" altLang="en-US" sz="3200"/>
              <a:t>　　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55650" y="3284538"/>
          <a:ext cx="5154613" cy="1296987"/>
        </p:xfrm>
        <a:graphic>
          <a:graphicData uri="http://schemas.openxmlformats.org/presentationml/2006/ole">
            <p:oleObj spid="_x0000_s1026" name="数式" r:id="rId4" imgW="1917360" imgH="482400" progId="Equation.3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755650" y="1511300"/>
          <a:ext cx="3459163" cy="1150938"/>
        </p:xfrm>
        <a:graphic>
          <a:graphicData uri="http://schemas.openxmlformats.org/presentationml/2006/ole">
            <p:oleObj spid="_x0000_s1027" name="数式" r:id="rId5" imgW="1295280" imgH="431640" progId="Equation.3">
              <p:embed/>
            </p:oleObj>
          </a:graphicData>
        </a:graphic>
      </p:graphicFrame>
      <p:sp>
        <p:nvSpPr>
          <p:cNvPr id="1030" name="テキスト ボックス 15"/>
          <p:cNvSpPr txBox="1">
            <a:spLocks noChangeArrowheads="1"/>
          </p:cNvSpPr>
          <p:nvPr/>
        </p:nvSpPr>
        <p:spPr bwMode="auto">
          <a:xfrm>
            <a:off x="827088" y="5013325"/>
            <a:ext cx="37211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/>
              <a:t>T</a:t>
            </a:r>
            <a:r>
              <a:rPr lang="en-US" altLang="ja-JP" sz="2800" baseline="-25000"/>
              <a:t>m</a:t>
            </a:r>
            <a:r>
              <a:rPr lang="en-US" altLang="ja-JP" sz="2800"/>
              <a:t>: </a:t>
            </a:r>
            <a:r>
              <a:rPr lang="ja-JP" altLang="en-US" sz="2800"/>
              <a:t>モデルの地上気温</a:t>
            </a:r>
            <a:endParaRPr lang="en-US" altLang="ja-JP" sz="2800"/>
          </a:p>
          <a:p>
            <a:r>
              <a:rPr lang="en-US" altLang="ja-JP" sz="2800"/>
              <a:t>T</a:t>
            </a:r>
            <a:r>
              <a:rPr lang="en-US" altLang="ja-JP" sz="2800" baseline="-25000"/>
              <a:t>o</a:t>
            </a:r>
            <a:r>
              <a:rPr lang="en-US" altLang="ja-JP" sz="2800"/>
              <a:t>: </a:t>
            </a:r>
            <a:r>
              <a:rPr lang="ja-JP" altLang="en-US" sz="2800"/>
              <a:t>アメダスの地上気温</a:t>
            </a:r>
            <a:endParaRPr lang="en-US" altLang="ja-JP" sz="2800"/>
          </a:p>
        </p:txBody>
      </p:sp>
      <p:sp>
        <p:nvSpPr>
          <p:cNvPr id="1031" name="正方形/長方形 16"/>
          <p:cNvSpPr>
            <a:spLocks noChangeArrowheads="1"/>
          </p:cNvSpPr>
          <p:nvPr/>
        </p:nvSpPr>
        <p:spPr bwMode="auto">
          <a:xfrm>
            <a:off x="5148263" y="5013325"/>
            <a:ext cx="36195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/>
              <a:t>各地点、各時刻で計算</a:t>
            </a:r>
          </a:p>
        </p:txBody>
      </p:sp>
      <p:cxnSp>
        <p:nvCxnSpPr>
          <p:cNvPr id="10" name="直線コネクタ 9"/>
          <p:cNvCxnSpPr/>
          <p:nvPr/>
        </p:nvCxnSpPr>
        <p:spPr>
          <a:xfrm rot="10800000">
            <a:off x="5364163" y="2852738"/>
            <a:ext cx="3529012" cy="0"/>
          </a:xfrm>
          <a:prstGeom prst="line">
            <a:avLst/>
          </a:prstGeom>
          <a:ln w="381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rot="5400000">
            <a:off x="4500562" y="2060576"/>
            <a:ext cx="2016125" cy="0"/>
          </a:xfrm>
          <a:prstGeom prst="line">
            <a:avLst/>
          </a:prstGeom>
          <a:ln w="381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フリーフォーム 14"/>
          <p:cNvSpPr/>
          <p:nvPr/>
        </p:nvSpPr>
        <p:spPr>
          <a:xfrm>
            <a:off x="5651500" y="1733550"/>
            <a:ext cx="3168650" cy="842963"/>
          </a:xfrm>
          <a:custGeom>
            <a:avLst/>
            <a:gdLst>
              <a:gd name="connsiteX0" fmla="*/ 0 w 2458192"/>
              <a:gd name="connsiteY0" fmla="*/ 985652 h 985652"/>
              <a:gd name="connsiteX1" fmla="*/ 273132 w 2458192"/>
              <a:gd name="connsiteY1" fmla="*/ 320633 h 985652"/>
              <a:gd name="connsiteX2" fmla="*/ 605642 w 2458192"/>
              <a:gd name="connsiteY2" fmla="*/ 712519 h 985652"/>
              <a:gd name="connsiteX3" fmla="*/ 831273 w 2458192"/>
              <a:gd name="connsiteY3" fmla="*/ 118753 h 985652"/>
              <a:gd name="connsiteX4" fmla="*/ 938151 w 2458192"/>
              <a:gd name="connsiteY4" fmla="*/ 142504 h 985652"/>
              <a:gd name="connsiteX5" fmla="*/ 1330036 w 2458192"/>
              <a:gd name="connsiteY5" fmla="*/ 950026 h 985652"/>
              <a:gd name="connsiteX6" fmla="*/ 1733797 w 2458192"/>
              <a:gd name="connsiteY6" fmla="*/ 0 h 985652"/>
              <a:gd name="connsiteX7" fmla="*/ 2078182 w 2458192"/>
              <a:gd name="connsiteY7" fmla="*/ 581891 h 985652"/>
              <a:gd name="connsiteX8" fmla="*/ 2410691 w 2458192"/>
              <a:gd name="connsiteY8" fmla="*/ 463137 h 985652"/>
              <a:gd name="connsiteX9" fmla="*/ 2410691 w 2458192"/>
              <a:gd name="connsiteY9" fmla="*/ 463137 h 985652"/>
              <a:gd name="connsiteX10" fmla="*/ 2458192 w 2458192"/>
              <a:gd name="connsiteY10" fmla="*/ 415636 h 9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8192" h="985652">
                <a:moveTo>
                  <a:pt x="0" y="985652"/>
                </a:moveTo>
                <a:lnTo>
                  <a:pt x="273132" y="320633"/>
                </a:lnTo>
                <a:lnTo>
                  <a:pt x="605642" y="712519"/>
                </a:lnTo>
                <a:lnTo>
                  <a:pt x="831273" y="118753"/>
                </a:lnTo>
                <a:lnTo>
                  <a:pt x="938151" y="142504"/>
                </a:lnTo>
                <a:lnTo>
                  <a:pt x="1330036" y="950026"/>
                </a:lnTo>
                <a:lnTo>
                  <a:pt x="1733797" y="0"/>
                </a:lnTo>
                <a:lnTo>
                  <a:pt x="2078182" y="581891"/>
                </a:lnTo>
                <a:lnTo>
                  <a:pt x="2410691" y="463137"/>
                </a:lnTo>
                <a:lnTo>
                  <a:pt x="2410691" y="463137"/>
                </a:lnTo>
                <a:lnTo>
                  <a:pt x="2458192" y="415636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2" name="フリーフォーム 21"/>
          <p:cNvSpPr/>
          <p:nvPr/>
        </p:nvSpPr>
        <p:spPr>
          <a:xfrm>
            <a:off x="5651500" y="1196975"/>
            <a:ext cx="3168650" cy="842963"/>
          </a:xfrm>
          <a:custGeom>
            <a:avLst/>
            <a:gdLst>
              <a:gd name="connsiteX0" fmla="*/ 0 w 2458192"/>
              <a:gd name="connsiteY0" fmla="*/ 985652 h 985652"/>
              <a:gd name="connsiteX1" fmla="*/ 273132 w 2458192"/>
              <a:gd name="connsiteY1" fmla="*/ 320633 h 985652"/>
              <a:gd name="connsiteX2" fmla="*/ 605642 w 2458192"/>
              <a:gd name="connsiteY2" fmla="*/ 712519 h 985652"/>
              <a:gd name="connsiteX3" fmla="*/ 831273 w 2458192"/>
              <a:gd name="connsiteY3" fmla="*/ 118753 h 985652"/>
              <a:gd name="connsiteX4" fmla="*/ 938151 w 2458192"/>
              <a:gd name="connsiteY4" fmla="*/ 142504 h 985652"/>
              <a:gd name="connsiteX5" fmla="*/ 1330036 w 2458192"/>
              <a:gd name="connsiteY5" fmla="*/ 950026 h 985652"/>
              <a:gd name="connsiteX6" fmla="*/ 1733797 w 2458192"/>
              <a:gd name="connsiteY6" fmla="*/ 0 h 985652"/>
              <a:gd name="connsiteX7" fmla="*/ 2078182 w 2458192"/>
              <a:gd name="connsiteY7" fmla="*/ 581891 h 985652"/>
              <a:gd name="connsiteX8" fmla="*/ 2410691 w 2458192"/>
              <a:gd name="connsiteY8" fmla="*/ 463137 h 985652"/>
              <a:gd name="connsiteX9" fmla="*/ 2410691 w 2458192"/>
              <a:gd name="connsiteY9" fmla="*/ 463137 h 985652"/>
              <a:gd name="connsiteX10" fmla="*/ 2458192 w 2458192"/>
              <a:gd name="connsiteY10" fmla="*/ 415636 h 9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8192" h="985652">
                <a:moveTo>
                  <a:pt x="0" y="985652"/>
                </a:moveTo>
                <a:lnTo>
                  <a:pt x="273132" y="320633"/>
                </a:lnTo>
                <a:lnTo>
                  <a:pt x="605642" y="712519"/>
                </a:lnTo>
                <a:lnTo>
                  <a:pt x="831273" y="118753"/>
                </a:lnTo>
                <a:lnTo>
                  <a:pt x="938151" y="142504"/>
                </a:lnTo>
                <a:lnTo>
                  <a:pt x="1330036" y="950026"/>
                </a:lnTo>
                <a:lnTo>
                  <a:pt x="1733797" y="0"/>
                </a:lnTo>
                <a:lnTo>
                  <a:pt x="2078182" y="581891"/>
                </a:lnTo>
                <a:lnTo>
                  <a:pt x="2410691" y="463137"/>
                </a:lnTo>
                <a:lnTo>
                  <a:pt x="2410691" y="463137"/>
                </a:lnTo>
                <a:lnTo>
                  <a:pt x="2458192" y="415636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3" name="フリーフォーム 22"/>
          <p:cNvSpPr/>
          <p:nvPr/>
        </p:nvSpPr>
        <p:spPr>
          <a:xfrm>
            <a:off x="5676900" y="1878013"/>
            <a:ext cx="3194050" cy="830262"/>
          </a:xfrm>
          <a:custGeom>
            <a:avLst/>
            <a:gdLst>
              <a:gd name="connsiteX0" fmla="*/ 0 w 3194463"/>
              <a:gd name="connsiteY0" fmla="*/ 831273 h 831273"/>
              <a:gd name="connsiteX1" fmla="*/ 332509 w 3194463"/>
              <a:gd name="connsiteY1" fmla="*/ 0 h 831273"/>
              <a:gd name="connsiteX2" fmla="*/ 831273 w 3194463"/>
              <a:gd name="connsiteY2" fmla="*/ 831273 h 831273"/>
              <a:gd name="connsiteX3" fmla="*/ 1068779 w 3194463"/>
              <a:gd name="connsiteY3" fmla="*/ 118753 h 831273"/>
              <a:gd name="connsiteX4" fmla="*/ 1235034 w 3194463"/>
              <a:gd name="connsiteY4" fmla="*/ 403761 h 831273"/>
              <a:gd name="connsiteX5" fmla="*/ 1769424 w 3194463"/>
              <a:gd name="connsiteY5" fmla="*/ 11875 h 831273"/>
              <a:gd name="connsiteX6" fmla="*/ 2256312 w 3194463"/>
              <a:gd name="connsiteY6" fmla="*/ 391886 h 831273"/>
              <a:gd name="connsiteX7" fmla="*/ 2671948 w 3194463"/>
              <a:gd name="connsiteY7" fmla="*/ 95002 h 831273"/>
              <a:gd name="connsiteX8" fmla="*/ 3194463 w 3194463"/>
              <a:gd name="connsiteY8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4463" h="831273">
                <a:moveTo>
                  <a:pt x="0" y="831273"/>
                </a:moveTo>
                <a:lnTo>
                  <a:pt x="332509" y="0"/>
                </a:lnTo>
                <a:lnTo>
                  <a:pt x="831273" y="831273"/>
                </a:lnTo>
                <a:lnTo>
                  <a:pt x="1068779" y="118753"/>
                </a:lnTo>
                <a:lnTo>
                  <a:pt x="1235034" y="403761"/>
                </a:lnTo>
                <a:lnTo>
                  <a:pt x="1769424" y="11875"/>
                </a:lnTo>
                <a:lnTo>
                  <a:pt x="2256312" y="391886"/>
                </a:lnTo>
                <a:lnTo>
                  <a:pt x="2671948" y="95002"/>
                </a:lnTo>
                <a:lnTo>
                  <a:pt x="3194463" y="0"/>
                </a:ln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46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sawada\Documents\work\yamase_CI\fig_201101\map_err_151dx1_z62_TEMP_14LT.png"/>
          <p:cNvPicPr>
            <a:picLocks noChangeAspect="1" noChangeArrowheads="1"/>
          </p:cNvPicPr>
          <p:nvPr/>
        </p:nvPicPr>
        <p:blipFill>
          <a:blip r:embed="rId3" cstate="print"/>
          <a:srcRect t="50578" b="5557"/>
          <a:stretch>
            <a:fillRect/>
          </a:stretch>
        </p:blipFill>
        <p:spPr bwMode="auto">
          <a:xfrm>
            <a:off x="727075" y="4005263"/>
            <a:ext cx="8382000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5"/>
          <p:cNvSpPr>
            <a:spLocks noGrp="1" noChangeArrowheads="1"/>
          </p:cNvSpPr>
          <p:nvPr>
            <p:ph type="title"/>
          </p:nvPr>
        </p:nvSpPr>
        <p:spPr>
          <a:xfrm>
            <a:off x="500063" y="103188"/>
            <a:ext cx="8129587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4000" smtClean="0"/>
              <a:t>2003/2004</a:t>
            </a:r>
            <a:r>
              <a:rPr lang="ja-JP" altLang="en-US" sz="4000" smtClean="0"/>
              <a:t>の地上気温のランダム誤差</a:t>
            </a:r>
          </a:p>
        </p:txBody>
      </p:sp>
      <p:pic>
        <p:nvPicPr>
          <p:cNvPr id="54276" name="Picture 2" descr="C:\Users\sawada\Documents\work\yamase_CI\fig_201101\map_err_151dx1_z62_TEMP_05LT.png"/>
          <p:cNvPicPr>
            <a:picLocks noChangeAspect="1" noChangeArrowheads="1"/>
          </p:cNvPicPr>
          <p:nvPr/>
        </p:nvPicPr>
        <p:blipFill>
          <a:blip r:embed="rId4" cstate="print"/>
          <a:srcRect t="50578" b="5557"/>
          <a:stretch>
            <a:fillRect/>
          </a:stretch>
        </p:blipFill>
        <p:spPr bwMode="auto">
          <a:xfrm>
            <a:off x="727075" y="1187450"/>
            <a:ext cx="83820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テキスト ボックス 7"/>
          <p:cNvSpPr txBox="1">
            <a:spLocks noChangeArrowheads="1"/>
          </p:cNvSpPr>
          <p:nvPr/>
        </p:nvSpPr>
        <p:spPr bwMode="auto">
          <a:xfrm>
            <a:off x="1908175" y="804863"/>
            <a:ext cx="790575" cy="4302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2003</a:t>
            </a:r>
            <a:endParaRPr lang="ja-JP" altLang="en-US" sz="2800" b="1"/>
          </a:p>
        </p:txBody>
      </p:sp>
      <p:sp>
        <p:nvSpPr>
          <p:cNvPr id="54278" name="テキスト ボックス 10"/>
          <p:cNvSpPr txBox="1">
            <a:spLocks noChangeArrowheads="1"/>
          </p:cNvSpPr>
          <p:nvPr/>
        </p:nvSpPr>
        <p:spPr bwMode="auto">
          <a:xfrm>
            <a:off x="4454525" y="804863"/>
            <a:ext cx="790575" cy="4302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2004</a:t>
            </a:r>
            <a:endParaRPr lang="ja-JP" altLang="en-US" sz="2800" b="1"/>
          </a:p>
        </p:txBody>
      </p:sp>
      <p:sp>
        <p:nvSpPr>
          <p:cNvPr id="54279" name="テキスト ボックス 11"/>
          <p:cNvSpPr txBox="1">
            <a:spLocks noChangeArrowheads="1"/>
          </p:cNvSpPr>
          <p:nvPr/>
        </p:nvSpPr>
        <p:spPr bwMode="auto">
          <a:xfrm>
            <a:off x="6904038" y="804863"/>
            <a:ext cx="1628775" cy="4302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2003-2004</a:t>
            </a:r>
            <a:endParaRPr lang="ja-JP" altLang="en-US" sz="2800" b="1"/>
          </a:p>
        </p:txBody>
      </p:sp>
      <p:sp>
        <p:nvSpPr>
          <p:cNvPr id="54280" name="AutoShape 11"/>
          <p:cNvSpPr>
            <a:spLocks noChangeArrowheads="1"/>
          </p:cNvSpPr>
          <p:nvPr/>
        </p:nvSpPr>
        <p:spPr bwMode="auto">
          <a:xfrm>
            <a:off x="34925" y="935038"/>
            <a:ext cx="828675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b="1"/>
              <a:t>05LT</a:t>
            </a:r>
          </a:p>
        </p:txBody>
      </p:sp>
      <p:sp>
        <p:nvSpPr>
          <p:cNvPr id="54281" name="AutoShape 11"/>
          <p:cNvSpPr>
            <a:spLocks noChangeArrowheads="1"/>
          </p:cNvSpPr>
          <p:nvPr/>
        </p:nvSpPr>
        <p:spPr bwMode="auto">
          <a:xfrm>
            <a:off x="36513" y="3743325"/>
            <a:ext cx="827087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b="1"/>
              <a:t>14LT</a:t>
            </a:r>
          </a:p>
        </p:txBody>
      </p:sp>
      <p:grpSp>
        <p:nvGrpSpPr>
          <p:cNvPr id="2" name="グループ化 17"/>
          <p:cNvGrpSpPr>
            <a:grpSpLocks/>
          </p:cNvGrpSpPr>
          <p:nvPr/>
        </p:nvGrpSpPr>
        <p:grpSpPr bwMode="auto">
          <a:xfrm>
            <a:off x="1477963" y="2417763"/>
            <a:ext cx="3586162" cy="4179887"/>
            <a:chOff x="1477433" y="2417233"/>
            <a:chExt cx="3585923" cy="4180119"/>
          </a:xfrm>
        </p:grpSpPr>
        <p:sp>
          <p:nvSpPr>
            <p:cNvPr id="11" name="フリーフォーム 10"/>
            <p:cNvSpPr/>
            <p:nvPr/>
          </p:nvSpPr>
          <p:spPr>
            <a:xfrm>
              <a:off x="1477433" y="5763869"/>
              <a:ext cx="1344522" cy="833483"/>
            </a:xfrm>
            <a:custGeom>
              <a:avLst/>
              <a:gdLst>
                <a:gd name="connsiteX0" fmla="*/ 592667 w 1456267"/>
                <a:gd name="connsiteY0" fmla="*/ 27517 h 863600"/>
                <a:gd name="connsiteX1" fmla="*/ 160867 w 1456267"/>
                <a:gd name="connsiteY1" fmla="*/ 395817 h 863600"/>
                <a:gd name="connsiteX2" fmla="*/ 186267 w 1456267"/>
                <a:gd name="connsiteY2" fmla="*/ 776817 h 863600"/>
                <a:gd name="connsiteX3" fmla="*/ 1278467 w 1456267"/>
                <a:gd name="connsiteY3" fmla="*/ 827617 h 863600"/>
                <a:gd name="connsiteX4" fmla="*/ 1253067 w 1456267"/>
                <a:gd name="connsiteY4" fmla="*/ 560917 h 863600"/>
                <a:gd name="connsiteX5" fmla="*/ 592667 w 1456267"/>
                <a:gd name="connsiteY5" fmla="*/ 27517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6267" h="863600">
                  <a:moveTo>
                    <a:pt x="592667" y="27517"/>
                  </a:moveTo>
                  <a:cubicBezTo>
                    <a:pt x="410634" y="0"/>
                    <a:pt x="228600" y="270934"/>
                    <a:pt x="160867" y="395817"/>
                  </a:cubicBezTo>
                  <a:cubicBezTo>
                    <a:pt x="93134" y="520700"/>
                    <a:pt x="0" y="704850"/>
                    <a:pt x="186267" y="776817"/>
                  </a:cubicBezTo>
                  <a:cubicBezTo>
                    <a:pt x="372534" y="848784"/>
                    <a:pt x="1100667" y="863600"/>
                    <a:pt x="1278467" y="827617"/>
                  </a:cubicBezTo>
                  <a:cubicBezTo>
                    <a:pt x="1456267" y="791634"/>
                    <a:pt x="1363134" y="690034"/>
                    <a:pt x="1253067" y="560917"/>
                  </a:cubicBezTo>
                  <a:cubicBezTo>
                    <a:pt x="1143000" y="431800"/>
                    <a:pt x="774700" y="55034"/>
                    <a:pt x="592667" y="27517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4237911" y="2417233"/>
              <a:ext cx="815921" cy="1347862"/>
            </a:xfrm>
            <a:custGeom>
              <a:avLst/>
              <a:gdLst>
                <a:gd name="connsiteX0" fmla="*/ 266700 w 817033"/>
                <a:gd name="connsiteY0" fmla="*/ 211667 h 1348317"/>
                <a:gd name="connsiteX1" fmla="*/ 165100 w 817033"/>
                <a:gd name="connsiteY1" fmla="*/ 706967 h 1348317"/>
                <a:gd name="connsiteX2" fmla="*/ 25400 w 817033"/>
                <a:gd name="connsiteY2" fmla="*/ 1037167 h 1348317"/>
                <a:gd name="connsiteX3" fmla="*/ 114300 w 817033"/>
                <a:gd name="connsiteY3" fmla="*/ 1329267 h 1348317"/>
                <a:gd name="connsiteX4" fmla="*/ 711200 w 817033"/>
                <a:gd name="connsiteY4" fmla="*/ 1151467 h 1348317"/>
                <a:gd name="connsiteX5" fmla="*/ 749300 w 817033"/>
                <a:gd name="connsiteY5" fmla="*/ 833967 h 1348317"/>
                <a:gd name="connsiteX6" fmla="*/ 520700 w 817033"/>
                <a:gd name="connsiteY6" fmla="*/ 389467 h 1348317"/>
                <a:gd name="connsiteX7" fmla="*/ 482600 w 817033"/>
                <a:gd name="connsiteY7" fmla="*/ 59267 h 1348317"/>
                <a:gd name="connsiteX8" fmla="*/ 355600 w 817033"/>
                <a:gd name="connsiteY8" fmla="*/ 33867 h 1348317"/>
                <a:gd name="connsiteX9" fmla="*/ 266700 w 817033"/>
                <a:gd name="connsiteY9" fmla="*/ 211667 h 134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7033" h="1348317">
                  <a:moveTo>
                    <a:pt x="266700" y="211667"/>
                  </a:moveTo>
                  <a:cubicBezTo>
                    <a:pt x="234950" y="323850"/>
                    <a:pt x="205317" y="569384"/>
                    <a:pt x="165100" y="706967"/>
                  </a:cubicBezTo>
                  <a:cubicBezTo>
                    <a:pt x="124883" y="844550"/>
                    <a:pt x="33867" y="933450"/>
                    <a:pt x="25400" y="1037167"/>
                  </a:cubicBezTo>
                  <a:cubicBezTo>
                    <a:pt x="16933" y="1140884"/>
                    <a:pt x="0" y="1310217"/>
                    <a:pt x="114300" y="1329267"/>
                  </a:cubicBezTo>
                  <a:cubicBezTo>
                    <a:pt x="228600" y="1348317"/>
                    <a:pt x="605367" y="1234017"/>
                    <a:pt x="711200" y="1151467"/>
                  </a:cubicBezTo>
                  <a:cubicBezTo>
                    <a:pt x="817033" y="1068917"/>
                    <a:pt x="781050" y="960967"/>
                    <a:pt x="749300" y="833967"/>
                  </a:cubicBezTo>
                  <a:cubicBezTo>
                    <a:pt x="717550" y="706967"/>
                    <a:pt x="565150" y="518584"/>
                    <a:pt x="520700" y="389467"/>
                  </a:cubicBezTo>
                  <a:cubicBezTo>
                    <a:pt x="476250" y="260350"/>
                    <a:pt x="510117" y="118534"/>
                    <a:pt x="482600" y="59267"/>
                  </a:cubicBezTo>
                  <a:cubicBezTo>
                    <a:pt x="455083" y="0"/>
                    <a:pt x="387350" y="8467"/>
                    <a:pt x="355600" y="33867"/>
                  </a:cubicBezTo>
                  <a:cubicBezTo>
                    <a:pt x="323850" y="59267"/>
                    <a:pt x="298450" y="99484"/>
                    <a:pt x="266700" y="211667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5" name="フリーフォーム 14"/>
            <p:cNvSpPr/>
            <p:nvPr/>
          </p:nvSpPr>
          <p:spPr>
            <a:xfrm>
              <a:off x="4245848" y="5228851"/>
              <a:ext cx="817508" cy="1349450"/>
            </a:xfrm>
            <a:custGeom>
              <a:avLst/>
              <a:gdLst>
                <a:gd name="connsiteX0" fmla="*/ 266700 w 817033"/>
                <a:gd name="connsiteY0" fmla="*/ 211667 h 1348317"/>
                <a:gd name="connsiteX1" fmla="*/ 165100 w 817033"/>
                <a:gd name="connsiteY1" fmla="*/ 706967 h 1348317"/>
                <a:gd name="connsiteX2" fmla="*/ 25400 w 817033"/>
                <a:gd name="connsiteY2" fmla="*/ 1037167 h 1348317"/>
                <a:gd name="connsiteX3" fmla="*/ 114300 w 817033"/>
                <a:gd name="connsiteY3" fmla="*/ 1329267 h 1348317"/>
                <a:gd name="connsiteX4" fmla="*/ 711200 w 817033"/>
                <a:gd name="connsiteY4" fmla="*/ 1151467 h 1348317"/>
                <a:gd name="connsiteX5" fmla="*/ 749300 w 817033"/>
                <a:gd name="connsiteY5" fmla="*/ 833967 h 1348317"/>
                <a:gd name="connsiteX6" fmla="*/ 520700 w 817033"/>
                <a:gd name="connsiteY6" fmla="*/ 389467 h 1348317"/>
                <a:gd name="connsiteX7" fmla="*/ 482600 w 817033"/>
                <a:gd name="connsiteY7" fmla="*/ 59267 h 1348317"/>
                <a:gd name="connsiteX8" fmla="*/ 355600 w 817033"/>
                <a:gd name="connsiteY8" fmla="*/ 33867 h 1348317"/>
                <a:gd name="connsiteX9" fmla="*/ 266700 w 817033"/>
                <a:gd name="connsiteY9" fmla="*/ 211667 h 134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7033" h="1348317">
                  <a:moveTo>
                    <a:pt x="266700" y="211667"/>
                  </a:moveTo>
                  <a:cubicBezTo>
                    <a:pt x="234950" y="323850"/>
                    <a:pt x="205317" y="569384"/>
                    <a:pt x="165100" y="706967"/>
                  </a:cubicBezTo>
                  <a:cubicBezTo>
                    <a:pt x="124883" y="844550"/>
                    <a:pt x="33867" y="933450"/>
                    <a:pt x="25400" y="1037167"/>
                  </a:cubicBezTo>
                  <a:cubicBezTo>
                    <a:pt x="16933" y="1140884"/>
                    <a:pt x="0" y="1310217"/>
                    <a:pt x="114300" y="1329267"/>
                  </a:cubicBezTo>
                  <a:cubicBezTo>
                    <a:pt x="228600" y="1348317"/>
                    <a:pt x="605367" y="1234017"/>
                    <a:pt x="711200" y="1151467"/>
                  </a:cubicBezTo>
                  <a:cubicBezTo>
                    <a:pt x="817033" y="1068917"/>
                    <a:pt x="781050" y="960967"/>
                    <a:pt x="749300" y="833967"/>
                  </a:cubicBezTo>
                  <a:cubicBezTo>
                    <a:pt x="717550" y="706967"/>
                    <a:pt x="565150" y="518584"/>
                    <a:pt x="520700" y="389467"/>
                  </a:cubicBezTo>
                  <a:cubicBezTo>
                    <a:pt x="476250" y="260350"/>
                    <a:pt x="510117" y="118534"/>
                    <a:pt x="482600" y="59267"/>
                  </a:cubicBezTo>
                  <a:cubicBezTo>
                    <a:pt x="455083" y="0"/>
                    <a:pt x="387350" y="8467"/>
                    <a:pt x="355600" y="33867"/>
                  </a:cubicBezTo>
                  <a:cubicBezTo>
                    <a:pt x="323850" y="59267"/>
                    <a:pt x="298450" y="99484"/>
                    <a:pt x="266700" y="211667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6" name="フリーフォーム 15"/>
          <p:cNvSpPr/>
          <p:nvPr/>
        </p:nvSpPr>
        <p:spPr>
          <a:xfrm>
            <a:off x="6450013" y="3979863"/>
            <a:ext cx="1233487" cy="1752600"/>
          </a:xfrm>
          <a:custGeom>
            <a:avLst/>
            <a:gdLst>
              <a:gd name="connsiteX0" fmla="*/ 560917 w 1234017"/>
              <a:gd name="connsiteY0" fmla="*/ 101600 h 1752600"/>
              <a:gd name="connsiteX1" fmla="*/ 103717 w 1234017"/>
              <a:gd name="connsiteY1" fmla="*/ 673100 h 1752600"/>
              <a:gd name="connsiteX2" fmla="*/ 40217 w 1234017"/>
              <a:gd name="connsiteY2" fmla="*/ 1422400 h 1752600"/>
              <a:gd name="connsiteX3" fmla="*/ 345017 w 1234017"/>
              <a:gd name="connsiteY3" fmla="*/ 1689100 h 1752600"/>
              <a:gd name="connsiteX4" fmla="*/ 624417 w 1234017"/>
              <a:gd name="connsiteY4" fmla="*/ 1041400 h 1752600"/>
              <a:gd name="connsiteX5" fmla="*/ 827617 w 1234017"/>
              <a:gd name="connsiteY5" fmla="*/ 812800 h 1752600"/>
              <a:gd name="connsiteX6" fmla="*/ 1094317 w 1234017"/>
              <a:gd name="connsiteY6" fmla="*/ 762000 h 1752600"/>
              <a:gd name="connsiteX7" fmla="*/ 1221317 w 1234017"/>
              <a:gd name="connsiteY7" fmla="*/ 457200 h 1752600"/>
              <a:gd name="connsiteX8" fmla="*/ 1132417 w 1234017"/>
              <a:gd name="connsiteY8" fmla="*/ 101600 h 1752600"/>
              <a:gd name="connsiteX9" fmla="*/ 611717 w 1234017"/>
              <a:gd name="connsiteY9" fmla="*/ 63500 h 1752600"/>
              <a:gd name="connsiteX10" fmla="*/ 560917 w 1234017"/>
              <a:gd name="connsiteY10" fmla="*/ 101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4017" h="1752600">
                <a:moveTo>
                  <a:pt x="560917" y="101600"/>
                </a:moveTo>
                <a:cubicBezTo>
                  <a:pt x="476250" y="203200"/>
                  <a:pt x="190500" y="452967"/>
                  <a:pt x="103717" y="673100"/>
                </a:cubicBezTo>
                <a:cubicBezTo>
                  <a:pt x="16934" y="893233"/>
                  <a:pt x="0" y="1253067"/>
                  <a:pt x="40217" y="1422400"/>
                </a:cubicBezTo>
                <a:cubicBezTo>
                  <a:pt x="80434" y="1591733"/>
                  <a:pt x="247650" y="1752600"/>
                  <a:pt x="345017" y="1689100"/>
                </a:cubicBezTo>
                <a:cubicBezTo>
                  <a:pt x="442384" y="1625600"/>
                  <a:pt x="543984" y="1187450"/>
                  <a:pt x="624417" y="1041400"/>
                </a:cubicBezTo>
                <a:cubicBezTo>
                  <a:pt x="704850" y="895350"/>
                  <a:pt x="749300" y="859367"/>
                  <a:pt x="827617" y="812800"/>
                </a:cubicBezTo>
                <a:cubicBezTo>
                  <a:pt x="905934" y="766233"/>
                  <a:pt x="1028700" y="821267"/>
                  <a:pt x="1094317" y="762000"/>
                </a:cubicBezTo>
                <a:cubicBezTo>
                  <a:pt x="1159934" y="702733"/>
                  <a:pt x="1214967" y="567267"/>
                  <a:pt x="1221317" y="457200"/>
                </a:cubicBezTo>
                <a:cubicBezTo>
                  <a:pt x="1227667" y="347133"/>
                  <a:pt x="1234017" y="167217"/>
                  <a:pt x="1132417" y="101600"/>
                </a:cubicBezTo>
                <a:cubicBezTo>
                  <a:pt x="1030817" y="35983"/>
                  <a:pt x="706967" y="63500"/>
                  <a:pt x="611717" y="63500"/>
                </a:cubicBezTo>
                <a:cubicBezTo>
                  <a:pt x="516467" y="63500"/>
                  <a:pt x="645584" y="0"/>
                  <a:pt x="560917" y="10160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7" name="フリーフォーム 16"/>
          <p:cNvSpPr/>
          <p:nvPr/>
        </p:nvSpPr>
        <p:spPr>
          <a:xfrm>
            <a:off x="6983413" y="1223963"/>
            <a:ext cx="1082675" cy="2435225"/>
          </a:xfrm>
          <a:custGeom>
            <a:avLst/>
            <a:gdLst>
              <a:gd name="connsiteX0" fmla="*/ 383117 w 1083734"/>
              <a:gd name="connsiteY0" fmla="*/ 275167 h 2436284"/>
              <a:gd name="connsiteX1" fmla="*/ 116417 w 1083734"/>
              <a:gd name="connsiteY1" fmla="*/ 1113367 h 2436284"/>
              <a:gd name="connsiteX2" fmla="*/ 14817 w 1083734"/>
              <a:gd name="connsiteY2" fmla="*/ 2015067 h 2436284"/>
              <a:gd name="connsiteX3" fmla="*/ 205317 w 1083734"/>
              <a:gd name="connsiteY3" fmla="*/ 2408767 h 2436284"/>
              <a:gd name="connsiteX4" fmla="*/ 497417 w 1083734"/>
              <a:gd name="connsiteY4" fmla="*/ 2180167 h 2436284"/>
              <a:gd name="connsiteX5" fmla="*/ 484717 w 1083734"/>
              <a:gd name="connsiteY5" fmla="*/ 1646767 h 2436284"/>
              <a:gd name="connsiteX6" fmla="*/ 726017 w 1083734"/>
              <a:gd name="connsiteY6" fmla="*/ 1075267 h 2436284"/>
              <a:gd name="connsiteX7" fmla="*/ 1018117 w 1083734"/>
              <a:gd name="connsiteY7" fmla="*/ 414867 h 2436284"/>
              <a:gd name="connsiteX8" fmla="*/ 1056217 w 1083734"/>
              <a:gd name="connsiteY8" fmla="*/ 97367 h 2436284"/>
              <a:gd name="connsiteX9" fmla="*/ 853017 w 1083734"/>
              <a:gd name="connsiteY9" fmla="*/ 21167 h 2436284"/>
              <a:gd name="connsiteX10" fmla="*/ 383117 w 1083734"/>
              <a:gd name="connsiteY10" fmla="*/ 224367 h 2436284"/>
              <a:gd name="connsiteX11" fmla="*/ 383117 w 1083734"/>
              <a:gd name="connsiteY11" fmla="*/ 275167 h 243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3734" h="2436284">
                <a:moveTo>
                  <a:pt x="383117" y="275167"/>
                </a:moveTo>
                <a:cubicBezTo>
                  <a:pt x="338667" y="423334"/>
                  <a:pt x="177800" y="823384"/>
                  <a:pt x="116417" y="1113367"/>
                </a:cubicBezTo>
                <a:cubicBezTo>
                  <a:pt x="55034" y="1403350"/>
                  <a:pt x="0" y="1799167"/>
                  <a:pt x="14817" y="2015067"/>
                </a:cubicBezTo>
                <a:cubicBezTo>
                  <a:pt x="29634" y="2230967"/>
                  <a:pt x="124884" y="2381250"/>
                  <a:pt x="205317" y="2408767"/>
                </a:cubicBezTo>
                <a:cubicBezTo>
                  <a:pt x="285750" y="2436284"/>
                  <a:pt x="450850" y="2307167"/>
                  <a:pt x="497417" y="2180167"/>
                </a:cubicBezTo>
                <a:cubicBezTo>
                  <a:pt x="543984" y="2053167"/>
                  <a:pt x="446617" y="1830917"/>
                  <a:pt x="484717" y="1646767"/>
                </a:cubicBezTo>
                <a:cubicBezTo>
                  <a:pt x="522817" y="1462617"/>
                  <a:pt x="637117" y="1280584"/>
                  <a:pt x="726017" y="1075267"/>
                </a:cubicBezTo>
                <a:cubicBezTo>
                  <a:pt x="814917" y="869950"/>
                  <a:pt x="963084" y="577850"/>
                  <a:pt x="1018117" y="414867"/>
                </a:cubicBezTo>
                <a:cubicBezTo>
                  <a:pt x="1073150" y="251884"/>
                  <a:pt x="1083734" y="162984"/>
                  <a:pt x="1056217" y="97367"/>
                </a:cubicBezTo>
                <a:cubicBezTo>
                  <a:pt x="1028700" y="31750"/>
                  <a:pt x="965200" y="0"/>
                  <a:pt x="853017" y="21167"/>
                </a:cubicBezTo>
                <a:cubicBezTo>
                  <a:pt x="740834" y="42334"/>
                  <a:pt x="463550" y="182034"/>
                  <a:pt x="383117" y="224367"/>
                </a:cubicBezTo>
                <a:cubicBezTo>
                  <a:pt x="302684" y="266700"/>
                  <a:pt x="427567" y="127000"/>
                  <a:pt x="383117" y="275167"/>
                </a:cubicBezTo>
                <a:close/>
              </a:path>
            </a:pathLst>
          </a:custGeom>
          <a:noFill/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47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7938" y="73025"/>
            <a:ext cx="1490662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まとめ</a:t>
            </a:r>
          </a:p>
        </p:txBody>
      </p:sp>
      <p:sp>
        <p:nvSpPr>
          <p:cNvPr id="56323" name="AutoShape 3"/>
          <p:cNvSpPr>
            <a:spLocks noChangeArrowheads="1"/>
          </p:cNvSpPr>
          <p:nvPr/>
        </p:nvSpPr>
        <p:spPr bwMode="auto">
          <a:xfrm>
            <a:off x="960438" y="981075"/>
            <a:ext cx="7235825" cy="5434013"/>
          </a:xfrm>
          <a:prstGeom prst="roundRect">
            <a:avLst>
              <a:gd name="adj" fmla="val 2384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10800" rIns="0" bIns="10800" anchorCtr="1">
            <a:spAutoFit/>
          </a:bodyPr>
          <a:lstStyle/>
          <a:p>
            <a:pPr>
              <a:lnSpc>
                <a:spcPts val="3838"/>
              </a:lnSpc>
            </a:pPr>
            <a:r>
              <a:rPr lang="ja-JP" altLang="en-US" sz="3200">
                <a:solidFill>
                  <a:srgbClr val="003366"/>
                </a:solidFill>
              </a:rPr>
              <a:t>■ </a:t>
            </a:r>
            <a:r>
              <a:rPr lang="en-US" altLang="ja-JP" sz="3200">
                <a:solidFill>
                  <a:srgbClr val="003366"/>
                </a:solidFill>
              </a:rPr>
              <a:t>2003/2004</a:t>
            </a:r>
            <a:r>
              <a:rPr lang="ja-JP" altLang="en-US" sz="3200">
                <a:solidFill>
                  <a:srgbClr val="003366"/>
                </a:solidFill>
              </a:rPr>
              <a:t>年</a:t>
            </a:r>
            <a:r>
              <a:rPr lang="en-US" altLang="ja-JP" sz="3200">
                <a:solidFill>
                  <a:srgbClr val="003366"/>
                </a:solidFill>
              </a:rPr>
              <a:t>7</a:t>
            </a:r>
            <a:r>
              <a:rPr lang="ja-JP" altLang="en-US" sz="3200">
                <a:solidFill>
                  <a:srgbClr val="003366"/>
                </a:solidFill>
              </a:rPr>
              <a:t>月の地域気候</a:t>
            </a:r>
            <a:endParaRPr lang="en-US" altLang="ja-JP" sz="3200">
              <a:solidFill>
                <a:srgbClr val="003366"/>
              </a:solidFill>
            </a:endParaRPr>
          </a:p>
          <a:p>
            <a:pPr>
              <a:lnSpc>
                <a:spcPts val="3838"/>
              </a:lnSpc>
            </a:pPr>
            <a:r>
              <a:rPr lang="en-US" altLang="ja-JP" sz="2800"/>
              <a:t>・</a:t>
            </a:r>
            <a:r>
              <a:rPr lang="ja-JP" altLang="en-US" sz="2800"/>
              <a:t>気温日変化の局所性（海岸、山岳、内陸）</a:t>
            </a:r>
            <a:endParaRPr lang="en-US" altLang="ja-JP" sz="2800"/>
          </a:p>
          <a:p>
            <a:pPr>
              <a:lnSpc>
                <a:spcPts val="3838"/>
              </a:lnSpc>
            </a:pPr>
            <a:r>
              <a:rPr lang="en-US" altLang="ja-JP" sz="2800"/>
              <a:t>・</a:t>
            </a:r>
            <a:r>
              <a:rPr lang="ja-JP" altLang="en-US" sz="2800"/>
              <a:t>局所性の年々差</a:t>
            </a:r>
            <a:endParaRPr lang="en-US" altLang="ja-JP" sz="2800"/>
          </a:p>
          <a:p>
            <a:pPr>
              <a:lnSpc>
                <a:spcPts val="3838"/>
              </a:lnSpc>
            </a:pPr>
            <a:r>
              <a:rPr lang="en-US" altLang="ja-JP" sz="2800"/>
              <a:t>   =&gt; </a:t>
            </a:r>
            <a:r>
              <a:rPr lang="ja-JP" altLang="en-US" sz="2800"/>
              <a:t>総観場（下層雲量）が異なるため</a:t>
            </a:r>
            <a:endParaRPr lang="en-US" altLang="ja-JP" sz="2800"/>
          </a:p>
          <a:p>
            <a:pPr>
              <a:lnSpc>
                <a:spcPts val="3838"/>
              </a:lnSpc>
            </a:pPr>
            <a:endParaRPr lang="en-US" altLang="ja-JP" sz="800">
              <a:solidFill>
                <a:srgbClr val="003366"/>
              </a:solidFill>
            </a:endParaRPr>
          </a:p>
          <a:p>
            <a:pPr>
              <a:lnSpc>
                <a:spcPts val="3838"/>
              </a:lnSpc>
            </a:pPr>
            <a:r>
              <a:rPr lang="ja-JP" altLang="en-US" sz="3200">
                <a:solidFill>
                  <a:srgbClr val="003366"/>
                </a:solidFill>
              </a:rPr>
              <a:t>■ ダウンスケーリングによる誤差</a:t>
            </a:r>
            <a:endParaRPr lang="en-US" altLang="ja-JP" sz="3200">
              <a:solidFill>
                <a:srgbClr val="003366"/>
              </a:solidFill>
            </a:endParaRPr>
          </a:p>
          <a:p>
            <a:pPr>
              <a:lnSpc>
                <a:spcPts val="3838"/>
              </a:lnSpc>
            </a:pPr>
            <a:r>
              <a:rPr lang="en-US" altLang="ja-JP" sz="2800"/>
              <a:t>・</a:t>
            </a:r>
            <a:r>
              <a:rPr lang="ja-JP" altLang="en-US" sz="2800"/>
              <a:t>気温バイアス</a:t>
            </a:r>
            <a:r>
              <a:rPr lang="en-US" altLang="ja-JP" sz="2800"/>
              <a:t>: </a:t>
            </a:r>
            <a:r>
              <a:rPr lang="en-US" altLang="ja-JP" sz="2800">
                <a:solidFill>
                  <a:srgbClr val="FF0000"/>
                </a:solidFill>
              </a:rPr>
              <a:t>-1~2K bias</a:t>
            </a:r>
            <a:r>
              <a:rPr lang="en-US" altLang="ja-JP" sz="2800"/>
              <a:t>, </a:t>
            </a:r>
            <a:r>
              <a:rPr lang="ja-JP" altLang="en-US" sz="2800"/>
              <a:t>ランダム誤差</a:t>
            </a:r>
            <a:r>
              <a:rPr lang="en-US" altLang="ja-JP" sz="2800"/>
              <a:t>: </a:t>
            </a:r>
            <a:r>
              <a:rPr lang="en-US" altLang="ja-JP" sz="2800">
                <a:solidFill>
                  <a:srgbClr val="FF0000"/>
                </a:solidFill>
              </a:rPr>
              <a:t>1~3K</a:t>
            </a:r>
          </a:p>
          <a:p>
            <a:pPr>
              <a:lnSpc>
                <a:spcPts val="3838"/>
              </a:lnSpc>
            </a:pPr>
            <a:r>
              <a:rPr lang="ja-JP" altLang="en-US" sz="2800"/>
              <a:t>・ランダム誤差：日中大（</a:t>
            </a:r>
            <a:r>
              <a:rPr lang="en-US" altLang="ja-JP" sz="2800"/>
              <a:t>2003</a:t>
            </a:r>
            <a:r>
              <a:rPr lang="ja-JP" altLang="en-US" sz="2800"/>
              <a:t>）、夜間大（</a:t>
            </a:r>
            <a:r>
              <a:rPr lang="en-US" altLang="ja-JP" sz="2800"/>
              <a:t>2004</a:t>
            </a:r>
            <a:r>
              <a:rPr lang="ja-JP" altLang="en-US" sz="2800"/>
              <a:t>）</a:t>
            </a:r>
            <a:endParaRPr lang="en-US" altLang="ja-JP" sz="2800"/>
          </a:p>
          <a:p>
            <a:pPr>
              <a:lnSpc>
                <a:spcPts val="3838"/>
              </a:lnSpc>
            </a:pPr>
            <a:r>
              <a:rPr lang="ja-JP" altLang="en-US" sz="2800"/>
              <a:t>・ランダム誤差：内陸＞海岸域</a:t>
            </a:r>
            <a:endParaRPr lang="en-US" altLang="ja-JP" sz="2800"/>
          </a:p>
          <a:p>
            <a:pPr>
              <a:lnSpc>
                <a:spcPts val="3838"/>
              </a:lnSpc>
            </a:pPr>
            <a:r>
              <a:rPr lang="ja-JP" altLang="en-US" sz="2800"/>
              <a:t>・気温日較差</a:t>
            </a:r>
            <a:r>
              <a:rPr lang="en-US" altLang="ja-JP" sz="2800"/>
              <a:t>: </a:t>
            </a:r>
            <a:r>
              <a:rPr lang="en-US" altLang="ja-JP" sz="2800">
                <a:solidFill>
                  <a:srgbClr val="0000FF"/>
                </a:solidFill>
              </a:rPr>
              <a:t>1km</a:t>
            </a:r>
            <a:r>
              <a:rPr lang="ja-JP" altLang="en-US" sz="2800">
                <a:solidFill>
                  <a:srgbClr val="0000FF"/>
                </a:solidFill>
              </a:rPr>
              <a:t>メッシュで誤差を低減</a:t>
            </a:r>
            <a:endParaRPr lang="en-US" altLang="ja-JP" sz="2800">
              <a:solidFill>
                <a:srgbClr val="0000FF"/>
              </a:solidFill>
            </a:endParaRPr>
          </a:p>
          <a:p>
            <a:pPr>
              <a:lnSpc>
                <a:spcPts val="3838"/>
              </a:lnSpc>
            </a:pPr>
            <a:r>
              <a:rPr lang="en-US" altLang="ja-JP" sz="2800"/>
              <a:t>    =&gt; </a:t>
            </a:r>
            <a:r>
              <a:rPr lang="ja-JP" altLang="en-US" sz="2800"/>
              <a:t>雲の再現性が良くなった？（要確認）</a:t>
            </a:r>
            <a:endParaRPr lang="en-US" altLang="ja-JP" sz="280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48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52775" y="73025"/>
            <a:ext cx="2820988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今後の課題</a:t>
            </a:r>
          </a:p>
        </p:txBody>
      </p:sp>
      <p:sp>
        <p:nvSpPr>
          <p:cNvPr id="57347" name="AutoShape 3"/>
          <p:cNvSpPr>
            <a:spLocks noChangeArrowheads="1"/>
          </p:cNvSpPr>
          <p:nvPr/>
        </p:nvSpPr>
        <p:spPr bwMode="auto">
          <a:xfrm>
            <a:off x="2219325" y="1454150"/>
            <a:ext cx="4692650" cy="3751263"/>
          </a:xfrm>
          <a:prstGeom prst="roundRect">
            <a:avLst>
              <a:gd name="adj" fmla="val 2384"/>
            </a:avLst>
          </a:prstGeom>
          <a:noFill/>
          <a:ln w="38100">
            <a:noFill/>
            <a:round/>
            <a:headEnd/>
            <a:tailEnd/>
          </a:ln>
        </p:spPr>
        <p:txBody>
          <a:bodyPr lIns="0" tIns="10800" rIns="0" bIns="10800" anchorCtr="1"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ja-JP" altLang="en-US" sz="3200"/>
              <a:t>ヤマセの理解</a:t>
            </a:r>
            <a:endParaRPr lang="en-US" altLang="ja-JP" sz="320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altLang="ja-JP" sz="3200"/>
              <a:t>1km</a:t>
            </a:r>
            <a:r>
              <a:rPr lang="ja-JP" altLang="en-US" sz="3200"/>
              <a:t>メッシュの有難味</a:t>
            </a:r>
            <a:endParaRPr lang="en-US" altLang="ja-JP" sz="320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ja-JP" altLang="en-US" sz="3200"/>
              <a:t>初期値・境界値の影響</a:t>
            </a:r>
            <a:endParaRPr lang="en-US" altLang="ja-JP" sz="320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ja-JP" altLang="en-US" sz="3200"/>
              <a:t>誤差要因の特定、改善</a:t>
            </a:r>
            <a:endParaRPr lang="en-US" altLang="ja-JP" sz="320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ja-JP" altLang="en-US" sz="3200"/>
              <a:t>気象データの使い道</a:t>
            </a:r>
            <a:endParaRPr lang="en-US" altLang="ja-JP" sz="320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49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0688" y="106363"/>
            <a:ext cx="8280400" cy="60960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z="4000" smtClean="0"/>
              <a:t>モデル（</a:t>
            </a:r>
            <a:r>
              <a:rPr lang="en-US" altLang="ja-JP" sz="4000" smtClean="0"/>
              <a:t>JMA-NHM）</a:t>
            </a:r>
            <a:r>
              <a:rPr lang="ja-JP" altLang="en-US" sz="4000" smtClean="0"/>
              <a:t>の設定と計算領域</a:t>
            </a:r>
          </a:p>
        </p:txBody>
      </p:sp>
      <p:graphicFrame>
        <p:nvGraphicFramePr>
          <p:cNvPr id="58830" name="Group 462"/>
          <p:cNvGraphicFramePr>
            <a:graphicFrameLocks noGrp="1"/>
          </p:cNvGraphicFramePr>
          <p:nvPr/>
        </p:nvGraphicFramePr>
        <p:xfrm>
          <a:off x="379413" y="817563"/>
          <a:ext cx="8383587" cy="2827020"/>
        </p:xfrm>
        <a:graphic>
          <a:graphicData uri="http://schemas.openxmlformats.org/drawingml/2006/table">
            <a:tbl>
              <a:tblPr/>
              <a:tblGrid>
                <a:gridCol w="2209800"/>
                <a:gridCol w="3509962"/>
                <a:gridCol w="2663825"/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格子数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/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解像度</a:t>
                      </a:r>
                    </a:p>
                  </a:txBody>
                  <a:tcPr marL="76200" marR="76200" marT="19050" marB="1905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10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1x101: 5km</a:t>
                      </a:r>
                    </a:p>
                  </a:txBody>
                  <a:tcPr marL="76200" marR="76200" marT="19050" marB="190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151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x151: 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1km</a:t>
                      </a:r>
                    </a:p>
                  </a:txBody>
                  <a:tcPr marL="76200" marR="76200" marT="19050" marB="190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計算時間</a:t>
                      </a:r>
                    </a:p>
                  </a:txBody>
                  <a:tcPr marL="76200" marR="76200" marT="19050" marB="1905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2003/2004年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6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月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30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日～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7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月3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1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日（3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2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日）</a:t>
                      </a:r>
                    </a:p>
                  </a:txBody>
                  <a:tcPr marL="76200" marR="76200" marT="19050" marB="190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地表面過程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pitchFamily="50" charset="-128"/>
                      </a:endParaRPr>
                    </a:p>
                  </a:txBody>
                  <a:tcPr marL="76200" marR="76200" marT="19050" marB="1905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SiB（Simple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 Biosphere）</a:t>
                      </a:r>
                      <a:endParaRPr kumimoji="1" lang="ja-JP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pitchFamily="50" charset="-128"/>
                      </a:endParaRPr>
                    </a:p>
                  </a:txBody>
                  <a:tcPr marL="76200" marR="76200" marT="19050" marB="190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同左</a:t>
                      </a:r>
                    </a:p>
                  </a:txBody>
                  <a:tcPr marL="76200" marR="76200" marT="19050" marB="190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雲物理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pitchFamily="50" charset="-128"/>
                      </a:endParaRPr>
                    </a:p>
                  </a:txBody>
                  <a:tcPr marL="76200" marR="76200" marT="19050" marB="1905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5-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class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バルク法</a:t>
                      </a:r>
                      <a:endParaRPr kumimoji="1" lang="en-US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pitchFamily="50" charset="-128"/>
                      </a:endParaRPr>
                    </a:p>
                  </a:txBody>
                  <a:tcPr marL="76200" marR="76200" marT="19050" marB="190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同左</a:t>
                      </a:r>
                    </a:p>
                  </a:txBody>
                  <a:tcPr marL="76200" marR="76200" marT="19050" marB="190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対流スキーム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pitchFamily="50" charset="-128"/>
                      </a:endParaRPr>
                    </a:p>
                  </a:txBody>
                  <a:tcPr marL="76200" marR="76200" marT="19050" marB="1905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Kain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-Fritsch</a:t>
                      </a:r>
                      <a:endParaRPr kumimoji="1" lang="ja-JP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pitchFamily="50" charset="-128"/>
                      </a:endParaRPr>
                    </a:p>
                  </a:txBody>
                  <a:tcPr marL="76200" marR="76200" marT="19050" marB="190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なし</a:t>
                      </a:r>
                    </a:p>
                  </a:txBody>
                  <a:tcPr marL="76200" marR="76200" marT="19050" marB="190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放射</a:t>
                      </a:r>
                    </a:p>
                  </a:txBody>
                  <a:tcPr marL="76200" marR="76200" marT="19050" marB="1905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kern="1200" baseline="0" dirty="0" smtClean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  <a:cs typeface="Ebrima" pitchFamily="2" charset="0"/>
                        </a:rPr>
                        <a:t>北川</a:t>
                      </a:r>
                      <a:r>
                        <a:rPr kumimoji="1" lang="en-US" altLang="ja-JP" sz="2400" kern="1200" baseline="0" dirty="0" smtClean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  <a:cs typeface="Ebrima" pitchFamily="2" charset="0"/>
                        </a:rPr>
                        <a:t>(2000), </a:t>
                      </a:r>
                      <a:r>
                        <a:rPr kumimoji="1" lang="ja-JP" altLang="en-US" sz="2400" kern="1200" baseline="0" dirty="0" smtClean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  <a:cs typeface="Ebrima" pitchFamily="2" charset="0"/>
                        </a:rPr>
                        <a:t>藪他（</a:t>
                      </a:r>
                      <a:r>
                        <a:rPr kumimoji="1" lang="en-US" altLang="ja-JP" sz="2400" kern="1200" baseline="0" dirty="0" smtClean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  <a:cs typeface="Ebrima" pitchFamily="2" charset="0"/>
                        </a:rPr>
                        <a:t>2005</a:t>
                      </a:r>
                      <a:r>
                        <a:rPr kumimoji="1" lang="ja-JP" altLang="en-US" sz="2400" kern="1200" baseline="0" dirty="0" smtClean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  <a:cs typeface="Ebrima" pitchFamily="2" charset="0"/>
                        </a:rPr>
                        <a:t>）</a:t>
                      </a:r>
                      <a:endParaRPr kumimoji="1" lang="en-US" altLang="ja-JP" sz="2400" kern="1200" baseline="0" dirty="0" smtClean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Ebrima" pitchFamily="2" charset="0"/>
                      </a:endParaRPr>
                    </a:p>
                  </a:txBody>
                  <a:tcPr marL="76200" marR="76200" marT="19050" marB="190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同左</a:t>
                      </a:r>
                    </a:p>
                  </a:txBody>
                  <a:tcPr marL="76200" marR="76200" marT="19050" marB="190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雲量</a:t>
                      </a:r>
                    </a:p>
                  </a:txBody>
                  <a:tcPr marL="76200" marR="76200" marT="19050" marB="1905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kern="1200" baseline="0" dirty="0" smtClean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  <a:cs typeface="Ebrima" pitchFamily="2" charset="0"/>
                        </a:rPr>
                        <a:t>部分凝結</a:t>
                      </a:r>
                      <a:endParaRPr kumimoji="1" lang="en-US" altLang="ja-JP" sz="2400" kern="1200" baseline="0" dirty="0" smtClean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  <a:cs typeface="Ebrima" pitchFamily="2" charset="0"/>
                      </a:endParaRPr>
                    </a:p>
                  </a:txBody>
                  <a:tcPr marL="76200" marR="76200" marT="19050" marB="190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pitchFamily="50" charset="-128"/>
                        </a:rPr>
                        <a:t>同左</a:t>
                      </a:r>
                    </a:p>
                  </a:txBody>
                  <a:tcPr marL="76200" marR="76200" marT="19050" marB="190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420" name="Picture 377" descr="C:\Documents and Settings\masahiro\My Documents\work\領域気候再現実験\manal_top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4022725"/>
            <a:ext cx="3429000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1" name="Picture 105" descr="C:\Documents and Settings\masahiro\My Documents\work\領域気候再現実験\fig\topo_102dx05.n3716e1407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6113" y="3914775"/>
            <a:ext cx="3186112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422" name="Group 332"/>
          <p:cNvGrpSpPr>
            <a:grpSpLocks/>
          </p:cNvGrpSpPr>
          <p:nvPr/>
        </p:nvGrpSpPr>
        <p:grpSpPr bwMode="auto">
          <a:xfrm>
            <a:off x="4249738" y="4040188"/>
            <a:ext cx="1690687" cy="2617787"/>
            <a:chOff x="1750" y="2269"/>
            <a:chExt cx="1211" cy="1914"/>
          </a:xfrm>
        </p:grpSpPr>
        <p:sp>
          <p:nvSpPr>
            <p:cNvPr id="16436" name="Rectangle 328"/>
            <p:cNvSpPr>
              <a:spLocks noChangeArrowheads="1"/>
            </p:cNvSpPr>
            <p:nvPr/>
          </p:nvSpPr>
          <p:spPr bwMode="auto">
            <a:xfrm>
              <a:off x="1762" y="2941"/>
              <a:ext cx="528" cy="48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37" name="Line 329"/>
            <p:cNvSpPr>
              <a:spLocks noChangeShapeType="1"/>
            </p:cNvSpPr>
            <p:nvPr/>
          </p:nvSpPr>
          <p:spPr bwMode="auto">
            <a:xfrm flipV="1">
              <a:off x="1750" y="2269"/>
              <a:ext cx="1211" cy="6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438" name="Line 331"/>
            <p:cNvSpPr>
              <a:spLocks noChangeShapeType="1"/>
            </p:cNvSpPr>
            <p:nvPr/>
          </p:nvSpPr>
          <p:spPr bwMode="auto">
            <a:xfrm>
              <a:off x="1761" y="3420"/>
              <a:ext cx="1199" cy="7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6423" name="Group 322"/>
          <p:cNvGrpSpPr>
            <a:grpSpLocks/>
          </p:cNvGrpSpPr>
          <p:nvPr/>
        </p:nvGrpSpPr>
        <p:grpSpPr bwMode="auto">
          <a:xfrm>
            <a:off x="5942013" y="3910013"/>
            <a:ext cx="3170237" cy="2755900"/>
            <a:chOff x="3011" y="2257"/>
            <a:chExt cx="2269" cy="2015"/>
          </a:xfrm>
        </p:grpSpPr>
        <p:pic>
          <p:nvPicPr>
            <p:cNvPr id="16434" name="Picture 106" descr="C:\Documents and Settings\masahiro\My Documents\work\領域気候再現実験\fig\topo_rc1km_e140.90n38.26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24" y="2257"/>
              <a:ext cx="2256" cy="2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35" name="Rectangle 320"/>
            <p:cNvSpPr>
              <a:spLocks noChangeArrowheads="1"/>
            </p:cNvSpPr>
            <p:nvPr/>
          </p:nvSpPr>
          <p:spPr bwMode="auto">
            <a:xfrm>
              <a:off x="3011" y="2352"/>
              <a:ext cx="1920" cy="192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6424" name="AutoShape 365"/>
          <p:cNvSpPr>
            <a:spLocks noChangeArrowheads="1"/>
          </p:cNvSpPr>
          <p:nvPr/>
        </p:nvSpPr>
        <p:spPr bwMode="auto">
          <a:xfrm>
            <a:off x="6572250" y="3770313"/>
            <a:ext cx="1384300" cy="53498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pPr algn="ctr"/>
            <a:r>
              <a:rPr lang="en-US" altLang="ja-JP" sz="2800"/>
              <a:t>dx=1km</a:t>
            </a:r>
            <a:endParaRPr lang="ja-JP" altLang="en-US" sz="2800"/>
          </a:p>
        </p:txBody>
      </p:sp>
      <p:sp>
        <p:nvSpPr>
          <p:cNvPr id="16425" name="Text Box 369"/>
          <p:cNvSpPr txBox="1">
            <a:spLocks noChangeArrowheads="1"/>
          </p:cNvSpPr>
          <p:nvPr/>
        </p:nvSpPr>
        <p:spPr bwMode="auto">
          <a:xfrm>
            <a:off x="6948488" y="4922838"/>
            <a:ext cx="8286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/>
              <a:t>Sendai</a:t>
            </a:r>
          </a:p>
        </p:txBody>
      </p:sp>
      <p:sp>
        <p:nvSpPr>
          <p:cNvPr id="16426" name="Rectangle 378"/>
          <p:cNvSpPr>
            <a:spLocks noChangeArrowheads="1"/>
          </p:cNvSpPr>
          <p:nvPr/>
        </p:nvSpPr>
        <p:spPr bwMode="auto">
          <a:xfrm>
            <a:off x="1833563" y="4664075"/>
            <a:ext cx="381000" cy="381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427" name="Line 380"/>
          <p:cNvSpPr>
            <a:spLocks noChangeShapeType="1"/>
          </p:cNvSpPr>
          <p:nvPr/>
        </p:nvSpPr>
        <p:spPr bwMode="auto">
          <a:xfrm flipV="1">
            <a:off x="1819275" y="4059238"/>
            <a:ext cx="1384300" cy="6111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6428" name="Line 381"/>
          <p:cNvSpPr>
            <a:spLocks noChangeShapeType="1"/>
          </p:cNvSpPr>
          <p:nvPr/>
        </p:nvSpPr>
        <p:spPr bwMode="auto">
          <a:xfrm>
            <a:off x="1817688" y="5013325"/>
            <a:ext cx="1385887" cy="1655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" name="Rectangle 320"/>
          <p:cNvSpPr>
            <a:spLocks noChangeArrowheads="1"/>
          </p:cNvSpPr>
          <p:nvPr/>
        </p:nvSpPr>
        <p:spPr bwMode="auto">
          <a:xfrm>
            <a:off x="3186113" y="4040188"/>
            <a:ext cx="2681287" cy="26257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ln w="1905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4" name="Rectangle 320"/>
          <p:cNvSpPr>
            <a:spLocks noChangeArrowheads="1"/>
          </p:cNvSpPr>
          <p:nvPr/>
        </p:nvSpPr>
        <p:spPr bwMode="auto">
          <a:xfrm>
            <a:off x="217488" y="4040188"/>
            <a:ext cx="2808287" cy="26257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ln w="1905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431" name="AutoShape 364"/>
          <p:cNvSpPr>
            <a:spLocks noChangeArrowheads="1"/>
          </p:cNvSpPr>
          <p:nvPr/>
        </p:nvSpPr>
        <p:spPr bwMode="auto">
          <a:xfrm>
            <a:off x="3797300" y="3770313"/>
            <a:ext cx="1384300" cy="53498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pPr algn="ctr"/>
            <a:r>
              <a:rPr lang="en-US" altLang="ja-JP" sz="2800"/>
              <a:t>dx=5km</a:t>
            </a:r>
            <a:endParaRPr lang="ja-JP" altLang="en-US" sz="2800"/>
          </a:p>
        </p:txBody>
      </p:sp>
      <p:sp>
        <p:nvSpPr>
          <p:cNvPr id="16432" name="AutoShape 370"/>
          <p:cNvSpPr>
            <a:spLocks noChangeArrowheads="1"/>
          </p:cNvSpPr>
          <p:nvPr/>
        </p:nvSpPr>
        <p:spPr bwMode="auto">
          <a:xfrm>
            <a:off x="334963" y="3787775"/>
            <a:ext cx="2508250" cy="500063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pPr algn="ctr"/>
            <a:r>
              <a:rPr lang="en-US" altLang="ja-JP" sz="2800"/>
              <a:t>MANAL(10km)</a:t>
            </a:r>
            <a:endParaRPr lang="ja-JP" altLang="en-US" sz="2800"/>
          </a:p>
        </p:txBody>
      </p:sp>
      <p:sp>
        <p:nvSpPr>
          <p:cNvPr id="37" name="円/楕円 36"/>
          <p:cNvSpPr/>
          <p:nvPr/>
        </p:nvSpPr>
        <p:spPr>
          <a:xfrm>
            <a:off x="7235825" y="5329238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5" name="スライド番号プレースホル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5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82775" y="-31750"/>
            <a:ext cx="5360988" cy="885825"/>
          </a:xfrm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mtClean="0"/>
              <a:t>初期値・境界値の影響</a:t>
            </a:r>
            <a:endParaRPr lang="en-US" altLang="ja-JP" smtClean="0"/>
          </a:p>
        </p:txBody>
      </p:sp>
      <p:pic>
        <p:nvPicPr>
          <p:cNvPr id="58372" name="Picture 10"/>
          <p:cNvPicPr>
            <a:picLocks noChangeAspect="1" noChangeArrowheads="1"/>
          </p:cNvPicPr>
          <p:nvPr/>
        </p:nvPicPr>
        <p:blipFill>
          <a:blip r:embed="rId3" cstate="print"/>
          <a:srcRect l="294" t="3780" r="26871" b="6142"/>
          <a:stretch>
            <a:fillRect/>
          </a:stretch>
        </p:blipFill>
        <p:spPr bwMode="auto">
          <a:xfrm>
            <a:off x="34925" y="1030288"/>
            <a:ext cx="73929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コネクタ 8"/>
          <p:cNvCxnSpPr/>
          <p:nvPr/>
        </p:nvCxnSpPr>
        <p:spPr>
          <a:xfrm>
            <a:off x="7308850" y="1196975"/>
            <a:ext cx="647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7308850" y="1557338"/>
            <a:ext cx="647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7308850" y="1916113"/>
            <a:ext cx="6477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7308850" y="2276475"/>
            <a:ext cx="6477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7" name="テキスト ボックス 13"/>
          <p:cNvSpPr txBox="1">
            <a:spLocks noChangeArrowheads="1"/>
          </p:cNvSpPr>
          <p:nvPr/>
        </p:nvSpPr>
        <p:spPr bwMode="auto">
          <a:xfrm>
            <a:off x="7912100" y="950913"/>
            <a:ext cx="12430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アメダス</a:t>
            </a:r>
          </a:p>
        </p:txBody>
      </p:sp>
      <p:sp>
        <p:nvSpPr>
          <p:cNvPr id="58378" name="テキスト ボックス 14"/>
          <p:cNvSpPr txBox="1">
            <a:spLocks noChangeArrowheads="1"/>
          </p:cNvSpPr>
          <p:nvPr/>
        </p:nvSpPr>
        <p:spPr bwMode="auto">
          <a:xfrm>
            <a:off x="7907338" y="1311275"/>
            <a:ext cx="13160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MANAL</a:t>
            </a:r>
            <a:endParaRPr lang="ja-JP" altLang="en-US"/>
          </a:p>
        </p:txBody>
      </p:sp>
      <p:sp>
        <p:nvSpPr>
          <p:cNvPr id="58379" name="テキスト ボックス 15"/>
          <p:cNvSpPr txBox="1">
            <a:spLocks noChangeArrowheads="1"/>
          </p:cNvSpPr>
          <p:nvPr/>
        </p:nvSpPr>
        <p:spPr bwMode="auto">
          <a:xfrm>
            <a:off x="7913688" y="1671638"/>
            <a:ext cx="733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FF00"/>
                </a:solidFill>
              </a:rPr>
              <a:t>JRA</a:t>
            </a:r>
            <a:endParaRPr lang="ja-JP" altLang="en-US">
              <a:solidFill>
                <a:srgbClr val="00FF00"/>
              </a:solidFill>
            </a:endParaRPr>
          </a:p>
        </p:txBody>
      </p:sp>
      <p:sp>
        <p:nvSpPr>
          <p:cNvPr id="58380" name="テキスト ボックス 16"/>
          <p:cNvSpPr txBox="1">
            <a:spLocks noChangeArrowheads="1"/>
          </p:cNvSpPr>
          <p:nvPr/>
        </p:nvSpPr>
        <p:spPr bwMode="auto">
          <a:xfrm>
            <a:off x="7913688" y="2032000"/>
            <a:ext cx="8001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FF"/>
                </a:solidFill>
              </a:rPr>
              <a:t>ERA</a:t>
            </a:r>
            <a:endParaRPr lang="ja-JP" altLang="en-US">
              <a:solidFill>
                <a:srgbClr val="0000FF"/>
              </a:solidFill>
            </a:endParaRPr>
          </a:p>
        </p:txBody>
      </p:sp>
      <p:sp>
        <p:nvSpPr>
          <p:cNvPr id="58381" name="テキスト ボックス 17"/>
          <p:cNvSpPr txBox="1">
            <a:spLocks noChangeArrowheads="1"/>
          </p:cNvSpPr>
          <p:nvPr/>
        </p:nvSpPr>
        <p:spPr bwMode="auto">
          <a:xfrm>
            <a:off x="468313" y="981075"/>
            <a:ext cx="18002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/>
              <a:t>2003</a:t>
            </a:r>
            <a:r>
              <a:rPr lang="ja-JP" altLang="en-US" sz="2800"/>
              <a:t>年</a:t>
            </a:r>
            <a:r>
              <a:rPr lang="en-US" altLang="ja-JP" sz="2800"/>
              <a:t>7</a:t>
            </a:r>
            <a:r>
              <a:rPr lang="ja-JP" altLang="en-US" sz="2800"/>
              <a:t>月</a:t>
            </a:r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50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51238" y="73025"/>
            <a:ext cx="2062162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まとめ</a:t>
            </a:r>
            <a:r>
              <a:rPr lang="en-US" altLang="ja-JP" smtClean="0"/>
              <a:t>-</a:t>
            </a:r>
            <a:r>
              <a:rPr lang="ja-JP" altLang="en-US" smtClean="0"/>
              <a:t>２</a:t>
            </a:r>
          </a:p>
        </p:txBody>
      </p:sp>
      <p:sp>
        <p:nvSpPr>
          <p:cNvPr id="59395" name="AutoShape 3"/>
          <p:cNvSpPr>
            <a:spLocks noChangeArrowheads="1"/>
          </p:cNvSpPr>
          <p:nvPr/>
        </p:nvSpPr>
        <p:spPr bwMode="auto">
          <a:xfrm>
            <a:off x="539750" y="1052513"/>
            <a:ext cx="8064500" cy="4870450"/>
          </a:xfrm>
          <a:prstGeom prst="roundRect">
            <a:avLst>
              <a:gd name="adj" fmla="val 2384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10800" rIns="0" bIns="10800" anchorCtr="1">
            <a:spAutoFit/>
          </a:bodyPr>
          <a:lstStyle/>
          <a:p>
            <a:r>
              <a:rPr lang="ja-JP" altLang="en-US" sz="2800">
                <a:solidFill>
                  <a:srgbClr val="003366"/>
                </a:solidFill>
              </a:rPr>
              <a:t>■ 誤差要因</a:t>
            </a:r>
            <a:endParaRPr lang="en-US" altLang="ja-JP" sz="2800">
              <a:solidFill>
                <a:srgbClr val="003366"/>
              </a:solidFill>
            </a:endParaRPr>
          </a:p>
          <a:p>
            <a:r>
              <a:rPr lang="en-US" altLang="ja-JP" sz="2800"/>
              <a:t>・</a:t>
            </a:r>
            <a:r>
              <a:rPr lang="ja-JP" altLang="en-US" sz="2800"/>
              <a:t>気温</a:t>
            </a:r>
            <a:r>
              <a:rPr lang="en-US" altLang="ja-JP" sz="2800"/>
              <a:t>ME/RMSE </a:t>
            </a:r>
            <a:r>
              <a:rPr lang="ja-JP" altLang="en-US" sz="2800"/>
              <a:t>：</a:t>
            </a:r>
            <a:r>
              <a:rPr lang="en-US" altLang="ja-JP" sz="2800">
                <a:solidFill>
                  <a:srgbClr val="FF0000"/>
                </a:solidFill>
              </a:rPr>
              <a:t>~1K warm bias</a:t>
            </a:r>
            <a:r>
              <a:rPr lang="en-US" altLang="ja-JP" sz="2800"/>
              <a:t>, </a:t>
            </a:r>
            <a:r>
              <a:rPr lang="en-US" altLang="ja-JP" sz="2800">
                <a:solidFill>
                  <a:srgbClr val="FF0000"/>
                </a:solidFill>
              </a:rPr>
              <a:t>~2K</a:t>
            </a:r>
          </a:p>
          <a:p>
            <a:r>
              <a:rPr lang="ja-JP" altLang="en-US">
                <a:solidFill>
                  <a:srgbClr val="0000FF"/>
                </a:solidFill>
              </a:rPr>
              <a:t>　－ </a:t>
            </a:r>
            <a:r>
              <a:rPr lang="en-US" altLang="ja-JP">
                <a:solidFill>
                  <a:srgbClr val="0000FF"/>
                </a:solidFill>
              </a:rPr>
              <a:t>2003: RE is large in daytime</a:t>
            </a:r>
          </a:p>
          <a:p>
            <a:r>
              <a:rPr lang="ja-JP" altLang="en-US">
                <a:solidFill>
                  <a:srgbClr val="0000FF"/>
                </a:solidFill>
              </a:rPr>
              <a:t>　－ </a:t>
            </a:r>
            <a:r>
              <a:rPr lang="en-US" altLang="ja-JP">
                <a:solidFill>
                  <a:srgbClr val="0000FF"/>
                </a:solidFill>
              </a:rPr>
              <a:t>2004: RE is large in night-early morning time</a:t>
            </a:r>
          </a:p>
          <a:p>
            <a:r>
              <a:rPr lang="ja-JP" altLang="en-US">
                <a:solidFill>
                  <a:srgbClr val="0000FF"/>
                </a:solidFill>
              </a:rPr>
              <a:t>　－ </a:t>
            </a:r>
            <a:r>
              <a:rPr lang="en-US" altLang="ja-JP">
                <a:solidFill>
                  <a:srgbClr val="0000FF"/>
                </a:solidFill>
              </a:rPr>
              <a:t>Regional feature: RE is larger in inland than in coastal area</a:t>
            </a:r>
          </a:p>
          <a:p>
            <a:r>
              <a:rPr lang="ja-JP" altLang="en-US">
                <a:solidFill>
                  <a:srgbClr val="0000FF"/>
                </a:solidFill>
              </a:rPr>
              <a:t>　－</a:t>
            </a:r>
            <a:r>
              <a:rPr lang="en-US" altLang="ja-JP">
                <a:solidFill>
                  <a:srgbClr val="0000FF"/>
                </a:solidFill>
              </a:rPr>
              <a:t>Error of DTR: reduce by NHM1km</a:t>
            </a:r>
          </a:p>
          <a:p>
            <a:r>
              <a:rPr lang="ja-JP" altLang="en-US">
                <a:solidFill>
                  <a:srgbClr val="0000FF"/>
                </a:solidFill>
              </a:rPr>
              <a:t>　　（</a:t>
            </a:r>
            <a:r>
              <a:rPr lang="en-US" altLang="ja-JP">
                <a:solidFill>
                  <a:srgbClr val="0000FF"/>
                </a:solidFill>
              </a:rPr>
              <a:t>downscaling gain???</a:t>
            </a:r>
            <a:r>
              <a:rPr lang="ja-JP" altLang="en-US">
                <a:solidFill>
                  <a:srgbClr val="0000FF"/>
                </a:solidFill>
              </a:rPr>
              <a:t>）</a:t>
            </a:r>
            <a:endParaRPr lang="en-US" altLang="ja-JP">
              <a:solidFill>
                <a:srgbClr val="0000FF"/>
              </a:solidFill>
            </a:endParaRPr>
          </a:p>
          <a:p>
            <a:r>
              <a:rPr lang="en-US" altLang="ja-JP" sz="2800"/>
              <a:t>・Error of shortwave radiation is related to error of temp in 2003.</a:t>
            </a:r>
          </a:p>
          <a:p>
            <a:r>
              <a:rPr lang="ja-JP" altLang="en-US" sz="2800"/>
              <a:t>（</a:t>
            </a:r>
            <a:r>
              <a:rPr lang="en-US" altLang="ja-JP" sz="2800"/>
              <a:t>cloud amount might be overestimated in nighttime in 2004</a:t>
            </a:r>
            <a:r>
              <a:rPr lang="ja-JP" altLang="en-US" sz="2800"/>
              <a:t>）</a:t>
            </a:r>
            <a:endParaRPr lang="en-US" altLang="ja-JP" sz="2800"/>
          </a:p>
          <a:p>
            <a:r>
              <a:rPr lang="ja-JP" altLang="en-US">
                <a:solidFill>
                  <a:srgbClr val="0000FF"/>
                </a:solidFill>
              </a:rPr>
              <a:t>　</a:t>
            </a:r>
            <a:r>
              <a:rPr lang="ja-JP" altLang="en-US">
                <a:solidFill>
                  <a:srgbClr val="66CCFF"/>
                </a:solidFill>
              </a:rPr>
              <a:t>－</a:t>
            </a:r>
            <a:r>
              <a:rPr lang="en-US" altLang="ja-JP">
                <a:solidFill>
                  <a:srgbClr val="66CCFF"/>
                </a:solidFill>
              </a:rPr>
              <a:t>is closely related to Error of DTR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51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sawada\Documents\work\yamase_CI\fig_201009\ps_uv_com_0304_JUL_ano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" y="720725"/>
            <a:ext cx="8443913" cy="613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5"/>
          <p:cNvSpPr>
            <a:spLocks noGrp="1" noChangeArrowheads="1"/>
          </p:cNvSpPr>
          <p:nvPr>
            <p:ph type="title"/>
          </p:nvPr>
        </p:nvSpPr>
        <p:spPr>
          <a:xfrm>
            <a:off x="139700" y="103188"/>
            <a:ext cx="8850313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4000" smtClean="0"/>
              <a:t>Synoptic pattern in 2003/2004</a:t>
            </a:r>
            <a:r>
              <a:rPr lang="ja-JP" altLang="en-US" sz="4000" smtClean="0"/>
              <a:t>　</a:t>
            </a:r>
            <a:r>
              <a:rPr lang="en-US" altLang="ja-JP" sz="4000" smtClean="0"/>
              <a:t>Ps &amp; Wind</a:t>
            </a:r>
            <a:endParaRPr lang="ja-JP" altLang="en-US" sz="4000" smtClean="0"/>
          </a:p>
        </p:txBody>
      </p:sp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1908175" y="682625"/>
            <a:ext cx="1119188" cy="369888"/>
          </a:xfrm>
          <a:prstGeom prst="rect">
            <a:avLst/>
          </a:prstGeom>
          <a:solidFill>
            <a:srgbClr val="FFFFCC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en-US" altLang="ja-JP"/>
              <a:t>2003/07</a:t>
            </a:r>
            <a:endParaRPr lang="ja-JP" altLang="en-US"/>
          </a:p>
        </p:txBody>
      </p:sp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5795963" y="684213"/>
            <a:ext cx="1152525" cy="368300"/>
          </a:xfrm>
          <a:prstGeom prst="rect">
            <a:avLst/>
          </a:prstGeom>
          <a:solidFill>
            <a:srgbClr val="FFFFCC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en-US" altLang="ja-JP"/>
              <a:t>2004/07</a:t>
            </a:r>
            <a:endParaRPr lang="ja-JP" altLang="en-US"/>
          </a:p>
        </p:txBody>
      </p:sp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684213" y="4149725"/>
            <a:ext cx="1873250" cy="369888"/>
          </a:xfrm>
          <a:prstGeom prst="rect">
            <a:avLst/>
          </a:prstGeom>
          <a:solidFill>
            <a:srgbClr val="FFFFCC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ja-JP" altLang="en-US"/>
              <a:t>1988-2007/07</a:t>
            </a:r>
          </a:p>
        </p:txBody>
      </p:sp>
      <p:sp>
        <p:nvSpPr>
          <p:cNvPr id="377867" name="AutoShape 11"/>
          <p:cNvSpPr>
            <a:spLocks noChangeArrowheads="1"/>
          </p:cNvSpPr>
          <p:nvPr/>
        </p:nvSpPr>
        <p:spPr bwMode="auto">
          <a:xfrm>
            <a:off x="1403350" y="3573463"/>
            <a:ext cx="2089150" cy="4699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sz="2800">
                <a:solidFill>
                  <a:schemeClr val="accent2"/>
                </a:solidFill>
              </a:rPr>
              <a:t>Cold summer</a:t>
            </a: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5651500" y="3573463"/>
            <a:ext cx="1944688" cy="4699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C00000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</a:rPr>
              <a:t>Hot summer</a:t>
            </a: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5508625" y="5084763"/>
            <a:ext cx="3454400" cy="1570037"/>
          </a:xfrm>
          <a:prstGeom prst="rect">
            <a:avLst/>
          </a:prstGeom>
          <a:noFill/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rIns="36000">
            <a:spAutoFit/>
          </a:bodyPr>
          <a:lstStyle/>
          <a:p>
            <a:r>
              <a:rPr lang="en-US" altLang="ja-JP"/>
              <a:t>Monthly mean by JRA</a:t>
            </a:r>
          </a:p>
          <a:p>
            <a:r>
              <a:rPr lang="en-US" altLang="ja-JP"/>
              <a:t>Top-left: 2003/</a:t>
            </a:r>
            <a:r>
              <a:rPr lang="ja-JP" altLang="en-US"/>
              <a:t>7 </a:t>
            </a:r>
            <a:r>
              <a:rPr lang="en-US" altLang="ja-JP"/>
              <a:t>anomaly</a:t>
            </a:r>
            <a:endParaRPr lang="ja-JP" altLang="en-US"/>
          </a:p>
          <a:p>
            <a:r>
              <a:rPr lang="en-US" altLang="ja-JP"/>
              <a:t>Top-right: 2004/</a:t>
            </a:r>
            <a:r>
              <a:rPr lang="ja-JP" altLang="en-US"/>
              <a:t>7 </a:t>
            </a:r>
            <a:r>
              <a:rPr lang="en-US" altLang="ja-JP"/>
              <a:t>anomaly</a:t>
            </a:r>
          </a:p>
          <a:p>
            <a:r>
              <a:rPr lang="en-US" altLang="ja-JP"/>
              <a:t>Bottom-left: 20-yr mean</a:t>
            </a:r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52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67" grpId="0" animBg="1" autoUpdateAnimBg="0"/>
      <p:bldP spid="12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sawada\Documents\work\yamase_CI\fig_201012\sst_co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1341438"/>
            <a:ext cx="9026525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5"/>
          <p:cNvSpPr>
            <a:spLocks noGrp="1" noChangeArrowheads="1"/>
          </p:cNvSpPr>
          <p:nvPr>
            <p:ph type="title"/>
          </p:nvPr>
        </p:nvSpPr>
        <p:spPr>
          <a:xfrm>
            <a:off x="1450975" y="103188"/>
            <a:ext cx="6227763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4000" smtClean="0"/>
              <a:t>SST distribution in 2003/2004</a:t>
            </a:r>
            <a:endParaRPr lang="ja-JP" altLang="en-US" sz="4000" smtClean="0"/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1187450" y="971550"/>
            <a:ext cx="1119188" cy="369888"/>
          </a:xfrm>
          <a:prstGeom prst="rect">
            <a:avLst/>
          </a:prstGeom>
          <a:solidFill>
            <a:srgbClr val="FFFFCC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en-US" altLang="ja-JP"/>
              <a:t>2003/07</a:t>
            </a:r>
            <a:endParaRPr lang="ja-JP" altLang="en-US"/>
          </a:p>
        </p:txBody>
      </p:sp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3995738" y="973138"/>
            <a:ext cx="1152525" cy="368300"/>
          </a:xfrm>
          <a:prstGeom prst="rect">
            <a:avLst/>
          </a:prstGeom>
          <a:solidFill>
            <a:srgbClr val="FFFFCC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en-US" altLang="ja-JP"/>
              <a:t>2004/07</a:t>
            </a:r>
            <a:endParaRPr lang="ja-JP" altLang="en-US"/>
          </a:p>
        </p:txBody>
      </p:sp>
      <p:sp>
        <p:nvSpPr>
          <p:cNvPr id="61446" name="Text Box 8"/>
          <p:cNvSpPr txBox="1">
            <a:spLocks noChangeArrowheads="1"/>
          </p:cNvSpPr>
          <p:nvPr/>
        </p:nvSpPr>
        <p:spPr bwMode="auto">
          <a:xfrm>
            <a:off x="6443663" y="971550"/>
            <a:ext cx="2232025" cy="369888"/>
          </a:xfrm>
          <a:prstGeom prst="rect">
            <a:avLst/>
          </a:prstGeom>
          <a:solidFill>
            <a:srgbClr val="FFFFCC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r>
              <a:rPr lang="en-US" altLang="ja-JP"/>
              <a:t>2003/07-2004/07</a:t>
            </a:r>
            <a:endParaRPr lang="ja-JP" altLang="en-US"/>
          </a:p>
        </p:txBody>
      </p:sp>
      <p:sp>
        <p:nvSpPr>
          <p:cNvPr id="61447" name="Rectangle 9"/>
          <p:cNvSpPr>
            <a:spLocks noChangeArrowheads="1"/>
          </p:cNvSpPr>
          <p:nvPr/>
        </p:nvSpPr>
        <p:spPr bwMode="auto">
          <a:xfrm>
            <a:off x="5580063" y="5084763"/>
            <a:ext cx="3424237" cy="1570037"/>
          </a:xfrm>
          <a:prstGeom prst="rect">
            <a:avLst/>
          </a:prstGeom>
          <a:noFill/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Monthly mean by NGSST</a:t>
            </a:r>
          </a:p>
          <a:p>
            <a:r>
              <a:rPr lang="en-US" altLang="ja-JP"/>
              <a:t>Left: 2003/</a:t>
            </a:r>
            <a:r>
              <a:rPr lang="ja-JP" altLang="en-US"/>
              <a:t>7</a:t>
            </a:r>
          </a:p>
          <a:p>
            <a:r>
              <a:rPr lang="en-US" altLang="ja-JP"/>
              <a:t>Center: 2004/</a:t>
            </a:r>
            <a:r>
              <a:rPr lang="ja-JP" altLang="en-US"/>
              <a:t>7</a:t>
            </a:r>
            <a:endParaRPr lang="en-US" altLang="ja-JP"/>
          </a:p>
          <a:p>
            <a:r>
              <a:rPr lang="en-US" altLang="ja-JP"/>
              <a:t>Right: 2003/</a:t>
            </a:r>
            <a:r>
              <a:rPr lang="ja-JP" altLang="en-US"/>
              <a:t>7</a:t>
            </a:r>
            <a:r>
              <a:rPr lang="en-US" altLang="ja-JP"/>
              <a:t>- 2004/</a:t>
            </a:r>
            <a:r>
              <a:rPr lang="ja-JP" altLang="en-US"/>
              <a:t>7</a:t>
            </a:r>
            <a:endParaRPr lang="en-US" altLang="ja-JP"/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53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テキスト ボックス 12"/>
          <p:cNvSpPr txBox="1">
            <a:spLocks noChangeArrowheads="1"/>
          </p:cNvSpPr>
          <p:nvPr/>
        </p:nvSpPr>
        <p:spPr bwMode="auto">
          <a:xfrm>
            <a:off x="2403475" y="3354388"/>
            <a:ext cx="1447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/>
              <a:t>Time (year)</a:t>
            </a:r>
            <a:endParaRPr lang="ja-JP" altLang="en-US"/>
          </a:p>
        </p:txBody>
      </p:sp>
      <p:grpSp>
        <p:nvGrpSpPr>
          <p:cNvPr id="2" name="グループ化 18"/>
          <p:cNvGrpSpPr>
            <a:grpSpLocks/>
          </p:cNvGrpSpPr>
          <p:nvPr/>
        </p:nvGrpSpPr>
        <p:grpSpPr bwMode="auto">
          <a:xfrm>
            <a:off x="34925" y="3449638"/>
            <a:ext cx="8640763" cy="3651250"/>
            <a:chOff x="35496" y="3449782"/>
            <a:chExt cx="8640960" cy="3651626"/>
          </a:xfrm>
        </p:grpSpPr>
        <p:pic>
          <p:nvPicPr>
            <p:cNvPr id="62483" name="Picture 18" descr="C:\Users\sawada\Documents\work\yamase_CI\fig_201009\map_DIFF_TEMP_200407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83471" y="3645421"/>
              <a:ext cx="3360737" cy="3455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84" name="Picture 17" descr="C:\Users\sawada\Documents\work\yamase_CI\fig_201009\map_DIFF_TEMP_200307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3645421"/>
              <a:ext cx="3360737" cy="3455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85" name="Rectangle 9"/>
            <p:cNvSpPr>
              <a:spLocks noChangeArrowheads="1"/>
            </p:cNvSpPr>
            <p:nvPr/>
          </p:nvSpPr>
          <p:spPr bwMode="auto">
            <a:xfrm>
              <a:off x="6732240" y="3966155"/>
              <a:ext cx="1944216" cy="830997"/>
            </a:xfrm>
            <a:prstGeom prst="rect">
              <a:avLst/>
            </a:prstGeom>
            <a:noFill/>
            <a:ln w="38100">
              <a:solidFill>
                <a:srgbClr val="003366"/>
              </a:solidFill>
              <a:miter lim="800000"/>
              <a:headEnd/>
              <a:tailEnd/>
            </a:ln>
          </p:spPr>
          <p:txBody>
            <a:bodyPr rIns="36000">
              <a:spAutoFit/>
            </a:bodyPr>
            <a:lstStyle/>
            <a:p>
              <a:r>
                <a:rPr lang="en-US" altLang="ja-JP"/>
                <a:t>Monthly mean by AMeDAS</a:t>
              </a:r>
            </a:p>
          </p:txBody>
        </p:sp>
        <p:sp>
          <p:nvSpPr>
            <p:cNvPr id="62486" name="テキスト ボックス 16"/>
            <p:cNvSpPr txBox="1">
              <a:spLocks noChangeArrowheads="1"/>
            </p:cNvSpPr>
            <p:nvPr/>
          </p:nvSpPr>
          <p:spPr bwMode="auto">
            <a:xfrm>
              <a:off x="467544" y="3449782"/>
              <a:ext cx="2880320" cy="369332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rgbClr val="003366"/>
              </a:solidFill>
              <a:miter lim="800000"/>
              <a:headEnd/>
              <a:tailEnd/>
            </a:ln>
          </p:spPr>
          <p:txBody>
            <a:bodyPr lIns="72000" tIns="0" rIns="72000" bIns="0">
              <a:spAutoFit/>
            </a:bodyPr>
            <a:lstStyle/>
            <a:p>
              <a:r>
                <a:rPr lang="en-US" altLang="ja-JP"/>
                <a:t>2003/7 Temp anomaly</a:t>
              </a:r>
              <a:endParaRPr lang="ja-JP" altLang="en-US"/>
            </a:p>
          </p:txBody>
        </p:sp>
        <p:sp>
          <p:nvSpPr>
            <p:cNvPr id="62487" name="テキスト ボックス 17"/>
            <p:cNvSpPr txBox="1">
              <a:spLocks noChangeArrowheads="1"/>
            </p:cNvSpPr>
            <p:nvPr/>
          </p:nvSpPr>
          <p:spPr bwMode="auto">
            <a:xfrm>
              <a:off x="3471734" y="3449782"/>
              <a:ext cx="2900466" cy="369332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rgbClr val="003366"/>
              </a:solidFill>
              <a:miter lim="800000"/>
              <a:headEnd/>
              <a:tailEnd/>
            </a:ln>
          </p:spPr>
          <p:txBody>
            <a:bodyPr lIns="72000" tIns="0" rIns="72000" bIns="0">
              <a:spAutoFit/>
            </a:bodyPr>
            <a:lstStyle/>
            <a:p>
              <a:r>
                <a:rPr lang="en-US" altLang="ja-JP"/>
                <a:t>2004/7 Temp anomaly</a:t>
              </a:r>
              <a:endParaRPr lang="ja-JP" altLang="en-US"/>
            </a:p>
          </p:txBody>
        </p:sp>
      </p:grpSp>
      <p:pic>
        <p:nvPicPr>
          <p:cNvPr id="62468" name="Picture 16" descr="C:\Users\sawada\Documents\work\yamase_CI\fig_201009\map_MEAN_TEMP_1981-2010_0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461250"/>
            <a:ext cx="3360738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>
          <a:xfrm>
            <a:off x="882650" y="103188"/>
            <a:ext cx="7364413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4000" smtClean="0"/>
              <a:t>Temperature anomaly in 2003/2004</a:t>
            </a:r>
            <a:endParaRPr lang="ja-JP" altLang="en-US" sz="4000" smtClean="0"/>
          </a:p>
        </p:txBody>
      </p:sp>
      <p:sp>
        <p:nvSpPr>
          <p:cNvPr id="377867" name="AutoShape 11"/>
          <p:cNvSpPr>
            <a:spLocks noChangeArrowheads="1"/>
          </p:cNvSpPr>
          <p:nvPr/>
        </p:nvSpPr>
        <p:spPr bwMode="auto">
          <a:xfrm>
            <a:off x="587375" y="4860925"/>
            <a:ext cx="2160588" cy="917575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en-US" altLang="ja-JP" sz="2800">
                <a:solidFill>
                  <a:schemeClr val="accent2"/>
                </a:solidFill>
              </a:rPr>
              <a:t>Cold summer</a:t>
            </a:r>
          </a:p>
          <a:p>
            <a:r>
              <a:rPr lang="ja-JP" altLang="en-US" sz="2800">
                <a:solidFill>
                  <a:schemeClr val="accent2"/>
                </a:solidFill>
              </a:rPr>
              <a:t>（</a:t>
            </a:r>
            <a:r>
              <a:rPr lang="en-US" altLang="ja-JP" sz="2800">
                <a:solidFill>
                  <a:schemeClr val="accent2"/>
                </a:solidFill>
              </a:rPr>
              <a:t>~3K lower</a:t>
            </a:r>
            <a:r>
              <a:rPr lang="ja-JP" altLang="en-US" sz="2800">
                <a:solidFill>
                  <a:schemeClr val="accent2"/>
                </a:solidFill>
              </a:rPr>
              <a:t>）</a:t>
            </a:r>
            <a:endParaRPr lang="en-US" altLang="ja-JP" sz="2800">
              <a:solidFill>
                <a:schemeClr val="accent2"/>
              </a:solidFill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3851275" y="4860925"/>
            <a:ext cx="2160588" cy="917575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C00000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</a:rPr>
              <a:t>Hot summer</a:t>
            </a:r>
          </a:p>
          <a:p>
            <a:r>
              <a:rPr lang="ja-JP" altLang="en-US" sz="2800">
                <a:solidFill>
                  <a:srgbClr val="FF0000"/>
                </a:solidFill>
              </a:rPr>
              <a:t>（</a:t>
            </a:r>
            <a:r>
              <a:rPr lang="en-US" altLang="ja-JP" sz="2800">
                <a:solidFill>
                  <a:srgbClr val="FF0000"/>
                </a:solidFill>
              </a:rPr>
              <a:t>~2K higher</a:t>
            </a:r>
            <a:r>
              <a:rPr lang="ja-JP" altLang="en-US" sz="2800">
                <a:solidFill>
                  <a:srgbClr val="FF0000"/>
                </a:solidFill>
              </a:rPr>
              <a:t>）</a:t>
            </a:r>
            <a:endParaRPr lang="en-US" altLang="ja-JP" sz="2800">
              <a:solidFill>
                <a:srgbClr val="FF0000"/>
              </a:solidFill>
            </a:endParaRPr>
          </a:p>
        </p:txBody>
      </p:sp>
      <p:pic>
        <p:nvPicPr>
          <p:cNvPr id="62472" name="Picture 11" descr="C:\Users\sawada\Documents\work\yamase_CI\fig_201101\temp_senda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650" y="711200"/>
            <a:ext cx="52768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3" name="テキスト ボックス 13"/>
          <p:cNvSpPr txBox="1">
            <a:spLocks noChangeArrowheads="1"/>
          </p:cNvSpPr>
          <p:nvPr/>
        </p:nvSpPr>
        <p:spPr bwMode="auto">
          <a:xfrm rot="-5400000">
            <a:off x="-866775" y="1801813"/>
            <a:ext cx="2155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/>
              <a:t>Temp. (degree C)</a:t>
            </a:r>
            <a:endParaRPr lang="ja-JP" altLang="en-US"/>
          </a:p>
        </p:txBody>
      </p:sp>
      <p:sp>
        <p:nvSpPr>
          <p:cNvPr id="62474" name="テキスト ボックス 14"/>
          <p:cNvSpPr txBox="1">
            <a:spLocks noChangeArrowheads="1"/>
          </p:cNvSpPr>
          <p:nvPr/>
        </p:nvSpPr>
        <p:spPr bwMode="auto">
          <a:xfrm>
            <a:off x="3216275" y="714375"/>
            <a:ext cx="2454275" cy="36988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/>
              <a:t>JJA-Temp@Sendai</a:t>
            </a:r>
            <a:endParaRPr lang="ja-JP" altLang="en-US"/>
          </a:p>
        </p:txBody>
      </p:sp>
      <p:grpSp>
        <p:nvGrpSpPr>
          <p:cNvPr id="3" name="グループ化 23"/>
          <p:cNvGrpSpPr>
            <a:grpSpLocks/>
          </p:cNvGrpSpPr>
          <p:nvPr/>
        </p:nvGrpSpPr>
        <p:grpSpPr bwMode="auto">
          <a:xfrm>
            <a:off x="4579938" y="1073150"/>
            <a:ext cx="1143000" cy="544513"/>
            <a:chOff x="4580384" y="1073061"/>
            <a:chExt cx="1141809" cy="545348"/>
          </a:xfrm>
        </p:grpSpPr>
        <p:sp>
          <p:nvSpPr>
            <p:cNvPr id="21" name="円/楕円 20"/>
            <p:cNvSpPr/>
            <p:nvPr/>
          </p:nvSpPr>
          <p:spPr>
            <a:xfrm>
              <a:off x="4580384" y="1259084"/>
              <a:ext cx="359987" cy="3593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2482" name="テキスト ボックス 21"/>
            <p:cNvSpPr txBox="1">
              <a:spLocks noChangeArrowheads="1"/>
            </p:cNvSpPr>
            <p:nvPr/>
          </p:nvSpPr>
          <p:spPr bwMode="auto">
            <a:xfrm>
              <a:off x="5004048" y="1073061"/>
              <a:ext cx="71814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800" b="1">
                  <a:solidFill>
                    <a:srgbClr val="FF0000"/>
                  </a:solidFill>
                </a:rPr>
                <a:t>2004</a:t>
              </a:r>
              <a:endParaRPr lang="ja-JP" altLang="en-US" sz="2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グループ化 24"/>
          <p:cNvGrpSpPr>
            <a:grpSpLocks/>
          </p:cNvGrpSpPr>
          <p:nvPr/>
        </p:nvGrpSpPr>
        <p:grpSpPr bwMode="auto">
          <a:xfrm>
            <a:off x="4427538" y="2565400"/>
            <a:ext cx="1150937" cy="431800"/>
            <a:chOff x="4427984" y="2566065"/>
            <a:chExt cx="1150193" cy="430887"/>
          </a:xfrm>
        </p:grpSpPr>
        <p:sp>
          <p:nvSpPr>
            <p:cNvPr id="20" name="円/楕円 19"/>
            <p:cNvSpPr/>
            <p:nvPr/>
          </p:nvSpPr>
          <p:spPr>
            <a:xfrm>
              <a:off x="4427984" y="2637352"/>
              <a:ext cx="360129" cy="35960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2480" name="テキスト ボックス 22"/>
            <p:cNvSpPr txBox="1">
              <a:spLocks noChangeArrowheads="1"/>
            </p:cNvSpPr>
            <p:nvPr/>
          </p:nvSpPr>
          <p:spPr bwMode="auto">
            <a:xfrm>
              <a:off x="4860032" y="2566065"/>
              <a:ext cx="71814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800" b="1">
                  <a:solidFill>
                    <a:srgbClr val="0000FF"/>
                  </a:solidFill>
                </a:rPr>
                <a:t>2003</a:t>
              </a:r>
              <a:endParaRPr lang="ja-JP" altLang="en-US" sz="2800" b="1">
                <a:solidFill>
                  <a:srgbClr val="0000FF"/>
                </a:solidFill>
              </a:endParaRPr>
            </a:p>
          </p:txBody>
        </p:sp>
      </p:grpSp>
      <p:sp>
        <p:nvSpPr>
          <p:cNvPr id="62477" name="正方形/長方形 23"/>
          <p:cNvSpPr>
            <a:spLocks noChangeArrowheads="1"/>
          </p:cNvSpPr>
          <p:nvPr/>
        </p:nvSpPr>
        <p:spPr bwMode="auto">
          <a:xfrm>
            <a:off x="5867400" y="1196975"/>
            <a:ext cx="2952750" cy="1200150"/>
          </a:xfrm>
          <a:prstGeom prst="rect">
            <a:avLst/>
          </a:prstGeom>
          <a:noFill/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AMeDAS: Automated Meteorological Data Acquisition System</a:t>
            </a:r>
            <a:endParaRPr lang="ja-JP" altLang="en-US"/>
          </a:p>
        </p:txBody>
      </p:sp>
      <p:sp>
        <p:nvSpPr>
          <p:cNvPr id="25" name="スライド番号プレースホル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54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67" grpId="0" animBg="1" autoUpdateAnimBg="0"/>
      <p:bldP spid="12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470150" y="107950"/>
            <a:ext cx="4191000" cy="60960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4000" smtClean="0"/>
              <a:t>Experimental design</a:t>
            </a:r>
            <a:endParaRPr lang="ja-JP" altLang="en-US" sz="4000" smtClean="0">
              <a:solidFill>
                <a:schemeClr val="tx1"/>
              </a:solidFill>
            </a:endParaRPr>
          </a:p>
        </p:txBody>
      </p:sp>
      <p:sp>
        <p:nvSpPr>
          <p:cNvPr id="63491" name="Text Box 39"/>
          <p:cNvSpPr txBox="1">
            <a:spLocks noChangeArrowheads="1"/>
          </p:cNvSpPr>
          <p:nvPr/>
        </p:nvSpPr>
        <p:spPr bwMode="auto">
          <a:xfrm>
            <a:off x="914400" y="6400800"/>
            <a:ext cx="8131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/>
              <a:t>MANAL : mesoscale objective analysis with 10-km mesh by JMA</a:t>
            </a:r>
            <a:endParaRPr lang="ja-JP" altLang="en-US"/>
          </a:p>
        </p:txBody>
      </p:sp>
      <p:grpSp>
        <p:nvGrpSpPr>
          <p:cNvPr id="63492" name="グループ化 25"/>
          <p:cNvGrpSpPr>
            <a:grpSpLocks/>
          </p:cNvGrpSpPr>
          <p:nvPr/>
        </p:nvGrpSpPr>
        <p:grpSpPr bwMode="auto">
          <a:xfrm>
            <a:off x="122238" y="1052513"/>
            <a:ext cx="8986837" cy="4986337"/>
            <a:chOff x="122238" y="1052513"/>
            <a:chExt cx="8986837" cy="4986337"/>
          </a:xfrm>
        </p:grpSpPr>
        <p:sp>
          <p:nvSpPr>
            <p:cNvPr id="63494" name="Text Box 7"/>
            <p:cNvSpPr txBox="1">
              <a:spLocks noChangeArrowheads="1"/>
            </p:cNvSpPr>
            <p:nvPr/>
          </p:nvSpPr>
          <p:spPr bwMode="auto">
            <a:xfrm>
              <a:off x="222250" y="1849438"/>
              <a:ext cx="1119188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/>
                <a:t>MANAL</a:t>
              </a:r>
            </a:p>
            <a:p>
              <a:r>
                <a:rPr lang="ja-JP" altLang="en-US"/>
                <a:t>（10</a:t>
              </a:r>
              <a:r>
                <a:rPr lang="en-US" altLang="ja-JP"/>
                <a:t>km）</a:t>
              </a:r>
            </a:p>
          </p:txBody>
        </p:sp>
        <p:sp>
          <p:nvSpPr>
            <p:cNvPr id="63495" name="Text Box 10"/>
            <p:cNvSpPr txBox="1">
              <a:spLocks noChangeArrowheads="1"/>
            </p:cNvSpPr>
            <p:nvPr/>
          </p:nvSpPr>
          <p:spPr bwMode="auto">
            <a:xfrm>
              <a:off x="122238" y="2840038"/>
              <a:ext cx="1254125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/>
                <a:t>NHM5km</a:t>
              </a:r>
              <a:endParaRPr lang="ja-JP" altLang="en-US"/>
            </a:p>
          </p:txBody>
        </p:sp>
        <p:sp>
          <p:nvSpPr>
            <p:cNvPr id="63496" name="Rectangle 11"/>
            <p:cNvSpPr>
              <a:spLocks noChangeArrowheads="1"/>
            </p:cNvSpPr>
            <p:nvPr/>
          </p:nvSpPr>
          <p:spPr bwMode="auto">
            <a:xfrm>
              <a:off x="1403350" y="2768600"/>
              <a:ext cx="7343775" cy="504825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rgbClr val="003366"/>
              </a:solidFill>
              <a:miter lim="800000"/>
              <a:headEnd/>
              <a:tailEnd/>
            </a:ln>
          </p:spPr>
          <p:txBody>
            <a:bodyPr lIns="36000" tIns="0" rIns="36000" bIns="0" anchor="ctr">
              <a:spAutoFit/>
            </a:bodyPr>
            <a:lstStyle/>
            <a:p>
              <a:pPr algn="ctr"/>
              <a:r>
                <a:rPr lang="en-US" altLang="ja-JP"/>
                <a:t>6-hourly nesting =&gt; 1-hourly output</a:t>
              </a:r>
              <a:endParaRPr lang="ja-JP" altLang="en-US"/>
            </a:p>
          </p:txBody>
        </p:sp>
        <p:sp>
          <p:nvSpPr>
            <p:cNvPr id="63497" name="Text Box 12"/>
            <p:cNvSpPr txBox="1">
              <a:spLocks noChangeArrowheads="1"/>
            </p:cNvSpPr>
            <p:nvPr/>
          </p:nvSpPr>
          <p:spPr bwMode="auto">
            <a:xfrm>
              <a:off x="122238" y="3784600"/>
              <a:ext cx="1254125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/>
                <a:t>NHM1km</a:t>
              </a:r>
              <a:endParaRPr lang="ja-JP" altLang="en-US"/>
            </a:p>
          </p:txBody>
        </p:sp>
        <p:sp>
          <p:nvSpPr>
            <p:cNvPr id="63498" name="Rectangle 13"/>
            <p:cNvSpPr>
              <a:spLocks noChangeArrowheads="1"/>
            </p:cNvSpPr>
            <p:nvPr/>
          </p:nvSpPr>
          <p:spPr bwMode="auto">
            <a:xfrm>
              <a:off x="1620838" y="3690938"/>
              <a:ext cx="7127875" cy="504825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rgbClr val="003366"/>
              </a:solidFill>
              <a:miter lim="800000"/>
              <a:headEnd/>
              <a:tailEnd/>
            </a:ln>
          </p:spPr>
          <p:txBody>
            <a:bodyPr lIns="36000" tIns="0" rIns="36000" bIns="0" anchor="ctr">
              <a:spAutoFit/>
            </a:bodyPr>
            <a:lstStyle/>
            <a:p>
              <a:pPr algn="ctr"/>
              <a:r>
                <a:rPr lang="ja-JP" altLang="en-US"/>
                <a:t>1-</a:t>
              </a:r>
              <a:r>
                <a:rPr lang="en-US" altLang="ja-JP"/>
                <a:t>hourly nesting=&gt; 1 hourly output</a:t>
              </a:r>
              <a:endParaRPr lang="ja-JP" altLang="en-US"/>
            </a:p>
          </p:txBody>
        </p:sp>
        <p:sp>
          <p:nvSpPr>
            <p:cNvPr id="63499" name="Line 20"/>
            <p:cNvSpPr>
              <a:spLocks noChangeShapeType="1"/>
            </p:cNvSpPr>
            <p:nvPr/>
          </p:nvSpPr>
          <p:spPr bwMode="auto">
            <a:xfrm>
              <a:off x="1763713" y="2763838"/>
              <a:ext cx="0" cy="2879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500" name="Line 21"/>
            <p:cNvSpPr>
              <a:spLocks noChangeShapeType="1"/>
            </p:cNvSpPr>
            <p:nvPr/>
          </p:nvSpPr>
          <p:spPr bwMode="auto">
            <a:xfrm>
              <a:off x="8756650" y="1066800"/>
              <a:ext cx="0" cy="32575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501" name="AutoShape 25"/>
            <p:cNvSpPr>
              <a:spLocks noChangeArrowheads="1"/>
            </p:cNvSpPr>
            <p:nvPr/>
          </p:nvSpPr>
          <p:spPr bwMode="auto">
            <a:xfrm>
              <a:off x="1403350" y="1066800"/>
              <a:ext cx="7343775" cy="685800"/>
            </a:xfrm>
            <a:prstGeom prst="leftRightArrow">
              <a:avLst>
                <a:gd name="adj1" fmla="val 52778"/>
                <a:gd name="adj2" fmla="val 55773"/>
              </a:avLst>
            </a:prstGeom>
            <a:solidFill>
              <a:srgbClr val="FF9900"/>
            </a:solidFill>
            <a:ln w="19050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solidFill>
                    <a:srgbClr val="003366"/>
                  </a:solidFill>
                </a:rPr>
                <a:t>33(32)-days integration for 5-km (1-km) mesh</a:t>
              </a:r>
              <a:endParaRPr lang="ja-JP" altLang="en-US">
                <a:solidFill>
                  <a:srgbClr val="003366"/>
                </a:solidFill>
              </a:endParaRPr>
            </a:p>
          </p:txBody>
        </p:sp>
        <p:sp>
          <p:nvSpPr>
            <p:cNvPr id="63502" name="Line 30"/>
            <p:cNvSpPr>
              <a:spLocks noChangeShapeType="1"/>
            </p:cNvSpPr>
            <p:nvPr/>
          </p:nvSpPr>
          <p:spPr bwMode="auto">
            <a:xfrm flipV="1">
              <a:off x="1390650" y="4124325"/>
              <a:ext cx="0" cy="457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503" name="Line 31"/>
            <p:cNvSpPr>
              <a:spLocks noChangeShapeType="1"/>
            </p:cNvSpPr>
            <p:nvPr/>
          </p:nvSpPr>
          <p:spPr bwMode="auto">
            <a:xfrm flipV="1">
              <a:off x="8748713" y="4017963"/>
              <a:ext cx="0" cy="457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504" name="Rectangle 42"/>
            <p:cNvSpPr>
              <a:spLocks noChangeArrowheads="1"/>
            </p:cNvSpPr>
            <p:nvPr/>
          </p:nvSpPr>
          <p:spPr bwMode="auto">
            <a:xfrm>
              <a:off x="1403350" y="1825625"/>
              <a:ext cx="7343775" cy="503238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rgbClr val="003366"/>
              </a:solidFill>
              <a:miter lim="800000"/>
              <a:headEnd/>
              <a:tailEnd/>
            </a:ln>
          </p:spPr>
          <p:txBody>
            <a:bodyPr lIns="36000" tIns="0" rIns="36000" bIns="0" anchor="ctr">
              <a:spAutoFit/>
            </a:bodyPr>
            <a:lstStyle/>
            <a:p>
              <a:pPr algn="ctr"/>
              <a:r>
                <a:rPr lang="en-US" altLang="ja-JP"/>
                <a:t>6-hourly data</a:t>
              </a:r>
              <a:endParaRPr lang="ja-JP" altLang="en-US"/>
            </a:p>
          </p:txBody>
        </p:sp>
        <p:sp>
          <p:nvSpPr>
            <p:cNvPr id="63505" name="AutoShape 43"/>
            <p:cNvSpPr>
              <a:spLocks noChangeArrowheads="1"/>
            </p:cNvSpPr>
            <p:nvPr/>
          </p:nvSpPr>
          <p:spPr bwMode="auto">
            <a:xfrm>
              <a:off x="1738313" y="2325688"/>
              <a:ext cx="6934200" cy="431800"/>
            </a:xfrm>
            <a:prstGeom prst="downArrow">
              <a:avLst>
                <a:gd name="adj1" fmla="val 69954"/>
                <a:gd name="adj2" fmla="val 100000"/>
              </a:avLst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63506" name="AutoShape 45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738313" y="3246438"/>
              <a:ext cx="6934200" cy="431800"/>
            </a:xfrm>
            <a:prstGeom prst="downArrow">
              <a:avLst>
                <a:gd name="adj1" fmla="val 69954"/>
                <a:gd name="adj2" fmla="val 100000"/>
              </a:avLst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63507" name="Line 20"/>
            <p:cNvSpPr>
              <a:spLocks noChangeShapeType="1"/>
            </p:cNvSpPr>
            <p:nvPr/>
          </p:nvSpPr>
          <p:spPr bwMode="auto">
            <a:xfrm>
              <a:off x="1403350" y="1052513"/>
              <a:ext cx="0" cy="32575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508" name="Line 20"/>
            <p:cNvSpPr>
              <a:spLocks noChangeShapeType="1"/>
            </p:cNvSpPr>
            <p:nvPr/>
          </p:nvSpPr>
          <p:spPr bwMode="auto">
            <a:xfrm>
              <a:off x="8532813" y="2768600"/>
              <a:ext cx="0" cy="2879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cxnSp>
          <p:nvCxnSpPr>
            <p:cNvPr id="25" name="直線矢印コネクタ 24"/>
            <p:cNvCxnSpPr/>
            <p:nvPr/>
          </p:nvCxnSpPr>
          <p:spPr>
            <a:xfrm>
              <a:off x="1835150" y="5229225"/>
              <a:ext cx="6624638" cy="1588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510" name="テキスト ボックス 25"/>
            <p:cNvSpPr txBox="1">
              <a:spLocks noChangeArrowheads="1"/>
            </p:cNvSpPr>
            <p:nvPr/>
          </p:nvSpPr>
          <p:spPr bwMode="auto">
            <a:xfrm>
              <a:off x="3854450" y="5210175"/>
              <a:ext cx="2446338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800">
                  <a:solidFill>
                    <a:srgbClr val="FF0000"/>
                  </a:solidFill>
                </a:rPr>
                <a:t>Analysis period</a:t>
              </a:r>
              <a:endParaRPr lang="ja-JP" altLang="en-US" sz="2800">
                <a:solidFill>
                  <a:srgbClr val="FF0000"/>
                </a:solidFill>
              </a:endParaRPr>
            </a:p>
          </p:txBody>
        </p:sp>
        <p:sp>
          <p:nvSpPr>
            <p:cNvPr id="63511" name="AutoShape 28"/>
            <p:cNvSpPr>
              <a:spLocks noChangeArrowheads="1"/>
            </p:cNvSpPr>
            <p:nvPr/>
          </p:nvSpPr>
          <p:spPr bwMode="auto">
            <a:xfrm>
              <a:off x="549275" y="5607050"/>
              <a:ext cx="2006600" cy="4318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19050">
              <a:solidFill>
                <a:srgbClr val="003366"/>
              </a:solidFill>
              <a:round/>
              <a:headEnd/>
              <a:tailEnd/>
            </a:ln>
          </p:spPr>
          <p:txBody>
            <a:bodyPr wrap="none" lIns="54000" tIns="10800" rIns="54000" bIns="10800" anchor="ctr">
              <a:spAutoFit/>
            </a:bodyPr>
            <a:lstStyle/>
            <a:p>
              <a:pPr algn="ctr"/>
              <a:r>
                <a:rPr lang="ja-JP" altLang="en-US" b="1">
                  <a:solidFill>
                    <a:srgbClr val="003366"/>
                  </a:solidFill>
                </a:rPr>
                <a:t>2003/</a:t>
              </a:r>
              <a:r>
                <a:rPr lang="en-US" altLang="ja-JP" b="1">
                  <a:solidFill>
                    <a:srgbClr val="003366"/>
                  </a:solidFill>
                </a:rPr>
                <a:t>7</a:t>
              </a:r>
              <a:r>
                <a:rPr lang="ja-JP" altLang="en-US" b="1">
                  <a:solidFill>
                    <a:srgbClr val="003366"/>
                  </a:solidFill>
                </a:rPr>
                <a:t>/</a:t>
              </a:r>
              <a:r>
                <a:rPr lang="en-US" altLang="ja-JP" b="1">
                  <a:solidFill>
                    <a:srgbClr val="003366"/>
                  </a:solidFill>
                </a:rPr>
                <a:t>1</a:t>
              </a:r>
              <a:r>
                <a:rPr lang="ja-JP" altLang="en-US" b="1">
                  <a:solidFill>
                    <a:srgbClr val="003366"/>
                  </a:solidFill>
                </a:rPr>
                <a:t> 0</a:t>
              </a:r>
              <a:r>
                <a:rPr lang="en-US" altLang="ja-JP" b="1">
                  <a:solidFill>
                    <a:srgbClr val="003366"/>
                  </a:solidFill>
                </a:rPr>
                <a:t>0LT</a:t>
              </a:r>
              <a:endParaRPr lang="ja-JP" altLang="en-US" b="1">
                <a:solidFill>
                  <a:srgbClr val="003366"/>
                </a:solidFill>
              </a:endParaRPr>
            </a:p>
          </p:txBody>
        </p:sp>
        <p:sp>
          <p:nvSpPr>
            <p:cNvPr id="63512" name="AutoShape 29"/>
            <p:cNvSpPr>
              <a:spLocks noChangeArrowheads="1"/>
            </p:cNvSpPr>
            <p:nvPr/>
          </p:nvSpPr>
          <p:spPr bwMode="auto">
            <a:xfrm>
              <a:off x="7019925" y="5516563"/>
              <a:ext cx="2008188" cy="433387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19050">
              <a:solidFill>
                <a:srgbClr val="003366"/>
              </a:solidFill>
              <a:round/>
              <a:headEnd/>
              <a:tailEnd/>
            </a:ln>
          </p:spPr>
          <p:txBody>
            <a:bodyPr wrap="none" lIns="54000" tIns="10800" rIns="54000" bIns="10800" anchor="ctr">
              <a:spAutoFit/>
            </a:bodyPr>
            <a:lstStyle/>
            <a:p>
              <a:pPr algn="ctr"/>
              <a:r>
                <a:rPr lang="ja-JP" altLang="en-US" b="1">
                  <a:solidFill>
                    <a:srgbClr val="003366"/>
                  </a:solidFill>
                </a:rPr>
                <a:t>2003/</a:t>
              </a:r>
              <a:r>
                <a:rPr lang="en-US" altLang="ja-JP" b="1">
                  <a:solidFill>
                    <a:srgbClr val="003366"/>
                  </a:solidFill>
                </a:rPr>
                <a:t>8</a:t>
              </a:r>
              <a:r>
                <a:rPr lang="ja-JP" altLang="en-US" b="1">
                  <a:solidFill>
                    <a:srgbClr val="003366"/>
                  </a:solidFill>
                </a:rPr>
                <a:t>/1 0</a:t>
              </a:r>
              <a:r>
                <a:rPr lang="en-US" altLang="ja-JP" b="1">
                  <a:solidFill>
                    <a:srgbClr val="003366"/>
                  </a:solidFill>
                </a:rPr>
                <a:t>0LT</a:t>
              </a:r>
              <a:endParaRPr lang="ja-JP" altLang="en-US" b="1">
                <a:solidFill>
                  <a:srgbClr val="003366"/>
                </a:solidFill>
              </a:endParaRPr>
            </a:p>
          </p:txBody>
        </p:sp>
        <p:sp>
          <p:nvSpPr>
            <p:cNvPr id="63513" name="AutoShape 29"/>
            <p:cNvSpPr>
              <a:spLocks noChangeArrowheads="1"/>
            </p:cNvSpPr>
            <p:nvPr/>
          </p:nvSpPr>
          <p:spPr bwMode="auto">
            <a:xfrm>
              <a:off x="7137400" y="4491038"/>
              <a:ext cx="1971675" cy="43338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54000" tIns="10800" rIns="54000" bIns="10800" anchor="ctr">
              <a:spAutoFit/>
            </a:bodyPr>
            <a:lstStyle/>
            <a:p>
              <a:pPr algn="ctr"/>
              <a:r>
                <a:rPr lang="ja-JP" altLang="en-US"/>
                <a:t>2003/</a:t>
              </a:r>
              <a:r>
                <a:rPr lang="en-US" altLang="ja-JP"/>
                <a:t>8</a:t>
              </a:r>
              <a:r>
                <a:rPr lang="ja-JP" altLang="en-US"/>
                <a:t>/1 0</a:t>
              </a:r>
              <a:r>
                <a:rPr lang="en-US" altLang="ja-JP"/>
                <a:t>9LT</a:t>
              </a:r>
              <a:endParaRPr lang="ja-JP" altLang="en-US"/>
            </a:p>
          </p:txBody>
        </p:sp>
        <p:sp>
          <p:nvSpPr>
            <p:cNvPr id="63514" name="AutoShape 28"/>
            <p:cNvSpPr>
              <a:spLocks noChangeArrowheads="1"/>
            </p:cNvSpPr>
            <p:nvPr/>
          </p:nvSpPr>
          <p:spPr bwMode="auto">
            <a:xfrm>
              <a:off x="336550" y="4581525"/>
              <a:ext cx="2127250" cy="431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54000" tIns="10800" rIns="54000" bIns="10800" anchor="ctr">
              <a:spAutoFit/>
            </a:bodyPr>
            <a:lstStyle/>
            <a:p>
              <a:pPr algn="ctr"/>
              <a:r>
                <a:rPr lang="ja-JP" altLang="en-US"/>
                <a:t>2003/</a:t>
              </a:r>
              <a:r>
                <a:rPr lang="en-US" altLang="ja-JP"/>
                <a:t>6</a:t>
              </a:r>
              <a:r>
                <a:rPr lang="ja-JP" altLang="en-US"/>
                <a:t>/</a:t>
              </a:r>
              <a:r>
                <a:rPr lang="en-US" altLang="ja-JP"/>
                <a:t>29</a:t>
              </a:r>
              <a:r>
                <a:rPr lang="ja-JP" altLang="en-US"/>
                <a:t> 0</a:t>
              </a:r>
              <a:r>
                <a:rPr lang="en-US" altLang="ja-JP"/>
                <a:t>9LT</a:t>
              </a:r>
              <a:endParaRPr lang="ja-JP" altLang="en-US"/>
            </a:p>
          </p:txBody>
        </p:sp>
      </p:grpSp>
      <p:sp>
        <p:nvSpPr>
          <p:cNvPr id="28" name="スライド番号プレースホルダ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55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/>
          <p:cNvSpPr>
            <a:spLocks noGrp="1" noChangeArrowheads="1"/>
          </p:cNvSpPr>
          <p:nvPr>
            <p:ph type="title"/>
          </p:nvPr>
        </p:nvSpPr>
        <p:spPr>
          <a:xfrm>
            <a:off x="944563" y="103188"/>
            <a:ext cx="7240587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4000" smtClean="0"/>
              <a:t>Comparison of Temp in 2003/2004</a:t>
            </a:r>
            <a:endParaRPr lang="ja-JP" altLang="en-US" sz="4000" smtClean="0"/>
          </a:p>
        </p:txBody>
      </p:sp>
      <p:pic>
        <p:nvPicPr>
          <p:cNvPr id="64515" name="Picture 6" descr="C:\Users\sawada\Documents\work\yamase_CI\fig_201012\t_wind_1km_me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8" y="692150"/>
            <a:ext cx="8658225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11" descr="C:\Users\sawada\Documents\work\yamase_CI\fig_rc_201012\map_tave_diff07.png"/>
          <p:cNvPicPr>
            <a:picLocks noChangeAspect="1" noChangeArrowheads="1"/>
          </p:cNvPicPr>
          <p:nvPr/>
        </p:nvPicPr>
        <p:blipFill>
          <a:blip r:embed="rId4" cstate="print"/>
          <a:srcRect b="6662"/>
          <a:stretch>
            <a:fillRect/>
          </a:stretch>
        </p:blipFill>
        <p:spPr bwMode="auto">
          <a:xfrm>
            <a:off x="5842000" y="3860800"/>
            <a:ext cx="30765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20" descr="C:\Users\sawada\Documents\work\yamase_CI\fig_201009\map_MEAN_TEMP_200407.png"/>
          <p:cNvPicPr>
            <a:picLocks noChangeAspect="1" noChangeArrowheads="1"/>
          </p:cNvPicPr>
          <p:nvPr/>
        </p:nvPicPr>
        <p:blipFill>
          <a:blip r:embed="rId5" cstate="print"/>
          <a:srcRect b="6667"/>
          <a:stretch>
            <a:fillRect/>
          </a:stretch>
        </p:blipFill>
        <p:spPr bwMode="auto">
          <a:xfrm>
            <a:off x="3046413" y="3860800"/>
            <a:ext cx="30765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19" descr="C:\Users\sawada\Documents\work\yamase_CI\fig_201009\map_MEAN_TEMP_200307.png"/>
          <p:cNvPicPr>
            <a:picLocks noChangeAspect="1" noChangeArrowheads="1"/>
          </p:cNvPicPr>
          <p:nvPr/>
        </p:nvPicPr>
        <p:blipFill>
          <a:blip r:embed="rId6" cstate="print"/>
          <a:srcRect b="6667"/>
          <a:stretch>
            <a:fillRect/>
          </a:stretch>
        </p:blipFill>
        <p:spPr bwMode="auto">
          <a:xfrm>
            <a:off x="227013" y="3860800"/>
            <a:ext cx="30749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AutoShape 11"/>
          <p:cNvSpPr>
            <a:spLocks noChangeArrowheads="1"/>
          </p:cNvSpPr>
          <p:nvPr/>
        </p:nvSpPr>
        <p:spPr bwMode="auto">
          <a:xfrm>
            <a:off x="88900" y="655638"/>
            <a:ext cx="1603375" cy="4699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sz="2800"/>
              <a:t>NHM1km</a:t>
            </a:r>
          </a:p>
        </p:txBody>
      </p:sp>
      <p:sp>
        <p:nvSpPr>
          <p:cNvPr id="64520" name="AutoShape 11"/>
          <p:cNvSpPr>
            <a:spLocks noChangeArrowheads="1"/>
          </p:cNvSpPr>
          <p:nvPr/>
        </p:nvSpPr>
        <p:spPr bwMode="auto">
          <a:xfrm>
            <a:off x="0" y="3624263"/>
            <a:ext cx="1603375" cy="4699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en-US" altLang="ja-JP" sz="2800"/>
              <a:t>AMEDAS</a:t>
            </a:r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56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sawada\Documents\work\yamase_CI\fig_201101\map_151dx1_z62_TEMP_05LT.png"/>
          <p:cNvPicPr>
            <a:picLocks noChangeAspect="1" noChangeArrowheads="1"/>
          </p:cNvPicPr>
          <p:nvPr/>
        </p:nvPicPr>
        <p:blipFill>
          <a:blip r:embed="rId3" cstate="print"/>
          <a:srcRect t="5002" b="5557"/>
          <a:stretch>
            <a:fillRect/>
          </a:stretch>
        </p:blipFill>
        <p:spPr bwMode="auto">
          <a:xfrm>
            <a:off x="365125" y="1052513"/>
            <a:ext cx="8382000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5"/>
          <p:cNvSpPr>
            <a:spLocks noGrp="1" noChangeArrowheads="1"/>
          </p:cNvSpPr>
          <p:nvPr>
            <p:ph type="title"/>
          </p:nvPr>
        </p:nvSpPr>
        <p:spPr>
          <a:xfrm>
            <a:off x="317500" y="103188"/>
            <a:ext cx="8494713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4000" smtClean="0"/>
              <a:t>Comparison of temperature in 2003/2004</a:t>
            </a:r>
            <a:endParaRPr lang="ja-JP" altLang="en-US" sz="4000" smtClean="0"/>
          </a:p>
        </p:txBody>
      </p:sp>
      <p:sp>
        <p:nvSpPr>
          <p:cNvPr id="65540" name="AutoShape 11"/>
          <p:cNvSpPr>
            <a:spLocks noChangeArrowheads="1"/>
          </p:cNvSpPr>
          <p:nvPr/>
        </p:nvSpPr>
        <p:spPr bwMode="auto">
          <a:xfrm>
            <a:off x="88900" y="687388"/>
            <a:ext cx="1403350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/>
              <a:t>NHM1km</a:t>
            </a:r>
          </a:p>
        </p:txBody>
      </p:sp>
      <p:sp>
        <p:nvSpPr>
          <p:cNvPr id="65541" name="AutoShape 11"/>
          <p:cNvSpPr>
            <a:spLocks noChangeArrowheads="1"/>
          </p:cNvSpPr>
          <p:nvPr/>
        </p:nvSpPr>
        <p:spPr bwMode="auto">
          <a:xfrm>
            <a:off x="0" y="3656013"/>
            <a:ext cx="1403350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en-US" altLang="ja-JP"/>
              <a:t>AMEDAS</a:t>
            </a:r>
          </a:p>
        </p:txBody>
      </p:sp>
      <p:sp>
        <p:nvSpPr>
          <p:cNvPr id="65542" name="テキスト ボックス 12"/>
          <p:cNvSpPr txBox="1">
            <a:spLocks noChangeArrowheads="1"/>
          </p:cNvSpPr>
          <p:nvPr/>
        </p:nvSpPr>
        <p:spPr bwMode="auto">
          <a:xfrm>
            <a:off x="1908175" y="655638"/>
            <a:ext cx="790575" cy="4302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2003</a:t>
            </a:r>
            <a:endParaRPr lang="ja-JP" altLang="en-US" sz="2800" b="1"/>
          </a:p>
        </p:txBody>
      </p:sp>
      <p:sp>
        <p:nvSpPr>
          <p:cNvPr id="65543" name="テキスト ボックス 13"/>
          <p:cNvSpPr txBox="1">
            <a:spLocks noChangeArrowheads="1"/>
          </p:cNvSpPr>
          <p:nvPr/>
        </p:nvSpPr>
        <p:spPr bwMode="auto">
          <a:xfrm>
            <a:off x="4211638" y="655638"/>
            <a:ext cx="790575" cy="4302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2004</a:t>
            </a:r>
            <a:endParaRPr lang="ja-JP" altLang="en-US" sz="2800" b="1"/>
          </a:p>
        </p:txBody>
      </p:sp>
      <p:sp>
        <p:nvSpPr>
          <p:cNvPr id="65544" name="テキスト ボックス 14"/>
          <p:cNvSpPr txBox="1">
            <a:spLocks noChangeArrowheads="1"/>
          </p:cNvSpPr>
          <p:nvPr/>
        </p:nvSpPr>
        <p:spPr bwMode="auto">
          <a:xfrm>
            <a:off x="6372225" y="655638"/>
            <a:ext cx="1628775" cy="4302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2003-2004</a:t>
            </a:r>
            <a:endParaRPr lang="ja-JP" altLang="en-US" sz="2800" b="1"/>
          </a:p>
        </p:txBody>
      </p:sp>
      <p:sp>
        <p:nvSpPr>
          <p:cNvPr id="65545" name="AutoShape 11"/>
          <p:cNvSpPr>
            <a:spLocks noChangeArrowheads="1"/>
          </p:cNvSpPr>
          <p:nvPr/>
        </p:nvSpPr>
        <p:spPr bwMode="auto">
          <a:xfrm>
            <a:off x="8172450" y="665163"/>
            <a:ext cx="936625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b="1"/>
              <a:t>05LT</a:t>
            </a:r>
          </a:p>
        </p:txBody>
      </p:sp>
      <p:grpSp>
        <p:nvGrpSpPr>
          <p:cNvPr id="2" name="グループ化 15"/>
          <p:cNvGrpSpPr>
            <a:grpSpLocks/>
          </p:cNvGrpSpPr>
          <p:nvPr/>
        </p:nvGrpSpPr>
        <p:grpSpPr bwMode="auto">
          <a:xfrm>
            <a:off x="1606550" y="947738"/>
            <a:ext cx="431800" cy="4995862"/>
            <a:chOff x="1606293" y="948504"/>
            <a:chExt cx="432000" cy="4995258"/>
          </a:xfrm>
        </p:grpSpPr>
        <p:sp>
          <p:nvSpPr>
            <p:cNvPr id="11" name="円/楕円 10"/>
            <p:cNvSpPr/>
            <p:nvPr/>
          </p:nvSpPr>
          <p:spPr>
            <a:xfrm rot="528577">
              <a:off x="1606293" y="3927881"/>
              <a:ext cx="432000" cy="201588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 rot="528577">
              <a:off x="1606293" y="948504"/>
              <a:ext cx="432000" cy="201588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grpSp>
        <p:nvGrpSpPr>
          <p:cNvPr id="3" name="グループ化 16"/>
          <p:cNvGrpSpPr>
            <a:grpSpLocks/>
          </p:cNvGrpSpPr>
          <p:nvPr/>
        </p:nvGrpSpPr>
        <p:grpSpPr bwMode="auto">
          <a:xfrm>
            <a:off x="3924300" y="2997200"/>
            <a:ext cx="1008063" cy="3744913"/>
            <a:chOff x="3923928" y="2996952"/>
            <a:chExt cx="1008112" cy="3744416"/>
          </a:xfrm>
        </p:grpSpPr>
        <p:sp>
          <p:nvSpPr>
            <p:cNvPr id="13" name="円/楕円 12"/>
            <p:cNvSpPr/>
            <p:nvPr/>
          </p:nvSpPr>
          <p:spPr>
            <a:xfrm>
              <a:off x="3923928" y="2996952"/>
              <a:ext cx="1008112" cy="7206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3923928" y="6020739"/>
              <a:ext cx="1008112" cy="7206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1979613" y="3284538"/>
            <a:ext cx="5788025" cy="917575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en-US" altLang="ja-JP" sz="2800">
                <a:solidFill>
                  <a:schemeClr val="accent2"/>
                </a:solidFill>
              </a:rPr>
              <a:t>Magnitude of temperature difference is -3 ~ -4 K at 05LT (early-morning)</a:t>
            </a:r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57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sawada\Documents\work\yamase_CI\fig_201101\map_err_151dx1_z62_TEMP_05LT.png"/>
          <p:cNvPicPr>
            <a:picLocks noChangeAspect="1" noChangeArrowheads="1"/>
          </p:cNvPicPr>
          <p:nvPr/>
        </p:nvPicPr>
        <p:blipFill>
          <a:blip r:embed="rId3" cstate="print"/>
          <a:srcRect t="5002" r="31354" b="52802"/>
          <a:stretch>
            <a:fillRect/>
          </a:stretch>
        </p:blipFill>
        <p:spPr bwMode="auto">
          <a:xfrm>
            <a:off x="725488" y="1209675"/>
            <a:ext cx="57531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5"/>
          <p:cNvSpPr>
            <a:spLocks noGrp="1" noChangeArrowheads="1"/>
          </p:cNvSpPr>
          <p:nvPr>
            <p:ph type="title"/>
          </p:nvPr>
        </p:nvSpPr>
        <p:spPr>
          <a:xfrm>
            <a:off x="546100" y="103188"/>
            <a:ext cx="8037513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4000" smtClean="0"/>
              <a:t>Mean error map of Temp in 2003/2004</a:t>
            </a:r>
            <a:endParaRPr lang="ja-JP" altLang="en-US" sz="4000" smtClean="0"/>
          </a:p>
        </p:txBody>
      </p:sp>
      <p:sp>
        <p:nvSpPr>
          <p:cNvPr id="66564" name="テキスト ボックス 7"/>
          <p:cNvSpPr txBox="1">
            <a:spLocks noChangeArrowheads="1"/>
          </p:cNvSpPr>
          <p:nvPr/>
        </p:nvSpPr>
        <p:spPr bwMode="auto">
          <a:xfrm>
            <a:off x="1908175" y="804863"/>
            <a:ext cx="790575" cy="4302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2003</a:t>
            </a:r>
            <a:endParaRPr lang="ja-JP" altLang="en-US" sz="2800" b="1"/>
          </a:p>
        </p:txBody>
      </p:sp>
      <p:sp>
        <p:nvSpPr>
          <p:cNvPr id="66565" name="テキスト ボックス 10"/>
          <p:cNvSpPr txBox="1">
            <a:spLocks noChangeArrowheads="1"/>
          </p:cNvSpPr>
          <p:nvPr/>
        </p:nvSpPr>
        <p:spPr bwMode="auto">
          <a:xfrm>
            <a:off x="4454525" y="804863"/>
            <a:ext cx="790575" cy="4302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2004</a:t>
            </a:r>
            <a:endParaRPr lang="ja-JP" altLang="en-US" sz="2800" b="1"/>
          </a:p>
        </p:txBody>
      </p:sp>
      <p:sp>
        <p:nvSpPr>
          <p:cNvPr id="66566" name="AutoShape 11"/>
          <p:cNvSpPr>
            <a:spLocks noChangeArrowheads="1"/>
          </p:cNvSpPr>
          <p:nvPr/>
        </p:nvSpPr>
        <p:spPr bwMode="auto">
          <a:xfrm>
            <a:off x="34925" y="935038"/>
            <a:ext cx="828675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b="1"/>
              <a:t>05LT</a:t>
            </a:r>
          </a:p>
        </p:txBody>
      </p:sp>
      <p:pic>
        <p:nvPicPr>
          <p:cNvPr id="66567" name="Picture 2" descr="C:\Users\sawada\Documents\work\yamase_CI\fig_201101\map_err_151dx1_z62_TEMP_14LT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 t="5002" r="31354" b="52802"/>
          <a:stretch>
            <a:fillRect/>
          </a:stretch>
        </p:blipFill>
        <p:spPr bwMode="auto">
          <a:xfrm>
            <a:off x="727075" y="4008438"/>
            <a:ext cx="5754688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AutoShape 11"/>
          <p:cNvSpPr>
            <a:spLocks noChangeArrowheads="1"/>
          </p:cNvSpPr>
          <p:nvPr/>
        </p:nvSpPr>
        <p:spPr bwMode="auto">
          <a:xfrm>
            <a:off x="36513" y="3743325"/>
            <a:ext cx="827087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b="1"/>
              <a:t>14LT</a:t>
            </a:r>
          </a:p>
        </p:txBody>
      </p:sp>
      <p:sp>
        <p:nvSpPr>
          <p:cNvPr id="11" name="フリーフォーム 10"/>
          <p:cNvSpPr/>
          <p:nvPr/>
        </p:nvSpPr>
        <p:spPr>
          <a:xfrm>
            <a:off x="1801813" y="2462213"/>
            <a:ext cx="895350" cy="1263650"/>
          </a:xfrm>
          <a:custGeom>
            <a:avLst/>
            <a:gdLst>
              <a:gd name="connsiteX0" fmla="*/ 91017 w 895350"/>
              <a:gd name="connsiteY0" fmla="*/ 116417 h 1263650"/>
              <a:gd name="connsiteX1" fmla="*/ 40217 w 895350"/>
              <a:gd name="connsiteY1" fmla="*/ 789517 h 1263650"/>
              <a:gd name="connsiteX2" fmla="*/ 332317 w 895350"/>
              <a:gd name="connsiteY2" fmla="*/ 1195917 h 1263650"/>
              <a:gd name="connsiteX3" fmla="*/ 764117 w 895350"/>
              <a:gd name="connsiteY3" fmla="*/ 1195917 h 1263650"/>
              <a:gd name="connsiteX4" fmla="*/ 840317 w 895350"/>
              <a:gd name="connsiteY4" fmla="*/ 916517 h 1263650"/>
              <a:gd name="connsiteX5" fmla="*/ 433917 w 895350"/>
              <a:gd name="connsiteY5" fmla="*/ 548217 h 1263650"/>
              <a:gd name="connsiteX6" fmla="*/ 383117 w 895350"/>
              <a:gd name="connsiteY6" fmla="*/ 91017 h 1263650"/>
              <a:gd name="connsiteX7" fmla="*/ 91017 w 895350"/>
              <a:gd name="connsiteY7" fmla="*/ 116417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5350" h="1263650">
                <a:moveTo>
                  <a:pt x="91017" y="116417"/>
                </a:moveTo>
                <a:cubicBezTo>
                  <a:pt x="33867" y="232834"/>
                  <a:pt x="0" y="609600"/>
                  <a:pt x="40217" y="789517"/>
                </a:cubicBezTo>
                <a:cubicBezTo>
                  <a:pt x="80434" y="969434"/>
                  <a:pt x="211667" y="1128184"/>
                  <a:pt x="332317" y="1195917"/>
                </a:cubicBezTo>
                <a:cubicBezTo>
                  <a:pt x="452967" y="1263650"/>
                  <a:pt x="679450" y="1242484"/>
                  <a:pt x="764117" y="1195917"/>
                </a:cubicBezTo>
                <a:cubicBezTo>
                  <a:pt x="848784" y="1149350"/>
                  <a:pt x="895350" y="1024467"/>
                  <a:pt x="840317" y="916517"/>
                </a:cubicBezTo>
                <a:cubicBezTo>
                  <a:pt x="785284" y="808567"/>
                  <a:pt x="510117" y="685800"/>
                  <a:pt x="433917" y="548217"/>
                </a:cubicBezTo>
                <a:cubicBezTo>
                  <a:pt x="357717" y="410634"/>
                  <a:pt x="438150" y="162984"/>
                  <a:pt x="383117" y="91017"/>
                </a:cubicBezTo>
                <a:cubicBezTo>
                  <a:pt x="328084" y="19050"/>
                  <a:pt x="148167" y="0"/>
                  <a:pt x="91017" y="116417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フリーフォーム 11"/>
          <p:cNvSpPr/>
          <p:nvPr/>
        </p:nvSpPr>
        <p:spPr>
          <a:xfrm>
            <a:off x="1797050" y="5254625"/>
            <a:ext cx="895350" cy="1263650"/>
          </a:xfrm>
          <a:custGeom>
            <a:avLst/>
            <a:gdLst>
              <a:gd name="connsiteX0" fmla="*/ 91017 w 895350"/>
              <a:gd name="connsiteY0" fmla="*/ 116417 h 1263650"/>
              <a:gd name="connsiteX1" fmla="*/ 40217 w 895350"/>
              <a:gd name="connsiteY1" fmla="*/ 789517 h 1263650"/>
              <a:gd name="connsiteX2" fmla="*/ 332317 w 895350"/>
              <a:gd name="connsiteY2" fmla="*/ 1195917 h 1263650"/>
              <a:gd name="connsiteX3" fmla="*/ 764117 w 895350"/>
              <a:gd name="connsiteY3" fmla="*/ 1195917 h 1263650"/>
              <a:gd name="connsiteX4" fmla="*/ 840317 w 895350"/>
              <a:gd name="connsiteY4" fmla="*/ 916517 h 1263650"/>
              <a:gd name="connsiteX5" fmla="*/ 433917 w 895350"/>
              <a:gd name="connsiteY5" fmla="*/ 548217 h 1263650"/>
              <a:gd name="connsiteX6" fmla="*/ 383117 w 895350"/>
              <a:gd name="connsiteY6" fmla="*/ 91017 h 1263650"/>
              <a:gd name="connsiteX7" fmla="*/ 91017 w 895350"/>
              <a:gd name="connsiteY7" fmla="*/ 116417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5350" h="1263650">
                <a:moveTo>
                  <a:pt x="91017" y="116417"/>
                </a:moveTo>
                <a:cubicBezTo>
                  <a:pt x="33867" y="232834"/>
                  <a:pt x="0" y="609600"/>
                  <a:pt x="40217" y="789517"/>
                </a:cubicBezTo>
                <a:cubicBezTo>
                  <a:pt x="80434" y="969434"/>
                  <a:pt x="211667" y="1128184"/>
                  <a:pt x="332317" y="1195917"/>
                </a:cubicBezTo>
                <a:cubicBezTo>
                  <a:pt x="452967" y="1263650"/>
                  <a:pt x="679450" y="1242484"/>
                  <a:pt x="764117" y="1195917"/>
                </a:cubicBezTo>
                <a:cubicBezTo>
                  <a:pt x="848784" y="1149350"/>
                  <a:pt x="895350" y="1024467"/>
                  <a:pt x="840317" y="916517"/>
                </a:cubicBezTo>
                <a:cubicBezTo>
                  <a:pt x="785284" y="808567"/>
                  <a:pt x="510117" y="685800"/>
                  <a:pt x="433917" y="548217"/>
                </a:cubicBezTo>
                <a:cubicBezTo>
                  <a:pt x="357717" y="410634"/>
                  <a:pt x="438150" y="162984"/>
                  <a:pt x="383117" y="91017"/>
                </a:cubicBezTo>
                <a:cubicBezTo>
                  <a:pt x="328084" y="19050"/>
                  <a:pt x="148167" y="0"/>
                  <a:pt x="91017" y="116417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58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0" descr="C:\Users\sawada\Documents\work\yamase_CI\fig_201009\mcll_wind_1km_ani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08113"/>
            <a:ext cx="914400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484188" y="73025"/>
            <a:ext cx="81470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mtClean="0"/>
              <a:t>Diurnal variation of low-level cloud</a:t>
            </a:r>
            <a:endParaRPr lang="ja-JP" altLang="en-US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33525" y="2801938"/>
            <a:ext cx="4421188" cy="2249487"/>
            <a:chOff x="740" y="1858"/>
            <a:chExt cx="2785" cy="1417"/>
          </a:xfrm>
        </p:grpSpPr>
        <p:sp>
          <p:nvSpPr>
            <p:cNvPr id="67594" name="AutoShape 5"/>
            <p:cNvSpPr>
              <a:spLocks noChangeArrowheads="1"/>
            </p:cNvSpPr>
            <p:nvPr/>
          </p:nvSpPr>
          <p:spPr bwMode="auto">
            <a:xfrm rot="-2425305">
              <a:off x="740" y="1961"/>
              <a:ext cx="1348" cy="412"/>
            </a:xfrm>
            <a:prstGeom prst="leftArrow">
              <a:avLst>
                <a:gd name="adj1" fmla="val 50000"/>
                <a:gd name="adj2" fmla="val 69163"/>
              </a:avLst>
            </a:prstGeom>
            <a:solidFill>
              <a:srgbClr val="3366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8000" tIns="10800" rIns="18000" bIns="10800" anchor="ctr">
              <a:spAutoFit/>
            </a:bodyPr>
            <a:lstStyle/>
            <a:p>
              <a:pPr algn="ctr"/>
              <a:r>
                <a:rPr lang="en-US" altLang="ja-JP" sz="2000"/>
                <a:t>Cold northeasterly</a:t>
              </a:r>
              <a:endParaRPr lang="ja-JP" altLang="en-US" sz="2000"/>
            </a:p>
          </p:txBody>
        </p:sp>
        <p:sp>
          <p:nvSpPr>
            <p:cNvPr id="67595" name="AutoShape 6"/>
            <p:cNvSpPr>
              <a:spLocks noChangeArrowheads="1"/>
            </p:cNvSpPr>
            <p:nvPr/>
          </p:nvSpPr>
          <p:spPr bwMode="auto">
            <a:xfrm rot="2889190">
              <a:off x="2610" y="2361"/>
              <a:ext cx="1417" cy="412"/>
            </a:xfrm>
            <a:prstGeom prst="leftArrow">
              <a:avLst>
                <a:gd name="adj1" fmla="val 50000"/>
                <a:gd name="adj2" fmla="val 69153"/>
              </a:avLst>
            </a:prstGeom>
            <a:solidFill>
              <a:srgbClr val="FF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8000" tIns="10800" rIns="18000" bIns="10800" anchor="ctr">
              <a:spAutoFit/>
            </a:bodyPr>
            <a:lstStyle/>
            <a:p>
              <a:pPr algn="ctr"/>
              <a:r>
                <a:rPr lang="en-US" altLang="ja-JP" sz="2000"/>
                <a:t>warm southeasterly</a:t>
              </a:r>
              <a:endParaRPr lang="ja-JP" altLang="en-US" sz="2000"/>
            </a:p>
          </p:txBody>
        </p:sp>
      </p:grpSp>
      <p:sp>
        <p:nvSpPr>
          <p:cNvPr id="67589" name="AutoShape 8"/>
          <p:cNvSpPr>
            <a:spLocks noChangeArrowheads="1"/>
          </p:cNvSpPr>
          <p:nvPr/>
        </p:nvSpPr>
        <p:spPr bwMode="auto">
          <a:xfrm>
            <a:off x="2455863" y="5611813"/>
            <a:ext cx="3625850" cy="841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Color: low-level cloud</a:t>
            </a:r>
          </a:p>
          <a:p>
            <a:r>
              <a:rPr lang="en-US" altLang="ja-JP"/>
              <a:t>Vector: wind at 10-m height</a:t>
            </a:r>
            <a:endParaRPr lang="ja-JP" altLang="en-US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6172200" y="2924175"/>
            <a:ext cx="1524000" cy="16557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 rot="663892">
            <a:off x="8124825" y="1576388"/>
            <a:ext cx="755650" cy="15716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1665288" y="2551113"/>
            <a:ext cx="5786437" cy="917575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en-US" altLang="ja-JP" sz="2800">
                <a:solidFill>
                  <a:schemeClr val="accent2"/>
                </a:solidFill>
              </a:rPr>
              <a:t>Magnitude of temperature difference </a:t>
            </a:r>
          </a:p>
          <a:p>
            <a:r>
              <a:rPr lang="en-US" altLang="ja-JP" sz="2800">
                <a:solidFill>
                  <a:schemeClr val="accent2"/>
                </a:solidFill>
              </a:rPr>
              <a:t>is related to magnitude of cloud amount</a:t>
            </a:r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59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3" descr="C:\Users\sawada\Documents\work\yamase_CI\20110920-21\fig_20110920\t_ave_min_max_co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8" y="823913"/>
            <a:ext cx="7620000" cy="589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41325" y="73025"/>
            <a:ext cx="824230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日平均、最低、最高気温＠地上</a:t>
            </a:r>
            <a:r>
              <a:rPr lang="en-US" altLang="ja-JP" smtClean="0"/>
              <a:t>2m</a:t>
            </a:r>
            <a:endParaRPr lang="ja-JP" altLang="en-US" smtClean="0"/>
          </a:p>
        </p:txBody>
      </p:sp>
      <p:sp>
        <p:nvSpPr>
          <p:cNvPr id="17415" name="AutoShape 8"/>
          <p:cNvSpPr>
            <a:spLocks noChangeArrowheads="1"/>
          </p:cNvSpPr>
          <p:nvPr/>
        </p:nvSpPr>
        <p:spPr bwMode="auto">
          <a:xfrm>
            <a:off x="1476375" y="704850"/>
            <a:ext cx="1379538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月平均値</a:t>
            </a:r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179388" y="981075"/>
            <a:ext cx="1073150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2003</a:t>
            </a:r>
            <a:r>
              <a:rPr lang="ja-JP" altLang="en-US"/>
              <a:t>年</a:t>
            </a:r>
          </a:p>
        </p:txBody>
      </p:sp>
      <p:sp>
        <p:nvSpPr>
          <p:cNvPr id="17417" name="AutoShape 8"/>
          <p:cNvSpPr>
            <a:spLocks noChangeArrowheads="1"/>
          </p:cNvSpPr>
          <p:nvPr/>
        </p:nvSpPr>
        <p:spPr bwMode="auto">
          <a:xfrm>
            <a:off x="179388" y="3644900"/>
            <a:ext cx="1073150" cy="433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2004</a:t>
            </a:r>
            <a:r>
              <a:rPr lang="ja-JP" altLang="en-US"/>
              <a:t>年</a:t>
            </a:r>
          </a:p>
        </p:txBody>
      </p:sp>
      <p:sp>
        <p:nvSpPr>
          <p:cNvPr id="17418" name="AutoShape 8"/>
          <p:cNvSpPr>
            <a:spLocks noChangeArrowheads="1"/>
          </p:cNvSpPr>
          <p:nvPr/>
        </p:nvSpPr>
        <p:spPr bwMode="auto">
          <a:xfrm>
            <a:off x="3770313" y="704850"/>
            <a:ext cx="1379537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最低気温</a:t>
            </a:r>
          </a:p>
        </p:txBody>
      </p:sp>
      <p:sp>
        <p:nvSpPr>
          <p:cNvPr id="17419" name="AutoShape 8"/>
          <p:cNvSpPr>
            <a:spLocks noChangeArrowheads="1"/>
          </p:cNvSpPr>
          <p:nvPr/>
        </p:nvSpPr>
        <p:spPr bwMode="auto">
          <a:xfrm>
            <a:off x="6002338" y="704850"/>
            <a:ext cx="1377950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最高気温</a:t>
            </a: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6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sawada\Documents\work\yamase_CI\fig_201101\sd_mcll_1km_05LT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981075"/>
            <a:ext cx="80295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テキスト ボックス 7"/>
          <p:cNvSpPr txBox="1">
            <a:spLocks noChangeArrowheads="1"/>
          </p:cNvSpPr>
          <p:nvPr/>
        </p:nvSpPr>
        <p:spPr bwMode="auto">
          <a:xfrm>
            <a:off x="1476375" y="765175"/>
            <a:ext cx="790575" cy="4302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2003</a:t>
            </a:r>
            <a:endParaRPr lang="ja-JP" altLang="en-US" sz="2800" b="1"/>
          </a:p>
        </p:txBody>
      </p:sp>
      <p:sp>
        <p:nvSpPr>
          <p:cNvPr id="68612" name="テキスト ボックス 10"/>
          <p:cNvSpPr txBox="1">
            <a:spLocks noChangeArrowheads="1"/>
          </p:cNvSpPr>
          <p:nvPr/>
        </p:nvSpPr>
        <p:spPr bwMode="auto">
          <a:xfrm>
            <a:off x="4022725" y="765175"/>
            <a:ext cx="790575" cy="4302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2004</a:t>
            </a:r>
            <a:endParaRPr lang="ja-JP" altLang="en-US" sz="2800" b="1"/>
          </a:p>
        </p:txBody>
      </p:sp>
      <p:sp>
        <p:nvSpPr>
          <p:cNvPr id="68613" name="テキスト ボックス 11"/>
          <p:cNvSpPr txBox="1">
            <a:spLocks noChangeArrowheads="1"/>
          </p:cNvSpPr>
          <p:nvPr/>
        </p:nvSpPr>
        <p:spPr bwMode="auto">
          <a:xfrm>
            <a:off x="6472238" y="765175"/>
            <a:ext cx="1628775" cy="4302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2003-2004</a:t>
            </a:r>
            <a:endParaRPr lang="ja-JP" altLang="en-US" sz="2800" b="1"/>
          </a:p>
        </p:txBody>
      </p:sp>
      <p:pic>
        <p:nvPicPr>
          <p:cNvPr id="68614" name="Picture 2" descr="C:\Users\sawada\Documents\work\yamase_CI\fig_201101\map_err_151dx1_z62_TEMP_05LT.png"/>
          <p:cNvPicPr>
            <a:picLocks noChangeAspect="1" noChangeArrowheads="1"/>
          </p:cNvPicPr>
          <p:nvPr/>
        </p:nvPicPr>
        <p:blipFill>
          <a:blip r:embed="rId5" cstate="print"/>
          <a:srcRect t="50578" b="5557"/>
          <a:stretch>
            <a:fillRect/>
          </a:stretch>
        </p:blipFill>
        <p:spPr bwMode="auto">
          <a:xfrm>
            <a:off x="727075" y="3971925"/>
            <a:ext cx="83820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フリーフォーム 25"/>
          <p:cNvSpPr/>
          <p:nvPr/>
        </p:nvSpPr>
        <p:spPr bwMode="auto">
          <a:xfrm>
            <a:off x="4238625" y="5202238"/>
            <a:ext cx="815975" cy="1347787"/>
          </a:xfrm>
          <a:custGeom>
            <a:avLst/>
            <a:gdLst>
              <a:gd name="connsiteX0" fmla="*/ 266700 w 817033"/>
              <a:gd name="connsiteY0" fmla="*/ 211667 h 1348317"/>
              <a:gd name="connsiteX1" fmla="*/ 165100 w 817033"/>
              <a:gd name="connsiteY1" fmla="*/ 706967 h 1348317"/>
              <a:gd name="connsiteX2" fmla="*/ 25400 w 817033"/>
              <a:gd name="connsiteY2" fmla="*/ 1037167 h 1348317"/>
              <a:gd name="connsiteX3" fmla="*/ 114300 w 817033"/>
              <a:gd name="connsiteY3" fmla="*/ 1329267 h 1348317"/>
              <a:gd name="connsiteX4" fmla="*/ 711200 w 817033"/>
              <a:gd name="connsiteY4" fmla="*/ 1151467 h 1348317"/>
              <a:gd name="connsiteX5" fmla="*/ 749300 w 817033"/>
              <a:gd name="connsiteY5" fmla="*/ 833967 h 1348317"/>
              <a:gd name="connsiteX6" fmla="*/ 520700 w 817033"/>
              <a:gd name="connsiteY6" fmla="*/ 389467 h 1348317"/>
              <a:gd name="connsiteX7" fmla="*/ 482600 w 817033"/>
              <a:gd name="connsiteY7" fmla="*/ 59267 h 1348317"/>
              <a:gd name="connsiteX8" fmla="*/ 355600 w 817033"/>
              <a:gd name="connsiteY8" fmla="*/ 33867 h 1348317"/>
              <a:gd name="connsiteX9" fmla="*/ 266700 w 817033"/>
              <a:gd name="connsiteY9" fmla="*/ 211667 h 134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7033" h="1348317">
                <a:moveTo>
                  <a:pt x="266700" y="211667"/>
                </a:moveTo>
                <a:cubicBezTo>
                  <a:pt x="234950" y="323850"/>
                  <a:pt x="205317" y="569384"/>
                  <a:pt x="165100" y="706967"/>
                </a:cubicBezTo>
                <a:cubicBezTo>
                  <a:pt x="124883" y="844550"/>
                  <a:pt x="33867" y="933450"/>
                  <a:pt x="25400" y="1037167"/>
                </a:cubicBezTo>
                <a:cubicBezTo>
                  <a:pt x="16933" y="1140884"/>
                  <a:pt x="0" y="1310217"/>
                  <a:pt x="114300" y="1329267"/>
                </a:cubicBezTo>
                <a:cubicBezTo>
                  <a:pt x="228600" y="1348317"/>
                  <a:pt x="605367" y="1234017"/>
                  <a:pt x="711200" y="1151467"/>
                </a:cubicBezTo>
                <a:cubicBezTo>
                  <a:pt x="817033" y="1068917"/>
                  <a:pt x="781050" y="960967"/>
                  <a:pt x="749300" y="833967"/>
                </a:cubicBezTo>
                <a:cubicBezTo>
                  <a:pt x="717550" y="706967"/>
                  <a:pt x="565150" y="518584"/>
                  <a:pt x="520700" y="389467"/>
                </a:cubicBezTo>
                <a:cubicBezTo>
                  <a:pt x="476250" y="260350"/>
                  <a:pt x="510117" y="118534"/>
                  <a:pt x="482600" y="59267"/>
                </a:cubicBezTo>
                <a:cubicBezTo>
                  <a:pt x="455083" y="0"/>
                  <a:pt x="387350" y="8467"/>
                  <a:pt x="355600" y="33867"/>
                </a:cubicBezTo>
                <a:cubicBezTo>
                  <a:pt x="323850" y="59267"/>
                  <a:pt x="298450" y="99484"/>
                  <a:pt x="266700" y="21166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8" name="フリーフォーム 27"/>
          <p:cNvSpPr/>
          <p:nvPr/>
        </p:nvSpPr>
        <p:spPr>
          <a:xfrm>
            <a:off x="6983413" y="4008438"/>
            <a:ext cx="1082675" cy="2435225"/>
          </a:xfrm>
          <a:custGeom>
            <a:avLst/>
            <a:gdLst>
              <a:gd name="connsiteX0" fmla="*/ 383117 w 1083734"/>
              <a:gd name="connsiteY0" fmla="*/ 275167 h 2436284"/>
              <a:gd name="connsiteX1" fmla="*/ 116417 w 1083734"/>
              <a:gd name="connsiteY1" fmla="*/ 1113367 h 2436284"/>
              <a:gd name="connsiteX2" fmla="*/ 14817 w 1083734"/>
              <a:gd name="connsiteY2" fmla="*/ 2015067 h 2436284"/>
              <a:gd name="connsiteX3" fmla="*/ 205317 w 1083734"/>
              <a:gd name="connsiteY3" fmla="*/ 2408767 h 2436284"/>
              <a:gd name="connsiteX4" fmla="*/ 497417 w 1083734"/>
              <a:gd name="connsiteY4" fmla="*/ 2180167 h 2436284"/>
              <a:gd name="connsiteX5" fmla="*/ 484717 w 1083734"/>
              <a:gd name="connsiteY5" fmla="*/ 1646767 h 2436284"/>
              <a:gd name="connsiteX6" fmla="*/ 726017 w 1083734"/>
              <a:gd name="connsiteY6" fmla="*/ 1075267 h 2436284"/>
              <a:gd name="connsiteX7" fmla="*/ 1018117 w 1083734"/>
              <a:gd name="connsiteY7" fmla="*/ 414867 h 2436284"/>
              <a:gd name="connsiteX8" fmla="*/ 1056217 w 1083734"/>
              <a:gd name="connsiteY8" fmla="*/ 97367 h 2436284"/>
              <a:gd name="connsiteX9" fmla="*/ 853017 w 1083734"/>
              <a:gd name="connsiteY9" fmla="*/ 21167 h 2436284"/>
              <a:gd name="connsiteX10" fmla="*/ 383117 w 1083734"/>
              <a:gd name="connsiteY10" fmla="*/ 224367 h 2436284"/>
              <a:gd name="connsiteX11" fmla="*/ 383117 w 1083734"/>
              <a:gd name="connsiteY11" fmla="*/ 275167 h 243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3734" h="2436284">
                <a:moveTo>
                  <a:pt x="383117" y="275167"/>
                </a:moveTo>
                <a:cubicBezTo>
                  <a:pt x="338667" y="423334"/>
                  <a:pt x="177800" y="823384"/>
                  <a:pt x="116417" y="1113367"/>
                </a:cubicBezTo>
                <a:cubicBezTo>
                  <a:pt x="55034" y="1403350"/>
                  <a:pt x="0" y="1799167"/>
                  <a:pt x="14817" y="2015067"/>
                </a:cubicBezTo>
                <a:cubicBezTo>
                  <a:pt x="29634" y="2230967"/>
                  <a:pt x="124884" y="2381250"/>
                  <a:pt x="205317" y="2408767"/>
                </a:cubicBezTo>
                <a:cubicBezTo>
                  <a:pt x="285750" y="2436284"/>
                  <a:pt x="450850" y="2307167"/>
                  <a:pt x="497417" y="2180167"/>
                </a:cubicBezTo>
                <a:cubicBezTo>
                  <a:pt x="543984" y="2053167"/>
                  <a:pt x="446617" y="1830917"/>
                  <a:pt x="484717" y="1646767"/>
                </a:cubicBezTo>
                <a:cubicBezTo>
                  <a:pt x="522817" y="1462617"/>
                  <a:pt x="637117" y="1280584"/>
                  <a:pt x="726017" y="1075267"/>
                </a:cubicBezTo>
                <a:cubicBezTo>
                  <a:pt x="814917" y="869950"/>
                  <a:pt x="963084" y="577850"/>
                  <a:pt x="1018117" y="414867"/>
                </a:cubicBezTo>
                <a:cubicBezTo>
                  <a:pt x="1073150" y="251884"/>
                  <a:pt x="1083734" y="162984"/>
                  <a:pt x="1056217" y="97367"/>
                </a:cubicBezTo>
                <a:cubicBezTo>
                  <a:pt x="1028700" y="31750"/>
                  <a:pt x="965200" y="0"/>
                  <a:pt x="853017" y="21167"/>
                </a:cubicBezTo>
                <a:cubicBezTo>
                  <a:pt x="740834" y="42334"/>
                  <a:pt x="463550" y="182034"/>
                  <a:pt x="383117" y="224367"/>
                </a:cubicBezTo>
                <a:cubicBezTo>
                  <a:pt x="302684" y="266700"/>
                  <a:pt x="427567" y="127000"/>
                  <a:pt x="383117" y="275167"/>
                </a:cubicBezTo>
                <a:close/>
              </a:path>
            </a:pathLst>
          </a:custGeom>
          <a:noFill/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8617" name="Rectangle 5"/>
          <p:cNvSpPr>
            <a:spLocks noGrp="1" noChangeArrowheads="1"/>
          </p:cNvSpPr>
          <p:nvPr>
            <p:ph type="title"/>
          </p:nvPr>
        </p:nvSpPr>
        <p:spPr>
          <a:xfrm>
            <a:off x="1593850" y="103188"/>
            <a:ext cx="5942013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4000" smtClean="0"/>
              <a:t>Day-to-day variation of LLC</a:t>
            </a:r>
            <a:endParaRPr lang="ja-JP" altLang="en-US" sz="4000" smtClean="0"/>
          </a:p>
        </p:txBody>
      </p:sp>
      <p:sp>
        <p:nvSpPr>
          <p:cNvPr id="68618" name="AutoShape 11"/>
          <p:cNvSpPr>
            <a:spLocks noChangeArrowheads="1"/>
          </p:cNvSpPr>
          <p:nvPr/>
        </p:nvSpPr>
        <p:spPr bwMode="auto">
          <a:xfrm>
            <a:off x="34925" y="935038"/>
            <a:ext cx="828675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b="1"/>
              <a:t>LLC</a:t>
            </a:r>
          </a:p>
        </p:txBody>
      </p:sp>
      <p:sp>
        <p:nvSpPr>
          <p:cNvPr id="68619" name="AutoShape 11"/>
          <p:cNvSpPr>
            <a:spLocks noChangeArrowheads="1"/>
          </p:cNvSpPr>
          <p:nvPr/>
        </p:nvSpPr>
        <p:spPr bwMode="auto">
          <a:xfrm>
            <a:off x="36513" y="3743325"/>
            <a:ext cx="935037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b="1"/>
              <a:t>Temp.</a:t>
            </a:r>
          </a:p>
        </p:txBody>
      </p:sp>
      <p:sp>
        <p:nvSpPr>
          <p:cNvPr id="68620" name="AutoShape 11"/>
          <p:cNvSpPr>
            <a:spLocks noChangeArrowheads="1"/>
          </p:cNvSpPr>
          <p:nvPr/>
        </p:nvSpPr>
        <p:spPr bwMode="auto">
          <a:xfrm>
            <a:off x="8027988" y="368300"/>
            <a:ext cx="973137" cy="468313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sz="2800" b="1"/>
              <a:t>05LT</a:t>
            </a:r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60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5"/>
          <p:cNvSpPr>
            <a:spLocks noGrp="1" noChangeArrowheads="1"/>
          </p:cNvSpPr>
          <p:nvPr>
            <p:ph type="title"/>
          </p:nvPr>
        </p:nvSpPr>
        <p:spPr>
          <a:xfrm>
            <a:off x="923925" y="103188"/>
            <a:ext cx="7281863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4000" smtClean="0"/>
              <a:t>Diurnal variation of surface Temp.</a:t>
            </a:r>
            <a:endParaRPr lang="ja-JP" altLang="en-US" sz="4000" smtClean="0"/>
          </a:p>
        </p:txBody>
      </p:sp>
      <p:pic>
        <p:nvPicPr>
          <p:cNvPr id="69635" name="Picture 2" descr="C:\Users\sawada\Documents\work\yamase_CI\fig_201012\ts_dv_dif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5" y="908050"/>
            <a:ext cx="7507288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テキスト ボックス 4"/>
          <p:cNvSpPr txBox="1">
            <a:spLocks noChangeArrowheads="1"/>
          </p:cNvSpPr>
          <p:nvPr/>
        </p:nvSpPr>
        <p:spPr bwMode="auto">
          <a:xfrm>
            <a:off x="2411413" y="5013325"/>
            <a:ext cx="9032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>
                <a:solidFill>
                  <a:srgbClr val="0000FF"/>
                </a:solidFill>
              </a:rPr>
              <a:t>2003</a:t>
            </a:r>
            <a:endParaRPr lang="ja-JP" altLang="en-US" sz="2800">
              <a:solidFill>
                <a:srgbClr val="0000FF"/>
              </a:solidFill>
            </a:endParaRPr>
          </a:p>
        </p:txBody>
      </p:sp>
      <p:sp>
        <p:nvSpPr>
          <p:cNvPr id="69637" name="テキスト ボックス 5"/>
          <p:cNvSpPr txBox="1">
            <a:spLocks noChangeArrowheads="1"/>
          </p:cNvSpPr>
          <p:nvPr/>
        </p:nvSpPr>
        <p:spPr bwMode="auto">
          <a:xfrm>
            <a:off x="1246188" y="1844675"/>
            <a:ext cx="1741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>
                <a:solidFill>
                  <a:srgbClr val="00CC00"/>
                </a:solidFill>
              </a:rPr>
              <a:t>2003-2004</a:t>
            </a:r>
            <a:endParaRPr lang="ja-JP" altLang="en-US" sz="2800">
              <a:solidFill>
                <a:srgbClr val="00CC00"/>
              </a:solidFill>
            </a:endParaRPr>
          </a:p>
        </p:txBody>
      </p:sp>
      <p:sp>
        <p:nvSpPr>
          <p:cNvPr id="69638" name="テキスト ボックス 6"/>
          <p:cNvSpPr txBox="1">
            <a:spLocks noChangeArrowheads="1"/>
          </p:cNvSpPr>
          <p:nvPr/>
        </p:nvSpPr>
        <p:spPr bwMode="auto">
          <a:xfrm>
            <a:off x="1547813" y="3429000"/>
            <a:ext cx="903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</a:rPr>
              <a:t>2004</a:t>
            </a:r>
            <a:endParaRPr lang="ja-JP" altLang="en-US" sz="2800">
              <a:solidFill>
                <a:srgbClr val="FF0000"/>
              </a:solidFill>
            </a:endParaRPr>
          </a:p>
        </p:txBody>
      </p:sp>
      <p:sp>
        <p:nvSpPr>
          <p:cNvPr id="69639" name="テキスト ボックス 7"/>
          <p:cNvSpPr txBox="1">
            <a:spLocks noChangeArrowheads="1"/>
          </p:cNvSpPr>
          <p:nvPr/>
        </p:nvSpPr>
        <p:spPr bwMode="auto">
          <a:xfrm>
            <a:off x="3995738" y="2492375"/>
            <a:ext cx="1317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/>
              <a:t>Climate</a:t>
            </a:r>
            <a:endParaRPr lang="ja-JP" altLang="en-US" sz="2800"/>
          </a:p>
        </p:txBody>
      </p:sp>
      <p:sp>
        <p:nvSpPr>
          <p:cNvPr id="69640" name="テキスト ボックス 8"/>
          <p:cNvSpPr txBox="1">
            <a:spLocks noChangeArrowheads="1"/>
          </p:cNvSpPr>
          <p:nvPr/>
        </p:nvSpPr>
        <p:spPr bwMode="auto">
          <a:xfrm>
            <a:off x="4025900" y="6453188"/>
            <a:ext cx="1266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/>
              <a:t>Time (LT)</a:t>
            </a:r>
            <a:endParaRPr lang="ja-JP" altLang="en-US"/>
          </a:p>
        </p:txBody>
      </p:sp>
      <p:sp>
        <p:nvSpPr>
          <p:cNvPr id="69641" name="テキスト ボックス 9"/>
          <p:cNvSpPr txBox="1">
            <a:spLocks noChangeArrowheads="1"/>
          </p:cNvSpPr>
          <p:nvPr/>
        </p:nvSpPr>
        <p:spPr bwMode="auto">
          <a:xfrm rot="-5400000">
            <a:off x="-731044" y="3404394"/>
            <a:ext cx="2478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/>
              <a:t>Temperature (degC)</a:t>
            </a:r>
            <a:endParaRPr lang="ja-JP" altLang="en-US"/>
          </a:p>
        </p:txBody>
      </p:sp>
      <p:sp>
        <p:nvSpPr>
          <p:cNvPr id="69642" name="テキスト ボックス 10"/>
          <p:cNvSpPr txBox="1">
            <a:spLocks noChangeArrowheads="1"/>
          </p:cNvSpPr>
          <p:nvPr/>
        </p:nvSpPr>
        <p:spPr bwMode="auto">
          <a:xfrm rot="-5400000">
            <a:off x="5949950" y="3403600"/>
            <a:ext cx="5246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/>
              <a:t>Difference between 2003 and 2004 (degC)</a:t>
            </a:r>
            <a:endParaRPr lang="ja-JP" altLang="en-US"/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61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sawada\Documents\work\yamase_CI\fig_201012\ts_dv_diff_co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125" y="836613"/>
            <a:ext cx="6862763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5"/>
          <p:cNvSpPr>
            <a:spLocks noGrp="1" noChangeArrowheads="1"/>
          </p:cNvSpPr>
          <p:nvPr>
            <p:ph type="title"/>
          </p:nvPr>
        </p:nvSpPr>
        <p:spPr>
          <a:xfrm>
            <a:off x="1158875" y="103188"/>
            <a:ext cx="6811963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4000" smtClean="0"/>
              <a:t>2003/2004</a:t>
            </a:r>
            <a:r>
              <a:rPr lang="ja-JP" altLang="en-US" sz="4000" smtClean="0"/>
              <a:t>年の気温差の時系列</a:t>
            </a:r>
          </a:p>
        </p:txBody>
      </p:sp>
      <p:sp>
        <p:nvSpPr>
          <p:cNvPr id="70660" name="テキスト ボックス 8"/>
          <p:cNvSpPr txBox="1">
            <a:spLocks noChangeArrowheads="1"/>
          </p:cNvSpPr>
          <p:nvPr/>
        </p:nvSpPr>
        <p:spPr bwMode="auto">
          <a:xfrm>
            <a:off x="4241800" y="5949950"/>
            <a:ext cx="1266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/>
              <a:t>Time (LT)</a:t>
            </a:r>
            <a:endParaRPr lang="ja-JP" altLang="en-US"/>
          </a:p>
        </p:txBody>
      </p:sp>
      <p:sp>
        <p:nvSpPr>
          <p:cNvPr id="70661" name="テキスト ボックス 10"/>
          <p:cNvSpPr txBox="1">
            <a:spLocks noChangeArrowheads="1"/>
          </p:cNvSpPr>
          <p:nvPr/>
        </p:nvSpPr>
        <p:spPr bwMode="auto">
          <a:xfrm rot="-5400000">
            <a:off x="-1754187" y="3130550"/>
            <a:ext cx="5246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/>
              <a:t>Difference between 2003 and 2004 (degC)</a:t>
            </a:r>
            <a:endParaRPr lang="ja-JP" altLang="en-US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62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sawada\Documents\work\yamase_CI\fig_201012\ts_err_1km_20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836613"/>
            <a:ext cx="6388100" cy="550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106363" y="119063"/>
            <a:ext cx="8902700" cy="58420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3800" smtClean="0"/>
              <a:t>Time-series of Temp in NHM1km/AMEDAS</a:t>
            </a:r>
            <a:endParaRPr lang="ja-JP" altLang="en-US" sz="3800" smtClean="0"/>
          </a:p>
        </p:txBody>
      </p:sp>
      <p:sp>
        <p:nvSpPr>
          <p:cNvPr id="73732" name="AutoShape 8"/>
          <p:cNvSpPr>
            <a:spLocks noChangeArrowheads="1"/>
          </p:cNvSpPr>
          <p:nvPr/>
        </p:nvSpPr>
        <p:spPr bwMode="auto">
          <a:xfrm>
            <a:off x="2339975" y="5373688"/>
            <a:ext cx="647700" cy="452437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</a:rPr>
              <a:t>ME</a:t>
            </a:r>
            <a:endParaRPr lang="ja-JP" altLang="en-US" sz="2800">
              <a:solidFill>
                <a:srgbClr val="FF0000"/>
              </a:solidFill>
            </a:endParaRPr>
          </a:p>
        </p:txBody>
      </p:sp>
      <p:sp>
        <p:nvSpPr>
          <p:cNvPr id="73733" name="テキスト ボックス 12"/>
          <p:cNvSpPr txBox="1">
            <a:spLocks noChangeArrowheads="1"/>
          </p:cNvSpPr>
          <p:nvPr/>
        </p:nvSpPr>
        <p:spPr bwMode="auto">
          <a:xfrm>
            <a:off x="3425825" y="6308725"/>
            <a:ext cx="14335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800"/>
              <a:t>Date(day)</a:t>
            </a:r>
            <a:endParaRPr lang="ja-JP" altLang="en-US" sz="2800"/>
          </a:p>
        </p:txBody>
      </p:sp>
      <p:sp>
        <p:nvSpPr>
          <p:cNvPr id="73734" name="テキスト ボックス 13"/>
          <p:cNvSpPr txBox="1">
            <a:spLocks noChangeArrowheads="1"/>
          </p:cNvSpPr>
          <p:nvPr/>
        </p:nvSpPr>
        <p:spPr bwMode="auto">
          <a:xfrm rot="-5400000">
            <a:off x="-64294" y="4825207"/>
            <a:ext cx="13493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800"/>
              <a:t>Error (K)</a:t>
            </a:r>
            <a:endParaRPr lang="ja-JP" altLang="en-US" sz="2800"/>
          </a:p>
        </p:txBody>
      </p:sp>
      <p:sp>
        <p:nvSpPr>
          <p:cNvPr id="73735" name="AutoShape 8"/>
          <p:cNvSpPr>
            <a:spLocks noChangeArrowheads="1"/>
          </p:cNvSpPr>
          <p:nvPr/>
        </p:nvSpPr>
        <p:spPr bwMode="auto">
          <a:xfrm>
            <a:off x="4786313" y="1341438"/>
            <a:ext cx="1585912" cy="452437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2800">
                <a:solidFill>
                  <a:schemeClr val="accent2"/>
                </a:solidFill>
              </a:rPr>
              <a:t>NHM1km</a:t>
            </a:r>
          </a:p>
        </p:txBody>
      </p:sp>
      <p:sp>
        <p:nvSpPr>
          <p:cNvPr id="73736" name="AutoShape 8"/>
          <p:cNvSpPr>
            <a:spLocks noChangeArrowheads="1"/>
          </p:cNvSpPr>
          <p:nvPr/>
        </p:nvSpPr>
        <p:spPr bwMode="auto">
          <a:xfrm>
            <a:off x="4786313" y="836613"/>
            <a:ext cx="1627187" cy="452437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2800"/>
              <a:t>AMEDAS</a:t>
            </a:r>
            <a:endParaRPr lang="ja-JP" altLang="en-US" sz="2800"/>
          </a:p>
        </p:txBody>
      </p:sp>
      <p:cxnSp>
        <p:nvCxnSpPr>
          <p:cNvPr id="24" name="直線コネクタ 23"/>
          <p:cNvCxnSpPr/>
          <p:nvPr/>
        </p:nvCxnSpPr>
        <p:spPr>
          <a:xfrm rot="10800000">
            <a:off x="3851275" y="1085850"/>
            <a:ext cx="863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38" name="テキスト ボックス 13"/>
          <p:cNvSpPr txBox="1">
            <a:spLocks noChangeArrowheads="1"/>
          </p:cNvSpPr>
          <p:nvPr/>
        </p:nvSpPr>
        <p:spPr bwMode="auto">
          <a:xfrm rot="-5400000">
            <a:off x="-292893" y="1956594"/>
            <a:ext cx="18081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800"/>
              <a:t>Temperature</a:t>
            </a:r>
            <a:endParaRPr lang="ja-JP" altLang="en-US" sz="2800"/>
          </a:p>
        </p:txBody>
      </p:sp>
      <p:cxnSp>
        <p:nvCxnSpPr>
          <p:cNvPr id="26" name="直線コネクタ 25"/>
          <p:cNvCxnSpPr/>
          <p:nvPr/>
        </p:nvCxnSpPr>
        <p:spPr>
          <a:xfrm rot="10800000">
            <a:off x="3851275" y="1557338"/>
            <a:ext cx="8636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rot="10800000">
            <a:off x="1403350" y="5589588"/>
            <a:ext cx="8651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40"/>
          <p:cNvGrpSpPr>
            <a:grpSpLocks/>
          </p:cNvGrpSpPr>
          <p:nvPr/>
        </p:nvGrpSpPr>
        <p:grpSpPr bwMode="auto">
          <a:xfrm>
            <a:off x="7164388" y="1916113"/>
            <a:ext cx="1871662" cy="433387"/>
            <a:chOff x="7164288" y="1916832"/>
            <a:chExt cx="1872208" cy="432048"/>
          </a:xfrm>
        </p:grpSpPr>
        <p:sp>
          <p:nvSpPr>
            <p:cNvPr id="35" name="正方形/長方形 34"/>
            <p:cNvSpPr/>
            <p:nvPr/>
          </p:nvSpPr>
          <p:spPr>
            <a:xfrm>
              <a:off x="7164288" y="1916832"/>
              <a:ext cx="274717" cy="432048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3758" name="テキスト ボックス 35"/>
            <p:cNvSpPr txBox="1">
              <a:spLocks noChangeArrowheads="1"/>
            </p:cNvSpPr>
            <p:nvPr/>
          </p:nvSpPr>
          <p:spPr bwMode="auto">
            <a:xfrm>
              <a:off x="7502293" y="1916832"/>
              <a:ext cx="153420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800">
                  <a:solidFill>
                    <a:srgbClr val="FF0000"/>
                  </a:solidFill>
                </a:rPr>
                <a:t>warm bias</a:t>
              </a:r>
              <a:endParaRPr lang="ja-JP" altLang="en-US" sz="280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グループ化 43"/>
          <p:cNvGrpSpPr>
            <a:grpSpLocks/>
          </p:cNvGrpSpPr>
          <p:nvPr/>
        </p:nvGrpSpPr>
        <p:grpSpPr bwMode="auto">
          <a:xfrm>
            <a:off x="7164388" y="2473325"/>
            <a:ext cx="1622425" cy="450850"/>
            <a:chOff x="7164288" y="2473732"/>
            <a:chExt cx="1622011" cy="451212"/>
          </a:xfrm>
        </p:grpSpPr>
        <p:sp>
          <p:nvSpPr>
            <p:cNvPr id="73755" name="テキスト ボックス 37"/>
            <p:cNvSpPr txBox="1">
              <a:spLocks noChangeArrowheads="1"/>
            </p:cNvSpPr>
            <p:nvPr/>
          </p:nvSpPr>
          <p:spPr bwMode="auto">
            <a:xfrm>
              <a:off x="7502293" y="2473732"/>
              <a:ext cx="128400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800">
                  <a:solidFill>
                    <a:srgbClr val="0000FF"/>
                  </a:solidFill>
                </a:rPr>
                <a:t>cold bias</a:t>
              </a:r>
              <a:endParaRPr lang="ja-JP" altLang="en-US" sz="2800">
                <a:solidFill>
                  <a:srgbClr val="0000FF"/>
                </a:solidFill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7164288" y="2492797"/>
              <a:ext cx="274567" cy="432147"/>
            </a:xfrm>
            <a:prstGeom prst="rect">
              <a:avLst/>
            </a:prstGeom>
            <a:solidFill>
              <a:srgbClr val="0000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73743" name="テキスト ボックス 37"/>
          <p:cNvSpPr txBox="1">
            <a:spLocks noChangeArrowheads="1"/>
          </p:cNvSpPr>
          <p:nvPr/>
        </p:nvSpPr>
        <p:spPr bwMode="auto">
          <a:xfrm>
            <a:off x="7380288" y="1052513"/>
            <a:ext cx="15303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/>
              <a:t>2003/07</a:t>
            </a:r>
            <a:endParaRPr lang="ja-JP" altLang="en-US" sz="3200" b="1"/>
          </a:p>
        </p:txBody>
      </p:sp>
      <p:grpSp>
        <p:nvGrpSpPr>
          <p:cNvPr id="4" name="グループ化 58"/>
          <p:cNvGrpSpPr>
            <a:grpSpLocks/>
          </p:cNvGrpSpPr>
          <p:nvPr/>
        </p:nvGrpSpPr>
        <p:grpSpPr bwMode="auto">
          <a:xfrm>
            <a:off x="4859338" y="836613"/>
            <a:ext cx="1512887" cy="5329237"/>
            <a:chOff x="4860032" y="836613"/>
            <a:chExt cx="1511474" cy="5329237"/>
          </a:xfrm>
        </p:grpSpPr>
        <p:sp>
          <p:nvSpPr>
            <p:cNvPr id="41" name="正方形/長方形 40"/>
            <p:cNvSpPr/>
            <p:nvPr/>
          </p:nvSpPr>
          <p:spPr bwMode="auto">
            <a:xfrm>
              <a:off x="5940109" y="836613"/>
              <a:ext cx="431397" cy="5329237"/>
            </a:xfrm>
            <a:prstGeom prst="rect">
              <a:avLst/>
            </a:prstGeom>
            <a:solidFill>
              <a:srgbClr val="0000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4" name="正方形/長方形 43"/>
            <p:cNvSpPr/>
            <p:nvPr/>
          </p:nvSpPr>
          <p:spPr bwMode="auto">
            <a:xfrm>
              <a:off x="4860032" y="836613"/>
              <a:ext cx="431397" cy="5329237"/>
            </a:xfrm>
            <a:prstGeom prst="rect">
              <a:avLst/>
            </a:prstGeom>
            <a:solidFill>
              <a:srgbClr val="0000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grpSp>
        <p:nvGrpSpPr>
          <p:cNvPr id="5" name="グループ化 57"/>
          <p:cNvGrpSpPr>
            <a:grpSpLocks/>
          </p:cNvGrpSpPr>
          <p:nvPr/>
        </p:nvGrpSpPr>
        <p:grpSpPr bwMode="auto">
          <a:xfrm>
            <a:off x="1619250" y="836613"/>
            <a:ext cx="5113338" cy="5329237"/>
            <a:chOff x="1619672" y="836613"/>
            <a:chExt cx="5112568" cy="5329336"/>
          </a:xfrm>
        </p:grpSpPr>
        <p:sp>
          <p:nvSpPr>
            <p:cNvPr id="46" name="正方形/長方形 45"/>
            <p:cNvSpPr/>
            <p:nvPr/>
          </p:nvSpPr>
          <p:spPr bwMode="auto">
            <a:xfrm>
              <a:off x="5403702" y="836613"/>
              <a:ext cx="287295" cy="532933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7" name="正方形/長方形 46"/>
            <p:cNvSpPr/>
            <p:nvPr/>
          </p:nvSpPr>
          <p:spPr bwMode="auto">
            <a:xfrm>
              <a:off x="1619672" y="836613"/>
              <a:ext cx="431735" cy="532933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8" name="正方形/長方形 47"/>
            <p:cNvSpPr/>
            <p:nvPr/>
          </p:nvSpPr>
          <p:spPr bwMode="auto">
            <a:xfrm>
              <a:off x="6371931" y="836613"/>
              <a:ext cx="360309" cy="532933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" name="正方形/長方形 48"/>
            <p:cNvSpPr/>
            <p:nvPr/>
          </p:nvSpPr>
          <p:spPr bwMode="auto">
            <a:xfrm>
              <a:off x="2483142" y="836613"/>
              <a:ext cx="287295" cy="532933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6" name="正方形/長方形 55"/>
            <p:cNvSpPr/>
            <p:nvPr/>
          </p:nvSpPr>
          <p:spPr bwMode="auto">
            <a:xfrm>
              <a:off x="4421188" y="836613"/>
              <a:ext cx="287294" cy="532933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7" name="正方形/長方形 56"/>
            <p:cNvSpPr/>
            <p:nvPr/>
          </p:nvSpPr>
          <p:spPr bwMode="auto">
            <a:xfrm>
              <a:off x="3851361" y="836613"/>
              <a:ext cx="287295" cy="532933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32" name="スライド番号プレースホルダ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63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8" descr="C:\Users\sawada\Documents\work\yamase_CI\fig_201012\ts_err_1km_20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836613"/>
            <a:ext cx="6388100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363" y="119063"/>
            <a:ext cx="8902700" cy="58420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3800" smtClean="0"/>
              <a:t>Time-series of Temp in NHM1km/AMEDAS</a:t>
            </a:r>
            <a:endParaRPr lang="ja-JP" altLang="en-US" sz="3800" smtClean="0"/>
          </a:p>
        </p:txBody>
      </p:sp>
      <p:sp>
        <p:nvSpPr>
          <p:cNvPr id="74756" name="AutoShape 8"/>
          <p:cNvSpPr>
            <a:spLocks noChangeArrowheads="1"/>
          </p:cNvSpPr>
          <p:nvPr/>
        </p:nvSpPr>
        <p:spPr bwMode="auto">
          <a:xfrm>
            <a:off x="2339975" y="5373688"/>
            <a:ext cx="647700" cy="452437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</a:rPr>
              <a:t>ME</a:t>
            </a:r>
            <a:endParaRPr lang="ja-JP" altLang="en-US" sz="2800">
              <a:solidFill>
                <a:srgbClr val="FF0000"/>
              </a:solidFill>
            </a:endParaRPr>
          </a:p>
        </p:txBody>
      </p:sp>
      <p:sp>
        <p:nvSpPr>
          <p:cNvPr id="74757" name="テキスト ボックス 12"/>
          <p:cNvSpPr txBox="1">
            <a:spLocks noChangeArrowheads="1"/>
          </p:cNvSpPr>
          <p:nvPr/>
        </p:nvSpPr>
        <p:spPr bwMode="auto">
          <a:xfrm>
            <a:off x="3425825" y="6308725"/>
            <a:ext cx="14335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800"/>
              <a:t>Date(day)</a:t>
            </a:r>
            <a:endParaRPr lang="ja-JP" altLang="en-US" sz="2800"/>
          </a:p>
        </p:txBody>
      </p:sp>
      <p:sp>
        <p:nvSpPr>
          <p:cNvPr id="74758" name="テキスト ボックス 13"/>
          <p:cNvSpPr txBox="1">
            <a:spLocks noChangeArrowheads="1"/>
          </p:cNvSpPr>
          <p:nvPr/>
        </p:nvSpPr>
        <p:spPr bwMode="auto">
          <a:xfrm rot="-5400000">
            <a:off x="-64294" y="4825207"/>
            <a:ext cx="13493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800"/>
              <a:t>Error (K)</a:t>
            </a:r>
            <a:endParaRPr lang="ja-JP" altLang="en-US" sz="2800"/>
          </a:p>
        </p:txBody>
      </p:sp>
      <p:sp>
        <p:nvSpPr>
          <p:cNvPr id="74759" name="AutoShape 8"/>
          <p:cNvSpPr>
            <a:spLocks noChangeArrowheads="1"/>
          </p:cNvSpPr>
          <p:nvPr/>
        </p:nvSpPr>
        <p:spPr bwMode="auto">
          <a:xfrm>
            <a:off x="5291138" y="2997200"/>
            <a:ext cx="1585912" cy="452438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2800">
                <a:solidFill>
                  <a:schemeClr val="accent2"/>
                </a:solidFill>
              </a:rPr>
              <a:t>NHM1km</a:t>
            </a:r>
          </a:p>
        </p:txBody>
      </p:sp>
      <p:sp>
        <p:nvSpPr>
          <p:cNvPr id="74760" name="AutoShape 8"/>
          <p:cNvSpPr>
            <a:spLocks noChangeArrowheads="1"/>
          </p:cNvSpPr>
          <p:nvPr/>
        </p:nvSpPr>
        <p:spPr bwMode="auto">
          <a:xfrm>
            <a:off x="5291138" y="2492375"/>
            <a:ext cx="1627187" cy="452438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2800"/>
              <a:t>AMEDAS</a:t>
            </a:r>
            <a:endParaRPr lang="ja-JP" altLang="en-US" sz="2800"/>
          </a:p>
        </p:txBody>
      </p:sp>
      <p:cxnSp>
        <p:nvCxnSpPr>
          <p:cNvPr id="24" name="直線コネクタ 23"/>
          <p:cNvCxnSpPr/>
          <p:nvPr/>
        </p:nvCxnSpPr>
        <p:spPr>
          <a:xfrm rot="10800000">
            <a:off x="4356100" y="2741613"/>
            <a:ext cx="863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62" name="テキスト ボックス 13"/>
          <p:cNvSpPr txBox="1">
            <a:spLocks noChangeArrowheads="1"/>
          </p:cNvSpPr>
          <p:nvPr/>
        </p:nvSpPr>
        <p:spPr bwMode="auto">
          <a:xfrm rot="-5400000">
            <a:off x="-292893" y="1956594"/>
            <a:ext cx="18081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800"/>
              <a:t>Temperature</a:t>
            </a:r>
            <a:endParaRPr lang="ja-JP" altLang="en-US" sz="2800"/>
          </a:p>
        </p:txBody>
      </p:sp>
      <p:cxnSp>
        <p:nvCxnSpPr>
          <p:cNvPr id="26" name="直線コネクタ 25"/>
          <p:cNvCxnSpPr/>
          <p:nvPr/>
        </p:nvCxnSpPr>
        <p:spPr>
          <a:xfrm rot="10800000">
            <a:off x="4356100" y="3213100"/>
            <a:ext cx="8636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rot="10800000">
            <a:off x="1403350" y="5589588"/>
            <a:ext cx="8651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40"/>
          <p:cNvGrpSpPr>
            <a:grpSpLocks/>
          </p:cNvGrpSpPr>
          <p:nvPr/>
        </p:nvGrpSpPr>
        <p:grpSpPr bwMode="auto">
          <a:xfrm>
            <a:off x="7164388" y="1916113"/>
            <a:ext cx="1871662" cy="433387"/>
            <a:chOff x="7164288" y="1916832"/>
            <a:chExt cx="1872208" cy="432048"/>
          </a:xfrm>
        </p:grpSpPr>
        <p:sp>
          <p:nvSpPr>
            <p:cNvPr id="35" name="正方形/長方形 34"/>
            <p:cNvSpPr/>
            <p:nvPr/>
          </p:nvSpPr>
          <p:spPr>
            <a:xfrm>
              <a:off x="7164288" y="1916832"/>
              <a:ext cx="274717" cy="432048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4782" name="テキスト ボックス 35"/>
            <p:cNvSpPr txBox="1">
              <a:spLocks noChangeArrowheads="1"/>
            </p:cNvSpPr>
            <p:nvPr/>
          </p:nvSpPr>
          <p:spPr bwMode="auto">
            <a:xfrm>
              <a:off x="7502293" y="1916832"/>
              <a:ext cx="153420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800">
                  <a:solidFill>
                    <a:srgbClr val="FF0000"/>
                  </a:solidFill>
                </a:rPr>
                <a:t>warm bias</a:t>
              </a:r>
              <a:endParaRPr lang="ja-JP" altLang="en-US" sz="280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グループ化 43"/>
          <p:cNvGrpSpPr>
            <a:grpSpLocks/>
          </p:cNvGrpSpPr>
          <p:nvPr/>
        </p:nvGrpSpPr>
        <p:grpSpPr bwMode="auto">
          <a:xfrm>
            <a:off x="7164388" y="2473325"/>
            <a:ext cx="1622425" cy="450850"/>
            <a:chOff x="7164288" y="2473732"/>
            <a:chExt cx="1622011" cy="451212"/>
          </a:xfrm>
        </p:grpSpPr>
        <p:sp>
          <p:nvSpPr>
            <p:cNvPr id="74779" name="テキスト ボックス 37"/>
            <p:cNvSpPr txBox="1">
              <a:spLocks noChangeArrowheads="1"/>
            </p:cNvSpPr>
            <p:nvPr/>
          </p:nvSpPr>
          <p:spPr bwMode="auto">
            <a:xfrm>
              <a:off x="7502293" y="2473732"/>
              <a:ext cx="128400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800">
                  <a:solidFill>
                    <a:srgbClr val="0000FF"/>
                  </a:solidFill>
                </a:rPr>
                <a:t>cold bias</a:t>
              </a:r>
              <a:endParaRPr lang="ja-JP" altLang="en-US" sz="2800">
                <a:solidFill>
                  <a:srgbClr val="0000FF"/>
                </a:solidFill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7164288" y="2492797"/>
              <a:ext cx="274567" cy="432147"/>
            </a:xfrm>
            <a:prstGeom prst="rect">
              <a:avLst/>
            </a:prstGeom>
            <a:solidFill>
              <a:srgbClr val="0000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grpSp>
        <p:nvGrpSpPr>
          <p:cNvPr id="74767" name="グループ化 37"/>
          <p:cNvGrpSpPr>
            <a:grpSpLocks/>
          </p:cNvGrpSpPr>
          <p:nvPr/>
        </p:nvGrpSpPr>
        <p:grpSpPr bwMode="auto">
          <a:xfrm>
            <a:off x="3068638" y="836613"/>
            <a:ext cx="3638550" cy="5329237"/>
            <a:chOff x="3069035" y="836613"/>
            <a:chExt cx="3637805" cy="5329336"/>
          </a:xfrm>
        </p:grpSpPr>
        <p:sp>
          <p:nvSpPr>
            <p:cNvPr id="32" name="正方形/長方形 31"/>
            <p:cNvSpPr/>
            <p:nvPr/>
          </p:nvSpPr>
          <p:spPr bwMode="auto">
            <a:xfrm>
              <a:off x="6419561" y="836613"/>
              <a:ext cx="287279" cy="5329336"/>
            </a:xfrm>
            <a:prstGeom prst="rect">
              <a:avLst/>
            </a:prstGeom>
            <a:solidFill>
              <a:srgbClr val="0000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3" name="正方形/長方形 32"/>
            <p:cNvSpPr/>
            <p:nvPr/>
          </p:nvSpPr>
          <p:spPr bwMode="auto">
            <a:xfrm>
              <a:off x="3069035" y="836613"/>
              <a:ext cx="241251" cy="5329336"/>
            </a:xfrm>
            <a:prstGeom prst="rect">
              <a:avLst/>
            </a:prstGeom>
            <a:solidFill>
              <a:srgbClr val="0000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4" name="正方形/長方形 33"/>
            <p:cNvSpPr/>
            <p:nvPr/>
          </p:nvSpPr>
          <p:spPr bwMode="auto">
            <a:xfrm>
              <a:off x="3564234" y="836613"/>
              <a:ext cx="287278" cy="5329336"/>
            </a:xfrm>
            <a:prstGeom prst="rect">
              <a:avLst/>
            </a:prstGeom>
            <a:solidFill>
              <a:srgbClr val="0000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6" name="正方形/長方形 35"/>
            <p:cNvSpPr/>
            <p:nvPr/>
          </p:nvSpPr>
          <p:spPr bwMode="auto">
            <a:xfrm>
              <a:off x="4343536" y="836613"/>
              <a:ext cx="287279" cy="5329336"/>
            </a:xfrm>
            <a:prstGeom prst="rect">
              <a:avLst/>
            </a:prstGeom>
            <a:solidFill>
              <a:srgbClr val="0000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grpSp>
        <p:nvGrpSpPr>
          <p:cNvPr id="74768" name="グループ化 39"/>
          <p:cNvGrpSpPr>
            <a:grpSpLocks/>
          </p:cNvGrpSpPr>
          <p:nvPr/>
        </p:nvGrpSpPr>
        <p:grpSpPr bwMode="auto">
          <a:xfrm>
            <a:off x="1476375" y="836613"/>
            <a:ext cx="4751388" cy="5329237"/>
            <a:chOff x="1475656" y="836613"/>
            <a:chExt cx="4752528" cy="5329336"/>
          </a:xfrm>
        </p:grpSpPr>
        <p:sp>
          <p:nvSpPr>
            <p:cNvPr id="29" name="正方形/長方形 28"/>
            <p:cNvSpPr/>
            <p:nvPr/>
          </p:nvSpPr>
          <p:spPr bwMode="auto">
            <a:xfrm>
              <a:off x="5219879" y="836613"/>
              <a:ext cx="287407" cy="532933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0" name="正方形/長方形 29"/>
            <p:cNvSpPr/>
            <p:nvPr/>
          </p:nvSpPr>
          <p:spPr bwMode="auto">
            <a:xfrm>
              <a:off x="1475656" y="836613"/>
              <a:ext cx="1081347" cy="532933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1" name="正方形/長方形 30"/>
            <p:cNvSpPr/>
            <p:nvPr/>
          </p:nvSpPr>
          <p:spPr bwMode="auto">
            <a:xfrm>
              <a:off x="5724825" y="836613"/>
              <a:ext cx="503359" cy="532933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7" name="正方形/長方形 36"/>
            <p:cNvSpPr/>
            <p:nvPr/>
          </p:nvSpPr>
          <p:spPr bwMode="auto">
            <a:xfrm>
              <a:off x="2771367" y="836613"/>
              <a:ext cx="287407" cy="532933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74769" name="テキスト ボックス 37"/>
          <p:cNvSpPr txBox="1">
            <a:spLocks noChangeArrowheads="1"/>
          </p:cNvSpPr>
          <p:nvPr/>
        </p:nvSpPr>
        <p:spPr bwMode="auto">
          <a:xfrm>
            <a:off x="7380288" y="1052513"/>
            <a:ext cx="15303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/>
              <a:t>2004/07</a:t>
            </a:r>
            <a:endParaRPr lang="ja-JP" altLang="en-US" sz="3200" b="1"/>
          </a:p>
        </p:txBody>
      </p:sp>
      <p:sp>
        <p:nvSpPr>
          <p:cNvPr id="40" name="スライド番号プレースホルダ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64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C:\Users\sawada\Documents\work\yamase_CI\fig_201012\ts_dt_cld_1km_200407_d01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75" y="1254125"/>
            <a:ext cx="4678363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65100"/>
            <a:ext cx="8343900" cy="49212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3200" smtClean="0"/>
              <a:t>Time-series of Temp in NHM1km/5km/AMEDAS</a:t>
            </a:r>
            <a:endParaRPr lang="ja-JP" altLang="en-US" sz="3200" smtClean="0"/>
          </a:p>
        </p:txBody>
      </p:sp>
      <p:sp>
        <p:nvSpPr>
          <p:cNvPr id="75780" name="テキスト ボックス 12"/>
          <p:cNvSpPr txBox="1">
            <a:spLocks noChangeArrowheads="1"/>
          </p:cNvSpPr>
          <p:nvPr/>
        </p:nvSpPr>
        <p:spPr bwMode="auto">
          <a:xfrm>
            <a:off x="611188" y="5229225"/>
            <a:ext cx="15763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800"/>
              <a:t>Date(hour)</a:t>
            </a:r>
            <a:endParaRPr lang="ja-JP" altLang="en-US" sz="2800"/>
          </a:p>
        </p:txBody>
      </p:sp>
      <p:sp>
        <p:nvSpPr>
          <p:cNvPr id="75781" name="AutoShape 8"/>
          <p:cNvSpPr>
            <a:spLocks noChangeArrowheads="1"/>
          </p:cNvSpPr>
          <p:nvPr/>
        </p:nvSpPr>
        <p:spPr bwMode="auto">
          <a:xfrm>
            <a:off x="1403350" y="3027363"/>
            <a:ext cx="571500" cy="392112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ME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75782" name="AutoShape 8"/>
          <p:cNvSpPr>
            <a:spLocks noChangeArrowheads="1"/>
          </p:cNvSpPr>
          <p:nvPr/>
        </p:nvSpPr>
        <p:spPr bwMode="auto">
          <a:xfrm>
            <a:off x="7699375" y="2162175"/>
            <a:ext cx="1163638" cy="330200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2000">
                <a:solidFill>
                  <a:schemeClr val="accent2"/>
                </a:solidFill>
              </a:rPr>
              <a:t>NHM1km</a:t>
            </a:r>
          </a:p>
        </p:txBody>
      </p:sp>
      <p:sp>
        <p:nvSpPr>
          <p:cNvPr id="75783" name="AutoShape 8"/>
          <p:cNvSpPr>
            <a:spLocks noChangeArrowheads="1"/>
          </p:cNvSpPr>
          <p:nvPr/>
        </p:nvSpPr>
        <p:spPr bwMode="auto">
          <a:xfrm>
            <a:off x="7699375" y="1925638"/>
            <a:ext cx="1193800" cy="328612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2000"/>
              <a:t>AMEDAS</a:t>
            </a:r>
            <a:endParaRPr lang="ja-JP" altLang="en-US" sz="2000"/>
          </a:p>
        </p:txBody>
      </p:sp>
      <p:cxnSp>
        <p:nvCxnSpPr>
          <p:cNvPr id="33" name="直線コネクタ 32"/>
          <p:cNvCxnSpPr/>
          <p:nvPr/>
        </p:nvCxnSpPr>
        <p:spPr>
          <a:xfrm rot="10800000">
            <a:off x="6950075" y="2128838"/>
            <a:ext cx="7207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rot="10800000">
            <a:off x="6948488" y="2344738"/>
            <a:ext cx="7207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rot="10800000">
            <a:off x="611188" y="3213100"/>
            <a:ext cx="720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787" name="テキスト ボックス 35"/>
          <p:cNvSpPr txBox="1">
            <a:spLocks noChangeArrowheads="1"/>
          </p:cNvSpPr>
          <p:nvPr/>
        </p:nvSpPr>
        <p:spPr bwMode="auto">
          <a:xfrm>
            <a:off x="684213" y="776288"/>
            <a:ext cx="33924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3200"/>
              <a:t>Date: 2003/07/01-11</a:t>
            </a:r>
            <a:endParaRPr lang="ja-JP" altLang="en-US" sz="3200"/>
          </a:p>
        </p:txBody>
      </p:sp>
      <p:sp>
        <p:nvSpPr>
          <p:cNvPr id="75788" name="テキスト ボックス 35"/>
          <p:cNvSpPr txBox="1">
            <a:spLocks noChangeArrowheads="1"/>
          </p:cNvSpPr>
          <p:nvPr/>
        </p:nvSpPr>
        <p:spPr bwMode="auto">
          <a:xfrm>
            <a:off x="5076825" y="776288"/>
            <a:ext cx="33924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3200"/>
              <a:t>Date: 2004/07/01-11</a:t>
            </a:r>
            <a:endParaRPr lang="ja-JP" altLang="en-US" sz="3200"/>
          </a:p>
        </p:txBody>
      </p:sp>
      <p:sp>
        <p:nvSpPr>
          <p:cNvPr id="75789" name="AutoShape 8"/>
          <p:cNvSpPr>
            <a:spLocks noChangeArrowheads="1"/>
          </p:cNvSpPr>
          <p:nvPr/>
        </p:nvSpPr>
        <p:spPr bwMode="auto">
          <a:xfrm>
            <a:off x="3233738" y="5557838"/>
            <a:ext cx="4102100" cy="392112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>
                <a:solidFill>
                  <a:schemeClr val="accent2"/>
                </a:solidFill>
              </a:rPr>
              <a:t>Total cloud fraction</a:t>
            </a:r>
            <a:r>
              <a:rPr lang="ja-JP" altLang="en-US">
                <a:solidFill>
                  <a:schemeClr val="accent2"/>
                </a:solidFill>
              </a:rPr>
              <a:t>（</a:t>
            </a:r>
            <a:r>
              <a:rPr lang="en-US" altLang="ja-JP">
                <a:solidFill>
                  <a:schemeClr val="accent2"/>
                </a:solidFill>
              </a:rPr>
              <a:t>NHM1km</a:t>
            </a:r>
            <a:r>
              <a:rPr lang="ja-JP" altLang="en-US">
                <a:solidFill>
                  <a:schemeClr val="accent2"/>
                </a:solidFill>
              </a:rPr>
              <a:t>）</a:t>
            </a:r>
            <a:endParaRPr lang="en-US" altLang="ja-JP">
              <a:solidFill>
                <a:schemeClr val="accent2"/>
              </a:solidFill>
            </a:endParaRPr>
          </a:p>
        </p:txBody>
      </p:sp>
      <p:sp>
        <p:nvSpPr>
          <p:cNvPr id="75790" name="AutoShape 8"/>
          <p:cNvSpPr>
            <a:spLocks noChangeArrowheads="1"/>
          </p:cNvSpPr>
          <p:nvPr/>
        </p:nvSpPr>
        <p:spPr bwMode="auto">
          <a:xfrm>
            <a:off x="3233738" y="5199063"/>
            <a:ext cx="3973512" cy="390525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Sunshine duration</a:t>
            </a:r>
            <a:r>
              <a:rPr lang="ja-JP" altLang="en-US"/>
              <a:t>（</a:t>
            </a:r>
            <a:r>
              <a:rPr lang="en-US" altLang="ja-JP"/>
              <a:t>AMeDAS</a:t>
            </a:r>
            <a:r>
              <a:rPr lang="ja-JP" altLang="en-US"/>
              <a:t>）</a:t>
            </a:r>
          </a:p>
        </p:txBody>
      </p:sp>
      <p:cxnSp>
        <p:nvCxnSpPr>
          <p:cNvPr id="21" name="直線コネクタ 20"/>
          <p:cNvCxnSpPr/>
          <p:nvPr/>
        </p:nvCxnSpPr>
        <p:spPr>
          <a:xfrm rot="10800000">
            <a:off x="2484438" y="5432425"/>
            <a:ext cx="7207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rot="10800000">
            <a:off x="2484438" y="5732463"/>
            <a:ext cx="7207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793" name="テキスト ボックス 22"/>
          <p:cNvSpPr txBox="1">
            <a:spLocks noChangeArrowheads="1"/>
          </p:cNvSpPr>
          <p:nvPr/>
        </p:nvSpPr>
        <p:spPr bwMode="auto">
          <a:xfrm>
            <a:off x="4257675" y="5911850"/>
            <a:ext cx="44180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r>
              <a:rPr lang="ja-JP" altLang="en-US"/>
              <a:t>雲あり</a:t>
            </a:r>
            <a:r>
              <a:rPr lang="en-US" altLang="ja-JP"/>
              <a:t>(</a:t>
            </a:r>
            <a:r>
              <a:rPr lang="ja-JP" altLang="en-US"/>
              <a:t>モデル</a:t>
            </a:r>
            <a:r>
              <a:rPr lang="en-US" altLang="ja-JP"/>
              <a:t>)</a:t>
            </a:r>
            <a:r>
              <a:rPr lang="ja-JP" altLang="en-US"/>
              <a:t>→夜間の</a:t>
            </a:r>
            <a:r>
              <a:rPr lang="en-US" altLang="ja-JP"/>
              <a:t>warm bias</a:t>
            </a:r>
          </a:p>
          <a:p>
            <a:r>
              <a:rPr lang="en-US" altLang="ja-JP"/>
              <a:t>=&gt;</a:t>
            </a:r>
            <a:r>
              <a:rPr lang="ja-JP" altLang="en-US"/>
              <a:t>放射冷却の抑制</a:t>
            </a:r>
          </a:p>
        </p:txBody>
      </p:sp>
      <p:pic>
        <p:nvPicPr>
          <p:cNvPr id="75794" name="Picture 3" descr="C:\Users\sawada\Documents\work\yamase_CI\fig_201012\ts_dt_cld_1km_200307_d01-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1257300"/>
            <a:ext cx="4673601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65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 descr="C:\Users\sawada\Documents\work\yamase_CI\fig_201012\vis_ir1_sd_2003070312.png"/>
          <p:cNvPicPr>
            <a:picLocks noChangeAspect="1" noChangeArrowheads="1"/>
          </p:cNvPicPr>
          <p:nvPr/>
        </p:nvPicPr>
        <p:blipFill>
          <a:blip r:embed="rId3" cstate="print"/>
          <a:srcRect r="25340"/>
          <a:stretch>
            <a:fillRect/>
          </a:stretch>
        </p:blipFill>
        <p:spPr bwMode="auto">
          <a:xfrm>
            <a:off x="4289425" y="898525"/>
            <a:ext cx="4819650" cy="498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8125" y="115888"/>
            <a:ext cx="8643938" cy="649287"/>
          </a:xfrm>
        </p:spPr>
        <p:txBody>
          <a:bodyPr/>
          <a:lstStyle/>
          <a:p>
            <a:pPr eaLnBrk="1" hangingPunct="1"/>
            <a:r>
              <a:rPr lang="en-US" altLang="ja-JP" smtClean="0"/>
              <a:t>VIS/IR1</a:t>
            </a:r>
            <a:r>
              <a:rPr lang="ja-JP" altLang="en-US" smtClean="0"/>
              <a:t> </a:t>
            </a:r>
            <a:r>
              <a:rPr lang="en-US" altLang="ja-JP" smtClean="0"/>
              <a:t>and sunshine duration</a:t>
            </a:r>
            <a:endParaRPr lang="ja-JP" altLang="en-US" smtClean="0"/>
          </a:p>
        </p:txBody>
      </p:sp>
      <p:pic>
        <p:nvPicPr>
          <p:cNvPr id="76804" name="Picture 2" descr="C:\Users\sawada\Documents\work\yamase_CI\fig_201012\vis_ir1_sd_2003070311.png"/>
          <p:cNvPicPr>
            <a:picLocks noChangeAspect="1" noChangeArrowheads="1"/>
          </p:cNvPicPr>
          <p:nvPr/>
        </p:nvPicPr>
        <p:blipFill>
          <a:blip r:embed="rId4" cstate="print"/>
          <a:srcRect r="25340"/>
          <a:stretch>
            <a:fillRect/>
          </a:stretch>
        </p:blipFill>
        <p:spPr bwMode="auto">
          <a:xfrm>
            <a:off x="0" y="898525"/>
            <a:ext cx="4818063" cy="498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sawada\Documents\work\yamase_CI\fig_201012\sat_olr_com_20030703_10-13.png"/>
          <p:cNvPicPr>
            <a:picLocks noChangeAspect="1" noChangeArrowheads="1"/>
          </p:cNvPicPr>
          <p:nvPr/>
        </p:nvPicPr>
        <p:blipFill>
          <a:blip r:embed="rId5" cstate="print"/>
          <a:srcRect l="27058" t="36128" r="31783" b="30014"/>
          <a:stretch>
            <a:fillRect/>
          </a:stretch>
        </p:blipFill>
        <p:spPr bwMode="auto">
          <a:xfrm>
            <a:off x="1403350" y="1916113"/>
            <a:ext cx="766921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3F9EE-EF39-407A-AEF4-1A34BBE39A23}" type="slidenum">
              <a:rPr lang="ja-JP" altLang="en-US" smtClean="0"/>
              <a:pPr>
                <a:defRPr/>
              </a:pPr>
              <a:t>66</a:t>
            </a:fld>
            <a:r>
              <a:rPr lang="en-US" altLang="ja-JP" smtClean="0"/>
              <a:t>/14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sawada\Documents\work\yamase_CI\fig_201009\com_err_me_dtr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836613"/>
            <a:ext cx="5056188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7213" y="103188"/>
            <a:ext cx="5486400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4000" smtClean="0"/>
              <a:t>Scatter plot of ME in DTR</a:t>
            </a:r>
            <a:endParaRPr lang="ja-JP" altLang="en-US" sz="4000" smtClean="0"/>
          </a:p>
        </p:txBody>
      </p:sp>
      <p:sp>
        <p:nvSpPr>
          <p:cNvPr id="281608" name="AutoShape 8"/>
          <p:cNvSpPr>
            <a:spLocks noChangeArrowheads="1"/>
          </p:cNvSpPr>
          <p:nvPr/>
        </p:nvSpPr>
        <p:spPr bwMode="auto">
          <a:xfrm>
            <a:off x="5724525" y="1341438"/>
            <a:ext cx="2957513" cy="933450"/>
          </a:xfrm>
          <a:prstGeom prst="roundRect">
            <a:avLst>
              <a:gd name="adj" fmla="val 10065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sz="2800"/>
              <a:t>2003</a:t>
            </a:r>
            <a:r>
              <a:rPr lang="en-US" altLang="ja-JP" sz="2800"/>
              <a:t>/7: 1km</a:t>
            </a:r>
            <a:r>
              <a:rPr lang="ja-JP" altLang="en-US" sz="2800"/>
              <a:t>～</a:t>
            </a:r>
            <a:r>
              <a:rPr lang="en-US" altLang="ja-JP" sz="2800"/>
              <a:t>5km</a:t>
            </a:r>
          </a:p>
          <a:p>
            <a:r>
              <a:rPr lang="en-US" altLang="ja-JP" sz="2800"/>
              <a:t>2004/7: 1km</a:t>
            </a:r>
            <a:r>
              <a:rPr lang="ja-JP" altLang="en-US" sz="2800"/>
              <a:t>＜</a:t>
            </a:r>
            <a:r>
              <a:rPr lang="en-US" altLang="ja-JP" sz="2800"/>
              <a:t>5km</a:t>
            </a:r>
            <a:endParaRPr lang="en-US" altLang="ja-JP"/>
          </a:p>
        </p:txBody>
      </p:sp>
      <p:sp>
        <p:nvSpPr>
          <p:cNvPr id="77829" name="AutoShape 8"/>
          <p:cNvSpPr>
            <a:spLocks noChangeArrowheads="1"/>
          </p:cNvSpPr>
          <p:nvPr/>
        </p:nvSpPr>
        <p:spPr bwMode="auto">
          <a:xfrm>
            <a:off x="5867400" y="2924175"/>
            <a:ext cx="2617788" cy="1008063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3200"/>
              <a:t>Monthly mean </a:t>
            </a:r>
          </a:p>
          <a:p>
            <a:r>
              <a:rPr lang="en-US" altLang="ja-JP" sz="3200"/>
              <a:t>at each station</a:t>
            </a:r>
            <a:endParaRPr lang="ja-JP" altLang="en-US" sz="3200"/>
          </a:p>
        </p:txBody>
      </p:sp>
      <p:sp>
        <p:nvSpPr>
          <p:cNvPr id="77830" name="AutoShape 5"/>
          <p:cNvSpPr>
            <a:spLocks noChangeArrowheads="1"/>
          </p:cNvSpPr>
          <p:nvPr/>
        </p:nvSpPr>
        <p:spPr bwMode="auto">
          <a:xfrm rot="-5400000">
            <a:off x="-125412" y="2840037"/>
            <a:ext cx="825500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0" rIns="54000" bIns="0" anchor="ctr">
            <a:spAutoFit/>
          </a:bodyPr>
          <a:lstStyle/>
          <a:p>
            <a:r>
              <a:rPr lang="en-US" altLang="ja-JP" sz="2800"/>
              <a:t>1km</a:t>
            </a:r>
            <a:endParaRPr lang="ja-JP" altLang="en-US" sz="2800"/>
          </a:p>
        </p:txBody>
      </p:sp>
      <p:sp>
        <p:nvSpPr>
          <p:cNvPr id="77831" name="AutoShape 6"/>
          <p:cNvSpPr>
            <a:spLocks noChangeArrowheads="1"/>
          </p:cNvSpPr>
          <p:nvPr/>
        </p:nvSpPr>
        <p:spPr bwMode="auto">
          <a:xfrm>
            <a:off x="2916238" y="55895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0" rIns="54000" bIns="0" anchor="ctr">
            <a:spAutoFit/>
          </a:bodyPr>
          <a:lstStyle/>
          <a:p>
            <a:r>
              <a:rPr lang="en-US" altLang="ja-JP" sz="2800"/>
              <a:t>5km</a:t>
            </a:r>
            <a:endParaRPr lang="ja-JP" altLang="en-US" sz="2800"/>
          </a:p>
        </p:txBody>
      </p:sp>
      <p:sp>
        <p:nvSpPr>
          <p:cNvPr id="77832" name="テキスト ボックス 8"/>
          <p:cNvSpPr txBox="1">
            <a:spLocks noChangeArrowheads="1"/>
          </p:cNvSpPr>
          <p:nvPr/>
        </p:nvSpPr>
        <p:spPr bwMode="auto">
          <a:xfrm>
            <a:off x="468313" y="5949950"/>
            <a:ext cx="7653337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 sz="2800"/>
              <a:t>DTR = Diurnal temperature range </a:t>
            </a:r>
          </a:p>
          <a:p>
            <a:r>
              <a:rPr lang="en-US" altLang="ja-JP" sz="2800"/>
              <a:t>DTR = daily maximum temp. - daily minimum temp.</a:t>
            </a:r>
            <a:endParaRPr lang="ja-JP" altLang="en-US" sz="2800"/>
          </a:p>
        </p:txBody>
      </p:sp>
      <p:sp>
        <p:nvSpPr>
          <p:cNvPr id="77833" name="テキスト ボックス 9"/>
          <p:cNvSpPr txBox="1">
            <a:spLocks noChangeArrowheads="1"/>
          </p:cNvSpPr>
          <p:nvPr/>
        </p:nvSpPr>
        <p:spPr bwMode="auto">
          <a:xfrm>
            <a:off x="5940425" y="4652963"/>
            <a:ext cx="25669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Downscale gain???</a:t>
            </a:r>
            <a:endParaRPr lang="ja-JP" altLang="en-US"/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67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8" grpId="0" animBg="1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sawada\Documents\work\yamase_CI\fig_201009\com_err_rmse_dt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013" y="981075"/>
            <a:ext cx="497205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1514475" y="103188"/>
            <a:ext cx="6111875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z="4000" smtClean="0"/>
              <a:t>Scatter plot of RMSE in DTR</a:t>
            </a:r>
            <a:endParaRPr lang="ja-JP" altLang="en-US" sz="4000" smtClean="0"/>
          </a:p>
        </p:txBody>
      </p:sp>
      <p:sp>
        <p:nvSpPr>
          <p:cNvPr id="78852" name="AutoShape 5"/>
          <p:cNvSpPr>
            <a:spLocks noChangeArrowheads="1"/>
          </p:cNvSpPr>
          <p:nvPr/>
        </p:nvSpPr>
        <p:spPr bwMode="auto">
          <a:xfrm rot="-5400000">
            <a:off x="-125412" y="2840037"/>
            <a:ext cx="825500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0" rIns="54000" bIns="0" anchor="ctr">
            <a:spAutoFit/>
          </a:bodyPr>
          <a:lstStyle/>
          <a:p>
            <a:r>
              <a:rPr lang="en-US" altLang="ja-JP" sz="2800"/>
              <a:t>1km</a:t>
            </a:r>
            <a:endParaRPr lang="ja-JP" altLang="en-US" sz="2800"/>
          </a:p>
        </p:txBody>
      </p:sp>
      <p:sp>
        <p:nvSpPr>
          <p:cNvPr id="78853" name="AutoShape 6"/>
          <p:cNvSpPr>
            <a:spLocks noChangeArrowheads="1"/>
          </p:cNvSpPr>
          <p:nvPr/>
        </p:nvSpPr>
        <p:spPr bwMode="auto">
          <a:xfrm>
            <a:off x="2916238" y="5589588"/>
            <a:ext cx="7921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0" rIns="54000" bIns="0" anchor="ctr">
            <a:spAutoFit/>
          </a:bodyPr>
          <a:lstStyle/>
          <a:p>
            <a:r>
              <a:rPr lang="en-US" altLang="ja-JP" sz="2800"/>
              <a:t>5km</a:t>
            </a:r>
            <a:endParaRPr lang="ja-JP" altLang="en-US" sz="2800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5724525" y="1341438"/>
            <a:ext cx="2957513" cy="933450"/>
          </a:xfrm>
          <a:prstGeom prst="roundRect">
            <a:avLst>
              <a:gd name="adj" fmla="val 10065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sz="2800"/>
              <a:t>2003</a:t>
            </a:r>
            <a:r>
              <a:rPr lang="en-US" altLang="ja-JP" sz="2800"/>
              <a:t>/7: 1km</a:t>
            </a:r>
            <a:r>
              <a:rPr lang="ja-JP" altLang="en-US" sz="2800"/>
              <a:t>～</a:t>
            </a:r>
            <a:r>
              <a:rPr lang="en-US" altLang="ja-JP" sz="2800"/>
              <a:t>5km</a:t>
            </a:r>
          </a:p>
          <a:p>
            <a:r>
              <a:rPr lang="en-US" altLang="ja-JP" sz="2800"/>
              <a:t>2004/7: 1km</a:t>
            </a:r>
            <a:r>
              <a:rPr lang="ja-JP" altLang="en-US" sz="2800"/>
              <a:t>＜</a:t>
            </a:r>
            <a:r>
              <a:rPr lang="en-US" altLang="ja-JP" sz="2800"/>
              <a:t>5km</a:t>
            </a:r>
            <a:endParaRPr lang="en-US" altLang="ja-JP"/>
          </a:p>
        </p:txBody>
      </p:sp>
      <p:sp>
        <p:nvSpPr>
          <p:cNvPr id="78855" name="AutoShape 8"/>
          <p:cNvSpPr>
            <a:spLocks noChangeArrowheads="1"/>
          </p:cNvSpPr>
          <p:nvPr/>
        </p:nvSpPr>
        <p:spPr bwMode="auto">
          <a:xfrm>
            <a:off x="5867400" y="2924175"/>
            <a:ext cx="2617788" cy="1008063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3200"/>
              <a:t>Monthly mean </a:t>
            </a:r>
          </a:p>
          <a:p>
            <a:r>
              <a:rPr lang="en-US" altLang="ja-JP" sz="3200"/>
              <a:t>at each station</a:t>
            </a:r>
            <a:endParaRPr lang="ja-JP" altLang="en-US" sz="3200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68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7" descr="C:\Documents and Settings\masahiro\My Documents\work\2008au_msj\fig\vis20030717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1538" y="765175"/>
            <a:ext cx="3929062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13"/>
          <p:cNvPicPr>
            <a:picLocks noChangeAspect="1" noChangeArrowheads="1"/>
          </p:cNvPicPr>
          <p:nvPr/>
        </p:nvPicPr>
        <p:blipFill>
          <a:blip r:embed="rId4" cstate="print"/>
          <a:srcRect b="29993"/>
          <a:stretch>
            <a:fillRect/>
          </a:stretch>
        </p:blipFill>
        <p:spPr bwMode="auto">
          <a:xfrm>
            <a:off x="533400" y="781050"/>
            <a:ext cx="32496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7238" y="73025"/>
            <a:ext cx="2574925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ヤマセとは</a:t>
            </a:r>
            <a:endParaRPr lang="en-US" altLang="ja-JP" smtClean="0"/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33388" y="4572000"/>
            <a:ext cx="8275637" cy="2062163"/>
          </a:xfrm>
          <a:prstGeom prst="rect">
            <a:avLst/>
          </a:prstGeom>
          <a:noFill/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ja-JP" sz="3200">
                <a:solidFill>
                  <a:schemeClr val="tx2"/>
                </a:solidFill>
                <a:ea typeface="ＭＳ 明朝" pitchFamily="17" charset="-128"/>
              </a:rPr>
              <a:t> Cold and moist easterly~northeasterly, usually associated with low-level clouds (Yamase cloud).</a:t>
            </a:r>
          </a:p>
          <a:p>
            <a:pPr>
              <a:buFontTx/>
              <a:buChar char="•"/>
            </a:pPr>
            <a:r>
              <a:rPr lang="en-US" altLang="ja-JP" sz="3200">
                <a:solidFill>
                  <a:schemeClr val="tx2"/>
                </a:solidFill>
                <a:ea typeface="ＭＳ 明朝" pitchFamily="17" charset="-128"/>
              </a:rPr>
              <a:t> yields a cold summer (1993, 2003), serious damage to rice crop.</a:t>
            </a:r>
          </a:p>
        </p:txBody>
      </p:sp>
      <p:sp>
        <p:nvSpPr>
          <p:cNvPr id="79878" name="Text Box 16"/>
          <p:cNvSpPr txBox="1">
            <a:spLocks noChangeArrowheads="1"/>
          </p:cNvSpPr>
          <p:nvPr/>
        </p:nvSpPr>
        <p:spPr bwMode="auto">
          <a:xfrm>
            <a:off x="1258888" y="4140200"/>
            <a:ext cx="1901825" cy="3683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/>
              <a:t>（from TENKI</a:t>
            </a:r>
            <a:r>
              <a:rPr lang="ja-JP" altLang="en-US"/>
              <a:t>）</a:t>
            </a:r>
          </a:p>
        </p:txBody>
      </p:sp>
      <p:sp>
        <p:nvSpPr>
          <p:cNvPr id="79879" name="Text Box 18"/>
          <p:cNvSpPr txBox="1">
            <a:spLocks noChangeArrowheads="1"/>
          </p:cNvSpPr>
          <p:nvPr/>
        </p:nvSpPr>
        <p:spPr bwMode="auto">
          <a:xfrm>
            <a:off x="5435600" y="4149725"/>
            <a:ext cx="2346325" cy="3683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ja-JP"/>
              <a:t>（from kochi univ.</a:t>
            </a:r>
            <a:r>
              <a:rPr lang="ja-JP" altLang="en-US"/>
              <a:t>）</a:t>
            </a:r>
          </a:p>
        </p:txBody>
      </p:sp>
      <p:sp>
        <p:nvSpPr>
          <p:cNvPr id="79880" name="Text Box 19"/>
          <p:cNvSpPr txBox="1">
            <a:spLocks noChangeArrowheads="1"/>
          </p:cNvSpPr>
          <p:nvPr/>
        </p:nvSpPr>
        <p:spPr bwMode="auto">
          <a:xfrm>
            <a:off x="4876800" y="769938"/>
            <a:ext cx="3516313" cy="403225"/>
          </a:xfrm>
          <a:prstGeom prst="rect">
            <a:avLst/>
          </a:prstGeom>
          <a:solidFill>
            <a:srgbClr val="FFFFCC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/>
              <a:t>2003/7/17 12JST GMS/VIS</a:t>
            </a:r>
          </a:p>
        </p:txBody>
      </p:sp>
      <p:sp>
        <p:nvSpPr>
          <p:cNvPr id="79881" name="Text Box 22"/>
          <p:cNvSpPr txBox="1">
            <a:spLocks noChangeArrowheads="1"/>
          </p:cNvSpPr>
          <p:nvPr/>
        </p:nvSpPr>
        <p:spPr bwMode="auto">
          <a:xfrm>
            <a:off x="574675" y="774700"/>
            <a:ext cx="3925888" cy="403225"/>
          </a:xfrm>
          <a:prstGeom prst="rect">
            <a:avLst/>
          </a:prstGeom>
          <a:solidFill>
            <a:srgbClr val="FFFFCC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/>
              <a:t>2003/7/17 09JST weather chart</a:t>
            </a:r>
            <a:endParaRPr lang="ja-JP" altLang="en-US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360613" y="1274763"/>
            <a:ext cx="2441575" cy="1198562"/>
            <a:chOff x="4367" y="877"/>
            <a:chExt cx="1538" cy="755"/>
          </a:xfrm>
        </p:grpSpPr>
        <p:sp>
          <p:nvSpPr>
            <p:cNvPr id="79887" name="Rectangle 21"/>
            <p:cNvSpPr>
              <a:spLocks noChangeArrowheads="1"/>
            </p:cNvSpPr>
            <p:nvPr/>
          </p:nvSpPr>
          <p:spPr bwMode="auto">
            <a:xfrm>
              <a:off x="4367" y="877"/>
              <a:ext cx="1538" cy="288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/>
                <a:t>Cold northeasterly</a:t>
              </a:r>
              <a:endParaRPr lang="ja-JP" altLang="en-US"/>
            </a:p>
          </p:txBody>
        </p:sp>
        <p:sp>
          <p:nvSpPr>
            <p:cNvPr id="79888" name="AutoShape 15"/>
            <p:cNvSpPr>
              <a:spLocks noChangeArrowheads="1"/>
            </p:cNvSpPr>
            <p:nvPr/>
          </p:nvSpPr>
          <p:spPr bwMode="auto">
            <a:xfrm rot="7724951">
              <a:off x="4584" y="1176"/>
              <a:ext cx="528" cy="384"/>
            </a:xfrm>
            <a:prstGeom prst="rightArrow">
              <a:avLst>
                <a:gd name="adj1" fmla="val 39583"/>
                <a:gd name="adj2" fmla="val 47138"/>
              </a:avLst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003800" y="1298575"/>
            <a:ext cx="3182938" cy="2762250"/>
            <a:chOff x="3152" y="912"/>
            <a:chExt cx="2005" cy="1740"/>
          </a:xfrm>
        </p:grpSpPr>
        <p:sp>
          <p:nvSpPr>
            <p:cNvPr id="79885" name="Oval 20"/>
            <p:cNvSpPr>
              <a:spLocks noChangeArrowheads="1"/>
            </p:cNvSpPr>
            <p:nvPr/>
          </p:nvSpPr>
          <p:spPr bwMode="auto">
            <a:xfrm>
              <a:off x="3861" y="912"/>
              <a:ext cx="1296" cy="1584"/>
            </a:xfrm>
            <a:prstGeom prst="ellips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886" name="Rectangle 25"/>
            <p:cNvSpPr>
              <a:spLocks noChangeArrowheads="1"/>
            </p:cNvSpPr>
            <p:nvPr/>
          </p:nvSpPr>
          <p:spPr bwMode="auto">
            <a:xfrm>
              <a:off x="3152" y="2345"/>
              <a:ext cx="1459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3200">
                  <a:solidFill>
                    <a:srgbClr val="00FFFF"/>
                  </a:solidFill>
                  <a:ea typeface="ＭＳ 明朝" pitchFamily="17" charset="-128"/>
                </a:rPr>
                <a:t>Yamase cloud</a:t>
              </a:r>
              <a:endParaRPr lang="ja-JP" altLang="en-US" sz="3200">
                <a:solidFill>
                  <a:srgbClr val="00FFFF"/>
                </a:solidFill>
                <a:ea typeface="ＭＳ 明朝" pitchFamily="17" charset="-128"/>
              </a:endParaRPr>
            </a:p>
          </p:txBody>
        </p:sp>
      </p:grp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69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3" descr="C:\Users\sawada\Documents\work\yamase_CI\20110920-21\fig_20110920\t_ave_dtr_std_com.png"/>
          <p:cNvPicPr>
            <a:picLocks noChangeAspect="1" noChangeArrowheads="1"/>
          </p:cNvPicPr>
          <p:nvPr/>
        </p:nvPicPr>
        <p:blipFill>
          <a:blip r:embed="rId2" cstate="print"/>
          <a:srcRect r="31371"/>
          <a:stretch>
            <a:fillRect/>
          </a:stretch>
        </p:blipFill>
        <p:spPr bwMode="auto">
          <a:xfrm>
            <a:off x="765175" y="836613"/>
            <a:ext cx="5229225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801688" y="73025"/>
            <a:ext cx="7521575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日平均、最低、最高気温＠地上</a:t>
            </a:r>
          </a:p>
        </p:txBody>
      </p:sp>
      <p:sp>
        <p:nvSpPr>
          <p:cNvPr id="18436" name="AutoShape 8"/>
          <p:cNvSpPr>
            <a:spLocks noChangeArrowheads="1"/>
          </p:cNvSpPr>
          <p:nvPr/>
        </p:nvSpPr>
        <p:spPr bwMode="auto">
          <a:xfrm>
            <a:off x="6443663" y="6237288"/>
            <a:ext cx="2520950" cy="501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 sz="1400"/>
              <a:t>Color: temperature at 2-m height</a:t>
            </a:r>
          </a:p>
          <a:p>
            <a:r>
              <a:rPr lang="en-US" altLang="ja-JP" sz="1400"/>
              <a:t>Vector: wind at 10-m height</a:t>
            </a:r>
            <a:endParaRPr lang="ja-JP" altLang="en-US" sz="1400"/>
          </a:p>
        </p:txBody>
      </p:sp>
      <p:sp>
        <p:nvSpPr>
          <p:cNvPr id="18438" name="AutoShape 8"/>
          <p:cNvSpPr>
            <a:spLocks noChangeArrowheads="1"/>
          </p:cNvSpPr>
          <p:nvPr/>
        </p:nvSpPr>
        <p:spPr bwMode="auto">
          <a:xfrm>
            <a:off x="1476375" y="704850"/>
            <a:ext cx="1379538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月平均値</a:t>
            </a:r>
          </a:p>
        </p:txBody>
      </p:sp>
      <p:sp>
        <p:nvSpPr>
          <p:cNvPr id="18439" name="AutoShape 8"/>
          <p:cNvSpPr>
            <a:spLocks noChangeArrowheads="1"/>
          </p:cNvSpPr>
          <p:nvPr/>
        </p:nvSpPr>
        <p:spPr bwMode="auto">
          <a:xfrm>
            <a:off x="179388" y="981075"/>
            <a:ext cx="1073150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2003</a:t>
            </a:r>
            <a:r>
              <a:rPr lang="ja-JP" altLang="en-US"/>
              <a:t>年</a:t>
            </a: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179388" y="3644900"/>
            <a:ext cx="1073150" cy="433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en-US" altLang="ja-JP"/>
              <a:t>2004</a:t>
            </a:r>
            <a:r>
              <a:rPr lang="ja-JP" altLang="en-US"/>
              <a:t>年</a:t>
            </a:r>
          </a:p>
        </p:txBody>
      </p:sp>
      <p:sp>
        <p:nvSpPr>
          <p:cNvPr id="18441" name="AutoShape 8"/>
          <p:cNvSpPr>
            <a:spLocks noChangeArrowheads="1"/>
          </p:cNvSpPr>
          <p:nvPr/>
        </p:nvSpPr>
        <p:spPr bwMode="auto">
          <a:xfrm>
            <a:off x="3624263" y="704850"/>
            <a:ext cx="1071562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日較差</a:t>
            </a:r>
          </a:p>
        </p:txBody>
      </p:sp>
      <p:sp>
        <p:nvSpPr>
          <p:cNvPr id="18442" name="AutoShape 8"/>
          <p:cNvSpPr>
            <a:spLocks noChangeArrowheads="1"/>
          </p:cNvSpPr>
          <p:nvPr/>
        </p:nvSpPr>
        <p:spPr bwMode="auto">
          <a:xfrm>
            <a:off x="9324975" y="692150"/>
            <a:ext cx="1377950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標準偏差</a:t>
            </a:r>
          </a:p>
        </p:txBody>
      </p:sp>
      <p:sp>
        <p:nvSpPr>
          <p:cNvPr id="18443" name="AutoShape 8"/>
          <p:cNvSpPr>
            <a:spLocks noChangeArrowheads="1"/>
          </p:cNvSpPr>
          <p:nvPr/>
        </p:nvSpPr>
        <p:spPr bwMode="auto">
          <a:xfrm>
            <a:off x="6011863" y="1363663"/>
            <a:ext cx="2935287" cy="8413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日較差</a:t>
            </a:r>
            <a:r>
              <a:rPr lang="en-US" altLang="ja-JP"/>
              <a:t>= </a:t>
            </a:r>
          </a:p>
          <a:p>
            <a:r>
              <a:rPr lang="ja-JP" altLang="en-US"/>
              <a:t>最高気温－最低気温</a:t>
            </a:r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7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タイトル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658813"/>
          </a:xfrm>
        </p:spPr>
        <p:txBody>
          <a:bodyPr/>
          <a:lstStyle/>
          <a:p>
            <a:r>
              <a:rPr lang="ja-JP" altLang="en-US" smtClean="0"/>
              <a:t>ヤマセに関連する局地気候研究</a:t>
            </a:r>
          </a:p>
        </p:txBody>
      </p:sp>
      <p:sp>
        <p:nvSpPr>
          <p:cNvPr id="8089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4392612"/>
          </a:xfrm>
          <a:ln w="38100">
            <a:solidFill>
              <a:srgbClr val="003366"/>
            </a:solidFill>
          </a:ln>
        </p:spPr>
        <p:txBody>
          <a:bodyPr tIns="144000"/>
          <a:lstStyle/>
          <a:p>
            <a:r>
              <a:rPr lang="ja-JP" altLang="en-US" sz="2800" u="sng" smtClean="0">
                <a:solidFill>
                  <a:schemeClr val="bg2"/>
                </a:solidFill>
              </a:rPr>
              <a:t>温暖化研究</a:t>
            </a:r>
            <a:r>
              <a:rPr lang="en-US" altLang="ja-JP" sz="2800" u="sng" smtClean="0">
                <a:solidFill>
                  <a:schemeClr val="bg2"/>
                </a:solidFill>
              </a:rPr>
              <a:t> 10km</a:t>
            </a:r>
            <a:r>
              <a:rPr lang="ja-JP" altLang="en-US" sz="2800" u="sng" smtClean="0">
                <a:solidFill>
                  <a:schemeClr val="bg2"/>
                </a:solidFill>
              </a:rPr>
              <a:t>メッシュ</a:t>
            </a:r>
            <a:endParaRPr lang="en-US" altLang="ja-JP" sz="2800" u="sng" smtClean="0">
              <a:solidFill>
                <a:schemeClr val="bg2"/>
              </a:solidFill>
            </a:endParaRPr>
          </a:p>
          <a:p>
            <a:pPr lvl="1"/>
            <a:r>
              <a:rPr lang="ja-JP" altLang="en-US" smtClean="0">
                <a:solidFill>
                  <a:schemeClr val="bg2"/>
                </a:solidFill>
              </a:rPr>
              <a:t>気候モデルのダウンスケールで地球温暖化時のヤマセの発生頻度</a:t>
            </a:r>
            <a:r>
              <a:rPr lang="ja-JP" altLang="ja-JP" smtClean="0">
                <a:solidFill>
                  <a:schemeClr val="bg2"/>
                </a:solidFill>
              </a:rPr>
              <a:t>、</a:t>
            </a:r>
            <a:r>
              <a:rPr lang="ja-JP" altLang="en-US" smtClean="0">
                <a:solidFill>
                  <a:schemeClr val="bg2"/>
                </a:solidFill>
              </a:rPr>
              <a:t>強度の予測</a:t>
            </a:r>
            <a:endParaRPr lang="en-US" altLang="ja-JP" smtClean="0">
              <a:solidFill>
                <a:schemeClr val="bg2"/>
              </a:solidFill>
            </a:endParaRPr>
          </a:p>
          <a:p>
            <a:endParaRPr lang="en-US" altLang="ja-JP" sz="2000" smtClean="0"/>
          </a:p>
          <a:p>
            <a:r>
              <a:rPr lang="ja-JP" altLang="en-US" sz="2800" b="1" smtClean="0">
                <a:solidFill>
                  <a:srgbClr val="003366"/>
                </a:solidFill>
              </a:rPr>
              <a:t>地域特性研究</a:t>
            </a:r>
            <a:r>
              <a:rPr lang="en-US" altLang="ja-JP" sz="2800" b="1" smtClean="0">
                <a:solidFill>
                  <a:srgbClr val="003366"/>
                </a:solidFill>
              </a:rPr>
              <a:t> 1km</a:t>
            </a:r>
            <a:r>
              <a:rPr lang="ja-JP" altLang="en-US" sz="2800" b="1" smtClean="0">
                <a:solidFill>
                  <a:srgbClr val="003366"/>
                </a:solidFill>
              </a:rPr>
              <a:t>メッシュ</a:t>
            </a:r>
            <a:endParaRPr lang="en-US" altLang="ja-JP" sz="2800" b="1" smtClean="0">
              <a:solidFill>
                <a:srgbClr val="003366"/>
              </a:solidFill>
            </a:endParaRPr>
          </a:p>
          <a:p>
            <a:pPr lvl="1"/>
            <a:r>
              <a:rPr lang="ja-JP" altLang="en-US" b="1" smtClean="0">
                <a:solidFill>
                  <a:srgbClr val="003366"/>
                </a:solidFill>
              </a:rPr>
              <a:t>事例研究</a:t>
            </a:r>
            <a:r>
              <a:rPr lang="en-US" altLang="ja-JP" b="1" smtClean="0">
                <a:solidFill>
                  <a:srgbClr val="003366"/>
                </a:solidFill>
              </a:rPr>
              <a:t>(2003</a:t>
            </a:r>
            <a:r>
              <a:rPr lang="ja-JP" altLang="en-US" b="1" smtClean="0">
                <a:solidFill>
                  <a:srgbClr val="003366"/>
                </a:solidFill>
              </a:rPr>
              <a:t>年7月と2004年7月の比較</a:t>
            </a:r>
            <a:r>
              <a:rPr lang="en-US" altLang="ja-JP" b="1" smtClean="0">
                <a:solidFill>
                  <a:srgbClr val="003366"/>
                </a:solidFill>
              </a:rPr>
              <a:t>)</a:t>
            </a:r>
          </a:p>
          <a:p>
            <a:pPr lvl="1"/>
            <a:endParaRPr lang="en-US" altLang="ja-JP" sz="2000" smtClean="0">
              <a:solidFill>
                <a:schemeClr val="bg2"/>
              </a:solidFill>
            </a:endParaRPr>
          </a:p>
          <a:p>
            <a:r>
              <a:rPr lang="ja-JP" altLang="en-US" sz="2800" smtClean="0">
                <a:solidFill>
                  <a:schemeClr val="bg2"/>
                </a:solidFill>
              </a:rPr>
              <a:t>物理過程研究100</a:t>
            </a:r>
            <a:r>
              <a:rPr lang="en-US" altLang="ja-JP" sz="2800" smtClean="0">
                <a:solidFill>
                  <a:schemeClr val="bg2"/>
                </a:solidFill>
              </a:rPr>
              <a:t>m</a:t>
            </a:r>
            <a:r>
              <a:rPr lang="ja-JP" altLang="en-US" sz="2800" smtClean="0">
                <a:solidFill>
                  <a:schemeClr val="bg2"/>
                </a:solidFill>
              </a:rPr>
              <a:t>メッシュ</a:t>
            </a:r>
            <a:endParaRPr lang="en-US" altLang="ja-JP" sz="2800" smtClean="0">
              <a:solidFill>
                <a:schemeClr val="bg2"/>
              </a:solidFill>
            </a:endParaRPr>
          </a:p>
          <a:p>
            <a:pPr lvl="1"/>
            <a:r>
              <a:rPr lang="ja-JP" altLang="en-US" smtClean="0">
                <a:solidFill>
                  <a:schemeClr val="bg2"/>
                </a:solidFill>
              </a:rPr>
              <a:t>下層雲解像モデルによる雲の形成過程研究</a:t>
            </a:r>
            <a:endParaRPr lang="ja-JP" altLang="en-US" smtClean="0">
              <a:solidFill>
                <a:srgbClr val="595959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70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7" descr="C:\Users\sawada\Documents\work\yamase_CI\fig_201101\sd_mcll_1km_14LT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993775"/>
            <a:ext cx="80295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2" descr="C:\Users\sawada\Documents\work\yamase_CI\fig_201101\map_err_151dx1_z62_TEMP_14LT.png"/>
          <p:cNvPicPr>
            <a:picLocks noChangeAspect="1" noChangeArrowheads="1"/>
          </p:cNvPicPr>
          <p:nvPr/>
        </p:nvPicPr>
        <p:blipFill>
          <a:blip r:embed="rId5" cstate="print"/>
          <a:srcRect t="50578" b="5557"/>
          <a:stretch>
            <a:fillRect/>
          </a:stretch>
        </p:blipFill>
        <p:spPr bwMode="auto">
          <a:xfrm>
            <a:off x="727075" y="4005263"/>
            <a:ext cx="8382000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Rectangle 5"/>
          <p:cNvSpPr>
            <a:spLocks noGrp="1" noChangeArrowheads="1"/>
          </p:cNvSpPr>
          <p:nvPr>
            <p:ph type="title"/>
          </p:nvPr>
        </p:nvSpPr>
        <p:spPr>
          <a:xfrm>
            <a:off x="777875" y="103188"/>
            <a:ext cx="7573963" cy="615950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z="4000" smtClean="0"/>
              <a:t>下層雲量と気温誤差の日々の変動</a:t>
            </a:r>
          </a:p>
        </p:txBody>
      </p:sp>
      <p:sp>
        <p:nvSpPr>
          <p:cNvPr id="81925" name="テキスト ボックス 7"/>
          <p:cNvSpPr txBox="1">
            <a:spLocks noChangeArrowheads="1"/>
          </p:cNvSpPr>
          <p:nvPr/>
        </p:nvSpPr>
        <p:spPr bwMode="auto">
          <a:xfrm>
            <a:off x="1476375" y="804863"/>
            <a:ext cx="790575" cy="4302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2003</a:t>
            </a:r>
            <a:endParaRPr lang="ja-JP" altLang="en-US" sz="2800" b="1"/>
          </a:p>
        </p:txBody>
      </p:sp>
      <p:sp>
        <p:nvSpPr>
          <p:cNvPr id="81926" name="テキスト ボックス 10"/>
          <p:cNvSpPr txBox="1">
            <a:spLocks noChangeArrowheads="1"/>
          </p:cNvSpPr>
          <p:nvPr/>
        </p:nvSpPr>
        <p:spPr bwMode="auto">
          <a:xfrm>
            <a:off x="4022725" y="804863"/>
            <a:ext cx="790575" cy="4302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2004</a:t>
            </a:r>
            <a:endParaRPr lang="ja-JP" altLang="en-US" sz="2800" b="1"/>
          </a:p>
        </p:txBody>
      </p:sp>
      <p:sp>
        <p:nvSpPr>
          <p:cNvPr id="81927" name="テキスト ボックス 11"/>
          <p:cNvSpPr txBox="1">
            <a:spLocks noChangeArrowheads="1"/>
          </p:cNvSpPr>
          <p:nvPr/>
        </p:nvSpPr>
        <p:spPr bwMode="auto">
          <a:xfrm>
            <a:off x="6472238" y="804863"/>
            <a:ext cx="1628775" cy="4302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en-US" altLang="ja-JP" sz="2800" b="1"/>
              <a:t>2003-2004</a:t>
            </a:r>
            <a:endParaRPr lang="ja-JP" altLang="en-US" sz="2800" b="1"/>
          </a:p>
        </p:txBody>
      </p:sp>
      <p:sp>
        <p:nvSpPr>
          <p:cNvPr id="81928" name="AutoShape 11"/>
          <p:cNvSpPr>
            <a:spLocks noChangeArrowheads="1"/>
          </p:cNvSpPr>
          <p:nvPr/>
        </p:nvSpPr>
        <p:spPr bwMode="auto">
          <a:xfrm>
            <a:off x="34925" y="935038"/>
            <a:ext cx="828675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b="1"/>
              <a:t>LLC</a:t>
            </a:r>
          </a:p>
        </p:txBody>
      </p:sp>
      <p:sp>
        <p:nvSpPr>
          <p:cNvPr id="81929" name="AutoShape 11"/>
          <p:cNvSpPr>
            <a:spLocks noChangeArrowheads="1"/>
          </p:cNvSpPr>
          <p:nvPr/>
        </p:nvSpPr>
        <p:spPr bwMode="auto">
          <a:xfrm>
            <a:off x="36513" y="3743325"/>
            <a:ext cx="935037" cy="406400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b="1"/>
              <a:t>Temp.</a:t>
            </a:r>
          </a:p>
        </p:txBody>
      </p:sp>
      <p:grpSp>
        <p:nvGrpSpPr>
          <p:cNvPr id="81930" name="グループ化 17"/>
          <p:cNvGrpSpPr>
            <a:grpSpLocks/>
          </p:cNvGrpSpPr>
          <p:nvPr/>
        </p:nvGrpSpPr>
        <p:grpSpPr bwMode="auto">
          <a:xfrm>
            <a:off x="1477963" y="5229225"/>
            <a:ext cx="3586162" cy="1368425"/>
            <a:chOff x="1477433" y="5228851"/>
            <a:chExt cx="3585923" cy="1368501"/>
          </a:xfrm>
        </p:grpSpPr>
        <p:sp>
          <p:nvSpPr>
            <p:cNvPr id="11" name="フリーフォーム 10"/>
            <p:cNvSpPr/>
            <p:nvPr/>
          </p:nvSpPr>
          <p:spPr>
            <a:xfrm>
              <a:off x="1477433" y="5763869"/>
              <a:ext cx="1344522" cy="833483"/>
            </a:xfrm>
            <a:custGeom>
              <a:avLst/>
              <a:gdLst>
                <a:gd name="connsiteX0" fmla="*/ 592667 w 1456267"/>
                <a:gd name="connsiteY0" fmla="*/ 27517 h 863600"/>
                <a:gd name="connsiteX1" fmla="*/ 160867 w 1456267"/>
                <a:gd name="connsiteY1" fmla="*/ 395817 h 863600"/>
                <a:gd name="connsiteX2" fmla="*/ 186267 w 1456267"/>
                <a:gd name="connsiteY2" fmla="*/ 776817 h 863600"/>
                <a:gd name="connsiteX3" fmla="*/ 1278467 w 1456267"/>
                <a:gd name="connsiteY3" fmla="*/ 827617 h 863600"/>
                <a:gd name="connsiteX4" fmla="*/ 1253067 w 1456267"/>
                <a:gd name="connsiteY4" fmla="*/ 560917 h 863600"/>
                <a:gd name="connsiteX5" fmla="*/ 592667 w 1456267"/>
                <a:gd name="connsiteY5" fmla="*/ 27517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6267" h="863600">
                  <a:moveTo>
                    <a:pt x="592667" y="27517"/>
                  </a:moveTo>
                  <a:cubicBezTo>
                    <a:pt x="410634" y="0"/>
                    <a:pt x="228600" y="270934"/>
                    <a:pt x="160867" y="395817"/>
                  </a:cubicBezTo>
                  <a:cubicBezTo>
                    <a:pt x="93134" y="520700"/>
                    <a:pt x="0" y="704850"/>
                    <a:pt x="186267" y="776817"/>
                  </a:cubicBezTo>
                  <a:cubicBezTo>
                    <a:pt x="372534" y="848784"/>
                    <a:pt x="1100667" y="863600"/>
                    <a:pt x="1278467" y="827617"/>
                  </a:cubicBezTo>
                  <a:cubicBezTo>
                    <a:pt x="1456267" y="791634"/>
                    <a:pt x="1363134" y="690034"/>
                    <a:pt x="1253067" y="560917"/>
                  </a:cubicBezTo>
                  <a:cubicBezTo>
                    <a:pt x="1143000" y="431800"/>
                    <a:pt x="774700" y="55034"/>
                    <a:pt x="592667" y="27517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5" name="フリーフォーム 14"/>
            <p:cNvSpPr/>
            <p:nvPr/>
          </p:nvSpPr>
          <p:spPr>
            <a:xfrm>
              <a:off x="4245848" y="5228851"/>
              <a:ext cx="817508" cy="1349450"/>
            </a:xfrm>
            <a:custGeom>
              <a:avLst/>
              <a:gdLst>
                <a:gd name="connsiteX0" fmla="*/ 266700 w 817033"/>
                <a:gd name="connsiteY0" fmla="*/ 211667 h 1348317"/>
                <a:gd name="connsiteX1" fmla="*/ 165100 w 817033"/>
                <a:gd name="connsiteY1" fmla="*/ 706967 h 1348317"/>
                <a:gd name="connsiteX2" fmla="*/ 25400 w 817033"/>
                <a:gd name="connsiteY2" fmla="*/ 1037167 h 1348317"/>
                <a:gd name="connsiteX3" fmla="*/ 114300 w 817033"/>
                <a:gd name="connsiteY3" fmla="*/ 1329267 h 1348317"/>
                <a:gd name="connsiteX4" fmla="*/ 711200 w 817033"/>
                <a:gd name="connsiteY4" fmla="*/ 1151467 h 1348317"/>
                <a:gd name="connsiteX5" fmla="*/ 749300 w 817033"/>
                <a:gd name="connsiteY5" fmla="*/ 833967 h 1348317"/>
                <a:gd name="connsiteX6" fmla="*/ 520700 w 817033"/>
                <a:gd name="connsiteY6" fmla="*/ 389467 h 1348317"/>
                <a:gd name="connsiteX7" fmla="*/ 482600 w 817033"/>
                <a:gd name="connsiteY7" fmla="*/ 59267 h 1348317"/>
                <a:gd name="connsiteX8" fmla="*/ 355600 w 817033"/>
                <a:gd name="connsiteY8" fmla="*/ 33867 h 1348317"/>
                <a:gd name="connsiteX9" fmla="*/ 266700 w 817033"/>
                <a:gd name="connsiteY9" fmla="*/ 211667 h 134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7033" h="1348317">
                  <a:moveTo>
                    <a:pt x="266700" y="211667"/>
                  </a:moveTo>
                  <a:cubicBezTo>
                    <a:pt x="234950" y="323850"/>
                    <a:pt x="205317" y="569384"/>
                    <a:pt x="165100" y="706967"/>
                  </a:cubicBezTo>
                  <a:cubicBezTo>
                    <a:pt x="124883" y="844550"/>
                    <a:pt x="33867" y="933450"/>
                    <a:pt x="25400" y="1037167"/>
                  </a:cubicBezTo>
                  <a:cubicBezTo>
                    <a:pt x="16933" y="1140884"/>
                    <a:pt x="0" y="1310217"/>
                    <a:pt x="114300" y="1329267"/>
                  </a:cubicBezTo>
                  <a:cubicBezTo>
                    <a:pt x="228600" y="1348317"/>
                    <a:pt x="605367" y="1234017"/>
                    <a:pt x="711200" y="1151467"/>
                  </a:cubicBezTo>
                  <a:cubicBezTo>
                    <a:pt x="817033" y="1068917"/>
                    <a:pt x="781050" y="960967"/>
                    <a:pt x="749300" y="833967"/>
                  </a:cubicBezTo>
                  <a:cubicBezTo>
                    <a:pt x="717550" y="706967"/>
                    <a:pt x="565150" y="518584"/>
                    <a:pt x="520700" y="389467"/>
                  </a:cubicBezTo>
                  <a:cubicBezTo>
                    <a:pt x="476250" y="260350"/>
                    <a:pt x="510117" y="118534"/>
                    <a:pt x="482600" y="59267"/>
                  </a:cubicBezTo>
                  <a:cubicBezTo>
                    <a:pt x="455083" y="0"/>
                    <a:pt x="387350" y="8467"/>
                    <a:pt x="355600" y="33867"/>
                  </a:cubicBezTo>
                  <a:cubicBezTo>
                    <a:pt x="323850" y="59267"/>
                    <a:pt x="298450" y="99484"/>
                    <a:pt x="266700" y="211667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6" name="フリーフォーム 15"/>
          <p:cNvSpPr/>
          <p:nvPr/>
        </p:nvSpPr>
        <p:spPr>
          <a:xfrm>
            <a:off x="6450013" y="3979863"/>
            <a:ext cx="1233487" cy="1752600"/>
          </a:xfrm>
          <a:custGeom>
            <a:avLst/>
            <a:gdLst>
              <a:gd name="connsiteX0" fmla="*/ 560917 w 1234017"/>
              <a:gd name="connsiteY0" fmla="*/ 101600 h 1752600"/>
              <a:gd name="connsiteX1" fmla="*/ 103717 w 1234017"/>
              <a:gd name="connsiteY1" fmla="*/ 673100 h 1752600"/>
              <a:gd name="connsiteX2" fmla="*/ 40217 w 1234017"/>
              <a:gd name="connsiteY2" fmla="*/ 1422400 h 1752600"/>
              <a:gd name="connsiteX3" fmla="*/ 345017 w 1234017"/>
              <a:gd name="connsiteY3" fmla="*/ 1689100 h 1752600"/>
              <a:gd name="connsiteX4" fmla="*/ 624417 w 1234017"/>
              <a:gd name="connsiteY4" fmla="*/ 1041400 h 1752600"/>
              <a:gd name="connsiteX5" fmla="*/ 827617 w 1234017"/>
              <a:gd name="connsiteY5" fmla="*/ 812800 h 1752600"/>
              <a:gd name="connsiteX6" fmla="*/ 1094317 w 1234017"/>
              <a:gd name="connsiteY6" fmla="*/ 762000 h 1752600"/>
              <a:gd name="connsiteX7" fmla="*/ 1221317 w 1234017"/>
              <a:gd name="connsiteY7" fmla="*/ 457200 h 1752600"/>
              <a:gd name="connsiteX8" fmla="*/ 1132417 w 1234017"/>
              <a:gd name="connsiteY8" fmla="*/ 101600 h 1752600"/>
              <a:gd name="connsiteX9" fmla="*/ 611717 w 1234017"/>
              <a:gd name="connsiteY9" fmla="*/ 63500 h 1752600"/>
              <a:gd name="connsiteX10" fmla="*/ 560917 w 1234017"/>
              <a:gd name="connsiteY10" fmla="*/ 101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4017" h="1752600">
                <a:moveTo>
                  <a:pt x="560917" y="101600"/>
                </a:moveTo>
                <a:cubicBezTo>
                  <a:pt x="476250" y="203200"/>
                  <a:pt x="190500" y="452967"/>
                  <a:pt x="103717" y="673100"/>
                </a:cubicBezTo>
                <a:cubicBezTo>
                  <a:pt x="16934" y="893233"/>
                  <a:pt x="0" y="1253067"/>
                  <a:pt x="40217" y="1422400"/>
                </a:cubicBezTo>
                <a:cubicBezTo>
                  <a:pt x="80434" y="1591733"/>
                  <a:pt x="247650" y="1752600"/>
                  <a:pt x="345017" y="1689100"/>
                </a:cubicBezTo>
                <a:cubicBezTo>
                  <a:pt x="442384" y="1625600"/>
                  <a:pt x="543984" y="1187450"/>
                  <a:pt x="624417" y="1041400"/>
                </a:cubicBezTo>
                <a:cubicBezTo>
                  <a:pt x="704850" y="895350"/>
                  <a:pt x="749300" y="859367"/>
                  <a:pt x="827617" y="812800"/>
                </a:cubicBezTo>
                <a:cubicBezTo>
                  <a:pt x="905934" y="766233"/>
                  <a:pt x="1028700" y="821267"/>
                  <a:pt x="1094317" y="762000"/>
                </a:cubicBezTo>
                <a:cubicBezTo>
                  <a:pt x="1159934" y="702733"/>
                  <a:pt x="1214967" y="567267"/>
                  <a:pt x="1221317" y="457200"/>
                </a:cubicBezTo>
                <a:cubicBezTo>
                  <a:pt x="1227667" y="347133"/>
                  <a:pt x="1234017" y="167217"/>
                  <a:pt x="1132417" y="101600"/>
                </a:cubicBezTo>
                <a:cubicBezTo>
                  <a:pt x="1030817" y="35983"/>
                  <a:pt x="706967" y="63500"/>
                  <a:pt x="611717" y="63500"/>
                </a:cubicBezTo>
                <a:cubicBezTo>
                  <a:pt x="516467" y="63500"/>
                  <a:pt x="645584" y="0"/>
                  <a:pt x="560917" y="10160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1932" name="AutoShape 11"/>
          <p:cNvSpPr>
            <a:spLocks noChangeArrowheads="1"/>
          </p:cNvSpPr>
          <p:nvPr/>
        </p:nvSpPr>
        <p:spPr bwMode="auto">
          <a:xfrm>
            <a:off x="8128000" y="728663"/>
            <a:ext cx="935038" cy="468312"/>
          </a:xfrm>
          <a:prstGeom prst="roundRect">
            <a:avLst>
              <a:gd name="adj" fmla="val 7074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r>
              <a:rPr lang="en-US" altLang="ja-JP" sz="2800" b="1"/>
              <a:t>14LT</a:t>
            </a:r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71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9" descr="C:\Users\sawada\Documents\work\yamase_CI\fig_201009\com_sonde_151dx1_z62_2003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804863"/>
            <a:ext cx="8118475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Rectangle 2"/>
          <p:cNvSpPr>
            <a:spLocks noGrp="1" noChangeArrowheads="1"/>
          </p:cNvSpPr>
          <p:nvPr>
            <p:ph type="title"/>
          </p:nvPr>
        </p:nvSpPr>
        <p:spPr>
          <a:xfrm>
            <a:off x="976313" y="168275"/>
            <a:ext cx="7246937" cy="66992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ゾンデとの比較　~2003年</a:t>
            </a:r>
            <a:r>
              <a:rPr lang="en-US" altLang="ja-JP" smtClean="0"/>
              <a:t> 7</a:t>
            </a:r>
            <a:r>
              <a:rPr lang="ja-JP" altLang="en-US" smtClean="0"/>
              <a:t>月~</a:t>
            </a:r>
          </a:p>
        </p:txBody>
      </p:sp>
      <p:sp>
        <p:nvSpPr>
          <p:cNvPr id="82949" name="Text Box 4"/>
          <p:cNvSpPr txBox="1">
            <a:spLocks noChangeArrowheads="1"/>
          </p:cNvSpPr>
          <p:nvPr/>
        </p:nvSpPr>
        <p:spPr bwMode="auto">
          <a:xfrm>
            <a:off x="1187450" y="879475"/>
            <a:ext cx="1108075" cy="461963"/>
          </a:xfrm>
          <a:prstGeom prst="rect">
            <a:avLst/>
          </a:prstGeom>
          <a:solidFill>
            <a:srgbClr val="FFFFCC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東西風</a:t>
            </a:r>
          </a:p>
        </p:txBody>
      </p:sp>
      <p:sp>
        <p:nvSpPr>
          <p:cNvPr id="82950" name="Text Box 5"/>
          <p:cNvSpPr txBox="1">
            <a:spLocks noChangeArrowheads="1"/>
          </p:cNvSpPr>
          <p:nvPr/>
        </p:nvSpPr>
        <p:spPr bwMode="auto">
          <a:xfrm>
            <a:off x="5219700" y="879475"/>
            <a:ext cx="1108075" cy="461963"/>
          </a:xfrm>
          <a:prstGeom prst="rect">
            <a:avLst/>
          </a:prstGeom>
          <a:solidFill>
            <a:srgbClr val="FFFFCC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南北風</a:t>
            </a:r>
          </a:p>
        </p:txBody>
      </p:sp>
      <p:sp>
        <p:nvSpPr>
          <p:cNvPr id="82951" name="Text Box 6"/>
          <p:cNvSpPr txBox="1">
            <a:spLocks noChangeArrowheads="1"/>
          </p:cNvSpPr>
          <p:nvPr/>
        </p:nvSpPr>
        <p:spPr bwMode="auto">
          <a:xfrm>
            <a:off x="3771900" y="3933825"/>
            <a:ext cx="800100" cy="460375"/>
          </a:xfrm>
          <a:prstGeom prst="rect">
            <a:avLst/>
          </a:prstGeom>
          <a:solidFill>
            <a:srgbClr val="FFFFCC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気温</a:t>
            </a:r>
          </a:p>
        </p:txBody>
      </p:sp>
      <p:sp>
        <p:nvSpPr>
          <p:cNvPr id="82952" name="Text Box 7"/>
          <p:cNvSpPr txBox="1">
            <a:spLocks noChangeArrowheads="1"/>
          </p:cNvSpPr>
          <p:nvPr/>
        </p:nvSpPr>
        <p:spPr bwMode="auto">
          <a:xfrm>
            <a:off x="5219700" y="3933825"/>
            <a:ext cx="1441450" cy="495300"/>
          </a:xfrm>
          <a:prstGeom prst="rect">
            <a:avLst/>
          </a:prstGeom>
          <a:solidFill>
            <a:srgbClr val="FFFFCC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相対湿度</a:t>
            </a: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72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9" descr="C:\Users\sawada\Documents\work\yamase_CI\fig_201009\com_sonde_151dx1_z62_2004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950" y="800100"/>
            <a:ext cx="8086725" cy="599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>
          <a:xfrm>
            <a:off x="976313" y="168275"/>
            <a:ext cx="7246937" cy="66992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ゾンデとの比較　~2004年</a:t>
            </a:r>
            <a:r>
              <a:rPr lang="en-US" altLang="ja-JP" smtClean="0"/>
              <a:t> 7</a:t>
            </a:r>
            <a:r>
              <a:rPr lang="ja-JP" altLang="en-US" smtClean="0"/>
              <a:t>月~</a:t>
            </a:r>
          </a:p>
        </p:txBody>
      </p:sp>
      <p:sp>
        <p:nvSpPr>
          <p:cNvPr id="83973" name="Text Box 4"/>
          <p:cNvSpPr txBox="1">
            <a:spLocks noChangeArrowheads="1"/>
          </p:cNvSpPr>
          <p:nvPr/>
        </p:nvSpPr>
        <p:spPr bwMode="auto">
          <a:xfrm>
            <a:off x="1187450" y="879475"/>
            <a:ext cx="1108075" cy="461963"/>
          </a:xfrm>
          <a:prstGeom prst="rect">
            <a:avLst/>
          </a:prstGeom>
          <a:solidFill>
            <a:srgbClr val="FFFFCC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東西風</a:t>
            </a:r>
          </a:p>
        </p:txBody>
      </p:sp>
      <p:sp>
        <p:nvSpPr>
          <p:cNvPr id="83974" name="Text Box 5"/>
          <p:cNvSpPr txBox="1">
            <a:spLocks noChangeArrowheads="1"/>
          </p:cNvSpPr>
          <p:nvPr/>
        </p:nvSpPr>
        <p:spPr bwMode="auto">
          <a:xfrm>
            <a:off x="5219700" y="879475"/>
            <a:ext cx="1108075" cy="461963"/>
          </a:xfrm>
          <a:prstGeom prst="rect">
            <a:avLst/>
          </a:prstGeom>
          <a:solidFill>
            <a:srgbClr val="FFFFCC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南北風</a:t>
            </a:r>
          </a:p>
        </p:txBody>
      </p:sp>
      <p:sp>
        <p:nvSpPr>
          <p:cNvPr id="83975" name="Text Box 6"/>
          <p:cNvSpPr txBox="1">
            <a:spLocks noChangeArrowheads="1"/>
          </p:cNvSpPr>
          <p:nvPr/>
        </p:nvSpPr>
        <p:spPr bwMode="auto">
          <a:xfrm>
            <a:off x="3771900" y="3933825"/>
            <a:ext cx="800100" cy="460375"/>
          </a:xfrm>
          <a:prstGeom prst="rect">
            <a:avLst/>
          </a:prstGeom>
          <a:solidFill>
            <a:srgbClr val="FFFFCC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気温</a:t>
            </a:r>
          </a:p>
        </p:txBody>
      </p:sp>
      <p:sp>
        <p:nvSpPr>
          <p:cNvPr id="83976" name="Text Box 7"/>
          <p:cNvSpPr txBox="1">
            <a:spLocks noChangeArrowheads="1"/>
          </p:cNvSpPr>
          <p:nvPr/>
        </p:nvSpPr>
        <p:spPr bwMode="auto">
          <a:xfrm>
            <a:off x="5219700" y="3933825"/>
            <a:ext cx="1441450" cy="495300"/>
          </a:xfrm>
          <a:prstGeom prst="rect">
            <a:avLst/>
          </a:prstGeom>
          <a:solidFill>
            <a:srgbClr val="FFFFCC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相対湿度</a:t>
            </a: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73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awada\Documents\work\yamase_CI\20110920-21\fig_20110920\t_ave_min_max_diff_c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850900"/>
            <a:ext cx="7620000" cy="58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2089150" y="73025"/>
            <a:ext cx="49466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altLang="ja-JP" smtClean="0"/>
              <a:t>2003</a:t>
            </a:r>
            <a:r>
              <a:rPr lang="ja-JP" altLang="en-US" smtClean="0"/>
              <a:t>年と</a:t>
            </a:r>
            <a:r>
              <a:rPr lang="en-US" altLang="ja-JP" smtClean="0"/>
              <a:t>2004</a:t>
            </a:r>
            <a:r>
              <a:rPr lang="ja-JP" altLang="en-US" smtClean="0"/>
              <a:t>年の差</a:t>
            </a:r>
          </a:p>
        </p:txBody>
      </p:sp>
      <p:sp>
        <p:nvSpPr>
          <p:cNvPr id="19460" name="AutoShape 8"/>
          <p:cNvSpPr>
            <a:spLocks noChangeArrowheads="1"/>
          </p:cNvSpPr>
          <p:nvPr/>
        </p:nvSpPr>
        <p:spPr bwMode="auto">
          <a:xfrm>
            <a:off x="6156325" y="5805488"/>
            <a:ext cx="2665413" cy="704850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sz="2000"/>
              <a:t>下層雲量との空間相関</a:t>
            </a:r>
            <a:endParaRPr lang="en-US" altLang="ja-JP" sz="2000"/>
          </a:p>
          <a:p>
            <a:r>
              <a:rPr lang="ja-JP" altLang="en-US" sz="2000"/>
              <a:t>海上は除く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>
            <a:off x="1331913" y="704850"/>
            <a:ext cx="1993900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月平均気温差</a:t>
            </a:r>
          </a:p>
        </p:txBody>
      </p:sp>
      <p:sp>
        <p:nvSpPr>
          <p:cNvPr id="19463" name="AutoShape 8"/>
          <p:cNvSpPr>
            <a:spLocks noChangeArrowheads="1"/>
          </p:cNvSpPr>
          <p:nvPr/>
        </p:nvSpPr>
        <p:spPr bwMode="auto">
          <a:xfrm>
            <a:off x="0" y="3860800"/>
            <a:ext cx="1379538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下層雲量</a:t>
            </a:r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3624263" y="704850"/>
            <a:ext cx="1993900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日最低気温差</a:t>
            </a:r>
          </a:p>
        </p:txBody>
      </p:sp>
      <p:sp>
        <p:nvSpPr>
          <p:cNvPr id="19465" name="AutoShape 8"/>
          <p:cNvSpPr>
            <a:spLocks noChangeArrowheads="1"/>
          </p:cNvSpPr>
          <p:nvPr/>
        </p:nvSpPr>
        <p:spPr bwMode="auto">
          <a:xfrm>
            <a:off x="6002338" y="704850"/>
            <a:ext cx="1993900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日最高気温差</a:t>
            </a:r>
          </a:p>
        </p:txBody>
      </p:sp>
      <p:sp>
        <p:nvSpPr>
          <p:cNvPr id="19466" name="AutoShape 8"/>
          <p:cNvSpPr>
            <a:spLocks noChangeArrowheads="1"/>
          </p:cNvSpPr>
          <p:nvPr/>
        </p:nvSpPr>
        <p:spPr bwMode="auto">
          <a:xfrm>
            <a:off x="5940425" y="4076700"/>
            <a:ext cx="1679575" cy="433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/>
              <a:t>気温日較差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1476375" y="2565400"/>
            <a:ext cx="6299200" cy="2217738"/>
          </a:xfrm>
          <a:prstGeom prst="roundRect">
            <a:avLst>
              <a:gd name="adj" fmla="val 4718"/>
            </a:avLst>
          </a:prstGeom>
          <a:solidFill>
            <a:srgbClr val="FFFFCC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en-US" altLang="ja-JP" sz="2800">
                <a:solidFill>
                  <a:srgbClr val="003366"/>
                </a:solidFill>
              </a:rPr>
              <a:t>2003</a:t>
            </a:r>
            <a:r>
              <a:rPr lang="ja-JP" altLang="en-US" sz="2800">
                <a:solidFill>
                  <a:srgbClr val="003366"/>
                </a:solidFill>
              </a:rPr>
              <a:t>年－</a:t>
            </a:r>
            <a:r>
              <a:rPr lang="en-US" altLang="ja-JP" sz="2800">
                <a:solidFill>
                  <a:srgbClr val="003366"/>
                </a:solidFill>
              </a:rPr>
              <a:t>2004</a:t>
            </a:r>
            <a:r>
              <a:rPr lang="ja-JP" altLang="en-US" sz="2800">
                <a:solidFill>
                  <a:srgbClr val="003366"/>
                </a:solidFill>
              </a:rPr>
              <a:t>年（下層雲量との相関）</a:t>
            </a:r>
            <a:endParaRPr lang="en-US" altLang="ja-JP" sz="2800">
              <a:solidFill>
                <a:srgbClr val="003366"/>
              </a:solidFill>
            </a:endParaRPr>
          </a:p>
          <a:p>
            <a:r>
              <a:rPr lang="ja-JP" altLang="en-US" sz="2800">
                <a:solidFill>
                  <a:srgbClr val="003366"/>
                </a:solidFill>
              </a:rPr>
              <a:t>平均気温差：</a:t>
            </a:r>
            <a:r>
              <a:rPr lang="en-US" altLang="ja-JP" sz="2800">
                <a:solidFill>
                  <a:srgbClr val="003366"/>
                </a:solidFill>
              </a:rPr>
              <a:t>4</a:t>
            </a:r>
            <a:r>
              <a:rPr lang="ja-JP" altLang="en-US" sz="2800">
                <a:solidFill>
                  <a:srgbClr val="003366"/>
                </a:solidFill>
              </a:rPr>
              <a:t>～</a:t>
            </a:r>
            <a:r>
              <a:rPr lang="en-US" altLang="ja-JP" sz="2800">
                <a:solidFill>
                  <a:srgbClr val="003366"/>
                </a:solidFill>
              </a:rPr>
              <a:t>6K</a:t>
            </a:r>
            <a:r>
              <a:rPr lang="ja-JP" altLang="en-US" sz="2800">
                <a:solidFill>
                  <a:srgbClr val="003366"/>
                </a:solidFill>
              </a:rPr>
              <a:t>（相関係数</a:t>
            </a:r>
            <a:r>
              <a:rPr lang="en-US" altLang="ja-JP" sz="2800">
                <a:solidFill>
                  <a:srgbClr val="003366"/>
                </a:solidFill>
              </a:rPr>
              <a:t>: -0.72</a:t>
            </a:r>
            <a:r>
              <a:rPr lang="ja-JP" altLang="en-US" sz="2800">
                <a:solidFill>
                  <a:srgbClr val="003366"/>
                </a:solidFill>
              </a:rPr>
              <a:t>）</a:t>
            </a:r>
            <a:endParaRPr lang="en-US" altLang="ja-JP" sz="2800">
              <a:solidFill>
                <a:srgbClr val="003366"/>
              </a:solidFill>
            </a:endParaRPr>
          </a:p>
          <a:p>
            <a:r>
              <a:rPr lang="ja-JP" altLang="en-US" sz="2800">
                <a:solidFill>
                  <a:srgbClr val="003366"/>
                </a:solidFill>
              </a:rPr>
              <a:t>最低気温差：</a:t>
            </a:r>
            <a:r>
              <a:rPr lang="en-US" altLang="ja-JP" sz="2800">
                <a:solidFill>
                  <a:srgbClr val="003366"/>
                </a:solidFill>
              </a:rPr>
              <a:t>3</a:t>
            </a:r>
            <a:r>
              <a:rPr lang="ja-JP" altLang="en-US" sz="2800">
                <a:solidFill>
                  <a:srgbClr val="003366"/>
                </a:solidFill>
              </a:rPr>
              <a:t>～</a:t>
            </a:r>
            <a:r>
              <a:rPr lang="en-US" altLang="ja-JP" sz="2800">
                <a:solidFill>
                  <a:srgbClr val="003366"/>
                </a:solidFill>
              </a:rPr>
              <a:t>5K</a:t>
            </a:r>
            <a:r>
              <a:rPr lang="ja-JP" altLang="en-US" sz="2800">
                <a:solidFill>
                  <a:srgbClr val="003366"/>
                </a:solidFill>
              </a:rPr>
              <a:t>（相関係数</a:t>
            </a:r>
            <a:r>
              <a:rPr lang="en-US" altLang="ja-JP" sz="2800">
                <a:solidFill>
                  <a:srgbClr val="003366"/>
                </a:solidFill>
              </a:rPr>
              <a:t>: -0.39</a:t>
            </a:r>
            <a:r>
              <a:rPr lang="ja-JP" altLang="en-US" sz="2800">
                <a:solidFill>
                  <a:srgbClr val="003366"/>
                </a:solidFill>
              </a:rPr>
              <a:t>）</a:t>
            </a:r>
            <a:endParaRPr lang="en-US" altLang="ja-JP" sz="2800">
              <a:solidFill>
                <a:srgbClr val="003366"/>
              </a:solidFill>
            </a:endParaRPr>
          </a:p>
          <a:p>
            <a:r>
              <a:rPr lang="ja-JP" altLang="en-US" sz="2800">
                <a:solidFill>
                  <a:srgbClr val="003366"/>
                </a:solidFill>
              </a:rPr>
              <a:t>最高気温差：</a:t>
            </a:r>
            <a:r>
              <a:rPr lang="en-US" altLang="ja-JP" sz="2800">
                <a:solidFill>
                  <a:srgbClr val="003366"/>
                </a:solidFill>
              </a:rPr>
              <a:t>4</a:t>
            </a:r>
            <a:r>
              <a:rPr lang="ja-JP" altLang="en-US" sz="2800">
                <a:solidFill>
                  <a:srgbClr val="003366"/>
                </a:solidFill>
              </a:rPr>
              <a:t>～</a:t>
            </a:r>
            <a:r>
              <a:rPr lang="en-US" altLang="ja-JP" sz="2800">
                <a:solidFill>
                  <a:srgbClr val="003366"/>
                </a:solidFill>
              </a:rPr>
              <a:t>7K</a:t>
            </a:r>
            <a:r>
              <a:rPr lang="ja-JP" altLang="en-US" sz="2800">
                <a:solidFill>
                  <a:srgbClr val="003366"/>
                </a:solidFill>
              </a:rPr>
              <a:t>（相関係数</a:t>
            </a:r>
            <a:r>
              <a:rPr lang="en-US" altLang="ja-JP" sz="2800">
                <a:solidFill>
                  <a:srgbClr val="003366"/>
                </a:solidFill>
              </a:rPr>
              <a:t>: -0.81</a:t>
            </a:r>
            <a:r>
              <a:rPr lang="ja-JP" altLang="en-US" sz="2800">
                <a:solidFill>
                  <a:srgbClr val="003366"/>
                </a:solidFill>
              </a:rPr>
              <a:t>）</a:t>
            </a:r>
            <a:endParaRPr lang="en-US" altLang="ja-JP" sz="2800">
              <a:solidFill>
                <a:srgbClr val="003366"/>
              </a:solidFill>
            </a:endParaRPr>
          </a:p>
          <a:p>
            <a:r>
              <a:rPr lang="ja-JP" altLang="en-US" sz="2800">
                <a:solidFill>
                  <a:srgbClr val="003366"/>
                </a:solidFill>
              </a:rPr>
              <a:t>日較差の差：</a:t>
            </a:r>
            <a:r>
              <a:rPr lang="en-US" altLang="ja-JP" sz="2800">
                <a:solidFill>
                  <a:srgbClr val="003366"/>
                </a:solidFill>
              </a:rPr>
              <a:t>0.5</a:t>
            </a:r>
            <a:r>
              <a:rPr lang="ja-JP" altLang="en-US" sz="2800">
                <a:solidFill>
                  <a:srgbClr val="003366"/>
                </a:solidFill>
              </a:rPr>
              <a:t>～</a:t>
            </a:r>
            <a:r>
              <a:rPr lang="en-US" altLang="ja-JP" sz="2800">
                <a:solidFill>
                  <a:srgbClr val="003366"/>
                </a:solidFill>
              </a:rPr>
              <a:t>3.5K</a:t>
            </a:r>
            <a:r>
              <a:rPr lang="ja-JP" altLang="en-US" sz="2800">
                <a:solidFill>
                  <a:srgbClr val="003366"/>
                </a:solidFill>
              </a:rPr>
              <a:t>（相関係数</a:t>
            </a:r>
            <a:r>
              <a:rPr lang="en-US" altLang="ja-JP" sz="2800">
                <a:solidFill>
                  <a:srgbClr val="003366"/>
                </a:solidFill>
              </a:rPr>
              <a:t>: -0.72</a:t>
            </a:r>
            <a:r>
              <a:rPr lang="ja-JP" altLang="en-US" sz="2800">
                <a:solidFill>
                  <a:srgbClr val="003366"/>
                </a:solidFill>
              </a:rPr>
              <a:t>）</a:t>
            </a:r>
            <a:endParaRPr lang="en-US" altLang="ja-JP" sz="2800">
              <a:solidFill>
                <a:srgbClr val="003366"/>
              </a:solidFill>
            </a:endParaRPr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8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C:\Users\sawada\Documents\work\yamase_CI\20110920-21\fig_20110920\t_ave_dtr_std_com.png"/>
          <p:cNvPicPr>
            <a:picLocks noChangeAspect="1" noChangeArrowheads="1"/>
          </p:cNvPicPr>
          <p:nvPr/>
        </p:nvPicPr>
        <p:blipFill>
          <a:blip r:embed="rId2" cstate="print"/>
          <a:srcRect r="31371"/>
          <a:stretch>
            <a:fillRect/>
          </a:stretch>
        </p:blipFill>
        <p:spPr bwMode="auto">
          <a:xfrm>
            <a:off x="204788" y="3176588"/>
            <a:ext cx="3214687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2870200" y="73025"/>
            <a:ext cx="3384550" cy="676275"/>
          </a:xfr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ja-JP" altLang="en-US" smtClean="0"/>
              <a:t>地域性の分類</a:t>
            </a:r>
          </a:p>
        </p:txBody>
      </p:sp>
      <p:sp>
        <p:nvSpPr>
          <p:cNvPr id="20484" name="AutoShape 11"/>
          <p:cNvSpPr>
            <a:spLocks noChangeArrowheads="1"/>
          </p:cNvSpPr>
          <p:nvPr/>
        </p:nvSpPr>
        <p:spPr bwMode="auto">
          <a:xfrm>
            <a:off x="1619250" y="908050"/>
            <a:ext cx="5976938" cy="2260600"/>
          </a:xfrm>
          <a:prstGeom prst="roundRect">
            <a:avLst>
              <a:gd name="adj" fmla="val 7074"/>
            </a:avLst>
          </a:prstGeom>
          <a:solidFill>
            <a:schemeClr val="bg1"/>
          </a:solidFill>
          <a:ln w="38100">
            <a:solidFill>
              <a:srgbClr val="003366"/>
            </a:solidFill>
            <a:round/>
            <a:headEnd/>
            <a:tailEnd/>
          </a:ln>
        </p:spPr>
        <p:txBody>
          <a:bodyPr lIns="54000" tIns="10800" rIns="0" bIns="10800" anchor="ctr">
            <a:spAutoFit/>
          </a:bodyPr>
          <a:lstStyle/>
          <a:p>
            <a:r>
              <a:rPr lang="ja-JP" altLang="en-US" sz="2800">
                <a:solidFill>
                  <a:srgbClr val="003366"/>
                </a:solidFill>
              </a:rPr>
              <a:t>気温日変化の地域的な特徴は？</a:t>
            </a:r>
            <a:endParaRPr lang="en-US" altLang="ja-JP" sz="2800">
              <a:solidFill>
                <a:srgbClr val="003366"/>
              </a:solidFill>
            </a:endParaRPr>
          </a:p>
          <a:p>
            <a:r>
              <a:rPr lang="en-US" altLang="ja-JP" sz="2800">
                <a:solidFill>
                  <a:srgbClr val="003366"/>
                </a:solidFill>
              </a:rPr>
              <a:t>=&gt;</a:t>
            </a:r>
            <a:r>
              <a:rPr lang="ja-JP" altLang="en-US" sz="2800">
                <a:solidFill>
                  <a:srgbClr val="003366"/>
                </a:solidFill>
              </a:rPr>
              <a:t>クラスター解析（</a:t>
            </a:r>
            <a:r>
              <a:rPr lang="en-US" altLang="ja-JP" sz="2800">
                <a:solidFill>
                  <a:srgbClr val="003366"/>
                </a:solidFill>
              </a:rPr>
              <a:t>ward</a:t>
            </a:r>
            <a:r>
              <a:rPr lang="ja-JP" altLang="en-US" sz="2800">
                <a:solidFill>
                  <a:srgbClr val="003366"/>
                </a:solidFill>
              </a:rPr>
              <a:t>法）で日変化の類似性で</a:t>
            </a:r>
            <a:r>
              <a:rPr lang="en-US" altLang="ja-JP" sz="2800">
                <a:solidFill>
                  <a:srgbClr val="003366"/>
                </a:solidFill>
              </a:rPr>
              <a:t>6~7</a:t>
            </a:r>
            <a:r>
              <a:rPr lang="ja-JP" altLang="en-US" sz="2800">
                <a:solidFill>
                  <a:srgbClr val="003366"/>
                </a:solidFill>
              </a:rPr>
              <a:t>地域に分類</a:t>
            </a:r>
            <a:endParaRPr lang="en-US" altLang="ja-JP" sz="2800">
              <a:solidFill>
                <a:srgbClr val="003366"/>
              </a:solidFill>
            </a:endParaRPr>
          </a:p>
          <a:p>
            <a:r>
              <a:rPr lang="en-US" altLang="ja-JP" sz="2800">
                <a:solidFill>
                  <a:srgbClr val="003366"/>
                </a:solidFill>
              </a:rPr>
              <a:t> </a:t>
            </a:r>
            <a:r>
              <a:rPr lang="ja-JP" altLang="en-US" sz="2800">
                <a:solidFill>
                  <a:srgbClr val="003366"/>
                </a:solidFill>
              </a:rPr>
              <a:t>　</a:t>
            </a:r>
            <a:r>
              <a:rPr lang="en-US" altLang="ja-JP" sz="2800">
                <a:solidFill>
                  <a:srgbClr val="003366"/>
                </a:solidFill>
              </a:rPr>
              <a:t>-</a:t>
            </a:r>
            <a:r>
              <a:rPr lang="ja-JP" altLang="en-US" sz="2800">
                <a:solidFill>
                  <a:srgbClr val="003366"/>
                </a:solidFill>
              </a:rPr>
              <a:t>平野、山沿い、海岸沿い、内陸など</a:t>
            </a:r>
            <a:endParaRPr lang="en-US" altLang="ja-JP" sz="2800">
              <a:solidFill>
                <a:srgbClr val="003366"/>
              </a:solidFill>
            </a:endParaRPr>
          </a:p>
          <a:p>
            <a:r>
              <a:rPr lang="ja-JP" altLang="en-US" sz="2800">
                <a:solidFill>
                  <a:srgbClr val="003366"/>
                </a:solidFill>
              </a:rPr>
              <a:t>　</a:t>
            </a:r>
            <a:r>
              <a:rPr lang="en-US" altLang="ja-JP" sz="2800">
                <a:solidFill>
                  <a:srgbClr val="003366"/>
                </a:solidFill>
              </a:rPr>
              <a:t> -2003</a:t>
            </a:r>
            <a:r>
              <a:rPr lang="ja-JP" altLang="en-US" sz="2800">
                <a:solidFill>
                  <a:srgbClr val="003366"/>
                </a:solidFill>
              </a:rPr>
              <a:t>年</a:t>
            </a:r>
            <a:r>
              <a:rPr lang="en-US" altLang="ja-JP" sz="2800">
                <a:solidFill>
                  <a:srgbClr val="003366"/>
                </a:solidFill>
              </a:rPr>
              <a:t>/2004</a:t>
            </a:r>
            <a:r>
              <a:rPr lang="ja-JP" altLang="en-US" sz="2800">
                <a:solidFill>
                  <a:srgbClr val="003366"/>
                </a:solidFill>
              </a:rPr>
              <a:t>年の違いは？</a:t>
            </a:r>
            <a:endParaRPr lang="en-US" altLang="ja-JP" sz="2800">
              <a:solidFill>
                <a:srgbClr val="003366"/>
              </a:solidFill>
            </a:endParaRPr>
          </a:p>
        </p:txBody>
      </p:sp>
      <p:pic>
        <p:nvPicPr>
          <p:cNvPr id="20486" name="Picture 17" descr="C:\Users\sawada\Documents\work\yamase_CI\20110920-21\fig_20110920\tmp_ts.png"/>
          <p:cNvPicPr>
            <a:picLocks noChangeAspect="1" noChangeArrowheads="1"/>
          </p:cNvPicPr>
          <p:nvPr/>
        </p:nvPicPr>
        <p:blipFill>
          <a:blip r:embed="rId3" cstate="print"/>
          <a:srcRect l="8693" t="29337" r="8693" b="11246"/>
          <a:stretch>
            <a:fillRect/>
          </a:stretch>
        </p:blipFill>
        <p:spPr bwMode="auto">
          <a:xfrm>
            <a:off x="3851275" y="3573463"/>
            <a:ext cx="506095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AutoShape 8"/>
          <p:cNvSpPr>
            <a:spLocks noChangeArrowheads="1"/>
          </p:cNvSpPr>
          <p:nvPr/>
        </p:nvSpPr>
        <p:spPr bwMode="auto">
          <a:xfrm>
            <a:off x="6156325" y="6376988"/>
            <a:ext cx="652463" cy="365125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sz="2000"/>
              <a:t>時間</a:t>
            </a:r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 rot="-5400000">
            <a:off x="3348037" y="4652963"/>
            <a:ext cx="652463" cy="363538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</p:spPr>
        <p:txBody>
          <a:bodyPr wrap="none" lIns="54000" tIns="10800" rIns="54000" bIns="10800" anchor="ctr">
            <a:spAutoFit/>
          </a:bodyPr>
          <a:lstStyle/>
          <a:p>
            <a:r>
              <a:rPr lang="ja-JP" altLang="en-US" sz="2000"/>
              <a:t>気温</a:t>
            </a:r>
          </a:p>
        </p:txBody>
      </p:sp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3492500" y="3284538"/>
            <a:ext cx="3101975" cy="831850"/>
          </a:xfrm>
          <a:prstGeom prst="rect">
            <a:avLst/>
          </a:prstGeom>
          <a:solidFill>
            <a:schemeClr val="bg1"/>
          </a:solidFill>
          <a:ln w="38100">
            <a:solidFill>
              <a:srgbClr val="0033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黒線と赤線は似ている</a:t>
            </a:r>
            <a:endParaRPr lang="en-US" altLang="ja-JP"/>
          </a:p>
          <a:p>
            <a:r>
              <a:rPr lang="ja-JP" altLang="en-US"/>
              <a:t>　　　</a:t>
            </a:r>
            <a:r>
              <a:rPr lang="en-US" altLang="ja-JP"/>
              <a:t>=&gt;</a:t>
            </a:r>
            <a:r>
              <a:rPr lang="ja-JP" altLang="en-US"/>
              <a:t>クラスター化</a:t>
            </a:r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42A67-A670-4F8B-B8B7-22B4DC177296}" type="slidenum">
              <a:rPr lang="ja-JP" altLang="en-US" smtClean="0"/>
              <a:pPr>
                <a:defRPr/>
              </a:pPr>
              <a:t>9</a:t>
            </a:fld>
            <a:r>
              <a:rPr lang="en-US" altLang="ja-JP" smtClean="0"/>
              <a:t>/17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17071</TotalTime>
  <Words>2872</Words>
  <Application>Microsoft Office PowerPoint</Application>
  <PresentationFormat>画面に合わせる (4:3)</PresentationFormat>
  <Paragraphs>804</Paragraphs>
  <Slides>73</Slides>
  <Notes>30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73</vt:i4>
      </vt:variant>
    </vt:vector>
  </HeadingPairs>
  <TitlesOfParts>
    <vt:vector size="75" baseType="lpstr">
      <vt:lpstr>標準デザイン</vt:lpstr>
      <vt:lpstr>数式</vt:lpstr>
      <vt:lpstr>1km格子で再現された2003/2004年の気温日変化の地域性</vt:lpstr>
      <vt:lpstr>ヤマセに関連する局地気候研究</vt:lpstr>
      <vt:lpstr>研究背景</vt:lpstr>
      <vt:lpstr>研究目的</vt:lpstr>
      <vt:lpstr>モデル（JMA-NHM）の設定と計算領域</vt:lpstr>
      <vt:lpstr>日平均、最低、最高気温＠地上2m</vt:lpstr>
      <vt:lpstr>日平均、最低、最高気温＠地上</vt:lpstr>
      <vt:lpstr>2003年と2004年の差</vt:lpstr>
      <vt:lpstr>地域性の分類</vt:lpstr>
      <vt:lpstr>気温日変化の地域性の分類</vt:lpstr>
      <vt:lpstr>各地域における気温日変化の特徴</vt:lpstr>
      <vt:lpstr>地域性の異なる要因について</vt:lpstr>
      <vt:lpstr>流跡線に沿った温位偏差</vt:lpstr>
      <vt:lpstr>流跡線に沿った温位偏差</vt:lpstr>
      <vt:lpstr>まとめ</vt:lpstr>
      <vt:lpstr>Comparison of difference in Temp.</vt:lpstr>
      <vt:lpstr>Comparison of difference in Temp.</vt:lpstr>
      <vt:lpstr>日較差のRMSEの散布図</vt:lpstr>
      <vt:lpstr>スライド 19</vt:lpstr>
      <vt:lpstr>日平均、最低、最高気温＠地上</vt:lpstr>
      <vt:lpstr>日平均、最低、最高気温＠地上</vt:lpstr>
      <vt:lpstr>地域性の分類</vt:lpstr>
      <vt:lpstr>地域性の分類</vt:lpstr>
      <vt:lpstr>地域性の分類</vt:lpstr>
      <vt:lpstr>地域性の分類</vt:lpstr>
      <vt:lpstr>地域性の分類</vt:lpstr>
      <vt:lpstr>地域性の分類</vt:lpstr>
      <vt:lpstr>地域性の分類</vt:lpstr>
      <vt:lpstr>地域性の分類</vt:lpstr>
      <vt:lpstr>地域性の分類</vt:lpstr>
      <vt:lpstr>地域性の分類</vt:lpstr>
      <vt:lpstr>地域性の分類</vt:lpstr>
      <vt:lpstr>各地域性の気温日変化の特徴</vt:lpstr>
      <vt:lpstr>各地域性の気温日変化の特徴</vt:lpstr>
      <vt:lpstr>各地域性の気温日変化の標準偏差</vt:lpstr>
      <vt:lpstr>各地域性の気温日変化の標準偏差</vt:lpstr>
      <vt:lpstr>地域性の異なる要因について</vt:lpstr>
      <vt:lpstr>スライド 38</vt:lpstr>
      <vt:lpstr>農業気象情報の確率予報システム</vt:lpstr>
      <vt:lpstr>ダウンスケールの誤差要因</vt:lpstr>
      <vt:lpstr>ダウンスケールの誤差要因＋α</vt:lpstr>
      <vt:lpstr>仙台の夏季地上気温の年々変動</vt:lpstr>
      <vt:lpstr>地上気温と風の日変化</vt:lpstr>
      <vt:lpstr>地上気温と下層雲量</vt:lpstr>
      <vt:lpstr>アメダスの気温との比較</vt:lpstr>
      <vt:lpstr>誤差について</vt:lpstr>
      <vt:lpstr>2003/2004の地上気温のランダム誤差</vt:lpstr>
      <vt:lpstr>まとめ</vt:lpstr>
      <vt:lpstr>今後の課題</vt:lpstr>
      <vt:lpstr>初期値・境界値の影響</vt:lpstr>
      <vt:lpstr>まとめ-２</vt:lpstr>
      <vt:lpstr>Synoptic pattern in 2003/2004　Ps &amp; Wind</vt:lpstr>
      <vt:lpstr>SST distribution in 2003/2004</vt:lpstr>
      <vt:lpstr>Temperature anomaly in 2003/2004</vt:lpstr>
      <vt:lpstr>Experimental design</vt:lpstr>
      <vt:lpstr>Comparison of Temp in 2003/2004</vt:lpstr>
      <vt:lpstr>Comparison of temperature in 2003/2004</vt:lpstr>
      <vt:lpstr>Mean error map of Temp in 2003/2004</vt:lpstr>
      <vt:lpstr>Diurnal variation of low-level cloud</vt:lpstr>
      <vt:lpstr>Day-to-day variation of LLC</vt:lpstr>
      <vt:lpstr>Diurnal variation of surface Temp.</vt:lpstr>
      <vt:lpstr>2003/2004年の気温差の時系列</vt:lpstr>
      <vt:lpstr>Time-series of Temp in NHM1km/AMEDAS</vt:lpstr>
      <vt:lpstr>Time-series of Temp in NHM1km/AMEDAS</vt:lpstr>
      <vt:lpstr>Time-series of Temp in NHM1km/5km/AMEDAS</vt:lpstr>
      <vt:lpstr>VIS/IR1 and sunshine duration</vt:lpstr>
      <vt:lpstr>Scatter plot of ME in DTR</vt:lpstr>
      <vt:lpstr>Scatter plot of RMSE in DTR</vt:lpstr>
      <vt:lpstr>ヤマセとは</vt:lpstr>
      <vt:lpstr>ヤマセに関連する局地気候研究</vt:lpstr>
      <vt:lpstr>下層雲量と気温誤差の日々の変動</vt:lpstr>
      <vt:lpstr>ゾンデとの比較　~2003年 7月~</vt:lpstr>
      <vt:lpstr>ゾンデとの比較　~2004年 7月~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sawada</dc:creator>
  <cp:lastModifiedBy>sawada</cp:lastModifiedBy>
  <cp:revision>1742</cp:revision>
  <dcterms:created xsi:type="dcterms:W3CDTF">1601-01-01T00:00:00Z</dcterms:created>
  <dcterms:modified xsi:type="dcterms:W3CDTF">2011-09-20T04:34:20Z</dcterms:modified>
</cp:coreProperties>
</file>