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9" r:id="rId2"/>
    <p:sldId id="334" r:id="rId3"/>
    <p:sldId id="342" r:id="rId4"/>
    <p:sldId id="345" r:id="rId5"/>
    <p:sldId id="346" r:id="rId6"/>
    <p:sldId id="347" r:id="rId7"/>
    <p:sldId id="348" r:id="rId8"/>
    <p:sldId id="354" r:id="rId9"/>
    <p:sldId id="357" r:id="rId10"/>
    <p:sldId id="356" r:id="rId11"/>
    <p:sldId id="365" r:id="rId12"/>
    <p:sldId id="358" r:id="rId13"/>
    <p:sldId id="359" r:id="rId14"/>
    <p:sldId id="360" r:id="rId15"/>
    <p:sldId id="361" r:id="rId16"/>
    <p:sldId id="362" r:id="rId17"/>
    <p:sldId id="363" r:id="rId18"/>
    <p:sldId id="364" r:id="rId19"/>
    <p:sldId id="355" r:id="rId20"/>
    <p:sldId id="350" r:id="rId21"/>
    <p:sldId id="351" r:id="rId22"/>
    <p:sldId id="352" r:id="rId23"/>
    <p:sldId id="353" r:id="rId24"/>
  </p:sldIdLst>
  <p:sldSz cx="9144000" cy="6858000" type="screen4x3"/>
  <p:notesSz cx="6794500" cy="9931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a:srgbClr val="800000"/>
    <a:srgbClr val="99FF99"/>
    <a:srgbClr val="FFCCCC"/>
    <a:srgbClr val="008000"/>
    <a:srgbClr val="3366CC"/>
    <a:srgbClr val="FFFFFF"/>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31" autoAdjust="0"/>
    <p:restoredTop sz="87435" autoAdjust="0"/>
  </p:normalViewPr>
  <p:slideViewPr>
    <p:cSldViewPr>
      <p:cViewPr varScale="1">
        <p:scale>
          <a:sx n="62" d="100"/>
          <a:sy n="62" d="100"/>
        </p:scale>
        <p:origin x="-282" y="-78"/>
      </p:cViewPr>
      <p:guideLst>
        <p:guide orient="horz" pos="436"/>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inamino\Desktop\&#22238;&#31572;&#12513;&#12540;&#12523;\&#12450;&#12531;&#12465;&#12540;&#12488;&#38598;&#35336;.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inamino\Desktop\&#22238;&#31572;&#12513;&#12540;&#12523;\&#12450;&#12531;&#12465;&#12540;&#12488;&#38598;&#3533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plotArea>
      <c:layout>
        <c:manualLayout>
          <c:layoutTarget val="inner"/>
          <c:xMode val="edge"/>
          <c:yMode val="edge"/>
          <c:x val="0.49327792937366077"/>
          <c:y val="9.7624857790562236E-2"/>
          <c:w val="0.44732146246209614"/>
          <c:h val="0.59129217016494717"/>
        </c:manualLayout>
      </c:layout>
      <c:barChart>
        <c:barDir val="bar"/>
        <c:grouping val="percentStacked"/>
        <c:ser>
          <c:idx val="0"/>
          <c:order val="0"/>
          <c:dLbls>
            <c:txPr>
              <a:bodyPr/>
              <a:lstStyle/>
              <a:p>
                <a:pPr>
                  <a:defRPr sz="1400"/>
                </a:pPr>
                <a:endParaRPr lang="ja-JP"/>
              </a:p>
            </c:txPr>
            <c:showVal val="1"/>
          </c:dLbls>
          <c:cat>
            <c:strRef>
              <c:f>Sheet1!$N$99</c:f>
              <c:strCache>
                <c:ptCount val="1"/>
                <c:pt idx="0">
                  <c:v>この予測から役立つ情報は得られましたか？　</c:v>
                </c:pt>
              </c:strCache>
            </c:strRef>
          </c:cat>
          <c:val>
            <c:numRef>
              <c:f>Sheet1!$N$100</c:f>
              <c:numCache>
                <c:formatCode>General</c:formatCode>
                <c:ptCount val="1"/>
                <c:pt idx="0">
                  <c:v>4</c:v>
                </c:pt>
              </c:numCache>
            </c:numRef>
          </c:val>
        </c:ser>
        <c:ser>
          <c:idx val="1"/>
          <c:order val="1"/>
          <c:dLbls>
            <c:txPr>
              <a:bodyPr/>
              <a:lstStyle/>
              <a:p>
                <a:pPr>
                  <a:defRPr sz="1400"/>
                </a:pPr>
                <a:endParaRPr lang="ja-JP"/>
              </a:p>
            </c:txPr>
            <c:showVal val="1"/>
          </c:dLbls>
          <c:cat>
            <c:strRef>
              <c:f>Sheet1!$N$99</c:f>
              <c:strCache>
                <c:ptCount val="1"/>
                <c:pt idx="0">
                  <c:v>この予測から役立つ情報は得られましたか？　</c:v>
                </c:pt>
              </c:strCache>
            </c:strRef>
          </c:cat>
          <c:val>
            <c:numRef>
              <c:f>Sheet1!$N$101</c:f>
              <c:numCache>
                <c:formatCode>General</c:formatCode>
                <c:ptCount val="1"/>
                <c:pt idx="0">
                  <c:v>33</c:v>
                </c:pt>
              </c:numCache>
            </c:numRef>
          </c:val>
        </c:ser>
        <c:ser>
          <c:idx val="2"/>
          <c:order val="2"/>
          <c:dLbls>
            <c:txPr>
              <a:bodyPr/>
              <a:lstStyle/>
              <a:p>
                <a:pPr>
                  <a:defRPr sz="1400"/>
                </a:pPr>
                <a:endParaRPr lang="ja-JP"/>
              </a:p>
            </c:txPr>
            <c:showVal val="1"/>
          </c:dLbls>
          <c:cat>
            <c:strRef>
              <c:f>Sheet1!$N$99</c:f>
              <c:strCache>
                <c:ptCount val="1"/>
                <c:pt idx="0">
                  <c:v>この予測から役立つ情報は得られましたか？　</c:v>
                </c:pt>
              </c:strCache>
            </c:strRef>
          </c:cat>
          <c:val>
            <c:numRef>
              <c:f>Sheet1!$N$102</c:f>
              <c:numCache>
                <c:formatCode>General</c:formatCode>
                <c:ptCount val="1"/>
                <c:pt idx="0">
                  <c:v>33</c:v>
                </c:pt>
              </c:numCache>
            </c:numRef>
          </c:val>
        </c:ser>
        <c:ser>
          <c:idx val="3"/>
          <c:order val="3"/>
          <c:dLbls>
            <c:txPr>
              <a:bodyPr/>
              <a:lstStyle/>
              <a:p>
                <a:pPr>
                  <a:defRPr sz="1400"/>
                </a:pPr>
                <a:endParaRPr lang="ja-JP"/>
              </a:p>
            </c:txPr>
            <c:showVal val="1"/>
          </c:dLbls>
          <c:cat>
            <c:strRef>
              <c:f>Sheet1!$N$99</c:f>
              <c:strCache>
                <c:ptCount val="1"/>
                <c:pt idx="0">
                  <c:v>この予測から役立つ情報は得られましたか？　</c:v>
                </c:pt>
              </c:strCache>
            </c:strRef>
          </c:cat>
          <c:val>
            <c:numRef>
              <c:f>Sheet1!$N$103</c:f>
              <c:numCache>
                <c:formatCode>General</c:formatCode>
                <c:ptCount val="1"/>
                <c:pt idx="0">
                  <c:v>2</c:v>
                </c:pt>
              </c:numCache>
            </c:numRef>
          </c:val>
        </c:ser>
        <c:ser>
          <c:idx val="4"/>
          <c:order val="4"/>
          <c:dLbls>
            <c:delete val="1"/>
          </c:dLbls>
          <c:cat>
            <c:strRef>
              <c:f>Sheet1!$N$99</c:f>
              <c:strCache>
                <c:ptCount val="1"/>
                <c:pt idx="0">
                  <c:v>この予測から役立つ情報は得られましたか？　</c:v>
                </c:pt>
              </c:strCache>
            </c:strRef>
          </c:cat>
          <c:val>
            <c:numRef>
              <c:f>Sheet1!$N$104</c:f>
              <c:numCache>
                <c:formatCode>General</c:formatCode>
                <c:ptCount val="1"/>
                <c:pt idx="0">
                  <c:v>0</c:v>
                </c:pt>
              </c:numCache>
            </c:numRef>
          </c:val>
        </c:ser>
        <c:dLbls>
          <c:showVal val="1"/>
        </c:dLbls>
        <c:gapWidth val="75"/>
        <c:overlap val="100"/>
        <c:axId val="167701888"/>
        <c:axId val="168756352"/>
      </c:barChart>
      <c:barChart>
        <c:barDir val="bar"/>
        <c:grouping val="percentStacked"/>
        <c:ser>
          <c:idx val="5"/>
          <c:order val="5"/>
          <c:spPr>
            <a:noFill/>
          </c:spPr>
          <c:dLbls>
            <c:dLbl>
              <c:idx val="0"/>
              <c:layout>
                <c:manualLayout>
                  <c:x val="0.25934702420081202"/>
                  <c:y val="0"/>
                </c:manualLayout>
              </c:layout>
              <c:showVal val="1"/>
            </c:dLbl>
            <c:txPr>
              <a:bodyPr/>
              <a:lstStyle/>
              <a:p>
                <a:pPr>
                  <a:defRPr sz="1400"/>
                </a:pPr>
                <a:endParaRPr lang="ja-JP"/>
              </a:p>
            </c:txPr>
            <c:showVal val="1"/>
          </c:dLbls>
          <c:cat>
            <c:strRef>
              <c:f>Sheet1!$N$99</c:f>
              <c:strCache>
                <c:ptCount val="1"/>
                <c:pt idx="0">
                  <c:v>この予測から役立つ情報は得られましたか？　</c:v>
                </c:pt>
              </c:strCache>
            </c:strRef>
          </c:cat>
          <c:val>
            <c:numRef>
              <c:f>Sheet1!$N$105</c:f>
              <c:numCache>
                <c:formatCode>General</c:formatCode>
                <c:ptCount val="1"/>
                <c:pt idx="0">
                  <c:v>72</c:v>
                </c:pt>
              </c:numCache>
            </c:numRef>
          </c:val>
        </c:ser>
        <c:gapWidth val="75"/>
        <c:overlap val="100"/>
        <c:axId val="168763776"/>
        <c:axId val="168757888"/>
      </c:barChart>
      <c:catAx>
        <c:axId val="167701888"/>
        <c:scaling>
          <c:orientation val="minMax"/>
        </c:scaling>
        <c:axPos val="l"/>
        <c:majorTickMark val="none"/>
        <c:tickLblPos val="nextTo"/>
        <c:txPr>
          <a:bodyPr/>
          <a:lstStyle/>
          <a:p>
            <a:pPr>
              <a:defRPr sz="1200" b="1"/>
            </a:pPr>
            <a:endParaRPr lang="ja-JP"/>
          </a:p>
        </c:txPr>
        <c:crossAx val="168756352"/>
        <c:crosses val="autoZero"/>
        <c:auto val="1"/>
        <c:lblAlgn val="ctr"/>
        <c:lblOffset val="100"/>
      </c:catAx>
      <c:valAx>
        <c:axId val="168756352"/>
        <c:scaling>
          <c:orientation val="minMax"/>
        </c:scaling>
        <c:axPos val="b"/>
        <c:numFmt formatCode="0%" sourceLinked="1"/>
        <c:majorTickMark val="none"/>
        <c:tickLblPos val="nextTo"/>
        <c:crossAx val="167701888"/>
        <c:crosses val="autoZero"/>
        <c:crossBetween val="between"/>
      </c:valAx>
      <c:valAx>
        <c:axId val="168757888"/>
        <c:scaling>
          <c:orientation val="minMax"/>
        </c:scaling>
        <c:delete val="1"/>
        <c:axPos val="t"/>
        <c:numFmt formatCode="0%" sourceLinked="1"/>
        <c:tickLblPos val="none"/>
        <c:crossAx val="168763776"/>
        <c:crosses val="max"/>
        <c:crossBetween val="between"/>
      </c:valAx>
      <c:catAx>
        <c:axId val="168763776"/>
        <c:scaling>
          <c:orientation val="minMax"/>
        </c:scaling>
        <c:delete val="1"/>
        <c:axPos val="l"/>
        <c:tickLblPos val="none"/>
        <c:crossAx val="168757888"/>
        <c:crosses val="autoZero"/>
        <c:auto val="1"/>
        <c:lblAlgn val="ctr"/>
        <c:lblOffset val="100"/>
      </c:cat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plotArea>
      <c:layout>
        <c:manualLayout>
          <c:layoutTarget val="inner"/>
          <c:xMode val="edge"/>
          <c:yMode val="edge"/>
          <c:x val="0.49121099334182977"/>
          <c:y val="0"/>
          <c:w val="0.44574175260018123"/>
          <c:h val="0.59062001598567904"/>
        </c:manualLayout>
      </c:layout>
      <c:barChart>
        <c:barDir val="bar"/>
        <c:grouping val="percentStacked"/>
        <c:ser>
          <c:idx val="0"/>
          <c:order val="0"/>
          <c:tx>
            <c:v>5</c:v>
          </c:tx>
          <c:dLbls>
            <c:txPr>
              <a:bodyPr/>
              <a:lstStyle/>
              <a:p>
                <a:pPr>
                  <a:defRPr sz="1400"/>
                </a:pPr>
                <a:endParaRPr lang="ja-JP"/>
              </a:p>
            </c:txPr>
            <c:showVal val="1"/>
          </c:dLbls>
          <c:cat>
            <c:strRef>
              <c:f>Sheet1!$O$99</c:f>
              <c:strCache>
                <c:ptCount val="1"/>
                <c:pt idx="0">
                  <c:v>この予測は実際の状況と比べて適切だったと思いますか？</c:v>
                </c:pt>
              </c:strCache>
            </c:strRef>
          </c:cat>
          <c:val>
            <c:numRef>
              <c:f>Sheet1!$O$100</c:f>
              <c:numCache>
                <c:formatCode>General</c:formatCode>
                <c:ptCount val="1"/>
                <c:pt idx="0">
                  <c:v>1</c:v>
                </c:pt>
              </c:numCache>
            </c:numRef>
          </c:val>
        </c:ser>
        <c:ser>
          <c:idx val="1"/>
          <c:order val="1"/>
          <c:tx>
            <c:v>4</c:v>
          </c:tx>
          <c:dLbls>
            <c:txPr>
              <a:bodyPr/>
              <a:lstStyle/>
              <a:p>
                <a:pPr>
                  <a:defRPr sz="1400"/>
                </a:pPr>
                <a:endParaRPr lang="ja-JP"/>
              </a:p>
            </c:txPr>
            <c:showVal val="1"/>
          </c:dLbls>
          <c:cat>
            <c:strRef>
              <c:f>Sheet1!$O$99</c:f>
              <c:strCache>
                <c:ptCount val="1"/>
                <c:pt idx="0">
                  <c:v>この予測は実際の状況と比べて適切だったと思いますか？</c:v>
                </c:pt>
              </c:strCache>
            </c:strRef>
          </c:cat>
          <c:val>
            <c:numRef>
              <c:f>Sheet1!$O$101</c:f>
              <c:numCache>
                <c:formatCode>General</c:formatCode>
                <c:ptCount val="1"/>
                <c:pt idx="0">
                  <c:v>24</c:v>
                </c:pt>
              </c:numCache>
            </c:numRef>
          </c:val>
        </c:ser>
        <c:ser>
          <c:idx val="2"/>
          <c:order val="2"/>
          <c:tx>
            <c:v>3</c:v>
          </c:tx>
          <c:dLbls>
            <c:txPr>
              <a:bodyPr/>
              <a:lstStyle/>
              <a:p>
                <a:pPr>
                  <a:defRPr sz="1400"/>
                </a:pPr>
                <a:endParaRPr lang="ja-JP"/>
              </a:p>
            </c:txPr>
            <c:showVal val="1"/>
          </c:dLbls>
          <c:cat>
            <c:strRef>
              <c:f>Sheet1!$O$99</c:f>
              <c:strCache>
                <c:ptCount val="1"/>
                <c:pt idx="0">
                  <c:v>この予測は実際の状況と比べて適切だったと思いますか？</c:v>
                </c:pt>
              </c:strCache>
            </c:strRef>
          </c:cat>
          <c:val>
            <c:numRef>
              <c:f>Sheet1!$O$102</c:f>
              <c:numCache>
                <c:formatCode>General</c:formatCode>
                <c:ptCount val="1"/>
                <c:pt idx="0">
                  <c:v>45</c:v>
                </c:pt>
              </c:numCache>
            </c:numRef>
          </c:val>
        </c:ser>
        <c:ser>
          <c:idx val="3"/>
          <c:order val="3"/>
          <c:tx>
            <c:v>2</c:v>
          </c:tx>
          <c:dLbls>
            <c:txPr>
              <a:bodyPr/>
              <a:lstStyle/>
              <a:p>
                <a:pPr>
                  <a:defRPr sz="1400"/>
                </a:pPr>
                <a:endParaRPr lang="ja-JP"/>
              </a:p>
            </c:txPr>
            <c:showVal val="1"/>
          </c:dLbls>
          <c:cat>
            <c:strRef>
              <c:f>Sheet1!$O$99</c:f>
              <c:strCache>
                <c:ptCount val="1"/>
                <c:pt idx="0">
                  <c:v>この予測は実際の状況と比べて適切だったと思いますか？</c:v>
                </c:pt>
              </c:strCache>
            </c:strRef>
          </c:cat>
          <c:val>
            <c:numRef>
              <c:f>Sheet1!$O$103</c:f>
              <c:numCache>
                <c:formatCode>General</c:formatCode>
                <c:ptCount val="1"/>
                <c:pt idx="0">
                  <c:v>1</c:v>
                </c:pt>
              </c:numCache>
            </c:numRef>
          </c:val>
        </c:ser>
        <c:ser>
          <c:idx val="4"/>
          <c:order val="4"/>
          <c:tx>
            <c:v>1</c:v>
          </c:tx>
          <c:dLbls>
            <c:delete val="1"/>
          </c:dLbls>
          <c:cat>
            <c:strRef>
              <c:f>Sheet1!$O$99</c:f>
              <c:strCache>
                <c:ptCount val="1"/>
                <c:pt idx="0">
                  <c:v>この予測は実際の状況と比べて適切だったと思いますか？</c:v>
                </c:pt>
              </c:strCache>
            </c:strRef>
          </c:cat>
          <c:val>
            <c:numRef>
              <c:f>Sheet1!$O$104</c:f>
              <c:numCache>
                <c:formatCode>General</c:formatCode>
                <c:ptCount val="1"/>
                <c:pt idx="0">
                  <c:v>0</c:v>
                </c:pt>
              </c:numCache>
            </c:numRef>
          </c:val>
        </c:ser>
        <c:dLbls>
          <c:showVal val="1"/>
        </c:dLbls>
        <c:gapWidth val="75"/>
        <c:overlap val="100"/>
        <c:axId val="173431040"/>
        <c:axId val="173469696"/>
      </c:barChart>
      <c:barChart>
        <c:barDir val="bar"/>
        <c:grouping val="percentStacked"/>
        <c:ser>
          <c:idx val="5"/>
          <c:order val="5"/>
          <c:spPr>
            <a:noFill/>
          </c:spPr>
          <c:dLbls>
            <c:dLbl>
              <c:idx val="0"/>
              <c:layout>
                <c:manualLayout>
                  <c:x val="0.26079870939548938"/>
                  <c:y val="0"/>
                </c:manualLayout>
              </c:layout>
              <c:showVal val="1"/>
            </c:dLbl>
            <c:txPr>
              <a:bodyPr/>
              <a:lstStyle/>
              <a:p>
                <a:pPr>
                  <a:defRPr sz="1400"/>
                </a:pPr>
                <a:endParaRPr lang="ja-JP"/>
              </a:p>
            </c:txPr>
            <c:showVal val="1"/>
          </c:dLbls>
          <c:cat>
            <c:strRef>
              <c:f>Sheet1!$O$99</c:f>
              <c:strCache>
                <c:ptCount val="1"/>
                <c:pt idx="0">
                  <c:v>この予測は実際の状況と比べて適切だったと思いますか？</c:v>
                </c:pt>
              </c:strCache>
            </c:strRef>
          </c:cat>
          <c:val>
            <c:numRef>
              <c:f>Sheet1!$O$105</c:f>
              <c:numCache>
                <c:formatCode>General</c:formatCode>
                <c:ptCount val="1"/>
                <c:pt idx="0">
                  <c:v>71</c:v>
                </c:pt>
              </c:numCache>
            </c:numRef>
          </c:val>
        </c:ser>
        <c:gapWidth val="75"/>
        <c:overlap val="100"/>
        <c:axId val="173472768"/>
        <c:axId val="173471232"/>
      </c:barChart>
      <c:catAx>
        <c:axId val="173431040"/>
        <c:scaling>
          <c:orientation val="minMax"/>
        </c:scaling>
        <c:axPos val="l"/>
        <c:majorTickMark val="none"/>
        <c:tickLblPos val="nextTo"/>
        <c:txPr>
          <a:bodyPr/>
          <a:lstStyle/>
          <a:p>
            <a:pPr>
              <a:defRPr sz="1200" b="1" i="0"/>
            </a:pPr>
            <a:endParaRPr lang="ja-JP"/>
          </a:p>
        </c:txPr>
        <c:crossAx val="173469696"/>
        <c:crosses val="autoZero"/>
        <c:auto val="1"/>
        <c:lblAlgn val="ctr"/>
        <c:lblOffset val="100"/>
      </c:catAx>
      <c:valAx>
        <c:axId val="173469696"/>
        <c:scaling>
          <c:orientation val="minMax"/>
        </c:scaling>
        <c:axPos val="b"/>
        <c:numFmt formatCode="0%" sourceLinked="1"/>
        <c:majorTickMark val="none"/>
        <c:tickLblPos val="nextTo"/>
        <c:crossAx val="173431040"/>
        <c:crosses val="autoZero"/>
        <c:crossBetween val="between"/>
      </c:valAx>
      <c:valAx>
        <c:axId val="173471232"/>
        <c:scaling>
          <c:orientation val="minMax"/>
        </c:scaling>
        <c:delete val="1"/>
        <c:axPos val="t"/>
        <c:numFmt formatCode="0%" sourceLinked="1"/>
        <c:tickLblPos val="none"/>
        <c:crossAx val="173472768"/>
        <c:crosses val="max"/>
        <c:crossBetween val="between"/>
      </c:valAx>
      <c:catAx>
        <c:axId val="173472768"/>
        <c:scaling>
          <c:orientation val="minMax"/>
        </c:scaling>
        <c:delete val="1"/>
        <c:axPos val="l"/>
        <c:tickLblPos val="none"/>
        <c:crossAx val="173471232"/>
        <c:crosses val="autoZero"/>
        <c:auto val="1"/>
        <c:lblAlgn val="ctr"/>
        <c:lblOffset val="100"/>
      </c:catAx>
    </c:plotArea>
    <c:legend>
      <c:legendPos val="b"/>
      <c:legendEntry>
        <c:idx val="5"/>
        <c:delete val="1"/>
      </c:legendEntry>
      <c:layout>
        <c:manualLayout>
          <c:xMode val="edge"/>
          <c:yMode val="edge"/>
          <c:x val="4.1270434812591933E-2"/>
          <c:y val="0.66406500351759223"/>
          <c:w val="0.30253620511344642"/>
          <c:h val="0.11332807617679"/>
        </c:manualLayout>
      </c:layout>
    </c:legend>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44283" cy="49657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48645" y="1"/>
            <a:ext cx="2944283" cy="496571"/>
          </a:xfrm>
          <a:prstGeom prst="rect">
            <a:avLst/>
          </a:prstGeom>
        </p:spPr>
        <p:txBody>
          <a:bodyPr vert="horz" lIns="91440" tIns="45720" rIns="91440" bIns="45720" rtlCol="0"/>
          <a:lstStyle>
            <a:lvl1pPr algn="r">
              <a:defRPr sz="1200"/>
            </a:lvl1pPr>
          </a:lstStyle>
          <a:p>
            <a:fld id="{45601D44-EA25-4550-9D57-068501A859BE}" type="datetimeFigureOut">
              <a:rPr kumimoji="1" lang="ja-JP" altLang="en-US" smtClean="0"/>
              <a:pPr/>
              <a:t>2012/3/5</a:t>
            </a:fld>
            <a:endParaRPr kumimoji="1" lang="ja-JP" altLang="en-US"/>
          </a:p>
        </p:txBody>
      </p:sp>
      <p:sp>
        <p:nvSpPr>
          <p:cNvPr id="4" name="フッター プレースホルダ 3"/>
          <p:cNvSpPr>
            <a:spLocks noGrp="1"/>
          </p:cNvSpPr>
          <p:nvPr>
            <p:ph type="ftr" sz="quarter" idx="2"/>
          </p:nvPr>
        </p:nvSpPr>
        <p:spPr>
          <a:xfrm>
            <a:off x="1" y="9433235"/>
            <a:ext cx="2944283" cy="49657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48645" y="9433235"/>
            <a:ext cx="2944283" cy="496571"/>
          </a:xfrm>
          <a:prstGeom prst="rect">
            <a:avLst/>
          </a:prstGeom>
        </p:spPr>
        <p:txBody>
          <a:bodyPr vert="horz" lIns="91440" tIns="45720" rIns="91440" bIns="45720" rtlCol="0" anchor="b"/>
          <a:lstStyle>
            <a:lvl1pPr algn="r">
              <a:defRPr sz="1200"/>
            </a:lvl1pPr>
          </a:lstStyle>
          <a:p>
            <a:fld id="{5CAFC51A-16EC-4ED7-99FB-73D04816518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44283" cy="49657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48645" y="1"/>
            <a:ext cx="2944283" cy="496571"/>
          </a:xfrm>
          <a:prstGeom prst="rect">
            <a:avLst/>
          </a:prstGeom>
        </p:spPr>
        <p:txBody>
          <a:bodyPr vert="horz" lIns="91440" tIns="45720" rIns="91440" bIns="45720" rtlCol="0"/>
          <a:lstStyle>
            <a:lvl1pPr algn="r">
              <a:defRPr sz="1200"/>
            </a:lvl1pPr>
          </a:lstStyle>
          <a:p>
            <a:fld id="{9C01AC90-8AAC-4F90-AE50-B41908FD8FB5}" type="datetimeFigureOut">
              <a:rPr kumimoji="1" lang="ja-JP" altLang="en-US" smtClean="0"/>
              <a:pPr/>
              <a:t>2012/3/5</a:t>
            </a:fld>
            <a:endParaRPr kumimoji="1" lang="ja-JP" altLang="en-US"/>
          </a:p>
        </p:txBody>
      </p:sp>
      <p:sp>
        <p:nvSpPr>
          <p:cNvPr id="4" name="スライド イメージ プレースホルダ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451" y="4717417"/>
            <a:ext cx="5435600" cy="446913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433108"/>
            <a:ext cx="2944283" cy="49657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48645" y="9433108"/>
            <a:ext cx="2944283" cy="496571"/>
          </a:xfrm>
          <a:prstGeom prst="rect">
            <a:avLst/>
          </a:prstGeom>
        </p:spPr>
        <p:txBody>
          <a:bodyPr vert="horz" lIns="91440" tIns="45720" rIns="91440" bIns="45720" rtlCol="0" anchor="b"/>
          <a:lstStyle>
            <a:lvl1pPr algn="r">
              <a:defRPr sz="1200"/>
            </a:lvl1pPr>
          </a:lstStyle>
          <a:p>
            <a:fld id="{168B6243-BC11-49A1-9E84-023F3DD1029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12/22</a:t>
            </a:r>
            <a:r>
              <a:rPr lang="ja-JP" altLang="en-US" dirty="0" smtClean="0"/>
              <a:t>の報告会での発表についての補足・変更</a:t>
            </a:r>
            <a:endParaRPr lang="en-US" altLang="ja-JP" dirty="0" smtClean="0"/>
          </a:p>
          <a:p>
            <a:r>
              <a:rPr lang="ja-JP" altLang="en-US" dirty="0" smtClean="0"/>
              <a:t>・前回の研究調整委員会でもご発表頂きましたが、５年間の計画を１枚にまとめたスライドを発表資料に入れて下さい。前回 のものと同じで結構です（アップデートされても結構です）。 </a:t>
            </a:r>
            <a:endParaRPr lang="en-US" altLang="ja-JP" dirty="0" smtClean="0"/>
          </a:p>
          <a:p>
            <a:r>
              <a:rPr lang="ja-JP" altLang="en-US" dirty="0" smtClean="0"/>
              <a:t>・報告の時間は、発表１２分・質疑６分に変更いたします。</a:t>
            </a:r>
            <a:endParaRPr lang="en-US" altLang="ja-JP" dirty="0" smtClean="0"/>
          </a:p>
          <a:p>
            <a:r>
              <a:rPr lang="ja-JP" altLang="en-US" dirty="0" smtClean="0"/>
              <a:t>また、当日は要旨集を出席者にお配りします。発表資料のスライ ドを印刷して要旨集を作成しますので、以下の対応をお願いいた します。</a:t>
            </a:r>
            <a:endParaRPr lang="en-US" altLang="ja-JP" dirty="0" smtClean="0"/>
          </a:p>
          <a:p>
            <a:r>
              <a:rPr lang="ja-JP" altLang="en-US" dirty="0" smtClean="0"/>
              <a:t>・スライド枚数の上限は１３枚として下さい。</a:t>
            </a:r>
            <a:endParaRPr lang="en-US" altLang="ja-JP" dirty="0" smtClean="0"/>
          </a:p>
          <a:p>
            <a:r>
              <a:rPr lang="ja-JP" altLang="en-US" dirty="0" smtClean="0"/>
              <a:t>・発表で使うスライドと要旨集を別にする場合は、２種類のファイルをお送りください。</a:t>
            </a:r>
            <a:endParaRPr lang="en-US" altLang="ja-JP" dirty="0" smtClean="0"/>
          </a:p>
          <a:p>
            <a:r>
              <a:rPr lang="ja-JP" altLang="en-US" dirty="0" smtClean="0"/>
              <a:t>・発表及び要旨集用資料は、</a:t>
            </a:r>
            <a:r>
              <a:rPr lang="en-US" altLang="ja-JP" dirty="0" smtClean="0"/>
              <a:t>PDF</a:t>
            </a:r>
            <a:r>
              <a:rPr lang="ja-JP" altLang="en-US" dirty="0" smtClean="0"/>
              <a:t>ではなく、</a:t>
            </a:r>
            <a:r>
              <a:rPr lang="en-US" altLang="ja-JP" dirty="0" smtClean="0"/>
              <a:t>PPT</a:t>
            </a:r>
            <a:r>
              <a:rPr lang="ja-JP" altLang="en-US" dirty="0" smtClean="0"/>
              <a:t>でお送りください。</a:t>
            </a: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168B6243-BC11-49A1-9E84-023F3DD10292}"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平成</a:t>
            </a:r>
            <a:r>
              <a:rPr lang="en-US" altLang="ja-JP" dirty="0" smtClean="0"/>
              <a:t>22</a:t>
            </a:r>
            <a:r>
              <a:rPr lang="ja-JP" altLang="en-US" dirty="0" smtClean="0"/>
              <a:t>年度　　平成</a:t>
            </a:r>
            <a:r>
              <a:rPr lang="en-US" altLang="ja-JP" dirty="0" smtClean="0"/>
              <a:t>23</a:t>
            </a:r>
            <a:r>
              <a:rPr lang="ja-JP" altLang="en-US" dirty="0" smtClean="0"/>
              <a:t>年度　　平成</a:t>
            </a:r>
            <a:r>
              <a:rPr lang="en-US" altLang="ja-JP" dirty="0" smtClean="0"/>
              <a:t>24</a:t>
            </a:r>
            <a:r>
              <a:rPr lang="ja-JP" altLang="en-US" dirty="0" smtClean="0"/>
              <a:t>年度　平成</a:t>
            </a:r>
            <a:r>
              <a:rPr lang="en-US" altLang="ja-JP" dirty="0" smtClean="0"/>
              <a:t>25</a:t>
            </a:r>
            <a:r>
              <a:rPr lang="ja-JP" altLang="en-US" smtClean="0"/>
              <a:t>年度　　平成</a:t>
            </a:r>
            <a:r>
              <a:rPr lang="en-US" altLang="ja-JP" dirty="0" smtClean="0"/>
              <a:t>26</a:t>
            </a:r>
            <a:r>
              <a:rPr lang="ja-JP" altLang="en-US" dirty="0" smtClean="0"/>
              <a:t>年度</a:t>
            </a:r>
          </a:p>
        </p:txBody>
      </p:sp>
      <p:sp>
        <p:nvSpPr>
          <p:cNvPr id="2048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7AC2FA-71B0-4E2F-A0AA-002519722243}" type="slidenum">
              <a:rPr lang="ja-JP" altLang="en-US" smtClean="0"/>
              <a:pPr fontAlgn="base">
                <a:spcBef>
                  <a:spcPct val="0"/>
                </a:spcBef>
                <a:spcAft>
                  <a:spcPct val="0"/>
                </a:spcAft>
                <a:defRPr/>
              </a:pPr>
              <a:t>2</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96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latin typeface="Arial" charset="0"/>
              </a:rPr>
              <a:t>ヤマセに伴う下層雲を深く理解するためには、まず、全球的な下層雲の性質を十分に把握し、ヤマセの雲と対比する必要がある。</a:t>
            </a:r>
            <a:endParaRPr lang="en-US" altLang="ja-JP" sz="1200" dirty="0" smtClean="0">
              <a:solidFill>
                <a:srgbClr val="0000FF"/>
              </a:solidFill>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latin typeface="Arial" charset="0"/>
              </a:rPr>
              <a:t>そこで、</a:t>
            </a:r>
            <a:r>
              <a:rPr lang="en-US" altLang="ja-JP" sz="1200" dirty="0" smtClean="0">
                <a:solidFill>
                  <a:srgbClr val="0000FF"/>
                </a:solidFill>
                <a:latin typeface="Arial" charset="0"/>
              </a:rPr>
              <a:t>ISCCP</a:t>
            </a:r>
            <a:r>
              <a:rPr lang="ja-JP" altLang="en-US" sz="1200" dirty="0" smtClean="0">
                <a:solidFill>
                  <a:srgbClr val="0000FF"/>
                </a:solidFill>
                <a:latin typeface="Arial" charset="0"/>
              </a:rPr>
              <a:t>雲観測データを処理し、上の雲に隠されていない部分に占める下層雲量を、光学的厚さ別に計算した。　</a:t>
            </a:r>
            <a:endParaRPr lang="en-US" altLang="ja-JP" sz="1200" dirty="0" smtClean="0">
              <a:solidFill>
                <a:srgbClr val="0000FF"/>
              </a:solidFill>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latin typeface="Arial" charset="0"/>
              </a:rPr>
              <a:t>夏季の北半球中高緯度には、亜熱帯の大陸西岸に匹敵する以上の下層雲が存在すること、</a:t>
            </a:r>
            <a:endParaRPr lang="en-US" altLang="ja-JP" sz="1200" dirty="0" smtClean="0">
              <a:solidFill>
                <a:srgbClr val="0000FF"/>
              </a:solidFill>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latin typeface="Arial" charset="0"/>
              </a:rPr>
              <a:t>南半球中高緯度の夏の雲は北半球の夏の雲ほど光学的に厚くないことなどがわかる。</a:t>
            </a:r>
            <a:endParaRPr lang="en-US" altLang="ja-JP" sz="1200" dirty="0" smtClean="0">
              <a:solidFill>
                <a:srgbClr val="0000FF"/>
              </a:solidFill>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FF"/>
                </a:solidFill>
                <a:latin typeface="Arial" charset="0"/>
              </a:rPr>
              <a:t>これらの下層雲の性質を決める大気状態について調査を進めている。</a:t>
            </a:r>
            <a:endParaRPr lang="en-US" altLang="ja-JP" sz="1200" dirty="0" smtClean="0">
              <a:solidFill>
                <a:srgbClr val="0000FF"/>
              </a:solidFill>
              <a:latin typeface="Arial" charset="0"/>
            </a:endParaRPr>
          </a:p>
          <a:p>
            <a:endParaRPr lang="ja-JP" altLang="en-US" dirty="0" smtClean="0"/>
          </a:p>
        </p:txBody>
      </p:sp>
      <p:sp>
        <p:nvSpPr>
          <p:cNvPr id="4" name="スライド番号プレースホルダ 3"/>
          <p:cNvSpPr>
            <a:spLocks noGrp="1"/>
          </p:cNvSpPr>
          <p:nvPr>
            <p:ph type="sldNum" sz="quarter" idx="5"/>
          </p:nvPr>
        </p:nvSpPr>
        <p:spPr/>
        <p:txBody>
          <a:bodyPr/>
          <a:lstStyle/>
          <a:p>
            <a:pPr>
              <a:defRPr/>
            </a:pPr>
            <a:fld id="{45FB9611-2A30-4964-A51C-E21C10FEE2A8}" type="slidenum">
              <a:rPr lang="ja-JP" altLang="en-US" smtClean="0"/>
              <a:pPr>
                <a:defRPr/>
              </a:pPr>
              <a:t>5</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96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dirty="0" smtClean="0"/>
              <a:t>CMIP3</a:t>
            </a:r>
            <a:r>
              <a:rPr lang="ja-JP" altLang="en-US" dirty="0" smtClean="0"/>
              <a:t>気候モデルおよび全球</a:t>
            </a:r>
            <a:r>
              <a:rPr lang="en-US" altLang="ja-JP" dirty="0" smtClean="0"/>
              <a:t>20km</a:t>
            </a:r>
            <a:r>
              <a:rPr lang="ja-JP" altLang="en-US" dirty="0" smtClean="0"/>
              <a:t>大気モデルの現在気候実験を用いて、</a:t>
            </a:r>
            <a:endParaRPr lang="en-US" altLang="ja-JP" dirty="0" smtClean="0"/>
          </a:p>
          <a:p>
            <a:r>
              <a:rPr kumimoji="1" lang="ja-JP" altLang="en-US" dirty="0" smtClean="0"/>
              <a:t>オホーツク海を含む北西太平洋の６月の平均地上気圧分布の再現性能を調べた。</a:t>
            </a:r>
            <a:endParaRPr kumimoji="1" lang="en-US" altLang="ja-JP" dirty="0" smtClean="0"/>
          </a:p>
          <a:p>
            <a:r>
              <a:rPr kumimoji="1" lang="en-US" altLang="ja-JP" dirty="0" smtClean="0"/>
              <a:t>CMIP3</a:t>
            </a:r>
            <a:r>
              <a:rPr kumimoji="1" lang="ja-JP" altLang="en-US" dirty="0" smtClean="0"/>
              <a:t>気候モデル間の再現性能の違い、全球</a:t>
            </a:r>
            <a:r>
              <a:rPr kumimoji="1" lang="en-US" altLang="ja-JP" dirty="0" smtClean="0"/>
              <a:t>20km</a:t>
            </a:r>
            <a:r>
              <a:rPr kumimoji="1" lang="ja-JP" altLang="en-US" dirty="0" smtClean="0"/>
              <a:t>大気モデルの非常に優れた再現性を把握</a:t>
            </a:r>
            <a:r>
              <a:rPr lang="ja-JP" altLang="en-US" dirty="0" smtClean="0"/>
              <a:t>した。</a:t>
            </a:r>
            <a:endParaRPr kumimoji="1" lang="ja-JP" altLang="en-US" dirty="0" smtClean="0"/>
          </a:p>
          <a:p>
            <a:endParaRPr lang="en-US" altLang="ja-JP" dirty="0" smtClean="0"/>
          </a:p>
          <a:p>
            <a:r>
              <a:rPr lang="ja-JP" altLang="en-US" sz="1200" dirty="0" smtClean="0"/>
              <a:t>注意：</a:t>
            </a:r>
            <a:r>
              <a:rPr kumimoji="1" lang="en-US" altLang="ja-JP" sz="1200" dirty="0" smtClean="0"/>
              <a:t>MRI-AGCM3.2</a:t>
            </a:r>
            <a:r>
              <a:rPr kumimoji="1" lang="ja-JP" altLang="en-US" sz="1200" dirty="0" smtClean="0"/>
              <a:t>は観測</a:t>
            </a:r>
            <a:r>
              <a:rPr kumimoji="1" lang="en-US" altLang="ja-JP" sz="1200" dirty="0" smtClean="0"/>
              <a:t>SST</a:t>
            </a:r>
            <a:r>
              <a:rPr kumimoji="1" lang="ja-JP" altLang="en-US" sz="1200" dirty="0" smtClean="0"/>
              <a:t>を与えるタイムスライス実験、</a:t>
            </a:r>
            <a:endParaRPr kumimoji="1" lang="en-US" altLang="ja-JP" sz="1200" dirty="0" smtClean="0"/>
          </a:p>
          <a:p>
            <a:r>
              <a:rPr lang="ja-JP" altLang="en-US" sz="1200" dirty="0" smtClean="0"/>
              <a:t>　　　　</a:t>
            </a:r>
            <a:r>
              <a:rPr kumimoji="1" lang="ja-JP" altLang="en-US" sz="1200" dirty="0" smtClean="0"/>
              <a:t>他は</a:t>
            </a:r>
            <a:r>
              <a:rPr lang="ja-JP" altLang="en-US" sz="1200" dirty="0" smtClean="0"/>
              <a:t>大気海洋結合モデルによるシナリオ実験</a:t>
            </a:r>
            <a:endParaRPr kumimoji="1" lang="ja-JP" altLang="en-US" sz="1200" dirty="0" smtClean="0"/>
          </a:p>
          <a:p>
            <a:endParaRPr lang="ja-JP" altLang="en-US" dirty="0" smtClean="0"/>
          </a:p>
        </p:txBody>
      </p:sp>
      <p:sp>
        <p:nvSpPr>
          <p:cNvPr id="4" name="スライド番号プレースホルダ 3"/>
          <p:cNvSpPr>
            <a:spLocks noGrp="1"/>
          </p:cNvSpPr>
          <p:nvPr>
            <p:ph type="sldNum" sz="quarter" idx="5"/>
          </p:nvPr>
        </p:nvSpPr>
        <p:spPr/>
        <p:txBody>
          <a:bodyPr/>
          <a:lstStyle/>
          <a:p>
            <a:pPr>
              <a:defRPr/>
            </a:pPr>
            <a:fld id="{45FB9611-2A30-4964-A51C-E21C10FEE2A8}" type="slidenum">
              <a:rPr lang="ja-JP" altLang="en-US" smtClean="0"/>
              <a:pPr>
                <a:defRPr/>
              </a:pPr>
              <a:t>7</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池田（仙台管区気象台）さんより</a:t>
            </a:r>
            <a:endParaRPr kumimoji="1" lang="ja-JP" altLang="en-US" dirty="0"/>
          </a:p>
        </p:txBody>
      </p:sp>
      <p:sp>
        <p:nvSpPr>
          <p:cNvPr id="4" name="スライド番号プレースホルダ 3"/>
          <p:cNvSpPr>
            <a:spLocks noGrp="1"/>
          </p:cNvSpPr>
          <p:nvPr>
            <p:ph type="sldNum" sz="quarter" idx="10"/>
          </p:nvPr>
        </p:nvSpPr>
        <p:spPr/>
        <p:txBody>
          <a:bodyPr/>
          <a:lstStyle/>
          <a:p>
            <a:fld id="{26B57DD3-1923-43B8-9646-E9737F362C0D}" type="slidenum">
              <a:rPr kumimoji="1" lang="ja-JP" altLang="en-US" smtClean="0"/>
              <a:pPr/>
              <a:t>10</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地上気温の全球平均値の経年変化</a:t>
            </a:r>
            <a:endParaRPr kumimoji="1" lang="ja-JP" altLang="en-US" dirty="0"/>
          </a:p>
        </p:txBody>
      </p:sp>
      <p:sp>
        <p:nvSpPr>
          <p:cNvPr id="4" name="スライド番号プレースホルダ 3"/>
          <p:cNvSpPr>
            <a:spLocks noGrp="1"/>
          </p:cNvSpPr>
          <p:nvPr>
            <p:ph type="sldNum" sz="quarter" idx="10"/>
          </p:nvPr>
        </p:nvSpPr>
        <p:spPr/>
        <p:txBody>
          <a:bodyPr/>
          <a:lstStyle/>
          <a:p>
            <a:fld id="{26B57DD3-1923-43B8-9646-E9737F362C0D}" type="slidenum">
              <a:rPr kumimoji="1" lang="ja-JP" altLang="en-US" smtClean="0"/>
              <a:pPr/>
              <a:t>11</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96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609600" indent="-609600">
              <a:lnSpc>
                <a:spcPct val="90000"/>
              </a:lnSpc>
            </a:pPr>
            <a:r>
              <a:rPr lang="ja-JP" altLang="en-US" sz="1200" dirty="0" smtClean="0"/>
              <a:t>力学的</a:t>
            </a:r>
            <a:r>
              <a:rPr lang="en-US" altLang="ja-JP" sz="1200" dirty="0" smtClean="0"/>
              <a:t>DS</a:t>
            </a:r>
            <a:r>
              <a:rPr lang="ja-JP" altLang="en-US" sz="1200" dirty="0" smtClean="0"/>
              <a:t>により、</a:t>
            </a:r>
          </a:p>
          <a:p>
            <a:pPr marL="609600" indent="-609600">
              <a:lnSpc>
                <a:spcPct val="90000"/>
              </a:lnSpc>
              <a:buFontTx/>
              <a:buNone/>
            </a:pPr>
            <a:r>
              <a:rPr lang="ja-JP" altLang="en-US" sz="1200" dirty="0" smtClean="0"/>
              <a:t>日平均気温の系統的誤差が軽減 </a:t>
            </a:r>
            <a:r>
              <a:rPr lang="en-US" altLang="ja-JP" sz="1200" dirty="0" smtClean="0"/>
              <a:t>(25km→5km</a:t>
            </a:r>
            <a:r>
              <a:rPr lang="ja-JP" altLang="en-US" sz="1200" dirty="0" smtClean="0"/>
              <a:t>で顕著</a:t>
            </a:r>
            <a:r>
              <a:rPr lang="en-US" altLang="ja-JP" sz="1200" dirty="0" smtClean="0"/>
              <a:t>)</a:t>
            </a:r>
          </a:p>
          <a:p>
            <a:pPr marL="609600" indent="-609600">
              <a:lnSpc>
                <a:spcPct val="90000"/>
              </a:lnSpc>
              <a:buFontTx/>
              <a:buNone/>
            </a:pPr>
            <a:r>
              <a:rPr lang="ja-JP" altLang="en-US" sz="1200" dirty="0" smtClean="0"/>
              <a:t>日較差のメリハリがつく</a:t>
            </a:r>
            <a:r>
              <a:rPr lang="ja-JP" altLang="en-US" sz="1200" baseline="0" dirty="0" smtClean="0"/>
              <a:t> </a:t>
            </a:r>
            <a:r>
              <a:rPr lang="en-US" altLang="ja-JP" sz="1200" dirty="0" smtClean="0"/>
              <a:t>(1.25°→25km</a:t>
            </a:r>
            <a:r>
              <a:rPr lang="ja-JP" altLang="en-US" sz="1200" dirty="0" smtClean="0"/>
              <a:t>で顕著</a:t>
            </a:r>
            <a:r>
              <a:rPr lang="en-US" altLang="ja-JP" sz="1200" dirty="0" smtClean="0"/>
              <a:t>)</a:t>
            </a:r>
          </a:p>
          <a:p>
            <a:pPr marL="609600" indent="-609600">
              <a:lnSpc>
                <a:spcPct val="90000"/>
              </a:lnSpc>
              <a:buFontTx/>
              <a:buNone/>
            </a:pPr>
            <a:r>
              <a:rPr lang="ja-JP" altLang="en-US" sz="1200" dirty="0" smtClean="0"/>
              <a:t>スプレッド</a:t>
            </a:r>
            <a:r>
              <a:rPr lang="en-US" altLang="ja-JP" sz="1200" dirty="0" smtClean="0"/>
              <a:t>(</a:t>
            </a:r>
            <a:r>
              <a:rPr lang="ja-JP" altLang="en-US" sz="1200" dirty="0" smtClean="0"/>
              <a:t>メンバー間のバラつき</a:t>
            </a:r>
            <a:r>
              <a:rPr lang="en-US" altLang="ja-JP" sz="1200" dirty="0" smtClean="0"/>
              <a:t>)</a:t>
            </a:r>
            <a:r>
              <a:rPr lang="ja-JP" altLang="en-US" sz="1200" dirty="0" smtClean="0"/>
              <a:t>の空間分布が顕著になる</a:t>
            </a:r>
            <a:endParaRPr lang="en-US" altLang="ja-JP" sz="1200" dirty="0" smtClean="0"/>
          </a:p>
          <a:p>
            <a:pPr marL="609600" indent="-609600">
              <a:lnSpc>
                <a:spcPct val="90000"/>
              </a:lnSpc>
              <a:buFontTx/>
              <a:buNone/>
            </a:pPr>
            <a:endParaRPr lang="ja-JP" altLang="en-US" sz="1200" dirty="0" smtClean="0"/>
          </a:p>
        </p:txBody>
      </p:sp>
      <p:sp>
        <p:nvSpPr>
          <p:cNvPr id="4" name="スライド番号プレースホルダ 3"/>
          <p:cNvSpPr>
            <a:spLocks noGrp="1"/>
          </p:cNvSpPr>
          <p:nvPr>
            <p:ph type="sldNum" sz="quarter" idx="5"/>
          </p:nvPr>
        </p:nvSpPr>
        <p:spPr/>
        <p:txBody>
          <a:bodyPr/>
          <a:lstStyle/>
          <a:p>
            <a:pPr>
              <a:defRPr/>
            </a:pPr>
            <a:fld id="{45FB9611-2A30-4964-A51C-E21C10FEE2A8}" type="slidenum">
              <a:rPr lang="ja-JP" altLang="en-US" smtClean="0"/>
              <a:pPr>
                <a:defRPr/>
              </a:pPr>
              <a:t>20</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アメダスの統計的内挿</a:t>
            </a:r>
            <a:r>
              <a:rPr kumimoji="1" lang="en-US" altLang="ja-JP" dirty="0" smtClean="0"/>
              <a:t>1km</a:t>
            </a:r>
            <a:r>
              <a:rPr kumimoji="1" lang="ja-JP" altLang="en-US" dirty="0" smtClean="0"/>
              <a:t>メッシュデータにより</a:t>
            </a:r>
            <a:r>
              <a:rPr kumimoji="1" lang="en-US" altLang="ja-JP" dirty="0" smtClean="0"/>
              <a:t>BLASTAM</a:t>
            </a:r>
            <a:r>
              <a:rPr kumimoji="1" lang="ja-JP" altLang="en-US" dirty="0" smtClean="0"/>
              <a:t>計算を行った。過去</a:t>
            </a:r>
            <a:r>
              <a:rPr kumimoji="1" lang="en-US" altLang="ja-JP" dirty="0" smtClean="0"/>
              <a:t>33</a:t>
            </a:r>
            <a:r>
              <a:rPr kumimoji="1" lang="ja-JP" altLang="en-US" dirty="0" smtClean="0"/>
              <a:t>年間の高頻度出現地域および年々変動が把握できた。</a:t>
            </a:r>
            <a:endParaRPr kumimoji="1" lang="en-US" altLang="ja-JP" dirty="0" smtClean="0"/>
          </a:p>
          <a:p>
            <a:r>
              <a:rPr kumimoji="1" lang="ja-JP" altLang="en-US" dirty="0" smtClean="0"/>
              <a:t>冷夏でなくとも高出現年があり、降水・日照時間が病気の発現にきいていることがわかる。</a:t>
            </a:r>
            <a:endParaRPr kumimoji="1" lang="ja-JP" altLang="en-US" dirty="0"/>
          </a:p>
        </p:txBody>
      </p:sp>
      <p:sp>
        <p:nvSpPr>
          <p:cNvPr id="4" name="スライド番号プレースホルダー 3"/>
          <p:cNvSpPr>
            <a:spLocks noGrp="1"/>
          </p:cNvSpPr>
          <p:nvPr>
            <p:ph type="sldNum" sz="quarter" idx="10"/>
          </p:nvPr>
        </p:nvSpPr>
        <p:spPr/>
        <p:txBody>
          <a:bodyPr/>
          <a:lstStyle/>
          <a:p>
            <a:fld id="{0B7D47F7-F93F-F041-9D3F-E9F018909F71}" type="slidenum">
              <a:rPr kumimoji="1" lang="ja-JP" altLang="en-US" smtClean="0"/>
              <a:pPr/>
              <a:t>21</a:t>
            </a:fld>
            <a:endParaRPr kumimoji="1" lang="ja-JP" altLang="en-US"/>
          </a:p>
        </p:txBody>
      </p:sp>
    </p:spTree>
    <p:extLst>
      <p:ext uri="{BB962C8B-B14F-4D97-AF65-F5344CB8AC3E}">
        <p14:creationId xmlns="" xmlns:p14="http://schemas.microsoft.com/office/powerpoint/2010/main" val="3303994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2003</a:t>
            </a:r>
            <a:r>
              <a:rPr kumimoji="1" lang="ja-JP" altLang="en-US" dirty="0" smtClean="0"/>
              <a:t>年の冷害年を事例として、</a:t>
            </a:r>
            <a:r>
              <a:rPr kumimoji="1" lang="en-US" altLang="ja-JP" dirty="0" smtClean="0"/>
              <a:t>BLASTAM</a:t>
            </a:r>
            <a:r>
              <a:rPr kumimoji="1" lang="ja-JP" altLang="en-US" dirty="0" smtClean="0"/>
              <a:t>の感染好適条件をアメダスメース</a:t>
            </a:r>
            <a:r>
              <a:rPr kumimoji="1" lang="en-US" altLang="ja-JP" dirty="0" smtClean="0"/>
              <a:t>1km</a:t>
            </a:r>
            <a:r>
              <a:rPr kumimoji="1" lang="ja-JP" altLang="en-US" dirty="0" smtClean="0"/>
              <a:t>メッシュおよび東北大ダウンスケールデータで計算し、差分を求めた。特に県南部で差が大きい。風速や日射量</a:t>
            </a:r>
            <a:r>
              <a:rPr kumimoji="1" lang="en-US" altLang="ja-JP" dirty="0" smtClean="0"/>
              <a:t>(</a:t>
            </a:r>
            <a:r>
              <a:rPr kumimoji="1" lang="ja-JP" altLang="en-US" dirty="0" smtClean="0"/>
              <a:t>日照時間</a:t>
            </a:r>
            <a:r>
              <a:rPr kumimoji="1" lang="en-US" altLang="ja-JP" dirty="0" smtClean="0"/>
              <a:t>)</a:t>
            </a:r>
            <a:r>
              <a:rPr kumimoji="1" lang="ja-JP" altLang="en-US" dirty="0" err="1" smtClean="0"/>
              <a:t>、</a:t>
            </a:r>
            <a:r>
              <a:rPr kumimoji="1" lang="ja-JP" altLang="en-US" dirty="0" smtClean="0"/>
              <a:t>降水量の差が効いていると思われる。県からの聞き取りによると、ダウンスケールの分布が実際の発現地帯と類似しているとの情報もある。</a:t>
            </a:r>
            <a:endParaRPr kumimoji="1" lang="ja-JP" altLang="en-US" dirty="0"/>
          </a:p>
        </p:txBody>
      </p:sp>
      <p:sp>
        <p:nvSpPr>
          <p:cNvPr id="4" name="スライド番号プレースホルダー 3"/>
          <p:cNvSpPr>
            <a:spLocks noGrp="1"/>
          </p:cNvSpPr>
          <p:nvPr>
            <p:ph type="sldNum" sz="quarter" idx="10"/>
          </p:nvPr>
        </p:nvSpPr>
        <p:spPr/>
        <p:txBody>
          <a:bodyPr/>
          <a:lstStyle/>
          <a:p>
            <a:fld id="{0B7D47F7-F93F-F041-9D3F-E9F018909F71}" type="slidenum">
              <a:rPr kumimoji="1" lang="ja-JP" altLang="en-US" smtClean="0"/>
              <a:pPr/>
              <a:t>22</a:t>
            </a:fld>
            <a:endParaRPr kumimoji="1" lang="ja-JP" altLang="en-US"/>
          </a:p>
        </p:txBody>
      </p:sp>
    </p:spTree>
    <p:extLst>
      <p:ext uri="{BB962C8B-B14F-4D97-AF65-F5344CB8AC3E}">
        <p14:creationId xmlns:p14="http://schemas.microsoft.com/office/powerpoint/2010/main" xmlns="" val="1204417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91E9946-84B3-4ACE-83A4-5D992C042F5A}" type="datetime1">
              <a:rPr kumimoji="1" lang="ja-JP" altLang="en-US" smtClean="0"/>
              <a:pPr/>
              <a:t>2012/3/5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3C0D20E-CEFF-41F3-80CA-A4032C174DEC}" type="datetime1">
              <a:rPr kumimoji="1" lang="ja-JP" altLang="en-US" smtClean="0"/>
              <a:pPr/>
              <a:t>2012/3/5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52ADE37-8EB6-45F7-9DBB-E1CD9D154C55}" type="datetime1">
              <a:rPr kumimoji="1" lang="ja-JP" altLang="en-US" smtClean="0"/>
              <a:pPr/>
              <a:t>2012/3/5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0146C03-0F73-438D-B83F-5245FDD9E3ED}" type="datetime1">
              <a:rPr kumimoji="1" lang="ja-JP" altLang="en-US" smtClean="0"/>
              <a:pPr/>
              <a:t>2012/3/5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50859F3-1232-4A67-A79C-0F97B386C5D6}" type="datetime1">
              <a:rPr kumimoji="1" lang="ja-JP" altLang="en-US" smtClean="0"/>
              <a:pPr/>
              <a:t>2012/3/5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8167D58-8DEE-4B98-AE3F-BA86E1CFD223}" type="datetime1">
              <a:rPr kumimoji="1" lang="ja-JP" altLang="en-US" smtClean="0"/>
              <a:pPr/>
              <a:t>2012/3/5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41A0E19-0794-439A-9768-7440EEFEEB71}" type="datetime1">
              <a:rPr kumimoji="1" lang="ja-JP" altLang="en-US" smtClean="0"/>
              <a:pPr/>
              <a:t>2012/3/5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7BF0E3E-A0B5-4A15-A205-3E9B0A1542FF}" type="datetime1">
              <a:rPr kumimoji="1" lang="ja-JP" altLang="en-US" smtClean="0"/>
              <a:pPr/>
              <a:t>2012/3/5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5FA86AD-F382-4C91-B883-14B28568F4DA}" type="datetime1">
              <a:rPr kumimoji="1" lang="ja-JP" altLang="en-US" smtClean="0"/>
              <a:pPr/>
              <a:t>2012/3/5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C68226-4698-44A0-ABC0-53BBBE69E9B0}" type="datetime1">
              <a:rPr kumimoji="1" lang="ja-JP" altLang="en-US" smtClean="0"/>
              <a:pPr/>
              <a:t>2012/3/5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94E9893-C120-445F-93E2-89C9DEE55E6C}" type="datetime1">
              <a:rPr kumimoji="1" lang="ja-JP" altLang="en-US" smtClean="0"/>
              <a:pPr/>
              <a:t>2012/3/5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AC160-A017-4C0E-A982-57F81D9DE955}" type="datetime1">
              <a:rPr kumimoji="1" lang="ja-JP" altLang="en-US" smtClean="0"/>
              <a:pPr/>
              <a:t>2012/3/5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692696"/>
            <a:ext cx="9144000" cy="1390568"/>
          </a:xfrm>
          <a:prstGeom prst="rect">
            <a:avLst/>
          </a:prstGeom>
        </p:spPr>
        <p:txBody>
          <a:bodyPr wrap="square" lIns="0" tIns="0" rIns="0" bIns="0">
            <a:noAutofit/>
          </a:bodyPr>
          <a:lstStyle/>
          <a:p>
            <a:pPr algn="ctr">
              <a:defRPr/>
            </a:pPr>
            <a:r>
              <a:rPr lang="ja-JP" altLang="en-US" sz="4400" dirty="0" smtClean="0">
                <a:ea typeface="HGP創英角ｺﾞｼｯｸUB" pitchFamily="50" charset="-128"/>
              </a:rPr>
              <a:t>東北地域のヤマセと冬季モンスーンの</a:t>
            </a:r>
            <a:endParaRPr lang="en-US" altLang="ja-JP" sz="4400" dirty="0" smtClean="0">
              <a:ea typeface="HGP創英角ｺﾞｼｯｸUB" pitchFamily="50" charset="-128"/>
            </a:endParaRPr>
          </a:p>
          <a:p>
            <a:pPr algn="ctr">
              <a:defRPr/>
            </a:pPr>
            <a:r>
              <a:rPr lang="ja-JP" altLang="en-US" sz="4400" dirty="0" smtClean="0">
                <a:ea typeface="HGP創英角ｺﾞｼｯｸUB" pitchFamily="50" charset="-128"/>
              </a:rPr>
              <a:t>先進的ダウンスケール研究　　</a:t>
            </a:r>
          </a:p>
        </p:txBody>
      </p:sp>
      <p:sp>
        <p:nvSpPr>
          <p:cNvPr id="6" name="Rectangle 5"/>
          <p:cNvSpPr>
            <a:spLocks noChangeArrowheads="1"/>
          </p:cNvSpPr>
          <p:nvPr/>
        </p:nvSpPr>
        <p:spPr bwMode="auto">
          <a:xfrm>
            <a:off x="2267744" y="3759424"/>
            <a:ext cx="6048672" cy="2862322"/>
          </a:xfrm>
          <a:prstGeom prst="rect">
            <a:avLst/>
          </a:prstGeom>
          <a:noFill/>
          <a:ln w="9525">
            <a:noFill/>
            <a:miter lim="800000"/>
            <a:headEnd/>
            <a:tailEnd/>
          </a:ln>
        </p:spPr>
        <p:txBody>
          <a:bodyPr wrap="square" anchor="ctr">
            <a:spAutoFit/>
          </a:bodyPr>
          <a:lstStyle/>
          <a:p>
            <a:pPr algn="l"/>
            <a:r>
              <a:rPr lang="ja-JP" altLang="en-US" sz="2000" b="1" dirty="0" smtClean="0">
                <a:solidFill>
                  <a:srgbClr val="002060"/>
                </a:solidFill>
                <a:latin typeface="+mn-ea"/>
              </a:rPr>
              <a:t>東北</a:t>
            </a:r>
            <a:r>
              <a:rPr lang="ja-JP" altLang="en-US" sz="2000" b="1" dirty="0">
                <a:solidFill>
                  <a:srgbClr val="002060"/>
                </a:solidFill>
                <a:latin typeface="+mn-ea"/>
              </a:rPr>
              <a:t>大学大学院理学</a:t>
            </a:r>
            <a:r>
              <a:rPr lang="ja-JP" altLang="en-US" sz="2000" b="1" dirty="0" smtClean="0">
                <a:solidFill>
                  <a:srgbClr val="002060"/>
                </a:solidFill>
                <a:latin typeface="+mn-ea"/>
              </a:rPr>
              <a:t>研究科</a:t>
            </a:r>
            <a:endParaRPr lang="en-US" altLang="ja-JP" sz="2000" b="1" dirty="0" smtClean="0">
              <a:solidFill>
                <a:srgbClr val="002060"/>
              </a:solidFill>
              <a:latin typeface="+mn-ea"/>
            </a:endParaRPr>
          </a:p>
          <a:p>
            <a:pPr algn="l"/>
            <a:r>
              <a:rPr lang="zh-CN" altLang="en-US" sz="2000" b="1" dirty="0" smtClean="0">
                <a:solidFill>
                  <a:srgbClr val="002060"/>
                </a:solidFill>
                <a:latin typeface="ＭＳ Ｐゴシック" pitchFamily="50" charset="-128"/>
                <a:ea typeface="ＭＳ Ｐゴシック" pitchFamily="50" charset="-128"/>
              </a:rPr>
              <a:t>弘前</a:t>
            </a:r>
            <a:r>
              <a:rPr lang="zh-CN" altLang="en-US" sz="2000" b="1" dirty="0">
                <a:solidFill>
                  <a:srgbClr val="002060"/>
                </a:solidFill>
                <a:latin typeface="ＭＳ Ｐゴシック" pitchFamily="50" charset="-128"/>
                <a:ea typeface="ＭＳ Ｐゴシック" pitchFamily="50" charset="-128"/>
              </a:rPr>
              <a:t>大学大学院理工学研究科</a:t>
            </a:r>
            <a:endParaRPr lang="en-US" altLang="ja-JP" sz="2000" b="1" dirty="0">
              <a:solidFill>
                <a:srgbClr val="002060"/>
              </a:solidFill>
              <a:latin typeface="ＭＳ Ｐゴシック" pitchFamily="50" charset="-128"/>
              <a:ea typeface="ＭＳ Ｐゴシック" pitchFamily="50" charset="-128"/>
            </a:endParaRPr>
          </a:p>
          <a:p>
            <a:pPr algn="l"/>
            <a:r>
              <a:rPr lang="en-US" altLang="ja-JP" sz="2000" b="1" dirty="0" smtClean="0">
                <a:solidFill>
                  <a:srgbClr val="002060"/>
                </a:solidFill>
                <a:latin typeface="+mn-ea"/>
              </a:rPr>
              <a:t>(</a:t>
            </a:r>
            <a:r>
              <a:rPr lang="ja-JP" altLang="en-US" sz="2000" b="1" dirty="0" smtClean="0">
                <a:solidFill>
                  <a:srgbClr val="002060"/>
                </a:solidFill>
                <a:latin typeface="+mn-ea"/>
              </a:rPr>
              <a:t>独</a:t>
            </a:r>
            <a:r>
              <a:rPr lang="en-US" altLang="ja-JP" sz="2000" b="1" dirty="0" smtClean="0">
                <a:solidFill>
                  <a:srgbClr val="002060"/>
                </a:solidFill>
                <a:latin typeface="+mn-ea"/>
              </a:rPr>
              <a:t>)</a:t>
            </a:r>
            <a:r>
              <a:rPr lang="ja-JP" altLang="en-US" sz="2000" b="1" dirty="0" smtClean="0">
                <a:solidFill>
                  <a:srgbClr val="002060"/>
                </a:solidFill>
                <a:latin typeface="+mn-ea"/>
              </a:rPr>
              <a:t>農研機構</a:t>
            </a:r>
            <a:r>
              <a:rPr lang="ja-JP" altLang="ja-JP" sz="2000" b="1" dirty="0" smtClean="0">
                <a:solidFill>
                  <a:srgbClr val="002060"/>
                </a:solidFill>
                <a:latin typeface="+mn-ea"/>
              </a:rPr>
              <a:t>東北</a:t>
            </a:r>
            <a:r>
              <a:rPr lang="ja-JP" altLang="ja-JP" sz="2000" b="1" dirty="0">
                <a:solidFill>
                  <a:srgbClr val="002060"/>
                </a:solidFill>
                <a:latin typeface="+mn-ea"/>
              </a:rPr>
              <a:t>農業研究センター</a:t>
            </a:r>
            <a:endParaRPr lang="en-US" altLang="ja-JP" sz="2000" b="1" dirty="0">
              <a:solidFill>
                <a:srgbClr val="002060"/>
              </a:solidFill>
              <a:latin typeface="+mn-ea"/>
            </a:endParaRPr>
          </a:p>
          <a:p>
            <a:pPr algn="l"/>
            <a:r>
              <a:rPr lang="ja-JP" altLang="en-US" sz="2000" b="1" dirty="0">
                <a:solidFill>
                  <a:srgbClr val="002060"/>
                </a:solidFill>
                <a:latin typeface="+mn-ea"/>
              </a:rPr>
              <a:t>岩手県立</a:t>
            </a:r>
            <a:r>
              <a:rPr lang="ja-JP" altLang="en-US" sz="2000" b="1" dirty="0" smtClean="0">
                <a:solidFill>
                  <a:srgbClr val="002060"/>
                </a:solidFill>
                <a:latin typeface="+mn-ea"/>
              </a:rPr>
              <a:t>大学ソフトウェア情報学部</a:t>
            </a:r>
            <a:endParaRPr lang="en-US" altLang="ja-JP" sz="2000" b="1" dirty="0" smtClean="0">
              <a:solidFill>
                <a:srgbClr val="002060"/>
              </a:solidFill>
              <a:latin typeface="+mn-ea"/>
            </a:endParaRPr>
          </a:p>
          <a:p>
            <a:pPr algn="l"/>
            <a:r>
              <a:rPr lang="ja-JP" altLang="en-US" sz="2000" b="1" dirty="0" smtClean="0">
                <a:solidFill>
                  <a:srgbClr val="002060"/>
                </a:solidFill>
                <a:latin typeface="+mn-ea"/>
              </a:rPr>
              <a:t>気象庁地球環境・海洋部気候情報課</a:t>
            </a:r>
            <a:r>
              <a:rPr lang="en-US" altLang="ja-JP" sz="2000" b="1" dirty="0" smtClean="0">
                <a:solidFill>
                  <a:srgbClr val="002060"/>
                </a:solidFill>
                <a:latin typeface="+mn-ea"/>
              </a:rPr>
              <a:t>(</a:t>
            </a:r>
            <a:r>
              <a:rPr lang="ja-JP" altLang="en-US" sz="2000" b="1" dirty="0" smtClean="0">
                <a:solidFill>
                  <a:srgbClr val="002060"/>
                </a:solidFill>
                <a:latin typeface="+mn-ea"/>
              </a:rPr>
              <a:t>協力機関）</a:t>
            </a:r>
            <a:endParaRPr lang="en-US" altLang="ja-JP" sz="2000" b="1" dirty="0" smtClean="0">
              <a:solidFill>
                <a:srgbClr val="002060"/>
              </a:solidFill>
              <a:latin typeface="+mn-ea"/>
            </a:endParaRPr>
          </a:p>
          <a:p>
            <a:pPr algn="l"/>
            <a:r>
              <a:rPr lang="ja-JP" altLang="en-US" sz="2000" b="1" dirty="0" smtClean="0">
                <a:solidFill>
                  <a:srgbClr val="002060"/>
                </a:solidFill>
                <a:latin typeface="+mn-ea"/>
              </a:rPr>
              <a:t>気象研究所</a:t>
            </a:r>
            <a:r>
              <a:rPr lang="en-US" altLang="ja-JP" sz="2000" b="1" dirty="0" smtClean="0">
                <a:solidFill>
                  <a:srgbClr val="002060"/>
                </a:solidFill>
                <a:latin typeface="+mn-ea"/>
              </a:rPr>
              <a:t>(</a:t>
            </a:r>
            <a:r>
              <a:rPr lang="ja-JP" altLang="en-US" sz="2000" b="1" dirty="0" smtClean="0">
                <a:solidFill>
                  <a:srgbClr val="002060"/>
                </a:solidFill>
                <a:latin typeface="+mn-ea"/>
              </a:rPr>
              <a:t>協力機関）</a:t>
            </a:r>
            <a:endParaRPr lang="en-US" altLang="ja-JP" sz="2000" b="1" dirty="0" smtClean="0">
              <a:solidFill>
                <a:srgbClr val="002060"/>
              </a:solidFill>
              <a:latin typeface="+mn-ea"/>
            </a:endParaRPr>
          </a:p>
          <a:p>
            <a:pPr algn="l"/>
            <a:r>
              <a:rPr lang="ja-JP" altLang="en-US" sz="2000" b="1" dirty="0" smtClean="0">
                <a:solidFill>
                  <a:srgbClr val="002060"/>
                </a:solidFill>
                <a:latin typeface="+mn-ea"/>
              </a:rPr>
              <a:t>仙台管区気象台（協力機関）</a:t>
            </a:r>
            <a:endParaRPr lang="en-US" altLang="ja-JP" sz="2000" b="1" dirty="0" smtClean="0">
              <a:solidFill>
                <a:srgbClr val="002060"/>
              </a:solidFill>
              <a:latin typeface="+mn-ea"/>
            </a:endParaRPr>
          </a:p>
          <a:p>
            <a:pPr algn="l"/>
            <a:r>
              <a:rPr lang="ja-JP" altLang="en-US" sz="2000" b="1" dirty="0" smtClean="0">
                <a:solidFill>
                  <a:srgbClr val="002060"/>
                </a:solidFill>
                <a:latin typeface="+mn-ea"/>
              </a:rPr>
              <a:t>岩手大学農学部</a:t>
            </a:r>
            <a:r>
              <a:rPr lang="en-US" altLang="ja-JP" sz="2000" b="1" dirty="0" smtClean="0">
                <a:solidFill>
                  <a:srgbClr val="002060"/>
                </a:solidFill>
                <a:latin typeface="+mn-ea"/>
              </a:rPr>
              <a:t>(</a:t>
            </a:r>
            <a:r>
              <a:rPr lang="ja-JP" altLang="en-US" sz="2000" b="1" dirty="0" smtClean="0">
                <a:solidFill>
                  <a:srgbClr val="002060"/>
                </a:solidFill>
                <a:latin typeface="+mn-ea"/>
              </a:rPr>
              <a:t>協力機関）</a:t>
            </a:r>
            <a:endParaRPr lang="en-US" altLang="ja-JP" sz="2000" b="1" dirty="0" smtClean="0">
              <a:solidFill>
                <a:srgbClr val="002060"/>
              </a:solidFill>
              <a:latin typeface="+mn-ea"/>
            </a:endParaRPr>
          </a:p>
          <a:p>
            <a:pPr algn="l"/>
            <a:endParaRPr lang="ja-JP" altLang="en-US" sz="2000" dirty="0"/>
          </a:p>
        </p:txBody>
      </p:sp>
      <p:sp>
        <p:nvSpPr>
          <p:cNvPr id="8" name="正方形/長方形 7"/>
          <p:cNvSpPr/>
          <p:nvPr/>
        </p:nvSpPr>
        <p:spPr>
          <a:xfrm>
            <a:off x="467544" y="2348880"/>
            <a:ext cx="8136904" cy="954107"/>
          </a:xfrm>
          <a:prstGeom prst="rect">
            <a:avLst/>
          </a:prstGeom>
        </p:spPr>
        <p:txBody>
          <a:bodyPr wrap="square">
            <a:spAutoFit/>
          </a:bodyPr>
          <a:lstStyle/>
          <a:p>
            <a:pPr>
              <a:defRPr/>
            </a:pPr>
            <a:r>
              <a:rPr lang="ja-JP" altLang="en-US" sz="2800" b="1" dirty="0" smtClean="0">
                <a:solidFill>
                  <a:srgbClr val="0000FF"/>
                </a:solidFill>
                <a:ea typeface="HGP創英角ｺﾞｼｯｸUB" pitchFamily="50" charset="-128"/>
              </a:rPr>
              <a:t>１．気候研究　</a:t>
            </a:r>
            <a:r>
              <a:rPr lang="ja-JP" altLang="ja-JP" sz="2800" b="1" dirty="0" smtClean="0">
                <a:solidFill>
                  <a:srgbClr val="0000FF"/>
                </a:solidFill>
              </a:rPr>
              <a:t>地球温暖化時代の東北の気候</a:t>
            </a:r>
            <a:endParaRPr lang="en-US" altLang="ja-JP" sz="2800" b="1" dirty="0" smtClean="0">
              <a:solidFill>
                <a:srgbClr val="0000FF"/>
              </a:solidFill>
              <a:ea typeface="HGP創英角ｺﾞｼｯｸUB" pitchFamily="50" charset="-128"/>
            </a:endParaRPr>
          </a:p>
          <a:p>
            <a:pPr>
              <a:defRPr/>
            </a:pPr>
            <a:r>
              <a:rPr lang="ja-JP" altLang="en-US" sz="2800" b="1" dirty="0" smtClean="0">
                <a:solidFill>
                  <a:srgbClr val="0000FF"/>
                </a:solidFill>
                <a:ea typeface="HGP創英角ｺﾞｼｯｸUB" pitchFamily="50" charset="-128"/>
              </a:rPr>
              <a:t>２．予測研究　</a:t>
            </a:r>
            <a:r>
              <a:rPr lang="ja-JP" altLang="en-US" sz="2800" b="1" dirty="0" smtClean="0">
                <a:solidFill>
                  <a:srgbClr val="0000FF"/>
                </a:solidFill>
              </a:rPr>
              <a:t>短中期予測の農業気象情報への活用</a:t>
            </a:r>
            <a:r>
              <a:rPr lang="ja-JP" altLang="en-US" sz="2800" dirty="0" smtClean="0">
                <a:solidFill>
                  <a:srgbClr val="0000FF"/>
                </a:solidFill>
                <a:ea typeface="HGP創英角ｺﾞｼｯｸUB" pitchFamily="50" charset="-128"/>
              </a:rPr>
              <a:t>　</a:t>
            </a:r>
          </a:p>
        </p:txBody>
      </p:sp>
      <p:sp>
        <p:nvSpPr>
          <p:cNvPr id="5" name="正方形/長方形 4"/>
          <p:cNvSpPr/>
          <p:nvPr/>
        </p:nvSpPr>
        <p:spPr>
          <a:xfrm>
            <a:off x="2699792" y="3284984"/>
            <a:ext cx="4932548" cy="461665"/>
          </a:xfrm>
          <a:prstGeom prst="rect">
            <a:avLst/>
          </a:prstGeom>
        </p:spPr>
        <p:txBody>
          <a:bodyPr wrap="square">
            <a:spAutoFit/>
          </a:bodyPr>
          <a:lstStyle/>
          <a:p>
            <a:r>
              <a:rPr lang="ja-JP" altLang="en-US" sz="2400" b="1" dirty="0" smtClean="0"/>
              <a:t>研究代表者：岩崎　俊樹</a:t>
            </a:r>
            <a:endParaRPr lang="ja-JP" altLang="en-US" sz="2400" b="1" dirty="0"/>
          </a:p>
        </p:txBody>
      </p:sp>
      <p:sp>
        <p:nvSpPr>
          <p:cNvPr id="7" name="テキスト ボックス 6"/>
          <p:cNvSpPr txBox="1"/>
          <p:nvPr/>
        </p:nvSpPr>
        <p:spPr>
          <a:xfrm>
            <a:off x="5314130" y="6381328"/>
            <a:ext cx="184731" cy="369332"/>
          </a:xfrm>
          <a:prstGeom prst="rect">
            <a:avLst/>
          </a:prstGeom>
          <a:noFill/>
        </p:spPr>
        <p:txBody>
          <a:bodyPr wrap="none" rtlCol="0">
            <a:spAutoFit/>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l="39"/>
          <a:stretch>
            <a:fillRect/>
          </a:stretch>
        </p:blipFill>
        <p:spPr bwMode="auto">
          <a:xfrm>
            <a:off x="4566845" y="3925093"/>
            <a:ext cx="4541659" cy="2312219"/>
          </a:xfrm>
          <a:prstGeom prst="rect">
            <a:avLst/>
          </a:prstGeom>
          <a:noFill/>
          <a:ln w="9525">
            <a:noFill/>
            <a:miter lim="800000"/>
            <a:headEnd/>
            <a:tailEnd/>
          </a:ln>
        </p:spPr>
      </p:pic>
      <p:pic>
        <p:nvPicPr>
          <p:cNvPr id="28673" name="Picture 1"/>
          <p:cNvPicPr>
            <a:picLocks noChangeAspect="1" noChangeArrowheads="1"/>
          </p:cNvPicPr>
          <p:nvPr/>
        </p:nvPicPr>
        <p:blipFill>
          <a:blip r:embed="rId4" cstate="print"/>
          <a:srcRect/>
          <a:stretch>
            <a:fillRect/>
          </a:stretch>
        </p:blipFill>
        <p:spPr bwMode="auto">
          <a:xfrm>
            <a:off x="107504" y="1484784"/>
            <a:ext cx="4541053" cy="2414389"/>
          </a:xfrm>
          <a:prstGeom prst="rect">
            <a:avLst/>
          </a:prstGeom>
          <a:noFill/>
          <a:ln w="9525">
            <a:noFill/>
            <a:miter lim="800000"/>
            <a:headEnd/>
            <a:tailEnd/>
          </a:ln>
        </p:spPr>
      </p:pic>
      <p:pic>
        <p:nvPicPr>
          <p:cNvPr id="28674" name="Picture 2"/>
          <p:cNvPicPr>
            <a:picLocks noChangeAspect="1" noChangeArrowheads="1"/>
          </p:cNvPicPr>
          <p:nvPr/>
        </p:nvPicPr>
        <p:blipFill>
          <a:blip r:embed="rId5" cstate="print"/>
          <a:srcRect/>
          <a:stretch>
            <a:fillRect/>
          </a:stretch>
        </p:blipFill>
        <p:spPr bwMode="auto">
          <a:xfrm>
            <a:off x="107504" y="3933056"/>
            <a:ext cx="4508329" cy="2304256"/>
          </a:xfrm>
          <a:prstGeom prst="rect">
            <a:avLst/>
          </a:prstGeom>
          <a:noFill/>
          <a:ln w="9525">
            <a:noFill/>
            <a:miter lim="800000"/>
            <a:headEnd/>
            <a:tailEnd/>
          </a:ln>
        </p:spPr>
      </p:pic>
      <p:pic>
        <p:nvPicPr>
          <p:cNvPr id="28677" name="Picture 5"/>
          <p:cNvPicPr>
            <a:picLocks noChangeAspect="1" noChangeArrowheads="1"/>
          </p:cNvPicPr>
          <p:nvPr/>
        </p:nvPicPr>
        <p:blipFill>
          <a:blip r:embed="rId6" cstate="print"/>
          <a:srcRect/>
          <a:stretch>
            <a:fillRect/>
          </a:stretch>
        </p:blipFill>
        <p:spPr bwMode="auto">
          <a:xfrm>
            <a:off x="4527376" y="1556792"/>
            <a:ext cx="4509120" cy="2254560"/>
          </a:xfrm>
          <a:prstGeom prst="rect">
            <a:avLst/>
          </a:prstGeom>
          <a:noFill/>
          <a:ln w="9525">
            <a:noFill/>
            <a:miter lim="800000"/>
            <a:headEnd/>
            <a:tailEnd/>
          </a:ln>
        </p:spPr>
      </p:pic>
      <p:sp>
        <p:nvSpPr>
          <p:cNvPr id="7" name="正方形/長方形 6"/>
          <p:cNvSpPr/>
          <p:nvPr/>
        </p:nvSpPr>
        <p:spPr>
          <a:xfrm>
            <a:off x="1187624" y="1023119"/>
            <a:ext cx="7056784" cy="461665"/>
          </a:xfrm>
          <a:prstGeom prst="rect">
            <a:avLst/>
          </a:prstGeom>
        </p:spPr>
        <p:txBody>
          <a:bodyPr wrap="square">
            <a:spAutoFit/>
          </a:bodyPr>
          <a:lstStyle/>
          <a:p>
            <a:pPr algn="ctr"/>
            <a:r>
              <a:rPr lang="ja-JP" altLang="en-US" sz="2400" b="1" dirty="0" smtClean="0"/>
              <a:t>盛岡・宮古の日平均気温の経年変化</a:t>
            </a:r>
            <a:endParaRPr lang="ja-JP" altLang="en-US" sz="2400" b="1" dirty="0"/>
          </a:p>
        </p:txBody>
      </p:sp>
      <p:sp>
        <p:nvSpPr>
          <p:cNvPr id="8" name="正方形/長方形 7"/>
          <p:cNvSpPr/>
          <p:nvPr/>
        </p:nvSpPr>
        <p:spPr>
          <a:xfrm>
            <a:off x="1979712" y="6228020"/>
            <a:ext cx="646331" cy="369332"/>
          </a:xfrm>
          <a:prstGeom prst="rect">
            <a:avLst/>
          </a:prstGeom>
        </p:spPr>
        <p:txBody>
          <a:bodyPr wrap="none">
            <a:spAutoFit/>
          </a:bodyPr>
          <a:lstStyle/>
          <a:p>
            <a:r>
              <a:rPr lang="ja-JP" altLang="en-US" dirty="0" smtClean="0"/>
              <a:t>盛岡</a:t>
            </a:r>
            <a:endParaRPr lang="ja-JP" altLang="en-US" dirty="0"/>
          </a:p>
        </p:txBody>
      </p:sp>
      <p:sp>
        <p:nvSpPr>
          <p:cNvPr id="9" name="正方形/長方形 8"/>
          <p:cNvSpPr/>
          <p:nvPr/>
        </p:nvSpPr>
        <p:spPr>
          <a:xfrm>
            <a:off x="5292080" y="6228020"/>
            <a:ext cx="646331" cy="369332"/>
          </a:xfrm>
          <a:prstGeom prst="rect">
            <a:avLst/>
          </a:prstGeom>
        </p:spPr>
        <p:txBody>
          <a:bodyPr wrap="none">
            <a:spAutoFit/>
          </a:bodyPr>
          <a:lstStyle/>
          <a:p>
            <a:r>
              <a:rPr lang="ja-JP" altLang="en-US" dirty="0" smtClean="0"/>
              <a:t>宮古</a:t>
            </a:r>
            <a:endParaRPr lang="ja-JP" altLang="en-US" dirty="0"/>
          </a:p>
        </p:txBody>
      </p:sp>
      <p:sp>
        <p:nvSpPr>
          <p:cNvPr id="10" name="正方形/長方形 9"/>
          <p:cNvSpPr/>
          <p:nvPr/>
        </p:nvSpPr>
        <p:spPr>
          <a:xfrm>
            <a:off x="6086395" y="6372036"/>
            <a:ext cx="3094117" cy="369332"/>
          </a:xfrm>
          <a:prstGeom prst="rect">
            <a:avLst/>
          </a:prstGeom>
        </p:spPr>
        <p:txBody>
          <a:bodyPr wrap="none">
            <a:spAutoFit/>
          </a:bodyPr>
          <a:lstStyle/>
          <a:p>
            <a:r>
              <a:rPr lang="ja-JP" altLang="en-US" dirty="0" smtClean="0"/>
              <a:t>池田氏（仙台管区気象台）より</a:t>
            </a:r>
            <a:endParaRPr lang="ja-JP" altLang="en-US" dirty="0"/>
          </a:p>
        </p:txBody>
      </p:sp>
      <p:sp>
        <p:nvSpPr>
          <p:cNvPr id="11" name="正方形/長方形 10"/>
          <p:cNvSpPr/>
          <p:nvPr/>
        </p:nvSpPr>
        <p:spPr>
          <a:xfrm>
            <a:off x="971600" y="323945"/>
            <a:ext cx="7056784" cy="584775"/>
          </a:xfrm>
          <a:prstGeom prst="rect">
            <a:avLst/>
          </a:prstGeom>
        </p:spPr>
        <p:txBody>
          <a:bodyPr wrap="square">
            <a:spAutoFit/>
          </a:bodyPr>
          <a:lstStyle/>
          <a:p>
            <a:pPr algn="ctr"/>
            <a:r>
              <a:rPr lang="en-US" altLang="ja-JP" sz="3200" dirty="0" smtClean="0"/>
              <a:t>3. </a:t>
            </a:r>
            <a:r>
              <a:rPr lang="ja-JP" altLang="en-US" sz="3200" dirty="0" smtClean="0"/>
              <a:t>ヤマセに対する温暖化影響</a:t>
            </a:r>
            <a:endParaRPr lang="ja-JP" alt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1180265" y="1390650"/>
            <a:ext cx="6856195" cy="4702646"/>
          </a:xfrm>
          <a:prstGeom prst="rect">
            <a:avLst/>
          </a:prstGeom>
          <a:noFill/>
          <a:ln w="9525">
            <a:noFill/>
            <a:miter lim="800000"/>
            <a:headEnd/>
            <a:tailEnd/>
          </a:ln>
        </p:spPr>
      </p:pic>
      <p:sp>
        <p:nvSpPr>
          <p:cNvPr id="3" name="正方形/長方形 2"/>
          <p:cNvSpPr/>
          <p:nvPr/>
        </p:nvSpPr>
        <p:spPr>
          <a:xfrm>
            <a:off x="1568343" y="836712"/>
            <a:ext cx="6244017" cy="461665"/>
          </a:xfrm>
          <a:prstGeom prst="rect">
            <a:avLst/>
          </a:prstGeom>
        </p:spPr>
        <p:txBody>
          <a:bodyPr wrap="none">
            <a:spAutoFit/>
          </a:bodyPr>
          <a:lstStyle/>
          <a:p>
            <a:r>
              <a:rPr lang="ja-JP" altLang="en-US" sz="2400" dirty="0" smtClean="0"/>
              <a:t>観測された地上気温の全球平均値の経年変化</a:t>
            </a:r>
            <a:endParaRPr lang="ja-JP" alt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3408"/>
            <a:ext cx="8229600" cy="1143000"/>
          </a:xfrm>
        </p:spPr>
        <p:txBody>
          <a:bodyPr>
            <a:normAutofit/>
          </a:bodyPr>
          <a:lstStyle/>
          <a:p>
            <a:pPr>
              <a:defRPr/>
            </a:pPr>
            <a:r>
              <a:rPr lang="ja-JP" altLang="en-US" sz="2800" dirty="0" smtClean="0"/>
              <a:t>時間別の気温トレンド</a:t>
            </a:r>
            <a:endParaRPr lang="ja-JP" altLang="en-US" sz="2800" dirty="0"/>
          </a:p>
        </p:txBody>
      </p:sp>
      <p:pic>
        <p:nvPicPr>
          <p:cNvPr id="23554" name="図 3" descr="trend_per_decade_domain2_area_TS_06_05.png"/>
          <p:cNvPicPr>
            <a:picLocks noChangeAspect="1"/>
          </p:cNvPicPr>
          <p:nvPr/>
        </p:nvPicPr>
        <p:blipFill>
          <a:blip r:embed="rId2" cstate="print"/>
          <a:srcRect/>
          <a:stretch>
            <a:fillRect/>
          </a:stretch>
        </p:blipFill>
        <p:spPr bwMode="auto">
          <a:xfrm>
            <a:off x="660400" y="755650"/>
            <a:ext cx="2540000" cy="2635250"/>
          </a:xfrm>
          <a:prstGeom prst="rect">
            <a:avLst/>
          </a:prstGeom>
          <a:noFill/>
          <a:ln w="9525">
            <a:noFill/>
            <a:miter lim="800000"/>
            <a:headEnd/>
            <a:tailEnd/>
          </a:ln>
        </p:spPr>
      </p:pic>
      <p:pic>
        <p:nvPicPr>
          <p:cNvPr id="23555" name="図 4" descr="trend_per_decade_domain2_area_TS_06_14.png"/>
          <p:cNvPicPr>
            <a:picLocks noChangeAspect="1"/>
          </p:cNvPicPr>
          <p:nvPr/>
        </p:nvPicPr>
        <p:blipFill>
          <a:blip r:embed="rId3" cstate="print"/>
          <a:srcRect/>
          <a:stretch>
            <a:fillRect/>
          </a:stretch>
        </p:blipFill>
        <p:spPr bwMode="auto">
          <a:xfrm>
            <a:off x="660400" y="3321050"/>
            <a:ext cx="2540000" cy="2635250"/>
          </a:xfrm>
          <a:prstGeom prst="rect">
            <a:avLst/>
          </a:prstGeom>
          <a:noFill/>
          <a:ln w="9525">
            <a:noFill/>
            <a:miter lim="800000"/>
            <a:headEnd/>
            <a:tailEnd/>
          </a:ln>
        </p:spPr>
      </p:pic>
      <p:pic>
        <p:nvPicPr>
          <p:cNvPr id="23556" name="図 5" descr="trend_per_decade_domain2_area_TS_07_05.png"/>
          <p:cNvPicPr>
            <a:picLocks noChangeAspect="1"/>
          </p:cNvPicPr>
          <p:nvPr/>
        </p:nvPicPr>
        <p:blipFill>
          <a:blip r:embed="rId4" cstate="print"/>
          <a:srcRect/>
          <a:stretch>
            <a:fillRect/>
          </a:stretch>
        </p:blipFill>
        <p:spPr bwMode="auto">
          <a:xfrm>
            <a:off x="3117850" y="755650"/>
            <a:ext cx="2540000" cy="2635250"/>
          </a:xfrm>
          <a:prstGeom prst="rect">
            <a:avLst/>
          </a:prstGeom>
          <a:noFill/>
          <a:ln w="9525">
            <a:noFill/>
            <a:miter lim="800000"/>
            <a:headEnd/>
            <a:tailEnd/>
          </a:ln>
        </p:spPr>
      </p:pic>
      <p:pic>
        <p:nvPicPr>
          <p:cNvPr id="23557" name="図 6" descr="trend_per_decade_domain2_area_TS_07_14.png"/>
          <p:cNvPicPr>
            <a:picLocks noChangeAspect="1"/>
          </p:cNvPicPr>
          <p:nvPr/>
        </p:nvPicPr>
        <p:blipFill>
          <a:blip r:embed="rId5" cstate="print"/>
          <a:srcRect/>
          <a:stretch>
            <a:fillRect/>
          </a:stretch>
        </p:blipFill>
        <p:spPr bwMode="auto">
          <a:xfrm>
            <a:off x="3117850" y="3321050"/>
            <a:ext cx="2540000" cy="2635250"/>
          </a:xfrm>
          <a:prstGeom prst="rect">
            <a:avLst/>
          </a:prstGeom>
          <a:noFill/>
          <a:ln w="9525">
            <a:noFill/>
            <a:miter lim="800000"/>
            <a:headEnd/>
            <a:tailEnd/>
          </a:ln>
        </p:spPr>
      </p:pic>
      <p:pic>
        <p:nvPicPr>
          <p:cNvPr id="23558" name="図 7" descr="trend_per_decade_domain2_area_TS_08_05.png"/>
          <p:cNvPicPr>
            <a:picLocks noChangeAspect="1"/>
          </p:cNvPicPr>
          <p:nvPr/>
        </p:nvPicPr>
        <p:blipFill>
          <a:blip r:embed="rId6" cstate="print"/>
          <a:srcRect/>
          <a:stretch>
            <a:fillRect/>
          </a:stretch>
        </p:blipFill>
        <p:spPr bwMode="auto">
          <a:xfrm>
            <a:off x="5610225" y="755650"/>
            <a:ext cx="2540000" cy="2635250"/>
          </a:xfrm>
          <a:prstGeom prst="rect">
            <a:avLst/>
          </a:prstGeom>
          <a:noFill/>
          <a:ln w="9525">
            <a:noFill/>
            <a:miter lim="800000"/>
            <a:headEnd/>
            <a:tailEnd/>
          </a:ln>
        </p:spPr>
      </p:pic>
      <p:pic>
        <p:nvPicPr>
          <p:cNvPr id="23559" name="図 8" descr="trend_per_decade_domain2_area_TS_08_14.png"/>
          <p:cNvPicPr>
            <a:picLocks noChangeAspect="1"/>
          </p:cNvPicPr>
          <p:nvPr/>
        </p:nvPicPr>
        <p:blipFill>
          <a:blip r:embed="rId7" cstate="print"/>
          <a:srcRect/>
          <a:stretch>
            <a:fillRect/>
          </a:stretch>
        </p:blipFill>
        <p:spPr bwMode="auto">
          <a:xfrm>
            <a:off x="5610225" y="3321050"/>
            <a:ext cx="2540000" cy="2635250"/>
          </a:xfrm>
          <a:prstGeom prst="rect">
            <a:avLst/>
          </a:prstGeom>
          <a:noFill/>
          <a:ln w="9525">
            <a:noFill/>
            <a:miter lim="800000"/>
            <a:headEnd/>
            <a:tailEnd/>
          </a:ln>
        </p:spPr>
      </p:pic>
      <p:sp>
        <p:nvSpPr>
          <p:cNvPr id="23560" name="テキスト ボックス 9"/>
          <p:cNvSpPr txBox="1">
            <a:spLocks noChangeArrowheads="1"/>
          </p:cNvSpPr>
          <p:nvPr/>
        </p:nvSpPr>
        <p:spPr bwMode="auto">
          <a:xfrm>
            <a:off x="825500" y="463550"/>
            <a:ext cx="584200" cy="400050"/>
          </a:xfrm>
          <a:prstGeom prst="rect">
            <a:avLst/>
          </a:prstGeom>
          <a:noFill/>
          <a:ln w="9525">
            <a:noFill/>
            <a:miter lim="800000"/>
            <a:headEnd/>
            <a:tailEnd/>
          </a:ln>
        </p:spPr>
        <p:txBody>
          <a:bodyPr wrap="none">
            <a:spAutoFit/>
          </a:bodyPr>
          <a:lstStyle/>
          <a:p>
            <a:r>
              <a:rPr lang="en-US" altLang="ja-JP"/>
              <a:t>6</a:t>
            </a:r>
            <a:r>
              <a:rPr lang="ja-JP" altLang="en-US"/>
              <a:t>月</a:t>
            </a:r>
          </a:p>
        </p:txBody>
      </p:sp>
      <p:sp>
        <p:nvSpPr>
          <p:cNvPr id="23561" name="テキスト ボックス 10"/>
          <p:cNvSpPr txBox="1">
            <a:spLocks noChangeArrowheads="1"/>
          </p:cNvSpPr>
          <p:nvPr/>
        </p:nvSpPr>
        <p:spPr bwMode="auto">
          <a:xfrm>
            <a:off x="3644900" y="463550"/>
            <a:ext cx="584200" cy="400050"/>
          </a:xfrm>
          <a:prstGeom prst="rect">
            <a:avLst/>
          </a:prstGeom>
          <a:noFill/>
          <a:ln w="9525">
            <a:noFill/>
            <a:miter lim="800000"/>
            <a:headEnd/>
            <a:tailEnd/>
          </a:ln>
        </p:spPr>
        <p:txBody>
          <a:bodyPr wrap="none">
            <a:spAutoFit/>
          </a:bodyPr>
          <a:lstStyle/>
          <a:p>
            <a:r>
              <a:rPr lang="en-US" altLang="ja-JP"/>
              <a:t>7</a:t>
            </a:r>
            <a:r>
              <a:rPr lang="ja-JP" altLang="en-US"/>
              <a:t>月</a:t>
            </a:r>
          </a:p>
        </p:txBody>
      </p:sp>
      <p:sp>
        <p:nvSpPr>
          <p:cNvPr id="23562" name="テキスト ボックス 11"/>
          <p:cNvSpPr txBox="1">
            <a:spLocks noChangeArrowheads="1"/>
          </p:cNvSpPr>
          <p:nvPr/>
        </p:nvSpPr>
        <p:spPr bwMode="auto">
          <a:xfrm>
            <a:off x="6096000" y="463550"/>
            <a:ext cx="584200" cy="400050"/>
          </a:xfrm>
          <a:prstGeom prst="rect">
            <a:avLst/>
          </a:prstGeom>
          <a:noFill/>
          <a:ln w="9525">
            <a:noFill/>
            <a:miter lim="800000"/>
            <a:headEnd/>
            <a:tailEnd/>
          </a:ln>
        </p:spPr>
        <p:txBody>
          <a:bodyPr wrap="none">
            <a:spAutoFit/>
          </a:bodyPr>
          <a:lstStyle/>
          <a:p>
            <a:r>
              <a:rPr lang="en-US" altLang="ja-JP"/>
              <a:t>8</a:t>
            </a:r>
            <a:r>
              <a:rPr lang="ja-JP" altLang="en-US"/>
              <a:t>月</a:t>
            </a:r>
          </a:p>
        </p:txBody>
      </p:sp>
      <p:sp>
        <p:nvSpPr>
          <p:cNvPr id="23563" name="テキスト ボックス 12"/>
          <p:cNvSpPr txBox="1">
            <a:spLocks noChangeArrowheads="1"/>
          </p:cNvSpPr>
          <p:nvPr/>
        </p:nvSpPr>
        <p:spPr bwMode="auto">
          <a:xfrm>
            <a:off x="101600" y="1771650"/>
            <a:ext cx="584200" cy="400050"/>
          </a:xfrm>
          <a:prstGeom prst="rect">
            <a:avLst/>
          </a:prstGeom>
          <a:noFill/>
          <a:ln w="9525">
            <a:noFill/>
            <a:miter lim="800000"/>
            <a:headEnd/>
            <a:tailEnd/>
          </a:ln>
        </p:spPr>
        <p:txBody>
          <a:bodyPr wrap="none">
            <a:spAutoFit/>
          </a:bodyPr>
          <a:lstStyle/>
          <a:p>
            <a:r>
              <a:rPr lang="en-US" altLang="ja-JP"/>
              <a:t>5</a:t>
            </a:r>
            <a:r>
              <a:rPr lang="ja-JP" altLang="en-US"/>
              <a:t>時</a:t>
            </a:r>
          </a:p>
        </p:txBody>
      </p:sp>
      <p:sp>
        <p:nvSpPr>
          <p:cNvPr id="23564" name="テキスト ボックス 13"/>
          <p:cNvSpPr txBox="1">
            <a:spLocks noChangeArrowheads="1"/>
          </p:cNvSpPr>
          <p:nvPr/>
        </p:nvSpPr>
        <p:spPr bwMode="auto">
          <a:xfrm>
            <a:off x="101600" y="4400550"/>
            <a:ext cx="727075" cy="400050"/>
          </a:xfrm>
          <a:prstGeom prst="rect">
            <a:avLst/>
          </a:prstGeom>
          <a:noFill/>
          <a:ln w="9525">
            <a:noFill/>
            <a:miter lim="800000"/>
            <a:headEnd/>
            <a:tailEnd/>
          </a:ln>
        </p:spPr>
        <p:txBody>
          <a:bodyPr wrap="none">
            <a:spAutoFit/>
          </a:bodyPr>
          <a:lstStyle/>
          <a:p>
            <a:r>
              <a:rPr lang="en-US" altLang="ja-JP"/>
              <a:t>14</a:t>
            </a:r>
            <a:r>
              <a:rPr lang="ja-JP" altLang="en-US"/>
              <a:t>時</a:t>
            </a:r>
          </a:p>
        </p:txBody>
      </p:sp>
      <p:sp>
        <p:nvSpPr>
          <p:cNvPr id="23565" name="テキスト ボックス 14"/>
          <p:cNvSpPr txBox="1">
            <a:spLocks noChangeArrowheads="1"/>
          </p:cNvSpPr>
          <p:nvPr/>
        </p:nvSpPr>
        <p:spPr bwMode="auto">
          <a:xfrm>
            <a:off x="774700" y="6032500"/>
            <a:ext cx="2171700" cy="584200"/>
          </a:xfrm>
          <a:prstGeom prst="rect">
            <a:avLst/>
          </a:prstGeom>
          <a:noFill/>
          <a:ln w="9525">
            <a:noFill/>
            <a:miter lim="800000"/>
            <a:headEnd/>
            <a:tailEnd/>
          </a:ln>
        </p:spPr>
        <p:txBody>
          <a:bodyPr>
            <a:spAutoFit/>
          </a:bodyPr>
          <a:lstStyle/>
          <a:p>
            <a:r>
              <a:rPr lang="ja-JP" altLang="en-US" sz="1600"/>
              <a:t>6月</a:t>
            </a:r>
            <a:r>
              <a:rPr lang="en-US" altLang="ja-JP" sz="1600"/>
              <a:t>: </a:t>
            </a:r>
            <a:r>
              <a:rPr lang="ja-JP" altLang="en-US" sz="1600"/>
              <a:t>日中の気温に大きい正のトレンド</a:t>
            </a:r>
          </a:p>
        </p:txBody>
      </p:sp>
      <p:sp>
        <p:nvSpPr>
          <p:cNvPr id="23566" name="テキスト ボックス 15"/>
          <p:cNvSpPr txBox="1">
            <a:spLocks noChangeArrowheads="1"/>
          </p:cNvSpPr>
          <p:nvPr/>
        </p:nvSpPr>
        <p:spPr bwMode="auto">
          <a:xfrm>
            <a:off x="3238500" y="6070600"/>
            <a:ext cx="2311400" cy="584200"/>
          </a:xfrm>
          <a:prstGeom prst="rect">
            <a:avLst/>
          </a:prstGeom>
          <a:noFill/>
          <a:ln w="9525">
            <a:noFill/>
            <a:miter lim="800000"/>
            <a:headEnd/>
            <a:tailEnd/>
          </a:ln>
        </p:spPr>
        <p:txBody>
          <a:bodyPr>
            <a:spAutoFit/>
          </a:bodyPr>
          <a:lstStyle/>
          <a:p>
            <a:r>
              <a:rPr lang="en-US" altLang="ja-JP" sz="1600"/>
              <a:t>7</a:t>
            </a:r>
            <a:r>
              <a:rPr lang="ja-JP" altLang="en-US" sz="1600"/>
              <a:t>月</a:t>
            </a:r>
            <a:r>
              <a:rPr lang="en-US" altLang="ja-JP" sz="1600"/>
              <a:t>: </a:t>
            </a:r>
            <a:r>
              <a:rPr lang="ja-JP" altLang="en-US" sz="1600"/>
              <a:t>最低気温に大きい正のトレンド</a:t>
            </a:r>
          </a:p>
        </p:txBody>
      </p:sp>
      <p:sp>
        <p:nvSpPr>
          <p:cNvPr id="23567" name="テキスト ボックス 16"/>
          <p:cNvSpPr txBox="1">
            <a:spLocks noChangeArrowheads="1"/>
          </p:cNvSpPr>
          <p:nvPr/>
        </p:nvSpPr>
        <p:spPr bwMode="auto">
          <a:xfrm>
            <a:off x="5943600" y="6083300"/>
            <a:ext cx="2590800" cy="584200"/>
          </a:xfrm>
          <a:prstGeom prst="rect">
            <a:avLst/>
          </a:prstGeom>
          <a:noFill/>
          <a:ln w="9525">
            <a:noFill/>
            <a:miter lim="800000"/>
            <a:headEnd/>
            <a:tailEnd/>
          </a:ln>
        </p:spPr>
        <p:txBody>
          <a:bodyPr>
            <a:spAutoFit/>
          </a:bodyPr>
          <a:lstStyle/>
          <a:p>
            <a:r>
              <a:rPr lang="en-US" altLang="ja-JP" sz="1600"/>
              <a:t>8</a:t>
            </a:r>
            <a:r>
              <a:rPr lang="ja-JP" altLang="en-US" sz="1600"/>
              <a:t>月</a:t>
            </a:r>
            <a:r>
              <a:rPr lang="en-US" altLang="ja-JP" sz="1600"/>
              <a:t>: </a:t>
            </a:r>
            <a:r>
              <a:rPr lang="ja-JP" altLang="en-US" sz="1600"/>
              <a:t>日中に、日本海側で有意ではないが負のトレンド</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15416"/>
            <a:ext cx="8229600" cy="1143000"/>
          </a:xfrm>
        </p:spPr>
        <p:txBody>
          <a:bodyPr>
            <a:normAutofit/>
          </a:bodyPr>
          <a:lstStyle/>
          <a:p>
            <a:r>
              <a:rPr lang="ja-JP" altLang="en-US" sz="2800" dirty="0" smtClean="0"/>
              <a:t>地表気温のトレンド</a:t>
            </a:r>
            <a:r>
              <a:rPr lang="en-US" altLang="ja-JP" sz="2800" dirty="0" smtClean="0"/>
              <a:t>(NHM</a:t>
            </a:r>
            <a:r>
              <a:rPr lang="ja-JP" altLang="en-US" sz="2800" dirty="0" smtClean="0"/>
              <a:t>と観測の比較</a:t>
            </a:r>
            <a:r>
              <a:rPr lang="en-US" altLang="ja-JP" sz="2800" dirty="0" smtClean="0"/>
              <a:t>)</a:t>
            </a:r>
            <a:endParaRPr lang="ja-JP" altLang="en-US" sz="2800" dirty="0" smtClean="0"/>
          </a:p>
        </p:txBody>
      </p:sp>
      <p:pic>
        <p:nvPicPr>
          <p:cNvPr id="24578" name="図 2" descr="trend_per_decade_domain2_area_TS_06.png"/>
          <p:cNvPicPr>
            <a:picLocks noChangeAspect="1"/>
          </p:cNvPicPr>
          <p:nvPr/>
        </p:nvPicPr>
        <p:blipFill>
          <a:blip r:embed="rId2" cstate="print"/>
          <a:srcRect/>
          <a:stretch>
            <a:fillRect/>
          </a:stretch>
        </p:blipFill>
        <p:spPr bwMode="auto">
          <a:xfrm>
            <a:off x="0" y="595313"/>
            <a:ext cx="2540000" cy="2635250"/>
          </a:xfrm>
          <a:prstGeom prst="rect">
            <a:avLst/>
          </a:prstGeom>
          <a:noFill/>
          <a:ln w="9525">
            <a:noFill/>
            <a:miter lim="800000"/>
            <a:headEnd/>
            <a:tailEnd/>
          </a:ln>
        </p:spPr>
      </p:pic>
      <p:pic>
        <p:nvPicPr>
          <p:cNvPr id="24579" name="図 3" descr="trend_per_decade_domain2_area_TS_07.png"/>
          <p:cNvPicPr>
            <a:picLocks noChangeAspect="1"/>
          </p:cNvPicPr>
          <p:nvPr/>
        </p:nvPicPr>
        <p:blipFill>
          <a:blip r:embed="rId3" cstate="print"/>
          <a:srcRect/>
          <a:stretch>
            <a:fillRect/>
          </a:stretch>
        </p:blipFill>
        <p:spPr bwMode="auto">
          <a:xfrm>
            <a:off x="2560638" y="595313"/>
            <a:ext cx="2540000" cy="2635250"/>
          </a:xfrm>
          <a:prstGeom prst="rect">
            <a:avLst/>
          </a:prstGeom>
          <a:noFill/>
          <a:ln w="9525">
            <a:noFill/>
            <a:miter lim="800000"/>
            <a:headEnd/>
            <a:tailEnd/>
          </a:ln>
        </p:spPr>
      </p:pic>
      <p:pic>
        <p:nvPicPr>
          <p:cNvPr id="24580" name="図 4" descr="trend_per_decade_domain2_area_TS_08.png"/>
          <p:cNvPicPr>
            <a:picLocks noChangeAspect="1"/>
          </p:cNvPicPr>
          <p:nvPr/>
        </p:nvPicPr>
        <p:blipFill>
          <a:blip r:embed="rId4" cstate="print"/>
          <a:srcRect/>
          <a:stretch>
            <a:fillRect/>
          </a:stretch>
        </p:blipFill>
        <p:spPr bwMode="auto">
          <a:xfrm>
            <a:off x="5156200" y="595313"/>
            <a:ext cx="2540000" cy="2635250"/>
          </a:xfrm>
          <a:prstGeom prst="rect">
            <a:avLst/>
          </a:prstGeom>
          <a:noFill/>
          <a:ln w="9525">
            <a:noFill/>
            <a:miter lim="800000"/>
            <a:headEnd/>
            <a:tailEnd/>
          </a:ln>
        </p:spPr>
      </p:pic>
      <p:pic>
        <p:nvPicPr>
          <p:cNvPr id="24581" name="図 5" descr="trend_per_decade_domain2_area_06.png"/>
          <p:cNvPicPr>
            <a:picLocks noChangeAspect="1"/>
          </p:cNvPicPr>
          <p:nvPr/>
        </p:nvPicPr>
        <p:blipFill>
          <a:blip r:embed="rId5" cstate="print"/>
          <a:srcRect/>
          <a:stretch>
            <a:fillRect/>
          </a:stretch>
        </p:blipFill>
        <p:spPr bwMode="auto">
          <a:xfrm>
            <a:off x="0" y="3060700"/>
            <a:ext cx="2540000" cy="2635250"/>
          </a:xfrm>
          <a:prstGeom prst="rect">
            <a:avLst/>
          </a:prstGeom>
          <a:noFill/>
          <a:ln w="9525">
            <a:noFill/>
            <a:miter lim="800000"/>
            <a:headEnd/>
            <a:tailEnd/>
          </a:ln>
        </p:spPr>
      </p:pic>
      <p:pic>
        <p:nvPicPr>
          <p:cNvPr id="24582" name="図 6" descr="trend_per_decade_domain2_area_07.png"/>
          <p:cNvPicPr>
            <a:picLocks noChangeAspect="1"/>
          </p:cNvPicPr>
          <p:nvPr/>
        </p:nvPicPr>
        <p:blipFill>
          <a:blip r:embed="rId6" cstate="print"/>
          <a:srcRect/>
          <a:stretch>
            <a:fillRect/>
          </a:stretch>
        </p:blipFill>
        <p:spPr bwMode="auto">
          <a:xfrm>
            <a:off x="2560638" y="3060700"/>
            <a:ext cx="2540000" cy="2635250"/>
          </a:xfrm>
          <a:prstGeom prst="rect">
            <a:avLst/>
          </a:prstGeom>
          <a:noFill/>
          <a:ln w="9525">
            <a:noFill/>
            <a:miter lim="800000"/>
            <a:headEnd/>
            <a:tailEnd/>
          </a:ln>
        </p:spPr>
      </p:pic>
      <p:pic>
        <p:nvPicPr>
          <p:cNvPr id="24583" name="図 7" descr="trend_per_decade_domain2_area_08.png"/>
          <p:cNvPicPr>
            <a:picLocks noChangeAspect="1"/>
          </p:cNvPicPr>
          <p:nvPr/>
        </p:nvPicPr>
        <p:blipFill>
          <a:blip r:embed="rId7" cstate="print"/>
          <a:srcRect/>
          <a:stretch>
            <a:fillRect/>
          </a:stretch>
        </p:blipFill>
        <p:spPr bwMode="auto">
          <a:xfrm>
            <a:off x="5156200" y="3060700"/>
            <a:ext cx="2540000" cy="2635250"/>
          </a:xfrm>
          <a:prstGeom prst="rect">
            <a:avLst/>
          </a:prstGeom>
          <a:noFill/>
          <a:ln w="9525">
            <a:noFill/>
            <a:miter lim="800000"/>
            <a:headEnd/>
            <a:tailEnd/>
          </a:ln>
        </p:spPr>
      </p:pic>
      <p:sp>
        <p:nvSpPr>
          <p:cNvPr id="24584" name="テキスト ボックス 8"/>
          <p:cNvSpPr txBox="1">
            <a:spLocks noChangeArrowheads="1"/>
          </p:cNvSpPr>
          <p:nvPr/>
        </p:nvSpPr>
        <p:spPr bwMode="auto">
          <a:xfrm>
            <a:off x="1600200" y="5727700"/>
            <a:ext cx="4697413" cy="338138"/>
          </a:xfrm>
          <a:prstGeom prst="rect">
            <a:avLst/>
          </a:prstGeom>
          <a:noFill/>
          <a:ln w="9525">
            <a:noFill/>
            <a:miter lim="800000"/>
            <a:headEnd/>
            <a:tailEnd/>
          </a:ln>
        </p:spPr>
        <p:txBody>
          <a:bodyPr wrap="none">
            <a:spAutoFit/>
          </a:bodyPr>
          <a:lstStyle/>
          <a:p>
            <a:r>
              <a:rPr lang="ja-JP" altLang="en-US" sz="1600" dirty="0"/>
              <a:t>全体的に</a:t>
            </a:r>
            <a:r>
              <a:rPr lang="en-US" altLang="ja-JP" sz="1600" dirty="0"/>
              <a:t>NHM</a:t>
            </a:r>
            <a:r>
              <a:rPr lang="ja-JP" altLang="en-US" sz="1600" dirty="0"/>
              <a:t>と気象官署のトレンドはよく一致する。</a:t>
            </a:r>
          </a:p>
        </p:txBody>
      </p:sp>
      <p:sp>
        <p:nvSpPr>
          <p:cNvPr id="24585" name="テキスト ボックス 9"/>
          <p:cNvSpPr txBox="1">
            <a:spLocks noChangeArrowheads="1"/>
          </p:cNvSpPr>
          <p:nvPr/>
        </p:nvSpPr>
        <p:spPr bwMode="auto">
          <a:xfrm>
            <a:off x="139700" y="6083300"/>
            <a:ext cx="3098800" cy="584200"/>
          </a:xfrm>
          <a:prstGeom prst="rect">
            <a:avLst/>
          </a:prstGeom>
          <a:noFill/>
          <a:ln w="9525">
            <a:noFill/>
            <a:miter lim="800000"/>
            <a:headEnd/>
            <a:tailEnd/>
          </a:ln>
        </p:spPr>
        <p:txBody>
          <a:bodyPr>
            <a:spAutoFit/>
          </a:bodyPr>
          <a:lstStyle/>
          <a:p>
            <a:r>
              <a:rPr lang="en-US" altLang="ja-JP" sz="1600"/>
              <a:t>6</a:t>
            </a:r>
            <a:r>
              <a:rPr lang="ja-JP" altLang="en-US" sz="1600"/>
              <a:t>月：襟裳岬付近と宮古で観測のトレンドの方が局地的に小さい。</a:t>
            </a:r>
          </a:p>
        </p:txBody>
      </p:sp>
      <p:sp>
        <p:nvSpPr>
          <p:cNvPr id="24586" name="テキスト ボックス 10"/>
          <p:cNvSpPr txBox="1">
            <a:spLocks noChangeArrowheads="1"/>
          </p:cNvSpPr>
          <p:nvPr/>
        </p:nvSpPr>
        <p:spPr bwMode="auto">
          <a:xfrm>
            <a:off x="114300" y="400050"/>
            <a:ext cx="584200" cy="400050"/>
          </a:xfrm>
          <a:prstGeom prst="rect">
            <a:avLst/>
          </a:prstGeom>
          <a:noFill/>
          <a:ln w="9525">
            <a:noFill/>
            <a:miter lim="800000"/>
            <a:headEnd/>
            <a:tailEnd/>
          </a:ln>
        </p:spPr>
        <p:txBody>
          <a:bodyPr wrap="none">
            <a:spAutoFit/>
          </a:bodyPr>
          <a:lstStyle/>
          <a:p>
            <a:r>
              <a:rPr lang="en-US" altLang="ja-JP"/>
              <a:t>6</a:t>
            </a:r>
            <a:r>
              <a:rPr lang="ja-JP" altLang="en-US"/>
              <a:t>月</a:t>
            </a:r>
          </a:p>
        </p:txBody>
      </p:sp>
      <p:sp>
        <p:nvSpPr>
          <p:cNvPr id="24587" name="テキスト ボックス 11"/>
          <p:cNvSpPr txBox="1">
            <a:spLocks noChangeArrowheads="1"/>
          </p:cNvSpPr>
          <p:nvPr/>
        </p:nvSpPr>
        <p:spPr bwMode="auto">
          <a:xfrm>
            <a:off x="2730500" y="400050"/>
            <a:ext cx="584200" cy="400050"/>
          </a:xfrm>
          <a:prstGeom prst="rect">
            <a:avLst/>
          </a:prstGeom>
          <a:noFill/>
          <a:ln w="9525">
            <a:noFill/>
            <a:miter lim="800000"/>
            <a:headEnd/>
            <a:tailEnd/>
          </a:ln>
        </p:spPr>
        <p:txBody>
          <a:bodyPr wrap="none">
            <a:spAutoFit/>
          </a:bodyPr>
          <a:lstStyle/>
          <a:p>
            <a:r>
              <a:rPr lang="en-US" altLang="ja-JP"/>
              <a:t>7</a:t>
            </a:r>
            <a:r>
              <a:rPr lang="ja-JP" altLang="en-US"/>
              <a:t>月</a:t>
            </a:r>
          </a:p>
        </p:txBody>
      </p:sp>
      <p:sp>
        <p:nvSpPr>
          <p:cNvPr id="24588" name="テキスト ボックス 12"/>
          <p:cNvSpPr txBox="1">
            <a:spLocks noChangeArrowheads="1"/>
          </p:cNvSpPr>
          <p:nvPr/>
        </p:nvSpPr>
        <p:spPr bwMode="auto">
          <a:xfrm>
            <a:off x="5270500" y="400050"/>
            <a:ext cx="584200" cy="400050"/>
          </a:xfrm>
          <a:prstGeom prst="rect">
            <a:avLst/>
          </a:prstGeom>
          <a:noFill/>
          <a:ln w="9525">
            <a:noFill/>
            <a:miter lim="800000"/>
            <a:headEnd/>
            <a:tailEnd/>
          </a:ln>
        </p:spPr>
        <p:txBody>
          <a:bodyPr wrap="none">
            <a:spAutoFit/>
          </a:bodyPr>
          <a:lstStyle/>
          <a:p>
            <a:r>
              <a:rPr lang="en-US" altLang="ja-JP"/>
              <a:t>8</a:t>
            </a:r>
            <a:r>
              <a:rPr lang="ja-JP" altLang="en-US"/>
              <a:t>月</a:t>
            </a:r>
          </a:p>
        </p:txBody>
      </p:sp>
      <p:sp>
        <p:nvSpPr>
          <p:cNvPr id="24589" name="テキスト ボックス 13"/>
          <p:cNvSpPr txBox="1">
            <a:spLocks noChangeArrowheads="1"/>
          </p:cNvSpPr>
          <p:nvPr/>
        </p:nvSpPr>
        <p:spPr bwMode="auto">
          <a:xfrm>
            <a:off x="5689600" y="6172200"/>
            <a:ext cx="2565400" cy="584200"/>
          </a:xfrm>
          <a:prstGeom prst="rect">
            <a:avLst/>
          </a:prstGeom>
          <a:noFill/>
          <a:ln w="9525">
            <a:noFill/>
            <a:miter lim="800000"/>
            <a:headEnd/>
            <a:tailEnd/>
          </a:ln>
        </p:spPr>
        <p:txBody>
          <a:bodyPr>
            <a:spAutoFit/>
          </a:bodyPr>
          <a:lstStyle/>
          <a:p>
            <a:r>
              <a:rPr lang="ja-JP" altLang="en-US" sz="1600"/>
              <a:t>8月：東北地方日本海側で系統的に負の傾向ではない</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392"/>
            <a:ext cx="9083352" cy="1143000"/>
          </a:xfrm>
        </p:spPr>
        <p:txBody>
          <a:bodyPr>
            <a:normAutofit/>
          </a:bodyPr>
          <a:lstStyle/>
          <a:p>
            <a:pPr>
              <a:defRPr/>
            </a:pPr>
            <a:r>
              <a:rPr lang="ja-JP" altLang="en-US" sz="2800" dirty="0" smtClean="0"/>
              <a:t>気象官署の地点での気温トレンドの比較</a:t>
            </a:r>
            <a:r>
              <a:rPr lang="en-US" altLang="ja-JP" sz="2800" dirty="0" smtClean="0"/>
              <a:t> (</a:t>
            </a:r>
            <a:r>
              <a:rPr lang="ja-JP" altLang="en-US" sz="2800" dirty="0" smtClean="0"/>
              <a:t>八戸）</a:t>
            </a:r>
            <a:endParaRPr lang="ja-JP" altLang="en-US" sz="2800" dirty="0"/>
          </a:p>
        </p:txBody>
      </p:sp>
      <p:sp>
        <p:nvSpPr>
          <p:cNvPr id="25602" name="テキスト ボックス 10"/>
          <p:cNvSpPr txBox="1">
            <a:spLocks noChangeArrowheads="1"/>
          </p:cNvSpPr>
          <p:nvPr/>
        </p:nvSpPr>
        <p:spPr bwMode="auto">
          <a:xfrm>
            <a:off x="6464300" y="2667000"/>
            <a:ext cx="2451100" cy="1323975"/>
          </a:xfrm>
          <a:prstGeom prst="rect">
            <a:avLst/>
          </a:prstGeom>
          <a:noFill/>
          <a:ln w="9525">
            <a:noFill/>
            <a:miter lim="800000"/>
            <a:headEnd/>
            <a:tailEnd/>
          </a:ln>
        </p:spPr>
        <p:txBody>
          <a:bodyPr>
            <a:spAutoFit/>
          </a:bodyPr>
          <a:lstStyle/>
          <a:p>
            <a:r>
              <a:rPr lang="en-US" altLang="ja-JP"/>
              <a:t>NHM</a:t>
            </a:r>
            <a:r>
              <a:rPr lang="ja-JP" altLang="en-US"/>
              <a:t>の方が太平洋側で高温バイアスがあるが、トレンドは</a:t>
            </a:r>
            <a:r>
              <a:rPr lang="en-US" altLang="ja-JP"/>
              <a:t>consistent</a:t>
            </a:r>
          </a:p>
        </p:txBody>
      </p:sp>
      <p:sp>
        <p:nvSpPr>
          <p:cNvPr id="25603" name="テキスト ボックス 2"/>
          <p:cNvSpPr txBox="1">
            <a:spLocks noChangeArrowheads="1"/>
          </p:cNvSpPr>
          <p:nvPr/>
        </p:nvSpPr>
        <p:spPr bwMode="auto">
          <a:xfrm>
            <a:off x="6591300" y="5689600"/>
            <a:ext cx="2082800" cy="584200"/>
          </a:xfrm>
          <a:prstGeom prst="rect">
            <a:avLst/>
          </a:prstGeom>
          <a:noFill/>
          <a:ln w="9525">
            <a:noFill/>
            <a:miter lim="800000"/>
            <a:headEnd/>
            <a:tailEnd/>
          </a:ln>
        </p:spPr>
        <p:txBody>
          <a:bodyPr>
            <a:spAutoFit/>
          </a:bodyPr>
          <a:lstStyle/>
          <a:p>
            <a:r>
              <a:rPr lang="ja-JP" altLang="en-US" sz="1600"/>
              <a:t>点線は有意なトレンドではないことを示す。</a:t>
            </a:r>
          </a:p>
        </p:txBody>
      </p:sp>
      <p:pic>
        <p:nvPicPr>
          <p:cNvPr id="25604" name="図 2" descr="trend_per_decade_47581_06.png"/>
          <p:cNvPicPr>
            <a:picLocks noChangeAspect="1"/>
          </p:cNvPicPr>
          <p:nvPr/>
        </p:nvPicPr>
        <p:blipFill>
          <a:blip r:embed="rId2" cstate="print"/>
          <a:srcRect/>
          <a:stretch>
            <a:fillRect/>
          </a:stretch>
        </p:blipFill>
        <p:spPr bwMode="auto">
          <a:xfrm>
            <a:off x="469900" y="698896"/>
            <a:ext cx="5715000" cy="2114550"/>
          </a:xfrm>
          <a:prstGeom prst="rect">
            <a:avLst/>
          </a:prstGeom>
          <a:noFill/>
          <a:ln w="9525">
            <a:noFill/>
            <a:miter lim="800000"/>
            <a:headEnd/>
            <a:tailEnd/>
          </a:ln>
        </p:spPr>
      </p:pic>
      <p:pic>
        <p:nvPicPr>
          <p:cNvPr id="25605" name="図 3" descr="trend_per_decade_47581_07.png"/>
          <p:cNvPicPr>
            <a:picLocks noChangeAspect="1"/>
          </p:cNvPicPr>
          <p:nvPr/>
        </p:nvPicPr>
        <p:blipFill>
          <a:blip r:embed="rId3" cstate="print"/>
          <a:srcRect/>
          <a:stretch>
            <a:fillRect/>
          </a:stretch>
        </p:blipFill>
        <p:spPr bwMode="auto">
          <a:xfrm>
            <a:off x="469900" y="2715021"/>
            <a:ext cx="5715000" cy="2114550"/>
          </a:xfrm>
          <a:prstGeom prst="rect">
            <a:avLst/>
          </a:prstGeom>
          <a:noFill/>
          <a:ln w="9525">
            <a:noFill/>
            <a:miter lim="800000"/>
            <a:headEnd/>
            <a:tailEnd/>
          </a:ln>
        </p:spPr>
      </p:pic>
      <p:pic>
        <p:nvPicPr>
          <p:cNvPr id="25606" name="図 4" descr="trend_per_decade_47581_08.png"/>
          <p:cNvPicPr>
            <a:picLocks noChangeAspect="1"/>
          </p:cNvPicPr>
          <p:nvPr/>
        </p:nvPicPr>
        <p:blipFill>
          <a:blip r:embed="rId4" cstate="print"/>
          <a:srcRect/>
          <a:stretch>
            <a:fillRect/>
          </a:stretch>
        </p:blipFill>
        <p:spPr bwMode="auto">
          <a:xfrm>
            <a:off x="469900" y="4770834"/>
            <a:ext cx="5715000"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3408"/>
            <a:ext cx="8229600" cy="1143000"/>
          </a:xfrm>
        </p:spPr>
        <p:txBody>
          <a:bodyPr>
            <a:normAutofit/>
          </a:bodyPr>
          <a:lstStyle/>
          <a:p>
            <a:pPr>
              <a:defRPr/>
            </a:pPr>
            <a:r>
              <a:rPr lang="ja-JP" altLang="en-US" sz="2800" dirty="0" smtClean="0"/>
              <a:t>気象官署の地点での気温トレンドの比較</a:t>
            </a:r>
            <a:r>
              <a:rPr lang="en-US" altLang="ja-JP" sz="2800" dirty="0" smtClean="0"/>
              <a:t> (</a:t>
            </a:r>
            <a:r>
              <a:rPr lang="ja-JP" altLang="en-US" sz="2800" dirty="0" smtClean="0"/>
              <a:t>宮古）</a:t>
            </a:r>
            <a:endParaRPr lang="ja-JP" altLang="en-US" sz="2800" dirty="0"/>
          </a:p>
        </p:txBody>
      </p:sp>
      <p:sp>
        <p:nvSpPr>
          <p:cNvPr id="26626" name="テキスト ボックス 5"/>
          <p:cNvSpPr txBox="1">
            <a:spLocks noChangeArrowheads="1"/>
          </p:cNvSpPr>
          <p:nvPr/>
        </p:nvSpPr>
        <p:spPr bwMode="auto">
          <a:xfrm>
            <a:off x="6438900" y="2032000"/>
            <a:ext cx="2501900" cy="1323975"/>
          </a:xfrm>
          <a:prstGeom prst="rect">
            <a:avLst/>
          </a:prstGeom>
          <a:noFill/>
          <a:ln w="9525">
            <a:noFill/>
            <a:miter lim="800000"/>
            <a:headEnd/>
            <a:tailEnd/>
          </a:ln>
        </p:spPr>
        <p:txBody>
          <a:bodyPr>
            <a:spAutoFit/>
          </a:bodyPr>
          <a:lstStyle/>
          <a:p>
            <a:r>
              <a:rPr lang="ja-JP" altLang="en-US"/>
              <a:t>宮古だけ、</a:t>
            </a:r>
            <a:r>
              <a:rPr lang="en-US" altLang="ja-JP"/>
              <a:t>6-7</a:t>
            </a:r>
            <a:r>
              <a:rPr lang="ja-JP" altLang="en-US"/>
              <a:t>月に</a:t>
            </a:r>
            <a:endParaRPr lang="en-US" altLang="ja-JP"/>
          </a:p>
          <a:p>
            <a:r>
              <a:rPr lang="en-US" altLang="ja-JP"/>
              <a:t>NHM</a:t>
            </a:r>
            <a:r>
              <a:rPr lang="ja-JP" altLang="en-US"/>
              <a:t>と気象官署の観測とのトレンドの差が</a:t>
            </a:r>
            <a:r>
              <a:rPr lang="en-US" altLang="ja-JP"/>
              <a:t>(</a:t>
            </a:r>
            <a:r>
              <a:rPr lang="ja-JP" altLang="en-US"/>
              <a:t>局地的に</a:t>
            </a:r>
            <a:r>
              <a:rPr lang="en-US" altLang="ja-JP"/>
              <a:t>)</a:t>
            </a:r>
            <a:r>
              <a:rPr lang="ja-JP" altLang="en-US"/>
              <a:t>大きい</a:t>
            </a:r>
          </a:p>
        </p:txBody>
      </p:sp>
      <p:pic>
        <p:nvPicPr>
          <p:cNvPr id="26627" name="図 2" descr="trend_per_decade_47585_06.png"/>
          <p:cNvPicPr>
            <a:picLocks noChangeAspect="1"/>
          </p:cNvPicPr>
          <p:nvPr/>
        </p:nvPicPr>
        <p:blipFill>
          <a:blip r:embed="rId2" cstate="print"/>
          <a:srcRect/>
          <a:stretch>
            <a:fillRect/>
          </a:stretch>
        </p:blipFill>
        <p:spPr bwMode="auto">
          <a:xfrm>
            <a:off x="508000" y="542925"/>
            <a:ext cx="5715000" cy="2114550"/>
          </a:xfrm>
          <a:prstGeom prst="rect">
            <a:avLst/>
          </a:prstGeom>
          <a:noFill/>
          <a:ln w="9525">
            <a:noFill/>
            <a:miter lim="800000"/>
            <a:headEnd/>
            <a:tailEnd/>
          </a:ln>
        </p:spPr>
      </p:pic>
      <p:pic>
        <p:nvPicPr>
          <p:cNvPr id="26628" name="図 3" descr="trend_per_decade_47585_07.png"/>
          <p:cNvPicPr>
            <a:picLocks noChangeAspect="1"/>
          </p:cNvPicPr>
          <p:nvPr/>
        </p:nvPicPr>
        <p:blipFill>
          <a:blip r:embed="rId3" cstate="print"/>
          <a:srcRect/>
          <a:stretch>
            <a:fillRect/>
          </a:stretch>
        </p:blipFill>
        <p:spPr bwMode="auto">
          <a:xfrm>
            <a:off x="508000" y="2549525"/>
            <a:ext cx="5715000" cy="2114550"/>
          </a:xfrm>
          <a:prstGeom prst="rect">
            <a:avLst/>
          </a:prstGeom>
          <a:noFill/>
          <a:ln w="9525">
            <a:noFill/>
            <a:miter lim="800000"/>
            <a:headEnd/>
            <a:tailEnd/>
          </a:ln>
        </p:spPr>
      </p:pic>
      <p:pic>
        <p:nvPicPr>
          <p:cNvPr id="26629" name="図 4" descr="trend_per_decade_47585_08.png"/>
          <p:cNvPicPr>
            <a:picLocks noChangeAspect="1"/>
          </p:cNvPicPr>
          <p:nvPr/>
        </p:nvPicPr>
        <p:blipFill>
          <a:blip r:embed="rId4" cstate="print"/>
          <a:srcRect/>
          <a:stretch>
            <a:fillRect/>
          </a:stretch>
        </p:blipFill>
        <p:spPr bwMode="auto">
          <a:xfrm>
            <a:off x="508000" y="4619625"/>
            <a:ext cx="5715000" cy="2114550"/>
          </a:xfrm>
          <a:prstGeom prst="rect">
            <a:avLst/>
          </a:prstGeom>
          <a:noFill/>
          <a:ln w="9525">
            <a:noFill/>
            <a:miter lim="800000"/>
            <a:headEnd/>
            <a:tailEnd/>
          </a:ln>
        </p:spPr>
      </p:pic>
      <p:sp>
        <p:nvSpPr>
          <p:cNvPr id="26630" name="テキスト ボックス 2"/>
          <p:cNvSpPr txBox="1">
            <a:spLocks noChangeArrowheads="1"/>
          </p:cNvSpPr>
          <p:nvPr/>
        </p:nvSpPr>
        <p:spPr bwMode="auto">
          <a:xfrm>
            <a:off x="6591300" y="5689600"/>
            <a:ext cx="2082800" cy="584200"/>
          </a:xfrm>
          <a:prstGeom prst="rect">
            <a:avLst/>
          </a:prstGeom>
          <a:noFill/>
          <a:ln w="9525">
            <a:noFill/>
            <a:miter lim="800000"/>
            <a:headEnd/>
            <a:tailEnd/>
          </a:ln>
        </p:spPr>
        <p:txBody>
          <a:bodyPr>
            <a:spAutoFit/>
          </a:bodyPr>
          <a:lstStyle/>
          <a:p>
            <a:r>
              <a:rPr lang="ja-JP" altLang="en-US" sz="1600"/>
              <a:t>点線は有意なトレンドではないことを示す。</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15416"/>
            <a:ext cx="8229600" cy="1143000"/>
          </a:xfrm>
        </p:spPr>
        <p:txBody>
          <a:bodyPr>
            <a:normAutofit/>
          </a:bodyPr>
          <a:lstStyle/>
          <a:p>
            <a:pPr>
              <a:defRPr/>
            </a:pPr>
            <a:r>
              <a:rPr lang="ja-JP" altLang="en-US" sz="2800" dirty="0" smtClean="0"/>
              <a:t>気象官署の地点での気温トレンドの比較</a:t>
            </a:r>
            <a:r>
              <a:rPr lang="en-US" altLang="ja-JP" sz="2800" dirty="0" smtClean="0"/>
              <a:t> (</a:t>
            </a:r>
            <a:r>
              <a:rPr lang="ja-JP" altLang="en-US" sz="2800" dirty="0" smtClean="0"/>
              <a:t>仙台）</a:t>
            </a:r>
            <a:endParaRPr lang="ja-JP" altLang="en-US" sz="2800" dirty="0"/>
          </a:p>
        </p:txBody>
      </p:sp>
      <p:sp>
        <p:nvSpPr>
          <p:cNvPr id="27650" name="テキスト ボックス 10"/>
          <p:cNvSpPr txBox="1">
            <a:spLocks noChangeArrowheads="1"/>
          </p:cNvSpPr>
          <p:nvPr/>
        </p:nvSpPr>
        <p:spPr bwMode="auto">
          <a:xfrm>
            <a:off x="6146800" y="2247900"/>
            <a:ext cx="2451100" cy="400050"/>
          </a:xfrm>
          <a:prstGeom prst="rect">
            <a:avLst/>
          </a:prstGeom>
          <a:noFill/>
          <a:ln w="9525">
            <a:noFill/>
            <a:miter lim="800000"/>
            <a:headEnd/>
            <a:tailEnd/>
          </a:ln>
        </p:spPr>
        <p:txBody>
          <a:bodyPr>
            <a:spAutoFit/>
          </a:bodyPr>
          <a:lstStyle/>
          <a:p>
            <a:r>
              <a:rPr lang="ja-JP" altLang="en-US"/>
              <a:t>トレンドは</a:t>
            </a:r>
            <a:r>
              <a:rPr lang="en-US" altLang="ja-JP"/>
              <a:t>consistent</a:t>
            </a:r>
          </a:p>
        </p:txBody>
      </p:sp>
      <p:pic>
        <p:nvPicPr>
          <p:cNvPr id="27651" name="図 2" descr="trend_per_decade_47590_06.png"/>
          <p:cNvPicPr>
            <a:picLocks noChangeAspect="1"/>
          </p:cNvPicPr>
          <p:nvPr/>
        </p:nvPicPr>
        <p:blipFill>
          <a:blip r:embed="rId2" cstate="print"/>
          <a:srcRect/>
          <a:stretch>
            <a:fillRect/>
          </a:stretch>
        </p:blipFill>
        <p:spPr bwMode="auto">
          <a:xfrm>
            <a:off x="171450" y="504825"/>
            <a:ext cx="5715000" cy="2114550"/>
          </a:xfrm>
          <a:prstGeom prst="rect">
            <a:avLst/>
          </a:prstGeom>
          <a:noFill/>
          <a:ln w="9525">
            <a:noFill/>
            <a:miter lim="800000"/>
            <a:headEnd/>
            <a:tailEnd/>
          </a:ln>
        </p:spPr>
      </p:pic>
      <p:pic>
        <p:nvPicPr>
          <p:cNvPr id="27652" name="図 3" descr="trend_per_decade_47590_07.png"/>
          <p:cNvPicPr>
            <a:picLocks noChangeAspect="1"/>
          </p:cNvPicPr>
          <p:nvPr/>
        </p:nvPicPr>
        <p:blipFill>
          <a:blip r:embed="rId3" cstate="print"/>
          <a:srcRect/>
          <a:stretch>
            <a:fillRect/>
          </a:stretch>
        </p:blipFill>
        <p:spPr bwMode="auto">
          <a:xfrm>
            <a:off x="171450" y="2536825"/>
            <a:ext cx="5715000" cy="2114550"/>
          </a:xfrm>
          <a:prstGeom prst="rect">
            <a:avLst/>
          </a:prstGeom>
          <a:noFill/>
          <a:ln w="9525">
            <a:noFill/>
            <a:miter lim="800000"/>
            <a:headEnd/>
            <a:tailEnd/>
          </a:ln>
        </p:spPr>
      </p:pic>
      <p:pic>
        <p:nvPicPr>
          <p:cNvPr id="27653" name="図 4" descr="trend_per_decade_47590_08.png"/>
          <p:cNvPicPr>
            <a:picLocks noChangeAspect="1"/>
          </p:cNvPicPr>
          <p:nvPr/>
        </p:nvPicPr>
        <p:blipFill>
          <a:blip r:embed="rId4" cstate="print"/>
          <a:srcRect/>
          <a:stretch>
            <a:fillRect/>
          </a:stretch>
        </p:blipFill>
        <p:spPr bwMode="auto">
          <a:xfrm>
            <a:off x="171450" y="4654550"/>
            <a:ext cx="5715000" cy="2114550"/>
          </a:xfrm>
          <a:prstGeom prst="rect">
            <a:avLst/>
          </a:prstGeom>
          <a:noFill/>
          <a:ln w="9525">
            <a:noFill/>
            <a:miter lim="800000"/>
            <a:headEnd/>
            <a:tailEnd/>
          </a:ln>
        </p:spPr>
      </p:pic>
      <p:sp>
        <p:nvSpPr>
          <p:cNvPr id="27654" name="テキスト ボックス 2"/>
          <p:cNvSpPr txBox="1">
            <a:spLocks noChangeArrowheads="1"/>
          </p:cNvSpPr>
          <p:nvPr/>
        </p:nvSpPr>
        <p:spPr bwMode="auto">
          <a:xfrm>
            <a:off x="6591300" y="5689600"/>
            <a:ext cx="2082800" cy="584200"/>
          </a:xfrm>
          <a:prstGeom prst="rect">
            <a:avLst/>
          </a:prstGeom>
          <a:noFill/>
          <a:ln w="9525">
            <a:noFill/>
            <a:miter lim="800000"/>
            <a:headEnd/>
            <a:tailEnd/>
          </a:ln>
        </p:spPr>
        <p:txBody>
          <a:bodyPr>
            <a:spAutoFit/>
          </a:bodyPr>
          <a:lstStyle/>
          <a:p>
            <a:r>
              <a:rPr lang="ja-JP" altLang="en-US" sz="1600"/>
              <a:t>点線は有意なトレンドではないことを示す。</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15416"/>
            <a:ext cx="8229600" cy="1143000"/>
          </a:xfrm>
        </p:spPr>
        <p:txBody>
          <a:bodyPr>
            <a:normAutofit/>
          </a:bodyPr>
          <a:lstStyle/>
          <a:p>
            <a:pPr>
              <a:defRPr/>
            </a:pPr>
            <a:r>
              <a:rPr lang="ja-JP" altLang="en-US" sz="2800" dirty="0" smtClean="0"/>
              <a:t>気象官署の地点での気温トレンドの比較</a:t>
            </a:r>
            <a:r>
              <a:rPr lang="en-US" altLang="ja-JP" sz="2800" dirty="0" smtClean="0"/>
              <a:t> (</a:t>
            </a:r>
            <a:r>
              <a:rPr lang="ja-JP" altLang="en-US" sz="2800" dirty="0" smtClean="0"/>
              <a:t>酒田）</a:t>
            </a:r>
            <a:endParaRPr lang="ja-JP" altLang="en-US" sz="2800" dirty="0"/>
          </a:p>
        </p:txBody>
      </p:sp>
      <p:sp>
        <p:nvSpPr>
          <p:cNvPr id="28674" name="正方形/長方形 2"/>
          <p:cNvSpPr>
            <a:spLocks noChangeArrowheads="1"/>
          </p:cNvSpPr>
          <p:nvPr/>
        </p:nvSpPr>
        <p:spPr bwMode="auto">
          <a:xfrm>
            <a:off x="6202363" y="2619375"/>
            <a:ext cx="2484437" cy="708025"/>
          </a:xfrm>
          <a:prstGeom prst="rect">
            <a:avLst/>
          </a:prstGeom>
          <a:noFill/>
          <a:ln w="9525">
            <a:noFill/>
            <a:miter lim="800000"/>
            <a:headEnd/>
            <a:tailEnd/>
          </a:ln>
        </p:spPr>
        <p:txBody>
          <a:bodyPr>
            <a:spAutoFit/>
          </a:bodyPr>
          <a:lstStyle/>
          <a:p>
            <a:r>
              <a:rPr lang="ja-JP" altLang="en-US"/>
              <a:t>トレンド、月平均気温ともよく一致</a:t>
            </a:r>
          </a:p>
        </p:txBody>
      </p:sp>
      <p:pic>
        <p:nvPicPr>
          <p:cNvPr id="28675" name="図 2" descr="trend_per_decade_47587_06.png"/>
          <p:cNvPicPr>
            <a:picLocks noChangeAspect="1"/>
          </p:cNvPicPr>
          <p:nvPr/>
        </p:nvPicPr>
        <p:blipFill>
          <a:blip r:embed="rId2" cstate="print"/>
          <a:srcRect/>
          <a:stretch>
            <a:fillRect/>
          </a:stretch>
        </p:blipFill>
        <p:spPr bwMode="auto">
          <a:xfrm>
            <a:off x="342900" y="517525"/>
            <a:ext cx="5715000" cy="2114550"/>
          </a:xfrm>
          <a:prstGeom prst="rect">
            <a:avLst/>
          </a:prstGeom>
          <a:noFill/>
          <a:ln w="9525">
            <a:noFill/>
            <a:miter lim="800000"/>
            <a:headEnd/>
            <a:tailEnd/>
          </a:ln>
        </p:spPr>
      </p:pic>
      <p:pic>
        <p:nvPicPr>
          <p:cNvPr id="28676" name="図 3" descr="trend_per_decade_47587_07.png"/>
          <p:cNvPicPr>
            <a:picLocks noChangeAspect="1"/>
          </p:cNvPicPr>
          <p:nvPr/>
        </p:nvPicPr>
        <p:blipFill>
          <a:blip r:embed="rId3" cstate="print"/>
          <a:srcRect/>
          <a:stretch>
            <a:fillRect/>
          </a:stretch>
        </p:blipFill>
        <p:spPr bwMode="auto">
          <a:xfrm>
            <a:off x="342900" y="2562225"/>
            <a:ext cx="5715000" cy="2114550"/>
          </a:xfrm>
          <a:prstGeom prst="rect">
            <a:avLst/>
          </a:prstGeom>
          <a:noFill/>
          <a:ln w="9525">
            <a:noFill/>
            <a:miter lim="800000"/>
            <a:headEnd/>
            <a:tailEnd/>
          </a:ln>
        </p:spPr>
      </p:pic>
      <p:pic>
        <p:nvPicPr>
          <p:cNvPr id="28677" name="図 4" descr="trend_per_decade_47587_08.png"/>
          <p:cNvPicPr>
            <a:picLocks noChangeAspect="1"/>
          </p:cNvPicPr>
          <p:nvPr/>
        </p:nvPicPr>
        <p:blipFill>
          <a:blip r:embed="rId4" cstate="print"/>
          <a:srcRect/>
          <a:stretch>
            <a:fillRect/>
          </a:stretch>
        </p:blipFill>
        <p:spPr bwMode="auto">
          <a:xfrm>
            <a:off x="342900" y="4592638"/>
            <a:ext cx="5715000" cy="2114550"/>
          </a:xfrm>
          <a:prstGeom prst="rect">
            <a:avLst/>
          </a:prstGeom>
          <a:noFill/>
          <a:ln w="9525">
            <a:noFill/>
            <a:miter lim="800000"/>
            <a:headEnd/>
            <a:tailEnd/>
          </a:ln>
        </p:spPr>
      </p:pic>
      <p:sp>
        <p:nvSpPr>
          <p:cNvPr id="28678" name="テキスト ボックス 2"/>
          <p:cNvSpPr txBox="1">
            <a:spLocks noChangeArrowheads="1"/>
          </p:cNvSpPr>
          <p:nvPr/>
        </p:nvSpPr>
        <p:spPr bwMode="auto">
          <a:xfrm>
            <a:off x="6591300" y="5689600"/>
            <a:ext cx="2082800" cy="584200"/>
          </a:xfrm>
          <a:prstGeom prst="rect">
            <a:avLst/>
          </a:prstGeom>
          <a:noFill/>
          <a:ln w="9525">
            <a:noFill/>
            <a:miter lim="800000"/>
            <a:headEnd/>
            <a:tailEnd/>
          </a:ln>
        </p:spPr>
        <p:txBody>
          <a:bodyPr>
            <a:spAutoFit/>
          </a:bodyPr>
          <a:lstStyle/>
          <a:p>
            <a:r>
              <a:rPr lang="ja-JP" altLang="en-US" sz="1600"/>
              <a:t>点線は有意なトレンドではないことを示す。</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15416"/>
            <a:ext cx="8229600" cy="1143000"/>
          </a:xfrm>
        </p:spPr>
        <p:txBody>
          <a:bodyPr>
            <a:normAutofit/>
          </a:bodyPr>
          <a:lstStyle/>
          <a:p>
            <a:pPr>
              <a:defRPr/>
            </a:pPr>
            <a:r>
              <a:rPr lang="ja-JP" altLang="en-US" sz="2800" dirty="0" smtClean="0"/>
              <a:t>気象官署の地点での気温トレンドの比較</a:t>
            </a:r>
            <a:r>
              <a:rPr lang="en-US" altLang="ja-JP" sz="2800" dirty="0" smtClean="0"/>
              <a:t> (</a:t>
            </a:r>
            <a:r>
              <a:rPr lang="ja-JP" altLang="en-US" sz="2800" dirty="0" smtClean="0"/>
              <a:t>帯広）</a:t>
            </a:r>
            <a:endParaRPr lang="ja-JP" altLang="en-US" sz="2800" dirty="0"/>
          </a:p>
        </p:txBody>
      </p:sp>
      <p:sp>
        <p:nvSpPr>
          <p:cNvPr id="29698" name="正方形/長方形 2"/>
          <p:cNvSpPr>
            <a:spLocks noChangeArrowheads="1"/>
          </p:cNvSpPr>
          <p:nvPr/>
        </p:nvSpPr>
        <p:spPr bwMode="auto">
          <a:xfrm>
            <a:off x="6354763" y="2619375"/>
            <a:ext cx="2484437" cy="400050"/>
          </a:xfrm>
          <a:prstGeom prst="rect">
            <a:avLst/>
          </a:prstGeom>
          <a:noFill/>
          <a:ln w="9525">
            <a:noFill/>
            <a:miter lim="800000"/>
            <a:headEnd/>
            <a:tailEnd/>
          </a:ln>
        </p:spPr>
        <p:txBody>
          <a:bodyPr>
            <a:spAutoFit/>
          </a:bodyPr>
          <a:lstStyle/>
          <a:p>
            <a:r>
              <a:rPr lang="ja-JP" altLang="en-US"/>
              <a:t>トレンドはよく一致</a:t>
            </a:r>
          </a:p>
        </p:txBody>
      </p:sp>
      <p:pic>
        <p:nvPicPr>
          <p:cNvPr id="29699" name="図 2" descr="trend_per_decade_47417_06.png"/>
          <p:cNvPicPr>
            <a:picLocks noChangeAspect="1"/>
          </p:cNvPicPr>
          <p:nvPr/>
        </p:nvPicPr>
        <p:blipFill>
          <a:blip r:embed="rId2" cstate="print"/>
          <a:srcRect/>
          <a:stretch>
            <a:fillRect/>
          </a:stretch>
        </p:blipFill>
        <p:spPr bwMode="auto">
          <a:xfrm>
            <a:off x="647700" y="508000"/>
            <a:ext cx="5715000" cy="2114550"/>
          </a:xfrm>
          <a:prstGeom prst="rect">
            <a:avLst/>
          </a:prstGeom>
          <a:noFill/>
          <a:ln w="9525">
            <a:noFill/>
            <a:miter lim="800000"/>
            <a:headEnd/>
            <a:tailEnd/>
          </a:ln>
        </p:spPr>
      </p:pic>
      <p:pic>
        <p:nvPicPr>
          <p:cNvPr id="29700" name="図 3" descr="trend_per_decade_47417_07.png"/>
          <p:cNvPicPr>
            <a:picLocks noChangeAspect="1"/>
          </p:cNvPicPr>
          <p:nvPr/>
        </p:nvPicPr>
        <p:blipFill>
          <a:blip r:embed="rId3" cstate="print"/>
          <a:srcRect/>
          <a:stretch>
            <a:fillRect/>
          </a:stretch>
        </p:blipFill>
        <p:spPr bwMode="auto">
          <a:xfrm>
            <a:off x="647700" y="2536825"/>
            <a:ext cx="5715000" cy="2114550"/>
          </a:xfrm>
          <a:prstGeom prst="rect">
            <a:avLst/>
          </a:prstGeom>
          <a:noFill/>
          <a:ln w="9525">
            <a:noFill/>
            <a:miter lim="800000"/>
            <a:headEnd/>
            <a:tailEnd/>
          </a:ln>
        </p:spPr>
      </p:pic>
      <p:pic>
        <p:nvPicPr>
          <p:cNvPr id="29701" name="図 4" descr="trend_per_decade_47417_08.png"/>
          <p:cNvPicPr>
            <a:picLocks noChangeAspect="1"/>
          </p:cNvPicPr>
          <p:nvPr/>
        </p:nvPicPr>
        <p:blipFill>
          <a:blip r:embed="rId4" cstate="print"/>
          <a:srcRect/>
          <a:stretch>
            <a:fillRect/>
          </a:stretch>
        </p:blipFill>
        <p:spPr bwMode="auto">
          <a:xfrm>
            <a:off x="647700" y="4581525"/>
            <a:ext cx="5715000" cy="2114550"/>
          </a:xfrm>
          <a:prstGeom prst="rect">
            <a:avLst/>
          </a:prstGeom>
          <a:noFill/>
          <a:ln w="9525">
            <a:noFill/>
            <a:miter lim="800000"/>
            <a:headEnd/>
            <a:tailEnd/>
          </a:ln>
        </p:spPr>
      </p:pic>
      <p:sp>
        <p:nvSpPr>
          <p:cNvPr id="29702" name="テキスト ボックス 2"/>
          <p:cNvSpPr txBox="1">
            <a:spLocks noChangeArrowheads="1"/>
          </p:cNvSpPr>
          <p:nvPr/>
        </p:nvSpPr>
        <p:spPr bwMode="auto">
          <a:xfrm>
            <a:off x="6591300" y="5689600"/>
            <a:ext cx="2082800" cy="584200"/>
          </a:xfrm>
          <a:prstGeom prst="rect">
            <a:avLst/>
          </a:prstGeom>
          <a:noFill/>
          <a:ln w="9525">
            <a:noFill/>
            <a:miter lim="800000"/>
            <a:headEnd/>
            <a:tailEnd/>
          </a:ln>
        </p:spPr>
        <p:txBody>
          <a:bodyPr>
            <a:spAutoFit/>
          </a:bodyPr>
          <a:lstStyle/>
          <a:p>
            <a:r>
              <a:rPr lang="ja-JP" altLang="en-US" sz="1600"/>
              <a:t>点線は有意なトレンドではないことを示す。</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5962"/>
            <a:ext cx="8229600" cy="648000"/>
          </a:xfrm>
        </p:spPr>
        <p:txBody>
          <a:bodyPr>
            <a:normAutofit/>
          </a:bodyPr>
          <a:lstStyle/>
          <a:p>
            <a:pPr>
              <a:defRPr/>
            </a:pPr>
            <a:r>
              <a:rPr lang="ja-JP" altLang="en-US" sz="3600" dirty="0" smtClean="0"/>
              <a:t>平成</a:t>
            </a:r>
            <a:r>
              <a:rPr lang="en-US" altLang="ja-JP" sz="3600" dirty="0" smtClean="0"/>
              <a:t>24</a:t>
            </a:r>
            <a:r>
              <a:rPr lang="ja-JP" altLang="en-US" sz="3600" dirty="0" smtClean="0"/>
              <a:t>年度計画</a:t>
            </a:r>
            <a:endParaRPr lang="ja-JP" altLang="en-US" sz="3600" dirty="0"/>
          </a:p>
        </p:txBody>
      </p:sp>
      <p:sp>
        <p:nvSpPr>
          <p:cNvPr id="5" name="コンテンツ プレースホルダー 4"/>
          <p:cNvSpPr>
            <a:spLocks noGrp="1"/>
          </p:cNvSpPr>
          <p:nvPr>
            <p:ph idx="1"/>
          </p:nvPr>
        </p:nvSpPr>
        <p:spPr>
          <a:xfrm>
            <a:off x="395536" y="764704"/>
            <a:ext cx="8748464" cy="6021288"/>
          </a:xfrm>
          <a:ln>
            <a:solidFill>
              <a:srgbClr val="9999FF"/>
            </a:solidFill>
          </a:ln>
        </p:spPr>
        <p:txBody>
          <a:bodyPr>
            <a:normAutofit/>
          </a:bodyPr>
          <a:lstStyle/>
          <a:p>
            <a:pPr marL="0" indent="0">
              <a:buFontTx/>
              <a:buNone/>
              <a:defRPr/>
            </a:pPr>
            <a:r>
              <a:rPr lang="ja-JP" altLang="en-US" sz="2400" b="1" dirty="0" smtClean="0">
                <a:solidFill>
                  <a:srgbClr val="800000"/>
                </a:solidFill>
              </a:rPr>
              <a:t>予測研究　短中期</a:t>
            </a:r>
            <a:r>
              <a:rPr lang="ja-JP" altLang="en-US" sz="2400" b="1" dirty="0">
                <a:solidFill>
                  <a:srgbClr val="800000"/>
                </a:solidFill>
              </a:rPr>
              <a:t>予測の農業気象情報への</a:t>
            </a:r>
            <a:r>
              <a:rPr lang="ja-JP" altLang="en-US" sz="2400" b="1" dirty="0" smtClean="0">
                <a:solidFill>
                  <a:srgbClr val="800000"/>
                </a:solidFill>
              </a:rPr>
              <a:t>活用</a:t>
            </a:r>
            <a:endParaRPr lang="en-US" altLang="ja-JP" sz="2400" b="1" dirty="0" smtClean="0">
              <a:solidFill>
                <a:srgbClr val="800000"/>
              </a:solidFill>
            </a:endParaRPr>
          </a:p>
          <a:p>
            <a:pPr marL="0" indent="0">
              <a:buFontTx/>
              <a:buNone/>
              <a:defRPr/>
            </a:pPr>
            <a:endParaRPr lang="en-US" altLang="ja-JP" sz="2400" b="1" dirty="0" smtClean="0"/>
          </a:p>
          <a:p>
            <a:pPr>
              <a:defRPr/>
            </a:pPr>
            <a:r>
              <a:rPr lang="ja-JP" altLang="en-US" sz="2000" dirty="0" smtClean="0"/>
              <a:t>アンサンブルダウンスケーリング予測の精度評価・改良</a:t>
            </a:r>
            <a:endParaRPr lang="en-US" altLang="ja-JP" sz="2000" dirty="0" smtClean="0"/>
          </a:p>
          <a:p>
            <a:pPr lvl="1">
              <a:buNone/>
              <a:defRPr/>
            </a:pPr>
            <a:r>
              <a:rPr lang="ja-JP" altLang="en-US" sz="2000" dirty="0" smtClean="0">
                <a:solidFill>
                  <a:srgbClr val="000000"/>
                </a:solidFill>
              </a:rPr>
              <a:t>「頭の上の長期予報」の精度評価と改良</a:t>
            </a:r>
            <a:endParaRPr lang="en-US" altLang="ja-JP" sz="2000" dirty="0" smtClean="0">
              <a:solidFill>
                <a:srgbClr val="000000"/>
              </a:solidFill>
            </a:endParaRPr>
          </a:p>
          <a:p>
            <a:pPr lvl="1">
              <a:buNone/>
              <a:defRPr/>
            </a:pPr>
            <a:r>
              <a:rPr lang="ja-JP" altLang="en-US" sz="2000" dirty="0" smtClean="0">
                <a:solidFill>
                  <a:srgbClr val="000000"/>
                </a:solidFill>
              </a:rPr>
              <a:t>「頭の上の長期予報」の農業利用</a:t>
            </a:r>
            <a:endParaRPr lang="en-US" altLang="ja-JP" sz="2000" dirty="0" smtClean="0">
              <a:solidFill>
                <a:srgbClr val="000000"/>
              </a:solidFill>
            </a:endParaRPr>
          </a:p>
          <a:p>
            <a:pPr lvl="1">
              <a:buNone/>
              <a:defRPr/>
            </a:pPr>
            <a:endParaRPr lang="en-US" altLang="ja-JP" sz="2000" dirty="0" smtClean="0">
              <a:solidFill>
                <a:srgbClr val="000000"/>
              </a:solidFill>
            </a:endParaRPr>
          </a:p>
          <a:p>
            <a:pPr>
              <a:defRPr/>
            </a:pPr>
            <a:r>
              <a:rPr lang="en-US" altLang="ja-JP" sz="2000" dirty="0" smtClean="0"/>
              <a:t>LETKF(</a:t>
            </a:r>
            <a:r>
              <a:rPr lang="ja-JP" altLang="en-US" sz="2000" dirty="0" smtClean="0"/>
              <a:t>アンサンブルカルマンフィルタ</a:t>
            </a:r>
            <a:r>
              <a:rPr lang="en-US" altLang="ja-JP" sz="2000" dirty="0" smtClean="0"/>
              <a:t>)</a:t>
            </a:r>
            <a:r>
              <a:rPr lang="ja-JP" altLang="en-US" sz="2000" dirty="0" smtClean="0"/>
              <a:t>によるデータ同化システムの開発</a:t>
            </a:r>
            <a:endParaRPr lang="en-US" altLang="ja-JP" sz="2000" dirty="0" smtClean="0"/>
          </a:p>
          <a:p>
            <a:pPr lvl="1">
              <a:buNone/>
              <a:defRPr/>
            </a:pPr>
            <a:r>
              <a:rPr lang="ja-JP" altLang="en-US" sz="2000" dirty="0" smtClean="0"/>
              <a:t>　風データの同化</a:t>
            </a:r>
            <a:r>
              <a:rPr lang="ja-JP" altLang="ja-JP" sz="2000" dirty="0" smtClean="0"/>
              <a:t>、</a:t>
            </a:r>
            <a:r>
              <a:rPr lang="ja-JP" altLang="en-US" sz="2000" dirty="0" smtClean="0"/>
              <a:t>雲</a:t>
            </a:r>
            <a:r>
              <a:rPr lang="en-US" altLang="ja-JP" sz="2000" dirty="0" smtClean="0"/>
              <a:t>(</a:t>
            </a:r>
            <a:r>
              <a:rPr lang="ja-JP" altLang="en-US" sz="2000" dirty="0" smtClean="0"/>
              <a:t>衛星</a:t>
            </a:r>
            <a:r>
              <a:rPr lang="en-US" altLang="ja-JP" sz="2000" dirty="0" smtClean="0"/>
              <a:t>)</a:t>
            </a:r>
            <a:r>
              <a:rPr lang="ja-JP" altLang="en-US" sz="2000" dirty="0" smtClean="0"/>
              <a:t>のデータ同化</a:t>
            </a:r>
            <a:endParaRPr lang="en-US" altLang="ja-JP" sz="2000" dirty="0" smtClean="0"/>
          </a:p>
          <a:p>
            <a:pPr lvl="1">
              <a:buNone/>
              <a:defRPr/>
            </a:pPr>
            <a:r>
              <a:rPr lang="ja-JP" altLang="en-US" sz="2000" dirty="0" smtClean="0"/>
              <a:t>　超高解像度短期予報の多目的利用</a:t>
            </a:r>
            <a:endParaRPr lang="en-US" altLang="ja-JP" sz="2000" dirty="0" smtClean="0"/>
          </a:p>
          <a:p>
            <a:pPr lvl="1">
              <a:defRPr/>
            </a:pPr>
            <a:endParaRPr lang="en-US" altLang="ja-JP" sz="2000" dirty="0" smtClean="0"/>
          </a:p>
          <a:p>
            <a:pPr>
              <a:defRPr/>
            </a:pPr>
            <a:r>
              <a:rPr lang="ja-JP" altLang="en-US" sz="2000" dirty="0" smtClean="0"/>
              <a:t>農業気象モデルの改善と農業気象情報の高度化</a:t>
            </a:r>
            <a:endParaRPr lang="en-US" altLang="ja-JP" sz="2000" dirty="0" smtClean="0"/>
          </a:p>
          <a:p>
            <a:pPr lvl="1">
              <a:buNone/>
              <a:defRPr/>
            </a:pPr>
            <a:r>
              <a:rPr lang="ja-JP" altLang="en-US" sz="2000" dirty="0" smtClean="0"/>
              <a:t>　農業気象モデルによる予測の検証と改良</a:t>
            </a:r>
            <a:endParaRPr lang="en-US" altLang="ja-JP" sz="2000" dirty="0" smtClean="0"/>
          </a:p>
          <a:p>
            <a:pPr lvl="1">
              <a:buNone/>
              <a:defRPr/>
            </a:pPr>
            <a:r>
              <a:rPr lang="ja-JP" altLang="en-US" sz="2000" dirty="0" smtClean="0"/>
              <a:t>　アンサンブル予測データの利用へ</a:t>
            </a:r>
            <a:endParaRPr lang="en-US" altLang="ja-JP" sz="2000" dirty="0" smtClean="0"/>
          </a:p>
          <a:p>
            <a:pPr lvl="1">
              <a:buNone/>
              <a:defRPr/>
            </a:pPr>
            <a:endParaRPr lang="en-US" altLang="ja-JP" sz="2000" dirty="0" smtClean="0"/>
          </a:p>
          <a:p>
            <a:pPr>
              <a:defRPr/>
            </a:pPr>
            <a:r>
              <a:rPr lang="ja-JP" altLang="en-US" sz="2000" dirty="0" smtClean="0"/>
              <a:t>高度農業情報の発信に向けたシステムの改良</a:t>
            </a:r>
            <a:endParaRPr lang="en-US" altLang="ja-JP" sz="2000" dirty="0" smtClean="0"/>
          </a:p>
          <a:p>
            <a:pPr lvl="1">
              <a:buNone/>
              <a:defRPr/>
            </a:pPr>
            <a:r>
              <a:rPr lang="ja-JP" altLang="en-US" sz="2000" dirty="0" smtClean="0"/>
              <a:t>　利用者からのフィードバック、利用の簡便化と利用者の拡大</a:t>
            </a:r>
            <a:endParaRPr lang="ja-JP" alt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nvGraphicFramePr>
        <p:xfrm>
          <a:off x="68263" y="1052587"/>
          <a:ext cx="9000002" cy="5184675"/>
        </p:xfrm>
        <a:graphic>
          <a:graphicData uri="http://schemas.openxmlformats.org/drawingml/2006/table">
            <a:tbl>
              <a:tblPr firstRow="1" bandRow="1">
                <a:tableStyleId>{5C22544A-7EE6-4342-B048-85BDC9FD1C3A}</a:tableStyleId>
              </a:tblPr>
              <a:tblGrid>
                <a:gridCol w="1273608"/>
                <a:gridCol w="742923"/>
                <a:gridCol w="742923"/>
                <a:gridCol w="1560137"/>
                <a:gridCol w="1560137"/>
                <a:gridCol w="1560137"/>
                <a:gridCol w="1560137"/>
              </a:tblGrid>
              <a:tr h="326180">
                <a:tc>
                  <a:txBody>
                    <a:bodyPr/>
                    <a:lstStyle/>
                    <a:p>
                      <a:pPr algn="ctr"/>
                      <a:endParaRPr kumimoji="1" lang="ja-JP" alt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a:r>
                        <a:rPr lang="ja-JP" altLang="en-US" dirty="0" smtClean="0">
                          <a:solidFill>
                            <a:schemeClr val="tx1"/>
                          </a:solidFill>
                          <a:latin typeface="Calibri" pitchFamily="34" charset="0"/>
                        </a:rPr>
                        <a:t>平成</a:t>
                      </a:r>
                      <a:r>
                        <a:rPr lang="en-US" altLang="ja-JP" dirty="0" smtClean="0">
                          <a:solidFill>
                            <a:schemeClr val="tx1"/>
                          </a:solidFill>
                          <a:latin typeface="Calibri" pitchFamily="34" charset="0"/>
                        </a:rPr>
                        <a:t>22</a:t>
                      </a:r>
                      <a:r>
                        <a:rPr lang="ja-JP" altLang="en-US" dirty="0" smtClean="0">
                          <a:solidFill>
                            <a:schemeClr val="tx1"/>
                          </a:solidFill>
                          <a:latin typeface="Calibri" pitchFamily="34" charset="0"/>
                        </a:rPr>
                        <a:t>年度</a:t>
                      </a:r>
                      <a:endParaRPr kumimoji="1" lang="ja-JP" altLang="en-US"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ja-JP" altLang="en-US" dirty="0" smtClean="0">
                          <a:solidFill>
                            <a:srgbClr val="0000FF"/>
                          </a:solidFill>
                          <a:latin typeface="Calibri" pitchFamily="34" charset="0"/>
                        </a:rPr>
                        <a:t>平成</a:t>
                      </a:r>
                      <a:r>
                        <a:rPr lang="en-US" altLang="ja-JP" dirty="0" smtClean="0">
                          <a:solidFill>
                            <a:srgbClr val="0000FF"/>
                          </a:solidFill>
                          <a:latin typeface="Calibri" pitchFamily="34" charset="0"/>
                        </a:rPr>
                        <a:t>23</a:t>
                      </a:r>
                      <a:r>
                        <a:rPr lang="ja-JP" altLang="en-US" dirty="0" smtClean="0">
                          <a:solidFill>
                            <a:srgbClr val="0000FF"/>
                          </a:solidFill>
                          <a:latin typeface="Calibri" pitchFamily="34" charset="0"/>
                        </a:rPr>
                        <a:t>年度</a:t>
                      </a:r>
                      <a:endParaRPr kumimoji="1" lang="ja-JP" altLang="en-US" dirty="0">
                        <a:solidFill>
                          <a:srgbClr val="0000FF"/>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ja-JP" altLang="en-US" dirty="0" smtClean="0">
                          <a:solidFill>
                            <a:schemeClr val="tx1"/>
                          </a:solidFill>
                          <a:latin typeface="Calibri" pitchFamily="34" charset="0"/>
                        </a:rPr>
                        <a:t>平成</a:t>
                      </a:r>
                      <a:r>
                        <a:rPr lang="en-US" altLang="ja-JP" dirty="0" smtClean="0">
                          <a:solidFill>
                            <a:schemeClr val="tx1"/>
                          </a:solidFill>
                          <a:latin typeface="Calibri" pitchFamily="34" charset="0"/>
                        </a:rPr>
                        <a:t>24</a:t>
                      </a:r>
                      <a:r>
                        <a:rPr lang="ja-JP" altLang="en-US" dirty="0" smtClean="0">
                          <a:solidFill>
                            <a:schemeClr val="tx1"/>
                          </a:solidFill>
                          <a:latin typeface="Calibri" pitchFamily="34" charset="0"/>
                        </a:rPr>
                        <a:t>年度</a:t>
                      </a:r>
                      <a:endParaRPr kumimoji="1" lang="ja-JP" altLang="en-US"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ja-JP" altLang="en-US" dirty="0" smtClean="0">
                          <a:solidFill>
                            <a:schemeClr val="tx1"/>
                          </a:solidFill>
                          <a:latin typeface="Calibri" pitchFamily="34" charset="0"/>
                        </a:rPr>
                        <a:t>平成</a:t>
                      </a:r>
                      <a:r>
                        <a:rPr lang="en-US" altLang="ja-JP" dirty="0" smtClean="0">
                          <a:solidFill>
                            <a:schemeClr val="tx1"/>
                          </a:solidFill>
                          <a:latin typeface="Calibri" pitchFamily="34" charset="0"/>
                        </a:rPr>
                        <a:t>25</a:t>
                      </a:r>
                      <a:r>
                        <a:rPr lang="ja-JP" altLang="en-US" dirty="0" smtClean="0">
                          <a:solidFill>
                            <a:schemeClr val="tx1"/>
                          </a:solidFill>
                          <a:latin typeface="Calibri" pitchFamily="34" charset="0"/>
                        </a:rPr>
                        <a:t>年度</a:t>
                      </a:r>
                      <a:endParaRPr kumimoji="1" lang="ja-JP" altLang="en-US"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ja-JP" altLang="en-US" dirty="0" smtClean="0">
                          <a:solidFill>
                            <a:schemeClr val="tx1"/>
                          </a:solidFill>
                          <a:latin typeface="Calibri" pitchFamily="34" charset="0"/>
                        </a:rPr>
                        <a:t>平成</a:t>
                      </a:r>
                      <a:r>
                        <a:rPr lang="en-US" altLang="ja-JP" dirty="0" smtClean="0">
                          <a:solidFill>
                            <a:schemeClr val="tx1"/>
                          </a:solidFill>
                          <a:latin typeface="Calibri" pitchFamily="34" charset="0"/>
                        </a:rPr>
                        <a:t>26</a:t>
                      </a:r>
                      <a:r>
                        <a:rPr lang="ja-JP" altLang="en-US" dirty="0" smtClean="0">
                          <a:solidFill>
                            <a:schemeClr val="tx1"/>
                          </a:solidFill>
                          <a:latin typeface="Calibri" pitchFamily="34" charset="0"/>
                        </a:rPr>
                        <a:t>年度</a:t>
                      </a:r>
                      <a:endParaRPr kumimoji="1" lang="ja-JP" altLang="en-US"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68221">
                <a:tc gridSpan="7">
                  <a:txBody>
                    <a:bodyPr/>
                    <a:lstStyle/>
                    <a:p>
                      <a:pPr algn="ctr"/>
                      <a:r>
                        <a:rPr kumimoji="1" lang="ja-JP" altLang="ja-JP" sz="2400" kern="1200" dirty="0" smtClean="0">
                          <a:solidFill>
                            <a:schemeClr val="dk1"/>
                          </a:solidFill>
                          <a:latin typeface="+mn-lt"/>
                          <a:ea typeface="+mn-ea"/>
                          <a:cs typeface="+mn-cs"/>
                        </a:rPr>
                        <a:t>東北地域のヤマセと冬季モンスーンの先進的ダウンスケール研究</a:t>
                      </a:r>
                      <a:endParaRPr kumimoji="1" lang="ja-JP" altLang="en-US" sz="24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tr>
              <a:tr h="4490274">
                <a:tc>
                  <a:txBody>
                    <a:bodyPr/>
                    <a:lstStyle/>
                    <a:p>
                      <a:endParaRPr kumimoji="1" lang="en-US" altLang="ja-JP" sz="1200" kern="1200" dirty="0" smtClean="0">
                        <a:solidFill>
                          <a:schemeClr val="dk1"/>
                        </a:solidFill>
                        <a:latin typeface="+mn-lt"/>
                        <a:ea typeface="+mn-ea"/>
                        <a:cs typeface="+mn-cs"/>
                      </a:endParaRPr>
                    </a:p>
                    <a:p>
                      <a:r>
                        <a:rPr kumimoji="1" lang="ja-JP" altLang="en-US" sz="1200" b="1" kern="1200" dirty="0" smtClean="0">
                          <a:solidFill>
                            <a:schemeClr val="dk1"/>
                          </a:solidFill>
                          <a:latin typeface="+mn-lt"/>
                          <a:ea typeface="+mn-ea"/>
                          <a:cs typeface="+mn-cs"/>
                        </a:rPr>
                        <a:t>（１）</a:t>
                      </a:r>
                      <a:r>
                        <a:rPr kumimoji="1" lang="ja-JP" altLang="ja-JP" sz="1200" b="1" kern="1200" dirty="0" smtClean="0">
                          <a:solidFill>
                            <a:schemeClr val="dk1"/>
                          </a:solidFill>
                          <a:latin typeface="+mn-lt"/>
                          <a:ea typeface="+mn-ea"/>
                          <a:cs typeface="+mn-cs"/>
                        </a:rPr>
                        <a:t>局地気候の</a:t>
                      </a:r>
                      <a:endParaRPr kumimoji="1" lang="en-US" altLang="ja-JP" sz="1200" b="1" kern="1200" dirty="0" smtClean="0">
                        <a:solidFill>
                          <a:schemeClr val="dk1"/>
                        </a:solidFill>
                        <a:latin typeface="+mn-lt"/>
                        <a:ea typeface="+mn-ea"/>
                        <a:cs typeface="+mn-cs"/>
                      </a:endParaRPr>
                    </a:p>
                    <a:p>
                      <a:r>
                        <a:rPr kumimoji="1" lang="en-US" altLang="ja-JP" sz="1200" b="1" kern="1200" dirty="0" smtClean="0">
                          <a:solidFill>
                            <a:schemeClr val="dk1"/>
                          </a:solidFill>
                          <a:latin typeface="+mn-lt"/>
                          <a:ea typeface="+mn-ea"/>
                          <a:cs typeface="+mn-cs"/>
                        </a:rPr>
                        <a:t>    </a:t>
                      </a:r>
                      <a:r>
                        <a:rPr kumimoji="1" lang="ja-JP" altLang="ja-JP" sz="1200" b="1" kern="1200" dirty="0" smtClean="0">
                          <a:solidFill>
                            <a:schemeClr val="dk1"/>
                          </a:solidFill>
                          <a:latin typeface="+mn-lt"/>
                          <a:ea typeface="+mn-ea"/>
                          <a:cs typeface="+mn-cs"/>
                        </a:rPr>
                        <a:t>研究</a:t>
                      </a:r>
                      <a:endParaRPr kumimoji="1" lang="en-US" altLang="ja-JP" sz="1050" b="1" kern="1200" dirty="0" smtClean="0">
                        <a:solidFill>
                          <a:schemeClr val="dk1"/>
                        </a:solidFill>
                        <a:latin typeface="+mn-lt"/>
                        <a:ea typeface="+mn-ea"/>
                        <a:cs typeface="+mn-cs"/>
                      </a:endParaRPr>
                    </a:p>
                    <a:p>
                      <a:endParaRPr kumimoji="1" lang="en-US" altLang="ja-JP" sz="1050" b="1" kern="1200" dirty="0" smtClean="0">
                        <a:solidFill>
                          <a:schemeClr val="dk1"/>
                        </a:solidFill>
                        <a:latin typeface="+mn-lt"/>
                        <a:ea typeface="+mn-ea"/>
                        <a:cs typeface="+mn-cs"/>
                      </a:endParaRPr>
                    </a:p>
                    <a:p>
                      <a:endParaRPr kumimoji="1" lang="en-US" altLang="ja-JP" sz="1050" b="1" kern="1200" dirty="0" smtClean="0">
                        <a:solidFill>
                          <a:schemeClr val="dk1"/>
                        </a:solidFill>
                        <a:latin typeface="+mn-lt"/>
                        <a:ea typeface="+mn-ea"/>
                        <a:cs typeface="+mn-cs"/>
                      </a:endParaRPr>
                    </a:p>
                    <a:p>
                      <a:endParaRPr kumimoji="1" lang="en-US" altLang="ja-JP" sz="1050" b="1" kern="1200" dirty="0" smtClean="0">
                        <a:solidFill>
                          <a:schemeClr val="dk1"/>
                        </a:solidFill>
                        <a:latin typeface="+mn-lt"/>
                        <a:ea typeface="+mn-ea"/>
                        <a:cs typeface="+mn-cs"/>
                      </a:endParaRPr>
                    </a:p>
                    <a:p>
                      <a:endParaRPr kumimoji="1" lang="en-US" altLang="ja-JP" sz="1050" b="1" kern="1200" dirty="0" smtClean="0">
                        <a:solidFill>
                          <a:schemeClr val="dk1"/>
                        </a:solidFill>
                        <a:latin typeface="+mn-lt"/>
                        <a:ea typeface="+mn-ea"/>
                        <a:cs typeface="+mn-cs"/>
                      </a:endParaRPr>
                    </a:p>
                    <a:p>
                      <a:endParaRPr kumimoji="1" lang="en-US" altLang="ja-JP" sz="1050" b="1" kern="1200" dirty="0" smtClean="0">
                        <a:solidFill>
                          <a:schemeClr val="dk1"/>
                        </a:solidFill>
                        <a:latin typeface="+mn-lt"/>
                        <a:ea typeface="+mn-ea"/>
                        <a:cs typeface="+mn-cs"/>
                      </a:endParaRPr>
                    </a:p>
                    <a:p>
                      <a:r>
                        <a:rPr kumimoji="1" lang="ja-JP" altLang="en-US" sz="1200" b="1" kern="1200" dirty="0" smtClean="0">
                          <a:solidFill>
                            <a:schemeClr val="dk1"/>
                          </a:solidFill>
                          <a:latin typeface="+mn-lt"/>
                          <a:ea typeface="+mn-ea"/>
                          <a:cs typeface="+mn-cs"/>
                        </a:rPr>
                        <a:t>（サブ課題）</a:t>
                      </a:r>
                      <a:r>
                        <a:rPr kumimoji="1" lang="ja-JP" altLang="ja-JP" sz="1200" b="1" kern="1200" dirty="0" smtClean="0">
                          <a:solidFill>
                            <a:schemeClr val="dk1"/>
                          </a:solidFill>
                          <a:latin typeface="+mn-lt"/>
                          <a:ea typeface="+mn-ea"/>
                          <a:cs typeface="+mn-cs"/>
                        </a:rPr>
                        <a:t>ヤマセの変動機構の解明とマルチ気候モデル解析</a:t>
                      </a:r>
                      <a:endParaRPr kumimoji="1" lang="en-US" altLang="ja-JP" sz="1000" b="1" kern="1200" dirty="0" smtClean="0">
                        <a:solidFill>
                          <a:schemeClr val="dk1"/>
                        </a:solidFill>
                        <a:latin typeface="+mn-lt"/>
                        <a:ea typeface="+mn-ea"/>
                        <a:cs typeface="+mn-cs"/>
                      </a:endParaRPr>
                    </a:p>
                    <a:p>
                      <a:endParaRPr kumimoji="1" lang="en-US" altLang="ja-JP" sz="1200" b="1" kern="1200" dirty="0" smtClean="0">
                        <a:solidFill>
                          <a:schemeClr val="dk1"/>
                        </a:solidFill>
                        <a:latin typeface="+mn-lt"/>
                        <a:ea typeface="+mn-ea"/>
                        <a:cs typeface="+mn-cs"/>
                      </a:endParaRPr>
                    </a:p>
                    <a:p>
                      <a:endParaRPr kumimoji="1" lang="en-US" altLang="ja-JP" sz="1200" b="1" kern="1200" dirty="0" smtClean="0">
                        <a:solidFill>
                          <a:schemeClr val="dk1"/>
                        </a:solidFill>
                        <a:latin typeface="+mn-lt"/>
                        <a:ea typeface="+mn-ea"/>
                        <a:cs typeface="+mn-cs"/>
                      </a:endParaRPr>
                    </a:p>
                    <a:p>
                      <a:endParaRPr kumimoji="1" lang="en-US" altLang="ja-JP" sz="1200" b="1" kern="1200" dirty="0" smtClean="0">
                        <a:solidFill>
                          <a:schemeClr val="dk1"/>
                        </a:solidFill>
                        <a:latin typeface="+mn-lt"/>
                        <a:ea typeface="+mn-ea"/>
                        <a:cs typeface="+mn-cs"/>
                      </a:endParaRPr>
                    </a:p>
                    <a:p>
                      <a:endParaRPr kumimoji="1" lang="en-US" altLang="ja-JP" sz="1200" b="1" kern="1200" dirty="0" smtClean="0">
                        <a:solidFill>
                          <a:schemeClr val="dk1"/>
                        </a:solidFill>
                        <a:latin typeface="+mn-lt"/>
                        <a:ea typeface="+mn-ea"/>
                        <a:cs typeface="+mn-cs"/>
                      </a:endParaRPr>
                    </a:p>
                    <a:p>
                      <a:endParaRPr kumimoji="1" lang="en-US" altLang="ja-JP" sz="1200" b="1" kern="1200" dirty="0" smtClean="0">
                        <a:solidFill>
                          <a:schemeClr val="dk1"/>
                        </a:solidFill>
                        <a:latin typeface="+mn-lt"/>
                        <a:ea typeface="+mn-ea"/>
                        <a:cs typeface="+mn-cs"/>
                      </a:endParaRPr>
                    </a:p>
                    <a:p>
                      <a:r>
                        <a:rPr kumimoji="1" lang="ja-JP" altLang="en-US" sz="1200" b="1" kern="1200" dirty="0" smtClean="0">
                          <a:solidFill>
                            <a:schemeClr val="dk1"/>
                          </a:solidFill>
                          <a:latin typeface="+mn-lt"/>
                          <a:ea typeface="+mn-ea"/>
                          <a:cs typeface="+mn-cs"/>
                        </a:rPr>
                        <a:t>（２）局地気象予測の研究</a:t>
                      </a:r>
                      <a:endParaRPr kumimoji="1" lang="en-US" altLang="ja-JP" sz="1200" b="1" kern="1200" dirty="0" smtClean="0">
                        <a:solidFill>
                          <a:schemeClr val="dk1"/>
                        </a:solidFill>
                        <a:latin typeface="+mn-lt"/>
                        <a:ea typeface="+mn-ea"/>
                        <a:cs typeface="+mn-cs"/>
                      </a:endParaRPr>
                    </a:p>
                    <a:p>
                      <a:endParaRPr kumimoji="1" lang="en-US" altLang="ja-JP" sz="1050" b="1" kern="1200" dirty="0" smtClean="0">
                        <a:solidFill>
                          <a:schemeClr val="dk1"/>
                        </a:solidFill>
                        <a:latin typeface="+mn-lt"/>
                        <a:ea typeface="+mn-ea"/>
                        <a:cs typeface="+mn-cs"/>
                      </a:endParaRPr>
                    </a:p>
                    <a:p>
                      <a:endParaRPr kumimoji="1" lang="en-US" altLang="ja-JP" sz="1050" b="1" kern="1200" dirty="0" smtClean="0">
                        <a:solidFill>
                          <a:schemeClr val="dk1"/>
                        </a:solidFill>
                        <a:latin typeface="+mn-lt"/>
                        <a:ea typeface="+mn-ea"/>
                        <a:cs typeface="+mn-cs"/>
                      </a:endParaRPr>
                    </a:p>
                    <a:p>
                      <a:r>
                        <a:rPr kumimoji="1" lang="ja-JP" altLang="en-US" sz="1200" b="1" kern="1200" dirty="0" smtClean="0">
                          <a:solidFill>
                            <a:schemeClr val="dk1"/>
                          </a:solidFill>
                          <a:latin typeface="+mn-lt"/>
                          <a:ea typeface="+mn-ea"/>
                          <a:cs typeface="+mn-cs"/>
                        </a:rPr>
                        <a:t>（サブ課題）</a:t>
                      </a:r>
                      <a:r>
                        <a:rPr kumimoji="1" lang="ja-JP" altLang="ja-JP" sz="1200" b="1" kern="1200" dirty="0" smtClean="0">
                          <a:solidFill>
                            <a:schemeClr val="dk1"/>
                          </a:solidFill>
                          <a:latin typeface="+mn-lt"/>
                          <a:ea typeface="+mn-ea"/>
                          <a:cs typeface="+mn-cs"/>
                        </a:rPr>
                        <a:t>ダウンスケールデータを利用した農業気象情報の高度化</a:t>
                      </a:r>
                      <a:endParaRPr kumimoji="1" lang="ja-JP" altLang="en-US" sz="1000" b="1" dirty="0"/>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endParaRPr kumimoji="1" lang="ja-JP" alt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082" name="タイトル 1"/>
          <p:cNvSpPr>
            <a:spLocks noGrp="1"/>
          </p:cNvSpPr>
          <p:nvPr>
            <p:ph type="title"/>
          </p:nvPr>
        </p:nvSpPr>
        <p:spPr>
          <a:xfrm>
            <a:off x="817563" y="44624"/>
            <a:ext cx="7499350" cy="563562"/>
          </a:xfrm>
        </p:spPr>
        <p:txBody>
          <a:bodyPr>
            <a:noAutofit/>
          </a:bodyPr>
          <a:lstStyle/>
          <a:p>
            <a:r>
              <a:rPr lang="ja-JP" altLang="en-US" sz="3600" dirty="0" smtClean="0"/>
              <a:t>気候変動適応イニシアチブ年度計画</a:t>
            </a:r>
          </a:p>
        </p:txBody>
      </p:sp>
      <p:sp>
        <p:nvSpPr>
          <p:cNvPr id="2083" name="正方形/長方形 8"/>
          <p:cNvSpPr>
            <a:spLocks noChangeArrowheads="1"/>
          </p:cNvSpPr>
          <p:nvPr/>
        </p:nvSpPr>
        <p:spPr bwMode="auto">
          <a:xfrm>
            <a:off x="3203575" y="2942294"/>
            <a:ext cx="1584000" cy="529218"/>
          </a:xfrm>
          <a:prstGeom prst="rect">
            <a:avLst/>
          </a:prstGeom>
          <a:solidFill>
            <a:schemeClr val="bg1">
              <a:lumMod val="75000"/>
            </a:schemeClr>
          </a:solidFill>
          <a:ln w="9525">
            <a:solidFill>
              <a:schemeClr val="tx1"/>
            </a:solidFill>
            <a:miter lim="800000"/>
            <a:headEnd/>
            <a:tailEnd/>
          </a:ln>
        </p:spPr>
        <p:txBody>
          <a:bodyPr wrap="square" lIns="36000" tIns="14400" rIns="36000" bIns="14400">
            <a:spAutoFit/>
          </a:bodyPr>
          <a:lstStyle/>
          <a:p>
            <a:pPr>
              <a:lnSpc>
                <a:spcPts val="1300"/>
              </a:lnSpc>
            </a:pPr>
            <a:r>
              <a:rPr lang="ja-JP" altLang="en-US" sz="1200" b="1" dirty="0">
                <a:latin typeface="Calibri" pitchFamily="34" charset="0"/>
              </a:rPr>
              <a:t>マルチ気候モデル解析</a:t>
            </a:r>
            <a:endParaRPr lang="en-US" altLang="ja-JP" sz="1200" b="1" dirty="0">
              <a:latin typeface="Calibri" pitchFamily="34" charset="0"/>
            </a:endParaRPr>
          </a:p>
          <a:p>
            <a:pPr>
              <a:lnSpc>
                <a:spcPts val="1300"/>
              </a:lnSpc>
            </a:pPr>
            <a:r>
              <a:rPr lang="ja-JP" altLang="en-US" sz="1200" b="1" dirty="0" smtClean="0">
                <a:latin typeface="Calibri" pitchFamily="34" charset="0"/>
              </a:rPr>
              <a:t>・</a:t>
            </a:r>
            <a:r>
              <a:rPr lang="ja-JP" altLang="en-US" sz="1200" b="1" dirty="0">
                <a:latin typeface="Calibri" pitchFamily="34" charset="0"/>
              </a:rPr>
              <a:t>オホーツク海</a:t>
            </a:r>
            <a:r>
              <a:rPr lang="ja-JP" altLang="en-US" sz="1200" b="1" dirty="0" smtClean="0">
                <a:latin typeface="Calibri" pitchFamily="34" charset="0"/>
              </a:rPr>
              <a:t>高気圧</a:t>
            </a:r>
            <a:endParaRPr lang="en-US" altLang="ja-JP" sz="1200" b="1" dirty="0">
              <a:latin typeface="Calibri" pitchFamily="34" charset="0"/>
            </a:endParaRPr>
          </a:p>
          <a:p>
            <a:pPr>
              <a:lnSpc>
                <a:spcPts val="1300"/>
              </a:lnSpc>
            </a:pPr>
            <a:r>
              <a:rPr lang="ja-JP" altLang="en-US" sz="1200" b="1" dirty="0">
                <a:latin typeface="Calibri" pitchFamily="34" charset="0"/>
              </a:rPr>
              <a:t>・気候</a:t>
            </a:r>
            <a:r>
              <a:rPr lang="ja-JP" altLang="en-US" sz="1200" b="1" dirty="0" smtClean="0">
                <a:latin typeface="Calibri" pitchFamily="34" charset="0"/>
              </a:rPr>
              <a:t>モデル性能評価</a:t>
            </a:r>
            <a:endParaRPr lang="en-US" altLang="ja-JP" sz="1200" b="1" dirty="0" smtClean="0">
              <a:latin typeface="Calibri" pitchFamily="34" charset="0"/>
            </a:endParaRPr>
          </a:p>
        </p:txBody>
      </p:sp>
      <p:sp>
        <p:nvSpPr>
          <p:cNvPr id="2084" name="正方形/長方形 3"/>
          <p:cNvSpPr>
            <a:spLocks noChangeArrowheads="1"/>
          </p:cNvSpPr>
          <p:nvPr/>
        </p:nvSpPr>
        <p:spPr bwMode="auto">
          <a:xfrm>
            <a:off x="6473704" y="2924944"/>
            <a:ext cx="1008000" cy="529218"/>
          </a:xfrm>
          <a:prstGeom prst="rect">
            <a:avLst/>
          </a:prstGeom>
          <a:solidFill>
            <a:srgbClr val="FFCCCC"/>
          </a:solidFill>
          <a:ln w="9525">
            <a:solidFill>
              <a:schemeClr val="tx1"/>
            </a:solidFill>
            <a:miter lim="800000"/>
            <a:headEnd/>
            <a:tailEnd/>
          </a:ln>
        </p:spPr>
        <p:txBody>
          <a:bodyPr wrap="square" lIns="36000" tIns="14400" rIns="36000" bIns="14400">
            <a:spAutoFit/>
          </a:bodyPr>
          <a:lstStyle/>
          <a:p>
            <a:pPr>
              <a:lnSpc>
                <a:spcPts val="1300"/>
              </a:lnSpc>
            </a:pPr>
            <a:r>
              <a:rPr lang="ja-JP" altLang="en-US" sz="1200" b="1" dirty="0">
                <a:latin typeface="Calibri" pitchFamily="34" charset="0"/>
              </a:rPr>
              <a:t>大規模循環と</a:t>
            </a:r>
            <a:r>
              <a:rPr lang="en-US" altLang="ja-JP" sz="1200" b="1" dirty="0">
                <a:latin typeface="Calibri" pitchFamily="34" charset="0"/>
              </a:rPr>
              <a:t>SST</a:t>
            </a:r>
            <a:r>
              <a:rPr lang="ja-JP" altLang="en-US" sz="1200" b="1" dirty="0" err="1">
                <a:latin typeface="Calibri" pitchFamily="34" charset="0"/>
              </a:rPr>
              <a:t>がヤ</a:t>
            </a:r>
            <a:r>
              <a:rPr lang="ja-JP" altLang="en-US" sz="1200" b="1" dirty="0">
                <a:latin typeface="Calibri" pitchFamily="34" charset="0"/>
              </a:rPr>
              <a:t>マセに与える影響</a:t>
            </a:r>
            <a:endParaRPr lang="en-US" altLang="ja-JP" sz="1200" b="1" dirty="0">
              <a:latin typeface="Calibri" pitchFamily="34" charset="0"/>
            </a:endParaRPr>
          </a:p>
        </p:txBody>
      </p:sp>
      <p:sp>
        <p:nvSpPr>
          <p:cNvPr id="2085" name="正方形/長方形 22"/>
          <p:cNvSpPr>
            <a:spLocks noChangeArrowheads="1"/>
          </p:cNvSpPr>
          <p:nvPr/>
        </p:nvSpPr>
        <p:spPr bwMode="auto">
          <a:xfrm>
            <a:off x="4222750" y="5518770"/>
            <a:ext cx="1573213" cy="362506"/>
          </a:xfrm>
          <a:prstGeom prst="rect">
            <a:avLst/>
          </a:prstGeom>
          <a:solidFill>
            <a:srgbClr val="99FF99"/>
          </a:solidFill>
          <a:ln w="9525">
            <a:solidFill>
              <a:schemeClr val="tx1"/>
            </a:solidFill>
            <a:miter lim="800000"/>
            <a:headEnd/>
            <a:tailEnd/>
          </a:ln>
        </p:spPr>
        <p:txBody>
          <a:bodyPr lIns="36000" tIns="14400" rIns="36000" bIns="14400">
            <a:spAutoFit/>
          </a:bodyPr>
          <a:lstStyle/>
          <a:p>
            <a:pPr>
              <a:lnSpc>
                <a:spcPts val="1300"/>
              </a:lnSpc>
            </a:pPr>
            <a:r>
              <a:rPr lang="ja-JP" altLang="en-US" sz="1200" b="1">
                <a:latin typeface="Calibri" pitchFamily="34" charset="0"/>
              </a:rPr>
              <a:t>農業気象モデルの実運用システムの開発</a:t>
            </a:r>
            <a:endParaRPr lang="en-US" altLang="ja-JP" sz="1200" b="1">
              <a:latin typeface="Calibri" pitchFamily="34" charset="0"/>
            </a:endParaRPr>
          </a:p>
        </p:txBody>
      </p:sp>
      <p:sp>
        <p:nvSpPr>
          <p:cNvPr id="2086" name="テキスト ボックス 30"/>
          <p:cNvSpPr txBox="1">
            <a:spLocks noChangeArrowheads="1"/>
          </p:cNvSpPr>
          <p:nvPr/>
        </p:nvSpPr>
        <p:spPr bwMode="auto">
          <a:xfrm>
            <a:off x="8785225" y="1773312"/>
            <a:ext cx="252413" cy="4464000"/>
          </a:xfrm>
          <a:prstGeom prst="rect">
            <a:avLst/>
          </a:prstGeom>
          <a:solidFill>
            <a:srgbClr val="FFC000">
              <a:alpha val="50195"/>
            </a:srgbClr>
          </a:solidFill>
          <a:ln w="9525">
            <a:noFill/>
            <a:miter lim="800000"/>
            <a:headEnd/>
            <a:tailEnd/>
          </a:ln>
        </p:spPr>
        <p:txBody>
          <a:bodyPr vert="eaVert" lIns="0" tIns="0" rIns="0" bIns="0" anchor="ctr">
            <a:spAutoFit/>
          </a:bodyPr>
          <a:lstStyle/>
          <a:p>
            <a:pPr algn="ctr"/>
            <a:r>
              <a:rPr lang="ja-JP" altLang="en-US" b="1"/>
              <a:t>とりまとめ</a:t>
            </a:r>
          </a:p>
        </p:txBody>
      </p:sp>
      <p:cxnSp>
        <p:nvCxnSpPr>
          <p:cNvPr id="33" name="直線矢印コネクタ 32"/>
          <p:cNvCxnSpPr/>
          <p:nvPr/>
        </p:nvCxnSpPr>
        <p:spPr>
          <a:xfrm>
            <a:off x="2121748" y="2179861"/>
            <a:ext cx="1044000"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3419475" y="2179861"/>
            <a:ext cx="1152525"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8124825" y="4873532"/>
            <a:ext cx="649288" cy="15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90" name="正方形/長方形 4"/>
          <p:cNvSpPr>
            <a:spLocks noChangeArrowheads="1"/>
          </p:cNvSpPr>
          <p:nvPr/>
        </p:nvSpPr>
        <p:spPr bwMode="auto">
          <a:xfrm>
            <a:off x="2051050" y="1805040"/>
            <a:ext cx="865188" cy="862643"/>
          </a:xfrm>
          <a:prstGeom prst="rect">
            <a:avLst/>
          </a:prstGeom>
          <a:solidFill>
            <a:schemeClr val="bg1">
              <a:lumMod val="75000"/>
            </a:schemeClr>
          </a:solidFill>
          <a:ln w="9525">
            <a:solidFill>
              <a:schemeClr val="tx1"/>
            </a:solidFill>
            <a:miter lim="800000"/>
            <a:headEnd/>
            <a:tailEnd/>
          </a:ln>
        </p:spPr>
        <p:txBody>
          <a:bodyPr lIns="36000" tIns="14400" rIns="36000" bIns="14400">
            <a:spAutoFit/>
          </a:bodyPr>
          <a:lstStyle/>
          <a:p>
            <a:pPr>
              <a:lnSpc>
                <a:spcPts val="1300"/>
              </a:lnSpc>
            </a:pPr>
            <a:r>
              <a:rPr lang="ja-JP" altLang="en-US" sz="1200" b="1">
                <a:latin typeface="Calibri" pitchFamily="34" charset="0"/>
              </a:rPr>
              <a:t>ダウンスケールプロトタイプ</a:t>
            </a:r>
            <a:r>
              <a:rPr lang="ja-JP" altLang="en-US" sz="1100" b="1">
                <a:latin typeface="Calibri" pitchFamily="34" charset="0"/>
              </a:rPr>
              <a:t>⊿＝</a:t>
            </a:r>
            <a:r>
              <a:rPr lang="en-US" altLang="ja-JP" sz="1200" b="1">
                <a:latin typeface="Calibri" pitchFamily="34" charset="0"/>
              </a:rPr>
              <a:t>1km</a:t>
            </a:r>
            <a:r>
              <a:rPr lang="ja-JP" altLang="en-US" sz="1200" b="1">
                <a:latin typeface="Calibri" pitchFamily="34" charset="0"/>
              </a:rPr>
              <a:t>で宮城の地域性。</a:t>
            </a:r>
          </a:p>
        </p:txBody>
      </p:sp>
      <p:sp>
        <p:nvSpPr>
          <p:cNvPr id="2091" name="正方形/長方形 2"/>
          <p:cNvSpPr>
            <a:spLocks noChangeArrowheads="1"/>
          </p:cNvSpPr>
          <p:nvPr/>
        </p:nvSpPr>
        <p:spPr bwMode="auto">
          <a:xfrm>
            <a:off x="3203575" y="1850968"/>
            <a:ext cx="1152525" cy="695930"/>
          </a:xfrm>
          <a:prstGeom prst="rect">
            <a:avLst/>
          </a:prstGeom>
          <a:solidFill>
            <a:schemeClr val="bg1">
              <a:lumMod val="75000"/>
            </a:schemeClr>
          </a:solidFill>
          <a:ln w="3175">
            <a:solidFill>
              <a:schemeClr val="tx1"/>
            </a:solidFill>
            <a:miter lim="800000"/>
            <a:headEnd/>
            <a:tailEnd/>
          </a:ln>
        </p:spPr>
        <p:txBody>
          <a:bodyPr lIns="36000" tIns="14400" rIns="36000" bIns="14400">
            <a:spAutoFit/>
          </a:bodyPr>
          <a:lstStyle/>
          <a:p>
            <a:pPr>
              <a:lnSpc>
                <a:spcPts val="1300"/>
              </a:lnSpc>
            </a:pPr>
            <a:r>
              <a:rPr lang="ja-JP" altLang="en-US" sz="1200" b="1" dirty="0">
                <a:latin typeface="Calibri" pitchFamily="34" charset="0"/>
              </a:rPr>
              <a:t>ダウンスケール</a:t>
            </a:r>
            <a:endParaRPr lang="en-US" altLang="ja-JP" sz="1200" b="1" dirty="0">
              <a:latin typeface="Calibri" pitchFamily="34" charset="0"/>
            </a:endParaRPr>
          </a:p>
          <a:p>
            <a:pPr>
              <a:lnSpc>
                <a:spcPts val="1300"/>
              </a:lnSpc>
            </a:pPr>
            <a:r>
              <a:rPr lang="ja-JP" altLang="en-US" sz="1200" b="1" dirty="0">
                <a:latin typeface="Calibri" pitchFamily="34" charset="0"/>
              </a:rPr>
              <a:t>⊿＝ </a:t>
            </a:r>
            <a:r>
              <a:rPr lang="en-US" altLang="ja-JP" sz="1200" b="1" dirty="0">
                <a:latin typeface="Calibri" pitchFamily="34" charset="0"/>
              </a:rPr>
              <a:t>10km</a:t>
            </a:r>
            <a:r>
              <a:rPr lang="ja-JP" altLang="en-US" sz="1200" b="1" dirty="0">
                <a:latin typeface="Calibri" pitchFamily="34" charset="0"/>
              </a:rPr>
              <a:t>で東北</a:t>
            </a:r>
            <a:r>
              <a:rPr lang="en-US" altLang="ja-JP" sz="1200" b="1" dirty="0">
                <a:latin typeface="Calibri" pitchFamily="34" charset="0"/>
              </a:rPr>
              <a:t>30</a:t>
            </a:r>
            <a:r>
              <a:rPr lang="ja-JP" altLang="en-US" sz="1200" b="1" dirty="0">
                <a:latin typeface="Calibri" pitchFamily="34" charset="0"/>
              </a:rPr>
              <a:t>年の歴史。</a:t>
            </a:r>
            <a:endParaRPr lang="en-US" altLang="ja-JP" sz="1200" b="1" dirty="0">
              <a:latin typeface="Calibri" pitchFamily="34" charset="0"/>
            </a:endParaRPr>
          </a:p>
          <a:p>
            <a:pPr>
              <a:lnSpc>
                <a:spcPts val="1300"/>
              </a:lnSpc>
            </a:pPr>
            <a:r>
              <a:rPr lang="ja-JP" altLang="en-US" sz="1200" b="1" dirty="0">
                <a:latin typeface="Calibri" pitchFamily="34" charset="0"/>
              </a:rPr>
              <a:t>ヤマセ</a:t>
            </a:r>
            <a:r>
              <a:rPr lang="en-US" altLang="ja-JP" sz="1200" b="1" dirty="0">
                <a:latin typeface="Calibri" pitchFamily="34" charset="0"/>
              </a:rPr>
              <a:t>Index</a:t>
            </a:r>
          </a:p>
        </p:txBody>
      </p:sp>
      <p:sp>
        <p:nvSpPr>
          <p:cNvPr id="2092" name="正方形/長方形 7"/>
          <p:cNvSpPr>
            <a:spLocks noChangeArrowheads="1"/>
          </p:cNvSpPr>
          <p:nvPr/>
        </p:nvSpPr>
        <p:spPr bwMode="auto">
          <a:xfrm>
            <a:off x="4572000" y="1850968"/>
            <a:ext cx="2871788" cy="695930"/>
          </a:xfrm>
          <a:prstGeom prst="rect">
            <a:avLst/>
          </a:prstGeom>
          <a:solidFill>
            <a:srgbClr val="99FF99"/>
          </a:solidFill>
          <a:ln w="3175">
            <a:solidFill>
              <a:schemeClr val="tx1"/>
            </a:solidFill>
            <a:miter lim="800000"/>
            <a:headEnd/>
            <a:tailEnd/>
          </a:ln>
        </p:spPr>
        <p:txBody>
          <a:bodyPr lIns="36000" tIns="14400" rIns="36000" bIns="14400">
            <a:spAutoFit/>
          </a:bodyPr>
          <a:lstStyle/>
          <a:p>
            <a:pPr>
              <a:lnSpc>
                <a:spcPts val="1300"/>
              </a:lnSpc>
            </a:pPr>
            <a:r>
              <a:rPr lang="ja-JP" altLang="en-US" sz="1200" b="1" dirty="0">
                <a:latin typeface="Calibri" pitchFamily="34" charset="0"/>
              </a:rPr>
              <a:t>ダウンスケール　</a:t>
            </a:r>
            <a:endParaRPr lang="en-US" altLang="ja-JP" sz="1200" b="1" dirty="0">
              <a:latin typeface="Calibri" pitchFamily="34" charset="0"/>
            </a:endParaRPr>
          </a:p>
          <a:p>
            <a:pPr>
              <a:lnSpc>
                <a:spcPts val="1300"/>
              </a:lnSpc>
            </a:pPr>
            <a:r>
              <a:rPr lang="en-US" altLang="ja-JP" sz="1200" b="1" dirty="0">
                <a:latin typeface="Calibri" pitchFamily="34" charset="0"/>
              </a:rPr>
              <a:t>10km</a:t>
            </a:r>
            <a:r>
              <a:rPr lang="ja-JP" altLang="en-US" sz="1200" b="1" dirty="0">
                <a:latin typeface="Calibri" pitchFamily="34" charset="0"/>
              </a:rPr>
              <a:t>　ヤマセの温暖化影響</a:t>
            </a:r>
            <a:endParaRPr lang="en-US" altLang="ja-JP" sz="1200" b="1" dirty="0">
              <a:latin typeface="Calibri" pitchFamily="34" charset="0"/>
            </a:endParaRPr>
          </a:p>
          <a:p>
            <a:pPr>
              <a:lnSpc>
                <a:spcPts val="1300"/>
              </a:lnSpc>
            </a:pPr>
            <a:r>
              <a:rPr lang="en-US" altLang="ja-JP" sz="1200" b="1" dirty="0">
                <a:latin typeface="Calibri" pitchFamily="34" charset="0"/>
              </a:rPr>
              <a:t>1km</a:t>
            </a:r>
            <a:r>
              <a:rPr lang="ja-JP" altLang="en-US" sz="1200" b="1" dirty="0">
                <a:latin typeface="Calibri" pitchFamily="34" charset="0"/>
              </a:rPr>
              <a:t>　　地域特性の研究</a:t>
            </a:r>
            <a:endParaRPr lang="en-US" altLang="ja-JP" sz="1200" b="1" dirty="0">
              <a:latin typeface="Calibri" pitchFamily="34" charset="0"/>
            </a:endParaRPr>
          </a:p>
          <a:p>
            <a:pPr>
              <a:lnSpc>
                <a:spcPts val="1300"/>
              </a:lnSpc>
            </a:pPr>
            <a:r>
              <a:rPr lang="en-US" altLang="ja-JP" sz="1200" b="1" dirty="0">
                <a:latin typeface="Calibri" pitchFamily="34" charset="0"/>
              </a:rPr>
              <a:t>0.1km</a:t>
            </a:r>
            <a:r>
              <a:rPr lang="ja-JP" altLang="en-US" sz="1200" b="1" dirty="0">
                <a:latin typeface="Calibri" pitchFamily="34" charset="0"/>
              </a:rPr>
              <a:t>　雲形成プロセスの研究</a:t>
            </a:r>
            <a:endParaRPr lang="en-US" altLang="ja-JP" sz="1200" b="1" dirty="0">
              <a:latin typeface="Calibri" pitchFamily="34" charset="0"/>
            </a:endParaRPr>
          </a:p>
        </p:txBody>
      </p:sp>
      <p:sp>
        <p:nvSpPr>
          <p:cNvPr id="2093" name="正方形/長方形 20"/>
          <p:cNvSpPr>
            <a:spLocks noChangeArrowheads="1"/>
          </p:cNvSpPr>
          <p:nvPr/>
        </p:nvSpPr>
        <p:spPr bwMode="auto">
          <a:xfrm>
            <a:off x="6156325" y="4613352"/>
            <a:ext cx="2411413" cy="529218"/>
          </a:xfrm>
          <a:prstGeom prst="rect">
            <a:avLst/>
          </a:prstGeom>
          <a:solidFill>
            <a:srgbClr val="FFCCCC"/>
          </a:solidFill>
          <a:ln w="9525">
            <a:solidFill>
              <a:schemeClr val="tx1"/>
            </a:solidFill>
            <a:miter lim="800000"/>
            <a:headEnd/>
            <a:tailEnd/>
          </a:ln>
        </p:spPr>
        <p:txBody>
          <a:bodyPr lIns="36000" tIns="14400" rIns="36000" bIns="14400">
            <a:spAutoFit/>
          </a:bodyPr>
          <a:lstStyle/>
          <a:p>
            <a:pPr>
              <a:lnSpc>
                <a:spcPts val="1300"/>
              </a:lnSpc>
            </a:pPr>
            <a:r>
              <a:rPr lang="ja-JP" altLang="en-US" sz="1200" b="1">
                <a:latin typeface="Calibri" pitchFamily="34" charset="0"/>
              </a:rPr>
              <a:t>下層風・下層雲のデータ同化アンサンブルダウンスケール</a:t>
            </a:r>
            <a:endParaRPr lang="en-US" altLang="ja-JP" sz="1200" b="1">
              <a:latin typeface="Calibri" pitchFamily="34" charset="0"/>
            </a:endParaRPr>
          </a:p>
          <a:p>
            <a:pPr>
              <a:lnSpc>
                <a:spcPts val="1300"/>
              </a:lnSpc>
            </a:pPr>
            <a:r>
              <a:rPr lang="ja-JP" altLang="en-US" sz="1200" b="1">
                <a:latin typeface="Calibri" pitchFamily="34" charset="0"/>
              </a:rPr>
              <a:t>リアルタイム運用試験</a:t>
            </a:r>
            <a:endParaRPr lang="en-US" altLang="ja-JP" sz="1200" b="1">
              <a:latin typeface="Calibri" pitchFamily="34" charset="0"/>
            </a:endParaRPr>
          </a:p>
        </p:txBody>
      </p:sp>
      <p:cxnSp>
        <p:nvCxnSpPr>
          <p:cNvPr id="41" name="直線矢印コネクタ 40"/>
          <p:cNvCxnSpPr/>
          <p:nvPr/>
        </p:nvCxnSpPr>
        <p:spPr>
          <a:xfrm>
            <a:off x="8459788" y="5790152"/>
            <a:ext cx="325437"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95" name="テキスト ボックス 41"/>
          <p:cNvSpPr txBox="1">
            <a:spLocks noChangeArrowheads="1"/>
          </p:cNvSpPr>
          <p:nvPr/>
        </p:nvSpPr>
        <p:spPr bwMode="auto">
          <a:xfrm>
            <a:off x="179387" y="6237312"/>
            <a:ext cx="8785225" cy="401638"/>
          </a:xfrm>
          <a:prstGeom prst="rect">
            <a:avLst/>
          </a:prstGeom>
          <a:noFill/>
          <a:ln w="9525">
            <a:noFill/>
            <a:miter lim="800000"/>
            <a:headEnd/>
            <a:tailEnd/>
          </a:ln>
        </p:spPr>
        <p:txBody>
          <a:bodyPr rIns="0"/>
          <a:lstStyle/>
          <a:p>
            <a:r>
              <a:rPr lang="ja-JP" altLang="en-US" sz="2000" b="1" dirty="0"/>
              <a:t>東北の農業の温暖化対策。ダウンスケール予測情報を利用した農業気象情報。</a:t>
            </a:r>
          </a:p>
        </p:txBody>
      </p:sp>
      <p:cxnSp>
        <p:nvCxnSpPr>
          <p:cNvPr id="43" name="直線矢印コネクタ 42"/>
          <p:cNvCxnSpPr/>
          <p:nvPr/>
        </p:nvCxnSpPr>
        <p:spPr>
          <a:xfrm>
            <a:off x="2087563" y="3212926"/>
            <a:ext cx="1116012" cy="15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2087563" y="4091018"/>
            <a:ext cx="2484000" cy="15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2087563" y="4861650"/>
            <a:ext cx="1116012" cy="15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2087563" y="5714032"/>
            <a:ext cx="2124075" cy="15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7451725" y="2195736"/>
            <a:ext cx="287338"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rot="5400000" flipH="1" flipV="1">
            <a:off x="2916418" y="2564713"/>
            <a:ext cx="360000" cy="360362"/>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rot="5400000">
            <a:off x="4931270" y="5280727"/>
            <a:ext cx="432000"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7488352" y="3211388"/>
            <a:ext cx="252000" cy="15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8121650" y="3211338"/>
            <a:ext cx="647700" cy="15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06" name="正方形/長方形 3"/>
          <p:cNvSpPr>
            <a:spLocks noChangeArrowheads="1"/>
          </p:cNvSpPr>
          <p:nvPr/>
        </p:nvSpPr>
        <p:spPr bwMode="auto">
          <a:xfrm>
            <a:off x="2051050" y="2829148"/>
            <a:ext cx="863600" cy="695930"/>
          </a:xfrm>
          <a:prstGeom prst="rect">
            <a:avLst/>
          </a:prstGeom>
          <a:solidFill>
            <a:schemeClr val="bg1">
              <a:lumMod val="75000"/>
            </a:schemeClr>
          </a:solidFill>
          <a:ln w="9525">
            <a:solidFill>
              <a:schemeClr val="tx1"/>
            </a:solidFill>
            <a:miter lim="800000"/>
            <a:headEnd/>
            <a:tailEnd/>
          </a:ln>
        </p:spPr>
        <p:txBody>
          <a:bodyPr lIns="36000" tIns="14400" rIns="36000" bIns="14400">
            <a:spAutoFit/>
          </a:bodyPr>
          <a:lstStyle/>
          <a:p>
            <a:pPr>
              <a:lnSpc>
                <a:spcPts val="1300"/>
              </a:lnSpc>
            </a:pPr>
            <a:r>
              <a:rPr lang="ja-JP" altLang="en-US" sz="1200" b="1">
                <a:latin typeface="Calibri" pitchFamily="34" charset="0"/>
              </a:rPr>
              <a:t>歴史的データとメソ解析ヤマセ</a:t>
            </a:r>
            <a:r>
              <a:rPr lang="en-US" altLang="ja-JP" sz="1200" b="1">
                <a:latin typeface="Calibri" pitchFamily="34" charset="0"/>
              </a:rPr>
              <a:t>Index</a:t>
            </a:r>
            <a:r>
              <a:rPr lang="ja-JP" altLang="en-US" sz="1200" b="1">
                <a:latin typeface="Calibri" pitchFamily="34" charset="0"/>
              </a:rPr>
              <a:t>の調査</a:t>
            </a:r>
            <a:endParaRPr lang="en-US" altLang="ja-JP" sz="1200" b="1">
              <a:latin typeface="Calibri" pitchFamily="34" charset="0"/>
            </a:endParaRPr>
          </a:p>
        </p:txBody>
      </p:sp>
      <p:sp>
        <p:nvSpPr>
          <p:cNvPr id="2107" name="正方形/長方形 12"/>
          <p:cNvSpPr>
            <a:spLocks noChangeArrowheads="1"/>
          </p:cNvSpPr>
          <p:nvPr/>
        </p:nvSpPr>
        <p:spPr bwMode="auto">
          <a:xfrm>
            <a:off x="2051050" y="3908856"/>
            <a:ext cx="2232025" cy="362506"/>
          </a:xfrm>
          <a:prstGeom prst="rect">
            <a:avLst/>
          </a:prstGeom>
          <a:solidFill>
            <a:schemeClr val="bg1">
              <a:lumMod val="75000"/>
            </a:schemeClr>
          </a:solidFill>
          <a:ln w="9525">
            <a:solidFill>
              <a:schemeClr val="tx1"/>
            </a:solidFill>
            <a:miter lim="800000"/>
            <a:headEnd/>
            <a:tailEnd/>
          </a:ln>
        </p:spPr>
        <p:txBody>
          <a:bodyPr lIns="36000" tIns="14400" rIns="36000" bIns="14400">
            <a:spAutoFit/>
          </a:bodyPr>
          <a:lstStyle/>
          <a:p>
            <a:pPr>
              <a:lnSpc>
                <a:spcPts val="1300"/>
              </a:lnSpc>
            </a:pPr>
            <a:r>
              <a:rPr lang="ja-JP" altLang="en-US" sz="1200" b="1" dirty="0" smtClean="0">
                <a:latin typeface="Calibri" pitchFamily="34" charset="0"/>
              </a:rPr>
              <a:t>衛星による海上下層雲の解析</a:t>
            </a:r>
            <a:endParaRPr lang="en-US" altLang="ja-JP" sz="1200" b="1" dirty="0">
              <a:latin typeface="Calibri" pitchFamily="34" charset="0"/>
            </a:endParaRPr>
          </a:p>
          <a:p>
            <a:pPr>
              <a:lnSpc>
                <a:spcPts val="1300"/>
              </a:lnSpc>
            </a:pPr>
            <a:r>
              <a:rPr lang="ja-JP" altLang="en-US" sz="1200" b="1" dirty="0" smtClean="0">
                <a:latin typeface="Calibri" pitchFamily="34" charset="0"/>
              </a:rPr>
              <a:t>モデル雲量の評価</a:t>
            </a:r>
            <a:endParaRPr lang="ja-JP" altLang="en-US" sz="1200" b="1" dirty="0">
              <a:latin typeface="Calibri" pitchFamily="34" charset="0"/>
            </a:endParaRPr>
          </a:p>
        </p:txBody>
      </p:sp>
      <p:sp>
        <p:nvSpPr>
          <p:cNvPr id="2108" name="正方形/長方形 16"/>
          <p:cNvSpPr>
            <a:spLocks noChangeArrowheads="1"/>
          </p:cNvSpPr>
          <p:nvPr/>
        </p:nvSpPr>
        <p:spPr bwMode="auto">
          <a:xfrm>
            <a:off x="2051050" y="4613352"/>
            <a:ext cx="936774" cy="529218"/>
          </a:xfrm>
          <a:prstGeom prst="rect">
            <a:avLst/>
          </a:prstGeom>
          <a:solidFill>
            <a:schemeClr val="bg1">
              <a:lumMod val="75000"/>
            </a:schemeClr>
          </a:solidFill>
          <a:ln w="9525">
            <a:solidFill>
              <a:schemeClr val="tx1"/>
            </a:solidFill>
            <a:miter lim="800000"/>
            <a:headEnd/>
            <a:tailEnd/>
          </a:ln>
        </p:spPr>
        <p:txBody>
          <a:bodyPr wrap="square" lIns="36000" tIns="14400" rIns="36000" bIns="14400">
            <a:spAutoFit/>
          </a:bodyPr>
          <a:lstStyle/>
          <a:p>
            <a:pPr algn="ctr">
              <a:lnSpc>
                <a:spcPts val="1300"/>
              </a:lnSpc>
            </a:pPr>
            <a:r>
              <a:rPr lang="ja-JP" altLang="en-US" sz="1200" b="1" dirty="0" smtClean="0">
                <a:latin typeface="Calibri" pitchFamily="34" charset="0"/>
              </a:rPr>
              <a:t>アンサンブルダウンスケール構築</a:t>
            </a:r>
            <a:endParaRPr lang="en-US" altLang="ja-JP" sz="1200" b="1" dirty="0" smtClean="0">
              <a:latin typeface="Calibri" pitchFamily="34" charset="0"/>
            </a:endParaRPr>
          </a:p>
        </p:txBody>
      </p:sp>
      <p:sp>
        <p:nvSpPr>
          <p:cNvPr id="2109" name="正方形/長方形 27"/>
          <p:cNvSpPr>
            <a:spLocks noChangeArrowheads="1"/>
          </p:cNvSpPr>
          <p:nvPr/>
        </p:nvSpPr>
        <p:spPr bwMode="auto">
          <a:xfrm>
            <a:off x="2051050" y="5517182"/>
            <a:ext cx="1871663" cy="362506"/>
          </a:xfrm>
          <a:prstGeom prst="rect">
            <a:avLst/>
          </a:prstGeom>
          <a:solidFill>
            <a:schemeClr val="bg1">
              <a:lumMod val="75000"/>
            </a:schemeClr>
          </a:solidFill>
          <a:ln w="9525">
            <a:solidFill>
              <a:schemeClr val="tx1"/>
            </a:solidFill>
            <a:miter lim="800000"/>
            <a:headEnd/>
            <a:tailEnd/>
          </a:ln>
        </p:spPr>
        <p:txBody>
          <a:bodyPr lIns="36000" tIns="14400" rIns="0" bIns="14400">
            <a:spAutoFit/>
          </a:bodyPr>
          <a:lstStyle/>
          <a:p>
            <a:pPr>
              <a:lnSpc>
                <a:spcPts val="1300"/>
              </a:lnSpc>
            </a:pPr>
            <a:r>
              <a:rPr lang="ja-JP" altLang="en-US" sz="1200" b="1" dirty="0">
                <a:latin typeface="Calibri" pitchFamily="34" charset="0"/>
              </a:rPr>
              <a:t>農業気象モデルの評価実験</a:t>
            </a:r>
            <a:endParaRPr lang="en-US" altLang="ja-JP" sz="1200" b="1" dirty="0">
              <a:latin typeface="Calibri" pitchFamily="34" charset="0"/>
            </a:endParaRPr>
          </a:p>
          <a:p>
            <a:pPr>
              <a:lnSpc>
                <a:spcPts val="1300"/>
              </a:lnSpc>
            </a:pPr>
            <a:r>
              <a:rPr lang="ja-JP" altLang="en-US" sz="1200" b="1" dirty="0">
                <a:latin typeface="Calibri" pitchFamily="34" charset="0"/>
              </a:rPr>
              <a:t>画像表示ソフトの開発</a:t>
            </a:r>
            <a:endParaRPr lang="en-US" altLang="ja-JP" sz="1200" b="1" dirty="0">
              <a:latin typeface="Calibri" pitchFamily="34" charset="0"/>
            </a:endParaRPr>
          </a:p>
        </p:txBody>
      </p:sp>
      <p:cxnSp>
        <p:nvCxnSpPr>
          <p:cNvPr id="63" name="直線矢印コネクタ 62"/>
          <p:cNvCxnSpPr/>
          <p:nvPr/>
        </p:nvCxnSpPr>
        <p:spPr>
          <a:xfrm flipV="1">
            <a:off x="5795963" y="4861650"/>
            <a:ext cx="339725" cy="793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7308850" y="4080261"/>
            <a:ext cx="431800"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rot="16200000" flipV="1">
            <a:off x="6940243" y="5318349"/>
            <a:ext cx="324000" cy="1588"/>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rot="5400000" flipH="1" flipV="1">
            <a:off x="5201369" y="2702942"/>
            <a:ext cx="323850"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rot="5400000" flipH="1" flipV="1">
            <a:off x="4278322" y="3176110"/>
            <a:ext cx="1224000"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rot="5400000">
            <a:off x="6696025" y="4505328"/>
            <a:ext cx="216000" cy="0"/>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17" name="正方形/長方形 3"/>
          <p:cNvSpPr>
            <a:spLocks noChangeArrowheads="1"/>
          </p:cNvSpPr>
          <p:nvPr/>
        </p:nvSpPr>
        <p:spPr bwMode="auto">
          <a:xfrm>
            <a:off x="7750175" y="1895419"/>
            <a:ext cx="792163" cy="2541643"/>
          </a:xfrm>
          <a:prstGeom prst="rect">
            <a:avLst/>
          </a:prstGeom>
          <a:solidFill>
            <a:srgbClr val="FFCCCC"/>
          </a:solidFill>
          <a:ln w="9525">
            <a:solidFill>
              <a:schemeClr val="tx1"/>
            </a:solidFill>
            <a:miter lim="800000"/>
            <a:headEnd/>
            <a:tailEnd/>
          </a:ln>
        </p:spPr>
        <p:txBody>
          <a:bodyPr lIns="36000" tIns="14400" rIns="36000" bIns="14400"/>
          <a:lstStyle/>
          <a:p>
            <a:pPr>
              <a:lnSpc>
                <a:spcPts val="1300"/>
              </a:lnSpc>
            </a:pPr>
            <a:endParaRPr lang="en-US" altLang="ja-JP" sz="1200" b="1">
              <a:latin typeface="Calibri" pitchFamily="34" charset="0"/>
            </a:endParaRPr>
          </a:p>
        </p:txBody>
      </p:sp>
      <p:sp>
        <p:nvSpPr>
          <p:cNvPr id="2118" name="正方形/長方形 3"/>
          <p:cNvSpPr>
            <a:spLocks noChangeArrowheads="1"/>
          </p:cNvSpPr>
          <p:nvPr/>
        </p:nvSpPr>
        <p:spPr bwMode="auto">
          <a:xfrm>
            <a:off x="7785100" y="3541936"/>
            <a:ext cx="719138" cy="529218"/>
          </a:xfrm>
          <a:prstGeom prst="rect">
            <a:avLst/>
          </a:prstGeom>
          <a:solidFill>
            <a:srgbClr val="FFFFCC"/>
          </a:solidFill>
          <a:ln w="9525">
            <a:solidFill>
              <a:srgbClr val="FF0000"/>
            </a:solidFill>
            <a:miter lim="800000"/>
            <a:headEnd/>
            <a:tailEnd/>
          </a:ln>
        </p:spPr>
        <p:txBody>
          <a:bodyPr lIns="36000" tIns="14400" rIns="36000" bIns="14400">
            <a:spAutoFit/>
          </a:bodyPr>
          <a:lstStyle/>
          <a:p>
            <a:pPr algn="ctr">
              <a:lnSpc>
                <a:spcPts val="1300"/>
              </a:lnSpc>
            </a:pPr>
            <a:r>
              <a:rPr lang="ja-JP" altLang="en-US" sz="1200" b="1" dirty="0">
                <a:solidFill>
                  <a:srgbClr val="FF0000"/>
                </a:solidFill>
                <a:latin typeface="Calibri" pitchFamily="34" charset="0"/>
              </a:rPr>
              <a:t>東北の農業の温暖化対策</a:t>
            </a:r>
            <a:endParaRPr lang="en-US" altLang="ja-JP" sz="1200" b="1" dirty="0">
              <a:solidFill>
                <a:srgbClr val="FF0000"/>
              </a:solidFill>
              <a:latin typeface="Calibri" pitchFamily="34" charset="0"/>
            </a:endParaRPr>
          </a:p>
        </p:txBody>
      </p:sp>
      <p:sp>
        <p:nvSpPr>
          <p:cNvPr id="2119" name="正方形/長方形 3"/>
          <p:cNvSpPr>
            <a:spLocks noChangeArrowheads="1"/>
          </p:cNvSpPr>
          <p:nvPr/>
        </p:nvSpPr>
        <p:spPr bwMode="auto">
          <a:xfrm>
            <a:off x="7794625" y="2060798"/>
            <a:ext cx="720725" cy="695930"/>
          </a:xfrm>
          <a:prstGeom prst="rect">
            <a:avLst/>
          </a:prstGeom>
          <a:solidFill>
            <a:srgbClr val="FFCCCC"/>
          </a:solidFill>
          <a:ln w="9525">
            <a:solidFill>
              <a:schemeClr val="tx1"/>
            </a:solidFill>
            <a:miter lim="800000"/>
            <a:headEnd/>
            <a:tailEnd/>
          </a:ln>
        </p:spPr>
        <p:txBody>
          <a:bodyPr lIns="36000" tIns="14400" rIns="36000" bIns="14400">
            <a:spAutoFit/>
          </a:bodyPr>
          <a:lstStyle/>
          <a:p>
            <a:pPr>
              <a:lnSpc>
                <a:spcPts val="1300"/>
              </a:lnSpc>
            </a:pPr>
            <a:r>
              <a:rPr lang="ja-JP" altLang="en-US" sz="1200" b="1">
                <a:latin typeface="Calibri" pitchFamily="34" charset="0"/>
              </a:rPr>
              <a:t>東北の夏に対する温暖化影響評価</a:t>
            </a:r>
            <a:endParaRPr lang="en-US" altLang="ja-JP" sz="1200" b="1">
              <a:latin typeface="Calibri" pitchFamily="34" charset="0"/>
            </a:endParaRPr>
          </a:p>
        </p:txBody>
      </p:sp>
      <p:cxnSp>
        <p:nvCxnSpPr>
          <p:cNvPr id="51" name="直線矢印コネクタ 50"/>
          <p:cNvCxnSpPr/>
          <p:nvPr/>
        </p:nvCxnSpPr>
        <p:spPr>
          <a:xfrm rot="5400000">
            <a:off x="7975600" y="3097634"/>
            <a:ext cx="395287" cy="1588"/>
          </a:xfrm>
          <a:prstGeom prst="straightConnector1">
            <a:avLst/>
          </a:prstGeom>
          <a:ln w="571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21" name="正方形/長方形 14"/>
          <p:cNvSpPr>
            <a:spLocks noChangeArrowheads="1"/>
          </p:cNvSpPr>
          <p:nvPr/>
        </p:nvSpPr>
        <p:spPr bwMode="auto">
          <a:xfrm>
            <a:off x="4581525" y="3645024"/>
            <a:ext cx="2844800" cy="695930"/>
          </a:xfrm>
          <a:prstGeom prst="rect">
            <a:avLst/>
          </a:prstGeom>
          <a:solidFill>
            <a:srgbClr val="FFCCCC"/>
          </a:solidFill>
          <a:ln w="9525">
            <a:solidFill>
              <a:schemeClr val="tx1"/>
            </a:solidFill>
            <a:miter lim="800000"/>
            <a:headEnd/>
            <a:tailEnd/>
          </a:ln>
        </p:spPr>
        <p:txBody>
          <a:bodyPr lIns="36000" tIns="14400" rIns="36000" bIns="14400">
            <a:spAutoFit/>
          </a:bodyPr>
          <a:lstStyle/>
          <a:p>
            <a:pPr>
              <a:lnSpc>
                <a:spcPts val="1300"/>
              </a:lnSpc>
            </a:pPr>
            <a:r>
              <a:rPr lang="ja-JP" altLang="en-US" sz="1200" b="1" dirty="0">
                <a:latin typeface="Calibri" pitchFamily="34" charset="0"/>
              </a:rPr>
              <a:t>海上下層雲のモデリング</a:t>
            </a:r>
            <a:endParaRPr lang="en-US" altLang="ja-JP" sz="1200" b="1" dirty="0">
              <a:latin typeface="Calibri" pitchFamily="34" charset="0"/>
            </a:endParaRPr>
          </a:p>
          <a:p>
            <a:pPr>
              <a:lnSpc>
                <a:spcPts val="1300"/>
              </a:lnSpc>
            </a:pPr>
            <a:r>
              <a:rPr lang="ja-JP" altLang="en-US" sz="1200" b="1" dirty="0">
                <a:latin typeface="Calibri" pitchFamily="34" charset="0"/>
              </a:rPr>
              <a:t>海上下層雲の経年変化の解析</a:t>
            </a:r>
            <a:endParaRPr lang="en-US" altLang="ja-JP" sz="1200" b="1" dirty="0">
              <a:latin typeface="Calibri" pitchFamily="34" charset="0"/>
            </a:endParaRPr>
          </a:p>
          <a:p>
            <a:pPr>
              <a:lnSpc>
                <a:spcPts val="1300"/>
              </a:lnSpc>
            </a:pPr>
            <a:r>
              <a:rPr lang="ja-JP" altLang="en-US" sz="1200" b="1" dirty="0">
                <a:latin typeface="Calibri" pitchFamily="34" charset="0"/>
              </a:rPr>
              <a:t>　・温暖化影響の評価</a:t>
            </a:r>
            <a:endParaRPr lang="en-US" altLang="ja-JP" sz="1200" b="1" dirty="0">
              <a:latin typeface="Calibri" pitchFamily="34" charset="0"/>
            </a:endParaRPr>
          </a:p>
          <a:p>
            <a:pPr>
              <a:lnSpc>
                <a:spcPts val="1300"/>
              </a:lnSpc>
            </a:pPr>
            <a:r>
              <a:rPr lang="ja-JP" altLang="en-US" sz="1200" b="1" dirty="0">
                <a:latin typeface="Calibri" pitchFamily="34" charset="0"/>
              </a:rPr>
              <a:t>　・人間活動の影響評価</a:t>
            </a:r>
            <a:endParaRPr lang="en-US" altLang="ja-JP" sz="1200" b="1" dirty="0">
              <a:latin typeface="Calibri" pitchFamily="34" charset="0"/>
            </a:endParaRPr>
          </a:p>
        </p:txBody>
      </p:sp>
      <p:sp>
        <p:nvSpPr>
          <p:cNvPr id="2123" name="正方形/長方形 23"/>
          <p:cNvSpPr>
            <a:spLocks noChangeArrowheads="1"/>
          </p:cNvSpPr>
          <p:nvPr/>
        </p:nvSpPr>
        <p:spPr bwMode="auto">
          <a:xfrm>
            <a:off x="6156325" y="5485876"/>
            <a:ext cx="2447925" cy="551029"/>
          </a:xfrm>
          <a:prstGeom prst="rect">
            <a:avLst/>
          </a:prstGeom>
          <a:solidFill>
            <a:srgbClr val="FFFFCC"/>
          </a:solidFill>
          <a:ln w="9525">
            <a:solidFill>
              <a:srgbClr val="FF0000"/>
            </a:solidFill>
            <a:miter lim="800000"/>
            <a:headEnd/>
            <a:tailEnd/>
          </a:ln>
        </p:spPr>
        <p:txBody>
          <a:bodyPr lIns="36000" tIns="36000" rIns="36000" bIns="14400">
            <a:spAutoFit/>
          </a:bodyPr>
          <a:lstStyle/>
          <a:p>
            <a:pPr>
              <a:lnSpc>
                <a:spcPts val="1300"/>
              </a:lnSpc>
            </a:pPr>
            <a:r>
              <a:rPr lang="ja-JP" altLang="en-US" sz="1200" b="1" dirty="0">
                <a:solidFill>
                  <a:srgbClr val="FF0000"/>
                </a:solidFill>
                <a:latin typeface="Calibri" pitchFamily="34" charset="0"/>
              </a:rPr>
              <a:t>農業気象モデルの実運用試験</a:t>
            </a:r>
            <a:endParaRPr lang="en-US" altLang="ja-JP" sz="1200" b="1" dirty="0">
              <a:solidFill>
                <a:srgbClr val="FF0000"/>
              </a:solidFill>
              <a:latin typeface="Calibri" pitchFamily="34" charset="0"/>
            </a:endParaRPr>
          </a:p>
          <a:p>
            <a:pPr>
              <a:lnSpc>
                <a:spcPts val="1300"/>
              </a:lnSpc>
            </a:pPr>
            <a:r>
              <a:rPr lang="ja-JP" altLang="en-US" sz="1200" b="1" dirty="0">
                <a:solidFill>
                  <a:srgbClr val="FF0000"/>
                </a:solidFill>
                <a:latin typeface="Calibri" pitchFamily="34" charset="0"/>
              </a:rPr>
              <a:t>確率予報の導入と評価</a:t>
            </a:r>
            <a:endParaRPr lang="en-US" altLang="ja-JP" sz="1200" b="1" dirty="0">
              <a:solidFill>
                <a:srgbClr val="FF0000"/>
              </a:solidFill>
              <a:latin typeface="Calibri" pitchFamily="34" charset="0"/>
            </a:endParaRPr>
          </a:p>
          <a:p>
            <a:pPr>
              <a:lnSpc>
                <a:spcPts val="1300"/>
              </a:lnSpc>
            </a:pPr>
            <a:r>
              <a:rPr lang="ja-JP" altLang="en-US" sz="1200" b="1" dirty="0">
                <a:solidFill>
                  <a:srgbClr val="FF0000"/>
                </a:solidFill>
                <a:latin typeface="Calibri" pitchFamily="34" charset="0"/>
              </a:rPr>
              <a:t>アンサンブル処理技術</a:t>
            </a:r>
            <a:endParaRPr lang="en-US" altLang="ja-JP" sz="1200" b="1" dirty="0">
              <a:solidFill>
                <a:srgbClr val="FF0000"/>
              </a:solidFill>
              <a:latin typeface="Calibri" pitchFamily="34" charset="0"/>
            </a:endParaRPr>
          </a:p>
        </p:txBody>
      </p:sp>
      <p:cxnSp>
        <p:nvCxnSpPr>
          <p:cNvPr id="70" name="直線矢印コネクタ 69"/>
          <p:cNvCxnSpPr/>
          <p:nvPr/>
        </p:nvCxnSpPr>
        <p:spPr>
          <a:xfrm rot="5400000">
            <a:off x="5039270" y="4472310"/>
            <a:ext cx="216000" cy="15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5736828" y="3204691"/>
            <a:ext cx="287338"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5809223" y="5697884"/>
            <a:ext cx="325437"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971600" y="692696"/>
            <a:ext cx="2962918" cy="307777"/>
          </a:xfrm>
          <a:prstGeom prst="rect">
            <a:avLst/>
          </a:prstGeom>
          <a:solidFill>
            <a:schemeClr val="bg1">
              <a:lumMod val="75000"/>
            </a:schemeClr>
          </a:solidFill>
          <a:ln>
            <a:solidFill>
              <a:schemeClr val="tx1"/>
            </a:solidFill>
          </a:ln>
        </p:spPr>
        <p:txBody>
          <a:bodyPr wrap="none" lIns="36000" tIns="0" rIns="36000" bIns="0" rtlCol="0">
            <a:spAutoFit/>
          </a:bodyPr>
          <a:lstStyle/>
          <a:p>
            <a:r>
              <a:rPr kumimoji="1" lang="ja-JP" altLang="en-US" sz="2000" dirty="0" smtClean="0"/>
              <a:t>灰色枠：完了</a:t>
            </a:r>
            <a:r>
              <a:rPr lang="ja-JP" altLang="en-US" sz="2000" dirty="0" smtClean="0"/>
              <a:t>（</a:t>
            </a:r>
            <a:r>
              <a:rPr kumimoji="1" lang="ja-JP" altLang="en-US" sz="2000" dirty="0" smtClean="0"/>
              <a:t>完了</a:t>
            </a:r>
            <a:r>
              <a:rPr lang="ja-JP" altLang="en-US" sz="2000" dirty="0" smtClean="0"/>
              <a:t>見通し）</a:t>
            </a:r>
            <a:endParaRPr kumimoji="1" lang="ja-JP" altLang="en-US" sz="2000" dirty="0"/>
          </a:p>
        </p:txBody>
      </p:sp>
      <p:sp>
        <p:nvSpPr>
          <p:cNvPr id="55" name="テキスト ボックス 54"/>
          <p:cNvSpPr txBox="1"/>
          <p:nvPr/>
        </p:nvSpPr>
        <p:spPr>
          <a:xfrm>
            <a:off x="4240782" y="692696"/>
            <a:ext cx="1739826" cy="307777"/>
          </a:xfrm>
          <a:prstGeom prst="rect">
            <a:avLst/>
          </a:prstGeom>
          <a:solidFill>
            <a:srgbClr val="99FF99"/>
          </a:solidFill>
          <a:ln>
            <a:solidFill>
              <a:schemeClr val="tx1"/>
            </a:solidFill>
          </a:ln>
        </p:spPr>
        <p:txBody>
          <a:bodyPr wrap="none" lIns="36000" tIns="0" rIns="36000" bIns="0" rtlCol="0">
            <a:spAutoFit/>
          </a:bodyPr>
          <a:lstStyle/>
          <a:p>
            <a:r>
              <a:rPr lang="ja-JP" altLang="en-US" sz="2000" dirty="0" smtClean="0"/>
              <a:t>緑色</a:t>
            </a:r>
            <a:r>
              <a:rPr kumimoji="1" lang="ja-JP" altLang="en-US" sz="2000" dirty="0" smtClean="0"/>
              <a:t>枠：進行中</a:t>
            </a:r>
            <a:endParaRPr kumimoji="1" lang="ja-JP" altLang="en-US" sz="2000" dirty="0"/>
          </a:p>
        </p:txBody>
      </p:sp>
      <p:sp>
        <p:nvSpPr>
          <p:cNvPr id="58" name="テキスト ボックス 57"/>
          <p:cNvSpPr txBox="1"/>
          <p:nvPr/>
        </p:nvSpPr>
        <p:spPr>
          <a:xfrm>
            <a:off x="6329014" y="692696"/>
            <a:ext cx="1483346" cy="307777"/>
          </a:xfrm>
          <a:prstGeom prst="rect">
            <a:avLst/>
          </a:prstGeom>
          <a:solidFill>
            <a:schemeClr val="accent2">
              <a:lumMod val="20000"/>
              <a:lumOff val="80000"/>
            </a:schemeClr>
          </a:solidFill>
          <a:ln>
            <a:solidFill>
              <a:schemeClr val="tx1"/>
            </a:solidFill>
          </a:ln>
        </p:spPr>
        <p:txBody>
          <a:bodyPr wrap="none" lIns="36000" tIns="0" rIns="36000" bIns="0" rtlCol="0">
            <a:spAutoFit/>
          </a:bodyPr>
          <a:lstStyle/>
          <a:p>
            <a:r>
              <a:rPr kumimoji="1" lang="ja-JP" altLang="en-US" sz="2000" dirty="0" smtClean="0"/>
              <a:t>赤色枠：予定</a:t>
            </a:r>
            <a:endParaRPr kumimoji="1" lang="ja-JP" altLang="en-US" sz="2000" dirty="0"/>
          </a:p>
        </p:txBody>
      </p:sp>
      <p:sp>
        <p:nvSpPr>
          <p:cNvPr id="56" name="正方形/長方形 18"/>
          <p:cNvSpPr>
            <a:spLocks noChangeArrowheads="1"/>
          </p:cNvSpPr>
          <p:nvPr/>
        </p:nvSpPr>
        <p:spPr bwMode="auto">
          <a:xfrm>
            <a:off x="4696624" y="4581128"/>
            <a:ext cx="1188000" cy="695930"/>
          </a:xfrm>
          <a:prstGeom prst="rect">
            <a:avLst/>
          </a:prstGeom>
          <a:solidFill>
            <a:srgbClr val="99FF99"/>
          </a:solidFill>
          <a:ln w="9525">
            <a:solidFill>
              <a:schemeClr val="tx1"/>
            </a:solidFill>
            <a:miter lim="800000"/>
            <a:headEnd/>
            <a:tailEnd/>
          </a:ln>
        </p:spPr>
        <p:txBody>
          <a:bodyPr wrap="square" lIns="36000" tIns="14400" rIns="36000" bIns="14400">
            <a:spAutoFit/>
          </a:bodyPr>
          <a:lstStyle/>
          <a:p>
            <a:pPr>
              <a:lnSpc>
                <a:spcPts val="1300"/>
              </a:lnSpc>
            </a:pPr>
            <a:r>
              <a:rPr lang="ja-JP" altLang="en-US" sz="1200" b="1" dirty="0" smtClean="0">
                <a:latin typeface="Calibri" pitchFamily="34" charset="0"/>
              </a:rPr>
              <a:t>ダウンスケールシステムの改良</a:t>
            </a:r>
            <a:endParaRPr lang="en-US" altLang="ja-JP" sz="1200" b="1" dirty="0" smtClean="0">
              <a:latin typeface="Calibri" pitchFamily="34" charset="0"/>
            </a:endParaRPr>
          </a:p>
          <a:p>
            <a:pPr>
              <a:lnSpc>
                <a:spcPts val="1300"/>
              </a:lnSpc>
            </a:pPr>
            <a:r>
              <a:rPr lang="ja-JP" altLang="en-US" sz="1200" b="1" dirty="0" smtClean="0">
                <a:latin typeface="Calibri" pitchFamily="34" charset="0"/>
              </a:rPr>
              <a:t>側面境界の最適化手法の開発</a:t>
            </a:r>
            <a:endParaRPr lang="en-US" altLang="ja-JP" sz="1200" b="1" dirty="0" smtClean="0">
              <a:latin typeface="Calibri" pitchFamily="34" charset="0"/>
            </a:endParaRPr>
          </a:p>
        </p:txBody>
      </p:sp>
      <p:cxnSp>
        <p:nvCxnSpPr>
          <p:cNvPr id="59" name="直線矢印コネクタ 58"/>
          <p:cNvCxnSpPr/>
          <p:nvPr/>
        </p:nvCxnSpPr>
        <p:spPr>
          <a:xfrm>
            <a:off x="4323296" y="4869160"/>
            <a:ext cx="360000" cy="1587"/>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6211872" y="3212976"/>
            <a:ext cx="252000" cy="15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4788024" y="3212976"/>
            <a:ext cx="287337" cy="1588"/>
          </a:xfrm>
          <a:prstGeom prst="straightConnector1">
            <a:avLst/>
          </a:prstGeom>
          <a:ln w="381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2" name="正方形/長方形 8"/>
          <p:cNvSpPr>
            <a:spLocks noChangeArrowheads="1"/>
          </p:cNvSpPr>
          <p:nvPr/>
        </p:nvSpPr>
        <p:spPr bwMode="auto">
          <a:xfrm>
            <a:off x="5105552" y="2852936"/>
            <a:ext cx="1080000" cy="695930"/>
          </a:xfrm>
          <a:prstGeom prst="rect">
            <a:avLst/>
          </a:prstGeom>
          <a:solidFill>
            <a:srgbClr val="FFCCCC"/>
          </a:solidFill>
          <a:ln w="9525">
            <a:solidFill>
              <a:schemeClr val="tx1"/>
            </a:solidFill>
            <a:miter lim="800000"/>
            <a:headEnd/>
            <a:tailEnd/>
          </a:ln>
        </p:spPr>
        <p:txBody>
          <a:bodyPr wrap="square" lIns="36000" tIns="14400" rIns="36000" bIns="14400">
            <a:spAutoFit/>
          </a:bodyPr>
          <a:lstStyle/>
          <a:p>
            <a:pPr>
              <a:lnSpc>
                <a:spcPts val="1300"/>
              </a:lnSpc>
            </a:pPr>
            <a:r>
              <a:rPr lang="ja-JP" altLang="en-US" sz="1200" b="1" dirty="0">
                <a:latin typeface="Calibri" pitchFamily="34" charset="0"/>
              </a:rPr>
              <a:t>マルチ気候モデル</a:t>
            </a:r>
            <a:r>
              <a:rPr lang="ja-JP" altLang="en-US" sz="1200" b="1" dirty="0" smtClean="0">
                <a:latin typeface="Calibri" pitchFamily="34" charset="0"/>
              </a:rPr>
              <a:t>解析</a:t>
            </a:r>
            <a:endParaRPr lang="en-US" altLang="ja-JP" sz="1200" b="1" dirty="0" smtClean="0">
              <a:latin typeface="Calibri" pitchFamily="34" charset="0"/>
            </a:endParaRPr>
          </a:p>
          <a:p>
            <a:pPr>
              <a:lnSpc>
                <a:spcPts val="1300"/>
              </a:lnSpc>
            </a:pPr>
            <a:r>
              <a:rPr lang="ja-JP" altLang="en-US" sz="1200" b="1" dirty="0" smtClean="0">
                <a:latin typeface="Calibri" pitchFamily="34" charset="0"/>
              </a:rPr>
              <a:t>・海洋の温度構造解析</a:t>
            </a:r>
            <a:endParaRPr lang="en-US" altLang="ja-JP" sz="1200" b="1" dirty="0" smtClean="0">
              <a:latin typeface="Calibri" pitchFamily="34" charset="0"/>
            </a:endParaRPr>
          </a:p>
        </p:txBody>
      </p:sp>
      <p:sp>
        <p:nvSpPr>
          <p:cNvPr id="2122" name="正方形/長方形 18"/>
          <p:cNvSpPr>
            <a:spLocks noChangeArrowheads="1"/>
          </p:cNvSpPr>
          <p:nvPr/>
        </p:nvSpPr>
        <p:spPr bwMode="auto">
          <a:xfrm>
            <a:off x="3203575" y="4533270"/>
            <a:ext cx="1188000" cy="695930"/>
          </a:xfrm>
          <a:prstGeom prst="rect">
            <a:avLst/>
          </a:prstGeom>
          <a:solidFill>
            <a:schemeClr val="bg1">
              <a:lumMod val="75000"/>
            </a:schemeClr>
          </a:solidFill>
          <a:ln w="9525">
            <a:solidFill>
              <a:schemeClr val="tx1"/>
            </a:solidFill>
            <a:miter lim="800000"/>
            <a:headEnd/>
            <a:tailEnd/>
          </a:ln>
        </p:spPr>
        <p:txBody>
          <a:bodyPr wrap="square" lIns="36000" tIns="14400" rIns="36000" bIns="14400">
            <a:spAutoFit/>
          </a:bodyPr>
          <a:lstStyle/>
          <a:p>
            <a:pPr>
              <a:lnSpc>
                <a:spcPts val="1300"/>
              </a:lnSpc>
            </a:pPr>
            <a:r>
              <a:rPr lang="ja-JP" altLang="en-US" sz="1200" b="1" dirty="0" smtClean="0">
                <a:latin typeface="Calibri" pitchFamily="34" charset="0"/>
              </a:rPr>
              <a:t>ダウンスケール</a:t>
            </a:r>
            <a:r>
              <a:rPr lang="en-US" altLang="ja-JP" sz="1200" b="1" dirty="0" smtClean="0">
                <a:latin typeface="Calibri" pitchFamily="34" charset="0"/>
              </a:rPr>
              <a:t>LETKF</a:t>
            </a:r>
            <a:r>
              <a:rPr lang="ja-JP" altLang="en-US" sz="1200" b="1" dirty="0" smtClean="0">
                <a:latin typeface="Calibri" pitchFamily="34" charset="0"/>
              </a:rPr>
              <a:t>実装</a:t>
            </a:r>
            <a:endParaRPr lang="en-US" altLang="ja-JP" sz="1200" b="1" dirty="0" smtClean="0">
              <a:latin typeface="Calibri" pitchFamily="34" charset="0"/>
            </a:endParaRPr>
          </a:p>
          <a:p>
            <a:pPr>
              <a:lnSpc>
                <a:spcPts val="1300"/>
              </a:lnSpc>
            </a:pPr>
            <a:r>
              <a:rPr lang="ja-JP" altLang="en-US" sz="1200" b="1" dirty="0" smtClean="0">
                <a:latin typeface="Calibri" pitchFamily="34" charset="0"/>
              </a:rPr>
              <a:t>ダウンスケール</a:t>
            </a:r>
            <a:r>
              <a:rPr lang="ja-JP" altLang="en-US" sz="1200" b="1" dirty="0">
                <a:latin typeface="Calibri" pitchFamily="34" charset="0"/>
              </a:rPr>
              <a:t>出力</a:t>
            </a:r>
            <a:r>
              <a:rPr lang="ja-JP" altLang="en-US" sz="1200" b="1" dirty="0" smtClean="0">
                <a:latin typeface="Calibri" pitchFamily="34" charset="0"/>
              </a:rPr>
              <a:t>システム</a:t>
            </a:r>
            <a:endParaRPr lang="en-US" altLang="ja-JP" sz="1200" b="1" dirty="0" smtClean="0">
              <a:latin typeface="Calibri" pitchFamily="34" charset="0"/>
            </a:endParaRPr>
          </a:p>
        </p:txBody>
      </p:sp>
      <p:sp>
        <p:nvSpPr>
          <p:cNvPr id="71" name="スライド番号プレースホルダ 70"/>
          <p:cNvSpPr>
            <a:spLocks noGrp="1"/>
          </p:cNvSpPr>
          <p:nvPr>
            <p:ph type="sldNum" sz="quarter" idx="12"/>
          </p:nvPr>
        </p:nvSpPr>
        <p:spPr/>
        <p:txBody>
          <a:bodyPr/>
          <a:lstStyle/>
          <a:p>
            <a:fld id="{D2D8002D-B5B0-4BAC-B1F6-782DDCCE6D9C}"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タイトル 1"/>
          <p:cNvSpPr>
            <a:spLocks noGrp="1"/>
          </p:cNvSpPr>
          <p:nvPr>
            <p:ph type="title"/>
          </p:nvPr>
        </p:nvSpPr>
        <p:spPr>
          <a:xfrm>
            <a:off x="179512" y="31750"/>
            <a:ext cx="8764588" cy="648000"/>
          </a:xfrm>
        </p:spPr>
        <p:txBody>
          <a:bodyPr>
            <a:normAutofit fontScale="90000"/>
          </a:bodyPr>
          <a:lstStyle/>
          <a:p>
            <a:r>
              <a:rPr lang="ja-JP" altLang="en-US" sz="4000" dirty="0" smtClean="0">
                <a:latin typeface="Arial" pitchFamily="34" charset="0"/>
                <a:cs typeface="Arial" pitchFamily="34" charset="0"/>
              </a:rPr>
              <a:t>アンサンブルダウンスケール予測</a:t>
            </a:r>
          </a:p>
        </p:txBody>
      </p:sp>
      <p:sp>
        <p:nvSpPr>
          <p:cNvPr id="18" name="テキスト ボックス 17"/>
          <p:cNvSpPr txBox="1"/>
          <p:nvPr/>
        </p:nvSpPr>
        <p:spPr>
          <a:xfrm>
            <a:off x="2555776" y="4797152"/>
            <a:ext cx="3960440" cy="1365365"/>
          </a:xfrm>
          <a:prstGeom prst="rect">
            <a:avLst/>
          </a:prstGeom>
          <a:solidFill>
            <a:schemeClr val="bg1">
              <a:alpha val="40000"/>
            </a:schemeClr>
          </a:solidFill>
          <a:ln w="38100">
            <a:solidFill>
              <a:srgbClr val="FF0000"/>
            </a:solidFill>
          </a:ln>
        </p:spPr>
        <p:txBody>
          <a:bodyPr wrap="square" lIns="72000" tIns="36000" rIns="36000" bIns="36000" rtlCol="0">
            <a:spAutoFit/>
          </a:bodyPr>
          <a:lstStyle/>
          <a:p>
            <a:r>
              <a:rPr kumimoji="1" lang="ja-JP" altLang="en-US" sz="2800" dirty="0" smtClean="0">
                <a:solidFill>
                  <a:srgbClr val="C00000"/>
                </a:solidFill>
                <a:latin typeface="Arial" pitchFamily="34" charset="0"/>
                <a:cs typeface="Arial" pitchFamily="34" charset="0"/>
              </a:rPr>
              <a:t>地域特性を考慮した</a:t>
            </a:r>
            <a:endParaRPr kumimoji="1" lang="en-US" altLang="ja-JP" sz="2800" dirty="0" smtClean="0">
              <a:solidFill>
                <a:srgbClr val="C00000"/>
              </a:solidFill>
              <a:latin typeface="Arial" pitchFamily="34" charset="0"/>
              <a:cs typeface="Arial" pitchFamily="34" charset="0"/>
            </a:endParaRPr>
          </a:p>
          <a:p>
            <a:pPr>
              <a:buFont typeface="Arial" pitchFamily="34" charset="0"/>
              <a:buChar char="•"/>
            </a:pPr>
            <a:r>
              <a:rPr lang="ja-JP" altLang="en-US" sz="2800" dirty="0" smtClean="0">
                <a:solidFill>
                  <a:srgbClr val="C00000"/>
                </a:solidFill>
                <a:latin typeface="Arial" pitchFamily="34" charset="0"/>
                <a:cs typeface="Arial" pitchFamily="34" charset="0"/>
              </a:rPr>
              <a:t> </a:t>
            </a:r>
            <a:r>
              <a:rPr kumimoji="1" lang="ja-JP" altLang="en-US" sz="2800" dirty="0" smtClean="0">
                <a:solidFill>
                  <a:srgbClr val="C00000"/>
                </a:solidFill>
                <a:latin typeface="Arial" pitchFamily="34" charset="0"/>
                <a:cs typeface="Arial" pitchFamily="34" charset="0"/>
              </a:rPr>
              <a:t>予測精度の信頼性評価</a:t>
            </a:r>
            <a:endParaRPr kumimoji="1" lang="en-US" altLang="ja-JP" sz="2800" dirty="0" smtClean="0">
              <a:solidFill>
                <a:srgbClr val="C00000"/>
              </a:solidFill>
              <a:latin typeface="Arial" pitchFamily="34" charset="0"/>
              <a:cs typeface="Arial" pitchFamily="34" charset="0"/>
            </a:endParaRPr>
          </a:p>
          <a:p>
            <a:pPr>
              <a:buFont typeface="Arial" pitchFamily="34" charset="0"/>
              <a:buChar char="•"/>
            </a:pPr>
            <a:r>
              <a:rPr kumimoji="1" lang="ja-JP" altLang="en-US" sz="2800" dirty="0" smtClean="0">
                <a:solidFill>
                  <a:srgbClr val="C00000"/>
                </a:solidFill>
                <a:latin typeface="Arial" pitchFamily="34" charset="0"/>
                <a:cs typeface="Arial" pitchFamily="34" charset="0"/>
              </a:rPr>
              <a:t> 確率予測情報の作成</a:t>
            </a:r>
            <a:endParaRPr kumimoji="1" lang="ja-JP" altLang="en-US" sz="2800" dirty="0">
              <a:solidFill>
                <a:srgbClr val="C00000"/>
              </a:solidFill>
              <a:latin typeface="Arial" pitchFamily="34" charset="0"/>
              <a:cs typeface="Arial" pitchFamily="34" charset="0"/>
            </a:endParaRPr>
          </a:p>
        </p:txBody>
      </p:sp>
      <p:sp>
        <p:nvSpPr>
          <p:cNvPr id="27" name="正方形/長方形 26"/>
          <p:cNvSpPr/>
          <p:nvPr/>
        </p:nvSpPr>
        <p:spPr>
          <a:xfrm>
            <a:off x="827584" y="692696"/>
            <a:ext cx="3131840" cy="369332"/>
          </a:xfrm>
          <a:prstGeom prst="rect">
            <a:avLst/>
          </a:prstGeom>
          <a:solidFill>
            <a:schemeClr val="bg1">
              <a:lumMod val="95000"/>
            </a:schemeClr>
          </a:solidFill>
        </p:spPr>
        <p:txBody>
          <a:bodyPr wrap="square" lIns="36000" tIns="0" rIns="36000" bIns="0">
            <a:spAutoFit/>
          </a:bodyPr>
          <a:lstStyle/>
          <a:p>
            <a:r>
              <a:rPr lang="ja-JP" altLang="en-US" sz="2400" dirty="0" smtClean="0">
                <a:latin typeface="Arial" pitchFamily="34" charset="0"/>
                <a:cs typeface="Arial" pitchFamily="34" charset="0"/>
              </a:rPr>
              <a:t>日平均気温の時間変化</a:t>
            </a:r>
            <a:endParaRPr lang="ja-JP" altLang="en-US" sz="2400" dirty="0">
              <a:latin typeface="Arial" pitchFamily="34" charset="0"/>
              <a:cs typeface="Arial" pitchFamily="34" charset="0"/>
            </a:endParaRPr>
          </a:p>
        </p:txBody>
      </p:sp>
      <p:sp>
        <p:nvSpPr>
          <p:cNvPr id="29" name="正方形/長方形 28"/>
          <p:cNvSpPr/>
          <p:nvPr/>
        </p:nvSpPr>
        <p:spPr>
          <a:xfrm>
            <a:off x="5465592" y="692696"/>
            <a:ext cx="2520280" cy="369332"/>
          </a:xfrm>
          <a:prstGeom prst="rect">
            <a:avLst/>
          </a:prstGeom>
          <a:solidFill>
            <a:schemeClr val="bg1">
              <a:lumMod val="95000"/>
            </a:schemeClr>
          </a:solidFill>
        </p:spPr>
        <p:txBody>
          <a:bodyPr wrap="square" lIns="36000" tIns="0" rIns="36000" bIns="0">
            <a:spAutoFit/>
          </a:bodyPr>
          <a:lstStyle/>
          <a:p>
            <a:r>
              <a:rPr lang="ja-JP" altLang="en-US" sz="2400" dirty="0" smtClean="0">
                <a:latin typeface="Arial" pitchFamily="34" charset="0"/>
                <a:cs typeface="Arial" pitchFamily="34" charset="0"/>
              </a:rPr>
              <a:t>日較差の時間変化</a:t>
            </a:r>
            <a:endParaRPr lang="ja-JP" altLang="en-US" sz="2400" dirty="0">
              <a:latin typeface="Arial" pitchFamily="34" charset="0"/>
              <a:cs typeface="Arial" pitchFamily="34" charset="0"/>
            </a:endParaRPr>
          </a:p>
        </p:txBody>
      </p:sp>
      <p:pic>
        <p:nvPicPr>
          <p:cNvPr id="30" name="Picture 7" descr="t"/>
          <p:cNvPicPr>
            <a:picLocks noChangeAspect="1" noChangeArrowheads="1"/>
          </p:cNvPicPr>
          <p:nvPr/>
        </p:nvPicPr>
        <p:blipFill>
          <a:blip r:embed="rId3" cstate="print"/>
          <a:srcRect l="5783" t="7874" b="3937"/>
          <a:stretch>
            <a:fillRect/>
          </a:stretch>
        </p:blipFill>
        <p:spPr bwMode="auto">
          <a:xfrm>
            <a:off x="251520" y="1110656"/>
            <a:ext cx="4223171" cy="2903040"/>
          </a:xfrm>
          <a:prstGeom prst="rect">
            <a:avLst/>
          </a:prstGeom>
          <a:noFill/>
        </p:spPr>
      </p:pic>
      <p:pic>
        <p:nvPicPr>
          <p:cNvPr id="33" name="Picture 6" descr="tdr"/>
          <p:cNvPicPr>
            <a:picLocks noChangeAspect="1" noChangeArrowheads="1"/>
          </p:cNvPicPr>
          <p:nvPr/>
        </p:nvPicPr>
        <p:blipFill>
          <a:blip r:embed="rId4" cstate="print"/>
          <a:srcRect l="5783" t="7874" b="3937"/>
          <a:stretch>
            <a:fillRect/>
          </a:stretch>
        </p:blipFill>
        <p:spPr bwMode="auto">
          <a:xfrm>
            <a:off x="4644008" y="1110656"/>
            <a:ext cx="4223171" cy="2903040"/>
          </a:xfrm>
          <a:prstGeom prst="rect">
            <a:avLst/>
          </a:prstGeom>
          <a:noFill/>
        </p:spPr>
      </p:pic>
      <p:sp>
        <p:nvSpPr>
          <p:cNvPr id="34" name="テキスト ボックス 33"/>
          <p:cNvSpPr txBox="1"/>
          <p:nvPr/>
        </p:nvSpPr>
        <p:spPr>
          <a:xfrm>
            <a:off x="1448388" y="6237312"/>
            <a:ext cx="6247223" cy="523220"/>
          </a:xfrm>
          <a:prstGeom prst="rect">
            <a:avLst/>
          </a:prstGeom>
          <a:noFill/>
        </p:spPr>
        <p:txBody>
          <a:bodyPr wrap="none" rtlCol="0">
            <a:spAutoFit/>
          </a:bodyPr>
          <a:lstStyle/>
          <a:p>
            <a:r>
              <a:rPr kumimoji="1" lang="en-US" altLang="ja-JP" sz="2800" dirty="0" smtClean="0">
                <a:solidFill>
                  <a:srgbClr val="0000FF"/>
                </a:solidFill>
                <a:latin typeface="Arial" pitchFamily="34" charset="0"/>
                <a:cs typeface="Arial" pitchFamily="34" charset="0"/>
              </a:rPr>
              <a:t>=&gt;</a:t>
            </a:r>
            <a:r>
              <a:rPr kumimoji="1" lang="ja-JP" altLang="en-US" sz="2800" dirty="0" smtClean="0">
                <a:solidFill>
                  <a:srgbClr val="0000FF"/>
                </a:solidFill>
                <a:latin typeface="Arial" pitchFamily="34" charset="0"/>
                <a:cs typeface="Arial" pitchFamily="34" charset="0"/>
              </a:rPr>
              <a:t>農業気象モデルへの利用方法を検討</a:t>
            </a:r>
            <a:endParaRPr kumimoji="1" lang="ja-JP" altLang="en-US" sz="2800" dirty="0">
              <a:solidFill>
                <a:srgbClr val="0000FF"/>
              </a:solidFill>
              <a:latin typeface="Arial" pitchFamily="34" charset="0"/>
              <a:cs typeface="Arial" pitchFamily="34" charset="0"/>
            </a:endParaRPr>
          </a:p>
        </p:txBody>
      </p:sp>
      <p:sp>
        <p:nvSpPr>
          <p:cNvPr id="37" name="正方形/長方形 36"/>
          <p:cNvSpPr/>
          <p:nvPr/>
        </p:nvSpPr>
        <p:spPr>
          <a:xfrm>
            <a:off x="179512" y="4326195"/>
            <a:ext cx="8352928" cy="830997"/>
          </a:xfrm>
          <a:prstGeom prst="rect">
            <a:avLst/>
          </a:prstGeom>
        </p:spPr>
        <p:txBody>
          <a:bodyPr wrap="square" lIns="0" rIns="0">
            <a:spAutoFit/>
          </a:bodyPr>
          <a:lstStyle/>
          <a:p>
            <a:r>
              <a:rPr lang="ja-JP" altLang="en-US" sz="2400" dirty="0" smtClean="0">
                <a:latin typeface="Arial" pitchFamily="34" charset="0"/>
                <a:cs typeface="Arial" pitchFamily="34" charset="0"/>
              </a:rPr>
              <a:t>解像度：全球アンサンブル</a:t>
            </a:r>
            <a:r>
              <a:rPr lang="en-US" altLang="ja-JP" sz="2400" dirty="0" smtClean="0">
                <a:latin typeface="Arial" pitchFamily="34" charset="0"/>
                <a:cs typeface="Arial" pitchFamily="34" charset="0"/>
              </a:rPr>
              <a:t>(1.25</a:t>
            </a:r>
            <a:r>
              <a:rPr lang="ja-JP" altLang="en-US" sz="2400" dirty="0" smtClean="0">
                <a:latin typeface="Arial" pitchFamily="34" charset="0"/>
                <a:cs typeface="Arial" pitchFamily="34" charset="0"/>
              </a:rPr>
              <a:t>度</a:t>
            </a:r>
            <a:r>
              <a:rPr lang="en-US" altLang="ja-JP" sz="2400" dirty="0" smtClean="0">
                <a:latin typeface="Arial" pitchFamily="34" charset="0"/>
                <a:cs typeface="Arial" pitchFamily="34" charset="0"/>
              </a:rPr>
              <a:t>) =&gt; 25km =&gt; 5km =&gt; 1km</a:t>
            </a:r>
          </a:p>
          <a:p>
            <a:r>
              <a:rPr lang="ja-JP" altLang="en-US" sz="2400" dirty="0" smtClean="0">
                <a:latin typeface="Arial" pitchFamily="34" charset="0"/>
                <a:cs typeface="Arial" pitchFamily="34" charset="0"/>
              </a:rPr>
              <a:t>メンバー数：</a:t>
            </a:r>
            <a:r>
              <a:rPr lang="en-US" altLang="ja-JP" sz="2400" dirty="0" smtClean="0">
                <a:latin typeface="Arial" pitchFamily="34" charset="0"/>
                <a:cs typeface="Arial" pitchFamily="34" charset="0"/>
              </a:rPr>
              <a:t>9</a:t>
            </a:r>
          </a:p>
        </p:txBody>
      </p:sp>
      <p:sp>
        <p:nvSpPr>
          <p:cNvPr id="40" name="正方形/長方形 39"/>
          <p:cNvSpPr/>
          <p:nvPr/>
        </p:nvSpPr>
        <p:spPr>
          <a:xfrm>
            <a:off x="1858544" y="3946308"/>
            <a:ext cx="5400600" cy="461665"/>
          </a:xfrm>
          <a:prstGeom prst="rect">
            <a:avLst/>
          </a:prstGeom>
        </p:spPr>
        <p:txBody>
          <a:bodyPr wrap="square" lIns="0" rIns="0">
            <a:spAutoFit/>
          </a:bodyPr>
          <a:lstStyle/>
          <a:p>
            <a:r>
              <a:rPr lang="en-US" altLang="ja-JP" sz="2400" dirty="0" smtClean="0">
                <a:latin typeface="HGPｺﾞｼｯｸE" pitchFamily="50" charset="-128"/>
                <a:cs typeface="ＭＳ Ｐゴシック" charset="-128"/>
              </a:rPr>
              <a:t>(1km</a:t>
            </a:r>
            <a:r>
              <a:rPr lang="ja-JP" altLang="en-US" sz="2400" dirty="0" smtClean="0">
                <a:latin typeface="HGPｺﾞｼｯｸE" pitchFamily="50" charset="-128"/>
                <a:cs typeface="ＭＳ Ｐゴシック" charset="-128"/>
              </a:rPr>
              <a:t>計算領域に含まれる</a:t>
            </a:r>
            <a:r>
              <a:rPr lang="en-US" altLang="ja-JP" sz="2400" dirty="0" smtClean="0">
                <a:latin typeface="HGPｺﾞｼｯｸE" pitchFamily="50" charset="-128"/>
                <a:cs typeface="ＭＳ Ｐゴシック" charset="-128"/>
              </a:rPr>
              <a:t>19</a:t>
            </a:r>
            <a:r>
              <a:rPr lang="ja-JP" altLang="en-US" sz="2400" dirty="0" smtClean="0">
                <a:latin typeface="HGPｺﾞｼｯｸE" pitchFamily="50" charset="-128"/>
                <a:cs typeface="ＭＳ Ｐゴシック" charset="-128"/>
              </a:rPr>
              <a:t>地点の平均</a:t>
            </a:r>
            <a:r>
              <a:rPr lang="en-US" altLang="ja-JP" sz="2400" dirty="0" smtClean="0">
                <a:latin typeface="HGPｺﾞｼｯｸE" pitchFamily="50" charset="-128"/>
                <a:cs typeface="ＭＳ Ｐゴシック" charset="-128"/>
              </a:rPr>
              <a:t>)</a:t>
            </a:r>
            <a:endParaRPr lang="en-US" altLang="ja-JP" sz="2400" dirty="0" smtClean="0">
              <a:latin typeface="Arial" pitchFamily="34" charset="0"/>
              <a:cs typeface="Arial" pitchFamily="34" charset="0"/>
            </a:endParaRPr>
          </a:p>
        </p:txBody>
      </p:sp>
      <p:sp>
        <p:nvSpPr>
          <p:cNvPr id="41" name="スライド番号プレースホルダ 40"/>
          <p:cNvSpPr>
            <a:spLocks noGrp="1"/>
          </p:cNvSpPr>
          <p:nvPr>
            <p:ph type="sldNum" sz="quarter" idx="12"/>
          </p:nvPr>
        </p:nvSpPr>
        <p:spPr/>
        <p:txBody>
          <a:bodyPr/>
          <a:lstStyle/>
          <a:p>
            <a:fld id="{D2D8002D-B5B0-4BAC-B1F6-782DDCCE6D9C}" type="slidenum">
              <a:rPr kumimoji="1" lang="ja-JP" altLang="en-US" smtClean="0"/>
              <a:pPr/>
              <a:t>20</a:t>
            </a:fld>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wada\Documents\work\yamase_CI\20111222\blastam.png"/>
          <p:cNvPicPr>
            <a:picLocks noChangeAspect="1" noChangeArrowheads="1"/>
          </p:cNvPicPr>
          <p:nvPr/>
        </p:nvPicPr>
        <p:blipFill>
          <a:blip r:embed="rId3" cstate="print"/>
          <a:srcRect l="4430" t="7938" r="2215" b="6804"/>
          <a:stretch>
            <a:fillRect/>
          </a:stretch>
        </p:blipFill>
        <p:spPr bwMode="auto">
          <a:xfrm>
            <a:off x="119685" y="968834"/>
            <a:ext cx="3293064" cy="4698257"/>
          </a:xfrm>
          <a:prstGeom prst="rect">
            <a:avLst/>
          </a:prstGeom>
          <a:noFill/>
        </p:spPr>
      </p:pic>
      <p:pic>
        <p:nvPicPr>
          <p:cNvPr id="4" name="図 3" descr="出現率！.pdf"/>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490912" y="1050567"/>
            <a:ext cx="5550546" cy="2995858"/>
          </a:xfrm>
          <a:prstGeom prst="rect">
            <a:avLst/>
          </a:prstGeom>
        </p:spPr>
      </p:pic>
      <p:sp>
        <p:nvSpPr>
          <p:cNvPr id="3" name="コンテンツ プレースホルダー 2"/>
          <p:cNvSpPr>
            <a:spLocks noGrp="1"/>
          </p:cNvSpPr>
          <p:nvPr>
            <p:ph idx="1"/>
          </p:nvPr>
        </p:nvSpPr>
        <p:spPr>
          <a:xfrm>
            <a:off x="3563888" y="4077072"/>
            <a:ext cx="5366072" cy="1419433"/>
          </a:xfrm>
          <a:ln w="38100">
            <a:solidFill>
              <a:schemeClr val="accent1"/>
            </a:solidFill>
          </a:ln>
        </p:spPr>
        <p:txBody>
          <a:bodyPr/>
          <a:lstStyle/>
          <a:p>
            <a:r>
              <a:rPr lang="ja-JP" altLang="en-US" sz="2400" dirty="0" smtClean="0"/>
              <a:t>冷夏年</a:t>
            </a:r>
            <a:r>
              <a:rPr lang="en-US" altLang="ja-JP" sz="2400" dirty="0" smtClean="0"/>
              <a:t> ↓ </a:t>
            </a:r>
            <a:r>
              <a:rPr lang="ja-JP" altLang="en-US" sz="2400" dirty="0" smtClean="0"/>
              <a:t>は高い出現率</a:t>
            </a:r>
            <a:r>
              <a:rPr lang="en-US" altLang="ja-JP" sz="2000" dirty="0" smtClean="0"/>
              <a:t> 80, 83, 93, 03</a:t>
            </a:r>
          </a:p>
          <a:p>
            <a:r>
              <a:rPr lang="ja-JP" altLang="en-US" sz="2400" dirty="0" smtClean="0"/>
              <a:t>暑夏年</a:t>
            </a:r>
            <a:r>
              <a:rPr lang="en-US" altLang="ja-JP" sz="2400" dirty="0" smtClean="0"/>
              <a:t> </a:t>
            </a:r>
            <a:r>
              <a:rPr lang="en-US" altLang="ja-JP" sz="2400" dirty="0" smtClean="0">
                <a:solidFill>
                  <a:srgbClr val="FF0000"/>
                </a:solidFill>
              </a:rPr>
              <a:t>↓</a:t>
            </a:r>
            <a:r>
              <a:rPr lang="en-US" altLang="ja-JP" sz="2400" dirty="0" smtClean="0"/>
              <a:t> </a:t>
            </a:r>
            <a:r>
              <a:rPr lang="ja-JP" altLang="en-US" sz="2400" dirty="0" smtClean="0"/>
              <a:t>は低い出現率</a:t>
            </a:r>
            <a:r>
              <a:rPr lang="en-US" altLang="ja-JP" sz="2400" dirty="0" smtClean="0"/>
              <a:t> </a:t>
            </a:r>
            <a:r>
              <a:rPr lang="en-US" altLang="ja-JP" sz="2000" dirty="0" smtClean="0">
                <a:solidFill>
                  <a:srgbClr val="FF0080"/>
                </a:solidFill>
              </a:rPr>
              <a:t>78, 94, 04</a:t>
            </a:r>
          </a:p>
          <a:p>
            <a:r>
              <a:rPr lang="ja-JP" altLang="en-US" sz="2400" dirty="0" smtClean="0"/>
              <a:t>冷夏でなくても高出現率</a:t>
            </a:r>
            <a:r>
              <a:rPr lang="en-US" altLang="ja-JP" sz="2400" dirty="0" smtClean="0"/>
              <a:t> </a:t>
            </a:r>
            <a:r>
              <a:rPr lang="en-US" altLang="ja-JP" sz="2400" dirty="0" smtClean="0">
                <a:solidFill>
                  <a:schemeClr val="accent1"/>
                </a:solidFill>
              </a:rPr>
              <a:t>↓ </a:t>
            </a:r>
            <a:r>
              <a:rPr lang="en-US" altLang="ja-JP" sz="2000" dirty="0" smtClean="0">
                <a:solidFill>
                  <a:schemeClr val="accent1"/>
                </a:solidFill>
              </a:rPr>
              <a:t>79, 91,95,06</a:t>
            </a:r>
            <a:endParaRPr kumimoji="1" lang="ja-JP" altLang="en-US" sz="2000" dirty="0">
              <a:solidFill>
                <a:schemeClr val="accent1"/>
              </a:solidFill>
            </a:endParaRPr>
          </a:p>
        </p:txBody>
      </p:sp>
      <p:sp>
        <p:nvSpPr>
          <p:cNvPr id="8" name="テキスト ボックス 7"/>
          <p:cNvSpPr txBox="1"/>
          <p:nvPr/>
        </p:nvSpPr>
        <p:spPr>
          <a:xfrm>
            <a:off x="4248803" y="692696"/>
            <a:ext cx="4283637" cy="369332"/>
          </a:xfrm>
          <a:prstGeom prst="rect">
            <a:avLst/>
          </a:prstGeom>
          <a:solidFill>
            <a:schemeClr val="bg1">
              <a:lumMod val="95000"/>
            </a:schemeClr>
          </a:solidFill>
        </p:spPr>
        <p:txBody>
          <a:bodyPr wrap="square" rtlCol="0">
            <a:spAutoFit/>
          </a:bodyPr>
          <a:lstStyle/>
          <a:p>
            <a:pPr algn="ctr"/>
            <a:r>
              <a:rPr kumimoji="1" lang="ja-JP" altLang="en-US" dirty="0" smtClean="0">
                <a:solidFill>
                  <a:srgbClr val="623100"/>
                </a:solidFill>
              </a:rPr>
              <a:t>集計期間：</a:t>
            </a:r>
            <a:r>
              <a:rPr kumimoji="1" lang="en-US" altLang="ja-JP" dirty="0" smtClean="0">
                <a:solidFill>
                  <a:srgbClr val="623100"/>
                </a:solidFill>
              </a:rPr>
              <a:t>1978-2010,  6/21-8/10</a:t>
            </a:r>
            <a:r>
              <a:rPr kumimoji="1" lang="ja-JP" altLang="en-US" dirty="0" smtClean="0">
                <a:solidFill>
                  <a:srgbClr val="623100"/>
                </a:solidFill>
              </a:rPr>
              <a:t>（</a:t>
            </a:r>
            <a:r>
              <a:rPr kumimoji="1" lang="en-US" altLang="ja-JP" dirty="0" smtClean="0">
                <a:solidFill>
                  <a:srgbClr val="623100"/>
                </a:solidFill>
              </a:rPr>
              <a:t>51</a:t>
            </a:r>
            <a:r>
              <a:rPr kumimoji="1" lang="ja-JP" altLang="en-US" dirty="0" smtClean="0">
                <a:solidFill>
                  <a:srgbClr val="623100"/>
                </a:solidFill>
              </a:rPr>
              <a:t>日間</a:t>
            </a:r>
            <a:r>
              <a:rPr lang="ja-JP" altLang="en-US" dirty="0" smtClean="0">
                <a:solidFill>
                  <a:srgbClr val="623100"/>
                </a:solidFill>
              </a:rPr>
              <a:t>）</a:t>
            </a:r>
            <a:endParaRPr kumimoji="1" lang="ja-JP" altLang="en-US" dirty="0">
              <a:solidFill>
                <a:srgbClr val="623100"/>
              </a:solidFill>
            </a:endParaRPr>
          </a:p>
        </p:txBody>
      </p:sp>
      <p:cxnSp>
        <p:nvCxnSpPr>
          <p:cNvPr id="19" name="直線矢印コネクタ 18"/>
          <p:cNvCxnSpPr/>
          <p:nvPr/>
        </p:nvCxnSpPr>
        <p:spPr>
          <a:xfrm>
            <a:off x="4318852" y="1723057"/>
            <a:ext cx="0" cy="245526"/>
          </a:xfrm>
          <a:prstGeom prst="straightConnector1">
            <a:avLst/>
          </a:prstGeom>
          <a:ln w="38100" cmpd="sng">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p:nvPr/>
        </p:nvCxnSpPr>
        <p:spPr>
          <a:xfrm>
            <a:off x="6266185" y="1498694"/>
            <a:ext cx="0" cy="245526"/>
          </a:xfrm>
          <a:prstGeom prst="straightConnector1">
            <a:avLst/>
          </a:prstGeom>
          <a:ln w="38100" cmpd="sng">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a:off x="7815585" y="1477531"/>
            <a:ext cx="0" cy="245526"/>
          </a:xfrm>
          <a:prstGeom prst="straightConnector1">
            <a:avLst/>
          </a:prstGeom>
          <a:ln w="38100" cmpd="sng">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a:off x="4784517" y="1600294"/>
            <a:ext cx="0" cy="245526"/>
          </a:xfrm>
          <a:prstGeom prst="straightConnector1">
            <a:avLst/>
          </a:prstGeom>
          <a:ln w="38100" cmpd="sng">
            <a:solidFill>
              <a:schemeClr val="tx1">
                <a:lumMod val="75000"/>
                <a:lumOff val="2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p:nvPr/>
        </p:nvCxnSpPr>
        <p:spPr>
          <a:xfrm>
            <a:off x="4132585" y="1646849"/>
            <a:ext cx="0" cy="245526"/>
          </a:xfrm>
          <a:prstGeom prst="straightConnector1">
            <a:avLst/>
          </a:prstGeom>
          <a:ln w="381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a:off x="5978317" y="1354768"/>
            <a:ext cx="0" cy="245526"/>
          </a:xfrm>
          <a:prstGeom prst="straightConnector1">
            <a:avLst/>
          </a:prstGeom>
          <a:ln w="381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p:nvPr/>
        </p:nvCxnSpPr>
        <p:spPr>
          <a:xfrm>
            <a:off x="8281251" y="1511398"/>
            <a:ext cx="0" cy="245526"/>
          </a:xfrm>
          <a:prstGeom prst="straightConnector1">
            <a:avLst/>
          </a:prstGeom>
          <a:ln w="381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a:off x="6587917" y="1524086"/>
            <a:ext cx="0" cy="245526"/>
          </a:xfrm>
          <a:prstGeom prst="straightConnector1">
            <a:avLst/>
          </a:prstGeom>
          <a:ln w="381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1" name="直線矢印コネクタ 20"/>
          <p:cNvCxnSpPr/>
          <p:nvPr/>
        </p:nvCxnSpPr>
        <p:spPr>
          <a:xfrm>
            <a:off x="3997953" y="2061753"/>
            <a:ext cx="0" cy="24552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p:nvPr/>
        </p:nvCxnSpPr>
        <p:spPr>
          <a:xfrm>
            <a:off x="6436303" y="1943269"/>
            <a:ext cx="0" cy="24552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a:xfrm>
            <a:off x="7976449" y="1943269"/>
            <a:ext cx="0" cy="245526"/>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18848" y="692696"/>
            <a:ext cx="3977088" cy="369332"/>
          </a:xfrm>
          <a:prstGeom prst="rect">
            <a:avLst/>
          </a:prstGeom>
          <a:solidFill>
            <a:schemeClr val="bg1">
              <a:lumMod val="95000"/>
            </a:schemeClr>
          </a:solidFill>
        </p:spPr>
        <p:txBody>
          <a:bodyPr wrap="square" rtlCol="0">
            <a:spAutoFit/>
          </a:bodyPr>
          <a:lstStyle/>
          <a:p>
            <a:pPr algn="ctr"/>
            <a:r>
              <a:rPr kumimoji="1" lang="en-US" altLang="ja-JP" dirty="0" smtClean="0"/>
              <a:t>33</a:t>
            </a:r>
            <a:r>
              <a:rPr kumimoji="1" lang="ja-JP" altLang="en-US" dirty="0" smtClean="0"/>
              <a:t>年平均の感染好適条件出現率分布</a:t>
            </a:r>
            <a:endParaRPr kumimoji="1" lang="ja-JP" altLang="en-US" dirty="0"/>
          </a:p>
        </p:txBody>
      </p:sp>
      <p:sp>
        <p:nvSpPr>
          <p:cNvPr id="6" name="テキスト ボックス 5"/>
          <p:cNvSpPr txBox="1"/>
          <p:nvPr/>
        </p:nvSpPr>
        <p:spPr>
          <a:xfrm>
            <a:off x="323528" y="1340768"/>
            <a:ext cx="1765300" cy="1200329"/>
          </a:xfrm>
          <a:prstGeom prst="rect">
            <a:avLst/>
          </a:prstGeom>
          <a:noFill/>
        </p:spPr>
        <p:txBody>
          <a:bodyPr wrap="square" rtlCol="0">
            <a:spAutoFit/>
          </a:bodyPr>
          <a:lstStyle/>
          <a:p>
            <a:r>
              <a:rPr kumimoji="1" lang="ja-JP" altLang="en-US" dirty="0" smtClean="0"/>
              <a:t>各メッシュの　</a:t>
            </a:r>
            <a:endParaRPr kumimoji="1" lang="en-US" altLang="ja-JP" dirty="0" smtClean="0"/>
          </a:p>
          <a:p>
            <a:r>
              <a:rPr kumimoji="1" lang="ja-JP" altLang="en-US" dirty="0" smtClean="0"/>
              <a:t>感染好適条件（</a:t>
            </a:r>
            <a:r>
              <a:rPr kumimoji="1" lang="en-US" altLang="ja-JP" dirty="0" smtClean="0"/>
              <a:t>1-10</a:t>
            </a:r>
            <a:r>
              <a:rPr kumimoji="1" lang="ja-JP" altLang="en-US" dirty="0" smtClean="0"/>
              <a:t>）の</a:t>
            </a:r>
            <a:endParaRPr kumimoji="1" lang="en-US" altLang="ja-JP" dirty="0" smtClean="0"/>
          </a:p>
          <a:p>
            <a:r>
              <a:rPr kumimoji="1" lang="ja-JP" altLang="en-US" dirty="0" smtClean="0"/>
              <a:t>出現率</a:t>
            </a:r>
            <a:endParaRPr kumimoji="1" lang="ja-JP" altLang="en-US" dirty="0"/>
          </a:p>
        </p:txBody>
      </p:sp>
      <p:sp>
        <p:nvSpPr>
          <p:cNvPr id="25" name="タイトル 1"/>
          <p:cNvSpPr>
            <a:spLocks noGrp="1"/>
          </p:cNvSpPr>
          <p:nvPr>
            <p:ph type="title"/>
          </p:nvPr>
        </p:nvSpPr>
        <p:spPr>
          <a:xfrm>
            <a:off x="877011" y="5589240"/>
            <a:ext cx="7389977" cy="707423"/>
          </a:xfrm>
        </p:spPr>
        <p:txBody>
          <a:bodyPr>
            <a:noAutofit/>
          </a:bodyPr>
          <a:lstStyle/>
          <a:p>
            <a:pPr algn="l"/>
            <a:r>
              <a:rPr kumimoji="1" lang="en-US" altLang="ja-JP" sz="2400" dirty="0" err="1" smtClean="0"/>
              <a:t>AMeDAS</a:t>
            </a:r>
            <a:r>
              <a:rPr kumimoji="1" lang="ja-JP" altLang="en-US" sz="2400" dirty="0" smtClean="0"/>
              <a:t>ベース</a:t>
            </a:r>
            <a:r>
              <a:rPr kumimoji="1" lang="en-US" altLang="ja-JP" sz="2400" dirty="0" smtClean="0"/>
              <a:t>1km</a:t>
            </a:r>
            <a:r>
              <a:rPr kumimoji="1" lang="ja-JP" altLang="en-US" sz="2400" dirty="0" smtClean="0"/>
              <a:t>メッシュデータを用いたイネ</a:t>
            </a:r>
            <a:r>
              <a:rPr kumimoji="1" lang="ja-JP" altLang="en-US" sz="2400" dirty="0" err="1" smtClean="0"/>
              <a:t>い</a:t>
            </a:r>
            <a:r>
              <a:rPr kumimoji="1" lang="ja-JP" altLang="en-US" sz="2400" dirty="0" smtClean="0"/>
              <a:t>もち病過去</a:t>
            </a:r>
            <a:r>
              <a:rPr kumimoji="1" lang="en-US" altLang="ja-JP" sz="2400" dirty="0" smtClean="0"/>
              <a:t>33</a:t>
            </a:r>
            <a:r>
              <a:rPr kumimoji="1" lang="ja-JP" altLang="en-US" sz="2400" dirty="0" smtClean="0"/>
              <a:t>年間の感染好適条件の出現率．</a:t>
            </a:r>
            <a:endParaRPr kumimoji="1" lang="ja-JP" altLang="en-US" sz="2400" dirty="0"/>
          </a:p>
        </p:txBody>
      </p:sp>
      <p:sp>
        <p:nvSpPr>
          <p:cNvPr id="20" name="タイトル 1"/>
          <p:cNvSpPr txBox="1">
            <a:spLocks/>
          </p:cNvSpPr>
          <p:nvPr/>
        </p:nvSpPr>
        <p:spPr>
          <a:xfrm>
            <a:off x="179512" y="31750"/>
            <a:ext cx="8764588" cy="648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smtClean="0">
                <a:ln>
                  <a:noFill/>
                </a:ln>
                <a:solidFill>
                  <a:schemeClr val="tx1"/>
                </a:solidFill>
                <a:effectLst/>
                <a:uLnTx/>
                <a:uFillTx/>
                <a:latin typeface="+mj-lt"/>
                <a:ea typeface="+mj-ea"/>
                <a:cs typeface="+mj-cs"/>
              </a:rPr>
              <a:t>農業気象モデルの評価実験（アメダス観測）</a:t>
            </a:r>
          </a:p>
        </p:txBody>
      </p:sp>
      <p:sp>
        <p:nvSpPr>
          <p:cNvPr id="22" name="スライド番号プレースホルダ 21"/>
          <p:cNvSpPr>
            <a:spLocks noGrp="1"/>
          </p:cNvSpPr>
          <p:nvPr>
            <p:ph type="sldNum" sz="quarter" idx="12"/>
          </p:nvPr>
        </p:nvSpPr>
        <p:spPr/>
        <p:txBody>
          <a:bodyPr/>
          <a:lstStyle/>
          <a:p>
            <a:fld id="{D2D8002D-B5B0-4BAC-B1F6-782DDCCE6D9C}" type="slidenum">
              <a:rPr kumimoji="1" lang="ja-JP" altLang="en-US" smtClean="0"/>
              <a:pPr/>
              <a:t>21</a:t>
            </a:fld>
            <a:endParaRPr kumimoji="1" lang="ja-JP" altLang="en-US"/>
          </a:p>
        </p:txBody>
      </p:sp>
      <p:sp>
        <p:nvSpPr>
          <p:cNvPr id="26" name="テキスト ボックス 25"/>
          <p:cNvSpPr txBox="1"/>
          <p:nvPr/>
        </p:nvSpPr>
        <p:spPr>
          <a:xfrm>
            <a:off x="1875452" y="6311955"/>
            <a:ext cx="5391219" cy="523220"/>
          </a:xfrm>
          <a:prstGeom prst="rect">
            <a:avLst/>
          </a:prstGeom>
          <a:solidFill>
            <a:srgbClr val="FFFFCC"/>
          </a:solidFill>
        </p:spPr>
        <p:txBody>
          <a:bodyPr wrap="none" rtlCol="0">
            <a:spAutoFit/>
          </a:bodyPr>
          <a:lstStyle/>
          <a:p>
            <a:r>
              <a:rPr lang="ja-JP" altLang="en-US" sz="2800" dirty="0" smtClean="0">
                <a:solidFill>
                  <a:srgbClr val="C00000"/>
                </a:solidFill>
              </a:rPr>
              <a:t>病気発現の気候・地域特性の把握</a:t>
            </a:r>
            <a:endParaRPr kumimoji="1" lang="ja-JP" altLang="en-US" sz="2800" dirty="0">
              <a:solidFill>
                <a:srgbClr val="C00000"/>
              </a:solidFill>
            </a:endParaRPr>
          </a:p>
        </p:txBody>
      </p:sp>
    </p:spTree>
    <p:extLst>
      <p:ext uri="{BB962C8B-B14F-4D97-AF65-F5344CB8AC3E}">
        <p14:creationId xmlns="" xmlns:p14="http://schemas.microsoft.com/office/powerpoint/2010/main" val="444495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awada\Documents\work\yamase_CI\20111222\blastam_2003_model.png"/>
          <p:cNvPicPr>
            <a:picLocks noChangeAspect="1" noChangeArrowheads="1"/>
          </p:cNvPicPr>
          <p:nvPr/>
        </p:nvPicPr>
        <p:blipFill>
          <a:blip r:embed="rId3" cstate="print"/>
          <a:srcRect/>
          <a:stretch>
            <a:fillRect/>
          </a:stretch>
        </p:blipFill>
        <p:spPr bwMode="auto">
          <a:xfrm>
            <a:off x="5451361" y="851978"/>
            <a:ext cx="3657143" cy="3657143"/>
          </a:xfrm>
          <a:prstGeom prst="rect">
            <a:avLst/>
          </a:prstGeom>
          <a:noFill/>
        </p:spPr>
      </p:pic>
      <p:pic>
        <p:nvPicPr>
          <p:cNvPr id="2052" name="Picture 4" descr="C:\Users\sawada\Documents\work\yamase_CI\20111222\blastam_2003_amedas.png"/>
          <p:cNvPicPr>
            <a:picLocks noChangeAspect="1" noChangeArrowheads="1"/>
          </p:cNvPicPr>
          <p:nvPr/>
        </p:nvPicPr>
        <p:blipFill>
          <a:blip r:embed="rId4" cstate="print"/>
          <a:srcRect/>
          <a:stretch>
            <a:fillRect/>
          </a:stretch>
        </p:blipFill>
        <p:spPr bwMode="auto">
          <a:xfrm>
            <a:off x="338793" y="851977"/>
            <a:ext cx="3657143" cy="3657143"/>
          </a:xfrm>
          <a:prstGeom prst="rect">
            <a:avLst/>
          </a:prstGeom>
          <a:noFill/>
        </p:spPr>
      </p:pic>
      <p:sp>
        <p:nvSpPr>
          <p:cNvPr id="3" name="コンテンツ プレースホルダー 2"/>
          <p:cNvSpPr>
            <a:spLocks noGrp="1"/>
          </p:cNvSpPr>
          <p:nvPr>
            <p:ph idx="1"/>
          </p:nvPr>
        </p:nvSpPr>
        <p:spPr>
          <a:xfrm>
            <a:off x="435292" y="5013176"/>
            <a:ext cx="8280920" cy="720080"/>
          </a:xfrm>
        </p:spPr>
        <p:txBody>
          <a:bodyPr>
            <a:noAutofit/>
          </a:bodyPr>
          <a:lstStyle/>
          <a:p>
            <a:pPr>
              <a:lnSpc>
                <a:spcPct val="80000"/>
              </a:lnSpc>
              <a:buNone/>
            </a:pPr>
            <a:r>
              <a:rPr lang="ja-JP" altLang="en-US" sz="2400" dirty="0" smtClean="0"/>
              <a:t>宮城県における</a:t>
            </a:r>
            <a:r>
              <a:rPr lang="en-US" altLang="ja-JP" sz="2400" dirty="0" smtClean="0"/>
              <a:t>(a)AMeDAS</a:t>
            </a:r>
            <a:r>
              <a:rPr lang="ja-JP" altLang="en-US" sz="2400" dirty="0" smtClean="0"/>
              <a:t>ベース</a:t>
            </a:r>
            <a:r>
              <a:rPr lang="en-US" altLang="ja-JP" sz="2400" dirty="0" smtClean="0"/>
              <a:t>1km</a:t>
            </a:r>
            <a:r>
              <a:rPr lang="ja-JP" altLang="en-US" sz="2400" dirty="0" smtClean="0"/>
              <a:t>格子データ</a:t>
            </a:r>
            <a:r>
              <a:rPr lang="en-US" altLang="ja-JP" sz="2400" dirty="0" smtClean="0"/>
              <a:t>, (b)</a:t>
            </a:r>
            <a:r>
              <a:rPr lang="ja-JP" altLang="en-US" sz="2400" dirty="0" smtClean="0"/>
              <a:t>ダウンス</a:t>
            </a:r>
            <a:endParaRPr lang="en-US" altLang="ja-JP" sz="2400" dirty="0" smtClean="0"/>
          </a:p>
          <a:p>
            <a:pPr>
              <a:lnSpc>
                <a:spcPct val="80000"/>
              </a:lnSpc>
              <a:buNone/>
            </a:pPr>
            <a:r>
              <a:rPr lang="ja-JP" altLang="en-US" sz="2400" dirty="0" smtClean="0"/>
              <a:t>ケール</a:t>
            </a:r>
            <a:r>
              <a:rPr lang="en-US" altLang="ja-JP" sz="2400" dirty="0" smtClean="0"/>
              <a:t>1km</a:t>
            </a:r>
            <a:r>
              <a:rPr lang="ja-JP" altLang="en-US" sz="2400" dirty="0" smtClean="0"/>
              <a:t>格子データによる</a:t>
            </a:r>
            <a:r>
              <a:rPr lang="en-US" altLang="ja-JP" sz="2400" dirty="0" smtClean="0"/>
              <a:t>BLASTAM</a:t>
            </a:r>
            <a:r>
              <a:rPr lang="ja-JP" altLang="en-US" sz="2400" dirty="0" smtClean="0"/>
              <a:t>判定結果</a:t>
            </a:r>
            <a:r>
              <a:rPr lang="en-US" altLang="ja-JP" sz="2400" dirty="0" smtClean="0"/>
              <a:t>, </a:t>
            </a:r>
            <a:r>
              <a:rPr lang="ja-JP" altLang="en-US" sz="2400" dirty="0" smtClean="0"/>
              <a:t>それらの差分</a:t>
            </a:r>
            <a:r>
              <a:rPr lang="en-US" altLang="ja-JP" sz="2400" dirty="0" smtClean="0"/>
              <a:t>.</a:t>
            </a:r>
          </a:p>
        </p:txBody>
      </p:sp>
      <p:sp>
        <p:nvSpPr>
          <p:cNvPr id="10" name="テキスト ボックス 9"/>
          <p:cNvSpPr txBox="1"/>
          <p:nvPr/>
        </p:nvSpPr>
        <p:spPr>
          <a:xfrm>
            <a:off x="755576" y="667891"/>
            <a:ext cx="2880320" cy="400110"/>
          </a:xfrm>
          <a:prstGeom prst="rect">
            <a:avLst/>
          </a:prstGeom>
          <a:solidFill>
            <a:schemeClr val="bg1">
              <a:lumMod val="95000"/>
            </a:schemeClr>
          </a:solidFill>
        </p:spPr>
        <p:txBody>
          <a:bodyPr wrap="square" rtlCol="0">
            <a:spAutoFit/>
          </a:bodyPr>
          <a:lstStyle/>
          <a:p>
            <a:pPr algn="ctr"/>
            <a:r>
              <a:rPr lang="en-US" altLang="ja-JP" sz="2000" b="1" dirty="0" smtClean="0"/>
              <a:t>(a)</a:t>
            </a:r>
            <a:r>
              <a:rPr lang="en-US" altLang="ja-JP" sz="2000" b="1" dirty="0" err="1" smtClean="0"/>
              <a:t>AMeDAS</a:t>
            </a:r>
            <a:r>
              <a:rPr lang="ja-JP" altLang="en-US" sz="2000" b="1" dirty="0" smtClean="0"/>
              <a:t>ベースデータ</a:t>
            </a:r>
            <a:endParaRPr kumimoji="1" lang="ja-JP" altLang="en-US" sz="2000" b="1" dirty="0"/>
          </a:p>
        </p:txBody>
      </p:sp>
      <p:sp>
        <p:nvSpPr>
          <p:cNvPr id="11" name="テキスト ボックス 10"/>
          <p:cNvSpPr txBox="1"/>
          <p:nvPr/>
        </p:nvSpPr>
        <p:spPr>
          <a:xfrm>
            <a:off x="5796136" y="667891"/>
            <a:ext cx="2952328" cy="400110"/>
          </a:xfrm>
          <a:prstGeom prst="rect">
            <a:avLst/>
          </a:prstGeom>
          <a:solidFill>
            <a:schemeClr val="bg1">
              <a:lumMod val="95000"/>
            </a:schemeClr>
          </a:solidFill>
        </p:spPr>
        <p:txBody>
          <a:bodyPr wrap="square" rtlCol="0">
            <a:spAutoFit/>
          </a:bodyPr>
          <a:lstStyle/>
          <a:p>
            <a:pPr algn="ctr"/>
            <a:r>
              <a:rPr lang="en-US" altLang="ja-JP" sz="2000" b="1" dirty="0" smtClean="0"/>
              <a:t>(b)</a:t>
            </a:r>
            <a:r>
              <a:rPr lang="ja-JP" altLang="en-US" sz="2000" b="1" dirty="0" smtClean="0"/>
              <a:t>ダウンスケールデータ</a:t>
            </a:r>
            <a:endParaRPr kumimoji="1" lang="ja-JP" altLang="en-US" sz="2000" b="1" dirty="0"/>
          </a:p>
        </p:txBody>
      </p:sp>
      <p:sp>
        <p:nvSpPr>
          <p:cNvPr id="17" name="テキスト ボックス 16"/>
          <p:cNvSpPr txBox="1"/>
          <p:nvPr/>
        </p:nvSpPr>
        <p:spPr>
          <a:xfrm>
            <a:off x="57562" y="652849"/>
            <a:ext cx="553998" cy="1970108"/>
          </a:xfrm>
          <a:prstGeom prst="rect">
            <a:avLst/>
          </a:prstGeom>
          <a:noFill/>
        </p:spPr>
        <p:txBody>
          <a:bodyPr vert="eaVert" wrap="square" rtlCol="0">
            <a:spAutoFit/>
          </a:bodyPr>
          <a:lstStyle/>
          <a:p>
            <a:r>
              <a:rPr lang="ja-JP" altLang="en-US" sz="2400" dirty="0" smtClean="0">
                <a:solidFill>
                  <a:schemeClr val="accent5">
                    <a:lumMod val="50000"/>
                  </a:schemeClr>
                </a:solidFill>
              </a:rPr>
              <a:t>２００３年７月</a:t>
            </a:r>
            <a:endParaRPr kumimoji="1" lang="ja-JP" altLang="en-US" sz="2400" dirty="0">
              <a:solidFill>
                <a:schemeClr val="accent5">
                  <a:lumMod val="50000"/>
                </a:schemeClr>
              </a:solidFill>
            </a:endParaRPr>
          </a:p>
        </p:txBody>
      </p:sp>
      <p:sp>
        <p:nvSpPr>
          <p:cNvPr id="12" name="テキスト ボックス 11"/>
          <p:cNvSpPr txBox="1"/>
          <p:nvPr/>
        </p:nvSpPr>
        <p:spPr>
          <a:xfrm>
            <a:off x="3279014" y="1572057"/>
            <a:ext cx="2667000" cy="400110"/>
          </a:xfrm>
          <a:prstGeom prst="rect">
            <a:avLst/>
          </a:prstGeom>
          <a:noFill/>
        </p:spPr>
        <p:txBody>
          <a:bodyPr wrap="square" rtlCol="0">
            <a:spAutoFit/>
          </a:bodyPr>
          <a:lstStyle/>
          <a:p>
            <a:pPr algn="ctr"/>
            <a:r>
              <a:rPr kumimoji="1" lang="ja-JP" altLang="en-US" sz="2000" dirty="0" smtClean="0"/>
              <a:t>差分（</a:t>
            </a:r>
            <a:r>
              <a:rPr kumimoji="1" lang="en-US" altLang="ja-JP" sz="2000" dirty="0" smtClean="0"/>
              <a:t>a)-(b</a:t>
            </a:r>
            <a:r>
              <a:rPr kumimoji="1" lang="ja-JP" altLang="en-US" sz="2000" dirty="0" smtClean="0"/>
              <a:t>）</a:t>
            </a:r>
            <a:endParaRPr kumimoji="1" lang="ja-JP" altLang="en-US" sz="2000" dirty="0"/>
          </a:p>
        </p:txBody>
      </p:sp>
      <p:sp>
        <p:nvSpPr>
          <p:cNvPr id="13" name="タイトル 1"/>
          <p:cNvSpPr txBox="1">
            <a:spLocks/>
          </p:cNvSpPr>
          <p:nvPr/>
        </p:nvSpPr>
        <p:spPr>
          <a:xfrm>
            <a:off x="179512" y="31751"/>
            <a:ext cx="8764588" cy="648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smtClean="0">
                <a:ln>
                  <a:noFill/>
                </a:ln>
                <a:solidFill>
                  <a:schemeClr val="tx1"/>
                </a:solidFill>
                <a:effectLst/>
                <a:uLnTx/>
                <a:uFillTx/>
                <a:latin typeface="+mj-lt"/>
                <a:ea typeface="+mj-ea"/>
                <a:cs typeface="+mj-cs"/>
              </a:rPr>
              <a:t>農業気象モデルの評価実験（モデル）</a:t>
            </a:r>
          </a:p>
        </p:txBody>
      </p:sp>
      <p:pic>
        <p:nvPicPr>
          <p:cNvPr id="14" name="Picture 2" descr="C:\Users\sawada\Documents\work\yamase_CI\20111222\blastam_2003_diff.png"/>
          <p:cNvPicPr>
            <a:picLocks noChangeAspect="1" noChangeArrowheads="1"/>
          </p:cNvPicPr>
          <p:nvPr/>
        </p:nvPicPr>
        <p:blipFill>
          <a:blip r:embed="rId5" cstate="print"/>
          <a:srcRect/>
          <a:stretch>
            <a:fillRect/>
          </a:stretch>
        </p:blipFill>
        <p:spPr bwMode="auto">
          <a:xfrm>
            <a:off x="2787065" y="1444375"/>
            <a:ext cx="3657143" cy="3657143"/>
          </a:xfrm>
          <a:prstGeom prst="rect">
            <a:avLst/>
          </a:prstGeom>
          <a:noFill/>
        </p:spPr>
      </p:pic>
      <p:sp>
        <p:nvSpPr>
          <p:cNvPr id="15" name="テキスト ボックス 14"/>
          <p:cNvSpPr txBox="1"/>
          <p:nvPr/>
        </p:nvSpPr>
        <p:spPr>
          <a:xfrm>
            <a:off x="3851921" y="1516722"/>
            <a:ext cx="1512167" cy="400110"/>
          </a:xfrm>
          <a:prstGeom prst="rect">
            <a:avLst/>
          </a:prstGeom>
          <a:solidFill>
            <a:schemeClr val="bg1">
              <a:lumMod val="95000"/>
            </a:schemeClr>
          </a:solidFill>
        </p:spPr>
        <p:txBody>
          <a:bodyPr wrap="square" rtlCol="0">
            <a:spAutoFit/>
          </a:bodyPr>
          <a:lstStyle/>
          <a:p>
            <a:pPr algn="ctr"/>
            <a:r>
              <a:rPr kumimoji="1" lang="ja-JP" altLang="en-US" sz="2000" b="1" dirty="0" smtClean="0"/>
              <a:t>差分</a:t>
            </a:r>
            <a:r>
              <a:rPr kumimoji="1" lang="en-US" altLang="ja-JP" sz="2000" b="1" dirty="0" smtClean="0"/>
              <a:t>(</a:t>
            </a:r>
            <a:r>
              <a:rPr lang="en-US" altLang="ja-JP" sz="2000" b="1" dirty="0" smtClean="0"/>
              <a:t>a</a:t>
            </a:r>
            <a:r>
              <a:rPr kumimoji="1" lang="en-US" altLang="ja-JP" sz="2000" b="1" dirty="0" smtClean="0"/>
              <a:t>)-(b)</a:t>
            </a:r>
            <a:endParaRPr kumimoji="1" lang="ja-JP" altLang="en-US" sz="2000" b="1" dirty="0"/>
          </a:p>
        </p:txBody>
      </p:sp>
      <p:sp>
        <p:nvSpPr>
          <p:cNvPr id="16" name="スライド番号プレースホルダ 15"/>
          <p:cNvSpPr>
            <a:spLocks noGrp="1"/>
          </p:cNvSpPr>
          <p:nvPr>
            <p:ph type="sldNum" sz="quarter" idx="12"/>
          </p:nvPr>
        </p:nvSpPr>
        <p:spPr/>
        <p:txBody>
          <a:bodyPr/>
          <a:lstStyle/>
          <a:p>
            <a:fld id="{D2D8002D-B5B0-4BAC-B1F6-782DDCCE6D9C}" type="slidenum">
              <a:rPr kumimoji="1" lang="ja-JP" altLang="en-US" smtClean="0"/>
              <a:pPr/>
              <a:t>22</a:t>
            </a:fld>
            <a:endParaRPr kumimoji="1" lang="ja-JP" altLang="en-US"/>
          </a:p>
        </p:txBody>
      </p:sp>
      <p:sp>
        <p:nvSpPr>
          <p:cNvPr id="18" name="正方形/長方形 17"/>
          <p:cNvSpPr/>
          <p:nvPr/>
        </p:nvSpPr>
        <p:spPr>
          <a:xfrm>
            <a:off x="264772" y="5877272"/>
            <a:ext cx="8604448" cy="492443"/>
          </a:xfrm>
          <a:prstGeom prst="rect">
            <a:avLst/>
          </a:prstGeom>
        </p:spPr>
        <p:txBody>
          <a:bodyPr wrap="square">
            <a:spAutoFit/>
          </a:bodyPr>
          <a:lstStyle/>
          <a:p>
            <a:r>
              <a:rPr lang="en-US" altLang="ja-JP" sz="2600" dirty="0" smtClean="0">
                <a:solidFill>
                  <a:srgbClr val="0000FF"/>
                </a:solidFill>
              </a:rPr>
              <a:t>=&gt;</a:t>
            </a:r>
            <a:r>
              <a:rPr lang="ja-JP" altLang="en-US" sz="2600" dirty="0" smtClean="0">
                <a:solidFill>
                  <a:srgbClr val="0000FF"/>
                </a:solidFill>
              </a:rPr>
              <a:t>ダウンスケールデータの病害モデルへの適用技術開発へ </a:t>
            </a:r>
            <a:endParaRPr lang="ja-JP" altLang="en-US" sz="2600" dirty="0">
              <a:solidFill>
                <a:srgbClr val="0000FF"/>
              </a:solidFill>
            </a:endParaRPr>
          </a:p>
        </p:txBody>
      </p:sp>
    </p:spTree>
    <p:extLst>
      <p:ext uri="{BB962C8B-B14F-4D97-AF65-F5344CB8AC3E}">
        <p14:creationId xmlns:p14="http://schemas.microsoft.com/office/powerpoint/2010/main" xmlns="" val="1224252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5962"/>
            <a:ext cx="8229600" cy="648000"/>
          </a:xfrm>
        </p:spPr>
        <p:txBody>
          <a:bodyPr>
            <a:noAutofit/>
          </a:bodyPr>
          <a:lstStyle/>
          <a:p>
            <a:pPr>
              <a:defRPr/>
            </a:pPr>
            <a:r>
              <a:rPr lang="ja-JP" altLang="en-US" sz="3600" dirty="0" smtClean="0"/>
              <a:t>農作物警戒情報システムの運用開始</a:t>
            </a:r>
            <a:endParaRPr lang="ja-JP" altLang="en-US" sz="3600" dirty="0"/>
          </a:p>
        </p:txBody>
      </p:sp>
      <p:grpSp>
        <p:nvGrpSpPr>
          <p:cNvPr id="2" name="グループ化 5"/>
          <p:cNvGrpSpPr>
            <a:grpSpLocks/>
          </p:cNvGrpSpPr>
          <p:nvPr/>
        </p:nvGrpSpPr>
        <p:grpSpPr bwMode="auto">
          <a:xfrm>
            <a:off x="144463" y="3509963"/>
            <a:ext cx="1828800" cy="2090737"/>
            <a:chOff x="323850" y="2232025"/>
            <a:chExt cx="4975225" cy="4321175"/>
          </a:xfrm>
        </p:grpSpPr>
        <p:pic>
          <p:nvPicPr>
            <p:cNvPr id="25629" name="Picture 2"/>
            <p:cNvPicPr>
              <a:picLocks noChangeAspect="1" noChangeArrowheads="1"/>
            </p:cNvPicPr>
            <p:nvPr/>
          </p:nvPicPr>
          <p:blipFill>
            <a:blip r:embed="rId2" cstate="print"/>
            <a:srcRect t="1616" b="-1616"/>
            <a:stretch>
              <a:fillRect/>
            </a:stretch>
          </p:blipFill>
          <p:spPr bwMode="auto">
            <a:xfrm>
              <a:off x="323850" y="2232025"/>
              <a:ext cx="4975225" cy="4321175"/>
            </a:xfrm>
            <a:prstGeom prst="rect">
              <a:avLst/>
            </a:prstGeom>
            <a:noFill/>
            <a:ln w="9525">
              <a:solidFill>
                <a:schemeClr val="tx1"/>
              </a:solidFill>
              <a:miter lim="800000"/>
              <a:headEnd/>
              <a:tailEnd/>
            </a:ln>
            <a:effectLst/>
          </p:spPr>
        </p:pic>
        <p:sp>
          <p:nvSpPr>
            <p:cNvPr id="8" name="角丸四角形 7"/>
            <p:cNvSpPr/>
            <p:nvPr/>
          </p:nvSpPr>
          <p:spPr>
            <a:xfrm>
              <a:off x="3709767" y="3213065"/>
              <a:ext cx="1438150" cy="3340135"/>
            </a:xfrm>
            <a:prstGeom prst="roundRect">
              <a:avLst/>
            </a:prstGeom>
            <a:noFill/>
            <a:ln>
              <a:solidFill>
                <a:srgbClr val="00009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rgbClr val="FF0000"/>
                </a:solidFill>
              </a:endParaRPr>
            </a:p>
          </p:txBody>
        </p:sp>
      </p:grpSp>
      <p:pic>
        <p:nvPicPr>
          <p:cNvPr id="25603" name="Picture 2"/>
          <p:cNvPicPr>
            <a:picLocks noGrp="1" noChangeAspect="1" noChangeArrowheads="1"/>
          </p:cNvPicPr>
          <p:nvPr>
            <p:ph idx="1"/>
          </p:nvPr>
        </p:nvPicPr>
        <p:blipFill>
          <a:blip r:embed="rId3" cstate="print"/>
          <a:srcRect/>
          <a:stretch>
            <a:fillRect/>
          </a:stretch>
        </p:blipFill>
        <p:spPr>
          <a:xfrm>
            <a:off x="2066925" y="3449638"/>
            <a:ext cx="3022600" cy="2274887"/>
          </a:xfrm>
          <a:ln>
            <a:solidFill>
              <a:srgbClr val="000090"/>
            </a:solidFill>
            <a:miter lim="800000"/>
            <a:headEnd/>
            <a:tailEnd/>
          </a:ln>
        </p:spPr>
      </p:pic>
      <p:sp>
        <p:nvSpPr>
          <p:cNvPr id="15" name="テキスト ボックス 14"/>
          <p:cNvSpPr txBox="1"/>
          <p:nvPr/>
        </p:nvSpPr>
        <p:spPr>
          <a:xfrm>
            <a:off x="312738" y="580678"/>
            <a:ext cx="7034298" cy="369332"/>
          </a:xfrm>
          <a:prstGeom prst="rect">
            <a:avLst/>
          </a:prstGeom>
          <a:noFill/>
        </p:spPr>
        <p:txBody>
          <a:bodyPr wrap="none">
            <a:spAutoFit/>
          </a:bodyPr>
          <a:lstStyle/>
          <a:p>
            <a:pPr>
              <a:defRPr/>
            </a:pPr>
            <a:r>
              <a:rPr lang="en-US" altLang="ja-JP" dirty="0">
                <a:solidFill>
                  <a:srgbClr val="0000FF"/>
                </a:solidFill>
                <a:latin typeface="Helvetica" charset="0"/>
                <a:ea typeface="ＭＳ Ｐゴシック" charset="0"/>
              </a:rPr>
              <a:t>2</a:t>
            </a:r>
            <a:r>
              <a:rPr lang="ja-JP" altLang="en-US" dirty="0">
                <a:solidFill>
                  <a:srgbClr val="0000FF"/>
                </a:solidFill>
                <a:latin typeface="Helvetica" charset="0"/>
                <a:ea typeface="ＭＳ Ｐゴシック" charset="0"/>
              </a:rPr>
              <a:t>週間先までの</a:t>
            </a:r>
            <a:r>
              <a:rPr lang="en-US" altLang="ja-JP" dirty="0">
                <a:solidFill>
                  <a:srgbClr val="0000FF"/>
                </a:solidFill>
                <a:latin typeface="Helvetica" charset="0"/>
                <a:ea typeface="ＭＳ Ｐゴシック" charset="0"/>
              </a:rPr>
              <a:t>7</a:t>
            </a:r>
            <a:r>
              <a:rPr lang="ja-JP" altLang="en-US" dirty="0">
                <a:solidFill>
                  <a:srgbClr val="0000FF"/>
                </a:solidFill>
                <a:latin typeface="Helvetica" charset="0"/>
                <a:ea typeface="ＭＳ Ｐゴシック" charset="0"/>
              </a:rPr>
              <a:t>日平均気温による警戒情報をユーザの</a:t>
            </a:r>
            <a:r>
              <a:rPr lang="en-US" altLang="ja-JP" dirty="0">
                <a:solidFill>
                  <a:srgbClr val="0000FF"/>
                </a:solidFill>
                <a:latin typeface="Helvetica" charset="0"/>
                <a:ea typeface="ＭＳ Ｐゴシック" charset="0"/>
              </a:rPr>
              <a:t>PC</a:t>
            </a:r>
            <a:r>
              <a:rPr lang="ja-JP" altLang="en-US" dirty="0">
                <a:solidFill>
                  <a:srgbClr val="0000FF"/>
                </a:solidFill>
                <a:latin typeface="Helvetica" charset="0"/>
                <a:ea typeface="ＭＳ Ｐゴシック" charset="0"/>
              </a:rPr>
              <a:t>携帯に発信</a:t>
            </a:r>
          </a:p>
        </p:txBody>
      </p:sp>
      <p:sp>
        <p:nvSpPr>
          <p:cNvPr id="25605" name="テキスト ボックス 15"/>
          <p:cNvSpPr txBox="1">
            <a:spLocks noChangeArrowheads="1"/>
          </p:cNvSpPr>
          <p:nvPr/>
        </p:nvSpPr>
        <p:spPr bwMode="auto">
          <a:xfrm>
            <a:off x="1778000" y="866775"/>
            <a:ext cx="4191000" cy="400050"/>
          </a:xfrm>
          <a:prstGeom prst="rect">
            <a:avLst/>
          </a:prstGeom>
          <a:noFill/>
          <a:ln w="9525">
            <a:noFill/>
            <a:miter lim="800000"/>
            <a:headEnd/>
            <a:tailEnd/>
          </a:ln>
        </p:spPr>
        <p:txBody>
          <a:bodyPr>
            <a:spAutoFit/>
          </a:bodyPr>
          <a:lstStyle/>
          <a:p>
            <a:r>
              <a:rPr lang="ja-JP" altLang="en-US" dirty="0"/>
              <a:t>予測モデルによる確率予報</a:t>
            </a:r>
            <a:endParaRPr lang="en-US" altLang="ja-JP" dirty="0"/>
          </a:p>
        </p:txBody>
      </p:sp>
      <p:grpSp>
        <p:nvGrpSpPr>
          <p:cNvPr id="3" name="図形グループ 18"/>
          <p:cNvGrpSpPr/>
          <p:nvPr/>
        </p:nvGrpSpPr>
        <p:grpSpPr>
          <a:xfrm>
            <a:off x="1869517" y="1246176"/>
            <a:ext cx="3405241" cy="366717"/>
            <a:chOff x="0" y="0"/>
            <a:chExt cx="2814218" cy="798119"/>
          </a:xfrm>
          <a:solidFill>
            <a:schemeClr val="accent1">
              <a:lumMod val="75000"/>
            </a:schemeClr>
          </a:solidFill>
        </p:grpSpPr>
        <p:sp>
          <p:nvSpPr>
            <p:cNvPr id="20" name="山形 19"/>
            <p:cNvSpPr/>
            <p:nvPr/>
          </p:nvSpPr>
          <p:spPr>
            <a:xfrm>
              <a:off x="0" y="0"/>
              <a:ext cx="2814218" cy="798119"/>
            </a:xfrm>
            <a:prstGeom prst="chevron">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山形 4"/>
            <p:cNvSpPr/>
            <p:nvPr/>
          </p:nvSpPr>
          <p:spPr>
            <a:xfrm>
              <a:off x="399060" y="0"/>
              <a:ext cx="2016099" cy="798119"/>
            </a:xfrm>
            <a:prstGeom prst="rect">
              <a:avLst/>
            </a:prstGeom>
            <a:grpFill/>
          </p:spPr>
          <p:style>
            <a:lnRef idx="0">
              <a:scrgbClr r="0" g="0" b="0"/>
            </a:lnRef>
            <a:fillRef idx="0">
              <a:scrgbClr r="0" g="0" b="0"/>
            </a:fillRef>
            <a:effectRef idx="0">
              <a:scrgbClr r="0" g="0" b="0"/>
            </a:effectRef>
            <a:fontRef idx="minor">
              <a:schemeClr val="lt1"/>
            </a:fontRef>
          </p:style>
          <p:txBody>
            <a:bodyPr lIns="80010" tIns="26670" rIns="26670" bIns="26670" spcCol="1270" anchor="ctr"/>
            <a:lstStyle/>
            <a:p>
              <a:pPr algn="ctr" defTabSz="889000">
                <a:lnSpc>
                  <a:spcPct val="90000"/>
                </a:lnSpc>
                <a:spcAft>
                  <a:spcPct val="35000"/>
                </a:spcAft>
                <a:defRPr/>
              </a:pPr>
              <a:r>
                <a:rPr lang="en-US" altLang="ja-JP" sz="2000" b="1" dirty="0">
                  <a:solidFill>
                    <a:schemeClr val="bg1"/>
                  </a:solidFill>
                </a:rPr>
                <a:t>7</a:t>
              </a:r>
              <a:r>
                <a:rPr lang="ja-JP" altLang="en-US" sz="2000" b="1" dirty="0">
                  <a:solidFill>
                    <a:schemeClr val="bg1"/>
                  </a:solidFill>
                </a:rPr>
                <a:t>日先予測</a:t>
              </a:r>
            </a:p>
          </p:txBody>
        </p:sp>
      </p:grpSp>
      <p:grpSp>
        <p:nvGrpSpPr>
          <p:cNvPr id="5" name="図形グループ 21"/>
          <p:cNvGrpSpPr>
            <a:grpSpLocks/>
          </p:cNvGrpSpPr>
          <p:nvPr/>
        </p:nvGrpSpPr>
        <p:grpSpPr bwMode="auto">
          <a:xfrm>
            <a:off x="693738" y="1254125"/>
            <a:ext cx="2108200" cy="366713"/>
            <a:chOff x="0" y="0"/>
            <a:chExt cx="2814218" cy="798119"/>
          </a:xfrm>
        </p:grpSpPr>
        <p:sp>
          <p:nvSpPr>
            <p:cNvPr id="23" name="山形 22"/>
            <p:cNvSpPr/>
            <p:nvPr/>
          </p:nvSpPr>
          <p:spPr>
            <a:xfrm>
              <a:off x="0" y="0"/>
              <a:ext cx="2814218" cy="798119"/>
            </a:xfrm>
            <a:prstGeom prst="chevron">
              <a:avLst/>
            </a:prstGeom>
            <a:solidFill>
              <a:schemeClr val="accent2">
                <a:lumMod val="40000"/>
                <a:lumOff val="6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山形 4"/>
            <p:cNvSpPr/>
            <p:nvPr/>
          </p:nvSpPr>
          <p:spPr>
            <a:xfrm>
              <a:off x="398398" y="0"/>
              <a:ext cx="2017421" cy="798119"/>
            </a:xfrm>
            <a:prstGeom prst="rect">
              <a:avLst/>
            </a:prstGeom>
          </p:spPr>
          <p:style>
            <a:lnRef idx="0">
              <a:scrgbClr r="0" g="0" b="0"/>
            </a:lnRef>
            <a:fillRef idx="0">
              <a:scrgbClr r="0" g="0" b="0"/>
            </a:fillRef>
            <a:effectRef idx="0">
              <a:scrgbClr r="0" g="0" b="0"/>
            </a:effectRef>
            <a:fontRef idx="minor">
              <a:schemeClr val="lt1"/>
            </a:fontRef>
          </p:style>
          <p:txBody>
            <a:bodyPr lIns="80010" tIns="26670" rIns="26670" bIns="26670" spcCol="1270" anchor="ctr"/>
            <a:lstStyle/>
            <a:p>
              <a:pPr algn="ctr" defTabSz="889000">
                <a:lnSpc>
                  <a:spcPct val="90000"/>
                </a:lnSpc>
                <a:spcAft>
                  <a:spcPct val="35000"/>
                </a:spcAft>
                <a:defRPr/>
              </a:pPr>
              <a:r>
                <a:rPr lang="ja-JP" altLang="en-US" sz="2000" b="1" dirty="0">
                  <a:solidFill>
                    <a:schemeClr val="bg1"/>
                  </a:solidFill>
                </a:rPr>
                <a:t>実況</a:t>
              </a:r>
            </a:p>
          </p:txBody>
        </p:sp>
      </p:grpSp>
      <p:grpSp>
        <p:nvGrpSpPr>
          <p:cNvPr id="6" name="図形グループ 25"/>
          <p:cNvGrpSpPr/>
          <p:nvPr/>
        </p:nvGrpSpPr>
        <p:grpSpPr>
          <a:xfrm>
            <a:off x="4392584" y="1248830"/>
            <a:ext cx="2219908" cy="372525"/>
            <a:chOff x="0" y="0"/>
            <a:chExt cx="2814218" cy="810760"/>
          </a:xfrm>
          <a:solidFill>
            <a:srgbClr val="20FF7D"/>
          </a:solidFill>
        </p:grpSpPr>
        <p:sp>
          <p:nvSpPr>
            <p:cNvPr id="27" name="山形 26"/>
            <p:cNvSpPr/>
            <p:nvPr/>
          </p:nvSpPr>
          <p:spPr>
            <a:xfrm>
              <a:off x="0" y="0"/>
              <a:ext cx="2814218" cy="798119"/>
            </a:xfrm>
            <a:prstGeom prst="chevron">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山形 4"/>
            <p:cNvSpPr/>
            <p:nvPr/>
          </p:nvSpPr>
          <p:spPr>
            <a:xfrm>
              <a:off x="418796" y="12641"/>
              <a:ext cx="2016099" cy="798119"/>
            </a:xfrm>
            <a:prstGeom prst="rect">
              <a:avLst/>
            </a:prstGeom>
            <a:noFill/>
          </p:spPr>
          <p:style>
            <a:lnRef idx="0">
              <a:scrgbClr r="0" g="0" b="0"/>
            </a:lnRef>
            <a:fillRef idx="0">
              <a:scrgbClr r="0" g="0" b="0"/>
            </a:fillRef>
            <a:effectRef idx="0">
              <a:scrgbClr r="0" g="0" b="0"/>
            </a:effectRef>
            <a:fontRef idx="minor">
              <a:schemeClr val="lt1"/>
            </a:fontRef>
          </p:style>
          <p:txBody>
            <a:bodyPr lIns="80010" tIns="26670" rIns="26670" bIns="26670" spcCol="1270" anchor="ctr"/>
            <a:lstStyle/>
            <a:p>
              <a:pPr algn="ctr" defTabSz="889000">
                <a:lnSpc>
                  <a:spcPct val="90000"/>
                </a:lnSpc>
                <a:spcAft>
                  <a:spcPct val="35000"/>
                </a:spcAft>
                <a:defRPr/>
              </a:pPr>
              <a:r>
                <a:rPr lang="en-US" altLang="ja-JP" sz="2000" b="1" dirty="0">
                  <a:solidFill>
                    <a:schemeClr val="bg1"/>
                  </a:solidFill>
                </a:rPr>
                <a:t>2</a:t>
              </a:r>
              <a:r>
                <a:rPr lang="ja-JP" altLang="en-US" sz="2000" b="1" dirty="0">
                  <a:solidFill>
                    <a:schemeClr val="bg1"/>
                  </a:solidFill>
                </a:rPr>
                <a:t>週目予測</a:t>
              </a:r>
            </a:p>
          </p:txBody>
        </p:sp>
      </p:grpSp>
      <p:sp>
        <p:nvSpPr>
          <p:cNvPr id="25609" name="テキスト ボックス 30"/>
          <p:cNvSpPr txBox="1">
            <a:spLocks noChangeArrowheads="1"/>
          </p:cNvSpPr>
          <p:nvPr/>
        </p:nvSpPr>
        <p:spPr bwMode="auto">
          <a:xfrm>
            <a:off x="2166938" y="1615261"/>
            <a:ext cx="5664200" cy="646113"/>
          </a:xfrm>
          <a:prstGeom prst="rect">
            <a:avLst/>
          </a:prstGeom>
          <a:noFill/>
          <a:ln w="9525">
            <a:noFill/>
            <a:miter lim="800000"/>
            <a:headEnd/>
            <a:tailEnd/>
          </a:ln>
        </p:spPr>
        <p:txBody>
          <a:bodyPr>
            <a:spAutoFit/>
          </a:bodyPr>
          <a:lstStyle/>
          <a:p>
            <a:pPr marL="171450" indent="-171450">
              <a:buFont typeface="Arial" pitchFamily="34" charset="0"/>
              <a:buChar char="•"/>
            </a:pPr>
            <a:r>
              <a:rPr lang="en-US" altLang="ja-JP" sz="1200" dirty="0"/>
              <a:t>7</a:t>
            </a:r>
            <a:r>
              <a:rPr lang="ja-JP" altLang="en-US" sz="1200" dirty="0"/>
              <a:t>日平均気温，低温（</a:t>
            </a:r>
            <a:r>
              <a:rPr lang="en-US" altLang="ja-JP" sz="1200" dirty="0"/>
              <a:t>20</a:t>
            </a:r>
            <a:r>
              <a:rPr lang="ja-JP" altLang="en-US" sz="1200" dirty="0"/>
              <a:t>℃以下）と高温（</a:t>
            </a:r>
            <a:r>
              <a:rPr lang="en-US" altLang="ja-JP" sz="1200" dirty="0"/>
              <a:t>27</a:t>
            </a:r>
            <a:r>
              <a:rPr lang="ja-JP" altLang="en-US" sz="1200" dirty="0"/>
              <a:t>℃以上）の確率（</a:t>
            </a:r>
            <a:r>
              <a:rPr lang="en-US" altLang="ja-JP" sz="1200" dirty="0"/>
              <a:t>30</a:t>
            </a:r>
            <a:r>
              <a:rPr lang="ja-JP" altLang="en-US" sz="1200" dirty="0"/>
              <a:t>％以上）</a:t>
            </a:r>
            <a:endParaRPr lang="en-US" altLang="ja-JP" sz="1200" dirty="0"/>
          </a:p>
          <a:p>
            <a:pPr marL="171450" indent="-171450">
              <a:buFont typeface="Arial" pitchFamily="34" charset="0"/>
              <a:buChar char="•"/>
            </a:pPr>
            <a:r>
              <a:rPr lang="ja-JP" altLang="en-US" sz="1200" b="1" dirty="0"/>
              <a:t>確率警報</a:t>
            </a:r>
            <a:r>
              <a:rPr lang="ja-JP" altLang="en-US" sz="1200" dirty="0"/>
              <a:t>：○月</a:t>
            </a:r>
            <a:r>
              <a:rPr lang="en-US" altLang="ja-JP" sz="1200" dirty="0"/>
              <a:t>×</a:t>
            </a:r>
            <a:r>
              <a:rPr lang="ja-JP" altLang="en-US" sz="1200" dirty="0"/>
              <a:t>日から</a:t>
            </a:r>
            <a:r>
              <a:rPr lang="en-US" altLang="ja-JP" sz="1200" dirty="0"/>
              <a:t>1</a:t>
            </a:r>
            <a:r>
              <a:rPr lang="ja-JP" altLang="en-US" sz="1200" dirty="0"/>
              <a:t>週間程度，</a:t>
            </a:r>
            <a:r>
              <a:rPr lang="en-US" altLang="ja-JP" sz="1200" dirty="0"/>
              <a:t>7</a:t>
            </a:r>
            <a:r>
              <a:rPr lang="ja-JP" altLang="en-US" sz="1200" dirty="0"/>
              <a:t>日平均気温が</a:t>
            </a:r>
            <a:r>
              <a:rPr lang="en-US" altLang="ja-JP" sz="1200" dirty="0"/>
              <a:t>22℃</a:t>
            </a:r>
            <a:r>
              <a:rPr lang="ja-JP" altLang="en-US" sz="1200" dirty="0"/>
              <a:t>を下回る（</a:t>
            </a:r>
            <a:r>
              <a:rPr lang="en-US" altLang="ja-JP" sz="1200" dirty="0"/>
              <a:t>26</a:t>
            </a:r>
            <a:r>
              <a:rPr lang="ja-JP" altLang="en-US" sz="1200" dirty="0"/>
              <a:t>℃を上回る）可能性が高く，</a:t>
            </a:r>
            <a:r>
              <a:rPr lang="en-US" altLang="ja-JP" sz="1200" dirty="0"/>
              <a:t>20℃</a:t>
            </a:r>
            <a:r>
              <a:rPr lang="ja-JP" altLang="en-US" sz="1200" dirty="0"/>
              <a:t>以下（</a:t>
            </a:r>
            <a:r>
              <a:rPr lang="en-US" altLang="ja-JP" sz="1200" dirty="0"/>
              <a:t>27</a:t>
            </a:r>
            <a:r>
              <a:rPr lang="ja-JP" altLang="en-US" sz="1200" dirty="0"/>
              <a:t>℃以上）となる確率は△％となっています．</a:t>
            </a:r>
          </a:p>
        </p:txBody>
      </p:sp>
      <p:sp>
        <p:nvSpPr>
          <p:cNvPr id="30" name="角丸四角形 29"/>
          <p:cNvSpPr/>
          <p:nvPr/>
        </p:nvSpPr>
        <p:spPr bwMode="auto">
          <a:xfrm>
            <a:off x="2176462" y="1620837"/>
            <a:ext cx="5760000" cy="612000"/>
          </a:xfrm>
          <a:prstGeom prst="roundRect">
            <a:avLst/>
          </a:prstGeom>
          <a:noFill/>
          <a:ln w="25400" cap="flat" cmpd="sng" algn="ctr">
            <a:solidFill>
              <a:srgbClr val="FF6600"/>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000" tIns="46800" rIns="90000" bIns="46800">
            <a:spAutoFit/>
          </a:bodyPr>
          <a:lstStyle/>
          <a:p>
            <a:pPr>
              <a:defRPr/>
            </a:pPr>
            <a:endParaRPr kumimoji="0" lang="ja-JP" altLang="en-US" sz="2400">
              <a:solidFill>
                <a:srgbClr val="000000"/>
              </a:solidFill>
              <a:latin typeface="Helvetica" charset="0"/>
              <a:ea typeface="ＭＳ Ｐゴシック" charset="0"/>
            </a:endParaRPr>
          </a:p>
        </p:txBody>
      </p:sp>
      <p:sp>
        <p:nvSpPr>
          <p:cNvPr id="34" name="下矢印 33"/>
          <p:cNvSpPr/>
          <p:nvPr/>
        </p:nvSpPr>
        <p:spPr bwMode="auto">
          <a:xfrm>
            <a:off x="1643063" y="2552700"/>
            <a:ext cx="1023937" cy="660400"/>
          </a:xfrm>
          <a:prstGeom prst="downArrow">
            <a:avLst/>
          </a:prstGeom>
          <a:solidFill>
            <a:schemeClr val="accent1">
              <a:lumMod val="40000"/>
              <a:lumOff val="60000"/>
            </a:schemeClr>
          </a:solidFill>
          <a:ln w="25400" cap="flat" cmpd="sng" algn="ctr">
            <a:solidFill>
              <a:schemeClr val="accent1"/>
            </a:solidFill>
            <a:prstDash val="solid"/>
            <a:round/>
            <a:headEnd type="none" w="med" len="med"/>
            <a:tailEnd type="triangle" w="med" len="med"/>
          </a:ln>
          <a:effectLst/>
          <a:extLst/>
        </p:spPr>
        <p:txBody>
          <a:bodyPr lIns="90000" tIns="46800" rIns="90000" bIns="46800">
            <a:spAutoFit/>
          </a:bodyPr>
          <a:lstStyle/>
          <a:p>
            <a:pPr>
              <a:defRPr/>
            </a:pPr>
            <a:endParaRPr kumimoji="0" lang="ja-JP" altLang="en-US" sz="2400">
              <a:solidFill>
                <a:srgbClr val="000000"/>
              </a:solidFill>
              <a:latin typeface="Helvetica" charset="0"/>
              <a:ea typeface="ＭＳ Ｐゴシック" charset="0"/>
            </a:endParaRPr>
          </a:p>
        </p:txBody>
      </p:sp>
      <p:sp>
        <p:nvSpPr>
          <p:cNvPr id="25612" name="テキスト ボックス 34"/>
          <p:cNvSpPr txBox="1">
            <a:spLocks noChangeArrowheads="1"/>
          </p:cNvSpPr>
          <p:nvPr/>
        </p:nvSpPr>
        <p:spPr bwMode="auto">
          <a:xfrm>
            <a:off x="117475" y="2085975"/>
            <a:ext cx="1778000" cy="1016000"/>
          </a:xfrm>
          <a:prstGeom prst="rect">
            <a:avLst/>
          </a:prstGeom>
          <a:noFill/>
          <a:ln w="9525">
            <a:noFill/>
            <a:miter lim="800000"/>
            <a:headEnd/>
            <a:tailEnd/>
          </a:ln>
        </p:spPr>
        <p:txBody>
          <a:bodyPr>
            <a:spAutoFit/>
          </a:bodyPr>
          <a:lstStyle/>
          <a:p>
            <a:r>
              <a:rPr lang="ja-JP" altLang="en-US" dirty="0"/>
              <a:t>登録ユーザの</a:t>
            </a:r>
            <a:r>
              <a:rPr lang="en-US" altLang="ja-JP" dirty="0"/>
              <a:t>PC</a:t>
            </a:r>
            <a:r>
              <a:rPr lang="ja-JP" altLang="en-US" dirty="0" err="1"/>
              <a:t>、</a:t>
            </a:r>
            <a:r>
              <a:rPr lang="ja-JP" altLang="en-US" dirty="0"/>
              <a:t>携帯にメール配信</a:t>
            </a:r>
          </a:p>
        </p:txBody>
      </p:sp>
      <p:sp>
        <p:nvSpPr>
          <p:cNvPr id="25613" name="テキスト ボックス 35"/>
          <p:cNvSpPr txBox="1">
            <a:spLocks noChangeArrowheads="1"/>
          </p:cNvSpPr>
          <p:nvPr/>
        </p:nvSpPr>
        <p:spPr bwMode="auto">
          <a:xfrm>
            <a:off x="1025525" y="3178175"/>
            <a:ext cx="2653290" cy="369332"/>
          </a:xfrm>
          <a:prstGeom prst="rect">
            <a:avLst/>
          </a:prstGeom>
          <a:noFill/>
          <a:ln w="9525">
            <a:noFill/>
            <a:miter lim="800000"/>
            <a:headEnd/>
            <a:tailEnd/>
          </a:ln>
        </p:spPr>
        <p:txBody>
          <a:bodyPr wrap="none">
            <a:spAutoFit/>
          </a:bodyPr>
          <a:lstStyle/>
          <a:p>
            <a:r>
              <a:rPr lang="ja-JP" altLang="en-US" dirty="0"/>
              <a:t>ユーザーインターフェース</a:t>
            </a:r>
            <a:endParaRPr lang="ja-JP" altLang="en-US" sz="1600" dirty="0"/>
          </a:p>
        </p:txBody>
      </p:sp>
      <p:sp>
        <p:nvSpPr>
          <p:cNvPr id="25614" name="テキスト ボックス 37"/>
          <p:cNvSpPr txBox="1">
            <a:spLocks noChangeArrowheads="1"/>
          </p:cNvSpPr>
          <p:nvPr/>
        </p:nvSpPr>
        <p:spPr bwMode="auto">
          <a:xfrm>
            <a:off x="261938" y="5532438"/>
            <a:ext cx="1800493" cy="369332"/>
          </a:xfrm>
          <a:prstGeom prst="rect">
            <a:avLst/>
          </a:prstGeom>
          <a:noFill/>
          <a:ln w="9525">
            <a:noFill/>
            <a:miter lim="800000"/>
            <a:headEnd/>
            <a:tailEnd/>
          </a:ln>
        </p:spPr>
        <p:txBody>
          <a:bodyPr wrap="none">
            <a:spAutoFit/>
          </a:bodyPr>
          <a:lstStyle/>
          <a:p>
            <a:r>
              <a:rPr lang="ja-JP" altLang="en-US" dirty="0"/>
              <a:t>希望項目の選択</a:t>
            </a:r>
          </a:p>
        </p:txBody>
      </p:sp>
      <p:sp>
        <p:nvSpPr>
          <p:cNvPr id="25615" name="テキスト ボックス 38"/>
          <p:cNvSpPr txBox="1">
            <a:spLocks noChangeArrowheads="1"/>
          </p:cNvSpPr>
          <p:nvPr/>
        </p:nvSpPr>
        <p:spPr bwMode="auto">
          <a:xfrm>
            <a:off x="2505075" y="5651500"/>
            <a:ext cx="2597186" cy="369332"/>
          </a:xfrm>
          <a:prstGeom prst="rect">
            <a:avLst/>
          </a:prstGeom>
          <a:noFill/>
          <a:ln w="9525">
            <a:noFill/>
            <a:miter lim="800000"/>
            <a:headEnd/>
            <a:tailEnd/>
          </a:ln>
        </p:spPr>
        <p:txBody>
          <a:bodyPr wrap="none">
            <a:spAutoFit/>
          </a:bodyPr>
          <a:lstStyle/>
          <a:p>
            <a:r>
              <a:rPr lang="ja-JP" altLang="en-US" dirty="0" smtClean="0"/>
              <a:t>見やすく詳細</a:t>
            </a:r>
            <a:r>
              <a:rPr lang="ja-JP" altLang="en-US" dirty="0"/>
              <a:t>な予測情報</a:t>
            </a:r>
          </a:p>
        </p:txBody>
      </p:sp>
      <p:sp>
        <p:nvSpPr>
          <p:cNvPr id="46" name="下矢印 45"/>
          <p:cNvSpPr/>
          <p:nvPr/>
        </p:nvSpPr>
        <p:spPr bwMode="auto">
          <a:xfrm rot="10800000">
            <a:off x="4046538" y="2451100"/>
            <a:ext cx="1023937" cy="660400"/>
          </a:xfrm>
          <a:prstGeom prst="downArrow">
            <a:avLst/>
          </a:prstGeom>
          <a:solidFill>
            <a:schemeClr val="accent1">
              <a:lumMod val="40000"/>
              <a:lumOff val="60000"/>
            </a:schemeClr>
          </a:solidFill>
          <a:ln w="25400" cap="flat" cmpd="sng" algn="ctr">
            <a:solidFill>
              <a:schemeClr val="accent1"/>
            </a:solidFill>
            <a:prstDash val="solid"/>
            <a:round/>
            <a:headEnd type="none" w="med" len="med"/>
            <a:tailEnd type="triangle" w="med" len="med"/>
          </a:ln>
          <a:effectLst/>
          <a:extLst/>
        </p:spPr>
        <p:txBody>
          <a:bodyPr lIns="90000" tIns="46800" rIns="90000" bIns="46800">
            <a:spAutoFit/>
          </a:bodyPr>
          <a:lstStyle/>
          <a:p>
            <a:pPr>
              <a:defRPr/>
            </a:pPr>
            <a:endParaRPr kumimoji="0" lang="ja-JP" altLang="en-US" sz="2400">
              <a:solidFill>
                <a:srgbClr val="000000"/>
              </a:solidFill>
              <a:latin typeface="Helvetica" charset="0"/>
              <a:ea typeface="ＭＳ Ｐゴシック" charset="0"/>
            </a:endParaRPr>
          </a:p>
        </p:txBody>
      </p:sp>
      <p:sp>
        <p:nvSpPr>
          <p:cNvPr id="25617" name="テキスト ボックス 46"/>
          <p:cNvSpPr txBox="1">
            <a:spLocks noChangeArrowheads="1"/>
          </p:cNvSpPr>
          <p:nvPr/>
        </p:nvSpPr>
        <p:spPr bwMode="auto">
          <a:xfrm>
            <a:off x="5003800" y="2204864"/>
            <a:ext cx="3960688" cy="400050"/>
          </a:xfrm>
          <a:prstGeom prst="rect">
            <a:avLst/>
          </a:prstGeom>
          <a:noFill/>
          <a:ln w="9525">
            <a:noFill/>
            <a:miter lim="800000"/>
            <a:headEnd/>
            <a:tailEnd/>
          </a:ln>
        </p:spPr>
        <p:txBody>
          <a:bodyPr wrap="square">
            <a:spAutoFit/>
          </a:bodyPr>
          <a:lstStyle/>
          <a:p>
            <a:r>
              <a:rPr lang="ja-JP" altLang="en-US" sz="2000" dirty="0"/>
              <a:t>メールアンケート</a:t>
            </a:r>
            <a:r>
              <a:rPr lang="ja-JP" altLang="en-US" dirty="0"/>
              <a:t>によるフィードバック</a:t>
            </a:r>
          </a:p>
        </p:txBody>
      </p:sp>
      <p:grpSp>
        <p:nvGrpSpPr>
          <p:cNvPr id="7" name="グループ化 7"/>
          <p:cNvGrpSpPr>
            <a:grpSpLocks/>
          </p:cNvGrpSpPr>
          <p:nvPr/>
        </p:nvGrpSpPr>
        <p:grpSpPr bwMode="auto">
          <a:xfrm>
            <a:off x="5113338" y="2908300"/>
            <a:ext cx="3937000" cy="1716088"/>
            <a:chOff x="144017" y="1983177"/>
            <a:chExt cx="8676456" cy="2501436"/>
          </a:xfrm>
        </p:grpSpPr>
        <p:sp>
          <p:nvSpPr>
            <p:cNvPr id="36" name="角丸四角形 35"/>
            <p:cNvSpPr/>
            <p:nvPr/>
          </p:nvSpPr>
          <p:spPr>
            <a:xfrm>
              <a:off x="144017" y="2112761"/>
              <a:ext cx="8676456" cy="21381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37" name="グラフ 36"/>
            <p:cNvGraphicFramePr>
              <a:graphicFrameLocks/>
            </p:cNvGraphicFramePr>
            <p:nvPr/>
          </p:nvGraphicFramePr>
          <p:xfrm>
            <a:off x="469239" y="1983177"/>
            <a:ext cx="8152247" cy="13523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グラフ 37"/>
            <p:cNvGraphicFramePr>
              <a:graphicFrameLocks/>
            </p:cNvGraphicFramePr>
            <p:nvPr/>
          </p:nvGraphicFramePr>
          <p:xfrm>
            <a:off x="500276" y="3063832"/>
            <a:ext cx="8121209" cy="1420781"/>
          </p:xfrm>
          <a:graphic>
            <a:graphicData uri="http://schemas.openxmlformats.org/drawingml/2006/chart">
              <c:chart xmlns:c="http://schemas.openxmlformats.org/drawingml/2006/chart" xmlns:r="http://schemas.openxmlformats.org/officeDocument/2006/relationships" r:id="rId5"/>
            </a:graphicData>
          </a:graphic>
        </p:graphicFrame>
        <p:sp>
          <p:nvSpPr>
            <p:cNvPr id="25626" name="テキスト ボックス 6"/>
            <p:cNvSpPr txBox="1">
              <a:spLocks noChangeArrowheads="1"/>
            </p:cNvSpPr>
            <p:nvPr/>
          </p:nvSpPr>
          <p:spPr bwMode="auto">
            <a:xfrm>
              <a:off x="391886" y="3764479"/>
              <a:ext cx="878767" cy="276999"/>
            </a:xfrm>
            <a:prstGeom prst="rect">
              <a:avLst/>
            </a:prstGeom>
            <a:noFill/>
            <a:ln w="9525">
              <a:noFill/>
              <a:miter lim="800000"/>
              <a:headEnd/>
              <a:tailEnd/>
            </a:ln>
          </p:spPr>
          <p:txBody>
            <a:bodyPr wrap="none">
              <a:spAutoFit/>
            </a:bodyPr>
            <a:lstStyle/>
            <a:p>
              <a:r>
                <a:rPr lang="en-US" altLang="ja-JP" sz="1200"/>
                <a:t>5</a:t>
              </a:r>
              <a:r>
                <a:rPr lang="ja-JP" altLang="en-US" sz="1200"/>
                <a:t>段階評価</a:t>
              </a:r>
            </a:p>
          </p:txBody>
        </p:sp>
      </p:grpSp>
      <p:sp>
        <p:nvSpPr>
          <p:cNvPr id="45" name="下矢印 44"/>
          <p:cNvSpPr/>
          <p:nvPr/>
        </p:nvSpPr>
        <p:spPr bwMode="auto">
          <a:xfrm rot="16200000">
            <a:off x="5135562" y="4914901"/>
            <a:ext cx="663575" cy="571500"/>
          </a:xfrm>
          <a:prstGeom prst="downArrow">
            <a:avLst/>
          </a:prstGeom>
          <a:solidFill>
            <a:schemeClr val="accent1">
              <a:lumMod val="40000"/>
              <a:lumOff val="60000"/>
            </a:schemeClr>
          </a:solidFill>
          <a:ln w="25400" cap="flat" cmpd="sng" algn="ctr">
            <a:solidFill>
              <a:schemeClr val="accent1"/>
            </a:solidFill>
            <a:prstDash val="solid"/>
            <a:round/>
            <a:headEnd type="none" w="med" len="med"/>
            <a:tailEnd type="triangle" w="med" len="med"/>
          </a:ln>
          <a:effectLst/>
          <a:extLst/>
        </p:spPr>
        <p:txBody>
          <a:bodyPr lIns="90000" tIns="46800" rIns="90000" bIns="46800">
            <a:spAutoFit/>
          </a:bodyPr>
          <a:lstStyle/>
          <a:p>
            <a:pPr>
              <a:defRPr/>
            </a:pPr>
            <a:endParaRPr kumimoji="0" lang="ja-JP" altLang="en-US" sz="2400">
              <a:solidFill>
                <a:srgbClr val="000000"/>
              </a:solidFill>
              <a:latin typeface="Helvetica" charset="0"/>
              <a:ea typeface="ＭＳ Ｐゴシック" charset="0"/>
            </a:endParaRPr>
          </a:p>
        </p:txBody>
      </p:sp>
      <p:sp>
        <p:nvSpPr>
          <p:cNvPr id="25620" name="テキスト ボックス 46"/>
          <p:cNvSpPr txBox="1">
            <a:spLocks noChangeArrowheads="1"/>
          </p:cNvSpPr>
          <p:nvPr/>
        </p:nvSpPr>
        <p:spPr bwMode="auto">
          <a:xfrm>
            <a:off x="115888" y="5989638"/>
            <a:ext cx="8990012" cy="830262"/>
          </a:xfrm>
          <a:prstGeom prst="rect">
            <a:avLst/>
          </a:prstGeom>
          <a:solidFill>
            <a:srgbClr val="FFFF99"/>
          </a:solidFill>
          <a:ln w="9525">
            <a:noFill/>
            <a:miter lim="800000"/>
            <a:headEnd/>
            <a:tailEnd/>
          </a:ln>
        </p:spPr>
        <p:txBody>
          <a:bodyPr wrap="none">
            <a:spAutoFit/>
          </a:bodyPr>
          <a:lstStyle/>
          <a:p>
            <a:r>
              <a:rPr lang="en-US" altLang="ja-JP" sz="2400">
                <a:solidFill>
                  <a:srgbClr val="800000"/>
                </a:solidFill>
              </a:rPr>
              <a:t>2011</a:t>
            </a:r>
            <a:r>
              <a:rPr lang="ja-JP" altLang="en-US" sz="2400">
                <a:solidFill>
                  <a:srgbClr val="800000"/>
                </a:solidFill>
              </a:rPr>
              <a:t>年収穫後の調査にもとづき、</a:t>
            </a:r>
            <a:endParaRPr lang="en-US" altLang="ja-JP" sz="2400">
              <a:solidFill>
                <a:srgbClr val="800000"/>
              </a:solidFill>
            </a:endParaRPr>
          </a:p>
          <a:p>
            <a:r>
              <a:rPr lang="ja-JP" altLang="en-US" sz="2400">
                <a:solidFill>
                  <a:srgbClr val="800000"/>
                </a:solidFill>
              </a:rPr>
              <a:t>ニーズの再確認とシステム、利用者インターフェースの改善を実施中</a:t>
            </a:r>
          </a:p>
        </p:txBody>
      </p:sp>
      <p:sp>
        <p:nvSpPr>
          <p:cNvPr id="25621" name="テキスト ボックス 1"/>
          <p:cNvSpPr txBox="1">
            <a:spLocks noChangeArrowheads="1"/>
          </p:cNvSpPr>
          <p:nvPr/>
        </p:nvSpPr>
        <p:spPr bwMode="auto">
          <a:xfrm>
            <a:off x="5638800" y="2717800"/>
            <a:ext cx="2839239" cy="369332"/>
          </a:xfrm>
          <a:prstGeom prst="rect">
            <a:avLst/>
          </a:prstGeom>
          <a:noFill/>
          <a:ln w="9525">
            <a:noFill/>
            <a:miter lim="800000"/>
            <a:headEnd/>
            <a:tailEnd/>
          </a:ln>
        </p:spPr>
        <p:txBody>
          <a:bodyPr wrap="none">
            <a:spAutoFit/>
          </a:bodyPr>
          <a:lstStyle/>
          <a:p>
            <a:r>
              <a:rPr lang="ja-JP" altLang="en-US" dirty="0"/>
              <a:t>高温・低温警戒確率（試行）</a:t>
            </a:r>
          </a:p>
        </p:txBody>
      </p:sp>
      <p:sp>
        <p:nvSpPr>
          <p:cNvPr id="33" name="正方形/長方形 32"/>
          <p:cNvSpPr/>
          <p:nvPr/>
        </p:nvSpPr>
        <p:spPr>
          <a:xfrm>
            <a:off x="5868144" y="4653136"/>
            <a:ext cx="2489200" cy="1200150"/>
          </a:xfrm>
          <a:prstGeom prst="rect">
            <a:avLst/>
          </a:prstGeom>
          <a:ln>
            <a:solidFill>
              <a:schemeClr val="accent1">
                <a:lumMod val="50000"/>
              </a:schemeClr>
            </a:solidFill>
          </a:ln>
        </p:spPr>
        <p:txBody>
          <a:bodyPr>
            <a:spAutoFit/>
          </a:bodyPr>
          <a:lstStyle/>
          <a:p>
            <a:pPr>
              <a:defRPr/>
            </a:pPr>
            <a:r>
              <a:rPr lang="ja-JP" altLang="en-US" sz="1800" dirty="0">
                <a:solidFill>
                  <a:srgbClr val="000000"/>
                </a:solidFill>
                <a:latin typeface="Helvetica" charset="0"/>
                <a:ea typeface="ＭＳ Ｐゴシック" charset="0"/>
              </a:rPr>
              <a:t>農作物管理への対策</a:t>
            </a:r>
            <a:endParaRPr lang="en-US" altLang="ja-JP" sz="1800" dirty="0">
              <a:solidFill>
                <a:srgbClr val="000000"/>
              </a:solidFill>
              <a:latin typeface="Helvetica" charset="0"/>
              <a:ea typeface="ＭＳ Ｐゴシック" charset="0"/>
            </a:endParaRPr>
          </a:p>
          <a:p>
            <a:pPr marL="342900" indent="-342900">
              <a:buFont typeface="Arial"/>
              <a:buChar char="•"/>
              <a:defRPr/>
            </a:pPr>
            <a:r>
              <a:rPr lang="ja-JP" altLang="en-US" sz="1800" dirty="0">
                <a:solidFill>
                  <a:srgbClr val="000000"/>
                </a:solidFill>
                <a:latin typeface="Helvetica" charset="0"/>
                <a:ea typeface="ＭＳ Ｐゴシック" charset="0"/>
              </a:rPr>
              <a:t>深水管理</a:t>
            </a:r>
            <a:endParaRPr lang="en-US" altLang="ja-JP" sz="1800" dirty="0">
              <a:solidFill>
                <a:srgbClr val="000000"/>
              </a:solidFill>
              <a:latin typeface="Helvetica" charset="0"/>
              <a:ea typeface="ＭＳ Ｐゴシック" charset="0"/>
            </a:endParaRPr>
          </a:p>
          <a:p>
            <a:pPr marL="342900" indent="-342900">
              <a:buFont typeface="Arial"/>
              <a:buChar char="•"/>
              <a:defRPr/>
            </a:pPr>
            <a:r>
              <a:rPr lang="ja-JP" altLang="en-US" sz="1800" dirty="0">
                <a:solidFill>
                  <a:srgbClr val="000000"/>
                </a:solidFill>
                <a:latin typeface="Helvetica" charset="0"/>
                <a:ea typeface="ＭＳ Ｐゴシック" charset="0"/>
              </a:rPr>
              <a:t>低温障害</a:t>
            </a:r>
            <a:endParaRPr lang="en-US" altLang="ja-JP" sz="1800" dirty="0">
              <a:solidFill>
                <a:srgbClr val="000000"/>
              </a:solidFill>
              <a:latin typeface="Helvetica" charset="0"/>
              <a:ea typeface="ＭＳ Ｐゴシック" charset="0"/>
            </a:endParaRPr>
          </a:p>
          <a:p>
            <a:pPr marL="342900" indent="-342900">
              <a:buFont typeface="Arial"/>
              <a:buChar char="•"/>
              <a:defRPr/>
            </a:pPr>
            <a:r>
              <a:rPr lang="ja-JP" altLang="en-US" sz="1800" dirty="0">
                <a:solidFill>
                  <a:srgbClr val="000000"/>
                </a:solidFill>
                <a:latin typeface="Helvetica" charset="0"/>
                <a:ea typeface="ＭＳ Ｐゴシック" charset="0"/>
              </a:rPr>
              <a:t>高温障害</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5962"/>
            <a:ext cx="8229600" cy="648000"/>
          </a:xfrm>
        </p:spPr>
        <p:txBody>
          <a:bodyPr>
            <a:normAutofit/>
          </a:bodyPr>
          <a:lstStyle/>
          <a:p>
            <a:pPr>
              <a:defRPr/>
            </a:pPr>
            <a:r>
              <a:rPr lang="ja-JP" altLang="en-US" sz="3600" dirty="0" smtClean="0"/>
              <a:t>平成</a:t>
            </a:r>
            <a:r>
              <a:rPr lang="en-US" altLang="ja-JP" sz="3600" dirty="0" smtClean="0"/>
              <a:t>24</a:t>
            </a:r>
            <a:r>
              <a:rPr lang="ja-JP" altLang="en-US" sz="3600" dirty="0" smtClean="0"/>
              <a:t>年度計画</a:t>
            </a:r>
            <a:endParaRPr lang="ja-JP" altLang="en-US" sz="3600" dirty="0"/>
          </a:p>
        </p:txBody>
      </p:sp>
      <p:sp>
        <p:nvSpPr>
          <p:cNvPr id="2" name="正方形/長方形 1"/>
          <p:cNvSpPr/>
          <p:nvPr/>
        </p:nvSpPr>
        <p:spPr>
          <a:xfrm>
            <a:off x="396875" y="548680"/>
            <a:ext cx="8383588" cy="6370975"/>
          </a:xfrm>
          <a:prstGeom prst="rect">
            <a:avLst/>
          </a:prstGeom>
          <a:ln>
            <a:solidFill>
              <a:srgbClr val="9999FF"/>
            </a:solidFill>
          </a:ln>
        </p:spPr>
        <p:txBody>
          <a:bodyPr wrap="square">
            <a:spAutoFit/>
          </a:bodyPr>
          <a:lstStyle/>
          <a:p>
            <a:pPr>
              <a:spcBef>
                <a:spcPct val="20000"/>
              </a:spcBef>
              <a:defRPr/>
            </a:pPr>
            <a:r>
              <a:rPr lang="ja-JP" altLang="en-US" sz="2400" b="1" kern="0" dirty="0">
                <a:solidFill>
                  <a:srgbClr val="800000"/>
                </a:solidFill>
                <a:latin typeface="Helvetica"/>
                <a:ea typeface="ＭＳ Ｐゴシック"/>
              </a:rPr>
              <a:t>気候研究</a:t>
            </a:r>
            <a:r>
              <a:rPr lang="en-US" altLang="ja-JP" sz="2400" b="1" kern="0" dirty="0">
                <a:solidFill>
                  <a:srgbClr val="800000"/>
                </a:solidFill>
                <a:latin typeface="Helvetica"/>
                <a:ea typeface="ＭＳ Ｐゴシック"/>
              </a:rPr>
              <a:t> </a:t>
            </a:r>
            <a:r>
              <a:rPr lang="ja-JP" altLang="en-US" sz="2400" b="1" kern="0" dirty="0" smtClean="0">
                <a:solidFill>
                  <a:srgbClr val="800000"/>
                </a:solidFill>
                <a:latin typeface="Helvetica"/>
                <a:ea typeface="ＭＳ Ｐゴシック"/>
              </a:rPr>
              <a:t>　地球</a:t>
            </a:r>
            <a:r>
              <a:rPr lang="ja-JP" altLang="en-US" sz="2400" b="1" kern="0" dirty="0">
                <a:solidFill>
                  <a:srgbClr val="800000"/>
                </a:solidFill>
                <a:latin typeface="Helvetica"/>
                <a:ea typeface="ＭＳ Ｐゴシック"/>
              </a:rPr>
              <a:t>温暖化時の東北の</a:t>
            </a:r>
            <a:r>
              <a:rPr lang="ja-JP" altLang="en-US" sz="2400" b="1" kern="0" dirty="0" smtClean="0">
                <a:solidFill>
                  <a:srgbClr val="800000"/>
                </a:solidFill>
                <a:latin typeface="Helvetica"/>
                <a:ea typeface="ＭＳ Ｐゴシック"/>
              </a:rPr>
              <a:t>気候</a:t>
            </a:r>
            <a:endParaRPr lang="en-US" altLang="ja-JP" sz="2400" b="1" kern="0" dirty="0" smtClean="0">
              <a:solidFill>
                <a:srgbClr val="800000"/>
              </a:solidFill>
              <a:latin typeface="Helvetica"/>
              <a:ea typeface="ＭＳ Ｐゴシック"/>
            </a:endParaRPr>
          </a:p>
          <a:p>
            <a:pPr>
              <a:spcBef>
                <a:spcPct val="20000"/>
              </a:spcBef>
              <a:defRPr/>
            </a:pPr>
            <a:endParaRPr lang="en-US" altLang="ja-JP" sz="2000" kern="0" dirty="0" smtClean="0">
              <a:solidFill>
                <a:srgbClr val="800000"/>
              </a:solidFill>
              <a:latin typeface="Helvetica"/>
              <a:ea typeface="ＭＳ Ｐゴシック"/>
            </a:endParaRPr>
          </a:p>
          <a:p>
            <a:pPr>
              <a:spcBef>
                <a:spcPct val="20000"/>
              </a:spcBef>
              <a:defRPr/>
            </a:pPr>
            <a:r>
              <a:rPr lang="ja-JP" altLang="en-US" sz="2000" kern="0" dirty="0" smtClean="0">
                <a:solidFill>
                  <a:srgbClr val="800000"/>
                </a:solidFill>
                <a:latin typeface="Helvetica"/>
                <a:ea typeface="ＭＳ Ｐゴシック"/>
              </a:rPr>
              <a:t>・　</a:t>
            </a:r>
            <a:r>
              <a:rPr lang="ja-JP" altLang="en-US" sz="2000" kern="0" dirty="0" smtClean="0">
                <a:solidFill>
                  <a:srgbClr val="000000"/>
                </a:solidFill>
                <a:latin typeface="Helvetica"/>
                <a:ea typeface="ＭＳ Ｐゴシック"/>
              </a:rPr>
              <a:t>ダウンスケール研究</a:t>
            </a:r>
            <a:endParaRPr lang="en-US" altLang="ja-JP" sz="2000" kern="0" dirty="0" smtClean="0">
              <a:solidFill>
                <a:srgbClr val="000000"/>
              </a:solidFill>
              <a:latin typeface="Helvetica"/>
              <a:ea typeface="ＭＳ Ｐゴシック"/>
            </a:endParaRPr>
          </a:p>
          <a:p>
            <a:pPr marL="742950" lvl="1" indent="-285750">
              <a:spcBef>
                <a:spcPct val="20000"/>
              </a:spcBef>
              <a:defRPr/>
            </a:pPr>
            <a:r>
              <a:rPr lang="ja-JP" altLang="en-US" sz="2000" kern="0" dirty="0" smtClean="0">
                <a:solidFill>
                  <a:srgbClr val="000000"/>
                </a:solidFill>
                <a:latin typeface="Helvetica"/>
                <a:ea typeface="ＭＳ Ｐゴシック"/>
              </a:rPr>
              <a:t>ヤマセに対する温暖化影響：　気候予測結果のダウンスケール</a:t>
            </a:r>
            <a:endParaRPr lang="en-US" altLang="ja-JP" sz="2000" kern="0" dirty="0" smtClean="0">
              <a:solidFill>
                <a:srgbClr val="000000"/>
              </a:solidFill>
              <a:latin typeface="Helvetica"/>
              <a:ea typeface="ＭＳ Ｐゴシック"/>
            </a:endParaRPr>
          </a:p>
          <a:p>
            <a:pPr marL="742950" lvl="1" indent="-285750">
              <a:spcBef>
                <a:spcPct val="20000"/>
              </a:spcBef>
              <a:defRPr/>
            </a:pPr>
            <a:r>
              <a:rPr lang="ja-JP" altLang="en-US" sz="2000" kern="0" dirty="0" smtClean="0">
                <a:solidFill>
                  <a:srgbClr val="000000"/>
                </a:solidFill>
                <a:latin typeface="Helvetica"/>
                <a:ea typeface="ＭＳ Ｐゴシック"/>
              </a:rPr>
              <a:t>東北の夏の気候トレンドの理解：　再解析のダウンスケール</a:t>
            </a:r>
            <a:endParaRPr lang="en-US" altLang="ja-JP" sz="2000" kern="0" dirty="0" smtClean="0">
              <a:solidFill>
                <a:srgbClr val="000000"/>
              </a:solidFill>
              <a:latin typeface="Helvetica"/>
              <a:ea typeface="ＭＳ Ｐゴシック"/>
            </a:endParaRPr>
          </a:p>
          <a:p>
            <a:pPr marL="342900" indent="-342900">
              <a:spcBef>
                <a:spcPct val="20000"/>
              </a:spcBef>
              <a:buFontTx/>
              <a:buChar char="•"/>
              <a:defRPr/>
            </a:pPr>
            <a:endParaRPr lang="en-US" altLang="ja-JP" sz="2000" kern="0" dirty="0" smtClean="0">
              <a:solidFill>
                <a:srgbClr val="000000"/>
              </a:solidFill>
              <a:latin typeface="Helvetica"/>
              <a:ea typeface="ＭＳ Ｐゴシック"/>
            </a:endParaRPr>
          </a:p>
          <a:p>
            <a:pPr marL="342900" indent="-342900">
              <a:spcBef>
                <a:spcPct val="20000"/>
              </a:spcBef>
              <a:buFontTx/>
              <a:buChar char="•"/>
              <a:defRPr/>
            </a:pPr>
            <a:r>
              <a:rPr lang="ja-JP" altLang="en-US" sz="2000" kern="0" dirty="0" smtClean="0">
                <a:solidFill>
                  <a:srgbClr val="000000"/>
                </a:solidFill>
                <a:latin typeface="Helvetica"/>
                <a:ea typeface="ＭＳ Ｐゴシック"/>
              </a:rPr>
              <a:t>ヤマセ雲の理解</a:t>
            </a:r>
            <a:endParaRPr lang="en-US" altLang="ja-JP" sz="2000" kern="0" dirty="0" smtClean="0">
              <a:solidFill>
                <a:srgbClr val="000000"/>
              </a:solidFill>
              <a:latin typeface="Helvetica"/>
              <a:ea typeface="ＭＳ Ｐゴシック"/>
            </a:endParaRPr>
          </a:p>
          <a:p>
            <a:pPr marL="342900" indent="-342900">
              <a:spcBef>
                <a:spcPct val="20000"/>
              </a:spcBef>
              <a:defRPr/>
            </a:pPr>
            <a:r>
              <a:rPr lang="ja-JP" altLang="en-US" sz="2000" kern="0" dirty="0" smtClean="0">
                <a:solidFill>
                  <a:srgbClr val="000000"/>
                </a:solidFill>
                <a:latin typeface="Helvetica"/>
                <a:ea typeface="ＭＳ Ｐゴシック"/>
              </a:rPr>
              <a:t>　　　雲物理特性の海陸による相違：　雲形成メカニズムと変動特性の理解</a:t>
            </a:r>
            <a:endParaRPr lang="en-US" altLang="ja-JP" sz="2000" kern="0" dirty="0" smtClean="0">
              <a:solidFill>
                <a:srgbClr val="000000"/>
              </a:solidFill>
              <a:latin typeface="Helvetica"/>
              <a:ea typeface="ＭＳ Ｐゴシック"/>
            </a:endParaRPr>
          </a:p>
          <a:p>
            <a:pPr marL="342900" indent="-342900">
              <a:spcBef>
                <a:spcPct val="20000"/>
              </a:spcBef>
              <a:defRPr/>
            </a:pPr>
            <a:r>
              <a:rPr lang="ja-JP" altLang="en-US" sz="2000" kern="0" dirty="0" smtClean="0">
                <a:solidFill>
                  <a:srgbClr val="000000"/>
                </a:solidFill>
                <a:latin typeface="Helvetica"/>
                <a:ea typeface="ＭＳ Ｐゴシック"/>
              </a:rPr>
              <a:t>　　　ダウンスケールの雲放射モデルの高度化</a:t>
            </a:r>
            <a:endParaRPr lang="en-US" altLang="ja-JP" sz="2000" kern="0" dirty="0" smtClean="0">
              <a:solidFill>
                <a:srgbClr val="000000"/>
              </a:solidFill>
              <a:latin typeface="Helvetica"/>
              <a:ea typeface="ＭＳ Ｐゴシック"/>
            </a:endParaRPr>
          </a:p>
          <a:p>
            <a:pPr marL="342900" indent="-342900">
              <a:spcBef>
                <a:spcPct val="20000"/>
              </a:spcBef>
              <a:defRPr/>
            </a:pPr>
            <a:endParaRPr lang="en-US" altLang="ja-JP" sz="2000" kern="0" dirty="0" smtClean="0">
              <a:solidFill>
                <a:srgbClr val="000000"/>
              </a:solidFill>
              <a:latin typeface="Helvetica"/>
              <a:ea typeface="ＭＳ Ｐゴシック"/>
            </a:endParaRPr>
          </a:p>
          <a:p>
            <a:pPr marL="342900" indent="-342900">
              <a:spcBef>
                <a:spcPct val="20000"/>
              </a:spcBef>
              <a:buFontTx/>
              <a:buChar char="•"/>
              <a:defRPr/>
            </a:pPr>
            <a:r>
              <a:rPr lang="ja-JP" altLang="en-US" sz="2000" kern="0" dirty="0" smtClean="0">
                <a:solidFill>
                  <a:srgbClr val="000000"/>
                </a:solidFill>
                <a:latin typeface="Helvetica"/>
                <a:ea typeface="ＭＳ Ｐゴシック"/>
              </a:rPr>
              <a:t>マルチモデルによるヤマセの研究</a:t>
            </a:r>
            <a:endParaRPr lang="en-US" altLang="ja-JP" sz="2000" kern="0" dirty="0" smtClean="0">
              <a:solidFill>
                <a:srgbClr val="000000"/>
              </a:solidFill>
              <a:latin typeface="Helvetica"/>
              <a:ea typeface="ＭＳ Ｐゴシック"/>
            </a:endParaRPr>
          </a:p>
          <a:p>
            <a:pPr marL="342900" indent="-342900">
              <a:spcBef>
                <a:spcPct val="20000"/>
              </a:spcBef>
              <a:defRPr/>
            </a:pPr>
            <a:r>
              <a:rPr lang="ja-JP" altLang="en-US" sz="2000" kern="0" dirty="0" smtClean="0">
                <a:solidFill>
                  <a:srgbClr val="000000"/>
                </a:solidFill>
                <a:latin typeface="Helvetica"/>
                <a:ea typeface="ＭＳ Ｐゴシック"/>
              </a:rPr>
              <a:t>　　　気候モデルによるヤマセ</a:t>
            </a:r>
            <a:r>
              <a:rPr lang="ja-JP" altLang="en-US" sz="2000" kern="0" dirty="0">
                <a:solidFill>
                  <a:srgbClr val="000000"/>
                </a:solidFill>
                <a:latin typeface="Helvetica"/>
                <a:ea typeface="ＭＳ Ｐゴシック"/>
              </a:rPr>
              <a:t>の将来</a:t>
            </a:r>
            <a:r>
              <a:rPr lang="ja-JP" altLang="en-US" sz="2000" kern="0" dirty="0" smtClean="0">
                <a:solidFill>
                  <a:srgbClr val="000000"/>
                </a:solidFill>
                <a:latin typeface="Helvetica"/>
                <a:ea typeface="ＭＳ Ｐゴシック"/>
              </a:rPr>
              <a:t>予測</a:t>
            </a:r>
            <a:endParaRPr lang="en-US" altLang="ja-JP" sz="2000" kern="0" dirty="0" smtClean="0">
              <a:solidFill>
                <a:srgbClr val="000000"/>
              </a:solidFill>
              <a:latin typeface="Helvetica"/>
              <a:ea typeface="ＭＳ Ｐゴシック"/>
            </a:endParaRPr>
          </a:p>
          <a:p>
            <a:pPr marL="342900" indent="-342900">
              <a:spcBef>
                <a:spcPct val="20000"/>
              </a:spcBef>
              <a:defRPr/>
            </a:pPr>
            <a:r>
              <a:rPr lang="ja-JP" altLang="en-US" sz="2000" kern="0" dirty="0" smtClean="0">
                <a:solidFill>
                  <a:srgbClr val="000000"/>
                </a:solidFill>
                <a:latin typeface="Helvetica"/>
                <a:ea typeface="ＭＳ Ｐゴシック"/>
              </a:rPr>
              <a:t>　　　ヤマセ予測の不確実性を明らかにする</a:t>
            </a:r>
            <a:endParaRPr lang="en-US" altLang="ja-JP" sz="2000" kern="0" dirty="0">
              <a:solidFill>
                <a:srgbClr val="000000"/>
              </a:solidFill>
              <a:latin typeface="Helvetica"/>
              <a:ea typeface="ＭＳ Ｐゴシック"/>
            </a:endParaRPr>
          </a:p>
          <a:p>
            <a:pPr marL="342900" indent="-342900">
              <a:spcBef>
                <a:spcPct val="20000"/>
              </a:spcBef>
              <a:buFontTx/>
              <a:buChar char="•"/>
              <a:defRPr/>
            </a:pPr>
            <a:endParaRPr lang="en-US" altLang="ja-JP" sz="2000" kern="0" dirty="0" smtClean="0">
              <a:solidFill>
                <a:srgbClr val="000000"/>
              </a:solidFill>
              <a:latin typeface="Helvetica"/>
              <a:ea typeface="ＭＳ Ｐゴシック"/>
            </a:endParaRPr>
          </a:p>
          <a:p>
            <a:pPr marL="342900" indent="-342900">
              <a:spcBef>
                <a:spcPct val="20000"/>
              </a:spcBef>
              <a:buFontTx/>
              <a:buChar char="•"/>
              <a:defRPr/>
            </a:pPr>
            <a:r>
              <a:rPr lang="ja-JP" altLang="en-US" sz="2000" kern="0" dirty="0" smtClean="0">
                <a:solidFill>
                  <a:srgbClr val="000000"/>
                </a:solidFill>
                <a:latin typeface="Helvetica"/>
                <a:ea typeface="ＭＳ Ｐゴシック"/>
              </a:rPr>
              <a:t>不確実性</a:t>
            </a:r>
            <a:r>
              <a:rPr lang="ja-JP" altLang="en-US" sz="2000" kern="0" dirty="0">
                <a:solidFill>
                  <a:srgbClr val="000000"/>
                </a:solidFill>
                <a:latin typeface="Helvetica"/>
                <a:ea typeface="ＭＳ Ｐゴシック"/>
              </a:rPr>
              <a:t>を考慮した東北</a:t>
            </a:r>
            <a:r>
              <a:rPr lang="ja-JP" altLang="en-US" sz="2000" kern="0" dirty="0" smtClean="0">
                <a:solidFill>
                  <a:srgbClr val="000000"/>
                </a:solidFill>
                <a:latin typeface="Helvetica"/>
                <a:ea typeface="ＭＳ Ｐゴシック"/>
              </a:rPr>
              <a:t>農業の温暖化適応策</a:t>
            </a:r>
            <a:endParaRPr lang="en-US" altLang="ja-JP" sz="2000" kern="0" dirty="0" smtClean="0">
              <a:solidFill>
                <a:srgbClr val="000000"/>
              </a:solidFill>
              <a:latin typeface="Helvetica"/>
              <a:ea typeface="ＭＳ Ｐゴシック"/>
            </a:endParaRPr>
          </a:p>
          <a:p>
            <a:pPr marL="342900" indent="-342900">
              <a:spcBef>
                <a:spcPct val="20000"/>
              </a:spcBef>
              <a:defRPr/>
            </a:pPr>
            <a:r>
              <a:rPr lang="ja-JP" altLang="en-US" sz="2000" kern="0" dirty="0" smtClean="0">
                <a:solidFill>
                  <a:srgbClr val="000000"/>
                </a:solidFill>
                <a:latin typeface="Helvetica"/>
                <a:ea typeface="ＭＳ Ｐゴシック"/>
              </a:rPr>
              <a:t>　　</a:t>
            </a:r>
            <a:endParaRPr lang="en-US" altLang="ja-JP" sz="2000" kern="0" dirty="0" smtClean="0">
              <a:solidFill>
                <a:srgbClr val="000000"/>
              </a:solidFill>
              <a:latin typeface="Helvetica"/>
              <a:ea typeface="ＭＳ Ｐゴシック"/>
            </a:endParaRPr>
          </a:p>
          <a:p>
            <a:pPr marL="342900" indent="-342900">
              <a:spcBef>
                <a:spcPct val="20000"/>
              </a:spcBef>
              <a:defRPr/>
            </a:pPr>
            <a:r>
              <a:rPr lang="ja-JP" altLang="en-US" sz="2000" kern="0" dirty="0" smtClean="0">
                <a:solidFill>
                  <a:srgbClr val="000000"/>
                </a:solidFill>
                <a:latin typeface="Helvetica"/>
                <a:ea typeface="ＭＳ Ｐゴシック"/>
              </a:rPr>
              <a:t>　　温暖化とヤマセ？　　温暖化と北冷西暑</a:t>
            </a:r>
            <a:endParaRPr lang="en-US" altLang="ja-JP" sz="2000" kern="0" dirty="0" smtClean="0">
              <a:solidFill>
                <a:srgbClr val="000000"/>
              </a:solidFill>
              <a:latin typeface="Helvetica"/>
              <a:ea typeface="ＭＳ Ｐゴシック"/>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図 17" descr="tohoku_area_anomaly_TS_hk_fk.png"/>
          <p:cNvPicPr>
            <a:picLocks noChangeAspect="1"/>
          </p:cNvPicPr>
          <p:nvPr/>
        </p:nvPicPr>
        <p:blipFill>
          <a:blip r:embed="rId2" cstate="print"/>
          <a:srcRect/>
          <a:stretch>
            <a:fillRect/>
          </a:stretch>
        </p:blipFill>
        <p:spPr bwMode="auto">
          <a:xfrm>
            <a:off x="5395913" y="585713"/>
            <a:ext cx="1778000" cy="2032000"/>
          </a:xfrm>
          <a:prstGeom prst="rect">
            <a:avLst/>
          </a:prstGeom>
          <a:noFill/>
          <a:ln w="9525">
            <a:noFill/>
            <a:miter lim="800000"/>
            <a:headEnd/>
            <a:tailEnd/>
          </a:ln>
        </p:spPr>
      </p:pic>
      <p:pic>
        <p:nvPicPr>
          <p:cNvPr id="21506" name="図 5" descr="tohoku_area_anomaly_CLL_hk_fk.png"/>
          <p:cNvPicPr>
            <a:picLocks noChangeAspect="1"/>
          </p:cNvPicPr>
          <p:nvPr/>
        </p:nvPicPr>
        <p:blipFill>
          <a:blip r:embed="rId3" cstate="print"/>
          <a:srcRect/>
          <a:stretch>
            <a:fillRect/>
          </a:stretch>
        </p:blipFill>
        <p:spPr bwMode="auto">
          <a:xfrm>
            <a:off x="7256463" y="577775"/>
            <a:ext cx="1778000" cy="2032000"/>
          </a:xfrm>
          <a:prstGeom prst="rect">
            <a:avLst/>
          </a:prstGeom>
          <a:noFill/>
          <a:ln w="9525">
            <a:noFill/>
            <a:miter lim="800000"/>
            <a:headEnd/>
            <a:tailEnd/>
          </a:ln>
        </p:spPr>
      </p:pic>
      <p:pic>
        <p:nvPicPr>
          <p:cNvPr id="21507" name="図 4" descr="histo_month_07_freq_hourly_cut.png"/>
          <p:cNvPicPr>
            <a:picLocks noChangeAspect="1"/>
          </p:cNvPicPr>
          <p:nvPr/>
        </p:nvPicPr>
        <p:blipFill>
          <a:blip r:embed="rId4" cstate="print"/>
          <a:srcRect/>
          <a:stretch>
            <a:fillRect/>
          </a:stretch>
        </p:blipFill>
        <p:spPr bwMode="auto">
          <a:xfrm>
            <a:off x="414338" y="4149079"/>
            <a:ext cx="8450262" cy="1962795"/>
          </a:xfrm>
          <a:prstGeom prst="rect">
            <a:avLst/>
          </a:prstGeom>
          <a:noFill/>
          <a:ln w="9525">
            <a:noFill/>
            <a:miter lim="800000"/>
            <a:headEnd/>
            <a:tailEnd/>
          </a:ln>
        </p:spPr>
      </p:pic>
      <p:sp>
        <p:nvSpPr>
          <p:cNvPr id="3074" name="タイトル 1"/>
          <p:cNvSpPr>
            <a:spLocks noGrp="1"/>
          </p:cNvSpPr>
          <p:nvPr>
            <p:ph type="title"/>
          </p:nvPr>
        </p:nvSpPr>
        <p:spPr>
          <a:xfrm>
            <a:off x="0" y="82550"/>
            <a:ext cx="9144000" cy="466130"/>
          </a:xfrm>
        </p:spPr>
        <p:txBody>
          <a:bodyPr>
            <a:noAutofit/>
          </a:bodyPr>
          <a:lstStyle/>
          <a:p>
            <a:pPr>
              <a:defRPr/>
            </a:pPr>
            <a:r>
              <a:rPr lang="en-US" altLang="ja-JP" sz="3200" dirty="0" smtClean="0"/>
              <a:t>10km</a:t>
            </a:r>
            <a:r>
              <a:rPr lang="ja-JP" altLang="en-US" sz="3200" dirty="0" smtClean="0"/>
              <a:t>ダウンスケーリングによる地域特性と長期変動</a:t>
            </a:r>
          </a:p>
        </p:txBody>
      </p:sp>
      <p:sp>
        <p:nvSpPr>
          <p:cNvPr id="21509" name="正方形/長方形 9"/>
          <p:cNvSpPr>
            <a:spLocks noChangeArrowheads="1"/>
          </p:cNvSpPr>
          <p:nvPr/>
        </p:nvSpPr>
        <p:spPr bwMode="auto">
          <a:xfrm>
            <a:off x="153988" y="804788"/>
            <a:ext cx="5187950" cy="1200329"/>
          </a:xfrm>
          <a:prstGeom prst="rect">
            <a:avLst/>
          </a:prstGeom>
          <a:noFill/>
          <a:ln w="9525">
            <a:solidFill>
              <a:srgbClr val="9999FF"/>
            </a:solidFill>
            <a:miter lim="800000"/>
            <a:headEnd/>
            <a:tailEnd/>
          </a:ln>
        </p:spPr>
        <p:txBody>
          <a:bodyPr>
            <a:spAutoFit/>
          </a:bodyPr>
          <a:lstStyle/>
          <a:p>
            <a:pPr marL="342900" lvl="1" indent="-342900">
              <a:buFont typeface="Arial" pitchFamily="34" charset="0"/>
              <a:buChar char="•"/>
            </a:pPr>
            <a:r>
              <a:rPr lang="ja-JP" altLang="en-US" dirty="0"/>
              <a:t>地域特性を解析できる長期データを作成</a:t>
            </a:r>
            <a:endParaRPr lang="en-US" altLang="ja-JP" dirty="0"/>
          </a:p>
          <a:p>
            <a:pPr marL="342900" lvl="1" indent="-342900">
              <a:buFont typeface="Arial" pitchFamily="34" charset="0"/>
              <a:buChar char="•"/>
            </a:pPr>
            <a:r>
              <a:rPr lang="ja-JP" altLang="en-US" dirty="0"/>
              <a:t>気温トレンドの観測との一致、再現性を確認</a:t>
            </a:r>
            <a:endParaRPr lang="en-US" altLang="ja-JP" dirty="0"/>
          </a:p>
          <a:p>
            <a:pPr marL="342900" lvl="1" indent="-342900">
              <a:buFont typeface="Arial" pitchFamily="34" charset="0"/>
              <a:buChar char="•"/>
            </a:pPr>
            <a:r>
              <a:rPr lang="en-US" altLang="ja-JP" dirty="0"/>
              <a:t>7</a:t>
            </a:r>
            <a:r>
              <a:rPr lang="ja-JP" altLang="en-US" dirty="0" err="1"/>
              <a:t>つの</a:t>
            </a:r>
            <a:r>
              <a:rPr lang="ja-JP" altLang="en-US" dirty="0" err="1">
                <a:solidFill>
                  <a:schemeClr val="accent2"/>
                </a:solidFill>
              </a:rPr>
              <a:t>ヤマセイン</a:t>
            </a:r>
            <a:r>
              <a:rPr lang="ja-JP" altLang="en-US" dirty="0">
                <a:solidFill>
                  <a:schemeClr val="accent2"/>
                </a:solidFill>
              </a:rPr>
              <a:t>デックス</a:t>
            </a:r>
            <a:r>
              <a:rPr lang="ja-JP" altLang="en-US" dirty="0"/>
              <a:t>を新しく提案し、過去</a:t>
            </a:r>
            <a:r>
              <a:rPr lang="ja-JP" altLang="en-US" dirty="0" smtClean="0"/>
              <a:t>30年（</a:t>
            </a:r>
            <a:r>
              <a:rPr lang="en-US" altLang="ja-JP" dirty="0" smtClean="0"/>
              <a:t>1982-2011</a:t>
            </a:r>
            <a:r>
              <a:rPr lang="ja-JP" altLang="en-US" dirty="0" smtClean="0"/>
              <a:t>）の</a:t>
            </a:r>
            <a:r>
              <a:rPr lang="ja-JP" altLang="en-US" dirty="0"/>
              <a:t>ヤマセの長期変動を再評価。</a:t>
            </a:r>
            <a:endParaRPr lang="en-US" altLang="ja-JP" dirty="0"/>
          </a:p>
        </p:txBody>
      </p:sp>
      <p:sp>
        <p:nvSpPr>
          <p:cNvPr id="21510" name="テキスト ボックス 11"/>
          <p:cNvSpPr txBox="1">
            <a:spLocks noChangeArrowheads="1"/>
          </p:cNvSpPr>
          <p:nvPr/>
        </p:nvSpPr>
        <p:spPr bwMode="auto">
          <a:xfrm>
            <a:off x="523875" y="5959475"/>
            <a:ext cx="8213725" cy="831850"/>
          </a:xfrm>
          <a:prstGeom prst="rect">
            <a:avLst/>
          </a:prstGeom>
          <a:noFill/>
          <a:ln w="9525">
            <a:noFill/>
            <a:miter lim="800000"/>
            <a:headEnd/>
            <a:tailEnd/>
          </a:ln>
        </p:spPr>
        <p:txBody>
          <a:bodyPr>
            <a:spAutoFit/>
          </a:bodyPr>
          <a:lstStyle/>
          <a:p>
            <a:pPr algn="ctr"/>
            <a:r>
              <a:rPr lang="ja-JP" altLang="en-US" sz="1600" b="1"/>
              <a:t>各インデックスが</a:t>
            </a:r>
            <a:r>
              <a:rPr lang="en-US" altLang="ja-JP" sz="1600" b="1"/>
              <a:t>1σ</a:t>
            </a:r>
            <a:r>
              <a:rPr lang="ja-JP" altLang="en-US" sz="1600" b="1"/>
              <a:t>を越える頻度。</a:t>
            </a:r>
            <a:endParaRPr lang="en-US" altLang="ja-JP" sz="1600" b="1"/>
          </a:p>
          <a:p>
            <a:r>
              <a:rPr lang="ja-JP" altLang="en-US" sz="1600" b="1">
                <a:solidFill>
                  <a:srgbClr val="FF0000"/>
                </a:solidFill>
              </a:rPr>
              <a:t>オホーツク海高気圧インデックス</a:t>
            </a:r>
            <a:r>
              <a:rPr lang="en-US" altLang="ja-JP" sz="1600" b="1">
                <a:solidFill>
                  <a:srgbClr val="FF0000"/>
                </a:solidFill>
              </a:rPr>
              <a:t> </a:t>
            </a:r>
            <a:r>
              <a:rPr lang="ja-JP" altLang="en-US" sz="1600" b="1">
                <a:solidFill>
                  <a:srgbClr val="3366FF"/>
                </a:solidFill>
              </a:rPr>
              <a:t>南北気圧差インデックス</a:t>
            </a:r>
            <a:r>
              <a:rPr lang="en-US" altLang="ja-JP" sz="1600" b="1">
                <a:solidFill>
                  <a:srgbClr val="3366FF"/>
                </a:solidFill>
              </a:rPr>
              <a:t> </a:t>
            </a:r>
            <a:r>
              <a:rPr lang="ja-JP" altLang="en-US" sz="1600" b="1">
                <a:solidFill>
                  <a:srgbClr val="008000"/>
                </a:solidFill>
              </a:rPr>
              <a:t>津軽海峡気圧差インデックス</a:t>
            </a:r>
            <a:endParaRPr lang="en-US" altLang="ja-JP" sz="1600" b="1">
              <a:solidFill>
                <a:srgbClr val="008000"/>
              </a:solidFill>
            </a:endParaRPr>
          </a:p>
          <a:p>
            <a:r>
              <a:rPr lang="ja-JP" altLang="en-US" sz="1600" b="1">
                <a:solidFill>
                  <a:srgbClr val="FF6600"/>
                </a:solidFill>
              </a:rPr>
              <a:t>宗谷海峡気圧差インデックス</a:t>
            </a:r>
            <a:r>
              <a:rPr lang="en-US" altLang="ja-JP" sz="1600" b="1">
                <a:solidFill>
                  <a:srgbClr val="FF6600"/>
                </a:solidFill>
              </a:rPr>
              <a:t> </a:t>
            </a:r>
            <a:r>
              <a:rPr lang="ja-JP" altLang="en-US" sz="1600" b="1">
                <a:solidFill>
                  <a:srgbClr val="0000FF"/>
                </a:solidFill>
              </a:rPr>
              <a:t>気温インデックス</a:t>
            </a:r>
            <a:r>
              <a:rPr lang="en-US" altLang="ja-JP" sz="1600" b="1"/>
              <a:t> </a:t>
            </a:r>
            <a:r>
              <a:rPr lang="ja-JP" altLang="en-US" sz="1600" b="1">
                <a:solidFill>
                  <a:srgbClr val="404040"/>
                </a:solidFill>
              </a:rPr>
              <a:t>日変化インデックス</a:t>
            </a:r>
            <a:r>
              <a:rPr lang="ja-JP" altLang="en-US" sz="1600" b="1"/>
              <a:t>　東西モードインデックス</a:t>
            </a:r>
          </a:p>
        </p:txBody>
      </p:sp>
      <p:pic>
        <p:nvPicPr>
          <p:cNvPr id="21511" name="図 4" descr="trend_per_decade_47590_08.png"/>
          <p:cNvPicPr>
            <a:picLocks noChangeAspect="1"/>
          </p:cNvPicPr>
          <p:nvPr/>
        </p:nvPicPr>
        <p:blipFill>
          <a:blip r:embed="rId5" cstate="print"/>
          <a:srcRect/>
          <a:stretch>
            <a:fillRect/>
          </a:stretch>
        </p:blipFill>
        <p:spPr bwMode="auto">
          <a:xfrm>
            <a:off x="3429000" y="2592313"/>
            <a:ext cx="5715000" cy="1628775"/>
          </a:xfrm>
          <a:prstGeom prst="rect">
            <a:avLst/>
          </a:prstGeom>
          <a:noFill/>
          <a:ln w="9525">
            <a:noFill/>
            <a:miter lim="800000"/>
            <a:headEnd/>
            <a:tailEnd/>
          </a:ln>
        </p:spPr>
      </p:pic>
      <p:sp>
        <p:nvSpPr>
          <p:cNvPr id="21512" name="テキスト ボックス 19"/>
          <p:cNvSpPr txBox="1">
            <a:spLocks noChangeArrowheads="1"/>
          </p:cNvSpPr>
          <p:nvPr/>
        </p:nvSpPr>
        <p:spPr bwMode="auto">
          <a:xfrm>
            <a:off x="6545263" y="4191000"/>
            <a:ext cx="1627187" cy="400050"/>
          </a:xfrm>
          <a:prstGeom prst="rect">
            <a:avLst/>
          </a:prstGeom>
          <a:noFill/>
          <a:ln w="9525">
            <a:noFill/>
            <a:miter lim="800000"/>
            <a:headEnd/>
            <a:tailEnd/>
          </a:ln>
        </p:spPr>
        <p:txBody>
          <a:bodyPr wrap="none">
            <a:spAutoFit/>
          </a:bodyPr>
          <a:lstStyle/>
          <a:p>
            <a:r>
              <a:rPr lang="en-US" altLang="ja-JP"/>
              <a:t>JRA-25/JCDAS</a:t>
            </a:r>
            <a:endParaRPr lang="ja-JP" altLang="en-US"/>
          </a:p>
        </p:txBody>
      </p:sp>
      <p:sp>
        <p:nvSpPr>
          <p:cNvPr id="21513" name="テキスト ボックス 1"/>
          <p:cNvSpPr txBox="1">
            <a:spLocks noChangeArrowheads="1"/>
          </p:cNvSpPr>
          <p:nvPr/>
        </p:nvSpPr>
        <p:spPr bwMode="auto">
          <a:xfrm>
            <a:off x="6351588" y="1287388"/>
            <a:ext cx="1446212" cy="523875"/>
          </a:xfrm>
          <a:prstGeom prst="rect">
            <a:avLst/>
          </a:prstGeom>
          <a:noFill/>
          <a:ln w="9525">
            <a:noFill/>
            <a:miter lim="800000"/>
            <a:headEnd/>
            <a:tailEnd/>
          </a:ln>
        </p:spPr>
        <p:txBody>
          <a:bodyPr>
            <a:spAutoFit/>
          </a:bodyPr>
          <a:lstStyle/>
          <a:p>
            <a:r>
              <a:rPr lang="ja-JP" altLang="en-US" sz="1400"/>
              <a:t>ヤマセ卓越時のコンポジット</a:t>
            </a:r>
          </a:p>
        </p:txBody>
      </p:sp>
      <p:sp>
        <p:nvSpPr>
          <p:cNvPr id="21514" name="テキスト ボックス 2"/>
          <p:cNvSpPr txBox="1">
            <a:spLocks noChangeArrowheads="1"/>
          </p:cNvSpPr>
          <p:nvPr/>
        </p:nvSpPr>
        <p:spPr bwMode="auto">
          <a:xfrm>
            <a:off x="6391275" y="1989063"/>
            <a:ext cx="696913" cy="400050"/>
          </a:xfrm>
          <a:prstGeom prst="rect">
            <a:avLst/>
          </a:prstGeom>
          <a:noFill/>
          <a:ln w="9525">
            <a:noFill/>
            <a:miter lim="800000"/>
            <a:headEnd/>
            <a:tailEnd/>
          </a:ln>
        </p:spPr>
        <p:txBody>
          <a:bodyPr wrap="none">
            <a:spAutoFit/>
          </a:bodyPr>
          <a:lstStyle/>
          <a:p>
            <a:r>
              <a:rPr lang="ja-JP" altLang="en-US"/>
              <a:t>気温</a:t>
            </a:r>
          </a:p>
        </p:txBody>
      </p:sp>
      <p:sp>
        <p:nvSpPr>
          <p:cNvPr id="21515" name="テキスト ボックス 13"/>
          <p:cNvSpPr txBox="1">
            <a:spLocks noChangeArrowheads="1"/>
          </p:cNvSpPr>
          <p:nvPr/>
        </p:nvSpPr>
        <p:spPr bwMode="auto">
          <a:xfrm>
            <a:off x="7934325" y="2043038"/>
            <a:ext cx="1209675" cy="400050"/>
          </a:xfrm>
          <a:prstGeom prst="rect">
            <a:avLst/>
          </a:prstGeom>
          <a:noFill/>
          <a:ln w="9525">
            <a:noFill/>
            <a:miter lim="800000"/>
            <a:headEnd/>
            <a:tailEnd/>
          </a:ln>
        </p:spPr>
        <p:txBody>
          <a:bodyPr wrap="none">
            <a:spAutoFit/>
          </a:bodyPr>
          <a:lstStyle/>
          <a:p>
            <a:r>
              <a:rPr lang="ja-JP" altLang="en-US"/>
              <a:t>下層雲量</a:t>
            </a:r>
          </a:p>
        </p:txBody>
      </p:sp>
      <p:sp>
        <p:nvSpPr>
          <p:cNvPr id="21516" name="テキスト ボックス 2"/>
          <p:cNvSpPr txBox="1">
            <a:spLocks noChangeArrowheads="1"/>
          </p:cNvSpPr>
          <p:nvPr/>
        </p:nvSpPr>
        <p:spPr bwMode="auto">
          <a:xfrm>
            <a:off x="4487863" y="3371775"/>
            <a:ext cx="3490912" cy="584200"/>
          </a:xfrm>
          <a:prstGeom prst="rect">
            <a:avLst/>
          </a:prstGeom>
          <a:noFill/>
          <a:ln w="9525">
            <a:noFill/>
            <a:miter lim="800000"/>
            <a:headEnd/>
            <a:tailEnd/>
          </a:ln>
        </p:spPr>
        <p:txBody>
          <a:bodyPr wrap="none">
            <a:spAutoFit/>
          </a:bodyPr>
          <a:lstStyle/>
          <a:p>
            <a:r>
              <a:rPr lang="ja-JP" altLang="en-US" sz="1600"/>
              <a:t>8月の仙台の気温</a:t>
            </a:r>
            <a:r>
              <a:rPr lang="en-US" altLang="ja-JP" sz="1600"/>
              <a:t> (</a:t>
            </a:r>
            <a:r>
              <a:rPr lang="ja-JP" altLang="en-US" sz="1600"/>
              <a:t>有意なトレンドなし</a:t>
            </a:r>
            <a:r>
              <a:rPr lang="en-US" altLang="ja-JP" sz="1600"/>
              <a:t>)</a:t>
            </a:r>
          </a:p>
          <a:p>
            <a:r>
              <a:rPr lang="en-US" altLang="ja-JP" sz="1600"/>
              <a:t>(</a:t>
            </a:r>
            <a:r>
              <a:rPr lang="ja-JP" altLang="en-US" sz="1600"/>
              <a:t>梅雨明けの遅れを反映</a:t>
            </a:r>
            <a:r>
              <a:rPr lang="en-US" altLang="ja-JP" sz="1600"/>
              <a:t>)</a:t>
            </a:r>
            <a:endParaRPr lang="ja-JP" altLang="en-US" sz="1600"/>
          </a:p>
        </p:txBody>
      </p:sp>
      <p:sp>
        <p:nvSpPr>
          <p:cNvPr id="21517" name="正方形/長方形 4"/>
          <p:cNvSpPr>
            <a:spLocks noChangeArrowheads="1"/>
          </p:cNvSpPr>
          <p:nvPr/>
        </p:nvSpPr>
        <p:spPr bwMode="auto">
          <a:xfrm>
            <a:off x="66675" y="2795513"/>
            <a:ext cx="3811588" cy="708025"/>
          </a:xfrm>
          <a:prstGeom prst="rect">
            <a:avLst/>
          </a:prstGeom>
          <a:noFill/>
          <a:ln w="9525">
            <a:noFill/>
            <a:miter lim="800000"/>
            <a:headEnd/>
            <a:tailEnd/>
          </a:ln>
        </p:spPr>
        <p:txBody>
          <a:bodyPr>
            <a:spAutoFit/>
          </a:bodyPr>
          <a:lstStyle/>
          <a:p>
            <a:pPr marL="342900" lvl="1" indent="-342900">
              <a:buFont typeface="Arial" pitchFamily="34" charset="0"/>
              <a:buChar char="•"/>
            </a:pPr>
            <a:r>
              <a:rPr lang="ja-JP" altLang="en-US">
                <a:solidFill>
                  <a:srgbClr val="800000"/>
                </a:solidFill>
              </a:rPr>
              <a:t>局地気候の解析へ</a:t>
            </a:r>
            <a:endParaRPr lang="en-US" altLang="ja-JP">
              <a:solidFill>
                <a:srgbClr val="800000"/>
              </a:solidFill>
            </a:endParaRPr>
          </a:p>
          <a:p>
            <a:pPr marL="342900" lvl="1" indent="-342900">
              <a:buFont typeface="Arial" pitchFamily="34" charset="0"/>
              <a:buChar char="•"/>
            </a:pPr>
            <a:r>
              <a:rPr lang="ja-JP" altLang="en-US">
                <a:solidFill>
                  <a:srgbClr val="800000"/>
                </a:solidFill>
              </a:rPr>
              <a:t>温暖化実験の系統的評価へ</a:t>
            </a:r>
            <a:endParaRPr lang="en-US" altLang="ja-JP">
              <a:solidFill>
                <a:srgbClr val="800000"/>
              </a:solidFill>
            </a:endParaRPr>
          </a:p>
        </p:txBody>
      </p:sp>
      <p:sp>
        <p:nvSpPr>
          <p:cNvPr id="7" name="下矢印 6"/>
          <p:cNvSpPr/>
          <p:nvPr/>
        </p:nvSpPr>
        <p:spPr bwMode="auto">
          <a:xfrm>
            <a:off x="1752600" y="2252588"/>
            <a:ext cx="652463" cy="441325"/>
          </a:xfrm>
          <a:prstGeom prst="downArrow">
            <a:avLst/>
          </a:prstGeom>
          <a:solidFill>
            <a:schemeClr val="accent5">
              <a:lumMod val="90000"/>
            </a:schemeClr>
          </a:solidFill>
          <a:ln w="25400" cap="flat" cmpd="sng" algn="ctr">
            <a:solidFill>
              <a:schemeClr val="accent1"/>
            </a:solidFill>
            <a:prstDash val="solid"/>
            <a:round/>
            <a:headEnd type="none" w="med" len="med"/>
            <a:tailEnd type="triangle" w="med" len="med"/>
          </a:ln>
          <a:effectLst/>
          <a:extLst/>
        </p:spPr>
        <p:txBody>
          <a:bodyPr wrap="none" lIns="90000" tIns="46800" rIns="90000" bIns="46800">
            <a:spAutoFit/>
          </a:bodyPr>
          <a:lstStyle/>
          <a:p>
            <a:pPr>
              <a:defRPr/>
            </a:pPr>
            <a:endParaRPr kumimoji="0" lang="ja-JP" altLang="en-US" sz="2400">
              <a:solidFill>
                <a:srgbClr val="000000"/>
              </a:solidFill>
              <a:latin typeface="Helvetica" charset="0"/>
              <a:ea typeface="ＭＳ Ｐゴシック"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2"/>
          <p:cNvPicPr>
            <a:picLocks noChangeAspect="1" noChangeArrowheads="1"/>
          </p:cNvPicPr>
          <p:nvPr/>
        </p:nvPicPr>
        <p:blipFill>
          <a:blip r:embed="rId3" cstate="print"/>
          <a:srcRect/>
          <a:stretch>
            <a:fillRect/>
          </a:stretch>
        </p:blipFill>
        <p:spPr bwMode="auto">
          <a:xfrm>
            <a:off x="6053410" y="1377008"/>
            <a:ext cx="3078720" cy="1224000"/>
          </a:xfrm>
          <a:prstGeom prst="rect">
            <a:avLst/>
          </a:prstGeom>
          <a:noFill/>
          <a:ln w="9525">
            <a:noFill/>
            <a:miter lim="800000"/>
            <a:headEnd/>
            <a:tailEnd/>
          </a:ln>
        </p:spPr>
      </p:pic>
      <p:pic>
        <p:nvPicPr>
          <p:cNvPr id="23" name="Picture 21"/>
          <p:cNvPicPr>
            <a:picLocks noChangeAspect="1" noChangeArrowheads="1"/>
          </p:cNvPicPr>
          <p:nvPr/>
        </p:nvPicPr>
        <p:blipFill>
          <a:blip r:embed="rId4" cstate="print"/>
          <a:srcRect/>
          <a:stretch>
            <a:fillRect/>
          </a:stretch>
        </p:blipFill>
        <p:spPr bwMode="auto">
          <a:xfrm>
            <a:off x="3041595" y="1377007"/>
            <a:ext cx="3070033" cy="1224000"/>
          </a:xfrm>
          <a:prstGeom prst="rect">
            <a:avLst/>
          </a:prstGeom>
          <a:noFill/>
          <a:ln w="9525">
            <a:noFill/>
            <a:miter lim="800000"/>
            <a:headEnd/>
            <a:tailEnd/>
          </a:ln>
        </p:spPr>
      </p:pic>
      <p:pic>
        <p:nvPicPr>
          <p:cNvPr id="22" name="Picture 20"/>
          <p:cNvPicPr>
            <a:picLocks noChangeAspect="1" noChangeArrowheads="1"/>
          </p:cNvPicPr>
          <p:nvPr/>
        </p:nvPicPr>
        <p:blipFill>
          <a:blip r:embed="rId5" cstate="print"/>
          <a:srcRect/>
          <a:stretch>
            <a:fillRect/>
          </a:stretch>
        </p:blipFill>
        <p:spPr bwMode="auto">
          <a:xfrm>
            <a:off x="1" y="1369390"/>
            <a:ext cx="3069942" cy="1224000"/>
          </a:xfrm>
          <a:prstGeom prst="rect">
            <a:avLst/>
          </a:prstGeom>
          <a:noFill/>
          <a:ln w="9525">
            <a:noFill/>
            <a:miter lim="800000"/>
            <a:headEnd/>
            <a:tailEnd/>
          </a:ln>
        </p:spPr>
      </p:pic>
      <p:pic>
        <p:nvPicPr>
          <p:cNvPr id="25" name="Picture 9" descr="C:\Users\sawada\Documents\work\yamase_CI\paper\fig_201112\map_com_mcll_res_July_ppt.png"/>
          <p:cNvPicPr>
            <a:picLocks noChangeAspect="1" noChangeArrowheads="1"/>
          </p:cNvPicPr>
          <p:nvPr/>
        </p:nvPicPr>
        <p:blipFill>
          <a:blip r:embed="rId6" cstate="print"/>
          <a:srcRect t="3423" r="8315" b="50361"/>
          <a:stretch>
            <a:fillRect/>
          </a:stretch>
        </p:blipFill>
        <p:spPr bwMode="auto">
          <a:xfrm>
            <a:off x="35496" y="3553449"/>
            <a:ext cx="6932327" cy="2701007"/>
          </a:xfrm>
          <a:prstGeom prst="rect">
            <a:avLst/>
          </a:prstGeom>
          <a:noFill/>
          <a:ln w="9525">
            <a:noFill/>
            <a:miter lim="800000"/>
            <a:headEnd/>
            <a:tailEnd/>
          </a:ln>
        </p:spPr>
      </p:pic>
      <p:sp>
        <p:nvSpPr>
          <p:cNvPr id="11268" name="タイトル 1"/>
          <p:cNvSpPr>
            <a:spLocks noGrp="1"/>
          </p:cNvSpPr>
          <p:nvPr>
            <p:ph type="title"/>
          </p:nvPr>
        </p:nvSpPr>
        <p:spPr>
          <a:xfrm>
            <a:off x="189344" y="31751"/>
            <a:ext cx="8748000" cy="648000"/>
          </a:xfrm>
        </p:spPr>
        <p:txBody>
          <a:bodyPr>
            <a:normAutofit/>
          </a:bodyPr>
          <a:lstStyle/>
          <a:p>
            <a:r>
              <a:rPr lang="ja-JP" altLang="en-US" sz="3200" dirty="0" smtClean="0"/>
              <a:t>中高緯度の下層雲の重要性とモデル下層雲</a:t>
            </a:r>
          </a:p>
        </p:txBody>
      </p:sp>
      <p:pic>
        <p:nvPicPr>
          <p:cNvPr id="11271" name="Picture 3"/>
          <p:cNvPicPr>
            <a:picLocks noChangeAspect="1" noChangeArrowheads="1"/>
          </p:cNvPicPr>
          <p:nvPr/>
        </p:nvPicPr>
        <p:blipFill>
          <a:blip r:embed="rId7" cstate="print"/>
          <a:srcRect/>
          <a:stretch>
            <a:fillRect/>
          </a:stretch>
        </p:blipFill>
        <p:spPr bwMode="auto">
          <a:xfrm>
            <a:off x="2123728" y="2564904"/>
            <a:ext cx="5112998" cy="324136"/>
          </a:xfrm>
          <a:prstGeom prst="rect">
            <a:avLst/>
          </a:prstGeom>
          <a:noFill/>
          <a:ln w="9525">
            <a:noFill/>
            <a:miter lim="800000"/>
            <a:headEnd/>
            <a:tailEnd/>
          </a:ln>
        </p:spPr>
      </p:pic>
      <p:sp>
        <p:nvSpPr>
          <p:cNvPr id="17" name="Text Box 8"/>
          <p:cNvSpPr txBox="1">
            <a:spLocks noChangeArrowheads="1"/>
          </p:cNvSpPr>
          <p:nvPr/>
        </p:nvSpPr>
        <p:spPr bwMode="auto">
          <a:xfrm>
            <a:off x="1662184" y="620688"/>
            <a:ext cx="5808000" cy="461665"/>
          </a:xfrm>
          <a:prstGeom prst="rect">
            <a:avLst/>
          </a:prstGeom>
          <a:solidFill>
            <a:schemeClr val="bg1">
              <a:lumMod val="95000"/>
            </a:schemeClr>
          </a:solidFill>
          <a:ln w="9525">
            <a:noFill/>
            <a:miter lim="800000"/>
            <a:headEnd/>
            <a:tailEnd/>
          </a:ln>
        </p:spPr>
        <p:txBody>
          <a:bodyPr wrap="none">
            <a:spAutoFit/>
          </a:bodyPr>
          <a:lstStyle/>
          <a:p>
            <a:pPr>
              <a:spcBef>
                <a:spcPct val="50000"/>
              </a:spcBef>
            </a:pPr>
            <a:r>
              <a:rPr lang="ja-JP" altLang="en-US" sz="2400" dirty="0" smtClean="0">
                <a:latin typeface="Arial" charset="0"/>
              </a:rPr>
              <a:t>下層雲（</a:t>
            </a:r>
            <a:r>
              <a:rPr lang="en-US" altLang="ja-JP" sz="2400" dirty="0" smtClean="0">
                <a:latin typeface="Arial" charset="0"/>
              </a:rPr>
              <a:t>7</a:t>
            </a:r>
            <a:r>
              <a:rPr lang="ja-JP" altLang="en-US" sz="2400" dirty="0" smtClean="0">
                <a:latin typeface="Arial" charset="0"/>
              </a:rPr>
              <a:t>月）の光学的厚さ（雲特性）の違い</a:t>
            </a:r>
            <a:endParaRPr lang="en-US" altLang="ja-JP" sz="2400" dirty="0">
              <a:latin typeface="Arial" charset="0"/>
            </a:endParaRPr>
          </a:p>
        </p:txBody>
      </p:sp>
      <p:sp>
        <p:nvSpPr>
          <p:cNvPr id="19" name="テキスト ボックス 1"/>
          <p:cNvSpPr txBox="1">
            <a:spLocks noChangeArrowheads="1"/>
          </p:cNvSpPr>
          <p:nvPr/>
        </p:nvSpPr>
        <p:spPr bwMode="auto">
          <a:xfrm>
            <a:off x="611560" y="1095248"/>
            <a:ext cx="1872208" cy="288032"/>
          </a:xfrm>
          <a:prstGeom prst="rect">
            <a:avLst/>
          </a:prstGeom>
          <a:solidFill>
            <a:srgbClr val="FFFFCC"/>
          </a:solidFill>
          <a:ln w="9525">
            <a:noFill/>
            <a:miter lim="800000"/>
            <a:headEnd/>
            <a:tailEnd/>
          </a:ln>
        </p:spPr>
        <p:txBody>
          <a:bodyPr wrap="square" lIns="0" tIns="0" rIns="0" bIns="0" anchor="ctr">
            <a:noAutofit/>
          </a:bodyPr>
          <a:lstStyle/>
          <a:p>
            <a:pPr algn="ctr"/>
            <a:r>
              <a:rPr lang="el-GR" altLang="ja-JP" sz="2400" dirty="0">
                <a:latin typeface="Century" pitchFamily="18" charset="0"/>
              </a:rPr>
              <a:t>τ</a:t>
            </a:r>
            <a:r>
              <a:rPr lang="ja-JP" altLang="en-US" sz="2400" dirty="0">
                <a:latin typeface="Century" pitchFamily="18" charset="0"/>
              </a:rPr>
              <a:t> </a:t>
            </a:r>
            <a:r>
              <a:rPr lang="en-US" altLang="ja-JP" sz="2400" dirty="0">
                <a:latin typeface="Century" pitchFamily="18" charset="0"/>
              </a:rPr>
              <a:t>&lt; </a:t>
            </a:r>
            <a:r>
              <a:rPr lang="en-US" altLang="ja-JP" sz="2400" dirty="0" smtClean="0">
                <a:latin typeface="Century" pitchFamily="18" charset="0"/>
              </a:rPr>
              <a:t>3.55</a:t>
            </a:r>
            <a:r>
              <a:rPr lang="ja-JP" altLang="en-US" sz="2400" dirty="0" smtClean="0">
                <a:latin typeface="Century" pitchFamily="18" charset="0"/>
              </a:rPr>
              <a:t>（薄）</a:t>
            </a:r>
            <a:r>
              <a:rPr lang="en-US" altLang="ja-JP" sz="2400" dirty="0" smtClean="0">
                <a:latin typeface="Century" pitchFamily="18" charset="0"/>
              </a:rPr>
              <a:t> </a:t>
            </a:r>
            <a:endParaRPr lang="ja-JP" altLang="en-US" sz="2400" dirty="0">
              <a:latin typeface="Arial" charset="0"/>
            </a:endParaRPr>
          </a:p>
        </p:txBody>
      </p:sp>
      <p:sp>
        <p:nvSpPr>
          <p:cNvPr id="20" name="テキスト ボックス 18"/>
          <p:cNvSpPr txBox="1">
            <a:spLocks noChangeArrowheads="1"/>
          </p:cNvSpPr>
          <p:nvPr/>
        </p:nvSpPr>
        <p:spPr bwMode="auto">
          <a:xfrm>
            <a:off x="6444208" y="1095112"/>
            <a:ext cx="1944216" cy="288032"/>
          </a:xfrm>
          <a:prstGeom prst="rect">
            <a:avLst/>
          </a:prstGeom>
          <a:solidFill>
            <a:srgbClr val="FFFFCC"/>
          </a:solidFill>
          <a:ln w="9525">
            <a:noFill/>
            <a:miter lim="800000"/>
            <a:headEnd/>
            <a:tailEnd/>
          </a:ln>
        </p:spPr>
        <p:txBody>
          <a:bodyPr wrap="square" lIns="0" tIns="0" rIns="0" bIns="0" anchor="ctr">
            <a:noAutofit/>
          </a:bodyPr>
          <a:lstStyle/>
          <a:p>
            <a:pPr algn="ctr"/>
            <a:r>
              <a:rPr lang="el-GR" altLang="ja-JP" sz="2400" dirty="0">
                <a:latin typeface="Century" pitchFamily="18" charset="0"/>
              </a:rPr>
              <a:t>τ</a:t>
            </a:r>
            <a:r>
              <a:rPr lang="ja-JP" altLang="en-US" sz="2400" dirty="0">
                <a:latin typeface="Century" pitchFamily="18" charset="0"/>
              </a:rPr>
              <a:t> </a:t>
            </a:r>
            <a:r>
              <a:rPr lang="en-US" altLang="ja-JP" sz="2400" dirty="0">
                <a:latin typeface="Century" pitchFamily="18" charset="0"/>
              </a:rPr>
              <a:t>&gt; </a:t>
            </a:r>
            <a:r>
              <a:rPr lang="en-US" altLang="ja-JP" sz="2400" dirty="0" smtClean="0">
                <a:latin typeface="Century" pitchFamily="18" charset="0"/>
              </a:rPr>
              <a:t>9.38</a:t>
            </a:r>
            <a:r>
              <a:rPr lang="ja-JP" altLang="en-US" sz="2400" dirty="0" smtClean="0">
                <a:latin typeface="Century" pitchFamily="18" charset="0"/>
              </a:rPr>
              <a:t>（厚）</a:t>
            </a:r>
            <a:r>
              <a:rPr lang="en-US" altLang="ja-JP" sz="2400" dirty="0" smtClean="0">
                <a:latin typeface="Century" pitchFamily="18" charset="0"/>
              </a:rPr>
              <a:t> </a:t>
            </a:r>
            <a:endParaRPr lang="ja-JP" altLang="en-US" sz="2400" dirty="0">
              <a:latin typeface="Arial" charset="0"/>
            </a:endParaRPr>
          </a:p>
        </p:txBody>
      </p:sp>
      <p:sp>
        <p:nvSpPr>
          <p:cNvPr id="21" name="テキスト ボックス 19"/>
          <p:cNvSpPr txBox="1">
            <a:spLocks noChangeArrowheads="1"/>
          </p:cNvSpPr>
          <p:nvPr/>
        </p:nvSpPr>
        <p:spPr bwMode="auto">
          <a:xfrm>
            <a:off x="3275856" y="1095112"/>
            <a:ext cx="2808312" cy="288032"/>
          </a:xfrm>
          <a:prstGeom prst="rect">
            <a:avLst/>
          </a:prstGeom>
          <a:solidFill>
            <a:srgbClr val="FFFFCC"/>
          </a:solidFill>
          <a:ln w="9525">
            <a:noFill/>
            <a:miter lim="800000"/>
            <a:headEnd/>
            <a:tailEnd/>
          </a:ln>
        </p:spPr>
        <p:txBody>
          <a:bodyPr wrap="square" lIns="0" tIns="0" rIns="0" bIns="0" anchor="ctr">
            <a:noAutofit/>
          </a:bodyPr>
          <a:lstStyle/>
          <a:p>
            <a:pPr algn="ctr"/>
            <a:r>
              <a:rPr lang="en-US" altLang="ja-JP" sz="2400" dirty="0">
                <a:latin typeface="Century" pitchFamily="18" charset="0"/>
              </a:rPr>
              <a:t>3.55 &lt; </a:t>
            </a:r>
            <a:r>
              <a:rPr lang="el-GR" altLang="ja-JP" sz="2400" dirty="0">
                <a:latin typeface="Century" pitchFamily="18" charset="0"/>
              </a:rPr>
              <a:t>τ</a:t>
            </a:r>
            <a:r>
              <a:rPr lang="ja-JP" altLang="en-US" sz="2400" dirty="0">
                <a:latin typeface="Century" pitchFamily="18" charset="0"/>
              </a:rPr>
              <a:t> </a:t>
            </a:r>
            <a:r>
              <a:rPr lang="en-US" altLang="ja-JP" sz="2400" dirty="0">
                <a:latin typeface="Century" pitchFamily="18" charset="0"/>
              </a:rPr>
              <a:t>&lt; </a:t>
            </a:r>
            <a:r>
              <a:rPr lang="en-US" altLang="ja-JP" sz="2400" dirty="0" smtClean="0">
                <a:latin typeface="Century" pitchFamily="18" charset="0"/>
              </a:rPr>
              <a:t>9.38</a:t>
            </a:r>
            <a:r>
              <a:rPr lang="ja-JP" altLang="en-US" sz="2400" dirty="0" smtClean="0">
                <a:latin typeface="Century" pitchFamily="18" charset="0"/>
              </a:rPr>
              <a:t>（中）</a:t>
            </a:r>
            <a:endParaRPr lang="ja-JP" altLang="en-US" sz="2400" dirty="0">
              <a:latin typeface="Arial" charset="0"/>
            </a:endParaRPr>
          </a:p>
        </p:txBody>
      </p:sp>
      <p:sp>
        <p:nvSpPr>
          <p:cNvPr id="26" name="テキスト ボックス 25"/>
          <p:cNvSpPr txBox="1"/>
          <p:nvPr/>
        </p:nvSpPr>
        <p:spPr>
          <a:xfrm>
            <a:off x="467544" y="3386585"/>
            <a:ext cx="727297" cy="369332"/>
          </a:xfrm>
          <a:prstGeom prst="rect">
            <a:avLst/>
          </a:prstGeom>
          <a:solidFill>
            <a:srgbClr val="FFFFCC"/>
          </a:solidFill>
          <a:ln w="19050">
            <a:solidFill>
              <a:srgbClr val="003366"/>
            </a:solidFill>
          </a:ln>
        </p:spPr>
        <p:txBody>
          <a:bodyPr wrap="none" lIns="72000" tIns="0" rIns="72000" bIns="0" rtlCol="0">
            <a:spAutoFit/>
          </a:bodyPr>
          <a:lstStyle/>
          <a:p>
            <a:r>
              <a:rPr kumimoji="1" lang="en-US" altLang="ja-JP" sz="2400" dirty="0" smtClean="0">
                <a:latin typeface="Arial" pitchFamily="34" charset="0"/>
                <a:cs typeface="Arial" pitchFamily="34" charset="0"/>
              </a:rPr>
              <a:t>1km</a:t>
            </a:r>
            <a:endParaRPr kumimoji="1" lang="ja-JP" altLang="en-US" sz="2400" dirty="0">
              <a:latin typeface="Arial" pitchFamily="34" charset="0"/>
              <a:cs typeface="Arial" pitchFamily="34" charset="0"/>
            </a:endParaRPr>
          </a:p>
        </p:txBody>
      </p:sp>
      <p:sp>
        <p:nvSpPr>
          <p:cNvPr id="27" name="テキスト ボックス 26"/>
          <p:cNvSpPr txBox="1"/>
          <p:nvPr/>
        </p:nvSpPr>
        <p:spPr>
          <a:xfrm>
            <a:off x="2555776" y="3386585"/>
            <a:ext cx="727297" cy="369332"/>
          </a:xfrm>
          <a:prstGeom prst="rect">
            <a:avLst/>
          </a:prstGeom>
          <a:solidFill>
            <a:srgbClr val="FFFFCC"/>
          </a:solidFill>
          <a:ln w="19050">
            <a:solidFill>
              <a:srgbClr val="003366"/>
            </a:solidFill>
          </a:ln>
        </p:spPr>
        <p:txBody>
          <a:bodyPr wrap="none" lIns="72000" tIns="0" rIns="72000" bIns="0" rtlCol="0">
            <a:spAutoFit/>
          </a:bodyPr>
          <a:lstStyle/>
          <a:p>
            <a:r>
              <a:rPr lang="en-US" altLang="ja-JP" sz="2400" dirty="0" smtClean="0">
                <a:latin typeface="Arial" pitchFamily="34" charset="0"/>
                <a:cs typeface="Arial" pitchFamily="34" charset="0"/>
              </a:rPr>
              <a:t>5</a:t>
            </a:r>
            <a:r>
              <a:rPr kumimoji="1" lang="en-US" altLang="ja-JP" sz="2400" dirty="0" smtClean="0">
                <a:latin typeface="Arial" pitchFamily="34" charset="0"/>
                <a:cs typeface="Arial" pitchFamily="34" charset="0"/>
              </a:rPr>
              <a:t>km</a:t>
            </a:r>
            <a:endParaRPr kumimoji="1" lang="ja-JP" altLang="en-US" sz="2400" dirty="0">
              <a:latin typeface="Arial" pitchFamily="34" charset="0"/>
              <a:cs typeface="Arial" pitchFamily="34" charset="0"/>
            </a:endParaRPr>
          </a:p>
        </p:txBody>
      </p:sp>
      <p:sp>
        <p:nvSpPr>
          <p:cNvPr id="28" name="テキスト ボックス 27"/>
          <p:cNvSpPr txBox="1"/>
          <p:nvPr/>
        </p:nvSpPr>
        <p:spPr>
          <a:xfrm>
            <a:off x="4716016" y="3386585"/>
            <a:ext cx="898818" cy="369332"/>
          </a:xfrm>
          <a:prstGeom prst="rect">
            <a:avLst/>
          </a:prstGeom>
          <a:solidFill>
            <a:srgbClr val="FFFFCC"/>
          </a:solidFill>
          <a:ln w="19050">
            <a:solidFill>
              <a:srgbClr val="003366"/>
            </a:solidFill>
          </a:ln>
        </p:spPr>
        <p:txBody>
          <a:bodyPr wrap="none" lIns="72000" tIns="0" rIns="72000" bIns="0" rtlCol="0">
            <a:spAutoFit/>
          </a:bodyPr>
          <a:lstStyle/>
          <a:p>
            <a:r>
              <a:rPr kumimoji="1" lang="en-US" altLang="ja-JP" sz="2400" dirty="0" smtClean="0">
                <a:latin typeface="Arial" pitchFamily="34" charset="0"/>
                <a:cs typeface="Arial" pitchFamily="34" charset="0"/>
              </a:rPr>
              <a:t>20km</a:t>
            </a:r>
            <a:endParaRPr kumimoji="1" lang="ja-JP" altLang="en-US" sz="2400" dirty="0">
              <a:latin typeface="Arial" pitchFamily="34" charset="0"/>
              <a:cs typeface="Arial" pitchFamily="34" charset="0"/>
            </a:endParaRPr>
          </a:p>
        </p:txBody>
      </p:sp>
      <p:sp>
        <p:nvSpPr>
          <p:cNvPr id="29" name="Text Box 8"/>
          <p:cNvSpPr txBox="1">
            <a:spLocks noChangeArrowheads="1"/>
          </p:cNvSpPr>
          <p:nvPr/>
        </p:nvSpPr>
        <p:spPr bwMode="auto">
          <a:xfrm>
            <a:off x="6876256" y="3726961"/>
            <a:ext cx="2196000" cy="1938992"/>
          </a:xfrm>
          <a:prstGeom prst="rect">
            <a:avLst/>
          </a:prstGeom>
          <a:solidFill>
            <a:schemeClr val="bg1">
              <a:lumMod val="95000"/>
            </a:schemeClr>
          </a:solidFill>
          <a:ln w="9525">
            <a:noFill/>
            <a:miter lim="800000"/>
            <a:headEnd/>
            <a:tailEnd/>
          </a:ln>
        </p:spPr>
        <p:txBody>
          <a:bodyPr wrap="square" lIns="72000" rIns="36000">
            <a:spAutoFit/>
          </a:bodyPr>
          <a:lstStyle/>
          <a:p>
            <a:pPr>
              <a:spcBef>
                <a:spcPct val="50000"/>
              </a:spcBef>
            </a:pPr>
            <a:r>
              <a:rPr lang="en-US" altLang="ja-JP" sz="2400" dirty="0" smtClean="0">
                <a:latin typeface="Arial" charset="0"/>
              </a:rPr>
              <a:t>JRA</a:t>
            </a:r>
            <a:r>
              <a:rPr lang="ja-JP" altLang="en-US" sz="2400" dirty="0" smtClean="0">
                <a:latin typeface="Arial" charset="0"/>
              </a:rPr>
              <a:t>再解析からダウンスケールして再現された</a:t>
            </a:r>
            <a:r>
              <a:rPr lang="en-US" altLang="ja-JP" sz="2400" dirty="0" smtClean="0">
                <a:latin typeface="Arial" charset="0"/>
              </a:rPr>
              <a:t>2003</a:t>
            </a:r>
            <a:r>
              <a:rPr lang="ja-JP" altLang="en-US" sz="2400" dirty="0" smtClean="0">
                <a:latin typeface="Arial" charset="0"/>
              </a:rPr>
              <a:t>年</a:t>
            </a:r>
            <a:r>
              <a:rPr lang="en-US" altLang="ja-JP" sz="2400" dirty="0" smtClean="0">
                <a:latin typeface="Arial" charset="0"/>
              </a:rPr>
              <a:t>7</a:t>
            </a:r>
            <a:r>
              <a:rPr lang="ja-JP" altLang="en-US" sz="2400" dirty="0" smtClean="0">
                <a:latin typeface="Arial" charset="0"/>
              </a:rPr>
              <a:t>月の下層雲量</a:t>
            </a:r>
            <a:endParaRPr lang="en-US" altLang="ja-JP" sz="2400" dirty="0">
              <a:latin typeface="Arial" charset="0"/>
            </a:endParaRPr>
          </a:p>
        </p:txBody>
      </p:sp>
      <p:sp>
        <p:nvSpPr>
          <p:cNvPr id="31" name="Text Box 8"/>
          <p:cNvSpPr txBox="1">
            <a:spLocks noChangeArrowheads="1"/>
          </p:cNvSpPr>
          <p:nvPr/>
        </p:nvSpPr>
        <p:spPr bwMode="auto">
          <a:xfrm>
            <a:off x="323528" y="6300028"/>
            <a:ext cx="8532000" cy="400110"/>
          </a:xfrm>
          <a:prstGeom prst="rect">
            <a:avLst/>
          </a:prstGeom>
          <a:noFill/>
          <a:ln w="9525">
            <a:noFill/>
            <a:miter lim="800000"/>
            <a:headEnd/>
            <a:tailEnd/>
          </a:ln>
        </p:spPr>
        <p:txBody>
          <a:bodyPr wrap="square" lIns="0" tIns="0" rIns="0" bIns="0">
            <a:spAutoFit/>
          </a:bodyPr>
          <a:lstStyle/>
          <a:p>
            <a:pPr>
              <a:spcBef>
                <a:spcPct val="50000"/>
              </a:spcBef>
            </a:pPr>
            <a:r>
              <a:rPr lang="ja-JP" altLang="en-US" sz="2600" dirty="0" smtClean="0">
                <a:latin typeface="Arial" charset="0"/>
              </a:rPr>
              <a:t>高解像度化することで地域性を再現</a:t>
            </a:r>
            <a:r>
              <a:rPr lang="en-US" altLang="ja-JP" sz="2600" dirty="0" smtClean="0">
                <a:latin typeface="Arial" charset="0"/>
              </a:rPr>
              <a:t>=&gt;</a:t>
            </a:r>
            <a:r>
              <a:rPr lang="ja-JP" altLang="en-US" sz="2600" dirty="0" smtClean="0">
                <a:solidFill>
                  <a:srgbClr val="C00000"/>
                </a:solidFill>
                <a:latin typeface="Arial" charset="0"/>
              </a:rPr>
              <a:t>高温バイアスを低減</a:t>
            </a:r>
            <a:endParaRPr lang="en-US" altLang="ja-JP" sz="2600" dirty="0">
              <a:solidFill>
                <a:srgbClr val="C00000"/>
              </a:solidFill>
              <a:latin typeface="Arial" charset="0"/>
            </a:endParaRPr>
          </a:p>
        </p:txBody>
      </p:sp>
      <p:sp>
        <p:nvSpPr>
          <p:cNvPr id="30" name="テキスト ボックス 29"/>
          <p:cNvSpPr txBox="1"/>
          <p:nvPr/>
        </p:nvSpPr>
        <p:spPr>
          <a:xfrm>
            <a:off x="2545944" y="2728584"/>
            <a:ext cx="157670" cy="252000"/>
          </a:xfrm>
          <a:prstGeom prst="rect">
            <a:avLst/>
          </a:prstGeom>
          <a:solidFill>
            <a:schemeClr val="bg1"/>
          </a:solidFill>
        </p:spPr>
        <p:txBody>
          <a:bodyPr wrap="square" lIns="72000" tIns="0" rIns="72000" bIns="0" rtlCol="0" anchor="ctr">
            <a:spAutoFit/>
          </a:bodyPr>
          <a:lstStyle/>
          <a:p>
            <a:pPr algn="ctr"/>
            <a:r>
              <a:rPr kumimoji="1" lang="en-US" altLang="ja-JP" sz="2000" dirty="0" smtClean="0"/>
              <a:t>5</a:t>
            </a:r>
            <a:endParaRPr kumimoji="1" lang="ja-JP" altLang="en-US" sz="2000" dirty="0"/>
          </a:p>
        </p:txBody>
      </p:sp>
      <p:sp>
        <p:nvSpPr>
          <p:cNvPr id="32" name="テキスト ボックス 31"/>
          <p:cNvSpPr txBox="1"/>
          <p:nvPr/>
        </p:nvSpPr>
        <p:spPr>
          <a:xfrm>
            <a:off x="6471163" y="2725288"/>
            <a:ext cx="405093" cy="252000"/>
          </a:xfrm>
          <a:prstGeom prst="rect">
            <a:avLst/>
          </a:prstGeom>
          <a:solidFill>
            <a:schemeClr val="bg1"/>
          </a:solidFill>
        </p:spPr>
        <p:txBody>
          <a:bodyPr wrap="none" lIns="72000" tIns="0" rIns="72000" bIns="0" rtlCol="0" anchor="ctr">
            <a:noAutofit/>
          </a:bodyPr>
          <a:lstStyle/>
          <a:p>
            <a:pPr algn="ctr"/>
            <a:r>
              <a:rPr kumimoji="1" lang="en-US" altLang="ja-JP" sz="2000" dirty="0" smtClean="0"/>
              <a:t>45</a:t>
            </a:r>
            <a:endParaRPr kumimoji="1" lang="ja-JP" altLang="en-US" sz="2000" dirty="0"/>
          </a:p>
        </p:txBody>
      </p:sp>
      <p:sp>
        <p:nvSpPr>
          <p:cNvPr id="11270" name="Text Box 8"/>
          <p:cNvSpPr txBox="1">
            <a:spLocks noChangeArrowheads="1"/>
          </p:cNvSpPr>
          <p:nvPr/>
        </p:nvSpPr>
        <p:spPr bwMode="auto">
          <a:xfrm>
            <a:off x="251520" y="2907817"/>
            <a:ext cx="8748000" cy="430887"/>
          </a:xfrm>
          <a:prstGeom prst="rect">
            <a:avLst/>
          </a:prstGeom>
          <a:noFill/>
          <a:ln w="9525">
            <a:noFill/>
            <a:miter lim="800000"/>
            <a:headEnd/>
            <a:tailEnd/>
          </a:ln>
        </p:spPr>
        <p:txBody>
          <a:bodyPr wrap="square" lIns="0" rIns="0">
            <a:spAutoFit/>
          </a:bodyPr>
          <a:lstStyle/>
          <a:p>
            <a:pPr>
              <a:spcBef>
                <a:spcPct val="50000"/>
              </a:spcBef>
            </a:pPr>
            <a:r>
              <a:rPr lang="ja-JP" altLang="en-US" sz="2200" b="1" dirty="0" smtClean="0">
                <a:solidFill>
                  <a:srgbClr val="C00000"/>
                </a:solidFill>
              </a:rPr>
              <a:t>夏季オホーツク海の下層雲は（恐らく）霧</a:t>
            </a:r>
            <a:r>
              <a:rPr lang="ja-JP" altLang="en-US" sz="2200" b="1" dirty="0" smtClean="0">
                <a:solidFill>
                  <a:srgbClr val="0000FF"/>
                </a:solidFill>
              </a:rPr>
              <a:t>→雲特性の理解（モデルに反映）</a:t>
            </a:r>
            <a:endParaRPr lang="en-US" altLang="ja-JP" sz="2200" b="1" dirty="0" smtClean="0">
              <a:solidFill>
                <a:srgbClr val="0000FF"/>
              </a:solidFill>
            </a:endParaRPr>
          </a:p>
        </p:txBody>
      </p:sp>
      <p:cxnSp>
        <p:nvCxnSpPr>
          <p:cNvPr id="34" name="直線コネクタ 33"/>
          <p:cNvCxnSpPr/>
          <p:nvPr/>
        </p:nvCxnSpPr>
        <p:spPr>
          <a:xfrm>
            <a:off x="251520" y="3284984"/>
            <a:ext cx="8640960" cy="720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スライド番号プレースホルダ 34"/>
          <p:cNvSpPr>
            <a:spLocks noGrp="1"/>
          </p:cNvSpPr>
          <p:nvPr>
            <p:ph type="sldNum" sz="quarter" idx="12"/>
          </p:nvPr>
        </p:nvSpPr>
        <p:spPr/>
        <p:txBody>
          <a:bodyPr/>
          <a:lstStyle/>
          <a:p>
            <a:fld id="{D2D8002D-B5B0-4BAC-B1F6-782DDCCE6D9C}" type="slidenum">
              <a:rPr kumimoji="1" lang="ja-JP" altLang="en-US" smtClean="0"/>
              <a:pPr/>
              <a:t>5</a:t>
            </a:fld>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descr="MIROC5timeseriesJul2.bmp"/>
          <p:cNvPicPr>
            <a:picLocks noChangeAspect="1"/>
          </p:cNvPicPr>
          <p:nvPr/>
        </p:nvPicPr>
        <p:blipFill>
          <a:blip r:embed="rId2" cstate="print"/>
          <a:stretch>
            <a:fillRect/>
          </a:stretch>
        </p:blipFill>
        <p:spPr>
          <a:xfrm>
            <a:off x="179512" y="1761522"/>
            <a:ext cx="5832648" cy="2603582"/>
          </a:xfrm>
          <a:prstGeom prst="rect">
            <a:avLst/>
          </a:prstGeom>
        </p:spPr>
      </p:pic>
      <p:pic>
        <p:nvPicPr>
          <p:cNvPr id="10" name="コンテンツ プレースホルダ 3" descr="slp2050julanomaly.bmp"/>
          <p:cNvPicPr>
            <a:picLocks noGrp="1" noChangeAspect="1"/>
          </p:cNvPicPr>
          <p:nvPr>
            <p:ph idx="1"/>
          </p:nvPr>
        </p:nvPicPr>
        <p:blipFill>
          <a:blip r:embed="rId3" cstate="print"/>
          <a:srcRect l="808" r="2020" b="1974"/>
          <a:stretch>
            <a:fillRect/>
          </a:stretch>
        </p:blipFill>
        <p:spPr>
          <a:xfrm>
            <a:off x="5910425" y="908720"/>
            <a:ext cx="3203468" cy="1984543"/>
          </a:xfrm>
        </p:spPr>
      </p:pic>
      <p:sp>
        <p:nvSpPr>
          <p:cNvPr id="2" name="タイトル 1"/>
          <p:cNvSpPr>
            <a:spLocks noGrp="1"/>
          </p:cNvSpPr>
          <p:nvPr>
            <p:ph type="title"/>
          </p:nvPr>
        </p:nvSpPr>
        <p:spPr>
          <a:xfrm>
            <a:off x="457200" y="26034"/>
            <a:ext cx="8229600" cy="648000"/>
          </a:xfrm>
        </p:spPr>
        <p:txBody>
          <a:bodyPr>
            <a:normAutofit/>
          </a:bodyPr>
          <a:lstStyle/>
          <a:p>
            <a:pPr>
              <a:defRPr/>
            </a:pPr>
            <a:r>
              <a:rPr lang="ja-JP" altLang="en-US" sz="3600" dirty="0" smtClean="0"/>
              <a:t>ヤマセの温暖化予測</a:t>
            </a:r>
            <a:endParaRPr lang="ja-JP" altLang="en-US" sz="3600" dirty="0"/>
          </a:p>
        </p:txBody>
      </p:sp>
      <p:sp>
        <p:nvSpPr>
          <p:cNvPr id="22532" name="テキスト ボックス 5"/>
          <p:cNvSpPr txBox="1">
            <a:spLocks noChangeArrowheads="1"/>
          </p:cNvSpPr>
          <p:nvPr/>
        </p:nvSpPr>
        <p:spPr bwMode="auto">
          <a:xfrm>
            <a:off x="179512" y="1052736"/>
            <a:ext cx="5832648" cy="432048"/>
          </a:xfrm>
          <a:prstGeom prst="rect">
            <a:avLst/>
          </a:prstGeom>
          <a:noFill/>
          <a:ln w="9525">
            <a:noFill/>
            <a:miter lim="800000"/>
            <a:headEnd/>
            <a:tailEnd/>
          </a:ln>
        </p:spPr>
        <p:txBody>
          <a:bodyPr wrap="square">
            <a:spAutoFit/>
          </a:bodyPr>
          <a:lstStyle/>
          <a:p>
            <a:r>
              <a:rPr lang="en-US" altLang="ja-JP" sz="2200" dirty="0"/>
              <a:t>MIROC3</a:t>
            </a:r>
            <a:r>
              <a:rPr lang="ja-JP" altLang="en-US" sz="2200" dirty="0"/>
              <a:t>と</a:t>
            </a:r>
            <a:r>
              <a:rPr lang="en-US" altLang="ja-JP" sz="2200" dirty="0"/>
              <a:t>MIROC5</a:t>
            </a:r>
            <a:r>
              <a:rPr lang="ja-JP" altLang="en-US" sz="2200" dirty="0"/>
              <a:t>の八戸</a:t>
            </a:r>
            <a:r>
              <a:rPr lang="ja-JP" altLang="en-US" sz="2200" dirty="0" smtClean="0"/>
              <a:t>の</a:t>
            </a:r>
            <a:r>
              <a:rPr lang="en-US" altLang="ja-JP" sz="2200" dirty="0" smtClean="0"/>
              <a:t>7</a:t>
            </a:r>
            <a:r>
              <a:rPr lang="ja-JP" altLang="en-US" sz="2200" dirty="0" smtClean="0"/>
              <a:t>月気温</a:t>
            </a:r>
            <a:r>
              <a:rPr lang="ja-JP" altLang="en-US" sz="2200" dirty="0"/>
              <a:t>の時間変化</a:t>
            </a:r>
          </a:p>
        </p:txBody>
      </p:sp>
      <p:sp>
        <p:nvSpPr>
          <p:cNvPr id="22534" name="正方形/長方形 8"/>
          <p:cNvSpPr>
            <a:spLocks noChangeArrowheads="1"/>
          </p:cNvSpPr>
          <p:nvPr/>
        </p:nvSpPr>
        <p:spPr bwMode="auto">
          <a:xfrm>
            <a:off x="261937" y="4941168"/>
            <a:ext cx="8558535" cy="1569660"/>
          </a:xfrm>
          <a:prstGeom prst="rect">
            <a:avLst/>
          </a:prstGeom>
          <a:solidFill>
            <a:schemeClr val="bg1"/>
          </a:solidFill>
          <a:ln w="19050">
            <a:solidFill>
              <a:srgbClr val="FF0000"/>
            </a:solidFill>
            <a:miter lim="800000"/>
            <a:headEnd/>
            <a:tailEnd/>
          </a:ln>
        </p:spPr>
        <p:txBody>
          <a:bodyPr wrap="square">
            <a:spAutoFit/>
          </a:bodyPr>
          <a:lstStyle/>
          <a:p>
            <a:pPr>
              <a:buFont typeface="Arial" pitchFamily="34" charset="0"/>
              <a:buChar char="•"/>
            </a:pPr>
            <a:r>
              <a:rPr lang="ja-JP" altLang="en-US" sz="2400" dirty="0" smtClean="0">
                <a:solidFill>
                  <a:srgbClr val="C00000"/>
                </a:solidFill>
              </a:rPr>
              <a:t>最新の</a:t>
            </a:r>
            <a:r>
              <a:rPr lang="en-US" altLang="ja-JP" sz="2400" dirty="0" smtClean="0">
                <a:solidFill>
                  <a:srgbClr val="C00000"/>
                </a:solidFill>
              </a:rPr>
              <a:t>MIROC5(</a:t>
            </a:r>
            <a:r>
              <a:rPr lang="ja-JP" altLang="en-US" sz="2400" dirty="0" smtClean="0">
                <a:solidFill>
                  <a:srgbClr val="C00000"/>
                </a:solidFill>
              </a:rPr>
              <a:t>東大</a:t>
            </a:r>
            <a:r>
              <a:rPr lang="en-US" altLang="ja-JP" sz="2400" dirty="0" smtClean="0">
                <a:solidFill>
                  <a:srgbClr val="C00000"/>
                </a:solidFill>
              </a:rPr>
              <a:t>AORI/</a:t>
            </a:r>
            <a:r>
              <a:rPr lang="ja-JP" altLang="en-US" sz="2400" dirty="0" smtClean="0">
                <a:solidFill>
                  <a:srgbClr val="C00000"/>
                </a:solidFill>
              </a:rPr>
              <a:t>国立環境研</a:t>
            </a:r>
            <a:r>
              <a:rPr lang="en-US" altLang="ja-JP" sz="2400" dirty="0" smtClean="0">
                <a:solidFill>
                  <a:srgbClr val="C00000"/>
                </a:solidFill>
              </a:rPr>
              <a:t>/JAMSTEC)</a:t>
            </a:r>
            <a:r>
              <a:rPr lang="ja-JP" altLang="en-US" sz="2400" dirty="0" smtClean="0">
                <a:solidFill>
                  <a:srgbClr val="C00000"/>
                </a:solidFill>
              </a:rPr>
              <a:t>は観測で見られた気圧差（稚内と仙台間）と気温（八戸）の関係を再現</a:t>
            </a:r>
            <a:endParaRPr lang="en-US" altLang="ja-JP" sz="2400" dirty="0" smtClean="0">
              <a:solidFill>
                <a:srgbClr val="C00000"/>
              </a:solidFill>
            </a:endParaRPr>
          </a:p>
          <a:p>
            <a:pPr>
              <a:buFont typeface="Arial" pitchFamily="34" charset="0"/>
              <a:buChar char="•"/>
            </a:pPr>
            <a:r>
              <a:rPr lang="en-US" altLang="ja-JP" sz="2400" dirty="0" smtClean="0">
                <a:solidFill>
                  <a:srgbClr val="C00000"/>
                </a:solidFill>
              </a:rPr>
              <a:t>MIROC5</a:t>
            </a:r>
            <a:r>
              <a:rPr lang="ja-JP" altLang="en-US" sz="2400" dirty="0" err="1" smtClean="0">
                <a:solidFill>
                  <a:srgbClr val="C00000"/>
                </a:solidFill>
              </a:rPr>
              <a:t>はヤ</a:t>
            </a:r>
            <a:r>
              <a:rPr lang="ja-JP" altLang="en-US" sz="2400" dirty="0" smtClean="0">
                <a:solidFill>
                  <a:srgbClr val="C00000"/>
                </a:solidFill>
              </a:rPr>
              <a:t>マセによる低温（冷夏）を予測</a:t>
            </a:r>
          </a:p>
          <a:p>
            <a:pPr>
              <a:buFont typeface="Arial" pitchFamily="34" charset="0"/>
              <a:buChar char="•"/>
            </a:pPr>
            <a:r>
              <a:rPr lang="ja-JP" altLang="en-US" sz="2400" dirty="0" smtClean="0">
                <a:solidFill>
                  <a:srgbClr val="C00000"/>
                </a:solidFill>
              </a:rPr>
              <a:t>温暖化</a:t>
            </a:r>
            <a:r>
              <a:rPr lang="ja-JP" altLang="en-US" sz="2400" dirty="0">
                <a:solidFill>
                  <a:srgbClr val="C00000"/>
                </a:solidFill>
              </a:rPr>
              <a:t>が進む一方で</a:t>
            </a:r>
            <a:r>
              <a:rPr lang="ja-JP" altLang="en-US" sz="2400" dirty="0" smtClean="0">
                <a:solidFill>
                  <a:srgbClr val="C00000"/>
                </a:solidFill>
              </a:rPr>
              <a:t>、間欠的にヤマセ</a:t>
            </a:r>
            <a:r>
              <a:rPr lang="en-US" altLang="ja-JP" sz="2400" dirty="0">
                <a:solidFill>
                  <a:srgbClr val="C00000"/>
                </a:solidFill>
              </a:rPr>
              <a:t>(</a:t>
            </a:r>
            <a:r>
              <a:rPr lang="ja-JP" altLang="en-US" sz="2400" dirty="0">
                <a:solidFill>
                  <a:srgbClr val="C00000"/>
                </a:solidFill>
              </a:rPr>
              <a:t>冷夏</a:t>
            </a:r>
            <a:r>
              <a:rPr lang="en-US" altLang="ja-JP" sz="2400" dirty="0">
                <a:solidFill>
                  <a:srgbClr val="C00000"/>
                </a:solidFill>
              </a:rPr>
              <a:t>)</a:t>
            </a:r>
            <a:r>
              <a:rPr lang="ja-JP" altLang="en-US" sz="2400" dirty="0">
                <a:solidFill>
                  <a:srgbClr val="C00000"/>
                </a:solidFill>
              </a:rPr>
              <a:t>が発生する</a:t>
            </a:r>
            <a:r>
              <a:rPr lang="ja-JP" altLang="en-US" sz="2400" dirty="0" smtClean="0">
                <a:solidFill>
                  <a:srgbClr val="C00000"/>
                </a:solidFill>
              </a:rPr>
              <a:t>可能性</a:t>
            </a:r>
            <a:endParaRPr lang="en-US" altLang="ja-JP" sz="2400" dirty="0">
              <a:solidFill>
                <a:srgbClr val="C00000"/>
              </a:solidFill>
            </a:endParaRPr>
          </a:p>
        </p:txBody>
      </p:sp>
      <p:cxnSp>
        <p:nvCxnSpPr>
          <p:cNvPr id="15" name="直線矢印コネクタ 14"/>
          <p:cNvCxnSpPr/>
          <p:nvPr/>
        </p:nvCxnSpPr>
        <p:spPr bwMode="auto">
          <a:xfrm flipV="1">
            <a:off x="1979712" y="3561722"/>
            <a:ext cx="0" cy="312738"/>
          </a:xfrm>
          <a:prstGeom prst="straightConnector1">
            <a:avLst/>
          </a:prstGeom>
          <a:noFill/>
          <a:ln w="25400" cap="flat" cmpd="sng" algn="ctr">
            <a:solidFill>
              <a:schemeClr val="accent1"/>
            </a:solidFill>
            <a:prstDash val="solid"/>
            <a:round/>
            <a:headEnd type="none" w="med" len="med"/>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2" name="直線矢印コネクタ 21"/>
          <p:cNvCxnSpPr/>
          <p:nvPr/>
        </p:nvCxnSpPr>
        <p:spPr bwMode="auto">
          <a:xfrm flipV="1">
            <a:off x="2411760" y="3777746"/>
            <a:ext cx="0" cy="312738"/>
          </a:xfrm>
          <a:prstGeom prst="straightConnector1">
            <a:avLst/>
          </a:prstGeom>
          <a:noFill/>
          <a:ln w="25400" cap="flat" cmpd="sng" algn="ctr">
            <a:solidFill>
              <a:schemeClr val="accent1"/>
            </a:solidFill>
            <a:prstDash val="solid"/>
            <a:round/>
            <a:headEnd type="none" w="med" len="med"/>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直線矢印コネクタ 22"/>
          <p:cNvCxnSpPr/>
          <p:nvPr/>
        </p:nvCxnSpPr>
        <p:spPr bwMode="auto">
          <a:xfrm flipV="1">
            <a:off x="3707904" y="3273690"/>
            <a:ext cx="0" cy="312737"/>
          </a:xfrm>
          <a:prstGeom prst="straightConnector1">
            <a:avLst/>
          </a:prstGeom>
          <a:noFill/>
          <a:ln w="25400" cap="flat" cmpd="sng" algn="ctr">
            <a:solidFill>
              <a:schemeClr val="accent1"/>
            </a:solidFill>
            <a:prstDash val="solid"/>
            <a:round/>
            <a:headEnd type="none" w="med" len="med"/>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4" name="直線矢印コネクタ 23"/>
          <p:cNvCxnSpPr/>
          <p:nvPr/>
        </p:nvCxnSpPr>
        <p:spPr bwMode="auto">
          <a:xfrm flipV="1">
            <a:off x="4427984" y="3129674"/>
            <a:ext cx="0" cy="312737"/>
          </a:xfrm>
          <a:prstGeom prst="straightConnector1">
            <a:avLst/>
          </a:prstGeom>
          <a:noFill/>
          <a:ln w="25400" cap="flat" cmpd="sng" algn="ctr">
            <a:solidFill>
              <a:schemeClr val="accent1"/>
            </a:solidFill>
            <a:prstDash val="solid"/>
            <a:round/>
            <a:headEnd type="none" w="med" len="med"/>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 name="直線矢印コネクタ 24"/>
          <p:cNvCxnSpPr/>
          <p:nvPr/>
        </p:nvCxnSpPr>
        <p:spPr bwMode="auto">
          <a:xfrm flipV="1">
            <a:off x="4788024" y="3129674"/>
            <a:ext cx="0" cy="312738"/>
          </a:xfrm>
          <a:prstGeom prst="straightConnector1">
            <a:avLst/>
          </a:prstGeom>
          <a:noFill/>
          <a:ln w="25400" cap="flat" cmpd="sng" algn="ctr">
            <a:solidFill>
              <a:schemeClr val="accent1"/>
            </a:solidFill>
            <a:prstDash val="solid"/>
            <a:round/>
            <a:headEnd type="none" w="med" len="med"/>
            <a:tailEnd type="arrow"/>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2540" name="フリーフォーム 25"/>
          <p:cNvSpPr>
            <a:spLocks/>
          </p:cNvSpPr>
          <p:nvPr/>
        </p:nvSpPr>
        <p:spPr bwMode="auto">
          <a:xfrm>
            <a:off x="3707904" y="2924943"/>
            <a:ext cx="2880320" cy="648000"/>
          </a:xfrm>
          <a:custGeom>
            <a:avLst/>
            <a:gdLst>
              <a:gd name="T0" fmla="*/ 0 w 3000282"/>
              <a:gd name="T1" fmla="*/ 1059924 h 1058333"/>
              <a:gd name="T2" fmla="*/ 1504280 w 3000282"/>
              <a:gd name="T3" fmla="*/ 754666 h 1058333"/>
              <a:gd name="T4" fmla="*/ 1757476 w 3000282"/>
              <a:gd name="T5" fmla="*/ 0 h 1058333"/>
              <a:gd name="T6" fmla="*/ 0 60000 65536"/>
              <a:gd name="T7" fmla="*/ 0 60000 65536"/>
              <a:gd name="T8" fmla="*/ 0 60000 65536"/>
            </a:gdLst>
            <a:ahLst/>
            <a:cxnLst>
              <a:cxn ang="T6">
                <a:pos x="T0" y="T1"/>
              </a:cxn>
              <a:cxn ang="T7">
                <a:pos x="T2" y="T3"/>
              </a:cxn>
              <a:cxn ang="T8">
                <a:pos x="T4" y="T5"/>
              </a:cxn>
            </a:cxnLst>
            <a:rect l="0" t="0" r="r" b="b"/>
            <a:pathLst>
              <a:path w="3000282" h="1058333">
                <a:moveTo>
                  <a:pt x="0" y="1058333"/>
                </a:moveTo>
                <a:cubicBezTo>
                  <a:pt x="1032933" y="994127"/>
                  <a:pt x="2065867" y="929922"/>
                  <a:pt x="2565400" y="753533"/>
                </a:cubicBezTo>
                <a:cubicBezTo>
                  <a:pt x="3064933" y="577144"/>
                  <a:pt x="2997200" y="0"/>
                  <a:pt x="2997200" y="0"/>
                </a:cubicBezTo>
              </a:path>
            </a:pathLst>
          </a:custGeom>
          <a:noFill/>
          <a:ln w="38100" cmpd="sng">
            <a:solidFill>
              <a:schemeClr val="accent2"/>
            </a:solidFill>
            <a:round/>
            <a:headEnd/>
            <a:tailEnd type="triangle" w="med" len="med"/>
          </a:ln>
        </p:spPr>
        <p:txBody>
          <a:bodyPr wrap="square" lIns="90000" tIns="46800" rIns="90000" bIns="46800">
            <a:spAutoFit/>
          </a:bodyPr>
          <a:lstStyle/>
          <a:p>
            <a:endParaRPr lang="ja-JP" altLang="en-US"/>
          </a:p>
        </p:txBody>
      </p:sp>
      <p:sp>
        <p:nvSpPr>
          <p:cNvPr id="22541" name="正方形/長方形 26"/>
          <p:cNvSpPr>
            <a:spLocks noChangeArrowheads="1"/>
          </p:cNvSpPr>
          <p:nvPr/>
        </p:nvSpPr>
        <p:spPr bwMode="auto">
          <a:xfrm>
            <a:off x="6732240" y="2852936"/>
            <a:ext cx="2340000" cy="1569660"/>
          </a:xfrm>
          <a:prstGeom prst="rect">
            <a:avLst/>
          </a:prstGeom>
          <a:noFill/>
          <a:ln w="9525">
            <a:noFill/>
            <a:miter lim="800000"/>
            <a:headEnd/>
            <a:tailEnd/>
          </a:ln>
        </p:spPr>
        <p:txBody>
          <a:bodyPr wrap="square" rIns="0">
            <a:spAutoFit/>
          </a:bodyPr>
          <a:lstStyle/>
          <a:p>
            <a:r>
              <a:rPr lang="en-US" altLang="ja-JP" sz="2400" dirty="0"/>
              <a:t>2050</a:t>
            </a:r>
            <a:r>
              <a:rPr lang="ja-JP" altLang="en-US" sz="2400" dirty="0"/>
              <a:t>年</a:t>
            </a:r>
            <a:r>
              <a:rPr lang="en-US" altLang="ja-JP" sz="2400" dirty="0"/>
              <a:t>7</a:t>
            </a:r>
            <a:r>
              <a:rPr lang="ja-JP" altLang="en-US" sz="2400" dirty="0"/>
              <a:t>月地上気圧偏差分布</a:t>
            </a:r>
            <a:r>
              <a:rPr lang="en-US" altLang="ja-JP" sz="2400" dirty="0"/>
              <a:t> </a:t>
            </a:r>
          </a:p>
          <a:p>
            <a:r>
              <a:rPr lang="ja-JP" altLang="en-US" sz="2400" dirty="0">
                <a:solidFill>
                  <a:schemeClr val="accent2"/>
                </a:solidFill>
              </a:rPr>
              <a:t>典型的な北高型</a:t>
            </a:r>
            <a:r>
              <a:rPr lang="en-US" altLang="ja-JP" sz="2400" dirty="0">
                <a:solidFill>
                  <a:schemeClr val="accent2"/>
                </a:solidFill>
              </a:rPr>
              <a:t>(</a:t>
            </a:r>
            <a:r>
              <a:rPr lang="ja-JP" altLang="en-US" sz="2400" dirty="0">
                <a:solidFill>
                  <a:schemeClr val="accent2"/>
                </a:solidFill>
              </a:rPr>
              <a:t>ヤマセ</a:t>
            </a:r>
            <a:r>
              <a:rPr lang="en-US" altLang="ja-JP" sz="2400" dirty="0">
                <a:solidFill>
                  <a:schemeClr val="accent2"/>
                </a:solidFill>
              </a:rPr>
              <a:t>)</a:t>
            </a:r>
            <a:r>
              <a:rPr lang="ja-JP" altLang="en-US" sz="2400" dirty="0">
                <a:solidFill>
                  <a:schemeClr val="accent2"/>
                </a:solidFill>
              </a:rPr>
              <a:t>パターン</a:t>
            </a:r>
          </a:p>
        </p:txBody>
      </p:sp>
      <p:sp>
        <p:nvSpPr>
          <p:cNvPr id="27" name="スライド番号プレースホルダ 26"/>
          <p:cNvSpPr>
            <a:spLocks noGrp="1"/>
          </p:cNvSpPr>
          <p:nvPr>
            <p:ph type="sldNum" sz="quarter" idx="12"/>
          </p:nvPr>
        </p:nvSpPr>
        <p:spPr/>
        <p:txBody>
          <a:bodyPr/>
          <a:lstStyle/>
          <a:p>
            <a:fld id="{D2D8002D-B5B0-4BAC-B1F6-782DDCCE6D9C}" type="slidenum">
              <a:rPr kumimoji="1" lang="ja-JP" altLang="en-US" smtClean="0"/>
              <a:pPr/>
              <a:t>6</a:t>
            </a:fld>
            <a:endParaRPr kumimoji="1" lang="ja-JP" altLang="en-US"/>
          </a:p>
        </p:txBody>
      </p:sp>
      <p:cxnSp>
        <p:nvCxnSpPr>
          <p:cNvPr id="29" name="直線コネクタ 28"/>
          <p:cNvCxnSpPr/>
          <p:nvPr/>
        </p:nvCxnSpPr>
        <p:spPr>
          <a:xfrm>
            <a:off x="702672" y="2102124"/>
            <a:ext cx="76540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702672" y="2375854"/>
            <a:ext cx="765402" cy="0"/>
          </a:xfrm>
          <a:prstGeom prst="line">
            <a:avLst/>
          </a:prstGeom>
          <a:ln w="38100">
            <a:solidFill>
              <a:srgbClr val="3366CC"/>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475656" y="2168662"/>
            <a:ext cx="1509574" cy="328731"/>
          </a:xfrm>
          <a:prstGeom prst="rect">
            <a:avLst/>
          </a:prstGeom>
          <a:noFill/>
        </p:spPr>
        <p:txBody>
          <a:bodyPr wrap="none" rtlCol="0">
            <a:spAutoFit/>
          </a:bodyPr>
          <a:lstStyle/>
          <a:p>
            <a:r>
              <a:rPr kumimoji="1" lang="en-US" altLang="ja-JP" sz="1600" dirty="0" smtClean="0">
                <a:solidFill>
                  <a:srgbClr val="3366CC"/>
                </a:solidFill>
                <a:latin typeface="Arial" pitchFamily="34" charset="0"/>
                <a:cs typeface="Arial" pitchFamily="34" charset="0"/>
              </a:rPr>
              <a:t>MIROC3(Jul)</a:t>
            </a:r>
            <a:endParaRPr kumimoji="1" lang="ja-JP" altLang="en-US" sz="1600" dirty="0">
              <a:solidFill>
                <a:srgbClr val="3366CC"/>
              </a:solidFill>
              <a:latin typeface="Arial" pitchFamily="34" charset="0"/>
              <a:cs typeface="Arial" pitchFamily="34" charset="0"/>
            </a:endParaRPr>
          </a:p>
        </p:txBody>
      </p:sp>
      <p:sp>
        <p:nvSpPr>
          <p:cNvPr id="32" name="テキスト ボックス 31"/>
          <p:cNvSpPr txBox="1"/>
          <p:nvPr/>
        </p:nvSpPr>
        <p:spPr>
          <a:xfrm>
            <a:off x="1475656" y="1905538"/>
            <a:ext cx="1509574" cy="328731"/>
          </a:xfrm>
          <a:prstGeom prst="rect">
            <a:avLst/>
          </a:prstGeom>
          <a:noFill/>
        </p:spPr>
        <p:txBody>
          <a:bodyPr wrap="none" rtlCol="0">
            <a:spAutoFit/>
          </a:bodyPr>
          <a:lstStyle/>
          <a:p>
            <a:r>
              <a:rPr kumimoji="1" lang="en-US" altLang="ja-JP" sz="1600" dirty="0" smtClean="0">
                <a:solidFill>
                  <a:srgbClr val="C00000"/>
                </a:solidFill>
                <a:latin typeface="Arial" pitchFamily="34" charset="0"/>
                <a:cs typeface="Arial" pitchFamily="34" charset="0"/>
              </a:rPr>
              <a:t>MIROC5(Jul)</a:t>
            </a:r>
            <a:endParaRPr kumimoji="1" lang="ja-JP" altLang="en-US" sz="16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タイトル 1"/>
          <p:cNvSpPr>
            <a:spLocks noGrp="1"/>
          </p:cNvSpPr>
          <p:nvPr>
            <p:ph type="title"/>
          </p:nvPr>
        </p:nvSpPr>
        <p:spPr>
          <a:xfrm>
            <a:off x="179512" y="31750"/>
            <a:ext cx="8764588" cy="648000"/>
          </a:xfrm>
        </p:spPr>
        <p:txBody>
          <a:bodyPr>
            <a:normAutofit/>
          </a:bodyPr>
          <a:lstStyle/>
          <a:p>
            <a:r>
              <a:rPr lang="ja-JP" altLang="en-US" sz="3600" dirty="0" smtClean="0">
                <a:latin typeface="Arial" pitchFamily="34" charset="0"/>
                <a:cs typeface="Arial" pitchFamily="34" charset="0"/>
              </a:rPr>
              <a:t>マルチ気候モデルの現在気候の信頼性評価</a:t>
            </a:r>
          </a:p>
        </p:txBody>
      </p:sp>
      <p:sp>
        <p:nvSpPr>
          <p:cNvPr id="18" name="テキスト ボックス 17"/>
          <p:cNvSpPr txBox="1"/>
          <p:nvPr/>
        </p:nvSpPr>
        <p:spPr>
          <a:xfrm>
            <a:off x="548766" y="4293096"/>
            <a:ext cx="8026186" cy="1273032"/>
          </a:xfrm>
          <a:prstGeom prst="rect">
            <a:avLst/>
          </a:prstGeom>
          <a:solidFill>
            <a:schemeClr val="bg1">
              <a:alpha val="40000"/>
            </a:schemeClr>
          </a:solidFill>
          <a:ln w="38100">
            <a:solidFill>
              <a:srgbClr val="FF0000"/>
            </a:solidFill>
          </a:ln>
        </p:spPr>
        <p:txBody>
          <a:bodyPr wrap="square" lIns="72000" tIns="36000" rIns="36000" bIns="36000" rtlCol="0">
            <a:spAutoFit/>
          </a:bodyPr>
          <a:lstStyle/>
          <a:p>
            <a:pPr>
              <a:buFont typeface="Arial" pitchFamily="34" charset="0"/>
              <a:buChar char="•"/>
            </a:pPr>
            <a:r>
              <a:rPr kumimoji="1" lang="en-US" altLang="ja-JP" sz="2600" dirty="0" smtClean="0">
                <a:solidFill>
                  <a:srgbClr val="C00000"/>
                </a:solidFill>
                <a:latin typeface="Arial" pitchFamily="34" charset="0"/>
                <a:cs typeface="Arial" pitchFamily="34" charset="0"/>
              </a:rPr>
              <a:t>CMIP3</a:t>
            </a:r>
            <a:r>
              <a:rPr kumimoji="1" lang="ja-JP" altLang="en-US" sz="2600" dirty="0" smtClean="0">
                <a:solidFill>
                  <a:srgbClr val="C00000"/>
                </a:solidFill>
                <a:latin typeface="Arial" pitchFamily="34" charset="0"/>
                <a:cs typeface="Arial" pitchFamily="34" charset="0"/>
              </a:rPr>
              <a:t>気候モデル間での再現</a:t>
            </a:r>
            <a:r>
              <a:rPr lang="ja-JP" altLang="en-US" sz="2600" dirty="0" smtClean="0">
                <a:solidFill>
                  <a:srgbClr val="C00000"/>
                </a:solidFill>
                <a:latin typeface="Arial" pitchFamily="34" charset="0"/>
                <a:cs typeface="Arial" pitchFamily="34" charset="0"/>
              </a:rPr>
              <a:t>性能のバラつきが大きい</a:t>
            </a:r>
            <a:endParaRPr lang="en-US" altLang="ja-JP" sz="2600" dirty="0" smtClean="0">
              <a:solidFill>
                <a:srgbClr val="C00000"/>
              </a:solidFill>
              <a:latin typeface="Arial" pitchFamily="34" charset="0"/>
              <a:cs typeface="Arial" pitchFamily="34" charset="0"/>
            </a:endParaRPr>
          </a:p>
          <a:p>
            <a:r>
              <a:rPr lang="ja-JP" altLang="en-US" sz="2600" dirty="0" smtClean="0">
                <a:solidFill>
                  <a:srgbClr val="C00000"/>
                </a:solidFill>
                <a:latin typeface="Arial" pitchFamily="34" charset="0"/>
                <a:cs typeface="Arial" pitchFamily="34" charset="0"/>
              </a:rPr>
              <a:t>　</a:t>
            </a:r>
            <a:r>
              <a:rPr lang="en-US" altLang="ja-JP" sz="2600" dirty="0" smtClean="0">
                <a:solidFill>
                  <a:srgbClr val="C00000"/>
                </a:solidFill>
                <a:latin typeface="Arial" pitchFamily="34" charset="0"/>
                <a:cs typeface="Arial" pitchFamily="34" charset="0"/>
              </a:rPr>
              <a:t>=&gt;</a:t>
            </a:r>
            <a:r>
              <a:rPr lang="ja-JP" altLang="en-US" sz="2600" dirty="0" smtClean="0">
                <a:solidFill>
                  <a:srgbClr val="C00000"/>
                </a:solidFill>
                <a:latin typeface="Arial" pitchFamily="34" charset="0"/>
                <a:cs typeface="Arial" pitchFamily="34" charset="0"/>
              </a:rPr>
              <a:t>再現性の良いモデルを選択</a:t>
            </a:r>
            <a:endParaRPr kumimoji="1" lang="en-US" altLang="ja-JP" sz="2600" dirty="0" smtClean="0">
              <a:solidFill>
                <a:srgbClr val="C00000"/>
              </a:solidFill>
              <a:latin typeface="Arial" pitchFamily="34" charset="0"/>
              <a:cs typeface="Arial" pitchFamily="34" charset="0"/>
            </a:endParaRPr>
          </a:p>
          <a:p>
            <a:pPr>
              <a:buFont typeface="Arial" pitchFamily="34" charset="0"/>
              <a:buChar char="•"/>
            </a:pPr>
            <a:r>
              <a:rPr lang="en-US" altLang="ja-JP" sz="2600" dirty="0" smtClean="0">
                <a:solidFill>
                  <a:srgbClr val="C00000"/>
                </a:solidFill>
                <a:latin typeface="Arial" pitchFamily="34" charset="0"/>
                <a:cs typeface="Arial" pitchFamily="34" charset="0"/>
              </a:rPr>
              <a:t>MRI-AGCM</a:t>
            </a:r>
            <a:r>
              <a:rPr kumimoji="1" lang="ja-JP" altLang="en-US" sz="2600" dirty="0" smtClean="0">
                <a:solidFill>
                  <a:srgbClr val="C00000"/>
                </a:solidFill>
                <a:latin typeface="Arial" pitchFamily="34" charset="0"/>
                <a:cs typeface="Arial" pitchFamily="34" charset="0"/>
              </a:rPr>
              <a:t>の卓越した再現性</a:t>
            </a:r>
            <a:endParaRPr kumimoji="1" lang="ja-JP" altLang="en-US" sz="2600" dirty="0">
              <a:solidFill>
                <a:srgbClr val="C00000"/>
              </a:solidFill>
              <a:latin typeface="Arial" pitchFamily="34" charset="0"/>
              <a:cs typeface="Arial" pitchFamily="34" charset="0"/>
            </a:endParaRPr>
          </a:p>
        </p:txBody>
      </p:sp>
      <p:sp>
        <p:nvSpPr>
          <p:cNvPr id="19" name="テキスト ボックス 18"/>
          <p:cNvSpPr txBox="1"/>
          <p:nvPr/>
        </p:nvSpPr>
        <p:spPr>
          <a:xfrm>
            <a:off x="1008924" y="5733256"/>
            <a:ext cx="7091468" cy="800219"/>
          </a:xfrm>
          <a:prstGeom prst="rect">
            <a:avLst/>
          </a:prstGeom>
          <a:noFill/>
        </p:spPr>
        <p:txBody>
          <a:bodyPr wrap="square" lIns="0" tIns="0" rIns="0" bIns="0" rtlCol="0">
            <a:spAutoFit/>
          </a:bodyPr>
          <a:lstStyle/>
          <a:p>
            <a:r>
              <a:rPr kumimoji="1" lang="en-US" altLang="ja-JP" sz="2600" dirty="0" smtClean="0">
                <a:solidFill>
                  <a:srgbClr val="0000FF"/>
                </a:solidFill>
                <a:latin typeface="Arial" pitchFamily="34" charset="0"/>
                <a:cs typeface="Arial" pitchFamily="34" charset="0"/>
              </a:rPr>
              <a:t>=&gt;</a:t>
            </a:r>
            <a:r>
              <a:rPr lang="en-US" altLang="ja-JP" sz="2600" dirty="0" smtClean="0">
                <a:solidFill>
                  <a:srgbClr val="0000FF"/>
                </a:solidFill>
                <a:latin typeface="Arial" pitchFamily="34" charset="0"/>
                <a:cs typeface="Arial" pitchFamily="34" charset="0"/>
              </a:rPr>
              <a:t> </a:t>
            </a:r>
            <a:r>
              <a:rPr lang="en-US" altLang="ja-JP" sz="2600" b="1" dirty="0" smtClean="0">
                <a:solidFill>
                  <a:srgbClr val="0000FF"/>
                </a:solidFill>
                <a:latin typeface="Arial" pitchFamily="34" charset="0"/>
                <a:cs typeface="Arial" pitchFamily="34" charset="0"/>
              </a:rPr>
              <a:t>MRI-AGCM</a:t>
            </a:r>
            <a:r>
              <a:rPr lang="ja-JP" altLang="en-US" sz="2600" dirty="0" smtClean="0">
                <a:solidFill>
                  <a:srgbClr val="0000FF"/>
                </a:solidFill>
                <a:latin typeface="Arial" pitchFamily="34" charset="0"/>
                <a:cs typeface="Arial" pitchFamily="34" charset="0"/>
              </a:rPr>
              <a:t>と</a:t>
            </a:r>
            <a:r>
              <a:rPr lang="en-US" altLang="ja-JP" sz="2600" b="1" dirty="0" smtClean="0">
                <a:solidFill>
                  <a:srgbClr val="0000FF"/>
                </a:solidFill>
                <a:latin typeface="Arial" pitchFamily="34" charset="0"/>
                <a:cs typeface="Arial" pitchFamily="34" charset="0"/>
              </a:rPr>
              <a:t>MIROC5</a:t>
            </a:r>
            <a:r>
              <a:rPr lang="ja-JP" altLang="en-US" sz="2600" dirty="0" smtClean="0">
                <a:solidFill>
                  <a:srgbClr val="0000FF"/>
                </a:solidFill>
                <a:latin typeface="Arial" pitchFamily="34" charset="0"/>
                <a:cs typeface="Arial" pitchFamily="34" charset="0"/>
              </a:rPr>
              <a:t>を</a:t>
            </a:r>
            <a:r>
              <a:rPr kumimoji="1" lang="ja-JP" altLang="en-US" sz="2600" dirty="0" smtClean="0">
                <a:solidFill>
                  <a:srgbClr val="0000FF"/>
                </a:solidFill>
                <a:latin typeface="Arial" pitchFamily="34" charset="0"/>
                <a:cs typeface="Arial" pitchFamily="34" charset="0"/>
              </a:rPr>
              <a:t>力学的ダウンスケーリングの境界条件として、温暖化の影響評価へ</a:t>
            </a:r>
            <a:endParaRPr kumimoji="1" lang="ja-JP" altLang="en-US" sz="2600" dirty="0">
              <a:solidFill>
                <a:srgbClr val="0000FF"/>
              </a:solidFill>
              <a:latin typeface="Arial" pitchFamily="34" charset="0"/>
              <a:cs typeface="Arial" pitchFamily="34" charset="0"/>
            </a:endParaRPr>
          </a:p>
        </p:txBody>
      </p:sp>
      <p:pic>
        <p:nvPicPr>
          <p:cNvPr id="26" name="図 25"/>
          <p:cNvPicPr>
            <a:picLocks noChangeAspect="1"/>
          </p:cNvPicPr>
          <p:nvPr/>
        </p:nvPicPr>
        <p:blipFill rotWithShape="1">
          <a:blip r:embed="rId3" cstate="print">
            <a:extLst>
              <a:ext uri="{28A0092B-C50C-407E-A947-70E740481C1C}">
                <a14:useLocalDpi xmlns="" xmlns:a14="http://schemas.microsoft.com/office/drawing/2010/main" val="0"/>
              </a:ext>
            </a:extLst>
          </a:blip>
          <a:srcRect t="16579" r="4937" b="56194"/>
          <a:stretch/>
        </p:blipFill>
        <p:spPr>
          <a:xfrm>
            <a:off x="35497" y="1125414"/>
            <a:ext cx="5616624" cy="3096344"/>
          </a:xfrm>
          <a:prstGeom prst="rect">
            <a:avLst/>
          </a:prstGeom>
        </p:spPr>
      </p:pic>
      <p:grpSp>
        <p:nvGrpSpPr>
          <p:cNvPr id="2" name="グループ化 32"/>
          <p:cNvGrpSpPr/>
          <p:nvPr/>
        </p:nvGrpSpPr>
        <p:grpSpPr>
          <a:xfrm>
            <a:off x="2862952" y="3079462"/>
            <a:ext cx="183704" cy="180488"/>
            <a:chOff x="2319114" y="2591403"/>
            <a:chExt cx="183704" cy="180488"/>
          </a:xfrm>
        </p:grpSpPr>
        <p:cxnSp>
          <p:nvCxnSpPr>
            <p:cNvPr id="31" name="直線コネクタ 30"/>
            <p:cNvCxnSpPr/>
            <p:nvPr/>
          </p:nvCxnSpPr>
          <p:spPr>
            <a:xfrm>
              <a:off x="2322818" y="2591403"/>
              <a:ext cx="180000" cy="180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2319114" y="2591891"/>
              <a:ext cx="180000" cy="180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5612792" y="1269430"/>
            <a:ext cx="3429909" cy="2246769"/>
          </a:xfrm>
          <a:prstGeom prst="rect">
            <a:avLst/>
          </a:prstGeom>
          <a:noFill/>
        </p:spPr>
        <p:txBody>
          <a:bodyPr wrap="none" lIns="0" rIns="0" rtlCol="0">
            <a:spAutoFit/>
          </a:bodyPr>
          <a:lstStyle/>
          <a:p>
            <a:r>
              <a:rPr kumimoji="1" lang="ja-JP" altLang="en-US" sz="2000" dirty="0" smtClean="0">
                <a:latin typeface="Arial" pitchFamily="34" charset="0"/>
                <a:cs typeface="Arial" pitchFamily="34" charset="0"/>
              </a:rPr>
              <a:t>領域：北西太平洋</a:t>
            </a:r>
            <a:endParaRPr kumimoji="1" lang="en-US" altLang="ja-JP" sz="2000" dirty="0" smtClean="0">
              <a:latin typeface="Arial" pitchFamily="34" charset="0"/>
              <a:cs typeface="Arial" pitchFamily="34" charset="0"/>
            </a:endParaRPr>
          </a:p>
          <a:p>
            <a:r>
              <a:rPr kumimoji="1" lang="ja-JP" altLang="en-US" sz="2000" dirty="0" smtClean="0">
                <a:latin typeface="Arial" pitchFamily="34" charset="0"/>
                <a:cs typeface="Arial" pitchFamily="34" charset="0"/>
              </a:rPr>
              <a:t>　　（</a:t>
            </a:r>
            <a:r>
              <a:rPr kumimoji="1" lang="en-US" altLang="ja-JP" sz="2000" dirty="0" smtClean="0">
                <a:latin typeface="Arial" pitchFamily="34" charset="0"/>
                <a:cs typeface="Arial" pitchFamily="34" charset="0"/>
              </a:rPr>
              <a:t>120-170E, 25-60N</a:t>
            </a:r>
            <a:r>
              <a:rPr kumimoji="1" lang="ja-JP" altLang="en-US" sz="2000" dirty="0" smtClean="0">
                <a:latin typeface="Arial" pitchFamily="34" charset="0"/>
                <a:cs typeface="Arial" pitchFamily="34" charset="0"/>
              </a:rPr>
              <a:t>）</a:t>
            </a:r>
            <a:endParaRPr kumimoji="1" lang="en-US" altLang="ja-JP" sz="2000" dirty="0" smtClean="0">
              <a:latin typeface="Arial" pitchFamily="34" charset="0"/>
              <a:cs typeface="Arial" pitchFamily="34" charset="0"/>
            </a:endParaRPr>
          </a:p>
          <a:p>
            <a:r>
              <a:rPr lang="ja-JP" altLang="en-US" sz="2000" dirty="0" smtClean="0">
                <a:latin typeface="Arial" pitchFamily="34" charset="0"/>
                <a:cs typeface="Arial" pitchFamily="34" charset="0"/>
              </a:rPr>
              <a:t>要素：</a:t>
            </a:r>
            <a:r>
              <a:rPr lang="en-US" altLang="ja-JP" sz="2000" dirty="0" smtClean="0">
                <a:latin typeface="Arial" pitchFamily="34" charset="0"/>
                <a:cs typeface="Arial" pitchFamily="34" charset="0"/>
              </a:rPr>
              <a:t>6</a:t>
            </a:r>
            <a:r>
              <a:rPr lang="ja-JP" altLang="en-US" sz="2000" dirty="0" smtClean="0">
                <a:latin typeface="Arial" pitchFamily="34" charset="0"/>
                <a:cs typeface="Arial" pitchFamily="34" charset="0"/>
              </a:rPr>
              <a:t>月地上気圧</a:t>
            </a:r>
            <a:endParaRPr lang="en-US" altLang="ja-JP" sz="2000" dirty="0" smtClean="0">
              <a:latin typeface="Arial" pitchFamily="34" charset="0"/>
              <a:cs typeface="Arial" pitchFamily="34" charset="0"/>
            </a:endParaRPr>
          </a:p>
          <a:p>
            <a:r>
              <a:rPr lang="ja-JP" altLang="en-US" sz="2000" dirty="0" smtClean="0">
                <a:latin typeface="Arial" pitchFamily="34" charset="0"/>
                <a:cs typeface="Arial" pitchFamily="34" charset="0"/>
              </a:rPr>
              <a:t>　　（</a:t>
            </a:r>
            <a:r>
              <a:rPr lang="en-US" altLang="ja-JP" sz="2000" dirty="0" smtClean="0">
                <a:latin typeface="Arial" pitchFamily="34" charset="0"/>
                <a:cs typeface="Arial" pitchFamily="34" charset="0"/>
              </a:rPr>
              <a:t>1981~2000</a:t>
            </a:r>
            <a:r>
              <a:rPr lang="ja-JP" altLang="en-US" sz="2000" dirty="0" smtClean="0">
                <a:latin typeface="Arial" pitchFamily="34" charset="0"/>
                <a:cs typeface="Arial" pitchFamily="34" charset="0"/>
              </a:rPr>
              <a:t>年平均）</a:t>
            </a:r>
            <a:endParaRPr lang="en-US" altLang="ja-JP" sz="2000" dirty="0" smtClean="0">
              <a:latin typeface="Arial" pitchFamily="34" charset="0"/>
              <a:cs typeface="Arial" pitchFamily="34" charset="0"/>
            </a:endParaRPr>
          </a:p>
          <a:p>
            <a:r>
              <a:rPr lang="ja-JP" altLang="en-US" sz="2000" dirty="0">
                <a:solidFill>
                  <a:srgbClr val="0000FF"/>
                </a:solidFill>
                <a:latin typeface="Arial" pitchFamily="34" charset="0"/>
                <a:cs typeface="Arial" pitchFamily="34" charset="0"/>
              </a:rPr>
              <a:t>数字</a:t>
            </a:r>
            <a:r>
              <a:rPr lang="ja-JP" altLang="en-US" sz="2000" dirty="0" smtClean="0">
                <a:latin typeface="Arial" pitchFamily="34" charset="0"/>
                <a:cs typeface="Arial" pitchFamily="34" charset="0"/>
              </a:rPr>
              <a:t>：</a:t>
            </a:r>
            <a:r>
              <a:rPr lang="en-US" altLang="ja-JP" sz="2000" dirty="0" smtClean="0">
                <a:solidFill>
                  <a:srgbClr val="0000FF"/>
                </a:solidFill>
                <a:latin typeface="Arial" pitchFamily="34" charset="0"/>
                <a:cs typeface="Arial" pitchFamily="34" charset="0"/>
              </a:rPr>
              <a:t>CMIP3</a:t>
            </a:r>
            <a:r>
              <a:rPr lang="ja-JP" altLang="en-US" sz="2000" dirty="0" smtClean="0">
                <a:solidFill>
                  <a:srgbClr val="0000FF"/>
                </a:solidFill>
                <a:latin typeface="Arial" pitchFamily="34" charset="0"/>
                <a:cs typeface="Arial" pitchFamily="34" charset="0"/>
              </a:rPr>
              <a:t>マルチ気候モデル</a:t>
            </a:r>
            <a:endParaRPr lang="en-US" altLang="ja-JP" sz="2000" dirty="0" smtClean="0">
              <a:solidFill>
                <a:srgbClr val="0000FF"/>
              </a:solidFill>
              <a:latin typeface="Arial" pitchFamily="34" charset="0"/>
              <a:cs typeface="Arial" pitchFamily="34" charset="0"/>
            </a:endParaRPr>
          </a:p>
          <a:p>
            <a:r>
              <a:rPr lang="en-US" altLang="ja-JP" sz="2000" b="1" dirty="0" smtClean="0">
                <a:solidFill>
                  <a:srgbClr val="FF0000"/>
                </a:solidFill>
                <a:latin typeface="Arial" pitchFamily="34" charset="0"/>
                <a:cs typeface="Arial" pitchFamily="34" charset="0"/>
              </a:rPr>
              <a:t>×</a:t>
            </a:r>
            <a:r>
              <a:rPr lang="ja-JP" altLang="en-US" sz="2000" dirty="0">
                <a:latin typeface="Arial" pitchFamily="34" charset="0"/>
                <a:cs typeface="Arial" pitchFamily="34" charset="0"/>
              </a:rPr>
              <a:t>：　</a:t>
            </a:r>
            <a:r>
              <a:rPr lang="en-US" altLang="ja-JP" sz="2000" dirty="0" smtClean="0">
                <a:solidFill>
                  <a:srgbClr val="FF0000"/>
                </a:solidFill>
                <a:latin typeface="Arial" pitchFamily="34" charset="0"/>
                <a:cs typeface="Arial" pitchFamily="34" charset="0"/>
              </a:rPr>
              <a:t>MRI-AGCM</a:t>
            </a:r>
            <a:r>
              <a:rPr lang="ja-JP" altLang="en-US" sz="2000" dirty="0" smtClean="0">
                <a:solidFill>
                  <a:srgbClr val="FF0000"/>
                </a:solidFill>
                <a:latin typeface="Arial" pitchFamily="34" charset="0"/>
                <a:cs typeface="Arial" pitchFamily="34" charset="0"/>
              </a:rPr>
              <a:t>（気象研）</a:t>
            </a:r>
            <a:endParaRPr lang="en-US" altLang="ja-JP" sz="2000" dirty="0" smtClean="0">
              <a:solidFill>
                <a:srgbClr val="FF0000"/>
              </a:solidFill>
              <a:latin typeface="Arial" pitchFamily="34" charset="0"/>
              <a:cs typeface="Arial" pitchFamily="34" charset="0"/>
            </a:endParaRPr>
          </a:p>
          <a:p>
            <a:r>
              <a:rPr lang="en-US" altLang="ja-JP" sz="2000" b="1" dirty="0" smtClean="0">
                <a:latin typeface="Arial" pitchFamily="34" charset="0"/>
                <a:cs typeface="Arial" pitchFamily="34" charset="0"/>
              </a:rPr>
              <a:t>×</a:t>
            </a:r>
            <a:r>
              <a:rPr lang="ja-JP" altLang="en-US" sz="2000" dirty="0" smtClean="0">
                <a:latin typeface="Arial" pitchFamily="34" charset="0"/>
                <a:cs typeface="Arial" pitchFamily="34" charset="0"/>
              </a:rPr>
              <a:t>：　検証データ（</a:t>
            </a:r>
            <a:r>
              <a:rPr lang="en-US" altLang="ja-JP" sz="2000" dirty="0" smtClean="0">
                <a:latin typeface="Arial" pitchFamily="34" charset="0"/>
                <a:cs typeface="Arial" pitchFamily="34" charset="0"/>
              </a:rPr>
              <a:t>JRA</a:t>
            </a:r>
            <a:r>
              <a:rPr lang="ja-JP" altLang="en-US" sz="2000" dirty="0" smtClean="0">
                <a:latin typeface="Arial" pitchFamily="34" charset="0"/>
                <a:cs typeface="Arial" pitchFamily="34" charset="0"/>
              </a:rPr>
              <a:t>）</a:t>
            </a:r>
            <a:endParaRPr lang="ja-JP" altLang="en-US" sz="2000" dirty="0">
              <a:latin typeface="Arial" pitchFamily="34" charset="0"/>
              <a:cs typeface="Arial" pitchFamily="34" charset="0"/>
            </a:endParaRPr>
          </a:p>
        </p:txBody>
      </p:sp>
      <p:grpSp>
        <p:nvGrpSpPr>
          <p:cNvPr id="3" name="グループ化 33"/>
          <p:cNvGrpSpPr/>
          <p:nvPr/>
        </p:nvGrpSpPr>
        <p:grpSpPr>
          <a:xfrm>
            <a:off x="5661432" y="2905950"/>
            <a:ext cx="183704" cy="180488"/>
            <a:chOff x="6725413" y="2711289"/>
            <a:chExt cx="183704" cy="180488"/>
          </a:xfrm>
        </p:grpSpPr>
        <p:cxnSp>
          <p:nvCxnSpPr>
            <p:cNvPr id="35" name="直線コネクタ 34"/>
            <p:cNvCxnSpPr/>
            <p:nvPr/>
          </p:nvCxnSpPr>
          <p:spPr>
            <a:xfrm>
              <a:off x="6729117" y="2711289"/>
              <a:ext cx="180000" cy="180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6725413" y="2711777"/>
              <a:ext cx="180000" cy="180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1" name="正方形/長方形 40"/>
          <p:cNvSpPr/>
          <p:nvPr/>
        </p:nvSpPr>
        <p:spPr>
          <a:xfrm>
            <a:off x="611560" y="764704"/>
            <a:ext cx="5004048" cy="369332"/>
          </a:xfrm>
          <a:prstGeom prst="rect">
            <a:avLst/>
          </a:prstGeom>
          <a:solidFill>
            <a:schemeClr val="bg1">
              <a:lumMod val="95000"/>
            </a:schemeClr>
          </a:solidFill>
        </p:spPr>
        <p:txBody>
          <a:bodyPr wrap="square" lIns="0" tIns="0" rIns="0" bIns="0">
            <a:spAutoFit/>
          </a:bodyPr>
          <a:lstStyle/>
          <a:p>
            <a:r>
              <a:rPr lang="en-US" altLang="ja-JP" sz="2400" dirty="0" smtClean="0">
                <a:latin typeface="Arial" pitchFamily="34" charset="0"/>
                <a:cs typeface="Arial" pitchFamily="34" charset="0"/>
              </a:rPr>
              <a:t>6</a:t>
            </a:r>
            <a:r>
              <a:rPr lang="ja-JP" altLang="en-US" sz="2400" dirty="0" smtClean="0">
                <a:latin typeface="Arial" pitchFamily="34" charset="0"/>
                <a:cs typeface="Arial" pitchFamily="34" charset="0"/>
              </a:rPr>
              <a:t>月北西太平洋域の高気圧の再現性</a:t>
            </a:r>
            <a:endParaRPr lang="ja-JP" altLang="en-US" sz="2400" dirty="0">
              <a:latin typeface="Arial" pitchFamily="34" charset="0"/>
              <a:cs typeface="Arial" pitchFamily="34" charset="0"/>
            </a:endParaRPr>
          </a:p>
        </p:txBody>
      </p:sp>
      <p:sp>
        <p:nvSpPr>
          <p:cNvPr id="42" name="スライド番号プレースホルダ 41"/>
          <p:cNvSpPr>
            <a:spLocks noGrp="1"/>
          </p:cNvSpPr>
          <p:nvPr>
            <p:ph type="sldNum" sz="quarter" idx="12"/>
          </p:nvPr>
        </p:nvSpPr>
        <p:spPr/>
        <p:txBody>
          <a:bodyPr/>
          <a:lstStyle/>
          <a:p>
            <a:fld id="{D2D8002D-B5B0-4BAC-B1F6-782DDCCE6D9C}" type="slidenum">
              <a:rPr kumimoji="1" lang="ja-JP" altLang="en-US" smtClean="0"/>
              <a:pPr/>
              <a:t>7</a:t>
            </a:fld>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a:bodyPr>
          <a:lstStyle/>
          <a:p>
            <a:r>
              <a:rPr lang="ja-JP" altLang="en-US" sz="3200" dirty="0" smtClean="0"/>
              <a:t>ヤマセの温暖化に関する</a:t>
            </a:r>
            <a:r>
              <a:rPr lang="en-US" altLang="ja-JP" sz="3200" dirty="0" smtClean="0"/>
              <a:t>2</a:t>
            </a:r>
            <a:r>
              <a:rPr lang="ja-JP" altLang="en-US" sz="3200" dirty="0" err="1" smtClean="0"/>
              <a:t>つの</a:t>
            </a:r>
            <a:r>
              <a:rPr lang="ja-JP" altLang="en-US" sz="3200" dirty="0" smtClean="0"/>
              <a:t>仮説</a:t>
            </a:r>
            <a:endParaRPr kumimoji="1" lang="ja-JP" altLang="en-US" sz="3200" dirty="0"/>
          </a:p>
        </p:txBody>
      </p:sp>
      <p:sp>
        <p:nvSpPr>
          <p:cNvPr id="3" name="コンテンツ プレースホルダ 2"/>
          <p:cNvSpPr>
            <a:spLocks noGrp="1"/>
          </p:cNvSpPr>
          <p:nvPr>
            <p:ph idx="1"/>
          </p:nvPr>
        </p:nvSpPr>
        <p:spPr/>
        <p:txBody>
          <a:bodyPr/>
          <a:lstStyle/>
          <a:p>
            <a:pPr>
              <a:buNone/>
            </a:pPr>
            <a:r>
              <a:rPr kumimoji="1" lang="ja-JP" altLang="en-US" dirty="0" smtClean="0"/>
              <a:t>１．</a:t>
            </a:r>
            <a:r>
              <a:rPr lang="ja-JP" altLang="en-US" dirty="0" smtClean="0"/>
              <a:t>温暖化しても間欠的に</a:t>
            </a:r>
            <a:r>
              <a:rPr lang="en-US" altLang="ja-JP" dirty="0" smtClean="0"/>
              <a:t>(</a:t>
            </a:r>
            <a:r>
              <a:rPr lang="ja-JP" altLang="en-US" dirty="0" smtClean="0"/>
              <a:t>数年間隔で）襲来するヤマセはなくならない。</a:t>
            </a:r>
            <a:endParaRPr lang="en-US" altLang="ja-JP" dirty="0" smtClean="0"/>
          </a:p>
          <a:p>
            <a:pPr>
              <a:buNone/>
            </a:pPr>
            <a:endParaRPr kumimoji="1" lang="en-US" altLang="ja-JP" dirty="0" smtClean="0"/>
          </a:p>
          <a:p>
            <a:pPr>
              <a:buNone/>
            </a:pPr>
            <a:r>
              <a:rPr lang="ja-JP" altLang="en-US" dirty="0" smtClean="0"/>
              <a:t>２．北冷西暑は地球温暖化と関係があるか</a:t>
            </a:r>
            <a:r>
              <a:rPr lang="en-US" altLang="ja-JP" dirty="0" smtClean="0"/>
              <a:t>?</a:t>
            </a:r>
          </a:p>
          <a:p>
            <a:pPr>
              <a:buNone/>
            </a:pPr>
            <a:r>
              <a:rPr kumimoji="1" lang="ja-JP" altLang="en-US" dirty="0" smtClean="0"/>
              <a:t>　　今後も東北の夏は温暖化が抑えられるか</a:t>
            </a:r>
            <a:r>
              <a:rPr kumimoji="1" lang="en-US" altLang="ja-JP" dirty="0" smtClean="0"/>
              <a:t>?</a:t>
            </a: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8</a:t>
            </a:fld>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a:xfrm>
            <a:off x="457200" y="44450"/>
            <a:ext cx="8229600" cy="635000"/>
          </a:xfrm>
        </p:spPr>
        <p:txBody>
          <a:bodyPr/>
          <a:lstStyle/>
          <a:p>
            <a:r>
              <a:rPr lang="ja-JP" altLang="en-US" sz="3200" smtClean="0"/>
              <a:t>北冷西暑</a:t>
            </a:r>
            <a:r>
              <a:rPr lang="en-US" altLang="ja-JP" sz="3200" smtClean="0"/>
              <a:t>?</a:t>
            </a:r>
            <a:endParaRPr lang="ja-JP" altLang="en-US" sz="3200" dirty="0" smtClean="0"/>
          </a:p>
        </p:txBody>
      </p:sp>
      <p:pic>
        <p:nvPicPr>
          <p:cNvPr id="24579" name="Picture 2"/>
          <p:cNvPicPr>
            <a:picLocks noChangeAspect="1" noChangeArrowheads="1"/>
          </p:cNvPicPr>
          <p:nvPr/>
        </p:nvPicPr>
        <p:blipFill>
          <a:blip r:embed="rId2" cstate="print"/>
          <a:srcRect/>
          <a:stretch>
            <a:fillRect/>
          </a:stretch>
        </p:blipFill>
        <p:spPr bwMode="auto">
          <a:xfrm>
            <a:off x="28575" y="620713"/>
            <a:ext cx="9086850" cy="3895725"/>
          </a:xfrm>
          <a:prstGeom prst="rect">
            <a:avLst/>
          </a:prstGeom>
          <a:noFill/>
          <a:ln w="9525">
            <a:noFill/>
            <a:miter lim="800000"/>
            <a:headEnd/>
            <a:tailEnd/>
          </a:ln>
        </p:spPr>
      </p:pic>
      <p:sp>
        <p:nvSpPr>
          <p:cNvPr id="24580" name="正方形/長方形 5"/>
          <p:cNvSpPr>
            <a:spLocks noChangeArrowheads="1"/>
          </p:cNvSpPr>
          <p:nvPr/>
        </p:nvSpPr>
        <p:spPr bwMode="auto">
          <a:xfrm>
            <a:off x="0" y="4508500"/>
            <a:ext cx="9144000" cy="1908175"/>
          </a:xfrm>
          <a:prstGeom prst="rect">
            <a:avLst/>
          </a:prstGeom>
          <a:noFill/>
          <a:ln w="9525">
            <a:noFill/>
            <a:miter lim="800000"/>
            <a:headEnd/>
            <a:tailEnd/>
          </a:ln>
        </p:spPr>
        <p:txBody>
          <a:bodyPr>
            <a:spAutoFit/>
          </a:bodyPr>
          <a:lstStyle/>
          <a:p>
            <a:r>
              <a:rPr lang="ja-JP" altLang="en-US" sz="2000"/>
              <a:t>主要都市および都市化の影響が少ないと考えられる</a:t>
            </a:r>
            <a:r>
              <a:rPr lang="en-US" altLang="ja-JP" sz="2000"/>
              <a:t>17</a:t>
            </a:r>
            <a:r>
              <a:rPr lang="ja-JP" altLang="en-US" sz="2000"/>
              <a:t>地点平均の気温の上昇率 </a:t>
            </a:r>
          </a:p>
          <a:p>
            <a:r>
              <a:rPr lang="ja-JP" altLang="en-US" sz="1600"/>
              <a:t>年、</a:t>
            </a:r>
            <a:r>
              <a:rPr lang="en-US" altLang="ja-JP" sz="1600"/>
              <a:t>1</a:t>
            </a:r>
            <a:r>
              <a:rPr lang="ja-JP" altLang="en-US" sz="1600"/>
              <a:t>月、</a:t>
            </a:r>
            <a:r>
              <a:rPr lang="en-US" altLang="ja-JP" sz="1600"/>
              <a:t>8</a:t>
            </a:r>
            <a:r>
              <a:rPr lang="ja-JP" altLang="en-US" sz="1600"/>
              <a:t>月の平均気温、日最高気温、日最低気温の</a:t>
            </a:r>
            <a:r>
              <a:rPr lang="en-US" altLang="ja-JP" sz="1600"/>
              <a:t>100</a:t>
            </a:r>
            <a:r>
              <a:rPr lang="ja-JP" altLang="en-US" sz="1600"/>
              <a:t>年あたりの上昇率を示す。統計期間は</a:t>
            </a:r>
            <a:r>
              <a:rPr lang="en-US" altLang="ja-JP" sz="1600"/>
              <a:t>1931</a:t>
            </a:r>
            <a:r>
              <a:rPr lang="ja-JP" altLang="en-US" sz="1600"/>
              <a:t>年から</a:t>
            </a:r>
            <a:r>
              <a:rPr lang="en-US" altLang="ja-JP" sz="1600"/>
              <a:t>2009</a:t>
            </a:r>
            <a:r>
              <a:rPr lang="ja-JP" altLang="en-US" sz="1600"/>
              <a:t>年まで。斜体字は統計的に有意な変化傾向がないことを意味する。</a:t>
            </a:r>
            <a:r>
              <a:rPr lang="en-US" altLang="ja-JP" sz="1600"/>
              <a:t>※</a:t>
            </a:r>
            <a:r>
              <a:rPr lang="ja-JP" altLang="en-US" sz="1600"/>
              <a:t>を付した地点（</a:t>
            </a:r>
            <a:r>
              <a:rPr lang="en-US" altLang="ja-JP" sz="1600"/>
              <a:t>17</a:t>
            </a:r>
            <a:r>
              <a:rPr lang="ja-JP" altLang="en-US" sz="1600"/>
              <a:t>地点平均は飯田、宮崎）は、統計期間内に庁舎の移転があったため、移転に伴う影響を補正してから算出した。補正の方法は、気象観測統計指針</a:t>
            </a:r>
            <a:r>
              <a:rPr lang="en-US" altLang="ja-JP" sz="1600"/>
              <a:t>(</a:t>
            </a:r>
            <a:r>
              <a:rPr lang="ja-JP" altLang="en-US" sz="1600"/>
              <a:t>気象庁</a:t>
            </a:r>
            <a:r>
              <a:rPr lang="en-US" altLang="ja-JP" sz="1600"/>
              <a:t>,2005a</a:t>
            </a:r>
            <a:r>
              <a:rPr lang="ja-JP" altLang="en-US" sz="1600"/>
              <a:t>）</a:t>
            </a:r>
            <a:r>
              <a:rPr lang="en-US" altLang="ja-JP" sz="1600"/>
              <a:t>(http://www.data.jma.go.jp/obd/stats/data/kaisetu/index.html)</a:t>
            </a:r>
            <a:r>
              <a:rPr lang="ja-JP" altLang="en-US" sz="1600"/>
              <a:t>の「主成分分析による方法」による。補正値はデータの見直しにより変更する場合がある。 </a:t>
            </a:r>
            <a:r>
              <a:rPr lang="ja-JP" altLang="en-US"/>
              <a:t>ヒートアイランド監視報告（平成</a:t>
            </a:r>
            <a:r>
              <a:rPr lang="en-US" altLang="ja-JP"/>
              <a:t>21</a:t>
            </a:r>
            <a:r>
              <a:rPr lang="ja-JP" altLang="en-US"/>
              <a:t>年）気象庁</a:t>
            </a:r>
          </a:p>
        </p:txBody>
      </p:sp>
      <p:sp>
        <p:nvSpPr>
          <p:cNvPr id="6" name="円/楕円 5"/>
          <p:cNvSpPr/>
          <p:nvPr/>
        </p:nvSpPr>
        <p:spPr>
          <a:xfrm>
            <a:off x="5724128" y="1124744"/>
            <a:ext cx="792088" cy="11521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FFFF"/>
    </a:accent1>
    <a:accent2>
      <a:srgbClr val="0000FF"/>
    </a:accent2>
    <a:accent3>
      <a:srgbClr val="FFFFFF"/>
    </a:accent3>
    <a:accent4>
      <a:srgbClr val="000000"/>
    </a:accent4>
    <a:accent5>
      <a:srgbClr val="AAFFFF"/>
    </a:accent5>
    <a:accent6>
      <a:srgbClr val="0000E7"/>
    </a:accent6>
    <a:hlink>
      <a:srgbClr val="CCCCFF"/>
    </a:hlink>
    <a:folHlink>
      <a:srgbClr val="B2B2B2"/>
    </a:folHlink>
  </a:clrScheme>
  <a:fontScheme name="OHPPPT">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FFFF"/>
    </a:accent1>
    <a:accent2>
      <a:srgbClr val="0000FF"/>
    </a:accent2>
    <a:accent3>
      <a:srgbClr val="FFFFFF"/>
    </a:accent3>
    <a:accent4>
      <a:srgbClr val="000000"/>
    </a:accent4>
    <a:accent5>
      <a:srgbClr val="AAFFFF"/>
    </a:accent5>
    <a:accent6>
      <a:srgbClr val="0000E7"/>
    </a:accent6>
    <a:hlink>
      <a:srgbClr val="CCCCFF"/>
    </a:hlink>
    <a:folHlink>
      <a:srgbClr val="B2B2B2"/>
    </a:folHlink>
  </a:clrScheme>
  <a:fontScheme name="OHPPPT">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3371</TotalTime>
  <Words>2162</Words>
  <Application>Microsoft Office PowerPoint</Application>
  <PresentationFormat>画面に合わせる (4:3)</PresentationFormat>
  <Paragraphs>309</Paragraphs>
  <Slides>23</Slides>
  <Notes>9</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Office テーマ</vt:lpstr>
      <vt:lpstr>スライド 1</vt:lpstr>
      <vt:lpstr>気候変動適応イニシアチブ年度計画</vt:lpstr>
      <vt:lpstr>平成24年度計画</vt:lpstr>
      <vt:lpstr>10kmダウンスケーリングによる地域特性と長期変動</vt:lpstr>
      <vt:lpstr>中高緯度の下層雲の重要性とモデル下層雲</vt:lpstr>
      <vt:lpstr>ヤマセの温暖化予測</vt:lpstr>
      <vt:lpstr>マルチ気候モデルの現在気候の信頼性評価</vt:lpstr>
      <vt:lpstr>ヤマセの温暖化に関する2つの仮説</vt:lpstr>
      <vt:lpstr>北冷西暑?</vt:lpstr>
      <vt:lpstr>スライド 10</vt:lpstr>
      <vt:lpstr>スライド 11</vt:lpstr>
      <vt:lpstr>時間別の気温トレンド</vt:lpstr>
      <vt:lpstr>地表気温のトレンド(NHMと観測の比較)</vt:lpstr>
      <vt:lpstr>気象官署の地点での気温トレンドの比較 (八戸）</vt:lpstr>
      <vt:lpstr>気象官署の地点での気温トレンドの比較 (宮古）</vt:lpstr>
      <vt:lpstr>気象官署の地点での気温トレンドの比較 (仙台）</vt:lpstr>
      <vt:lpstr>気象官署の地点での気温トレンドの比較 (酒田）</vt:lpstr>
      <vt:lpstr>気象官署の地点での気温トレンドの比較 (帯広）</vt:lpstr>
      <vt:lpstr>平成24年度計画</vt:lpstr>
      <vt:lpstr>アンサンブルダウンスケール予測</vt:lpstr>
      <vt:lpstr>AMeDASベース1kmメッシュデータを用いたイネいもち病過去33年間の感染好適条件の出現率．</vt:lpstr>
      <vt:lpstr>スライド 22</vt:lpstr>
      <vt:lpstr>農作物警戒情報システムの運用開始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東北大学理学研究科23年度計画： ダウンスケールのための物理過程スキームの改良と局地循環の研究</dc:title>
  <dc:creator>sawada</dc:creator>
  <cp:lastModifiedBy>IWASAKI</cp:lastModifiedBy>
  <cp:revision>384</cp:revision>
  <dcterms:created xsi:type="dcterms:W3CDTF">2011-05-10T02:11:59Z</dcterms:created>
  <dcterms:modified xsi:type="dcterms:W3CDTF">2012-03-04T16:20:36Z</dcterms:modified>
</cp:coreProperties>
</file>