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11" r:id="rId2"/>
    <p:sldId id="312" r:id="rId3"/>
    <p:sldId id="318" r:id="rId4"/>
    <p:sldId id="319" r:id="rId5"/>
    <p:sldId id="314" r:id="rId6"/>
    <p:sldId id="320" r:id="rId7"/>
    <p:sldId id="321" r:id="rId8"/>
    <p:sldId id="316" r:id="rId9"/>
    <p:sldId id="317" r:id="rId10"/>
    <p:sldId id="322" r:id="rId11"/>
    <p:sldId id="329" r:id="rId12"/>
    <p:sldId id="330" r:id="rId13"/>
    <p:sldId id="331" r:id="rId14"/>
    <p:sldId id="332" r:id="rId15"/>
    <p:sldId id="306" r:id="rId16"/>
    <p:sldId id="291" r:id="rId17"/>
    <p:sldId id="301" r:id="rId18"/>
    <p:sldId id="304" r:id="rId19"/>
    <p:sldId id="288" r:id="rId20"/>
    <p:sldId id="328" r:id="rId21"/>
    <p:sldId id="323" r:id="rId22"/>
    <p:sldId id="324" r:id="rId23"/>
    <p:sldId id="325" r:id="rId24"/>
    <p:sldId id="326" r:id="rId25"/>
    <p:sldId id="327" r:id="rId26"/>
    <p:sldId id="281" r:id="rId27"/>
    <p:sldId id="310" r:id="rId28"/>
    <p:sldId id="267" r:id="rId29"/>
    <p:sldId id="335" r:id="rId30"/>
    <p:sldId id="333" r:id="rId31"/>
    <p:sldId id="334" r:id="rId32"/>
    <p:sldId id="313" r:id="rId33"/>
  </p:sldIdLst>
  <p:sldSz cx="9144000" cy="6858000" type="screen4x3"/>
  <p:notesSz cx="7086600" cy="10210800"/>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F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836" autoAdjust="0"/>
  </p:normalViewPr>
  <p:slideViewPr>
    <p:cSldViewPr>
      <p:cViewPr>
        <p:scale>
          <a:sx n="50" d="100"/>
          <a:sy n="50" d="100"/>
        </p:scale>
        <p:origin x="-1062"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1632" cy="511112"/>
          </a:xfrm>
          <a:prstGeom prst="rect">
            <a:avLst/>
          </a:prstGeom>
        </p:spPr>
        <p:txBody>
          <a:bodyPr vert="horz" lIns="94567" tIns="47284" rIns="94567" bIns="47284" rtlCol="0"/>
          <a:lstStyle>
            <a:lvl1pPr algn="l">
              <a:defRPr sz="1200">
                <a:latin typeface="Arial" charset="0"/>
                <a:ea typeface="ＭＳ Ｐゴシック" pitchFamily="50" charset="-128"/>
              </a:defRPr>
            </a:lvl1pPr>
          </a:lstStyle>
          <a:p>
            <a:pPr>
              <a:defRPr/>
            </a:pPr>
            <a:endParaRPr lang="ja-JP" altLang="en-US"/>
          </a:p>
        </p:txBody>
      </p:sp>
      <p:sp>
        <p:nvSpPr>
          <p:cNvPr id="3" name="日付プレースホルダ 2"/>
          <p:cNvSpPr>
            <a:spLocks noGrp="1"/>
          </p:cNvSpPr>
          <p:nvPr>
            <p:ph type="dt" sz="quarter" idx="1"/>
          </p:nvPr>
        </p:nvSpPr>
        <p:spPr>
          <a:xfrm>
            <a:off x="4013313" y="0"/>
            <a:ext cx="3071632" cy="511112"/>
          </a:xfrm>
          <a:prstGeom prst="rect">
            <a:avLst/>
          </a:prstGeom>
        </p:spPr>
        <p:txBody>
          <a:bodyPr vert="horz" lIns="94567" tIns="47284" rIns="94567" bIns="47284" rtlCol="0"/>
          <a:lstStyle>
            <a:lvl1pPr algn="r">
              <a:defRPr sz="1200">
                <a:latin typeface="Arial" charset="0"/>
                <a:ea typeface="ＭＳ Ｐゴシック" pitchFamily="50" charset="-128"/>
              </a:defRPr>
            </a:lvl1pPr>
          </a:lstStyle>
          <a:p>
            <a:pPr>
              <a:defRPr/>
            </a:pPr>
            <a:fld id="{4933944C-679C-443E-BD8C-64771169576E}" type="datetimeFigureOut">
              <a:rPr lang="ja-JP" altLang="en-US"/>
              <a:pPr>
                <a:defRPr/>
              </a:pPr>
              <a:t>2012/3/5</a:t>
            </a:fld>
            <a:endParaRPr lang="ja-JP" altLang="en-US"/>
          </a:p>
        </p:txBody>
      </p:sp>
      <p:sp>
        <p:nvSpPr>
          <p:cNvPr id="4" name="フッター プレースホルダ 3"/>
          <p:cNvSpPr>
            <a:spLocks noGrp="1"/>
          </p:cNvSpPr>
          <p:nvPr>
            <p:ph type="ftr" sz="quarter" idx="2"/>
          </p:nvPr>
        </p:nvSpPr>
        <p:spPr>
          <a:xfrm>
            <a:off x="0" y="9698056"/>
            <a:ext cx="3071632" cy="511111"/>
          </a:xfrm>
          <a:prstGeom prst="rect">
            <a:avLst/>
          </a:prstGeom>
        </p:spPr>
        <p:txBody>
          <a:bodyPr vert="horz" lIns="94567" tIns="47284" rIns="94567" bIns="47284" rtlCol="0" anchor="b"/>
          <a:lstStyle>
            <a:lvl1pPr algn="l">
              <a:defRPr sz="1200">
                <a:latin typeface="Arial" charset="0"/>
                <a:ea typeface="ＭＳ Ｐゴシック" pitchFamily="50" charset="-128"/>
              </a:defRPr>
            </a:lvl1pPr>
          </a:lstStyle>
          <a:p>
            <a:pPr>
              <a:defRPr/>
            </a:pPr>
            <a:endParaRPr lang="ja-JP" altLang="en-US"/>
          </a:p>
        </p:txBody>
      </p:sp>
      <p:sp>
        <p:nvSpPr>
          <p:cNvPr id="5" name="スライド番号プレースホルダ 4"/>
          <p:cNvSpPr>
            <a:spLocks noGrp="1"/>
          </p:cNvSpPr>
          <p:nvPr>
            <p:ph type="sldNum" sz="quarter" idx="3"/>
          </p:nvPr>
        </p:nvSpPr>
        <p:spPr>
          <a:xfrm>
            <a:off x="4013313" y="9698056"/>
            <a:ext cx="3071632" cy="511111"/>
          </a:xfrm>
          <a:prstGeom prst="rect">
            <a:avLst/>
          </a:prstGeom>
        </p:spPr>
        <p:txBody>
          <a:bodyPr vert="horz" lIns="94567" tIns="47284" rIns="94567" bIns="47284" rtlCol="0" anchor="b"/>
          <a:lstStyle>
            <a:lvl1pPr algn="r">
              <a:defRPr sz="1200">
                <a:latin typeface="Arial" charset="0"/>
                <a:ea typeface="ＭＳ Ｐゴシック" pitchFamily="50" charset="-128"/>
              </a:defRPr>
            </a:lvl1pPr>
          </a:lstStyle>
          <a:p>
            <a:pPr>
              <a:defRPr/>
            </a:pPr>
            <a:fld id="{623C1EB3-CA06-451A-AAB8-D2AA1F4FAE84}" type="slidenum">
              <a:rPr lang="ja-JP" altLang="en-US"/>
              <a:pPr>
                <a:defRPr/>
              </a:pPr>
              <a:t>‹#›</a:t>
            </a:fld>
            <a:endParaRPr lang="ja-JP" altLang="en-US"/>
          </a:p>
        </p:txBody>
      </p:sp>
    </p:spTree>
    <p:extLst>
      <p:ext uri="{BB962C8B-B14F-4D97-AF65-F5344CB8AC3E}">
        <p14:creationId xmlns:p14="http://schemas.microsoft.com/office/powerpoint/2010/main" val="2921064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1632" cy="511112"/>
          </a:xfrm>
          <a:prstGeom prst="rect">
            <a:avLst/>
          </a:prstGeom>
        </p:spPr>
        <p:txBody>
          <a:bodyPr vert="horz" lIns="94567" tIns="47284" rIns="94567" bIns="47284"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4013313" y="0"/>
            <a:ext cx="3071632" cy="511112"/>
          </a:xfrm>
          <a:prstGeom prst="rect">
            <a:avLst/>
          </a:prstGeom>
        </p:spPr>
        <p:txBody>
          <a:bodyPr vert="horz" lIns="94567" tIns="47284" rIns="94567" bIns="47284" rtlCol="0"/>
          <a:lstStyle>
            <a:lvl1pPr algn="r" fontAlgn="auto">
              <a:spcBef>
                <a:spcPts val="0"/>
              </a:spcBef>
              <a:spcAft>
                <a:spcPts val="0"/>
              </a:spcAft>
              <a:defRPr sz="1200">
                <a:latin typeface="+mn-lt"/>
                <a:ea typeface="+mn-ea"/>
              </a:defRPr>
            </a:lvl1pPr>
          </a:lstStyle>
          <a:p>
            <a:pPr>
              <a:defRPr/>
            </a:pPr>
            <a:fld id="{367BDB04-2BA8-458D-B414-E0916F82D33B}" type="datetimeFigureOut">
              <a:rPr lang="ja-JP" altLang="en-US"/>
              <a:pPr>
                <a:defRPr/>
              </a:pPr>
              <a:t>2012/3/5</a:t>
            </a:fld>
            <a:endParaRPr lang="ja-JP" altLang="en-US"/>
          </a:p>
        </p:txBody>
      </p:sp>
      <p:sp>
        <p:nvSpPr>
          <p:cNvPr id="4" name="スライド イメージ プレースホルダ 3"/>
          <p:cNvSpPr>
            <a:spLocks noGrp="1" noRot="1" noChangeAspect="1"/>
          </p:cNvSpPr>
          <p:nvPr>
            <p:ph type="sldImg" idx="2"/>
          </p:nvPr>
        </p:nvSpPr>
        <p:spPr>
          <a:xfrm>
            <a:off x="989013" y="765175"/>
            <a:ext cx="5108575" cy="3830638"/>
          </a:xfrm>
          <a:prstGeom prst="rect">
            <a:avLst/>
          </a:prstGeom>
          <a:noFill/>
          <a:ln w="12700">
            <a:solidFill>
              <a:prstClr val="black"/>
            </a:solidFill>
          </a:ln>
        </p:spPr>
        <p:txBody>
          <a:bodyPr vert="horz" lIns="94567" tIns="47284" rIns="94567" bIns="47284" rtlCol="0" anchor="ctr"/>
          <a:lstStyle/>
          <a:p>
            <a:pPr lvl="0"/>
            <a:endParaRPr lang="ja-JP" altLang="en-US" noProof="0" smtClean="0"/>
          </a:p>
        </p:txBody>
      </p:sp>
      <p:sp>
        <p:nvSpPr>
          <p:cNvPr id="5" name="ノート プレースホルダ 4"/>
          <p:cNvSpPr>
            <a:spLocks noGrp="1"/>
          </p:cNvSpPr>
          <p:nvPr>
            <p:ph type="body" sz="quarter" idx="3"/>
          </p:nvPr>
        </p:nvSpPr>
        <p:spPr>
          <a:xfrm>
            <a:off x="708330" y="4849844"/>
            <a:ext cx="5669942" cy="4595105"/>
          </a:xfrm>
          <a:prstGeom prst="rect">
            <a:avLst/>
          </a:prstGeom>
        </p:spPr>
        <p:txBody>
          <a:bodyPr vert="horz" lIns="94567" tIns="47284" rIns="94567" bIns="47284"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698056"/>
            <a:ext cx="3071632" cy="511111"/>
          </a:xfrm>
          <a:prstGeom prst="rect">
            <a:avLst/>
          </a:prstGeom>
        </p:spPr>
        <p:txBody>
          <a:bodyPr vert="horz" lIns="94567" tIns="47284" rIns="94567" bIns="47284"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4013313" y="9698056"/>
            <a:ext cx="3071632" cy="511111"/>
          </a:xfrm>
          <a:prstGeom prst="rect">
            <a:avLst/>
          </a:prstGeom>
        </p:spPr>
        <p:txBody>
          <a:bodyPr vert="horz" lIns="94567" tIns="47284" rIns="94567" bIns="47284" rtlCol="0" anchor="b"/>
          <a:lstStyle>
            <a:lvl1pPr algn="r" fontAlgn="auto">
              <a:spcBef>
                <a:spcPts val="0"/>
              </a:spcBef>
              <a:spcAft>
                <a:spcPts val="0"/>
              </a:spcAft>
              <a:defRPr sz="1200">
                <a:latin typeface="+mn-lt"/>
                <a:ea typeface="+mn-ea"/>
              </a:defRPr>
            </a:lvl1pPr>
          </a:lstStyle>
          <a:p>
            <a:pPr>
              <a:defRPr/>
            </a:pPr>
            <a:fld id="{F61D73D1-F362-4E98-8207-B9A15D357F2B}" type="slidenum">
              <a:rPr lang="ja-JP" altLang="en-US"/>
              <a:pPr>
                <a:defRPr/>
              </a:pPr>
              <a:t>‹#›</a:t>
            </a:fld>
            <a:endParaRPr lang="ja-JP" altLang="en-US"/>
          </a:p>
        </p:txBody>
      </p:sp>
    </p:spTree>
    <p:extLst>
      <p:ext uri="{BB962C8B-B14F-4D97-AF65-F5344CB8AC3E}">
        <p14:creationId xmlns:p14="http://schemas.microsoft.com/office/powerpoint/2010/main" val="548543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C6F87F26-695B-414F-9F4B-E13378B1E260}" type="slidenum">
              <a:rPr lang="ja-JP" altLang="en-US" smtClean="0"/>
              <a:pPr>
                <a:defRPr/>
              </a:pPr>
              <a:t>2</a:t>
            </a:fld>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78C40CA-9013-459C-B3CC-322CA8520CE8}" type="slidenum">
              <a:rPr lang="en-US" altLang="ja-JP"/>
              <a:pPr>
                <a:defRPr/>
              </a:pPr>
              <a:t>27</a:t>
            </a:fld>
            <a:endParaRPr lang="en-US" altLang="ja-JP"/>
          </a:p>
        </p:txBody>
      </p:sp>
      <p:sp>
        <p:nvSpPr>
          <p:cNvPr id="4505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smtClean="0"/>
          </a:p>
        </p:txBody>
      </p:sp>
      <p:sp>
        <p:nvSpPr>
          <p:cNvPr id="460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44031" eaLnBrk="0" hangingPunct="0">
              <a:defRPr kumimoji="1">
                <a:solidFill>
                  <a:schemeClr val="tx1"/>
                </a:solidFill>
                <a:latin typeface="Arial" charset="0"/>
                <a:ea typeface="ＭＳ Ｐゴシック" pitchFamily="50" charset="-128"/>
              </a:defRPr>
            </a:lvl1pPr>
            <a:lvl2pPr marL="768359" indent="-295523" defTabSz="944031" eaLnBrk="0" hangingPunct="0">
              <a:defRPr kumimoji="1">
                <a:solidFill>
                  <a:schemeClr val="tx1"/>
                </a:solidFill>
                <a:latin typeface="Arial" charset="0"/>
                <a:ea typeface="ＭＳ Ｐゴシック" pitchFamily="50" charset="-128"/>
              </a:defRPr>
            </a:lvl2pPr>
            <a:lvl3pPr marL="1182091" indent="-236418" defTabSz="944031" eaLnBrk="0" hangingPunct="0">
              <a:defRPr kumimoji="1">
                <a:solidFill>
                  <a:schemeClr val="tx1"/>
                </a:solidFill>
                <a:latin typeface="Arial" charset="0"/>
                <a:ea typeface="ＭＳ Ｐゴシック" pitchFamily="50" charset="-128"/>
              </a:defRPr>
            </a:lvl3pPr>
            <a:lvl4pPr marL="1654927" indent="-236418" defTabSz="944031" eaLnBrk="0" hangingPunct="0">
              <a:defRPr kumimoji="1">
                <a:solidFill>
                  <a:schemeClr val="tx1"/>
                </a:solidFill>
                <a:latin typeface="Arial" charset="0"/>
                <a:ea typeface="ＭＳ Ｐゴシック" pitchFamily="50" charset="-128"/>
              </a:defRPr>
            </a:lvl4pPr>
            <a:lvl5pPr marL="2127763" indent="-236418" defTabSz="944031" eaLnBrk="0" hangingPunct="0">
              <a:defRPr kumimoji="1">
                <a:solidFill>
                  <a:schemeClr val="tx1"/>
                </a:solidFill>
                <a:latin typeface="Arial" charset="0"/>
                <a:ea typeface="ＭＳ Ｐゴシック" pitchFamily="50" charset="-128"/>
              </a:defRPr>
            </a:lvl5pPr>
            <a:lvl6pPr marL="2600599" indent="-236418" defTabSz="944031" eaLnBrk="0" fontAlgn="base" hangingPunct="0">
              <a:spcBef>
                <a:spcPct val="0"/>
              </a:spcBef>
              <a:spcAft>
                <a:spcPct val="0"/>
              </a:spcAft>
              <a:defRPr kumimoji="1">
                <a:solidFill>
                  <a:schemeClr val="tx1"/>
                </a:solidFill>
                <a:latin typeface="Arial" charset="0"/>
                <a:ea typeface="ＭＳ Ｐゴシック" pitchFamily="50" charset="-128"/>
              </a:defRPr>
            </a:lvl6pPr>
            <a:lvl7pPr marL="3073436" indent="-236418" defTabSz="944031" eaLnBrk="0" fontAlgn="base" hangingPunct="0">
              <a:spcBef>
                <a:spcPct val="0"/>
              </a:spcBef>
              <a:spcAft>
                <a:spcPct val="0"/>
              </a:spcAft>
              <a:defRPr kumimoji="1">
                <a:solidFill>
                  <a:schemeClr val="tx1"/>
                </a:solidFill>
                <a:latin typeface="Arial" charset="0"/>
                <a:ea typeface="ＭＳ Ｐゴシック" pitchFamily="50" charset="-128"/>
              </a:defRPr>
            </a:lvl7pPr>
            <a:lvl8pPr marL="3546272" indent="-236418" defTabSz="944031" eaLnBrk="0" fontAlgn="base" hangingPunct="0">
              <a:spcBef>
                <a:spcPct val="0"/>
              </a:spcBef>
              <a:spcAft>
                <a:spcPct val="0"/>
              </a:spcAft>
              <a:defRPr kumimoji="1">
                <a:solidFill>
                  <a:schemeClr val="tx1"/>
                </a:solidFill>
                <a:latin typeface="Arial" charset="0"/>
                <a:ea typeface="ＭＳ Ｐゴシック" pitchFamily="50" charset="-128"/>
              </a:defRPr>
            </a:lvl8pPr>
            <a:lvl9pPr marL="4019108" indent="-236418" defTabSz="944031"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fld id="{6526A27C-9759-4AC2-814C-0A186D50B938}" type="slidenum">
              <a:rPr lang="en-US" altLang="ja-JP" smtClean="0"/>
              <a:pPr eaLnBrk="1" fontAlgn="base" hangingPunct="1">
                <a:spcBef>
                  <a:spcPct val="0"/>
                </a:spcBef>
                <a:spcAft>
                  <a:spcPct val="0"/>
                </a:spcAft>
              </a:pPr>
              <a:t>31</a:t>
            </a:fld>
            <a:endParaRPr lang="en-US"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AF233DF4-53D4-4A0A-BBE2-96EA37EFBC24}" type="slidenum">
              <a:rPr lang="ja-JP" altLang="en-US" smtClean="0"/>
              <a:pPr>
                <a:defRPr/>
              </a:pPr>
              <a:t>32</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25FBC368-AAC3-4CF6-9AB4-02D110EC75BD}" type="slidenum">
              <a:rPr lang="ja-JP" altLang="en-US" smtClean="0"/>
              <a:pPr>
                <a:defRPr/>
              </a:pPr>
              <a:t>3</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7D2CA089-121F-4CC3-8712-3C2486F2B496}" type="slidenum">
              <a:rPr lang="ja-JP" altLang="en-US" smtClean="0"/>
              <a:pPr>
                <a:defRPr/>
              </a:pPr>
              <a:t>4</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0A50856C-9434-406E-BA01-02D068744CDF}" type="slidenum">
              <a:rPr lang="ja-JP" altLang="en-US" smtClean="0"/>
              <a:pPr>
                <a:defRPr/>
              </a:pPr>
              <a:t>5</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709D233F-F3D4-4A5A-9FA3-293D05562A0C}" type="slidenum">
              <a:rPr lang="ja-JP" altLang="en-US" smtClean="0"/>
              <a:pPr>
                <a:defRPr/>
              </a:pPr>
              <a:t>6</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862B9F54-89DF-42D2-A96A-02871E3A601C}" type="slidenum">
              <a:rPr lang="ja-JP" altLang="en-US" smtClean="0"/>
              <a:pPr>
                <a:defRPr/>
              </a:pPr>
              <a:t>7</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0598" eaLnBrk="0" hangingPunct="0">
              <a:defRPr kumimoji="1">
                <a:solidFill>
                  <a:schemeClr val="tx1"/>
                </a:solidFill>
                <a:latin typeface="Arial" charset="0"/>
                <a:ea typeface="ＭＳ Ｐゴシック" pitchFamily="50" charset="-128"/>
              </a:defRPr>
            </a:lvl1pPr>
            <a:lvl2pPr marL="768359" indent="-295523" defTabSz="950598" eaLnBrk="0" hangingPunct="0">
              <a:defRPr kumimoji="1">
                <a:solidFill>
                  <a:schemeClr val="tx1"/>
                </a:solidFill>
                <a:latin typeface="Arial" charset="0"/>
                <a:ea typeface="ＭＳ Ｐゴシック" pitchFamily="50" charset="-128"/>
              </a:defRPr>
            </a:lvl2pPr>
            <a:lvl3pPr marL="1182091" indent="-236418" defTabSz="950598" eaLnBrk="0" hangingPunct="0">
              <a:defRPr kumimoji="1">
                <a:solidFill>
                  <a:schemeClr val="tx1"/>
                </a:solidFill>
                <a:latin typeface="Arial" charset="0"/>
                <a:ea typeface="ＭＳ Ｐゴシック" pitchFamily="50" charset="-128"/>
              </a:defRPr>
            </a:lvl3pPr>
            <a:lvl4pPr marL="1654927" indent="-236418" defTabSz="950598" eaLnBrk="0" hangingPunct="0">
              <a:defRPr kumimoji="1">
                <a:solidFill>
                  <a:schemeClr val="tx1"/>
                </a:solidFill>
                <a:latin typeface="Arial" charset="0"/>
                <a:ea typeface="ＭＳ Ｐゴシック" pitchFamily="50" charset="-128"/>
              </a:defRPr>
            </a:lvl4pPr>
            <a:lvl5pPr marL="2127763" indent="-236418" defTabSz="950598" eaLnBrk="0" hangingPunct="0">
              <a:defRPr kumimoji="1">
                <a:solidFill>
                  <a:schemeClr val="tx1"/>
                </a:solidFill>
                <a:latin typeface="Arial" charset="0"/>
                <a:ea typeface="ＭＳ Ｐゴシック" pitchFamily="50" charset="-128"/>
              </a:defRPr>
            </a:lvl5pPr>
            <a:lvl6pPr marL="2600599" indent="-236418" defTabSz="950598" eaLnBrk="0" fontAlgn="base" hangingPunct="0">
              <a:spcBef>
                <a:spcPct val="0"/>
              </a:spcBef>
              <a:spcAft>
                <a:spcPct val="0"/>
              </a:spcAft>
              <a:defRPr kumimoji="1">
                <a:solidFill>
                  <a:schemeClr val="tx1"/>
                </a:solidFill>
                <a:latin typeface="Arial" charset="0"/>
                <a:ea typeface="ＭＳ Ｐゴシック" pitchFamily="50" charset="-128"/>
              </a:defRPr>
            </a:lvl6pPr>
            <a:lvl7pPr marL="3073436" indent="-236418" defTabSz="950598" eaLnBrk="0" fontAlgn="base" hangingPunct="0">
              <a:spcBef>
                <a:spcPct val="0"/>
              </a:spcBef>
              <a:spcAft>
                <a:spcPct val="0"/>
              </a:spcAft>
              <a:defRPr kumimoji="1">
                <a:solidFill>
                  <a:schemeClr val="tx1"/>
                </a:solidFill>
                <a:latin typeface="Arial" charset="0"/>
                <a:ea typeface="ＭＳ Ｐゴシック" pitchFamily="50" charset="-128"/>
              </a:defRPr>
            </a:lvl7pPr>
            <a:lvl8pPr marL="3546272" indent="-236418" defTabSz="950598" eaLnBrk="0" fontAlgn="base" hangingPunct="0">
              <a:spcBef>
                <a:spcPct val="0"/>
              </a:spcBef>
              <a:spcAft>
                <a:spcPct val="0"/>
              </a:spcAft>
              <a:defRPr kumimoji="1">
                <a:solidFill>
                  <a:schemeClr val="tx1"/>
                </a:solidFill>
                <a:latin typeface="Arial" charset="0"/>
                <a:ea typeface="ＭＳ Ｐゴシック" pitchFamily="50" charset="-128"/>
              </a:defRPr>
            </a:lvl8pPr>
            <a:lvl9pPr marL="4019108" indent="-236418" defTabSz="950598"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fld id="{69A15C65-99FC-4251-AB11-731BB6B33A3F}" type="slidenum">
              <a:rPr lang="en-US" altLang="ja-JP" smtClean="0"/>
              <a:pPr eaLnBrk="1" fontAlgn="base" hangingPunct="1">
                <a:spcBef>
                  <a:spcPct val="0"/>
                </a:spcBef>
                <a:spcAft>
                  <a:spcPct val="0"/>
                </a:spcAft>
              </a:pPr>
              <a:t>15</a:t>
            </a:fld>
            <a:endParaRPr lang="en-US" altLang="ja-JP" smtClean="0"/>
          </a:p>
        </p:txBody>
      </p:sp>
      <p:sp>
        <p:nvSpPr>
          <p:cNvPr id="4198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4" name="スライド番号プレースホルダー 3"/>
          <p:cNvSpPr>
            <a:spLocks noGrp="1"/>
          </p:cNvSpPr>
          <p:nvPr>
            <p:ph type="sldNum" sz="quarter" idx="5"/>
          </p:nvPr>
        </p:nvSpPr>
        <p:spPr/>
        <p:txBody>
          <a:bodyPr/>
          <a:lstStyle/>
          <a:p>
            <a:pPr>
              <a:defRPr/>
            </a:pPr>
            <a:fld id="{C48660AF-94A5-4F30-9C61-35A5133F64F1}" type="slidenum">
              <a:rPr lang="ja-JP" altLang="en-US" smtClean="0"/>
              <a:pPr>
                <a:defRPr/>
              </a:pPr>
              <a:t>22</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a:defRPr/>
            </a:pPr>
            <a:fld id="{7379F46F-69CB-4BA4-88C2-0A9D071768B7}" type="slidenum">
              <a:rPr lang="en-US" altLang="ja-JP" smtClean="0"/>
              <a:pPr>
                <a:defRPr/>
              </a:pPr>
              <a:t>26</a:t>
            </a:fld>
            <a:endParaRPr lang="en-US" altLang="ja-JP" smtClean="0"/>
          </a:p>
        </p:txBody>
      </p:sp>
      <p:sp>
        <p:nvSpPr>
          <p:cNvPr id="440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ja-JP" smtClean="0">
              <a:ea typeface="ＭＳ Ｐ明朝" pitchFamily="1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CDECDFF-03B9-4FE1-83AC-88B78F9BE255}" type="datetimeFigureOut">
              <a:rPr lang="ja-JP" altLang="en-US"/>
              <a:pPr>
                <a:defRPr/>
              </a:pPr>
              <a:t>2012/3/5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87AF0EC6-7211-422D-BA4E-FDF443675254}" type="slidenum">
              <a:rPr lang="ja-JP" altLang="en-US"/>
              <a:pPr>
                <a:defRPr/>
              </a:pPr>
              <a:t>‹#›</a:t>
            </a:fld>
            <a:endParaRPr lang="ja-JP" altLang="en-US"/>
          </a:p>
        </p:txBody>
      </p:sp>
    </p:spTree>
    <p:extLst>
      <p:ext uri="{BB962C8B-B14F-4D97-AF65-F5344CB8AC3E}">
        <p14:creationId xmlns:p14="http://schemas.microsoft.com/office/powerpoint/2010/main" val="171622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F8231AD4-2744-47EF-A3F1-D6A2D00192D2}" type="datetimeFigureOut">
              <a:rPr lang="ja-JP" altLang="en-US"/>
              <a:pPr>
                <a:defRPr/>
              </a:pPr>
              <a:t>2012/3/5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5EF141E9-A492-4F72-969D-BB685C5B2060}" type="slidenum">
              <a:rPr lang="ja-JP" altLang="en-US"/>
              <a:pPr>
                <a:defRPr/>
              </a:pPr>
              <a:t>‹#›</a:t>
            </a:fld>
            <a:endParaRPr lang="ja-JP" altLang="en-US"/>
          </a:p>
        </p:txBody>
      </p:sp>
    </p:spTree>
    <p:extLst>
      <p:ext uri="{BB962C8B-B14F-4D97-AF65-F5344CB8AC3E}">
        <p14:creationId xmlns:p14="http://schemas.microsoft.com/office/powerpoint/2010/main" val="2898698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1B45CB69-213F-4AF9-95A7-FA5CA8C28D36}" type="datetimeFigureOut">
              <a:rPr lang="ja-JP" altLang="en-US"/>
              <a:pPr>
                <a:defRPr/>
              </a:pPr>
              <a:t>2012/3/5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175A835-CF38-4C06-99A8-97BC62767C6B}" type="slidenum">
              <a:rPr lang="ja-JP" altLang="en-US"/>
              <a:pPr>
                <a:defRPr/>
              </a:pPr>
              <a:t>‹#›</a:t>
            </a:fld>
            <a:endParaRPr lang="ja-JP" altLang="en-US"/>
          </a:p>
        </p:txBody>
      </p:sp>
    </p:spTree>
    <p:extLst>
      <p:ext uri="{BB962C8B-B14F-4D97-AF65-F5344CB8AC3E}">
        <p14:creationId xmlns:p14="http://schemas.microsoft.com/office/powerpoint/2010/main" val="351340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439328F9-5AD6-442E-BA9E-27E4BA4FDAEA}" type="datetimeFigureOut">
              <a:rPr lang="ja-JP" altLang="en-US"/>
              <a:pPr>
                <a:defRPr/>
              </a:pPr>
              <a:t>2012/3/5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4B6C617-94A7-48D7-812F-44FF26FF9C0F}" type="slidenum">
              <a:rPr lang="ja-JP" altLang="en-US"/>
              <a:pPr>
                <a:defRPr/>
              </a:pPr>
              <a:t>‹#›</a:t>
            </a:fld>
            <a:endParaRPr lang="ja-JP" altLang="en-US"/>
          </a:p>
        </p:txBody>
      </p:sp>
    </p:spTree>
    <p:extLst>
      <p:ext uri="{BB962C8B-B14F-4D97-AF65-F5344CB8AC3E}">
        <p14:creationId xmlns:p14="http://schemas.microsoft.com/office/powerpoint/2010/main" val="417195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0C9D4478-35D9-40DD-8504-5C01665AF540}" type="datetimeFigureOut">
              <a:rPr lang="ja-JP" altLang="en-US"/>
              <a:pPr>
                <a:defRPr/>
              </a:pPr>
              <a:t>2012/3/5</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F0467A1D-A6F8-440B-8095-81B0A998F600}" type="slidenum">
              <a:rPr lang="ja-JP" altLang="en-US"/>
              <a:pPr>
                <a:defRPr/>
              </a:pPr>
              <a:t>‹#›</a:t>
            </a:fld>
            <a:endParaRPr lang="ja-JP" altLang="en-US"/>
          </a:p>
        </p:txBody>
      </p:sp>
    </p:spTree>
    <p:extLst>
      <p:ext uri="{BB962C8B-B14F-4D97-AF65-F5344CB8AC3E}">
        <p14:creationId xmlns:p14="http://schemas.microsoft.com/office/powerpoint/2010/main" val="1472481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759F71B4-7782-4BC1-9DE5-E759D9C1D37D}" type="datetimeFigureOut">
              <a:rPr lang="ja-JP" altLang="en-US"/>
              <a:pPr>
                <a:defRPr/>
              </a:pPr>
              <a:t>2012/3/5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9EF6205-92A7-4046-A76B-8D8F2784404A}" type="slidenum">
              <a:rPr lang="ja-JP" altLang="en-US"/>
              <a:pPr>
                <a:defRPr/>
              </a:pPr>
              <a:t>‹#›</a:t>
            </a:fld>
            <a:endParaRPr lang="ja-JP" altLang="en-US"/>
          </a:p>
        </p:txBody>
      </p:sp>
    </p:spTree>
    <p:extLst>
      <p:ext uri="{BB962C8B-B14F-4D97-AF65-F5344CB8AC3E}">
        <p14:creationId xmlns:p14="http://schemas.microsoft.com/office/powerpoint/2010/main" val="2529839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56D57C02-AA29-49A1-8E38-4B5A5A5DED3E}" type="datetimeFigureOut">
              <a:rPr lang="ja-JP" altLang="en-US"/>
              <a:pPr>
                <a:defRPr/>
              </a:pPr>
              <a:t>2012/3/5</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809BEDE7-3AE5-409E-9AB4-C99B9725E1B8}" type="slidenum">
              <a:rPr lang="ja-JP" altLang="en-US"/>
              <a:pPr>
                <a:defRPr/>
              </a:pPr>
              <a:t>‹#›</a:t>
            </a:fld>
            <a:endParaRPr lang="ja-JP" altLang="en-US"/>
          </a:p>
        </p:txBody>
      </p:sp>
    </p:spTree>
    <p:extLst>
      <p:ext uri="{BB962C8B-B14F-4D97-AF65-F5344CB8AC3E}">
        <p14:creationId xmlns:p14="http://schemas.microsoft.com/office/powerpoint/2010/main" val="1375128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A8969947-813B-495B-8561-17F986B2F4CE}" type="datetimeFigureOut">
              <a:rPr lang="ja-JP" altLang="en-US"/>
              <a:pPr>
                <a:defRPr/>
              </a:pPr>
              <a:t>2012/3/5</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1A5A6D62-98A0-42E2-8C49-12FE583E01F4}" type="slidenum">
              <a:rPr lang="ja-JP" altLang="en-US"/>
              <a:pPr>
                <a:defRPr/>
              </a:pPr>
              <a:t>‹#›</a:t>
            </a:fld>
            <a:endParaRPr lang="ja-JP" altLang="en-US"/>
          </a:p>
        </p:txBody>
      </p:sp>
    </p:spTree>
    <p:extLst>
      <p:ext uri="{BB962C8B-B14F-4D97-AF65-F5344CB8AC3E}">
        <p14:creationId xmlns:p14="http://schemas.microsoft.com/office/powerpoint/2010/main" val="318824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6EA2A49C-4DF1-4588-9541-6E182CA9C71E}" type="datetimeFigureOut">
              <a:rPr lang="ja-JP" altLang="en-US"/>
              <a:pPr>
                <a:defRPr/>
              </a:pPr>
              <a:t>2012/3/5</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E54F7256-956F-4B92-B858-F3198DFDB30B}" type="slidenum">
              <a:rPr lang="ja-JP" altLang="en-US"/>
              <a:pPr>
                <a:defRPr/>
              </a:pPr>
              <a:t>‹#›</a:t>
            </a:fld>
            <a:endParaRPr lang="ja-JP" altLang="en-US"/>
          </a:p>
        </p:txBody>
      </p:sp>
    </p:spTree>
    <p:extLst>
      <p:ext uri="{BB962C8B-B14F-4D97-AF65-F5344CB8AC3E}">
        <p14:creationId xmlns:p14="http://schemas.microsoft.com/office/powerpoint/2010/main" val="517845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C3E4AE10-2ABC-4C04-B2B1-33A4710116E6}" type="datetimeFigureOut">
              <a:rPr lang="ja-JP" altLang="en-US"/>
              <a:pPr>
                <a:defRPr/>
              </a:pPr>
              <a:t>2012/3/5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0D810BA-6FA4-4C95-8076-77E3F98E23A3}" type="slidenum">
              <a:rPr lang="ja-JP" altLang="en-US"/>
              <a:pPr>
                <a:defRPr/>
              </a:pPr>
              <a:t>‹#›</a:t>
            </a:fld>
            <a:endParaRPr lang="ja-JP" altLang="en-US"/>
          </a:p>
        </p:txBody>
      </p:sp>
    </p:spTree>
    <p:extLst>
      <p:ext uri="{BB962C8B-B14F-4D97-AF65-F5344CB8AC3E}">
        <p14:creationId xmlns:p14="http://schemas.microsoft.com/office/powerpoint/2010/main" val="173077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63B72B9-A6B6-42DA-8412-2F5D091386B0}" type="datetimeFigureOut">
              <a:rPr lang="ja-JP" altLang="en-US"/>
              <a:pPr>
                <a:defRPr/>
              </a:pPr>
              <a:t>2012/3/5</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B491E4E8-8AA1-4D1E-ABB8-C0EA68D89E95}" type="slidenum">
              <a:rPr lang="ja-JP" altLang="en-US"/>
              <a:pPr>
                <a:defRPr/>
              </a:pPr>
              <a:t>‹#›</a:t>
            </a:fld>
            <a:endParaRPr lang="ja-JP" altLang="en-US"/>
          </a:p>
        </p:txBody>
      </p:sp>
    </p:spTree>
    <p:extLst>
      <p:ext uri="{BB962C8B-B14F-4D97-AF65-F5344CB8AC3E}">
        <p14:creationId xmlns:p14="http://schemas.microsoft.com/office/powerpoint/2010/main" val="258589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73BA9426-D0A3-4244-8C12-EA38C0D05560}" type="datetimeFigureOut">
              <a:rPr lang="ja-JP" altLang="en-US"/>
              <a:pPr>
                <a:defRPr/>
              </a:pPr>
              <a:t>2012/3/5</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72D5A3CD-5438-4AF7-A1E6-6775B854D826}"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image" Target="../media/image16.emf"/><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emf"/><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wmf"/></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emf"/></Relationships>
</file>

<file path=ppt/slides/_rels/slide32.xml.rels><?xml version="1.0" encoding="UTF-8" standalone="yes"?>
<Relationships xmlns="http://schemas.openxmlformats.org/package/2006/relationships"><Relationship Id="rId8" Type="http://schemas.openxmlformats.org/officeDocument/2006/relationships/hyperlink" Target="http://www.pref.miyagi.jp/res_center/revival/revival.html" TargetMode="External"/><Relationship Id="rId3" Type="http://schemas.openxmlformats.org/officeDocument/2006/relationships/hyperlink" Target="http://www.pref.miyagi.jp/kohou/ej_earthquake.htm" TargetMode="External"/><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hyperlink" Target="http://www.r-info-miyagi.jp/r-info/" TargetMode="External"/><Relationship Id="rId4" Type="http://schemas.openxmlformats.org/officeDocument/2006/relationships/hyperlink" Target="http://www.r-info-miyagi.jp/r-info/?pcview=true" TargetMode="External"/><Relationship Id="rId9"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jma-net.go.jp/sendai/kouhou/houdou/10/0927/0906jma-mot_kakutei.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タイトル 3"/>
          <p:cNvSpPr>
            <a:spLocks noGrp="1"/>
          </p:cNvSpPr>
          <p:nvPr>
            <p:ph type="ctrTitle"/>
          </p:nvPr>
        </p:nvSpPr>
        <p:spPr>
          <a:xfrm>
            <a:off x="684213" y="1484313"/>
            <a:ext cx="7772400" cy="1470025"/>
          </a:xfrm>
        </p:spPr>
        <p:txBody>
          <a:bodyPr/>
          <a:lstStyle/>
          <a:p>
            <a:r>
              <a:rPr lang="ja-JP" altLang="en-US" smtClean="0"/>
              <a:t>宮城県の農業気象利用と</a:t>
            </a:r>
            <a:r>
              <a:rPr lang="en-US" altLang="ja-JP" smtClean="0"/>
              <a:t/>
            </a:r>
            <a:br>
              <a:rPr lang="en-US" altLang="ja-JP" smtClean="0"/>
            </a:br>
            <a:r>
              <a:rPr lang="ja-JP" altLang="en-US" smtClean="0"/>
              <a:t>東日本大震災の状況</a:t>
            </a:r>
          </a:p>
        </p:txBody>
      </p:sp>
      <p:sp>
        <p:nvSpPr>
          <p:cNvPr id="5" name="サブタイトル 4"/>
          <p:cNvSpPr>
            <a:spLocks noGrp="1"/>
          </p:cNvSpPr>
          <p:nvPr>
            <p:ph type="subTitle" idx="1"/>
          </p:nvPr>
        </p:nvSpPr>
        <p:spPr/>
        <p:txBody>
          <a:bodyPr/>
          <a:lstStyle/>
          <a:p>
            <a:pPr>
              <a:buFont typeface="Arial" pitchFamily="34" charset="0"/>
              <a:buNone/>
              <a:defRPr/>
            </a:pPr>
            <a:r>
              <a:rPr lang="ja-JP" altLang="en-US" dirty="0" smtClean="0"/>
              <a:t>宮城県古川農業試験場</a:t>
            </a:r>
            <a:endParaRPr lang="en-US" altLang="ja-JP" dirty="0" smtClean="0"/>
          </a:p>
          <a:p>
            <a:pPr>
              <a:buFont typeface="Arial" pitchFamily="34" charset="0"/>
              <a:buNone/>
              <a:defRPr/>
            </a:pPr>
            <a:r>
              <a:rPr lang="ja-JP" altLang="en-US" dirty="0" smtClean="0"/>
              <a:t>菅野</a:t>
            </a:r>
            <a:r>
              <a:rPr lang="ja-JP" altLang="en-US" dirty="0"/>
              <a:t>博英</a:t>
            </a:r>
          </a:p>
        </p:txBody>
      </p:sp>
      <p:pic>
        <p:nvPicPr>
          <p:cNvPr id="2052" name="Picture 2" descr="C:\Documents and Settings\2002330dw\My Documents\My Pictures\ganbarou_miyag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5963" y="4735513"/>
            <a:ext cx="31813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sz="4000" smtClean="0"/>
              <a:t>古川農業試験場　作況ほ場被害状況</a:t>
            </a:r>
          </a:p>
        </p:txBody>
      </p:sp>
      <p:graphicFrame>
        <p:nvGraphicFramePr>
          <p:cNvPr id="5" name="コンテンツ プレースホルダー 4"/>
          <p:cNvGraphicFramePr>
            <a:graphicFrameLocks noGrp="1"/>
          </p:cNvGraphicFramePr>
          <p:nvPr>
            <p:ph idx="1"/>
          </p:nvPr>
        </p:nvGraphicFramePr>
        <p:xfrm>
          <a:off x="395288" y="1557338"/>
          <a:ext cx="8497886" cy="4824412"/>
        </p:xfrm>
        <a:graphic>
          <a:graphicData uri="http://schemas.openxmlformats.org/drawingml/2006/table">
            <a:tbl>
              <a:tblPr>
                <a:tableStyleId>{5C22544A-7EE6-4342-B048-85BDC9FD1C3A}</a:tableStyleId>
              </a:tblPr>
              <a:tblGrid>
                <a:gridCol w="1967104"/>
                <a:gridCol w="1963672"/>
                <a:gridCol w="1522370"/>
                <a:gridCol w="1522370"/>
                <a:gridCol w="1522370"/>
              </a:tblGrid>
              <a:tr h="973472">
                <a:tc rowSpan="3">
                  <a:txBody>
                    <a:bodyPr/>
                    <a:lstStyle/>
                    <a:p>
                      <a:pPr algn="ctr" fontAlgn="ctr"/>
                      <a:r>
                        <a:rPr lang="ja-JP" altLang="en-US" sz="1800" b="1" u="none" strike="noStrike" dirty="0">
                          <a:effectLst/>
                        </a:rPr>
                        <a:t>品種名</a:t>
                      </a:r>
                      <a:endParaRPr lang="ja-JP" altLang="en-US" sz="1800" b="1" i="0" u="none" strike="noStrike" dirty="0">
                        <a:solidFill>
                          <a:srgbClr val="000000"/>
                        </a:solidFill>
                        <a:effectLst/>
                        <a:latin typeface="ＭＳ Ｐゴシック"/>
                      </a:endParaRPr>
                    </a:p>
                  </a:txBody>
                  <a:tcPr marL="9526" marR="9526" marT="9525" marB="0" anchor="ctr"/>
                </a:tc>
                <a:tc>
                  <a:txBody>
                    <a:bodyPr/>
                    <a:lstStyle/>
                    <a:p>
                      <a:pPr algn="ctr" fontAlgn="ctr"/>
                      <a:r>
                        <a:rPr lang="ja-JP" altLang="en-US" sz="1800" b="1" u="none" strike="noStrike" dirty="0">
                          <a:effectLst/>
                        </a:rPr>
                        <a:t>被害発生前</a:t>
                      </a:r>
                      <a:endParaRPr lang="ja-JP" altLang="en-US" sz="1800" b="1" i="0" u="none" strike="noStrike" dirty="0">
                        <a:solidFill>
                          <a:srgbClr val="000000"/>
                        </a:solidFill>
                        <a:effectLst/>
                        <a:latin typeface="ＭＳ Ｐゴシック"/>
                      </a:endParaRPr>
                    </a:p>
                  </a:txBody>
                  <a:tcPr marL="9526" marR="9526" marT="9525" marB="0" anchor="ctr"/>
                </a:tc>
                <a:tc gridSpan="3">
                  <a:txBody>
                    <a:bodyPr/>
                    <a:lstStyle/>
                    <a:p>
                      <a:pPr algn="ctr" fontAlgn="ctr"/>
                      <a:r>
                        <a:rPr lang="ja-JP" altLang="en-US" sz="1800" b="1" u="none" strike="noStrike">
                          <a:effectLst/>
                        </a:rPr>
                        <a:t>被害発生後</a:t>
                      </a:r>
                      <a:endParaRPr lang="ja-JP" altLang="en-US" sz="1800" b="1" i="0" u="none" strike="noStrike">
                        <a:solidFill>
                          <a:srgbClr val="000000"/>
                        </a:solidFill>
                        <a:effectLst/>
                        <a:latin typeface="ＭＳ Ｐゴシック"/>
                      </a:endParaRPr>
                    </a:p>
                  </a:txBody>
                  <a:tcPr marL="9526" marR="9526" marT="9525" marB="0" anchor="ctr"/>
                </a:tc>
                <a:tc hMerge="1">
                  <a:txBody>
                    <a:bodyPr/>
                    <a:lstStyle/>
                    <a:p>
                      <a:endParaRPr kumimoji="1" lang="ja-JP" altLang="en-US"/>
                    </a:p>
                  </a:txBody>
                  <a:tcPr/>
                </a:tc>
                <a:tc hMerge="1">
                  <a:txBody>
                    <a:bodyPr/>
                    <a:lstStyle/>
                    <a:p>
                      <a:endParaRPr kumimoji="1" lang="ja-JP" altLang="en-US"/>
                    </a:p>
                  </a:txBody>
                  <a:tcPr/>
                </a:tc>
              </a:tr>
              <a:tr h="830314">
                <a:tc vMerge="1">
                  <a:txBody>
                    <a:bodyPr/>
                    <a:lstStyle/>
                    <a:p>
                      <a:endParaRPr kumimoji="1" lang="ja-JP" altLang="en-US"/>
                    </a:p>
                  </a:txBody>
                  <a:tcPr/>
                </a:tc>
                <a:tc>
                  <a:txBody>
                    <a:bodyPr/>
                    <a:lstStyle/>
                    <a:p>
                      <a:pPr algn="ctr" fontAlgn="ctr"/>
                      <a:r>
                        <a:rPr lang="zh-TW" altLang="en-US" sz="1800" b="1" u="none" strike="noStrike">
                          <a:effectLst/>
                        </a:rPr>
                        <a:t>出穂後</a:t>
                      </a:r>
                      <a:r>
                        <a:rPr lang="en-US" altLang="zh-TW" sz="1800" b="1" u="none" strike="noStrike">
                          <a:effectLst/>
                        </a:rPr>
                        <a:t>15</a:t>
                      </a:r>
                      <a:r>
                        <a:rPr lang="zh-TW" altLang="en-US" sz="1800" b="1" u="none" strike="noStrike">
                          <a:effectLst/>
                        </a:rPr>
                        <a:t>日～</a:t>
                      </a:r>
                      <a:r>
                        <a:rPr lang="en-US" altLang="zh-TW" sz="1800" b="1" u="none" strike="noStrike">
                          <a:effectLst/>
                        </a:rPr>
                        <a:t>30</a:t>
                      </a:r>
                      <a:r>
                        <a:rPr lang="zh-TW" altLang="en-US" sz="1800" b="1" u="none" strike="noStrike">
                          <a:effectLst/>
                        </a:rPr>
                        <a:t>日調査平均</a:t>
                      </a:r>
                      <a:endParaRPr lang="zh-TW" altLang="en-US" sz="1800" b="1" i="0" u="none" strike="noStrike">
                        <a:solidFill>
                          <a:srgbClr val="000000"/>
                        </a:solidFill>
                        <a:effectLst/>
                        <a:latin typeface="ＭＳ Ｐゴシック"/>
                      </a:endParaRPr>
                    </a:p>
                  </a:txBody>
                  <a:tcPr marL="9526" marR="9526" marT="9525" marB="0" anchor="ctr"/>
                </a:tc>
                <a:tc gridSpan="3">
                  <a:txBody>
                    <a:bodyPr/>
                    <a:lstStyle/>
                    <a:p>
                      <a:pPr algn="ctr" fontAlgn="ctr"/>
                      <a:r>
                        <a:rPr lang="zh-TW" altLang="en-US" sz="1800" b="1" u="none" strike="noStrike">
                          <a:effectLst/>
                        </a:rPr>
                        <a:t>出穂後</a:t>
                      </a:r>
                      <a:r>
                        <a:rPr lang="en-US" altLang="zh-TW" sz="1800" b="1" u="none" strike="noStrike">
                          <a:effectLst/>
                        </a:rPr>
                        <a:t>35</a:t>
                      </a:r>
                      <a:r>
                        <a:rPr lang="zh-TW" altLang="en-US" sz="1800" b="1" u="none" strike="noStrike">
                          <a:effectLst/>
                        </a:rPr>
                        <a:t>日～</a:t>
                      </a:r>
                      <a:r>
                        <a:rPr lang="en-US" altLang="zh-TW" sz="1800" b="1" u="none" strike="noStrike">
                          <a:effectLst/>
                        </a:rPr>
                        <a:t>60</a:t>
                      </a:r>
                      <a:r>
                        <a:rPr lang="zh-TW" altLang="en-US" sz="1800" b="1" u="none" strike="noStrike">
                          <a:effectLst/>
                        </a:rPr>
                        <a:t>日</a:t>
                      </a:r>
                      <a:br>
                        <a:rPr lang="zh-TW" altLang="en-US" sz="1800" b="1" u="none" strike="noStrike">
                          <a:effectLst/>
                        </a:rPr>
                      </a:br>
                      <a:r>
                        <a:rPr lang="zh-TW" altLang="en-US" sz="1800" b="1" u="none" strike="noStrike">
                          <a:effectLst/>
                        </a:rPr>
                        <a:t>調査平均</a:t>
                      </a:r>
                      <a:endParaRPr lang="zh-TW" altLang="en-US" sz="1800" b="1" i="0" u="none" strike="noStrike">
                        <a:solidFill>
                          <a:srgbClr val="000000"/>
                        </a:solidFill>
                        <a:effectLst/>
                        <a:latin typeface="ＭＳ Ｐゴシック"/>
                      </a:endParaRPr>
                    </a:p>
                  </a:txBody>
                  <a:tcPr marL="9526" marR="9526" marT="9525" marB="0" anchor="ctr"/>
                </a:tc>
                <a:tc hMerge="1">
                  <a:txBody>
                    <a:bodyPr/>
                    <a:lstStyle/>
                    <a:p>
                      <a:endParaRPr kumimoji="1" lang="ja-JP" altLang="en-US"/>
                    </a:p>
                  </a:txBody>
                  <a:tcPr/>
                </a:tc>
                <a:tc hMerge="1">
                  <a:txBody>
                    <a:bodyPr/>
                    <a:lstStyle/>
                    <a:p>
                      <a:endParaRPr kumimoji="1" lang="ja-JP" altLang="en-US"/>
                    </a:p>
                  </a:txBody>
                  <a:tcPr/>
                </a:tc>
              </a:tr>
              <a:tr h="830314">
                <a:tc vMerge="1">
                  <a:txBody>
                    <a:bodyPr/>
                    <a:lstStyle/>
                    <a:p>
                      <a:endParaRPr kumimoji="1" lang="ja-JP" altLang="en-US"/>
                    </a:p>
                  </a:txBody>
                  <a:tcPr/>
                </a:tc>
                <a:tc>
                  <a:txBody>
                    <a:bodyPr/>
                    <a:lstStyle/>
                    <a:p>
                      <a:pPr algn="ctr" fontAlgn="ctr"/>
                      <a:r>
                        <a:rPr lang="en-US" altLang="zh-CN" sz="1800" b="1" u="none" strike="noStrike">
                          <a:effectLst/>
                        </a:rPr>
                        <a:t>1</a:t>
                      </a:r>
                      <a:r>
                        <a:rPr lang="zh-CN" altLang="en-US" sz="1800" b="1" u="none" strike="noStrike">
                          <a:effectLst/>
                        </a:rPr>
                        <a:t>穂籾数（粒）</a:t>
                      </a:r>
                      <a:endParaRPr lang="zh-CN" altLang="en-US" sz="1800" b="1" i="0" u="none" strike="noStrike">
                        <a:solidFill>
                          <a:srgbClr val="000000"/>
                        </a:solidFill>
                        <a:effectLst/>
                        <a:latin typeface="ＭＳ Ｐゴシック"/>
                      </a:endParaRPr>
                    </a:p>
                  </a:txBody>
                  <a:tcPr marL="9526" marR="9526" marT="9525" marB="0" anchor="ctr"/>
                </a:tc>
                <a:tc>
                  <a:txBody>
                    <a:bodyPr/>
                    <a:lstStyle/>
                    <a:p>
                      <a:pPr algn="ctr" fontAlgn="ctr"/>
                      <a:r>
                        <a:rPr lang="en-US" altLang="zh-CN" sz="1800" b="1" u="none" strike="noStrike">
                          <a:effectLst/>
                        </a:rPr>
                        <a:t>1</a:t>
                      </a:r>
                      <a:r>
                        <a:rPr lang="zh-CN" altLang="en-US" sz="1800" b="1" u="none" strike="noStrike">
                          <a:effectLst/>
                        </a:rPr>
                        <a:t>穂籾数（粒）</a:t>
                      </a:r>
                      <a:endParaRPr lang="zh-CN" altLang="en-US" sz="1800" b="1" i="0" u="none" strike="noStrike">
                        <a:solidFill>
                          <a:srgbClr val="000000"/>
                        </a:solidFill>
                        <a:effectLst/>
                        <a:latin typeface="ＭＳ Ｐゴシック"/>
                      </a:endParaRPr>
                    </a:p>
                  </a:txBody>
                  <a:tcPr marL="9526" marR="9526" marT="9525" marB="0" anchor="ctr"/>
                </a:tc>
                <a:tc>
                  <a:txBody>
                    <a:bodyPr/>
                    <a:lstStyle/>
                    <a:p>
                      <a:pPr algn="ctr" fontAlgn="ctr"/>
                      <a:r>
                        <a:rPr lang="ja-JP" altLang="en-US" sz="1800" b="1" u="none" strike="noStrike">
                          <a:effectLst/>
                        </a:rPr>
                        <a:t>被害籾率</a:t>
                      </a:r>
                      <a:r>
                        <a:rPr lang="en-US" altLang="ja-JP" sz="1800" b="1" u="none" strike="noStrike">
                          <a:effectLst/>
                        </a:rPr>
                        <a:t>(%)</a:t>
                      </a:r>
                      <a:endParaRPr lang="en-US" altLang="ja-JP" sz="1800" b="1" i="0" u="none" strike="noStrike">
                        <a:solidFill>
                          <a:srgbClr val="000000"/>
                        </a:solidFill>
                        <a:effectLst/>
                        <a:latin typeface="ＭＳ Ｐゴシック"/>
                      </a:endParaRPr>
                    </a:p>
                  </a:txBody>
                  <a:tcPr marL="9526" marR="9526" marT="9525" marB="0" anchor="ctr"/>
                </a:tc>
                <a:tc>
                  <a:txBody>
                    <a:bodyPr/>
                    <a:lstStyle/>
                    <a:p>
                      <a:pPr algn="ctr" fontAlgn="ctr"/>
                      <a:r>
                        <a:rPr lang="ja-JP" altLang="en-US" sz="1800" b="1" u="none" strike="noStrike">
                          <a:effectLst/>
                        </a:rPr>
                        <a:t>被害株率</a:t>
                      </a:r>
                      <a:r>
                        <a:rPr lang="en-US" altLang="ja-JP" sz="1800" b="1" u="none" strike="noStrike">
                          <a:effectLst/>
                        </a:rPr>
                        <a:t>(%)</a:t>
                      </a:r>
                      <a:endParaRPr lang="en-US" altLang="ja-JP" sz="1800" b="1" i="0" u="none" strike="noStrike">
                        <a:solidFill>
                          <a:srgbClr val="000000"/>
                        </a:solidFill>
                        <a:effectLst/>
                        <a:latin typeface="ＭＳ Ｐゴシック"/>
                      </a:endParaRPr>
                    </a:p>
                  </a:txBody>
                  <a:tcPr marL="9526" marR="9526" marT="9525" marB="0" anchor="ctr"/>
                </a:tc>
              </a:tr>
              <a:tr h="830314">
                <a:tc>
                  <a:txBody>
                    <a:bodyPr/>
                    <a:lstStyle/>
                    <a:p>
                      <a:pPr algn="ctr" fontAlgn="ctr"/>
                      <a:r>
                        <a:rPr lang="ja-JP" altLang="en-US" sz="1800" b="1" u="none" strike="noStrike">
                          <a:effectLst/>
                        </a:rPr>
                        <a:t>ひとめぼれ</a:t>
                      </a:r>
                      <a:endParaRPr lang="ja-JP" altLang="en-US" sz="1800" b="1" i="0" u="none" strike="noStrike">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dirty="0">
                          <a:effectLst/>
                        </a:rPr>
                        <a:t>63.7</a:t>
                      </a:r>
                      <a:endParaRPr lang="en-US" altLang="ja-JP" sz="2800" b="1" i="0" u="none" strike="noStrike" dirty="0">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dirty="0">
                          <a:effectLst/>
                        </a:rPr>
                        <a:t>52.2</a:t>
                      </a:r>
                      <a:endParaRPr lang="en-US" altLang="ja-JP" sz="2800" b="1" i="0" u="none" strike="noStrike" dirty="0">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a:effectLst/>
                        </a:rPr>
                        <a:t>18.1</a:t>
                      </a:r>
                      <a:endParaRPr lang="en-US" altLang="ja-JP" sz="2800" b="1" i="0" u="none" strike="noStrike">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a:effectLst/>
                        </a:rPr>
                        <a:t>100</a:t>
                      </a:r>
                      <a:endParaRPr lang="en-US" altLang="ja-JP" sz="2800" b="1" i="0" u="none" strike="noStrike">
                        <a:solidFill>
                          <a:srgbClr val="000000"/>
                        </a:solidFill>
                        <a:effectLst/>
                        <a:latin typeface="ＭＳ Ｐゴシック"/>
                      </a:endParaRPr>
                    </a:p>
                  </a:txBody>
                  <a:tcPr marL="9526" marR="9526" marT="9525" marB="0" anchor="ctr"/>
                </a:tc>
              </a:tr>
              <a:tr h="830314">
                <a:tc>
                  <a:txBody>
                    <a:bodyPr/>
                    <a:lstStyle/>
                    <a:p>
                      <a:pPr algn="ctr" fontAlgn="ctr"/>
                      <a:r>
                        <a:rPr lang="ja-JP" altLang="en-US" sz="1800" b="1" u="none" strike="noStrike">
                          <a:effectLst/>
                        </a:rPr>
                        <a:t>ササニシキ</a:t>
                      </a:r>
                      <a:endParaRPr lang="ja-JP" altLang="en-US" sz="1800" b="1" i="0" u="none" strike="noStrike">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a:effectLst/>
                        </a:rPr>
                        <a:t>82.9</a:t>
                      </a:r>
                      <a:endParaRPr lang="en-US" altLang="ja-JP" sz="2800" b="1" i="0" u="none" strike="noStrike">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dirty="0">
                          <a:effectLst/>
                        </a:rPr>
                        <a:t>73.0</a:t>
                      </a:r>
                      <a:endParaRPr lang="en-US" altLang="ja-JP" sz="2800" b="1" i="0" u="none" strike="noStrike" dirty="0">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dirty="0">
                          <a:effectLst/>
                        </a:rPr>
                        <a:t>11.9</a:t>
                      </a:r>
                      <a:endParaRPr lang="en-US" altLang="ja-JP" sz="2800" b="1" i="0" u="none" strike="noStrike" dirty="0">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a:effectLst/>
                        </a:rPr>
                        <a:t>100</a:t>
                      </a:r>
                      <a:endParaRPr lang="en-US" altLang="ja-JP" sz="2800" b="1" i="0" u="none" strike="noStrike">
                        <a:solidFill>
                          <a:srgbClr val="000000"/>
                        </a:solidFill>
                        <a:effectLst/>
                        <a:latin typeface="ＭＳ Ｐゴシック"/>
                      </a:endParaRPr>
                    </a:p>
                  </a:txBody>
                  <a:tcPr marL="9526" marR="9526" marT="9525" marB="0" anchor="ctr"/>
                </a:tc>
              </a:tr>
              <a:tr h="529684">
                <a:tc>
                  <a:txBody>
                    <a:bodyPr/>
                    <a:lstStyle/>
                    <a:p>
                      <a:pPr algn="ctr" fontAlgn="ctr"/>
                      <a:r>
                        <a:rPr lang="ja-JP" altLang="en-US" sz="1800" b="1" u="none" strike="noStrike">
                          <a:effectLst/>
                        </a:rPr>
                        <a:t>まなむすめ</a:t>
                      </a:r>
                      <a:endParaRPr lang="ja-JP" altLang="en-US" sz="1800" b="1" i="0" u="none" strike="noStrike">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a:effectLst/>
                        </a:rPr>
                        <a:t>90.3 </a:t>
                      </a:r>
                      <a:endParaRPr lang="en-US" altLang="ja-JP" sz="2800" b="1" i="0" u="none" strike="noStrike">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a:effectLst/>
                        </a:rPr>
                        <a:t>76.4 </a:t>
                      </a:r>
                      <a:endParaRPr lang="en-US" altLang="ja-JP" sz="2800" b="1" i="0" u="none" strike="noStrike">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dirty="0">
                          <a:effectLst/>
                        </a:rPr>
                        <a:t>15.4 </a:t>
                      </a:r>
                      <a:endParaRPr lang="en-US" altLang="ja-JP" sz="2800" b="1" i="0" u="none" strike="noStrike" dirty="0">
                        <a:solidFill>
                          <a:srgbClr val="000000"/>
                        </a:solidFill>
                        <a:effectLst/>
                        <a:latin typeface="ＭＳ Ｐゴシック"/>
                      </a:endParaRPr>
                    </a:p>
                  </a:txBody>
                  <a:tcPr marL="9526" marR="9526" marT="9525" marB="0" anchor="ctr"/>
                </a:tc>
                <a:tc>
                  <a:txBody>
                    <a:bodyPr/>
                    <a:lstStyle/>
                    <a:p>
                      <a:pPr algn="ctr" fontAlgn="ctr"/>
                      <a:r>
                        <a:rPr lang="en-US" altLang="ja-JP" sz="2800" b="1" u="none" strike="noStrike" dirty="0">
                          <a:effectLst/>
                        </a:rPr>
                        <a:t>100</a:t>
                      </a:r>
                      <a:endParaRPr lang="en-US" altLang="ja-JP" sz="2800" b="1" i="0" u="none" strike="noStrike" dirty="0">
                        <a:solidFill>
                          <a:srgbClr val="000000"/>
                        </a:solidFill>
                        <a:effectLst/>
                        <a:latin typeface="ＭＳ Ｐゴシック"/>
                      </a:endParaRPr>
                    </a:p>
                  </a:txBody>
                  <a:tcPr marL="9526" marR="9526" marT="9525" marB="0" anchor="ctr"/>
                </a:tc>
              </a:tr>
            </a:tbl>
          </a:graphicData>
        </a:graphic>
      </p:graphicFrame>
      <p:graphicFrame>
        <p:nvGraphicFramePr>
          <p:cNvPr id="6" name="コンテンツ プレースホルダー 4"/>
          <p:cNvGraphicFramePr>
            <a:graphicFrameLocks noGrp="1"/>
          </p:cNvGraphicFramePr>
          <p:nvPr>
            <p:ph idx="1"/>
            <p:extLst>
              <p:ext uri="{D42A27DB-BD31-4B8C-83A1-F6EECF244321}">
                <p14:modId xmlns:p14="http://schemas.microsoft.com/office/powerpoint/2010/main" val="1928467379"/>
              </p:ext>
            </p:extLst>
          </p:nvPr>
        </p:nvGraphicFramePr>
        <p:xfrm>
          <a:off x="395288" y="1557338"/>
          <a:ext cx="8497886" cy="5040312"/>
        </p:xfrm>
        <a:graphic>
          <a:graphicData uri="http://schemas.openxmlformats.org/drawingml/2006/table">
            <a:tbl>
              <a:tblPr>
                <a:tableStyleId>{5C22544A-7EE6-4342-B048-85BDC9FD1C3A}</a:tableStyleId>
              </a:tblPr>
              <a:tblGrid>
                <a:gridCol w="1967104"/>
                <a:gridCol w="1963672"/>
                <a:gridCol w="1522370"/>
                <a:gridCol w="1522370"/>
                <a:gridCol w="1522370"/>
              </a:tblGrid>
              <a:tr h="720045">
                <a:tc rowSpan="3">
                  <a:txBody>
                    <a:bodyPr/>
                    <a:lstStyle/>
                    <a:p>
                      <a:pPr algn="ctr" fontAlgn="ctr"/>
                      <a:r>
                        <a:rPr lang="ja-JP" altLang="en-US" sz="2400" b="1" u="none" strike="noStrike" dirty="0">
                          <a:effectLst/>
                        </a:rPr>
                        <a:t>品種名</a:t>
                      </a:r>
                      <a:endParaRPr lang="ja-JP" altLang="en-US" sz="2400" b="1" i="0" u="none" strike="noStrike" dirty="0">
                        <a:solidFill>
                          <a:srgbClr val="000000"/>
                        </a:solidFill>
                        <a:effectLst/>
                        <a:latin typeface="ＭＳ Ｐゴシック"/>
                      </a:endParaRPr>
                    </a:p>
                  </a:txBody>
                  <a:tcPr marL="9526" marR="9526"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800" b="1" u="none" strike="noStrike" dirty="0">
                          <a:effectLst/>
                        </a:rPr>
                        <a:t>被害発生前</a:t>
                      </a:r>
                      <a:endParaRPr lang="ja-JP" altLang="en-US"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ja-JP" altLang="en-US" sz="1800" b="1" u="none" strike="noStrike" dirty="0">
                          <a:effectLst/>
                        </a:rPr>
                        <a:t>被害発生後</a:t>
                      </a:r>
                      <a:endParaRPr lang="ja-JP" altLang="en-US"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r>
              <a:tr h="830294">
                <a:tc vMerge="1">
                  <a:txBody>
                    <a:bodyPr/>
                    <a:lstStyle/>
                    <a:p>
                      <a:endParaRPr kumimoji="1" lang="ja-JP" altLang="en-US"/>
                    </a:p>
                  </a:txBody>
                  <a:tcPr/>
                </a:tc>
                <a:tc>
                  <a:txBody>
                    <a:bodyPr/>
                    <a:lstStyle/>
                    <a:p>
                      <a:pPr algn="ctr" fontAlgn="ctr"/>
                      <a:r>
                        <a:rPr lang="zh-TW" altLang="en-US" sz="1800" b="1" u="none" strike="noStrike" dirty="0">
                          <a:effectLst/>
                        </a:rPr>
                        <a:t>出穂後</a:t>
                      </a:r>
                      <a:r>
                        <a:rPr lang="en-US" altLang="zh-TW" sz="1800" b="1" u="none" strike="noStrike" dirty="0">
                          <a:effectLst/>
                        </a:rPr>
                        <a:t>15</a:t>
                      </a:r>
                      <a:r>
                        <a:rPr lang="zh-TW" altLang="en-US" sz="1800" b="1" u="none" strike="noStrike" dirty="0">
                          <a:effectLst/>
                        </a:rPr>
                        <a:t>日～</a:t>
                      </a:r>
                      <a:r>
                        <a:rPr lang="en-US" altLang="zh-TW" sz="1800" b="1" u="none" strike="noStrike" dirty="0">
                          <a:effectLst/>
                        </a:rPr>
                        <a:t>30</a:t>
                      </a:r>
                      <a:r>
                        <a:rPr lang="zh-TW" altLang="en-US" sz="1800" b="1" u="none" strike="noStrike" dirty="0">
                          <a:effectLst/>
                        </a:rPr>
                        <a:t>日調査平均</a:t>
                      </a:r>
                      <a:endParaRPr lang="zh-TW" altLang="en-US"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fontAlgn="ctr"/>
                      <a:r>
                        <a:rPr lang="zh-TW" altLang="en-US" sz="1800" b="1" u="none" strike="noStrike" dirty="0">
                          <a:effectLst/>
                        </a:rPr>
                        <a:t>出穂後</a:t>
                      </a:r>
                      <a:r>
                        <a:rPr lang="en-US" altLang="zh-TW" sz="1800" b="1" u="none" strike="noStrike" dirty="0">
                          <a:effectLst/>
                        </a:rPr>
                        <a:t>35</a:t>
                      </a:r>
                      <a:r>
                        <a:rPr lang="zh-TW" altLang="en-US" sz="1800" b="1" u="none" strike="noStrike" dirty="0">
                          <a:effectLst/>
                        </a:rPr>
                        <a:t>日～</a:t>
                      </a:r>
                      <a:r>
                        <a:rPr lang="en-US" altLang="zh-TW" sz="1800" b="1" u="none" strike="noStrike" dirty="0">
                          <a:effectLst/>
                        </a:rPr>
                        <a:t>60</a:t>
                      </a:r>
                      <a:r>
                        <a:rPr lang="zh-TW" altLang="en-US" sz="1800" b="1" u="none" strike="noStrike" dirty="0">
                          <a:effectLst/>
                        </a:rPr>
                        <a:t>日</a:t>
                      </a:r>
                      <a:br>
                        <a:rPr lang="zh-TW" altLang="en-US" sz="1800" b="1" u="none" strike="noStrike" dirty="0">
                          <a:effectLst/>
                        </a:rPr>
                      </a:br>
                      <a:r>
                        <a:rPr lang="zh-TW" altLang="en-US" sz="1800" b="1" u="none" strike="noStrike" dirty="0">
                          <a:effectLst/>
                        </a:rPr>
                        <a:t>調査平均</a:t>
                      </a:r>
                      <a:endParaRPr lang="zh-TW" altLang="en-US"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r>
              <a:tr h="830294">
                <a:tc vMerge="1">
                  <a:txBody>
                    <a:bodyPr/>
                    <a:lstStyle/>
                    <a:p>
                      <a:endParaRPr kumimoji="1" lang="ja-JP" altLang="en-US"/>
                    </a:p>
                  </a:txBody>
                  <a:tcPr/>
                </a:tc>
                <a:tc>
                  <a:txBody>
                    <a:bodyPr/>
                    <a:lstStyle/>
                    <a:p>
                      <a:pPr algn="ctr" fontAlgn="ctr"/>
                      <a:r>
                        <a:rPr lang="en-US" altLang="zh-CN" sz="1800" b="1" u="none" strike="noStrike" dirty="0">
                          <a:effectLst/>
                        </a:rPr>
                        <a:t>1</a:t>
                      </a:r>
                      <a:r>
                        <a:rPr lang="zh-CN" altLang="en-US" sz="1800" b="1" u="none" strike="noStrike" dirty="0">
                          <a:effectLst/>
                        </a:rPr>
                        <a:t>穂籾数（粒）</a:t>
                      </a:r>
                      <a:endParaRPr lang="zh-CN" altLang="en-US"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00" b="1" u="none" strike="noStrike" dirty="0">
                          <a:effectLst/>
                        </a:rPr>
                        <a:t>1</a:t>
                      </a:r>
                      <a:r>
                        <a:rPr lang="zh-CN" altLang="en-US" sz="1800" b="1" u="none" strike="noStrike" dirty="0">
                          <a:effectLst/>
                        </a:rPr>
                        <a:t>穂籾数（粒）</a:t>
                      </a:r>
                      <a:endParaRPr lang="zh-CN" altLang="en-US"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ja-JP" altLang="en-US" sz="1800" b="1" u="none" strike="noStrike" dirty="0">
                          <a:effectLst/>
                        </a:rPr>
                        <a:t>被害籾率</a:t>
                      </a:r>
                      <a:r>
                        <a:rPr lang="en-US" altLang="ja-JP" sz="1800" b="1" u="none" strike="noStrike" dirty="0">
                          <a:effectLst/>
                        </a:rPr>
                        <a:t>(%)</a:t>
                      </a:r>
                      <a:endParaRPr lang="en-US" altLang="ja-JP"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ja-JP" altLang="en-US" sz="1800" b="1" u="none" strike="noStrike" dirty="0">
                          <a:effectLst/>
                        </a:rPr>
                        <a:t>被害株率</a:t>
                      </a:r>
                      <a:r>
                        <a:rPr lang="en-US" altLang="ja-JP" sz="1800" b="1" u="none" strike="noStrike" dirty="0">
                          <a:effectLst/>
                        </a:rPr>
                        <a:t>(%)</a:t>
                      </a:r>
                      <a:endParaRPr lang="en-US" altLang="ja-JP" sz="1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830294">
                <a:tc>
                  <a:txBody>
                    <a:bodyPr/>
                    <a:lstStyle/>
                    <a:p>
                      <a:pPr algn="ctr" fontAlgn="ctr"/>
                      <a:r>
                        <a:rPr lang="ja-JP" altLang="en-US" sz="2400" b="1" u="none" strike="noStrike" dirty="0">
                          <a:effectLst/>
                        </a:rPr>
                        <a:t>ひとめぼれ</a:t>
                      </a:r>
                      <a:endParaRPr lang="ja-JP" altLang="en-US" sz="2400" b="1" i="0" u="none" strike="noStrike" dirty="0">
                        <a:solidFill>
                          <a:srgbClr val="000000"/>
                        </a:solidFill>
                        <a:effectLst/>
                        <a:latin typeface="ＭＳ Ｐゴシック"/>
                      </a:endParaRPr>
                    </a:p>
                  </a:txBody>
                  <a:tcPr marL="9526" marR="9526"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b="1" u="none" strike="noStrike" dirty="0">
                          <a:effectLst/>
                        </a:rPr>
                        <a:t>63.7</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800" b="1" u="none" strike="noStrike" dirty="0">
                          <a:effectLst/>
                        </a:rPr>
                        <a:t>52.2</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ja-JP" sz="2800" b="1" u="none" strike="noStrike" dirty="0">
                          <a:effectLst/>
                        </a:rPr>
                        <a:t>18.1</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2800" b="1" u="none" strike="noStrike" dirty="0">
                          <a:effectLst/>
                        </a:rPr>
                        <a:t>100</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830294">
                <a:tc>
                  <a:txBody>
                    <a:bodyPr/>
                    <a:lstStyle/>
                    <a:p>
                      <a:pPr algn="ctr" fontAlgn="ctr"/>
                      <a:r>
                        <a:rPr lang="ja-JP" altLang="en-US" sz="2400" b="1" u="none" strike="noStrike" dirty="0">
                          <a:effectLst/>
                        </a:rPr>
                        <a:t>ササニシキ</a:t>
                      </a:r>
                      <a:endParaRPr lang="ja-JP" altLang="en-US" sz="2400" b="1" i="0" u="none" strike="noStrike" dirty="0">
                        <a:solidFill>
                          <a:srgbClr val="000000"/>
                        </a:solidFill>
                        <a:effectLst/>
                        <a:latin typeface="ＭＳ Ｐゴシック"/>
                      </a:endParaRPr>
                    </a:p>
                  </a:txBody>
                  <a:tcPr marL="9526" marR="9526"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b="1" u="none" strike="noStrike" dirty="0">
                          <a:effectLst/>
                        </a:rPr>
                        <a:t>82.9</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800" b="1" u="none" strike="noStrike" dirty="0">
                          <a:effectLst/>
                        </a:rPr>
                        <a:t>73.0</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ja-JP" sz="2800" b="1" u="none" strike="noStrike" dirty="0">
                          <a:effectLst/>
                        </a:rPr>
                        <a:t>11.9</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2800" b="1" u="none" strike="noStrike" dirty="0">
                          <a:effectLst/>
                        </a:rPr>
                        <a:t>100</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999091">
                <a:tc>
                  <a:txBody>
                    <a:bodyPr/>
                    <a:lstStyle/>
                    <a:p>
                      <a:pPr algn="ctr" fontAlgn="ctr"/>
                      <a:r>
                        <a:rPr lang="ja-JP" altLang="en-US" sz="2400" b="1" u="none" strike="noStrike" dirty="0" err="1">
                          <a:effectLst/>
                        </a:rPr>
                        <a:t>まな</a:t>
                      </a:r>
                      <a:r>
                        <a:rPr lang="ja-JP" altLang="en-US" sz="2400" b="1" u="none" strike="noStrike" dirty="0">
                          <a:effectLst/>
                        </a:rPr>
                        <a:t>むすめ</a:t>
                      </a:r>
                      <a:endParaRPr lang="ja-JP" altLang="en-US" sz="2400" b="1" i="0" u="none" strike="noStrike" dirty="0">
                        <a:solidFill>
                          <a:srgbClr val="000000"/>
                        </a:solidFill>
                        <a:effectLst/>
                        <a:latin typeface="ＭＳ Ｐゴシック"/>
                      </a:endParaRPr>
                    </a:p>
                  </a:txBody>
                  <a:tcPr marL="9526" marR="9526"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2800" b="1" u="none" strike="noStrike">
                          <a:effectLst/>
                        </a:rPr>
                        <a:t>90.3 </a:t>
                      </a:r>
                      <a:endParaRPr lang="en-US" altLang="ja-JP" sz="2800" b="1" i="0" u="none" strike="noStrike">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2800" b="1" u="none" strike="noStrike" dirty="0">
                          <a:effectLst/>
                        </a:rPr>
                        <a:t>76.4 </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altLang="ja-JP" sz="2800" b="1" u="none" strike="noStrike" dirty="0">
                          <a:effectLst/>
                        </a:rPr>
                        <a:t>15.4 </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2800" b="1" u="none" strike="noStrike" dirty="0">
                          <a:effectLst/>
                        </a:rPr>
                        <a:t>100</a:t>
                      </a:r>
                      <a:endParaRPr lang="en-US" altLang="ja-JP" sz="2800" b="1" i="0" u="none" strike="noStrike" dirty="0">
                        <a:solidFill>
                          <a:srgbClr val="000000"/>
                        </a:solidFill>
                        <a:effectLst/>
                        <a:latin typeface="ＭＳ Ｐゴシック"/>
                      </a:endParaRPr>
                    </a:p>
                  </a:txBody>
                  <a:tcPr marL="9526" marR="9526"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10100" y="538163"/>
            <a:ext cx="4533900" cy="6319837"/>
          </a:xfrm>
          <a:noFill/>
        </p:spPr>
      </p:pic>
      <p:sp>
        <p:nvSpPr>
          <p:cNvPr id="12292" name="AutoShape 14"/>
          <p:cNvSpPr>
            <a:spLocks noChangeArrowheads="1"/>
          </p:cNvSpPr>
          <p:nvPr/>
        </p:nvSpPr>
        <p:spPr bwMode="auto">
          <a:xfrm>
            <a:off x="179388" y="260350"/>
            <a:ext cx="4537075" cy="595313"/>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2800" b="1" dirty="0" smtClean="0">
                <a:solidFill>
                  <a:srgbClr val="000000"/>
                </a:solidFill>
                <a:latin typeface="HG創英角ｺﾞｼｯｸUB" pitchFamily="49" charset="-128"/>
                <a:ea typeface="HG創英角ｺﾞｼｯｸUB" pitchFamily="49" charset="-128"/>
              </a:rPr>
              <a:t>農地</a:t>
            </a:r>
            <a:r>
              <a:rPr lang="ja-JP" altLang="en-US" sz="2800" b="1" dirty="0">
                <a:solidFill>
                  <a:srgbClr val="000000"/>
                </a:solidFill>
                <a:latin typeface="HG創英角ｺﾞｼｯｸUB" pitchFamily="49" charset="-128"/>
                <a:ea typeface="HG創英角ｺﾞｼｯｸUB" pitchFamily="49" charset="-128"/>
              </a:rPr>
              <a:t>の津波被災状況</a:t>
            </a:r>
          </a:p>
        </p:txBody>
      </p:sp>
      <p:sp>
        <p:nvSpPr>
          <p:cNvPr id="12293" name="Rectangle 15"/>
          <p:cNvSpPr>
            <a:spLocks noChangeArrowheads="1"/>
          </p:cNvSpPr>
          <p:nvPr/>
        </p:nvSpPr>
        <p:spPr bwMode="auto">
          <a:xfrm>
            <a:off x="250825" y="1341438"/>
            <a:ext cx="4897438" cy="1871662"/>
          </a:xfrm>
          <a:prstGeom prst="rect">
            <a:avLst/>
          </a:prstGeom>
          <a:solidFill>
            <a:srgbClr val="FFFF99"/>
          </a:solidFill>
          <a:ln w="9525">
            <a:solidFill>
              <a:srgbClr val="000000"/>
            </a:solidFill>
            <a:miter lim="800000"/>
            <a:headEnd/>
            <a:tailEnd/>
          </a:ln>
        </p:spPr>
        <p:txBody>
          <a:bodyPr lIns="72000" tIns="46800" rIns="72000" bIns="46800"/>
          <a:lstStyle/>
          <a:p>
            <a:r>
              <a:rPr lang="ja-JP" altLang="en-US" sz="2800">
                <a:solidFill>
                  <a:srgbClr val="000000"/>
                </a:solidFill>
                <a:latin typeface="HGP創英角ｺﾞｼｯｸUB" pitchFamily="50" charset="-128"/>
                <a:ea typeface="HGP創英角ｺﾞｼｯｸUB" pitchFamily="50" charset="-128"/>
              </a:rPr>
              <a:t>○宮城県の津波被害にあった農地（水田・畑）は約</a:t>
            </a:r>
            <a:r>
              <a:rPr lang="en-US" altLang="ja-JP" sz="2800">
                <a:solidFill>
                  <a:srgbClr val="000000"/>
                </a:solidFill>
                <a:latin typeface="HGP創英角ｺﾞｼｯｸUB" pitchFamily="50" charset="-128"/>
                <a:ea typeface="HGP創英角ｺﾞｼｯｸUB" pitchFamily="50" charset="-128"/>
              </a:rPr>
              <a:t>14,300ha</a:t>
            </a:r>
          </a:p>
          <a:p>
            <a:r>
              <a:rPr lang="ja-JP" altLang="en-US" sz="2800">
                <a:solidFill>
                  <a:srgbClr val="000000"/>
                </a:solidFill>
                <a:latin typeface="HGP創英角ｺﾞｼｯｸUB" pitchFamily="50" charset="-128"/>
                <a:ea typeface="HGP創英角ｺﾞｼｯｸUB" pitchFamily="50" charset="-128"/>
              </a:rPr>
              <a:t>○県内耕地面積</a:t>
            </a:r>
            <a:r>
              <a:rPr lang="en-US" altLang="ja-JP" sz="2800">
                <a:solidFill>
                  <a:srgbClr val="000000"/>
                </a:solidFill>
                <a:latin typeface="HGP創英角ｺﾞｼｯｸUB" pitchFamily="50" charset="-128"/>
                <a:ea typeface="HGP創英角ｺﾞｼｯｸUB" pitchFamily="50" charset="-128"/>
              </a:rPr>
              <a:t>136,300ha</a:t>
            </a:r>
            <a:r>
              <a:rPr lang="ja-JP" altLang="en-US" sz="2800">
                <a:solidFill>
                  <a:srgbClr val="000000"/>
                </a:solidFill>
                <a:latin typeface="HGP創英角ｺﾞｼｯｸUB" pitchFamily="50" charset="-128"/>
                <a:ea typeface="HGP創英角ｺﾞｼｯｸUB" pitchFamily="50" charset="-128"/>
              </a:rPr>
              <a:t>　の約１割以上が被災</a:t>
            </a:r>
          </a:p>
          <a:p>
            <a:pPr>
              <a:lnSpc>
                <a:spcPts val="2300"/>
              </a:lnSpc>
            </a:pPr>
            <a:endParaRPr lang="ja-JP" altLang="en-US" sz="2000">
              <a:solidFill>
                <a:srgbClr val="000000"/>
              </a:solidFill>
              <a:latin typeface="HGP創英角ｺﾞｼｯｸUB" pitchFamily="50" charset="-128"/>
              <a:ea typeface="HGP創英角ｺﾞｼｯｸUB" pitchFamily="50" charset="-128"/>
            </a:endParaRPr>
          </a:p>
        </p:txBody>
      </p:sp>
      <p:pic>
        <p:nvPicPr>
          <p:cNvPr id="122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933825"/>
            <a:ext cx="39608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295" name="Text Box 5"/>
          <p:cNvSpPr txBox="1">
            <a:spLocks noChangeArrowheads="1"/>
          </p:cNvSpPr>
          <p:nvPr/>
        </p:nvSpPr>
        <p:spPr bwMode="auto">
          <a:xfrm>
            <a:off x="755650" y="3429000"/>
            <a:ext cx="3744913" cy="431800"/>
          </a:xfrm>
          <a:prstGeom prst="rect">
            <a:avLst/>
          </a:prstGeom>
          <a:solidFill>
            <a:srgbClr val="FFFFFF"/>
          </a:solidFill>
          <a:ln w="9525">
            <a:solidFill>
              <a:srgbClr val="000000"/>
            </a:solidFill>
            <a:miter lim="800000"/>
            <a:headEnd/>
            <a:tailEnd/>
          </a:ln>
        </p:spPr>
        <p:txBody>
          <a:bodyPr lIns="27432" tIns="18288" rIns="27432" bIns="18288"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600" b="1">
                <a:solidFill>
                  <a:srgbClr val="000000"/>
                </a:solidFill>
                <a:latin typeface="ＭＳ Ｐゴシック" pitchFamily="50" charset="-128"/>
              </a:rPr>
              <a:t>海水が流入した農地（石巻市）</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Documents and Settings\2004621fu\デスクトップ\sS4-周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5364162"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C:\Documents and Settings\2004621fu\デスクトップ\sS4-断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175" y="2636838"/>
            <a:ext cx="51387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7"/>
          <p:cNvSpPr txBox="1">
            <a:spLocks noChangeArrowheads="1"/>
          </p:cNvSpPr>
          <p:nvPr/>
        </p:nvSpPr>
        <p:spPr bwMode="auto">
          <a:xfrm>
            <a:off x="5219700" y="1700213"/>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400" b="1"/>
          </a:p>
        </p:txBody>
      </p:sp>
      <p:sp>
        <p:nvSpPr>
          <p:cNvPr id="13318" name="AutoShape 14"/>
          <p:cNvSpPr>
            <a:spLocks noChangeArrowheads="1"/>
          </p:cNvSpPr>
          <p:nvPr/>
        </p:nvSpPr>
        <p:spPr bwMode="auto">
          <a:xfrm>
            <a:off x="395288" y="692150"/>
            <a:ext cx="4600575" cy="504825"/>
          </a:xfrm>
          <a:prstGeom prst="roundRect">
            <a:avLst>
              <a:gd name="adj" fmla="val 16667"/>
            </a:avLst>
          </a:prstGeom>
          <a:solidFill>
            <a:srgbClr val="FFFF99"/>
          </a:solidFill>
          <a:ln w="9525">
            <a:solidFill>
              <a:srgbClr val="000000"/>
            </a:solidFill>
            <a:round/>
            <a:headEnd/>
            <a:tailEnd/>
          </a:ln>
        </p:spPr>
        <p:txBody>
          <a:bodyPr lIns="54864" tIns="32004" rIns="54864" bIns="32004" anchor="ctr"/>
          <a:lstStyle/>
          <a:p>
            <a:pPr algn="ctr"/>
            <a:r>
              <a:rPr lang="ja-JP" altLang="en-US" sz="2600" b="1">
                <a:solidFill>
                  <a:srgbClr val="000000"/>
                </a:solidFill>
                <a:latin typeface="HG創英角ｺﾞｼｯｸUB" pitchFamily="49" charset="-128"/>
                <a:ea typeface="HG創英角ｺﾞｼｯｸUB" pitchFamily="49" charset="-128"/>
              </a:rPr>
              <a:t>水田の津波堆積土砂（松島）</a:t>
            </a:r>
          </a:p>
        </p:txBody>
      </p:sp>
      <p:sp>
        <p:nvSpPr>
          <p:cNvPr id="13319" name="AutoShape 14"/>
          <p:cNvSpPr>
            <a:spLocks noChangeArrowheads="1"/>
          </p:cNvSpPr>
          <p:nvPr/>
        </p:nvSpPr>
        <p:spPr bwMode="auto">
          <a:xfrm>
            <a:off x="179388" y="171450"/>
            <a:ext cx="2682875" cy="296863"/>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1600" b="1" dirty="0" smtClean="0">
                <a:solidFill>
                  <a:srgbClr val="000000"/>
                </a:solidFill>
                <a:latin typeface="HG創英角ｺﾞｼｯｸUB" pitchFamily="49" charset="-128"/>
                <a:ea typeface="HG創英角ｺﾞｼｯｸUB" pitchFamily="49" charset="-128"/>
              </a:rPr>
              <a:t>農地</a:t>
            </a:r>
            <a:r>
              <a:rPr lang="ja-JP" altLang="en-US" sz="1600" b="1" dirty="0">
                <a:solidFill>
                  <a:srgbClr val="000000"/>
                </a:solidFill>
                <a:latin typeface="HG創英角ｺﾞｼｯｸUB" pitchFamily="49" charset="-128"/>
                <a:ea typeface="HG創英角ｺﾞｼｯｸUB" pitchFamily="49" charset="-128"/>
              </a:rPr>
              <a:t>の津波被災状況</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fld id="{5FFF091B-FE79-47A8-88F9-556E7BA754D2}" type="slidenum">
              <a:rPr kumimoji="0" lang="en-US" altLang="ja-JP" smtClean="0"/>
              <a:pPr eaLnBrk="1" fontAlgn="base" hangingPunct="1">
                <a:spcBef>
                  <a:spcPct val="0"/>
                </a:spcBef>
                <a:spcAft>
                  <a:spcPct val="0"/>
                </a:spcAft>
              </a:pPr>
              <a:t>13</a:t>
            </a:fld>
            <a:endParaRPr kumimoji="0" lang="en-US" altLang="ja-JP" smtClean="0"/>
          </a:p>
        </p:txBody>
      </p:sp>
      <p:sp>
        <p:nvSpPr>
          <p:cNvPr id="14339" name="Text Box 7"/>
          <p:cNvSpPr txBox="1">
            <a:spLocks noChangeArrowheads="1"/>
          </p:cNvSpPr>
          <p:nvPr/>
        </p:nvSpPr>
        <p:spPr bwMode="auto">
          <a:xfrm>
            <a:off x="5219700" y="1700213"/>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400" b="1"/>
          </a:p>
        </p:txBody>
      </p:sp>
      <p:sp>
        <p:nvSpPr>
          <p:cNvPr id="14340" name="Rectangle 15"/>
          <p:cNvSpPr>
            <a:spLocks noChangeArrowheads="1"/>
          </p:cNvSpPr>
          <p:nvPr/>
        </p:nvSpPr>
        <p:spPr bwMode="auto">
          <a:xfrm>
            <a:off x="611188" y="1341438"/>
            <a:ext cx="7635875" cy="1008062"/>
          </a:xfrm>
          <a:prstGeom prst="rect">
            <a:avLst/>
          </a:prstGeom>
          <a:solidFill>
            <a:srgbClr val="FFFF99"/>
          </a:solidFill>
          <a:ln w="9525">
            <a:solidFill>
              <a:srgbClr val="000000"/>
            </a:solidFill>
            <a:miter lim="800000"/>
            <a:headEnd/>
            <a:tailEnd/>
          </a:ln>
        </p:spPr>
        <p:txBody>
          <a:bodyPr lIns="72000" tIns="46800" rIns="72000" bIns="46800"/>
          <a:lstStyle/>
          <a:p>
            <a:r>
              <a:rPr lang="ja-JP" altLang="en-US" sz="2800">
                <a:solidFill>
                  <a:srgbClr val="000000"/>
                </a:solidFill>
                <a:latin typeface="HGP創英角ｺﾞｼｯｸUB" pitchFamily="50" charset="-128"/>
                <a:ea typeface="HGP創英角ｺﾞｼｯｸUB" pitchFamily="50" charset="-128"/>
              </a:rPr>
              <a:t>○農地の他に，</a:t>
            </a:r>
            <a:endParaRPr lang="en-US" altLang="ja-JP" sz="2800">
              <a:solidFill>
                <a:srgbClr val="000000"/>
              </a:solidFill>
              <a:latin typeface="HGP創英角ｺﾞｼｯｸUB" pitchFamily="50" charset="-128"/>
              <a:ea typeface="HGP創英角ｺﾞｼｯｸUB" pitchFamily="50" charset="-128"/>
            </a:endParaRPr>
          </a:p>
          <a:p>
            <a:r>
              <a:rPr lang="en-US" altLang="ja-JP" sz="2800">
                <a:solidFill>
                  <a:srgbClr val="000000"/>
                </a:solidFill>
                <a:latin typeface="HGP創英角ｺﾞｼｯｸUB" pitchFamily="50" charset="-128"/>
                <a:ea typeface="HGP創英角ｺﾞｼｯｸUB" pitchFamily="50" charset="-128"/>
              </a:rPr>
              <a:t>   </a:t>
            </a:r>
            <a:r>
              <a:rPr lang="ja-JP" altLang="en-US" sz="2800">
                <a:solidFill>
                  <a:srgbClr val="000000"/>
                </a:solidFill>
                <a:latin typeface="HGP創英角ｺﾞｼｯｸUB" pitchFamily="50" charset="-128"/>
                <a:ea typeface="HGP創英角ｺﾞｼｯｸUB" pitchFamily="50" charset="-128"/>
              </a:rPr>
              <a:t>用排水機場，園芸ハウス，農業機械などに被害</a:t>
            </a:r>
          </a:p>
        </p:txBody>
      </p:sp>
      <p:sp>
        <p:nvSpPr>
          <p:cNvPr id="14341" name="AutoShape 14"/>
          <p:cNvSpPr>
            <a:spLocks noChangeArrowheads="1"/>
          </p:cNvSpPr>
          <p:nvPr/>
        </p:nvSpPr>
        <p:spPr bwMode="auto">
          <a:xfrm>
            <a:off x="179388" y="404813"/>
            <a:ext cx="5976937" cy="595312"/>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2800" b="1" dirty="0" smtClean="0">
                <a:solidFill>
                  <a:srgbClr val="000000"/>
                </a:solidFill>
                <a:latin typeface="HG創英角ｺﾞｼｯｸUB" pitchFamily="49" charset="-128"/>
                <a:ea typeface="HG創英角ｺﾞｼｯｸUB" pitchFamily="49" charset="-128"/>
              </a:rPr>
              <a:t>農業用</a:t>
            </a:r>
            <a:r>
              <a:rPr lang="ja-JP" altLang="en-US" sz="2800" b="1" dirty="0">
                <a:solidFill>
                  <a:srgbClr val="000000"/>
                </a:solidFill>
                <a:latin typeface="HG創英角ｺﾞｼｯｸUB" pitchFamily="49" charset="-128"/>
                <a:ea typeface="HG創英角ｺﾞｼｯｸUB" pitchFamily="49" charset="-128"/>
              </a:rPr>
              <a:t>施設等の津波被災状況</a:t>
            </a:r>
          </a:p>
        </p:txBody>
      </p:sp>
      <p:pic>
        <p:nvPicPr>
          <p:cNvPr id="14342" name="Picture 3" descr="排水機場１"/>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357563"/>
            <a:ext cx="36004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枯れたイチゴ"/>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427413"/>
            <a:ext cx="3325813"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6"/>
          <p:cNvSpPr txBox="1">
            <a:spLocks noChangeArrowheads="1"/>
          </p:cNvSpPr>
          <p:nvPr/>
        </p:nvSpPr>
        <p:spPr bwMode="auto">
          <a:xfrm>
            <a:off x="5219700" y="3076575"/>
            <a:ext cx="3325813" cy="350838"/>
          </a:xfrm>
          <a:prstGeom prst="rect">
            <a:avLst/>
          </a:prstGeom>
          <a:solidFill>
            <a:srgbClr val="FFFFFF"/>
          </a:solidFill>
          <a:ln w="9525">
            <a:solidFill>
              <a:srgbClr val="000000"/>
            </a:solidFill>
            <a:miter lim="800000"/>
            <a:headEnd/>
            <a:tailEnd/>
          </a:ln>
        </p:spPr>
        <p:txBody>
          <a:bodyPr lIns="27432" tIns="18288" rIns="27432" bIns="18288"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600" b="1">
                <a:solidFill>
                  <a:srgbClr val="000000"/>
                </a:solidFill>
                <a:latin typeface="ＭＳ Ｐゴシック" pitchFamily="50" charset="-128"/>
              </a:rPr>
              <a:t>海水が流入し枯れたイチゴ（亘理町）</a:t>
            </a:r>
          </a:p>
        </p:txBody>
      </p:sp>
      <p:sp>
        <p:nvSpPr>
          <p:cNvPr id="14345" name="Text Box 7"/>
          <p:cNvSpPr txBox="1">
            <a:spLocks noChangeArrowheads="1"/>
          </p:cNvSpPr>
          <p:nvPr/>
        </p:nvSpPr>
        <p:spPr bwMode="auto">
          <a:xfrm>
            <a:off x="971550" y="3011488"/>
            <a:ext cx="3563938" cy="328612"/>
          </a:xfrm>
          <a:prstGeom prst="rect">
            <a:avLst/>
          </a:prstGeom>
          <a:solidFill>
            <a:srgbClr val="FFFFFF"/>
          </a:solidFill>
          <a:ln w="9525">
            <a:solidFill>
              <a:srgbClr val="000000"/>
            </a:solidFill>
            <a:miter lim="800000"/>
            <a:headEnd/>
            <a:tailEnd/>
          </a:ln>
        </p:spPr>
        <p:txBody>
          <a:bodyPr lIns="27432" tIns="18288" rIns="27432" bIns="18288"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600" b="1">
                <a:solidFill>
                  <a:srgbClr val="000000"/>
                </a:solidFill>
                <a:latin typeface="ＭＳ Ｐゴシック" pitchFamily="50" charset="-128"/>
              </a:rPr>
              <a:t>破壊された排水機場（山元町）</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fld id="{C6747411-3C1B-4A7B-81C8-ED9BEF9DCFE9}" type="slidenum">
              <a:rPr kumimoji="0" lang="en-US" altLang="ja-JP" smtClean="0"/>
              <a:pPr eaLnBrk="1" fontAlgn="base" hangingPunct="1">
                <a:spcBef>
                  <a:spcPct val="0"/>
                </a:spcBef>
                <a:spcAft>
                  <a:spcPct val="0"/>
                </a:spcAft>
              </a:pPr>
              <a:t>14</a:t>
            </a:fld>
            <a:endParaRPr kumimoji="0" lang="en-US" altLang="ja-JP" smtClean="0"/>
          </a:p>
        </p:txBody>
      </p:sp>
      <p:sp>
        <p:nvSpPr>
          <p:cNvPr id="15363" name="Text Box 7"/>
          <p:cNvSpPr txBox="1">
            <a:spLocks noChangeArrowheads="1"/>
          </p:cNvSpPr>
          <p:nvPr/>
        </p:nvSpPr>
        <p:spPr bwMode="auto">
          <a:xfrm>
            <a:off x="5219700" y="1700213"/>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400" b="1"/>
          </a:p>
        </p:txBody>
      </p:sp>
      <p:sp>
        <p:nvSpPr>
          <p:cNvPr id="15364" name="Rectangle 15"/>
          <p:cNvSpPr>
            <a:spLocks noChangeArrowheads="1"/>
          </p:cNvSpPr>
          <p:nvPr/>
        </p:nvSpPr>
        <p:spPr bwMode="auto">
          <a:xfrm>
            <a:off x="611188" y="981075"/>
            <a:ext cx="8064500" cy="1079500"/>
          </a:xfrm>
          <a:prstGeom prst="rect">
            <a:avLst/>
          </a:prstGeom>
          <a:solidFill>
            <a:srgbClr val="FFFF99"/>
          </a:solidFill>
          <a:ln w="9525">
            <a:solidFill>
              <a:srgbClr val="000000"/>
            </a:solidFill>
            <a:miter lim="800000"/>
            <a:headEnd/>
            <a:tailEnd/>
          </a:ln>
        </p:spPr>
        <p:txBody>
          <a:bodyPr lIns="72000" tIns="46800" rIns="72000" bIns="46800"/>
          <a:lstStyle/>
          <a:p>
            <a:r>
              <a:rPr lang="ja-JP" altLang="en-US" sz="2800">
                <a:solidFill>
                  <a:srgbClr val="000000"/>
                </a:solidFill>
                <a:latin typeface="HGP創英角ｺﾞｼｯｸUB" pitchFamily="50" charset="-128"/>
                <a:ea typeface="HGP創英角ｺﾞｼｯｸUB" pitchFamily="50" charset="-128"/>
              </a:rPr>
              <a:t>○宮城県内の農業被害額は５，１４４億円</a:t>
            </a:r>
            <a:endParaRPr lang="en-US" altLang="ja-JP" sz="2800">
              <a:solidFill>
                <a:srgbClr val="000000"/>
              </a:solidFill>
              <a:latin typeface="HGP創英角ｺﾞｼｯｸUB" pitchFamily="50" charset="-128"/>
              <a:ea typeface="HGP創英角ｺﾞｼｯｸUB" pitchFamily="50" charset="-128"/>
            </a:endParaRPr>
          </a:p>
          <a:p>
            <a:r>
              <a:rPr lang="ja-JP" altLang="en-US" sz="2800">
                <a:solidFill>
                  <a:srgbClr val="000000"/>
                </a:solidFill>
                <a:latin typeface="HGP創英角ｺﾞｼｯｸUB" pitchFamily="50" charset="-128"/>
                <a:ea typeface="HGP創英角ｺﾞｼｯｸUB" pitchFamily="50" charset="-128"/>
              </a:rPr>
              <a:t>○農地・農業用施設の被害が約８割</a:t>
            </a:r>
          </a:p>
        </p:txBody>
      </p:sp>
      <p:sp>
        <p:nvSpPr>
          <p:cNvPr id="15365" name="AutoShape 14"/>
          <p:cNvSpPr>
            <a:spLocks noChangeArrowheads="1"/>
          </p:cNvSpPr>
          <p:nvPr/>
        </p:nvSpPr>
        <p:spPr bwMode="auto">
          <a:xfrm>
            <a:off x="179388" y="169863"/>
            <a:ext cx="3384550" cy="595312"/>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2800" b="1" dirty="0" smtClean="0">
                <a:solidFill>
                  <a:srgbClr val="000000"/>
                </a:solidFill>
                <a:latin typeface="HG創英角ｺﾞｼｯｸUB" pitchFamily="49" charset="-128"/>
                <a:ea typeface="HG創英角ｺﾞｼｯｸUB" pitchFamily="49" charset="-128"/>
              </a:rPr>
              <a:t>農業</a:t>
            </a:r>
            <a:r>
              <a:rPr lang="ja-JP" altLang="en-US" sz="2800" b="1" dirty="0">
                <a:solidFill>
                  <a:srgbClr val="000000"/>
                </a:solidFill>
                <a:latin typeface="HG創英角ｺﾞｼｯｸUB" pitchFamily="49" charset="-128"/>
                <a:ea typeface="HG創英角ｺﾞｼｯｸUB" pitchFamily="49" charset="-128"/>
              </a:rPr>
              <a:t>の被害額</a:t>
            </a:r>
          </a:p>
        </p:txBody>
      </p:sp>
      <p:graphicFrame>
        <p:nvGraphicFramePr>
          <p:cNvPr id="15366" name="グラフ 7"/>
          <p:cNvGraphicFramePr>
            <a:graphicFrameLocks/>
          </p:cNvGraphicFramePr>
          <p:nvPr/>
        </p:nvGraphicFramePr>
        <p:xfrm>
          <a:off x="1908175" y="2276475"/>
          <a:ext cx="5759450" cy="4581525"/>
        </p:xfrm>
        <a:graphic>
          <a:graphicData uri="http://schemas.openxmlformats.org/presentationml/2006/ole">
            <mc:AlternateContent xmlns:mc="http://schemas.openxmlformats.org/markup-compatibility/2006">
              <mc:Choice xmlns:v="urn:schemas-microsoft-com:vml" Requires="v">
                <p:oleObj spid="_x0000_s15369" r:id="rId3" imgW="6291617" imgH="5139373" progId="Excel.Chart.8">
                  <p:embed/>
                </p:oleObj>
              </mc:Choice>
              <mc:Fallback>
                <p:oleObj r:id="rId3" imgW="6291617" imgH="5139373" progId="Excel.Chart.8">
                  <p:embed/>
                  <p:pic>
                    <p:nvPicPr>
                      <p:cNvPr id="0" name="グラフ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2276475"/>
                        <a:ext cx="575945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7" name="コンテンツ プレースホルダー 1"/>
          <p:cNvSpPr>
            <a:spLocks noGrp="1"/>
          </p:cNvSpPr>
          <p:nvPr>
            <p:ph idx="1"/>
          </p:nvPr>
        </p:nvSpPr>
        <p:spPr>
          <a:xfrm>
            <a:off x="468313" y="2852738"/>
            <a:ext cx="3303587" cy="3600450"/>
          </a:xfrm>
        </p:spPr>
        <p:txBody>
          <a:bodyPr/>
          <a:lstStyle/>
          <a:p>
            <a:pPr marL="0" indent="0" algn="r" eaLnBrk="1" hangingPunct="1">
              <a:buFont typeface="Wingdings" pitchFamily="2" charset="2"/>
              <a:buNone/>
            </a:pPr>
            <a:r>
              <a:rPr lang="ja-JP" altLang="en-US" sz="2800" b="1" smtClean="0"/>
              <a:t>農地・農業用施設</a:t>
            </a:r>
            <a:endParaRPr lang="en-US" altLang="ja-JP" sz="2800" b="1" smtClean="0"/>
          </a:p>
          <a:p>
            <a:pPr marL="0" indent="0" algn="r" eaLnBrk="1" hangingPunct="1">
              <a:buFont typeface="Wingdings" pitchFamily="2" charset="2"/>
              <a:buNone/>
            </a:pPr>
            <a:r>
              <a:rPr lang="ja-JP" altLang="en-US" sz="2800" b="1" smtClean="0"/>
              <a:t>農業用資機材</a:t>
            </a:r>
            <a:endParaRPr lang="en-US" altLang="ja-JP" sz="2800" b="1" smtClean="0"/>
          </a:p>
          <a:p>
            <a:pPr marL="0" indent="0" algn="r" eaLnBrk="1" hangingPunct="1">
              <a:buFont typeface="Wingdings" pitchFamily="2" charset="2"/>
              <a:buNone/>
            </a:pPr>
            <a:r>
              <a:rPr lang="ja-JP" altLang="en-US" sz="2800" b="1" smtClean="0"/>
              <a:t>農業関係施設</a:t>
            </a:r>
            <a:endParaRPr lang="en-US" altLang="ja-JP" sz="2800" b="1" smtClean="0"/>
          </a:p>
          <a:p>
            <a:pPr marL="0" indent="0" algn="r" eaLnBrk="1" hangingPunct="1">
              <a:buFont typeface="Wingdings" pitchFamily="2" charset="2"/>
              <a:buNone/>
            </a:pPr>
            <a:r>
              <a:rPr lang="ja-JP" altLang="en-US" sz="2800" b="1" smtClean="0"/>
              <a:t>生活環境施設</a:t>
            </a:r>
            <a:endParaRPr lang="en-US" altLang="ja-JP" sz="2800" b="1" smtClean="0"/>
          </a:p>
          <a:p>
            <a:pPr marL="0" indent="0" algn="r" eaLnBrk="1" hangingPunct="1">
              <a:buFont typeface="Wingdings" pitchFamily="2" charset="2"/>
              <a:buNone/>
            </a:pPr>
            <a:r>
              <a:rPr lang="ja-JP" altLang="en-US" sz="2800" b="1" smtClean="0"/>
              <a:t>農地海岸保全施設</a:t>
            </a:r>
            <a:endParaRPr lang="en-US" altLang="ja-JP" sz="2800" b="1" smtClean="0"/>
          </a:p>
          <a:p>
            <a:pPr marL="0" indent="0" algn="r" eaLnBrk="1" hangingPunct="1">
              <a:buFont typeface="Wingdings" pitchFamily="2" charset="2"/>
              <a:buNone/>
            </a:pPr>
            <a:r>
              <a:rPr lang="ja-JP" altLang="en-US" sz="2800" b="1" smtClean="0"/>
              <a:t>農作物等</a:t>
            </a:r>
            <a:endParaRPr lang="en-US" altLang="ja-JP" sz="2800" b="1" smtClean="0"/>
          </a:p>
          <a:p>
            <a:pPr marL="0" indent="0" eaLnBrk="1" hangingPunct="1">
              <a:buFont typeface="Wingdings" pitchFamily="2" charset="2"/>
              <a:buNone/>
            </a:pPr>
            <a:endParaRPr lang="ja-JP" altLang="en-US" sz="28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角丸四角形 33"/>
          <p:cNvSpPr>
            <a:spLocks noChangeArrowheads="1"/>
          </p:cNvSpPr>
          <p:nvPr/>
        </p:nvSpPr>
        <p:spPr bwMode="auto">
          <a:xfrm>
            <a:off x="468313" y="1773238"/>
            <a:ext cx="8207375" cy="4897437"/>
          </a:xfrm>
          <a:prstGeom prst="roundRect">
            <a:avLst>
              <a:gd name="adj" fmla="val 16667"/>
            </a:avLst>
          </a:prstGeom>
          <a:solidFill>
            <a:srgbClr val="EEECE1"/>
          </a:solidFill>
          <a:ln w="9525" algn="ctr">
            <a:solidFill>
              <a:srgbClr val="000000"/>
            </a:solidFill>
            <a:round/>
            <a:headEnd/>
            <a:tailEnd/>
          </a:ln>
        </p:spPr>
        <p:txBody>
          <a:bodyPr anchor="ctr"/>
          <a:lstStyle/>
          <a:p>
            <a:endParaRPr lang="ja-JP" altLang="en-US"/>
          </a:p>
        </p:txBody>
      </p:sp>
      <p:sp>
        <p:nvSpPr>
          <p:cNvPr id="16387" name="Rectangle 1"/>
          <p:cNvSpPr>
            <a:spLocks noChangeArrowheads="1"/>
          </p:cNvSpPr>
          <p:nvPr/>
        </p:nvSpPr>
        <p:spPr bwMode="auto">
          <a:xfrm>
            <a:off x="2051050" y="1341438"/>
            <a:ext cx="5170488" cy="692150"/>
          </a:xfrm>
          <a:prstGeom prst="roundRect">
            <a:avLst>
              <a:gd name="adj" fmla="val 16667"/>
            </a:avLst>
          </a:prstGeom>
          <a:solidFill>
            <a:srgbClr val="FFFFFF"/>
          </a:solidFill>
          <a:ln w="38100">
            <a:solidFill>
              <a:srgbClr val="FF0000"/>
            </a:solidFill>
            <a:miter lim="800000"/>
            <a:headEnd/>
            <a:tailEnd/>
          </a:ln>
        </p:spPr>
        <p:txBody>
          <a:bodyPr lIns="74295" tIns="8890" rIns="74295" bIns="8890" anchor="ctr" anchorCtr="1"/>
          <a:lstStyle/>
          <a:p>
            <a:r>
              <a:rPr lang="ja-JP" altLang="en-US" sz="2400"/>
              <a:t>農地復旧支援チーム　</a:t>
            </a:r>
            <a:r>
              <a:rPr lang="ja-JP" altLang="en-US"/>
              <a:t>（４月２８日発足）</a:t>
            </a:r>
          </a:p>
        </p:txBody>
      </p:sp>
      <p:sp>
        <p:nvSpPr>
          <p:cNvPr id="16388" name="Rectangle 12"/>
          <p:cNvSpPr>
            <a:spLocks noChangeArrowheads="1"/>
          </p:cNvSpPr>
          <p:nvPr/>
        </p:nvSpPr>
        <p:spPr bwMode="auto">
          <a:xfrm>
            <a:off x="1835150" y="333375"/>
            <a:ext cx="5616575" cy="739775"/>
          </a:xfrm>
          <a:prstGeom prst="rect">
            <a:avLst/>
          </a:prstGeom>
          <a:solidFill>
            <a:srgbClr val="FFFFFF"/>
          </a:solidFill>
          <a:ln w="22225" cmpd="dbl">
            <a:solidFill>
              <a:srgbClr val="000000"/>
            </a:solidFill>
            <a:miter lim="800000"/>
            <a:headEnd/>
            <a:tailEnd/>
          </a:ln>
        </p:spPr>
        <p:txBody>
          <a:bodyPr lIns="74295" tIns="8890" rIns="74295" bIns="8890"/>
          <a:lstStyle/>
          <a:p>
            <a:pPr algn="ctr"/>
            <a:r>
              <a:rPr lang="ja-JP" altLang="en-US" sz="2000"/>
              <a:t>「東日本大震災」農林水産部復興推進本部</a:t>
            </a:r>
          </a:p>
          <a:p>
            <a:pPr algn="ctr"/>
            <a:r>
              <a:rPr lang="ja-JP" altLang="en-US" sz="2000"/>
              <a:t>プロジェクトチーム会議</a:t>
            </a:r>
          </a:p>
        </p:txBody>
      </p:sp>
      <p:cxnSp>
        <p:nvCxnSpPr>
          <p:cNvPr id="16389" name="AutoShape 24"/>
          <p:cNvCxnSpPr>
            <a:cxnSpLocks noChangeShapeType="1"/>
            <a:stCxn id="16388" idx="2"/>
            <a:endCxn id="16387" idx="0"/>
          </p:cNvCxnSpPr>
          <p:nvPr/>
        </p:nvCxnSpPr>
        <p:spPr bwMode="auto">
          <a:xfrm flipH="1">
            <a:off x="4637088" y="1084263"/>
            <a:ext cx="6350" cy="238125"/>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16390" name="Rectangle 12"/>
          <p:cNvSpPr>
            <a:spLocks noChangeArrowheads="1"/>
          </p:cNvSpPr>
          <p:nvPr/>
        </p:nvSpPr>
        <p:spPr bwMode="auto">
          <a:xfrm>
            <a:off x="755650" y="2133600"/>
            <a:ext cx="7632700" cy="3311525"/>
          </a:xfrm>
          <a:prstGeom prst="rect">
            <a:avLst/>
          </a:prstGeom>
          <a:solidFill>
            <a:srgbClr val="FFFFFF"/>
          </a:solidFill>
          <a:ln w="22225" cmpd="dbl">
            <a:solidFill>
              <a:srgbClr val="000000"/>
            </a:solidFill>
            <a:miter lim="800000"/>
            <a:headEnd/>
            <a:tailEnd/>
          </a:ln>
        </p:spPr>
        <p:txBody>
          <a:bodyPr lIns="74295" tIns="8890" rIns="74295" bIns="8890"/>
          <a:lstStyle/>
          <a:p>
            <a:r>
              <a:rPr lang="en-US" altLang="ja-JP" sz="1400"/>
              <a:t>◆</a:t>
            </a:r>
            <a:r>
              <a:rPr lang="ja-JP" altLang="en-US" sz="1400"/>
              <a:t>構成</a:t>
            </a:r>
          </a:p>
          <a:p>
            <a:r>
              <a:rPr lang="ja-JP" altLang="en-US" sz="1400"/>
              <a:t>◎農業振興課，農産園芸環境課，畜産課，農村振興課，農村整備課，農業・園芸総合研究所，</a:t>
            </a:r>
          </a:p>
          <a:p>
            <a:r>
              <a:rPr lang="ja-JP" altLang="en-US" sz="1400" u="sng">
                <a:solidFill>
                  <a:srgbClr val="FF0000"/>
                </a:solidFill>
              </a:rPr>
              <a:t>古川農業試験場</a:t>
            </a:r>
            <a:r>
              <a:rPr lang="ja-JP" altLang="en-US" sz="1400"/>
              <a:t>，畜産試験場</a:t>
            </a:r>
          </a:p>
          <a:p>
            <a:r>
              <a:rPr lang="ja-JP" altLang="en-US" sz="1400"/>
              <a:t>◆オブザーバー</a:t>
            </a:r>
          </a:p>
          <a:p>
            <a:r>
              <a:rPr lang="ja-JP" altLang="en-US" sz="1400"/>
              <a:t>　東北大学，宮城大学等大学関係，東北農業研究センター　，農業工学研究所等国の独法等</a:t>
            </a:r>
          </a:p>
          <a:p>
            <a:endParaRPr lang="ja-JP" altLang="en-US" sz="1400"/>
          </a:p>
          <a:p>
            <a:endParaRPr lang="en-US" altLang="ja-JP" sz="1400"/>
          </a:p>
        </p:txBody>
      </p:sp>
      <p:sp>
        <p:nvSpPr>
          <p:cNvPr id="16391" name="正方形/長方形 19"/>
          <p:cNvSpPr>
            <a:spLocks noChangeArrowheads="1"/>
          </p:cNvSpPr>
          <p:nvPr/>
        </p:nvSpPr>
        <p:spPr bwMode="auto">
          <a:xfrm>
            <a:off x="971550" y="5445125"/>
            <a:ext cx="3559175" cy="1063625"/>
          </a:xfrm>
          <a:prstGeom prst="rect">
            <a:avLst/>
          </a:prstGeom>
          <a:solidFill>
            <a:srgbClr val="FFFFFF"/>
          </a:solidFill>
          <a:ln w="25400" algn="ctr">
            <a:solidFill>
              <a:srgbClr val="000000"/>
            </a:solidFill>
            <a:miter lim="800000"/>
            <a:headEnd/>
            <a:tailEnd/>
          </a:ln>
        </p:spPr>
        <p:txBody>
          <a:bodyPr/>
          <a:lstStyle/>
          <a:p>
            <a:r>
              <a:rPr lang="en-US" altLang="ja-JP" sz="1400"/>
              <a:t>◆</a:t>
            </a:r>
            <a:r>
              <a:rPr lang="ja-JP" altLang="en-US" sz="1400"/>
              <a:t>技術指導班</a:t>
            </a:r>
          </a:p>
          <a:p>
            <a:r>
              <a:rPr lang="ja-JP" altLang="en-US" sz="1400"/>
              <a:t>◎</a:t>
            </a:r>
            <a:r>
              <a:rPr lang="ja-JP" altLang="en-US" sz="1400" u="sng"/>
              <a:t>農業振興課</a:t>
            </a:r>
            <a:r>
              <a:rPr lang="ja-JP" altLang="en-US" sz="1400"/>
              <a:t>，農産園芸環境課，畜産課，農業・園芸総合研究所，</a:t>
            </a:r>
            <a:r>
              <a:rPr lang="ja-JP" altLang="en-US" sz="1400" u="sng">
                <a:solidFill>
                  <a:srgbClr val="FF0000"/>
                </a:solidFill>
              </a:rPr>
              <a:t>古川農業試験場</a:t>
            </a:r>
            <a:r>
              <a:rPr lang="ja-JP" altLang="en-US" sz="1400"/>
              <a:t>，畜産試験場</a:t>
            </a:r>
          </a:p>
        </p:txBody>
      </p:sp>
      <p:sp>
        <p:nvSpPr>
          <p:cNvPr id="16392" name="正方形/長方形 16"/>
          <p:cNvSpPr>
            <a:spLocks noChangeArrowheads="1"/>
          </p:cNvSpPr>
          <p:nvPr/>
        </p:nvSpPr>
        <p:spPr bwMode="auto">
          <a:xfrm>
            <a:off x="971550" y="3357563"/>
            <a:ext cx="7200900" cy="1943100"/>
          </a:xfrm>
          <a:prstGeom prst="rect">
            <a:avLst/>
          </a:prstGeom>
          <a:solidFill>
            <a:schemeClr val="bg1"/>
          </a:solidFill>
          <a:ln w="19050" cap="sq" algn="ctr">
            <a:solidFill>
              <a:srgbClr val="000000"/>
            </a:solidFill>
            <a:prstDash val="sysDash"/>
            <a:miter lim="800000"/>
            <a:headEnd/>
            <a:tailEnd/>
          </a:ln>
        </p:spPr>
        <p:txBody>
          <a:bodyPr anchor="ctr"/>
          <a:lstStyle/>
          <a:p>
            <a:pPr algn="ctr"/>
            <a:r>
              <a:rPr lang="en-US" altLang="ja-JP"/>
              <a:t>◆</a:t>
            </a:r>
            <a:r>
              <a:rPr lang="ja-JP" altLang="en-US"/>
              <a:t>業務内容</a:t>
            </a:r>
          </a:p>
          <a:p>
            <a:pPr algn="ctr"/>
            <a:r>
              <a:rPr lang="ja-JP" altLang="en-US"/>
              <a:t>①農地復旧対策に係る総合調整に関すること</a:t>
            </a:r>
          </a:p>
          <a:p>
            <a:pPr algn="ctr"/>
            <a:r>
              <a:rPr lang="ja-JP" altLang="en-US"/>
              <a:t>②農地の土壌改善に関すること</a:t>
            </a:r>
          </a:p>
          <a:p>
            <a:pPr algn="ctr"/>
            <a:r>
              <a:rPr lang="ja-JP" altLang="en-US"/>
              <a:t>③農作物等の技術対策に関すること</a:t>
            </a:r>
          </a:p>
          <a:p>
            <a:pPr algn="ctr"/>
            <a:r>
              <a:rPr lang="ja-JP" altLang="en-US"/>
              <a:t>④農地・農業用施設の災害復旧事業に関すること</a:t>
            </a:r>
          </a:p>
          <a:p>
            <a:pPr algn="ctr"/>
            <a:r>
              <a:rPr lang="ja-JP" altLang="en-US"/>
              <a:t>⑤農地の除塩事業に関すること</a:t>
            </a:r>
          </a:p>
          <a:p>
            <a:pPr algn="ctr"/>
            <a:r>
              <a:rPr lang="ja-JP" altLang="en-US"/>
              <a:t>⑥その他必要な事項に関すること</a:t>
            </a:r>
          </a:p>
        </p:txBody>
      </p:sp>
      <p:sp>
        <p:nvSpPr>
          <p:cNvPr id="16393" name="正方形/長方形 20"/>
          <p:cNvSpPr>
            <a:spLocks noChangeArrowheads="1"/>
          </p:cNvSpPr>
          <p:nvPr/>
        </p:nvSpPr>
        <p:spPr bwMode="auto">
          <a:xfrm>
            <a:off x="4500563" y="5445125"/>
            <a:ext cx="3671887" cy="1062038"/>
          </a:xfrm>
          <a:prstGeom prst="rect">
            <a:avLst/>
          </a:prstGeom>
          <a:solidFill>
            <a:srgbClr val="FFFFFF"/>
          </a:solidFill>
          <a:ln w="25400" algn="ctr">
            <a:solidFill>
              <a:srgbClr val="000000"/>
            </a:solidFill>
            <a:miter lim="800000"/>
            <a:headEnd/>
            <a:tailEnd/>
          </a:ln>
        </p:spPr>
        <p:txBody>
          <a:bodyPr/>
          <a:lstStyle/>
          <a:p>
            <a:r>
              <a:rPr lang="en-US" altLang="ja-JP" sz="1400"/>
              <a:t>◆</a:t>
            </a:r>
            <a:r>
              <a:rPr lang="ja-JP" altLang="en-US" sz="1400"/>
              <a:t>農地対策班</a:t>
            </a:r>
          </a:p>
          <a:p>
            <a:r>
              <a:rPr lang="ja-JP" altLang="en-US" sz="1400"/>
              <a:t>◎</a:t>
            </a:r>
            <a:r>
              <a:rPr lang="ja-JP" altLang="en-US" sz="1400" u="sng"/>
              <a:t>農村振興課</a:t>
            </a:r>
            <a:r>
              <a:rPr lang="ja-JP" altLang="en-US" sz="1400"/>
              <a:t>，農村整備課，農業振興課，農産園芸環境課，農業・園芸総合研究所，</a:t>
            </a:r>
            <a:r>
              <a:rPr lang="ja-JP" altLang="en-US" sz="1400" u="sng">
                <a:solidFill>
                  <a:srgbClr val="FF0000"/>
                </a:solidFill>
              </a:rPr>
              <a:t>古川農業試験場</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コンテンツ プレースホルダー 2"/>
          <p:cNvSpPr>
            <a:spLocks noGrp="1"/>
          </p:cNvSpPr>
          <p:nvPr>
            <p:ph idx="1"/>
          </p:nvPr>
        </p:nvSpPr>
        <p:spPr>
          <a:xfrm>
            <a:off x="395288" y="1557338"/>
            <a:ext cx="8401050" cy="5072062"/>
          </a:xfrm>
        </p:spPr>
        <p:txBody>
          <a:bodyPr/>
          <a:lstStyle/>
          <a:p>
            <a:pPr marL="0" indent="0" eaLnBrk="1" hangingPunct="1">
              <a:buFont typeface="Arial" charset="0"/>
              <a:buNone/>
            </a:pPr>
            <a:r>
              <a:rPr lang="ja-JP" altLang="en-US" sz="2800" b="1" smtClean="0">
                <a:latin typeface="HG丸ｺﾞｼｯｸM-PRO" pitchFamily="50" charset="-128"/>
                <a:ea typeface="HG丸ｺﾞｼｯｸM-PRO" pitchFamily="50" charset="-128"/>
              </a:rPr>
              <a:t>① 海水流入農地の実態把握と早期改善</a:t>
            </a:r>
            <a:endParaRPr lang="en-US" altLang="ja-JP" sz="2800" b="1" smtClean="0">
              <a:latin typeface="HG丸ｺﾞｼｯｸM-PRO" pitchFamily="50" charset="-128"/>
              <a:ea typeface="HG丸ｺﾞｼｯｸM-PRO" pitchFamily="50" charset="-128"/>
            </a:endParaRPr>
          </a:p>
          <a:p>
            <a:pPr marL="0" indent="0" eaLnBrk="1" hangingPunct="1">
              <a:buFont typeface="Arial" charset="0"/>
              <a:buNone/>
            </a:pPr>
            <a:r>
              <a:rPr lang="ja-JP" altLang="en-US" sz="1800" smtClean="0">
                <a:latin typeface="HG丸ｺﾞｼｯｸM-PRO" pitchFamily="50" charset="-128"/>
                <a:ea typeface="HG丸ｺﾞｼｯｸM-PRO" pitchFamily="50" charset="-128"/>
              </a:rPr>
              <a:t>　　　　　　　　　　（古試、農園研；普セ、東北大、農工研、山形農セ等）       </a:t>
            </a:r>
            <a:endParaRPr lang="en-US" altLang="ja-JP" sz="1800" smtClean="0">
              <a:latin typeface="HG丸ｺﾞｼｯｸM-PRO" pitchFamily="50" charset="-128"/>
              <a:ea typeface="HG丸ｺﾞｼｯｸM-PRO" pitchFamily="50" charset="-128"/>
            </a:endParaRPr>
          </a:p>
          <a:p>
            <a:pPr marL="0" indent="0" eaLnBrk="1" hangingPunct="1">
              <a:buFont typeface="Arial" charset="0"/>
              <a:buNone/>
            </a:pPr>
            <a:r>
              <a:rPr lang="ja-JP" altLang="en-US" sz="2800" b="1" smtClean="0">
                <a:latin typeface="HG丸ｺﾞｼｯｸM-PRO" pitchFamily="50" charset="-128"/>
                <a:ea typeface="HG丸ｺﾞｼｯｸM-PRO" pitchFamily="50" charset="-128"/>
              </a:rPr>
              <a:t>② 被災水田の実態調査と除塩法・栽培管理技術</a:t>
            </a:r>
            <a:endParaRPr lang="en-US" altLang="ja-JP" sz="2800" b="1" smtClean="0">
              <a:latin typeface="HG丸ｺﾞｼｯｸM-PRO" pitchFamily="50" charset="-128"/>
              <a:ea typeface="HG丸ｺﾞｼｯｸM-PRO" pitchFamily="50" charset="-128"/>
            </a:endParaRPr>
          </a:p>
          <a:p>
            <a:pPr marL="0" indent="0" eaLnBrk="1" hangingPunct="1">
              <a:buFont typeface="Arial" charset="0"/>
              <a:buNone/>
            </a:pPr>
            <a:r>
              <a:rPr lang="ja-JP" altLang="en-US" sz="2800" b="1" smtClean="0">
                <a:latin typeface="HG丸ｺﾞｼｯｸM-PRO" pitchFamily="50" charset="-128"/>
                <a:ea typeface="HG丸ｺﾞｼｯｸM-PRO" pitchFamily="50" charset="-128"/>
              </a:rPr>
              <a:t>　 の確立   　　　　　  　</a:t>
            </a:r>
            <a:r>
              <a:rPr lang="ja-JP" altLang="en-US" sz="1800" smtClean="0">
                <a:latin typeface="HG丸ｺﾞｼｯｸM-PRO" pitchFamily="50" charset="-128"/>
                <a:ea typeface="HG丸ｺﾞｼｯｸM-PRO" pitchFamily="50" charset="-128"/>
              </a:rPr>
              <a:t>（古試；普セ、東北大、作物研等） </a:t>
            </a:r>
            <a:endParaRPr lang="en-US" altLang="ja-JP" sz="2800" smtClean="0">
              <a:latin typeface="HG丸ｺﾞｼｯｸM-PRO" pitchFamily="50" charset="-128"/>
              <a:ea typeface="HG丸ｺﾞｼｯｸM-PRO" pitchFamily="50" charset="-128"/>
            </a:endParaRPr>
          </a:p>
          <a:p>
            <a:pPr marL="0" indent="0" eaLnBrk="1" hangingPunct="1">
              <a:buFont typeface="Arial" charset="0"/>
              <a:buNone/>
            </a:pPr>
            <a:r>
              <a:rPr lang="ja-JP" altLang="en-US" sz="2800" b="1" smtClean="0">
                <a:latin typeface="HG丸ｺﾞｼｯｸM-PRO" pitchFamily="50" charset="-128"/>
                <a:ea typeface="HG丸ｺﾞｼｯｸM-PRO" pitchFamily="50" charset="-128"/>
              </a:rPr>
              <a:t>③ 耐塩性作物による早期経営改善対策</a:t>
            </a:r>
            <a:endParaRPr lang="en-US" altLang="ja-JP" sz="2800" b="1" smtClean="0">
              <a:latin typeface="HG丸ｺﾞｼｯｸM-PRO" pitchFamily="50" charset="-128"/>
              <a:ea typeface="HG丸ｺﾞｼｯｸM-PRO" pitchFamily="50" charset="-128"/>
            </a:endParaRPr>
          </a:p>
          <a:p>
            <a:pPr marL="0" indent="0" eaLnBrk="1" hangingPunct="1">
              <a:buFont typeface="Arial" charset="0"/>
              <a:buNone/>
            </a:pPr>
            <a:r>
              <a:rPr lang="ja-JP" altLang="en-US" sz="2800" b="1" smtClean="0">
                <a:latin typeface="HG丸ｺﾞｼｯｸM-PRO" pitchFamily="50" charset="-128"/>
                <a:ea typeface="HG丸ｺﾞｼｯｸM-PRO" pitchFamily="50" charset="-128"/>
              </a:rPr>
              <a:t>　　　　　　　　　　　   </a:t>
            </a:r>
            <a:r>
              <a:rPr lang="ja-JP" altLang="en-US" sz="1800" smtClean="0">
                <a:latin typeface="HG丸ｺﾞｼｯｸM-PRO" pitchFamily="50" charset="-128"/>
                <a:ea typeface="HG丸ｺﾞｼｯｸM-PRO" pitchFamily="50" charset="-128"/>
              </a:rPr>
              <a:t>（古試、農園研；普セ、東北農研等） </a:t>
            </a:r>
            <a:endParaRPr lang="en-US" altLang="ja-JP" sz="2800" smtClean="0">
              <a:latin typeface="HG丸ｺﾞｼｯｸM-PRO" pitchFamily="50" charset="-128"/>
              <a:ea typeface="HG丸ｺﾞｼｯｸM-PRO" pitchFamily="50" charset="-128"/>
            </a:endParaRPr>
          </a:p>
          <a:p>
            <a:pPr marL="0" indent="0" eaLnBrk="1" hangingPunct="1">
              <a:buFont typeface="Arial" charset="0"/>
              <a:buNone/>
            </a:pPr>
            <a:r>
              <a:rPr lang="ja-JP" altLang="en-US" sz="2800" b="1" smtClean="0">
                <a:latin typeface="HG丸ｺﾞｼｯｸM-PRO" pitchFamily="50" charset="-128"/>
                <a:ea typeface="HG丸ｺﾞｼｯｸM-PRO" pitchFamily="50" charset="-128"/>
              </a:rPr>
              <a:t>④ 現場に適した技術開発による産地の復興支援</a:t>
            </a:r>
            <a:endParaRPr lang="en-US" altLang="ja-JP" sz="2800" b="1" smtClean="0">
              <a:latin typeface="HG丸ｺﾞｼｯｸM-PRO" pitchFamily="50" charset="-128"/>
              <a:ea typeface="HG丸ｺﾞｼｯｸM-PRO" pitchFamily="50" charset="-128"/>
            </a:endParaRPr>
          </a:p>
          <a:p>
            <a:pPr marL="0" indent="0" eaLnBrk="1" hangingPunct="1">
              <a:buFont typeface="Arial" charset="0"/>
              <a:buNone/>
            </a:pPr>
            <a:r>
              <a:rPr lang="ja-JP" altLang="en-US" sz="2800" smtClean="0">
                <a:latin typeface="HG丸ｺﾞｼｯｸM-PRO" pitchFamily="50" charset="-128"/>
                <a:ea typeface="HG丸ｺﾞｼｯｸM-PRO" pitchFamily="50" charset="-128"/>
              </a:rPr>
              <a:t> 　　　　　　　　　　     　 </a:t>
            </a:r>
            <a:r>
              <a:rPr lang="ja-JP" altLang="en-US" sz="1800" smtClean="0">
                <a:latin typeface="HG丸ｺﾞｼｯｸM-PRO" pitchFamily="50" charset="-128"/>
                <a:ea typeface="HG丸ｺﾞｼｯｸM-PRO" pitchFamily="50" charset="-128"/>
              </a:rPr>
              <a:t>（農園研；ハマボウフウの会等） </a:t>
            </a:r>
            <a:r>
              <a:rPr lang="ja-JP" altLang="en-US" sz="2800" smtClean="0">
                <a:latin typeface="HG丸ｺﾞｼｯｸM-PRO" pitchFamily="50" charset="-128"/>
                <a:ea typeface="HG丸ｺﾞｼｯｸM-PRO" pitchFamily="50" charset="-128"/>
              </a:rPr>
              <a:t>　   </a:t>
            </a:r>
            <a:endParaRPr lang="en-US" altLang="ja-JP" sz="2800" smtClean="0">
              <a:latin typeface="HG丸ｺﾞｼｯｸM-PRO" pitchFamily="50" charset="-128"/>
              <a:ea typeface="HG丸ｺﾞｼｯｸM-PRO" pitchFamily="50" charset="-128"/>
            </a:endParaRPr>
          </a:p>
          <a:p>
            <a:pPr marL="0" indent="0" eaLnBrk="1" hangingPunct="1">
              <a:buFont typeface="Arial" charset="0"/>
              <a:buNone/>
            </a:pPr>
            <a:r>
              <a:rPr lang="ja-JP" altLang="en-US" sz="2800" b="1" smtClean="0">
                <a:latin typeface="HG丸ｺﾞｼｯｸM-PRO" pitchFamily="50" charset="-128"/>
                <a:ea typeface="HG丸ｺﾞｼｯｸM-PRO" pitchFamily="50" charset="-128"/>
              </a:rPr>
              <a:t>⑤ 被災農家の実態把握と地域農業再生対策</a:t>
            </a:r>
            <a:endParaRPr lang="en-US" altLang="ja-JP" sz="2800" b="1" smtClean="0">
              <a:latin typeface="HG丸ｺﾞｼｯｸM-PRO" pitchFamily="50" charset="-128"/>
              <a:ea typeface="HG丸ｺﾞｼｯｸM-PRO" pitchFamily="50" charset="-128"/>
            </a:endParaRPr>
          </a:p>
          <a:p>
            <a:pPr marL="0" indent="0" eaLnBrk="1" hangingPunct="1">
              <a:buFont typeface="Arial" charset="0"/>
              <a:buNone/>
            </a:pPr>
            <a:r>
              <a:rPr lang="ja-JP" altLang="en-US" sz="2800" b="1" smtClean="0">
                <a:latin typeface="HG丸ｺﾞｼｯｸM-PRO" pitchFamily="50" charset="-128"/>
                <a:ea typeface="HG丸ｺﾞｼｯｸM-PRO" pitchFamily="50" charset="-128"/>
              </a:rPr>
              <a:t>　　　　　　　　　　　　 　</a:t>
            </a:r>
            <a:r>
              <a:rPr lang="ja-JP" altLang="en-US" sz="1800" smtClean="0">
                <a:latin typeface="HG丸ｺﾞｼｯｸM-PRO" pitchFamily="50" charset="-128"/>
                <a:ea typeface="HG丸ｺﾞｼｯｸM-PRO" pitchFamily="50" charset="-128"/>
              </a:rPr>
              <a:t>（農園研；農工研、東北大学等） </a:t>
            </a:r>
            <a:endParaRPr lang="ja-JP" altLang="en-US" sz="2800" smtClean="0"/>
          </a:p>
        </p:txBody>
      </p:sp>
      <p:sp>
        <p:nvSpPr>
          <p:cNvPr id="4" name="タイトル 3"/>
          <p:cNvSpPr>
            <a:spLocks noGrp="1"/>
          </p:cNvSpPr>
          <p:nvPr>
            <p:ph type="title"/>
          </p:nvPr>
        </p:nvSpPr>
        <p:spPr>
          <a:solidFill>
            <a:srgbClr val="006600"/>
          </a:solidFill>
          <a:ln w="12700">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lstStyle/>
          <a:p>
            <a:pPr eaLnBrk="1" hangingPunct="1">
              <a:defRPr/>
            </a:pPr>
            <a:r>
              <a:rPr lang="ja-JP" altLang="en-US" sz="2800" b="1" dirty="0" smtClean="0">
                <a:solidFill>
                  <a:prstClr val="white"/>
                </a:solidFill>
                <a:latin typeface="HG丸ｺﾞｼｯｸM-PRO" pitchFamily="50" charset="-128"/>
                <a:ea typeface="HG丸ｺﾞｼｯｸM-PRO" pitchFamily="50" charset="-128"/>
              </a:rPr>
              <a:t>農業の早期復興に向けた試験研究機関連携</a:t>
            </a:r>
            <a:r>
              <a:rPr lang="en-US" altLang="ja-JP" sz="2800" b="1" dirty="0" smtClean="0">
                <a:solidFill>
                  <a:prstClr val="white"/>
                </a:solidFill>
                <a:latin typeface="HG丸ｺﾞｼｯｸM-PRO" pitchFamily="50" charset="-128"/>
                <a:ea typeface="HG丸ｺﾞｼｯｸM-PRO" pitchFamily="50" charset="-128"/>
              </a:rPr>
              <a:t/>
            </a:r>
            <a:br>
              <a:rPr lang="en-US" altLang="ja-JP" sz="2800" b="1" dirty="0" smtClean="0">
                <a:solidFill>
                  <a:prstClr val="white"/>
                </a:solidFill>
                <a:latin typeface="HG丸ｺﾞｼｯｸM-PRO" pitchFamily="50" charset="-128"/>
                <a:ea typeface="HG丸ｺﾞｼｯｸM-PRO" pitchFamily="50" charset="-128"/>
              </a:rPr>
            </a:br>
            <a:r>
              <a:rPr lang="ja-JP" altLang="en-US" sz="2800" b="1" dirty="0" smtClean="0">
                <a:solidFill>
                  <a:prstClr val="white"/>
                </a:solidFill>
                <a:latin typeface="HG丸ｺﾞｼｯｸM-PRO" pitchFamily="50" charset="-128"/>
                <a:ea typeface="HG丸ｺﾞｼｯｸM-PRO" pitchFamily="50" charset="-128"/>
              </a:rPr>
              <a:t>プロジェクトの内容（５中課題）</a:t>
            </a:r>
            <a:endParaRPr lang="ja-JP" altLang="en-US" sz="2800" b="1" dirty="0">
              <a:solidFill>
                <a:prstClr val="white"/>
              </a:solidFill>
              <a:latin typeface="HG丸ｺﾞｼｯｸM-PRO" pitchFamily="50" charset="-128"/>
              <a:ea typeface="HG丸ｺﾞｼｯｸM-PRO"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図 225"/>
          <p:cNvPicPr>
            <a:picLocks noChangeAspect="1" noChangeArrowheads="1"/>
          </p:cNvPicPr>
          <p:nvPr/>
        </p:nvPicPr>
        <p:blipFill>
          <a:blip r:embed="rId2">
            <a:lum bright="10000" contrast="-48000"/>
            <a:extLst>
              <a:ext uri="{28A0092B-C50C-407E-A947-70E740481C1C}">
                <a14:useLocalDpi xmlns:a14="http://schemas.microsoft.com/office/drawing/2010/main" val="0"/>
              </a:ext>
            </a:extLst>
          </a:blip>
          <a:srcRect l="33295" t="27586" r="6499" b="7301"/>
          <a:stretch>
            <a:fillRect/>
          </a:stretch>
        </p:blipFill>
        <p:spPr bwMode="auto">
          <a:xfrm>
            <a:off x="611188" y="1484313"/>
            <a:ext cx="76581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タイトル 1"/>
          <p:cNvSpPr>
            <a:spLocks noGrp="1"/>
          </p:cNvSpPr>
          <p:nvPr>
            <p:ph type="title"/>
          </p:nvPr>
        </p:nvSpPr>
        <p:spPr>
          <a:xfrm>
            <a:off x="457200" y="274638"/>
            <a:ext cx="8229600" cy="993775"/>
          </a:xfrm>
        </p:spPr>
        <p:txBody>
          <a:bodyPr/>
          <a:lstStyle/>
          <a:p>
            <a:r>
              <a:rPr lang="ja-JP" altLang="en-US" sz="4000" b="1" smtClean="0">
                <a:solidFill>
                  <a:srgbClr val="003399"/>
                </a:solidFill>
                <a:latin typeface="HGPｺﾞｼｯｸM" pitchFamily="50" charset="-128"/>
                <a:ea typeface="HGPｺﾞｼｯｸM" pitchFamily="50" charset="-128"/>
              </a:rPr>
              <a:t>堆積物の厚さ</a:t>
            </a:r>
          </a:p>
        </p:txBody>
      </p:sp>
      <p:grpSp>
        <p:nvGrpSpPr>
          <p:cNvPr id="20484" name="コンテンツ プレースホルダ 3"/>
          <p:cNvGrpSpPr>
            <a:grpSpLocks noGrp="1"/>
          </p:cNvGrpSpPr>
          <p:nvPr/>
        </p:nvGrpSpPr>
        <p:grpSpPr bwMode="auto">
          <a:xfrm>
            <a:off x="2843213" y="1628775"/>
            <a:ext cx="2171700" cy="4281488"/>
            <a:chOff x="0" y="0"/>
            <a:chExt cx="25857201" cy="45855521"/>
          </a:xfrm>
        </p:grpSpPr>
        <p:sp>
          <p:nvSpPr>
            <p:cNvPr id="20497" name="Oval 84"/>
            <p:cNvSpPr>
              <a:spLocks noChangeArrowheads="1"/>
            </p:cNvSpPr>
            <p:nvPr/>
          </p:nvSpPr>
          <p:spPr bwMode="auto">
            <a:xfrm>
              <a:off x="2057400" y="35814001"/>
              <a:ext cx="680721" cy="650082"/>
            </a:xfrm>
            <a:prstGeom prst="ellipse">
              <a:avLst/>
            </a:prstGeom>
            <a:solidFill>
              <a:srgbClr val="FFFF00"/>
            </a:solidFill>
            <a:ln w="9525">
              <a:solidFill>
                <a:srgbClr val="000000"/>
              </a:solidFill>
              <a:round/>
              <a:headEnd/>
              <a:tailEnd/>
            </a:ln>
          </p:spPr>
          <p:txBody>
            <a:bodyPr/>
            <a:lstStyle/>
            <a:p>
              <a:endParaRPr lang="ja-JP" altLang="en-US"/>
            </a:p>
          </p:txBody>
        </p:sp>
        <p:sp>
          <p:nvSpPr>
            <p:cNvPr id="20498" name="Oval 84"/>
            <p:cNvSpPr>
              <a:spLocks noChangeArrowheads="1"/>
            </p:cNvSpPr>
            <p:nvPr/>
          </p:nvSpPr>
          <p:spPr bwMode="auto">
            <a:xfrm>
              <a:off x="7277100" y="15344776"/>
              <a:ext cx="690881" cy="703052"/>
            </a:xfrm>
            <a:prstGeom prst="ellipse">
              <a:avLst/>
            </a:prstGeom>
            <a:solidFill>
              <a:srgbClr val="FFFF00"/>
            </a:solidFill>
            <a:ln w="9525">
              <a:solidFill>
                <a:srgbClr val="000000"/>
              </a:solidFill>
              <a:round/>
              <a:headEnd/>
              <a:tailEnd/>
            </a:ln>
          </p:spPr>
          <p:txBody>
            <a:bodyPr/>
            <a:lstStyle/>
            <a:p>
              <a:endParaRPr lang="ja-JP" altLang="en-US"/>
            </a:p>
          </p:txBody>
        </p:sp>
        <p:sp>
          <p:nvSpPr>
            <p:cNvPr id="20499" name="Oval 84"/>
            <p:cNvSpPr>
              <a:spLocks noChangeArrowheads="1"/>
            </p:cNvSpPr>
            <p:nvPr/>
          </p:nvSpPr>
          <p:spPr bwMode="auto">
            <a:xfrm>
              <a:off x="6629400" y="160020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00" name="Oval 84"/>
            <p:cNvSpPr>
              <a:spLocks noChangeArrowheads="1"/>
            </p:cNvSpPr>
            <p:nvPr/>
          </p:nvSpPr>
          <p:spPr bwMode="auto">
            <a:xfrm>
              <a:off x="7543800" y="176022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01" name="Oval 84"/>
            <p:cNvSpPr>
              <a:spLocks noChangeArrowheads="1"/>
            </p:cNvSpPr>
            <p:nvPr/>
          </p:nvSpPr>
          <p:spPr bwMode="auto">
            <a:xfrm>
              <a:off x="10414000" y="9680576"/>
              <a:ext cx="690881" cy="703052"/>
            </a:xfrm>
            <a:prstGeom prst="ellipse">
              <a:avLst/>
            </a:prstGeom>
            <a:solidFill>
              <a:srgbClr val="FFFF00"/>
            </a:solidFill>
            <a:ln w="9525">
              <a:solidFill>
                <a:srgbClr val="000000"/>
              </a:solidFill>
              <a:round/>
              <a:headEnd/>
              <a:tailEnd/>
            </a:ln>
          </p:spPr>
          <p:txBody>
            <a:bodyPr/>
            <a:lstStyle/>
            <a:p>
              <a:endParaRPr lang="ja-JP" altLang="en-US"/>
            </a:p>
          </p:txBody>
        </p:sp>
        <p:sp>
          <p:nvSpPr>
            <p:cNvPr id="20502" name="Oval 84"/>
            <p:cNvSpPr>
              <a:spLocks noChangeArrowheads="1"/>
            </p:cNvSpPr>
            <p:nvPr/>
          </p:nvSpPr>
          <p:spPr bwMode="auto">
            <a:xfrm>
              <a:off x="10972800" y="101346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03" name="Oval 84"/>
            <p:cNvSpPr>
              <a:spLocks noChangeArrowheads="1"/>
            </p:cNvSpPr>
            <p:nvPr/>
          </p:nvSpPr>
          <p:spPr bwMode="auto">
            <a:xfrm>
              <a:off x="5257800" y="186690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04" name="Oval 84"/>
            <p:cNvSpPr>
              <a:spLocks noChangeArrowheads="1"/>
            </p:cNvSpPr>
            <p:nvPr/>
          </p:nvSpPr>
          <p:spPr bwMode="auto">
            <a:xfrm>
              <a:off x="6400800" y="202692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05" name="Oval 74"/>
            <p:cNvSpPr>
              <a:spLocks noChangeArrowheads="1"/>
            </p:cNvSpPr>
            <p:nvPr/>
          </p:nvSpPr>
          <p:spPr bwMode="auto">
            <a:xfrm>
              <a:off x="1143000" y="37490401"/>
              <a:ext cx="650242" cy="601928"/>
            </a:xfrm>
            <a:prstGeom prst="ellipse">
              <a:avLst/>
            </a:prstGeom>
            <a:solidFill>
              <a:srgbClr val="33CCCC"/>
            </a:solidFill>
            <a:ln w="9525">
              <a:solidFill>
                <a:srgbClr val="000000"/>
              </a:solidFill>
              <a:round/>
              <a:headEnd/>
              <a:tailEnd/>
            </a:ln>
          </p:spPr>
          <p:txBody>
            <a:bodyPr/>
            <a:lstStyle/>
            <a:p>
              <a:endParaRPr lang="ja-JP" altLang="en-US"/>
            </a:p>
          </p:txBody>
        </p:sp>
        <p:sp>
          <p:nvSpPr>
            <p:cNvPr id="20506" name="Oval 74"/>
            <p:cNvSpPr>
              <a:spLocks noChangeArrowheads="1"/>
            </p:cNvSpPr>
            <p:nvPr/>
          </p:nvSpPr>
          <p:spPr bwMode="auto">
            <a:xfrm>
              <a:off x="914400" y="37223701"/>
              <a:ext cx="650242" cy="601928"/>
            </a:xfrm>
            <a:prstGeom prst="ellipse">
              <a:avLst/>
            </a:prstGeom>
            <a:solidFill>
              <a:srgbClr val="33CCCC"/>
            </a:solidFill>
            <a:ln w="9525">
              <a:solidFill>
                <a:srgbClr val="000000"/>
              </a:solidFill>
              <a:round/>
              <a:headEnd/>
              <a:tailEnd/>
            </a:ln>
          </p:spPr>
          <p:txBody>
            <a:bodyPr/>
            <a:lstStyle/>
            <a:p>
              <a:endParaRPr lang="ja-JP" altLang="en-US"/>
            </a:p>
          </p:txBody>
        </p:sp>
        <p:sp>
          <p:nvSpPr>
            <p:cNvPr id="20507" name="Oval 74"/>
            <p:cNvSpPr>
              <a:spLocks noChangeArrowheads="1"/>
            </p:cNvSpPr>
            <p:nvPr/>
          </p:nvSpPr>
          <p:spPr bwMode="auto">
            <a:xfrm>
              <a:off x="0" y="355854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08" name="Oval 74"/>
            <p:cNvSpPr>
              <a:spLocks noChangeArrowheads="1"/>
            </p:cNvSpPr>
            <p:nvPr/>
          </p:nvSpPr>
          <p:spPr bwMode="auto">
            <a:xfrm>
              <a:off x="457200" y="358140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09" name="Oval 74"/>
            <p:cNvSpPr>
              <a:spLocks noChangeArrowheads="1"/>
            </p:cNvSpPr>
            <p:nvPr/>
          </p:nvSpPr>
          <p:spPr bwMode="auto">
            <a:xfrm>
              <a:off x="914400" y="358140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10" name="Oval 74"/>
            <p:cNvSpPr>
              <a:spLocks noChangeArrowheads="1"/>
            </p:cNvSpPr>
            <p:nvPr/>
          </p:nvSpPr>
          <p:spPr bwMode="auto">
            <a:xfrm>
              <a:off x="885825" y="36029900"/>
              <a:ext cx="660401" cy="510435"/>
            </a:xfrm>
            <a:prstGeom prst="ellipse">
              <a:avLst/>
            </a:prstGeom>
            <a:solidFill>
              <a:srgbClr val="33CCCC"/>
            </a:solidFill>
            <a:ln w="9525">
              <a:solidFill>
                <a:srgbClr val="000000"/>
              </a:solidFill>
              <a:round/>
              <a:headEnd/>
              <a:tailEnd/>
            </a:ln>
          </p:spPr>
          <p:txBody>
            <a:bodyPr/>
            <a:lstStyle/>
            <a:p>
              <a:endParaRPr lang="ja-JP" altLang="en-US"/>
            </a:p>
          </p:txBody>
        </p:sp>
        <p:sp>
          <p:nvSpPr>
            <p:cNvPr id="20511" name="Oval 74"/>
            <p:cNvSpPr>
              <a:spLocks noChangeArrowheads="1"/>
            </p:cNvSpPr>
            <p:nvPr/>
          </p:nvSpPr>
          <p:spPr bwMode="auto">
            <a:xfrm>
              <a:off x="3657600" y="355854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12" name="Oval 74"/>
            <p:cNvSpPr>
              <a:spLocks noChangeArrowheads="1"/>
            </p:cNvSpPr>
            <p:nvPr/>
          </p:nvSpPr>
          <p:spPr bwMode="auto">
            <a:xfrm>
              <a:off x="3949700" y="35579050"/>
              <a:ext cx="660401" cy="577851"/>
            </a:xfrm>
            <a:prstGeom prst="ellipse">
              <a:avLst/>
            </a:prstGeom>
            <a:solidFill>
              <a:srgbClr val="33CCCC"/>
            </a:solidFill>
            <a:ln w="9525">
              <a:solidFill>
                <a:srgbClr val="000000"/>
              </a:solidFill>
              <a:round/>
              <a:headEnd/>
              <a:tailEnd/>
            </a:ln>
          </p:spPr>
          <p:txBody>
            <a:bodyPr/>
            <a:lstStyle/>
            <a:p>
              <a:endParaRPr lang="ja-JP" altLang="en-US"/>
            </a:p>
          </p:txBody>
        </p:sp>
        <p:sp>
          <p:nvSpPr>
            <p:cNvPr id="20513" name="Oval 74"/>
            <p:cNvSpPr>
              <a:spLocks noChangeArrowheads="1"/>
            </p:cNvSpPr>
            <p:nvPr/>
          </p:nvSpPr>
          <p:spPr bwMode="auto">
            <a:xfrm>
              <a:off x="914400" y="353568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14" name="Oval 74"/>
            <p:cNvSpPr>
              <a:spLocks noChangeArrowheads="1"/>
            </p:cNvSpPr>
            <p:nvPr/>
          </p:nvSpPr>
          <p:spPr bwMode="auto">
            <a:xfrm>
              <a:off x="685800" y="344424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15" name="Oval 74"/>
            <p:cNvSpPr>
              <a:spLocks noChangeArrowheads="1"/>
            </p:cNvSpPr>
            <p:nvPr/>
          </p:nvSpPr>
          <p:spPr bwMode="auto">
            <a:xfrm>
              <a:off x="685800" y="332994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16" name="Oval 74"/>
            <p:cNvSpPr>
              <a:spLocks noChangeArrowheads="1"/>
            </p:cNvSpPr>
            <p:nvPr/>
          </p:nvSpPr>
          <p:spPr bwMode="auto">
            <a:xfrm>
              <a:off x="631825" y="33026351"/>
              <a:ext cx="660401" cy="611558"/>
            </a:xfrm>
            <a:prstGeom prst="ellipse">
              <a:avLst/>
            </a:prstGeom>
            <a:solidFill>
              <a:srgbClr val="33CCCC"/>
            </a:solidFill>
            <a:ln w="9525">
              <a:solidFill>
                <a:srgbClr val="000000"/>
              </a:solidFill>
              <a:round/>
              <a:headEnd/>
              <a:tailEnd/>
            </a:ln>
          </p:spPr>
          <p:txBody>
            <a:bodyPr/>
            <a:lstStyle/>
            <a:p>
              <a:endParaRPr lang="ja-JP" altLang="en-US"/>
            </a:p>
          </p:txBody>
        </p:sp>
        <p:sp>
          <p:nvSpPr>
            <p:cNvPr id="20517" name="Oval 74"/>
            <p:cNvSpPr>
              <a:spLocks noChangeArrowheads="1"/>
            </p:cNvSpPr>
            <p:nvPr/>
          </p:nvSpPr>
          <p:spPr bwMode="auto">
            <a:xfrm>
              <a:off x="1143000" y="33070801"/>
              <a:ext cx="650242" cy="592297"/>
            </a:xfrm>
            <a:prstGeom prst="ellipse">
              <a:avLst/>
            </a:prstGeom>
            <a:solidFill>
              <a:srgbClr val="33CCCC"/>
            </a:solidFill>
            <a:ln w="9525">
              <a:solidFill>
                <a:srgbClr val="000000"/>
              </a:solidFill>
              <a:round/>
              <a:headEnd/>
              <a:tailEnd/>
            </a:ln>
          </p:spPr>
          <p:txBody>
            <a:bodyPr/>
            <a:lstStyle/>
            <a:p>
              <a:endParaRPr lang="ja-JP" altLang="en-US"/>
            </a:p>
          </p:txBody>
        </p:sp>
        <p:sp>
          <p:nvSpPr>
            <p:cNvPr id="20518" name="Oval 74"/>
            <p:cNvSpPr>
              <a:spLocks noChangeArrowheads="1"/>
            </p:cNvSpPr>
            <p:nvPr/>
          </p:nvSpPr>
          <p:spPr bwMode="auto">
            <a:xfrm>
              <a:off x="1263650" y="32642175"/>
              <a:ext cx="660401"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19" name="Oval 74"/>
            <p:cNvSpPr>
              <a:spLocks noChangeArrowheads="1"/>
            </p:cNvSpPr>
            <p:nvPr/>
          </p:nvSpPr>
          <p:spPr bwMode="auto">
            <a:xfrm>
              <a:off x="1143000" y="320040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0" name="Oval 74"/>
            <p:cNvSpPr>
              <a:spLocks noChangeArrowheads="1"/>
            </p:cNvSpPr>
            <p:nvPr/>
          </p:nvSpPr>
          <p:spPr bwMode="auto">
            <a:xfrm>
              <a:off x="1371600" y="314706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1" name="Oval 74"/>
            <p:cNvSpPr>
              <a:spLocks noChangeArrowheads="1"/>
            </p:cNvSpPr>
            <p:nvPr/>
          </p:nvSpPr>
          <p:spPr bwMode="auto">
            <a:xfrm>
              <a:off x="2057400" y="306705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2" name="Oval 74"/>
            <p:cNvSpPr>
              <a:spLocks noChangeArrowheads="1"/>
            </p:cNvSpPr>
            <p:nvPr/>
          </p:nvSpPr>
          <p:spPr bwMode="auto">
            <a:xfrm>
              <a:off x="2035175" y="29778325"/>
              <a:ext cx="660401" cy="645267"/>
            </a:xfrm>
            <a:prstGeom prst="ellipse">
              <a:avLst/>
            </a:prstGeom>
            <a:solidFill>
              <a:srgbClr val="33CCCC"/>
            </a:solidFill>
            <a:ln w="9525">
              <a:solidFill>
                <a:srgbClr val="000000"/>
              </a:solidFill>
              <a:round/>
              <a:headEnd/>
              <a:tailEnd/>
            </a:ln>
          </p:spPr>
          <p:txBody>
            <a:bodyPr/>
            <a:lstStyle/>
            <a:p>
              <a:endParaRPr lang="ja-JP" altLang="en-US"/>
            </a:p>
          </p:txBody>
        </p:sp>
        <p:sp>
          <p:nvSpPr>
            <p:cNvPr id="20523" name="Oval 74"/>
            <p:cNvSpPr>
              <a:spLocks noChangeArrowheads="1"/>
            </p:cNvSpPr>
            <p:nvPr/>
          </p:nvSpPr>
          <p:spPr bwMode="auto">
            <a:xfrm>
              <a:off x="2514600" y="258699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4" name="Oval 74"/>
            <p:cNvSpPr>
              <a:spLocks noChangeArrowheads="1"/>
            </p:cNvSpPr>
            <p:nvPr/>
          </p:nvSpPr>
          <p:spPr bwMode="auto">
            <a:xfrm>
              <a:off x="2057400" y="256032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5" name="Oval 74"/>
            <p:cNvSpPr>
              <a:spLocks noChangeArrowheads="1"/>
            </p:cNvSpPr>
            <p:nvPr/>
          </p:nvSpPr>
          <p:spPr bwMode="auto">
            <a:xfrm>
              <a:off x="2514600" y="253365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6" name="Oval 74"/>
            <p:cNvSpPr>
              <a:spLocks noChangeArrowheads="1"/>
            </p:cNvSpPr>
            <p:nvPr/>
          </p:nvSpPr>
          <p:spPr bwMode="auto">
            <a:xfrm>
              <a:off x="2286000" y="245364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7" name="Oval 74"/>
            <p:cNvSpPr>
              <a:spLocks noChangeArrowheads="1"/>
            </p:cNvSpPr>
            <p:nvPr/>
          </p:nvSpPr>
          <p:spPr bwMode="auto">
            <a:xfrm>
              <a:off x="1600200" y="245364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8" name="Oval 74"/>
            <p:cNvSpPr>
              <a:spLocks noChangeArrowheads="1"/>
            </p:cNvSpPr>
            <p:nvPr/>
          </p:nvSpPr>
          <p:spPr bwMode="auto">
            <a:xfrm>
              <a:off x="2057400" y="240030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29" name="Oval 74"/>
            <p:cNvSpPr>
              <a:spLocks noChangeArrowheads="1"/>
            </p:cNvSpPr>
            <p:nvPr/>
          </p:nvSpPr>
          <p:spPr bwMode="auto">
            <a:xfrm>
              <a:off x="2514600" y="226695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30" name="Oval 74"/>
            <p:cNvSpPr>
              <a:spLocks noChangeArrowheads="1"/>
            </p:cNvSpPr>
            <p:nvPr/>
          </p:nvSpPr>
          <p:spPr bwMode="auto">
            <a:xfrm>
              <a:off x="2422525" y="22085300"/>
              <a:ext cx="660401" cy="645267"/>
            </a:xfrm>
            <a:prstGeom prst="ellipse">
              <a:avLst/>
            </a:prstGeom>
            <a:solidFill>
              <a:srgbClr val="33CCCC"/>
            </a:solidFill>
            <a:ln w="9525">
              <a:solidFill>
                <a:srgbClr val="000000"/>
              </a:solidFill>
              <a:round/>
              <a:headEnd/>
              <a:tailEnd/>
            </a:ln>
          </p:spPr>
          <p:txBody>
            <a:bodyPr/>
            <a:lstStyle/>
            <a:p>
              <a:endParaRPr lang="ja-JP" altLang="en-US"/>
            </a:p>
          </p:txBody>
        </p:sp>
        <p:sp>
          <p:nvSpPr>
            <p:cNvPr id="20531" name="Oval 74"/>
            <p:cNvSpPr>
              <a:spLocks noChangeArrowheads="1"/>
            </p:cNvSpPr>
            <p:nvPr/>
          </p:nvSpPr>
          <p:spPr bwMode="auto">
            <a:xfrm>
              <a:off x="4800600" y="202692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32" name="Oval 74"/>
            <p:cNvSpPr>
              <a:spLocks noChangeArrowheads="1"/>
            </p:cNvSpPr>
            <p:nvPr/>
          </p:nvSpPr>
          <p:spPr bwMode="auto">
            <a:xfrm>
              <a:off x="5029200" y="200025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33" name="Oval 74"/>
            <p:cNvSpPr>
              <a:spLocks noChangeArrowheads="1"/>
            </p:cNvSpPr>
            <p:nvPr/>
          </p:nvSpPr>
          <p:spPr bwMode="auto">
            <a:xfrm>
              <a:off x="5029200" y="197358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34" name="Oval 74"/>
            <p:cNvSpPr>
              <a:spLocks noChangeArrowheads="1"/>
            </p:cNvSpPr>
            <p:nvPr/>
          </p:nvSpPr>
          <p:spPr bwMode="auto">
            <a:xfrm>
              <a:off x="5257800" y="194691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35" name="Oval 74"/>
            <p:cNvSpPr>
              <a:spLocks noChangeArrowheads="1"/>
            </p:cNvSpPr>
            <p:nvPr/>
          </p:nvSpPr>
          <p:spPr bwMode="auto">
            <a:xfrm>
              <a:off x="5410200" y="19621500"/>
              <a:ext cx="660401" cy="635742"/>
            </a:xfrm>
            <a:prstGeom prst="ellipse">
              <a:avLst/>
            </a:prstGeom>
            <a:solidFill>
              <a:srgbClr val="33CCCC"/>
            </a:solidFill>
            <a:ln w="9525">
              <a:solidFill>
                <a:srgbClr val="000000"/>
              </a:solidFill>
              <a:round/>
              <a:headEnd/>
              <a:tailEnd/>
            </a:ln>
          </p:spPr>
          <p:txBody>
            <a:bodyPr/>
            <a:lstStyle/>
            <a:p>
              <a:endParaRPr lang="ja-JP" altLang="en-US"/>
            </a:p>
          </p:txBody>
        </p:sp>
        <p:sp>
          <p:nvSpPr>
            <p:cNvPr id="20536" name="Oval 74"/>
            <p:cNvSpPr>
              <a:spLocks noChangeArrowheads="1"/>
            </p:cNvSpPr>
            <p:nvPr/>
          </p:nvSpPr>
          <p:spPr bwMode="auto">
            <a:xfrm>
              <a:off x="5467350" y="19380200"/>
              <a:ext cx="660401" cy="645267"/>
            </a:xfrm>
            <a:prstGeom prst="ellipse">
              <a:avLst/>
            </a:prstGeom>
            <a:solidFill>
              <a:srgbClr val="33CCCC"/>
            </a:solidFill>
            <a:ln w="9525">
              <a:solidFill>
                <a:srgbClr val="000000"/>
              </a:solidFill>
              <a:round/>
              <a:headEnd/>
              <a:tailEnd/>
            </a:ln>
          </p:spPr>
          <p:txBody>
            <a:bodyPr/>
            <a:lstStyle/>
            <a:p>
              <a:endParaRPr lang="ja-JP" altLang="en-US"/>
            </a:p>
          </p:txBody>
        </p:sp>
        <p:sp>
          <p:nvSpPr>
            <p:cNvPr id="20537" name="Oval 74"/>
            <p:cNvSpPr>
              <a:spLocks noChangeArrowheads="1"/>
            </p:cNvSpPr>
            <p:nvPr/>
          </p:nvSpPr>
          <p:spPr bwMode="auto">
            <a:xfrm>
              <a:off x="6629400" y="173355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38" name="Oval 74"/>
            <p:cNvSpPr>
              <a:spLocks noChangeArrowheads="1"/>
            </p:cNvSpPr>
            <p:nvPr/>
          </p:nvSpPr>
          <p:spPr bwMode="auto">
            <a:xfrm>
              <a:off x="6629400" y="154686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39" name="Oval 74"/>
            <p:cNvSpPr>
              <a:spLocks noChangeArrowheads="1"/>
            </p:cNvSpPr>
            <p:nvPr/>
          </p:nvSpPr>
          <p:spPr bwMode="auto">
            <a:xfrm>
              <a:off x="7229475" y="14277975"/>
              <a:ext cx="660401" cy="645267"/>
            </a:xfrm>
            <a:prstGeom prst="ellipse">
              <a:avLst/>
            </a:prstGeom>
            <a:solidFill>
              <a:srgbClr val="33CCCC"/>
            </a:solidFill>
            <a:ln w="9525">
              <a:solidFill>
                <a:srgbClr val="000000"/>
              </a:solidFill>
              <a:round/>
              <a:headEnd/>
              <a:tailEnd/>
            </a:ln>
          </p:spPr>
          <p:txBody>
            <a:bodyPr/>
            <a:lstStyle/>
            <a:p>
              <a:endParaRPr lang="ja-JP" altLang="en-US"/>
            </a:p>
          </p:txBody>
        </p:sp>
        <p:sp>
          <p:nvSpPr>
            <p:cNvPr id="20540" name="Oval 74"/>
            <p:cNvSpPr>
              <a:spLocks noChangeArrowheads="1"/>
            </p:cNvSpPr>
            <p:nvPr/>
          </p:nvSpPr>
          <p:spPr bwMode="auto">
            <a:xfrm>
              <a:off x="9372600" y="125349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41" name="Oval 74"/>
            <p:cNvSpPr>
              <a:spLocks noChangeArrowheads="1"/>
            </p:cNvSpPr>
            <p:nvPr/>
          </p:nvSpPr>
          <p:spPr bwMode="auto">
            <a:xfrm>
              <a:off x="10233025" y="10106025"/>
              <a:ext cx="660401" cy="645267"/>
            </a:xfrm>
            <a:prstGeom prst="ellipse">
              <a:avLst/>
            </a:prstGeom>
            <a:solidFill>
              <a:srgbClr val="33CCCC"/>
            </a:solidFill>
            <a:ln w="9525">
              <a:solidFill>
                <a:srgbClr val="000000"/>
              </a:solidFill>
              <a:round/>
              <a:headEnd/>
              <a:tailEnd/>
            </a:ln>
          </p:spPr>
          <p:txBody>
            <a:bodyPr/>
            <a:lstStyle/>
            <a:p>
              <a:endParaRPr lang="ja-JP" altLang="en-US"/>
            </a:p>
          </p:txBody>
        </p:sp>
        <p:sp>
          <p:nvSpPr>
            <p:cNvPr id="20542" name="Oval 74"/>
            <p:cNvSpPr>
              <a:spLocks noChangeArrowheads="1"/>
            </p:cNvSpPr>
            <p:nvPr/>
          </p:nvSpPr>
          <p:spPr bwMode="auto">
            <a:xfrm>
              <a:off x="10058400" y="9867900"/>
              <a:ext cx="650242" cy="626005"/>
            </a:xfrm>
            <a:prstGeom prst="ellipse">
              <a:avLst/>
            </a:prstGeom>
            <a:solidFill>
              <a:srgbClr val="33CCCC"/>
            </a:solidFill>
            <a:ln w="9525">
              <a:solidFill>
                <a:srgbClr val="000000"/>
              </a:solidFill>
              <a:round/>
              <a:headEnd/>
              <a:tailEnd/>
            </a:ln>
          </p:spPr>
          <p:txBody>
            <a:bodyPr/>
            <a:lstStyle/>
            <a:p>
              <a:endParaRPr lang="ja-JP" altLang="en-US"/>
            </a:p>
          </p:txBody>
        </p:sp>
        <p:sp>
          <p:nvSpPr>
            <p:cNvPr id="20543" name="Oval 71"/>
            <p:cNvSpPr>
              <a:spLocks noChangeArrowheads="1"/>
            </p:cNvSpPr>
            <p:nvPr/>
          </p:nvSpPr>
          <p:spPr bwMode="auto">
            <a:xfrm>
              <a:off x="5943600" y="197358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44" name="Oval 71"/>
            <p:cNvSpPr>
              <a:spLocks noChangeArrowheads="1"/>
            </p:cNvSpPr>
            <p:nvPr/>
          </p:nvSpPr>
          <p:spPr bwMode="auto">
            <a:xfrm>
              <a:off x="7315200" y="192024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45" name="Oval 71"/>
            <p:cNvSpPr>
              <a:spLocks noChangeArrowheads="1"/>
            </p:cNvSpPr>
            <p:nvPr/>
          </p:nvSpPr>
          <p:spPr bwMode="auto">
            <a:xfrm>
              <a:off x="7086600" y="160020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46" name="Oval 71"/>
            <p:cNvSpPr>
              <a:spLocks noChangeArrowheads="1"/>
            </p:cNvSpPr>
            <p:nvPr/>
          </p:nvSpPr>
          <p:spPr bwMode="auto">
            <a:xfrm>
              <a:off x="7772400" y="152019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47" name="Oval 71"/>
            <p:cNvSpPr>
              <a:spLocks noChangeArrowheads="1"/>
            </p:cNvSpPr>
            <p:nvPr/>
          </p:nvSpPr>
          <p:spPr bwMode="auto">
            <a:xfrm>
              <a:off x="7772400" y="146685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48" name="Oval 71"/>
            <p:cNvSpPr>
              <a:spLocks noChangeArrowheads="1"/>
            </p:cNvSpPr>
            <p:nvPr/>
          </p:nvSpPr>
          <p:spPr bwMode="auto">
            <a:xfrm>
              <a:off x="8001000" y="138684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49" name="Oval 71"/>
            <p:cNvSpPr>
              <a:spLocks noChangeArrowheads="1"/>
            </p:cNvSpPr>
            <p:nvPr/>
          </p:nvSpPr>
          <p:spPr bwMode="auto">
            <a:xfrm>
              <a:off x="8458200" y="138684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50" name="Oval 71"/>
            <p:cNvSpPr>
              <a:spLocks noChangeArrowheads="1"/>
            </p:cNvSpPr>
            <p:nvPr/>
          </p:nvSpPr>
          <p:spPr bwMode="auto">
            <a:xfrm>
              <a:off x="10515600" y="10090150"/>
              <a:ext cx="619761" cy="587481"/>
            </a:xfrm>
            <a:prstGeom prst="ellipse">
              <a:avLst/>
            </a:prstGeom>
            <a:solidFill>
              <a:srgbClr val="FF9900"/>
            </a:solidFill>
            <a:ln w="9525">
              <a:solidFill>
                <a:srgbClr val="000000"/>
              </a:solidFill>
              <a:round/>
              <a:headEnd/>
              <a:tailEnd/>
            </a:ln>
          </p:spPr>
          <p:txBody>
            <a:bodyPr/>
            <a:lstStyle/>
            <a:p>
              <a:endParaRPr lang="ja-JP" altLang="en-US"/>
            </a:p>
          </p:txBody>
        </p:sp>
        <p:sp>
          <p:nvSpPr>
            <p:cNvPr id="20551" name="Oval 71"/>
            <p:cNvSpPr>
              <a:spLocks noChangeArrowheads="1"/>
            </p:cNvSpPr>
            <p:nvPr/>
          </p:nvSpPr>
          <p:spPr bwMode="auto">
            <a:xfrm>
              <a:off x="5257800" y="218694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52" name="Oval 71"/>
            <p:cNvSpPr>
              <a:spLocks noChangeArrowheads="1"/>
            </p:cNvSpPr>
            <p:nvPr/>
          </p:nvSpPr>
          <p:spPr bwMode="auto">
            <a:xfrm>
              <a:off x="3200400" y="224028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53" name="Oval 71"/>
            <p:cNvSpPr>
              <a:spLocks noChangeArrowheads="1"/>
            </p:cNvSpPr>
            <p:nvPr/>
          </p:nvSpPr>
          <p:spPr bwMode="auto">
            <a:xfrm>
              <a:off x="3352800" y="22555200"/>
              <a:ext cx="629921" cy="587481"/>
            </a:xfrm>
            <a:prstGeom prst="ellipse">
              <a:avLst/>
            </a:prstGeom>
            <a:solidFill>
              <a:srgbClr val="FF9900"/>
            </a:solidFill>
            <a:ln w="9525">
              <a:solidFill>
                <a:srgbClr val="000000"/>
              </a:solidFill>
              <a:round/>
              <a:headEnd/>
              <a:tailEnd/>
            </a:ln>
          </p:spPr>
          <p:txBody>
            <a:bodyPr/>
            <a:lstStyle/>
            <a:p>
              <a:endParaRPr lang="ja-JP" altLang="en-US"/>
            </a:p>
          </p:txBody>
        </p:sp>
        <p:sp>
          <p:nvSpPr>
            <p:cNvPr id="20554" name="Oval 71"/>
            <p:cNvSpPr>
              <a:spLocks noChangeArrowheads="1"/>
            </p:cNvSpPr>
            <p:nvPr/>
          </p:nvSpPr>
          <p:spPr bwMode="auto">
            <a:xfrm>
              <a:off x="3886200" y="226695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55" name="Oval 71"/>
            <p:cNvSpPr>
              <a:spLocks noChangeArrowheads="1"/>
            </p:cNvSpPr>
            <p:nvPr/>
          </p:nvSpPr>
          <p:spPr bwMode="auto">
            <a:xfrm>
              <a:off x="3886200" y="237363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56" name="Oval 71"/>
            <p:cNvSpPr>
              <a:spLocks noChangeArrowheads="1"/>
            </p:cNvSpPr>
            <p:nvPr/>
          </p:nvSpPr>
          <p:spPr bwMode="auto">
            <a:xfrm>
              <a:off x="3200400" y="240030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57" name="Oval 71"/>
            <p:cNvSpPr>
              <a:spLocks noChangeArrowheads="1"/>
            </p:cNvSpPr>
            <p:nvPr/>
          </p:nvSpPr>
          <p:spPr bwMode="auto">
            <a:xfrm>
              <a:off x="2743200" y="232029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58" name="Oval 71"/>
            <p:cNvSpPr>
              <a:spLocks noChangeArrowheads="1"/>
            </p:cNvSpPr>
            <p:nvPr/>
          </p:nvSpPr>
          <p:spPr bwMode="auto">
            <a:xfrm>
              <a:off x="2470150" y="23402925"/>
              <a:ext cx="629921" cy="587481"/>
            </a:xfrm>
            <a:prstGeom prst="ellipse">
              <a:avLst/>
            </a:prstGeom>
            <a:solidFill>
              <a:srgbClr val="FF9900"/>
            </a:solidFill>
            <a:ln w="9525">
              <a:solidFill>
                <a:srgbClr val="000000"/>
              </a:solidFill>
              <a:round/>
              <a:headEnd/>
              <a:tailEnd/>
            </a:ln>
          </p:spPr>
          <p:txBody>
            <a:bodyPr/>
            <a:lstStyle/>
            <a:p>
              <a:endParaRPr lang="ja-JP" altLang="en-US"/>
            </a:p>
          </p:txBody>
        </p:sp>
        <p:sp>
          <p:nvSpPr>
            <p:cNvPr id="20559" name="Oval 71"/>
            <p:cNvSpPr>
              <a:spLocks noChangeArrowheads="1"/>
            </p:cNvSpPr>
            <p:nvPr/>
          </p:nvSpPr>
          <p:spPr bwMode="auto">
            <a:xfrm>
              <a:off x="3200400" y="266700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0" name="Oval 71"/>
            <p:cNvSpPr>
              <a:spLocks noChangeArrowheads="1"/>
            </p:cNvSpPr>
            <p:nvPr/>
          </p:nvSpPr>
          <p:spPr bwMode="auto">
            <a:xfrm>
              <a:off x="2743200" y="274701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1" name="Oval 71"/>
            <p:cNvSpPr>
              <a:spLocks noChangeArrowheads="1"/>
            </p:cNvSpPr>
            <p:nvPr/>
          </p:nvSpPr>
          <p:spPr bwMode="auto">
            <a:xfrm>
              <a:off x="2184400" y="27441525"/>
              <a:ext cx="629921" cy="587481"/>
            </a:xfrm>
            <a:prstGeom prst="ellipse">
              <a:avLst/>
            </a:prstGeom>
            <a:solidFill>
              <a:srgbClr val="FF9900"/>
            </a:solidFill>
            <a:ln w="9525">
              <a:solidFill>
                <a:srgbClr val="000000"/>
              </a:solidFill>
              <a:round/>
              <a:headEnd/>
              <a:tailEnd/>
            </a:ln>
          </p:spPr>
          <p:txBody>
            <a:bodyPr/>
            <a:lstStyle/>
            <a:p>
              <a:endParaRPr lang="ja-JP" altLang="en-US"/>
            </a:p>
          </p:txBody>
        </p:sp>
        <p:sp>
          <p:nvSpPr>
            <p:cNvPr id="20562" name="Oval 71"/>
            <p:cNvSpPr>
              <a:spLocks noChangeArrowheads="1"/>
            </p:cNvSpPr>
            <p:nvPr/>
          </p:nvSpPr>
          <p:spPr bwMode="auto">
            <a:xfrm>
              <a:off x="2514600" y="277368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3" name="Oval 71"/>
            <p:cNvSpPr>
              <a:spLocks noChangeArrowheads="1"/>
            </p:cNvSpPr>
            <p:nvPr/>
          </p:nvSpPr>
          <p:spPr bwMode="auto">
            <a:xfrm>
              <a:off x="3200400" y="282702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4" name="Oval 71"/>
            <p:cNvSpPr>
              <a:spLocks noChangeArrowheads="1"/>
            </p:cNvSpPr>
            <p:nvPr/>
          </p:nvSpPr>
          <p:spPr bwMode="auto">
            <a:xfrm>
              <a:off x="1828800" y="314706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5" name="Oval 71"/>
            <p:cNvSpPr>
              <a:spLocks noChangeArrowheads="1"/>
            </p:cNvSpPr>
            <p:nvPr/>
          </p:nvSpPr>
          <p:spPr bwMode="auto">
            <a:xfrm>
              <a:off x="2089150" y="3150235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6" name="Oval 71"/>
            <p:cNvSpPr>
              <a:spLocks noChangeArrowheads="1"/>
            </p:cNvSpPr>
            <p:nvPr/>
          </p:nvSpPr>
          <p:spPr bwMode="auto">
            <a:xfrm>
              <a:off x="1600200" y="322707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7" name="Oval 71"/>
            <p:cNvSpPr>
              <a:spLocks noChangeArrowheads="1"/>
            </p:cNvSpPr>
            <p:nvPr/>
          </p:nvSpPr>
          <p:spPr bwMode="auto">
            <a:xfrm>
              <a:off x="2286000" y="328041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8" name="Oval 71"/>
            <p:cNvSpPr>
              <a:spLocks noChangeArrowheads="1"/>
            </p:cNvSpPr>
            <p:nvPr/>
          </p:nvSpPr>
          <p:spPr bwMode="auto">
            <a:xfrm>
              <a:off x="2057400" y="328041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569" name="Oval 71"/>
            <p:cNvSpPr>
              <a:spLocks noChangeArrowheads="1"/>
            </p:cNvSpPr>
            <p:nvPr/>
          </p:nvSpPr>
          <p:spPr bwMode="auto">
            <a:xfrm>
              <a:off x="457200" y="34442401"/>
              <a:ext cx="619761" cy="534512"/>
            </a:xfrm>
            <a:prstGeom prst="ellipse">
              <a:avLst/>
            </a:prstGeom>
            <a:solidFill>
              <a:srgbClr val="FF9900"/>
            </a:solidFill>
            <a:ln w="9525">
              <a:solidFill>
                <a:srgbClr val="000000"/>
              </a:solidFill>
              <a:round/>
              <a:headEnd/>
              <a:tailEnd/>
            </a:ln>
          </p:spPr>
          <p:txBody>
            <a:bodyPr/>
            <a:lstStyle/>
            <a:p>
              <a:endParaRPr lang="ja-JP" altLang="en-US"/>
            </a:p>
          </p:txBody>
        </p:sp>
        <p:sp>
          <p:nvSpPr>
            <p:cNvPr id="20570" name="Oval 71"/>
            <p:cNvSpPr>
              <a:spLocks noChangeArrowheads="1"/>
            </p:cNvSpPr>
            <p:nvPr/>
          </p:nvSpPr>
          <p:spPr bwMode="auto">
            <a:xfrm>
              <a:off x="685800" y="35128201"/>
              <a:ext cx="619761" cy="534512"/>
            </a:xfrm>
            <a:prstGeom prst="ellipse">
              <a:avLst/>
            </a:prstGeom>
            <a:solidFill>
              <a:srgbClr val="FF9900"/>
            </a:solidFill>
            <a:ln w="9525">
              <a:solidFill>
                <a:srgbClr val="000000"/>
              </a:solidFill>
              <a:round/>
              <a:headEnd/>
              <a:tailEnd/>
            </a:ln>
          </p:spPr>
          <p:txBody>
            <a:bodyPr/>
            <a:lstStyle/>
            <a:p>
              <a:endParaRPr lang="ja-JP" altLang="en-US"/>
            </a:p>
          </p:txBody>
        </p:sp>
        <p:sp>
          <p:nvSpPr>
            <p:cNvPr id="20571" name="Oval 71"/>
            <p:cNvSpPr>
              <a:spLocks noChangeArrowheads="1"/>
            </p:cNvSpPr>
            <p:nvPr/>
          </p:nvSpPr>
          <p:spPr bwMode="auto">
            <a:xfrm>
              <a:off x="1143000" y="34671001"/>
              <a:ext cx="619761" cy="534512"/>
            </a:xfrm>
            <a:prstGeom prst="ellipse">
              <a:avLst/>
            </a:prstGeom>
            <a:solidFill>
              <a:srgbClr val="FF9900"/>
            </a:solidFill>
            <a:ln w="9525">
              <a:solidFill>
                <a:srgbClr val="000000"/>
              </a:solidFill>
              <a:round/>
              <a:headEnd/>
              <a:tailEnd/>
            </a:ln>
          </p:spPr>
          <p:txBody>
            <a:bodyPr/>
            <a:lstStyle/>
            <a:p>
              <a:endParaRPr lang="ja-JP" altLang="en-US"/>
            </a:p>
          </p:txBody>
        </p:sp>
        <p:sp>
          <p:nvSpPr>
            <p:cNvPr id="20572" name="Oval 71"/>
            <p:cNvSpPr>
              <a:spLocks noChangeArrowheads="1"/>
            </p:cNvSpPr>
            <p:nvPr/>
          </p:nvSpPr>
          <p:spPr bwMode="auto">
            <a:xfrm>
              <a:off x="1371600" y="36957001"/>
              <a:ext cx="619761" cy="544142"/>
            </a:xfrm>
            <a:prstGeom prst="ellipse">
              <a:avLst/>
            </a:prstGeom>
            <a:solidFill>
              <a:srgbClr val="FF9900"/>
            </a:solidFill>
            <a:ln w="9525">
              <a:solidFill>
                <a:srgbClr val="000000"/>
              </a:solidFill>
              <a:round/>
              <a:headEnd/>
              <a:tailEnd/>
            </a:ln>
          </p:spPr>
          <p:txBody>
            <a:bodyPr/>
            <a:lstStyle/>
            <a:p>
              <a:endParaRPr lang="ja-JP" altLang="en-US"/>
            </a:p>
          </p:txBody>
        </p:sp>
        <p:sp>
          <p:nvSpPr>
            <p:cNvPr id="20573" name="Oval 71"/>
            <p:cNvSpPr>
              <a:spLocks noChangeArrowheads="1"/>
            </p:cNvSpPr>
            <p:nvPr/>
          </p:nvSpPr>
          <p:spPr bwMode="auto">
            <a:xfrm>
              <a:off x="1371600" y="36271201"/>
              <a:ext cx="619761" cy="534512"/>
            </a:xfrm>
            <a:prstGeom prst="ellipse">
              <a:avLst/>
            </a:prstGeom>
            <a:solidFill>
              <a:srgbClr val="FF9900"/>
            </a:solidFill>
            <a:ln w="9525">
              <a:solidFill>
                <a:srgbClr val="000000"/>
              </a:solidFill>
              <a:round/>
              <a:headEnd/>
              <a:tailEnd/>
            </a:ln>
          </p:spPr>
          <p:txBody>
            <a:bodyPr/>
            <a:lstStyle/>
            <a:p>
              <a:endParaRPr lang="ja-JP" altLang="en-US"/>
            </a:p>
          </p:txBody>
        </p:sp>
        <p:sp>
          <p:nvSpPr>
            <p:cNvPr id="20574" name="Oval 71"/>
            <p:cNvSpPr>
              <a:spLocks noChangeArrowheads="1"/>
            </p:cNvSpPr>
            <p:nvPr/>
          </p:nvSpPr>
          <p:spPr bwMode="auto">
            <a:xfrm>
              <a:off x="1828800" y="36499801"/>
              <a:ext cx="619761" cy="534512"/>
            </a:xfrm>
            <a:prstGeom prst="ellipse">
              <a:avLst/>
            </a:prstGeom>
            <a:solidFill>
              <a:srgbClr val="FF9900"/>
            </a:solidFill>
            <a:ln w="9525">
              <a:solidFill>
                <a:srgbClr val="000000"/>
              </a:solidFill>
              <a:round/>
              <a:headEnd/>
              <a:tailEnd/>
            </a:ln>
          </p:spPr>
          <p:txBody>
            <a:bodyPr/>
            <a:lstStyle/>
            <a:p>
              <a:endParaRPr lang="ja-JP" altLang="en-US"/>
            </a:p>
          </p:txBody>
        </p:sp>
        <p:sp>
          <p:nvSpPr>
            <p:cNvPr id="20575" name="Oval 71"/>
            <p:cNvSpPr>
              <a:spLocks noChangeArrowheads="1"/>
            </p:cNvSpPr>
            <p:nvPr/>
          </p:nvSpPr>
          <p:spPr bwMode="auto">
            <a:xfrm>
              <a:off x="1828800" y="37757101"/>
              <a:ext cx="619761" cy="544142"/>
            </a:xfrm>
            <a:prstGeom prst="ellipse">
              <a:avLst/>
            </a:prstGeom>
            <a:solidFill>
              <a:srgbClr val="FF9900"/>
            </a:solidFill>
            <a:ln w="9525">
              <a:solidFill>
                <a:srgbClr val="000000"/>
              </a:solidFill>
              <a:round/>
              <a:headEnd/>
              <a:tailEnd/>
            </a:ln>
          </p:spPr>
          <p:txBody>
            <a:bodyPr/>
            <a:lstStyle/>
            <a:p>
              <a:endParaRPr lang="ja-JP" altLang="en-US"/>
            </a:p>
          </p:txBody>
        </p:sp>
        <p:sp>
          <p:nvSpPr>
            <p:cNvPr id="20576" name="Oval 71"/>
            <p:cNvSpPr>
              <a:spLocks noChangeArrowheads="1"/>
            </p:cNvSpPr>
            <p:nvPr/>
          </p:nvSpPr>
          <p:spPr bwMode="auto">
            <a:xfrm>
              <a:off x="1600200" y="38557201"/>
              <a:ext cx="619761" cy="544142"/>
            </a:xfrm>
            <a:prstGeom prst="ellipse">
              <a:avLst/>
            </a:prstGeom>
            <a:solidFill>
              <a:srgbClr val="FF9900"/>
            </a:solidFill>
            <a:ln w="9525">
              <a:solidFill>
                <a:srgbClr val="000000"/>
              </a:solidFill>
              <a:round/>
              <a:headEnd/>
              <a:tailEnd/>
            </a:ln>
          </p:spPr>
          <p:txBody>
            <a:bodyPr/>
            <a:lstStyle/>
            <a:p>
              <a:endParaRPr lang="ja-JP" altLang="en-US"/>
            </a:p>
          </p:txBody>
        </p:sp>
        <p:sp>
          <p:nvSpPr>
            <p:cNvPr id="20577" name="Oval 71"/>
            <p:cNvSpPr>
              <a:spLocks noChangeArrowheads="1"/>
            </p:cNvSpPr>
            <p:nvPr/>
          </p:nvSpPr>
          <p:spPr bwMode="auto">
            <a:xfrm>
              <a:off x="2057400" y="38823901"/>
              <a:ext cx="619761" cy="544142"/>
            </a:xfrm>
            <a:prstGeom prst="ellipse">
              <a:avLst/>
            </a:prstGeom>
            <a:solidFill>
              <a:srgbClr val="FF9900"/>
            </a:solidFill>
            <a:ln w="9525">
              <a:solidFill>
                <a:srgbClr val="000000"/>
              </a:solidFill>
              <a:round/>
              <a:headEnd/>
              <a:tailEnd/>
            </a:ln>
          </p:spPr>
          <p:txBody>
            <a:bodyPr/>
            <a:lstStyle/>
            <a:p>
              <a:endParaRPr lang="ja-JP" altLang="en-US"/>
            </a:p>
          </p:txBody>
        </p:sp>
        <p:sp>
          <p:nvSpPr>
            <p:cNvPr id="86" name="円/楕円 85"/>
            <p:cNvSpPr/>
            <p:nvPr/>
          </p:nvSpPr>
          <p:spPr>
            <a:xfrm>
              <a:off x="2740706" y="41230864"/>
              <a:ext cx="680453" cy="629084"/>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87" name="円/楕円 86"/>
            <p:cNvSpPr/>
            <p:nvPr/>
          </p:nvSpPr>
          <p:spPr>
            <a:xfrm>
              <a:off x="2060253" y="39360598"/>
              <a:ext cx="680453" cy="629084"/>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88" name="円/楕円 87"/>
            <p:cNvSpPr/>
            <p:nvPr/>
          </p:nvSpPr>
          <p:spPr>
            <a:xfrm>
              <a:off x="1833436" y="38017402"/>
              <a:ext cx="680453" cy="629095"/>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89" name="円/楕円 88"/>
            <p:cNvSpPr/>
            <p:nvPr/>
          </p:nvSpPr>
          <p:spPr>
            <a:xfrm>
              <a:off x="1285299" y="36521189"/>
              <a:ext cx="699348" cy="61208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90" name="円/楕円 89"/>
            <p:cNvSpPr/>
            <p:nvPr/>
          </p:nvSpPr>
          <p:spPr>
            <a:xfrm>
              <a:off x="1833436" y="36045122"/>
              <a:ext cx="680453" cy="61208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91" name="円/楕円 90"/>
            <p:cNvSpPr/>
            <p:nvPr/>
          </p:nvSpPr>
          <p:spPr>
            <a:xfrm>
              <a:off x="1606618" y="35807088"/>
              <a:ext cx="680453" cy="629095"/>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20584" name="Oval 84"/>
            <p:cNvSpPr>
              <a:spLocks noChangeArrowheads="1"/>
            </p:cNvSpPr>
            <p:nvPr/>
          </p:nvSpPr>
          <p:spPr bwMode="auto">
            <a:xfrm>
              <a:off x="1371600" y="33756601"/>
              <a:ext cx="680721" cy="650082"/>
            </a:xfrm>
            <a:prstGeom prst="ellipse">
              <a:avLst/>
            </a:prstGeom>
            <a:solidFill>
              <a:srgbClr val="FFFF00"/>
            </a:solidFill>
            <a:ln w="9525">
              <a:solidFill>
                <a:srgbClr val="000000"/>
              </a:solidFill>
              <a:round/>
              <a:headEnd/>
              <a:tailEnd/>
            </a:ln>
          </p:spPr>
          <p:txBody>
            <a:bodyPr/>
            <a:lstStyle/>
            <a:p>
              <a:endParaRPr lang="ja-JP" altLang="en-US"/>
            </a:p>
          </p:txBody>
        </p:sp>
        <p:sp>
          <p:nvSpPr>
            <p:cNvPr id="20585" name="Oval 84"/>
            <p:cNvSpPr>
              <a:spLocks noChangeArrowheads="1"/>
            </p:cNvSpPr>
            <p:nvPr/>
          </p:nvSpPr>
          <p:spPr bwMode="auto">
            <a:xfrm>
              <a:off x="2286000" y="322707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86" name="Oval 84"/>
            <p:cNvSpPr>
              <a:spLocks noChangeArrowheads="1"/>
            </p:cNvSpPr>
            <p:nvPr/>
          </p:nvSpPr>
          <p:spPr bwMode="auto">
            <a:xfrm>
              <a:off x="2057400" y="320040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87" name="Oval 84"/>
            <p:cNvSpPr>
              <a:spLocks noChangeArrowheads="1"/>
            </p:cNvSpPr>
            <p:nvPr/>
          </p:nvSpPr>
          <p:spPr bwMode="auto">
            <a:xfrm>
              <a:off x="2689225" y="32162751"/>
              <a:ext cx="690881" cy="703052"/>
            </a:xfrm>
            <a:prstGeom prst="ellipse">
              <a:avLst/>
            </a:prstGeom>
            <a:solidFill>
              <a:srgbClr val="FFFF00"/>
            </a:solidFill>
            <a:ln w="9525">
              <a:solidFill>
                <a:srgbClr val="000000"/>
              </a:solidFill>
              <a:round/>
              <a:headEnd/>
              <a:tailEnd/>
            </a:ln>
          </p:spPr>
          <p:txBody>
            <a:bodyPr/>
            <a:lstStyle/>
            <a:p>
              <a:endParaRPr lang="ja-JP" altLang="en-US"/>
            </a:p>
          </p:txBody>
        </p:sp>
        <p:sp>
          <p:nvSpPr>
            <p:cNvPr id="20588" name="Oval 84"/>
            <p:cNvSpPr>
              <a:spLocks noChangeArrowheads="1"/>
            </p:cNvSpPr>
            <p:nvPr/>
          </p:nvSpPr>
          <p:spPr bwMode="auto">
            <a:xfrm>
              <a:off x="2057400" y="309372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89" name="Oval 84"/>
            <p:cNvSpPr>
              <a:spLocks noChangeArrowheads="1"/>
            </p:cNvSpPr>
            <p:nvPr/>
          </p:nvSpPr>
          <p:spPr bwMode="auto">
            <a:xfrm>
              <a:off x="2514600" y="306705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0" name="Oval 84"/>
            <p:cNvSpPr>
              <a:spLocks noChangeArrowheads="1"/>
            </p:cNvSpPr>
            <p:nvPr/>
          </p:nvSpPr>
          <p:spPr bwMode="auto">
            <a:xfrm>
              <a:off x="2514600" y="304038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1" name="Oval 84"/>
            <p:cNvSpPr>
              <a:spLocks noChangeArrowheads="1"/>
            </p:cNvSpPr>
            <p:nvPr/>
          </p:nvSpPr>
          <p:spPr bwMode="auto">
            <a:xfrm>
              <a:off x="2743200" y="298704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2" name="Oval 84"/>
            <p:cNvSpPr>
              <a:spLocks noChangeArrowheads="1"/>
            </p:cNvSpPr>
            <p:nvPr/>
          </p:nvSpPr>
          <p:spPr bwMode="auto">
            <a:xfrm>
              <a:off x="2971800" y="277368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3" name="Oval 84"/>
            <p:cNvSpPr>
              <a:spLocks noChangeArrowheads="1"/>
            </p:cNvSpPr>
            <p:nvPr/>
          </p:nvSpPr>
          <p:spPr bwMode="auto">
            <a:xfrm>
              <a:off x="2743200" y="269367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4" name="Oval 84"/>
            <p:cNvSpPr>
              <a:spLocks noChangeArrowheads="1"/>
            </p:cNvSpPr>
            <p:nvPr/>
          </p:nvSpPr>
          <p:spPr bwMode="auto">
            <a:xfrm>
              <a:off x="2286000" y="269367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5" name="Oval 84"/>
            <p:cNvSpPr>
              <a:spLocks noChangeArrowheads="1"/>
            </p:cNvSpPr>
            <p:nvPr/>
          </p:nvSpPr>
          <p:spPr bwMode="auto">
            <a:xfrm>
              <a:off x="2514600" y="266700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6" name="Oval 84"/>
            <p:cNvSpPr>
              <a:spLocks noChangeArrowheads="1"/>
            </p:cNvSpPr>
            <p:nvPr/>
          </p:nvSpPr>
          <p:spPr bwMode="auto">
            <a:xfrm>
              <a:off x="2057400" y="264033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7" name="Oval 84"/>
            <p:cNvSpPr>
              <a:spLocks noChangeArrowheads="1"/>
            </p:cNvSpPr>
            <p:nvPr/>
          </p:nvSpPr>
          <p:spPr bwMode="auto">
            <a:xfrm>
              <a:off x="2689225" y="25307926"/>
              <a:ext cx="690881" cy="703052"/>
            </a:xfrm>
            <a:prstGeom prst="ellipse">
              <a:avLst/>
            </a:prstGeom>
            <a:solidFill>
              <a:srgbClr val="FFFF00"/>
            </a:solidFill>
            <a:ln w="9525">
              <a:solidFill>
                <a:srgbClr val="000000"/>
              </a:solidFill>
              <a:round/>
              <a:headEnd/>
              <a:tailEnd/>
            </a:ln>
          </p:spPr>
          <p:txBody>
            <a:bodyPr/>
            <a:lstStyle/>
            <a:p>
              <a:endParaRPr lang="ja-JP" altLang="en-US"/>
            </a:p>
          </p:txBody>
        </p:sp>
        <p:sp>
          <p:nvSpPr>
            <p:cNvPr id="20598" name="Oval 84"/>
            <p:cNvSpPr>
              <a:spLocks noChangeArrowheads="1"/>
            </p:cNvSpPr>
            <p:nvPr/>
          </p:nvSpPr>
          <p:spPr bwMode="auto">
            <a:xfrm>
              <a:off x="2514600" y="240030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599" name="Oval 84"/>
            <p:cNvSpPr>
              <a:spLocks noChangeArrowheads="1"/>
            </p:cNvSpPr>
            <p:nvPr/>
          </p:nvSpPr>
          <p:spPr bwMode="auto">
            <a:xfrm>
              <a:off x="2057400" y="234696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600" name="Oval 84"/>
            <p:cNvSpPr>
              <a:spLocks noChangeArrowheads="1"/>
            </p:cNvSpPr>
            <p:nvPr/>
          </p:nvSpPr>
          <p:spPr bwMode="auto">
            <a:xfrm>
              <a:off x="3429000" y="232029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601" name="Oval 84"/>
            <p:cNvSpPr>
              <a:spLocks noChangeArrowheads="1"/>
            </p:cNvSpPr>
            <p:nvPr/>
          </p:nvSpPr>
          <p:spPr bwMode="auto">
            <a:xfrm>
              <a:off x="3886200" y="213360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602" name="Oval 84"/>
            <p:cNvSpPr>
              <a:spLocks noChangeArrowheads="1"/>
            </p:cNvSpPr>
            <p:nvPr/>
          </p:nvSpPr>
          <p:spPr bwMode="auto">
            <a:xfrm>
              <a:off x="4572000" y="208026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603" name="Oval 84"/>
            <p:cNvSpPr>
              <a:spLocks noChangeArrowheads="1"/>
            </p:cNvSpPr>
            <p:nvPr/>
          </p:nvSpPr>
          <p:spPr bwMode="auto">
            <a:xfrm>
              <a:off x="4787900" y="20812125"/>
              <a:ext cx="69088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112" name="円/楕円 111"/>
            <p:cNvSpPr/>
            <p:nvPr/>
          </p:nvSpPr>
          <p:spPr>
            <a:xfrm>
              <a:off x="1965752" y="35212009"/>
              <a:ext cx="699348" cy="595079"/>
            </a:xfrm>
            <a:prstGeom prst="ellipse">
              <a:avLst/>
            </a:prstGeom>
            <a:solidFill>
              <a:srgbClr val="FF33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13" name="円/楕円 112"/>
            <p:cNvSpPr/>
            <p:nvPr/>
          </p:nvSpPr>
          <p:spPr>
            <a:xfrm>
              <a:off x="2003555" y="35603059"/>
              <a:ext cx="699348" cy="61208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14" name="円/楕円 113"/>
            <p:cNvSpPr/>
            <p:nvPr/>
          </p:nvSpPr>
          <p:spPr>
            <a:xfrm>
              <a:off x="1701132" y="35075989"/>
              <a:ext cx="680453" cy="612087"/>
            </a:xfrm>
            <a:prstGeom prst="ellipse">
              <a:avLst/>
            </a:prstGeom>
            <a:solidFill>
              <a:srgbClr val="FF33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15" name="円/楕円 114"/>
            <p:cNvSpPr/>
            <p:nvPr/>
          </p:nvSpPr>
          <p:spPr>
            <a:xfrm>
              <a:off x="2740706" y="35126991"/>
              <a:ext cx="680453" cy="629095"/>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16" name="円/楕円 115"/>
            <p:cNvSpPr/>
            <p:nvPr/>
          </p:nvSpPr>
          <p:spPr>
            <a:xfrm>
              <a:off x="3893701" y="34905965"/>
              <a:ext cx="680453" cy="61208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17" name="円/楕円 116"/>
            <p:cNvSpPr/>
            <p:nvPr/>
          </p:nvSpPr>
          <p:spPr>
            <a:xfrm>
              <a:off x="1606618" y="33069704"/>
              <a:ext cx="680453" cy="629084"/>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18" name="円/楕円 117"/>
            <p:cNvSpPr/>
            <p:nvPr/>
          </p:nvSpPr>
          <p:spPr>
            <a:xfrm>
              <a:off x="2740706" y="31743516"/>
              <a:ext cx="680453" cy="64609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19" name="円/楕円 118"/>
            <p:cNvSpPr/>
            <p:nvPr/>
          </p:nvSpPr>
          <p:spPr>
            <a:xfrm>
              <a:off x="4347336" y="31471477"/>
              <a:ext cx="680453" cy="64609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20" name="円/楕円 119"/>
            <p:cNvSpPr/>
            <p:nvPr/>
          </p:nvSpPr>
          <p:spPr>
            <a:xfrm>
              <a:off x="4120519" y="28802093"/>
              <a:ext cx="680453" cy="66310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20613" name="Oval 71"/>
            <p:cNvSpPr>
              <a:spLocks noChangeArrowheads="1"/>
            </p:cNvSpPr>
            <p:nvPr/>
          </p:nvSpPr>
          <p:spPr bwMode="auto">
            <a:xfrm>
              <a:off x="4114800" y="296037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614" name="Oval 71"/>
            <p:cNvSpPr>
              <a:spLocks noChangeArrowheads="1"/>
            </p:cNvSpPr>
            <p:nvPr/>
          </p:nvSpPr>
          <p:spPr bwMode="auto">
            <a:xfrm>
              <a:off x="3200400" y="293370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123" name="円/楕円 122"/>
            <p:cNvSpPr/>
            <p:nvPr/>
          </p:nvSpPr>
          <p:spPr>
            <a:xfrm>
              <a:off x="3326657" y="26047701"/>
              <a:ext cx="699348" cy="66310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24" name="円/楕円 123"/>
            <p:cNvSpPr/>
            <p:nvPr/>
          </p:nvSpPr>
          <p:spPr>
            <a:xfrm>
              <a:off x="2967524" y="23463334"/>
              <a:ext cx="680453" cy="66310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25" name="円/楕円 124"/>
            <p:cNvSpPr/>
            <p:nvPr/>
          </p:nvSpPr>
          <p:spPr>
            <a:xfrm>
              <a:off x="5481424" y="21865107"/>
              <a:ext cx="680453" cy="6631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26" name="円/楕円 125"/>
            <p:cNvSpPr/>
            <p:nvPr/>
          </p:nvSpPr>
          <p:spPr>
            <a:xfrm>
              <a:off x="4933276" y="21014986"/>
              <a:ext cx="699360" cy="68009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27" name="円/楕円 126"/>
            <p:cNvSpPr/>
            <p:nvPr/>
          </p:nvSpPr>
          <p:spPr>
            <a:xfrm>
              <a:off x="6407590" y="18668653"/>
              <a:ext cx="680453" cy="663100"/>
            </a:xfrm>
            <a:prstGeom prst="ellipse">
              <a:avLst/>
            </a:prstGeom>
            <a:solidFill>
              <a:srgbClr val="FF33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28" name="円/楕円 127"/>
            <p:cNvSpPr/>
            <p:nvPr/>
          </p:nvSpPr>
          <p:spPr>
            <a:xfrm>
              <a:off x="5538123" y="19161728"/>
              <a:ext cx="699360" cy="680097"/>
            </a:xfrm>
            <a:prstGeom prst="ellipse">
              <a:avLst/>
            </a:prstGeom>
            <a:solidFill>
              <a:srgbClr val="FF33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29" name="円/楕円 128"/>
            <p:cNvSpPr/>
            <p:nvPr/>
          </p:nvSpPr>
          <p:spPr>
            <a:xfrm>
              <a:off x="6331984" y="17189448"/>
              <a:ext cx="604847" cy="64609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0" name="円/楕円 129"/>
            <p:cNvSpPr/>
            <p:nvPr/>
          </p:nvSpPr>
          <p:spPr>
            <a:xfrm>
              <a:off x="6653315" y="17053428"/>
              <a:ext cx="623742" cy="612087"/>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1" name="円/楕円 130"/>
            <p:cNvSpPr/>
            <p:nvPr/>
          </p:nvSpPr>
          <p:spPr>
            <a:xfrm>
              <a:off x="7692889" y="16662368"/>
              <a:ext cx="604847" cy="629095"/>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2" name="円/楕円 131"/>
            <p:cNvSpPr/>
            <p:nvPr/>
          </p:nvSpPr>
          <p:spPr>
            <a:xfrm>
              <a:off x="8146524" y="16118290"/>
              <a:ext cx="623754" cy="64609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3" name="円/楕円 132"/>
            <p:cNvSpPr/>
            <p:nvPr/>
          </p:nvSpPr>
          <p:spPr>
            <a:xfrm>
              <a:off x="7919707" y="15591221"/>
              <a:ext cx="623754" cy="64609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4" name="円/楕円 133"/>
            <p:cNvSpPr/>
            <p:nvPr/>
          </p:nvSpPr>
          <p:spPr>
            <a:xfrm>
              <a:off x="8373342" y="14792102"/>
              <a:ext cx="623754" cy="64609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5" name="円/楕円 134"/>
            <p:cNvSpPr/>
            <p:nvPr/>
          </p:nvSpPr>
          <p:spPr>
            <a:xfrm>
              <a:off x="7919707" y="13992994"/>
              <a:ext cx="623754" cy="629084"/>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6" name="円/楕円 135"/>
            <p:cNvSpPr/>
            <p:nvPr/>
          </p:nvSpPr>
          <p:spPr>
            <a:xfrm>
              <a:off x="7692889" y="13992994"/>
              <a:ext cx="604847" cy="629084"/>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7" name="円/楕円 136"/>
            <p:cNvSpPr/>
            <p:nvPr/>
          </p:nvSpPr>
          <p:spPr>
            <a:xfrm>
              <a:off x="9072702" y="13992994"/>
              <a:ext cx="604847" cy="629084"/>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8" name="円/楕円 137"/>
            <p:cNvSpPr/>
            <p:nvPr/>
          </p:nvSpPr>
          <p:spPr>
            <a:xfrm>
              <a:off x="19808733" y="391061"/>
              <a:ext cx="604847" cy="646092"/>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139" name="円/楕円 138"/>
            <p:cNvSpPr/>
            <p:nvPr/>
          </p:nvSpPr>
          <p:spPr>
            <a:xfrm>
              <a:off x="19430704" y="0"/>
              <a:ext cx="680453" cy="663100"/>
            </a:xfrm>
            <a:prstGeom prst="ellipse">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defRPr/>
              </a:pPr>
              <a:endParaRPr lang="ja-JP" altLang="en-US"/>
            </a:p>
          </p:txBody>
        </p:sp>
        <p:sp>
          <p:nvSpPr>
            <p:cNvPr id="20632" name="Oval 84"/>
            <p:cNvSpPr>
              <a:spLocks noChangeArrowheads="1"/>
            </p:cNvSpPr>
            <p:nvPr/>
          </p:nvSpPr>
          <p:spPr bwMode="auto">
            <a:xfrm>
              <a:off x="6172200" y="18135600"/>
              <a:ext cx="680721" cy="683790"/>
            </a:xfrm>
            <a:prstGeom prst="ellipse">
              <a:avLst/>
            </a:prstGeom>
            <a:solidFill>
              <a:srgbClr val="FFFF00"/>
            </a:solidFill>
            <a:ln w="9525">
              <a:solidFill>
                <a:srgbClr val="000000"/>
              </a:solidFill>
              <a:round/>
              <a:headEnd/>
              <a:tailEnd/>
            </a:ln>
          </p:spPr>
          <p:txBody>
            <a:bodyPr/>
            <a:lstStyle/>
            <a:p>
              <a:endParaRPr lang="ja-JP" altLang="en-US"/>
            </a:p>
          </p:txBody>
        </p:sp>
        <p:sp>
          <p:nvSpPr>
            <p:cNvPr id="20633" name="Oval 71"/>
            <p:cNvSpPr>
              <a:spLocks noChangeArrowheads="1"/>
            </p:cNvSpPr>
            <p:nvPr/>
          </p:nvSpPr>
          <p:spPr bwMode="auto">
            <a:xfrm>
              <a:off x="4038600" y="22821900"/>
              <a:ext cx="629921" cy="587481"/>
            </a:xfrm>
            <a:prstGeom prst="ellipse">
              <a:avLst/>
            </a:prstGeom>
            <a:solidFill>
              <a:srgbClr val="FF9900"/>
            </a:solidFill>
            <a:ln w="9525">
              <a:solidFill>
                <a:srgbClr val="000000"/>
              </a:solidFill>
              <a:round/>
              <a:headEnd/>
              <a:tailEnd/>
            </a:ln>
          </p:spPr>
          <p:txBody>
            <a:bodyPr/>
            <a:lstStyle/>
            <a:p>
              <a:endParaRPr lang="ja-JP" altLang="en-US"/>
            </a:p>
          </p:txBody>
        </p:sp>
        <p:sp>
          <p:nvSpPr>
            <p:cNvPr id="20634" name="Oval 71"/>
            <p:cNvSpPr>
              <a:spLocks noChangeArrowheads="1"/>
            </p:cNvSpPr>
            <p:nvPr/>
          </p:nvSpPr>
          <p:spPr bwMode="auto">
            <a:xfrm>
              <a:off x="4343400" y="21869400"/>
              <a:ext cx="61976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635" name="Oval 71"/>
            <p:cNvSpPr>
              <a:spLocks noChangeArrowheads="1"/>
            </p:cNvSpPr>
            <p:nvPr/>
          </p:nvSpPr>
          <p:spPr bwMode="auto">
            <a:xfrm>
              <a:off x="3768725" y="20993100"/>
              <a:ext cx="629921" cy="587481"/>
            </a:xfrm>
            <a:prstGeom prst="ellipse">
              <a:avLst/>
            </a:prstGeom>
            <a:solidFill>
              <a:srgbClr val="FF9900"/>
            </a:solidFill>
            <a:ln w="9525">
              <a:solidFill>
                <a:srgbClr val="000000"/>
              </a:solidFill>
              <a:round/>
              <a:headEnd/>
              <a:tailEnd/>
            </a:ln>
          </p:spPr>
          <p:txBody>
            <a:bodyPr/>
            <a:lstStyle/>
            <a:p>
              <a:endParaRPr lang="ja-JP" altLang="en-US"/>
            </a:p>
          </p:txBody>
        </p:sp>
        <p:sp>
          <p:nvSpPr>
            <p:cNvPr id="20636" name="Oval 71"/>
            <p:cNvSpPr>
              <a:spLocks noChangeArrowheads="1"/>
            </p:cNvSpPr>
            <p:nvPr/>
          </p:nvSpPr>
          <p:spPr bwMode="auto">
            <a:xfrm>
              <a:off x="2428875" y="31470600"/>
              <a:ext cx="629921" cy="568219"/>
            </a:xfrm>
            <a:prstGeom prst="ellipse">
              <a:avLst/>
            </a:prstGeom>
            <a:solidFill>
              <a:srgbClr val="FF9900"/>
            </a:solidFill>
            <a:ln w="9525">
              <a:solidFill>
                <a:srgbClr val="000000"/>
              </a:solidFill>
              <a:round/>
              <a:headEnd/>
              <a:tailEnd/>
            </a:ln>
          </p:spPr>
          <p:txBody>
            <a:bodyPr/>
            <a:lstStyle/>
            <a:p>
              <a:endParaRPr lang="ja-JP" altLang="en-US"/>
            </a:p>
          </p:txBody>
        </p:sp>
        <p:sp>
          <p:nvSpPr>
            <p:cNvPr id="20637" name="Oval 74"/>
            <p:cNvSpPr>
              <a:spLocks noChangeArrowheads="1"/>
            </p:cNvSpPr>
            <p:nvPr/>
          </p:nvSpPr>
          <p:spPr bwMode="auto">
            <a:xfrm>
              <a:off x="3886200" y="43891201"/>
              <a:ext cx="650242" cy="601928"/>
            </a:xfrm>
            <a:prstGeom prst="ellipse">
              <a:avLst/>
            </a:prstGeom>
            <a:solidFill>
              <a:srgbClr val="33CCCC"/>
            </a:solidFill>
            <a:ln w="9525">
              <a:solidFill>
                <a:srgbClr val="000000"/>
              </a:solidFill>
              <a:round/>
              <a:headEnd/>
              <a:tailEnd/>
            </a:ln>
          </p:spPr>
          <p:txBody>
            <a:bodyPr/>
            <a:lstStyle/>
            <a:p>
              <a:endParaRPr lang="ja-JP" altLang="en-US"/>
            </a:p>
          </p:txBody>
        </p:sp>
        <p:sp>
          <p:nvSpPr>
            <p:cNvPr id="20638" name="Oval 28"/>
            <p:cNvSpPr>
              <a:spLocks noChangeArrowheads="1"/>
            </p:cNvSpPr>
            <p:nvPr/>
          </p:nvSpPr>
          <p:spPr bwMode="auto">
            <a:xfrm>
              <a:off x="4114800" y="452247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39" name="Oval 28"/>
            <p:cNvSpPr>
              <a:spLocks noChangeArrowheads="1"/>
            </p:cNvSpPr>
            <p:nvPr/>
          </p:nvSpPr>
          <p:spPr bwMode="auto">
            <a:xfrm>
              <a:off x="4343400" y="446913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0" name="Oval 28"/>
            <p:cNvSpPr>
              <a:spLocks noChangeArrowheads="1"/>
            </p:cNvSpPr>
            <p:nvPr/>
          </p:nvSpPr>
          <p:spPr bwMode="auto">
            <a:xfrm>
              <a:off x="4800600" y="441579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1" name="Oval 28"/>
            <p:cNvSpPr>
              <a:spLocks noChangeArrowheads="1"/>
            </p:cNvSpPr>
            <p:nvPr/>
          </p:nvSpPr>
          <p:spPr bwMode="auto">
            <a:xfrm>
              <a:off x="4343400" y="441579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2" name="Oval 28"/>
            <p:cNvSpPr>
              <a:spLocks noChangeArrowheads="1"/>
            </p:cNvSpPr>
            <p:nvPr/>
          </p:nvSpPr>
          <p:spPr bwMode="auto">
            <a:xfrm>
              <a:off x="3886200" y="436245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3" name="Oval 28"/>
            <p:cNvSpPr>
              <a:spLocks noChangeArrowheads="1"/>
            </p:cNvSpPr>
            <p:nvPr/>
          </p:nvSpPr>
          <p:spPr bwMode="auto">
            <a:xfrm>
              <a:off x="3429000" y="438912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4" name="Oval 28"/>
            <p:cNvSpPr>
              <a:spLocks noChangeArrowheads="1"/>
            </p:cNvSpPr>
            <p:nvPr/>
          </p:nvSpPr>
          <p:spPr bwMode="auto">
            <a:xfrm>
              <a:off x="2971800" y="438912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5" name="Oval 28"/>
            <p:cNvSpPr>
              <a:spLocks noChangeArrowheads="1"/>
            </p:cNvSpPr>
            <p:nvPr/>
          </p:nvSpPr>
          <p:spPr bwMode="auto">
            <a:xfrm>
              <a:off x="2514600" y="428244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6" name="Oval 28"/>
            <p:cNvSpPr>
              <a:spLocks noChangeArrowheads="1"/>
            </p:cNvSpPr>
            <p:nvPr/>
          </p:nvSpPr>
          <p:spPr bwMode="auto">
            <a:xfrm>
              <a:off x="4114800" y="433578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7" name="Oval 28"/>
            <p:cNvSpPr>
              <a:spLocks noChangeArrowheads="1"/>
            </p:cNvSpPr>
            <p:nvPr/>
          </p:nvSpPr>
          <p:spPr bwMode="auto">
            <a:xfrm>
              <a:off x="4114800" y="430911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8" name="Oval 28"/>
            <p:cNvSpPr>
              <a:spLocks noChangeArrowheads="1"/>
            </p:cNvSpPr>
            <p:nvPr/>
          </p:nvSpPr>
          <p:spPr bwMode="auto">
            <a:xfrm>
              <a:off x="3429000" y="425577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49" name="Oval 28"/>
            <p:cNvSpPr>
              <a:spLocks noChangeArrowheads="1"/>
            </p:cNvSpPr>
            <p:nvPr/>
          </p:nvSpPr>
          <p:spPr bwMode="auto">
            <a:xfrm>
              <a:off x="3886200" y="422910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0" name="Oval 28"/>
            <p:cNvSpPr>
              <a:spLocks noChangeArrowheads="1"/>
            </p:cNvSpPr>
            <p:nvPr/>
          </p:nvSpPr>
          <p:spPr bwMode="auto">
            <a:xfrm>
              <a:off x="3657600" y="420243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1" name="Oval 28"/>
            <p:cNvSpPr>
              <a:spLocks noChangeArrowheads="1"/>
            </p:cNvSpPr>
            <p:nvPr/>
          </p:nvSpPr>
          <p:spPr bwMode="auto">
            <a:xfrm>
              <a:off x="3657600" y="417576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2" name="Oval 28"/>
            <p:cNvSpPr>
              <a:spLocks noChangeArrowheads="1"/>
            </p:cNvSpPr>
            <p:nvPr/>
          </p:nvSpPr>
          <p:spPr bwMode="auto">
            <a:xfrm>
              <a:off x="2743200" y="417576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3" name="Oval 28"/>
            <p:cNvSpPr>
              <a:spLocks noChangeArrowheads="1"/>
            </p:cNvSpPr>
            <p:nvPr/>
          </p:nvSpPr>
          <p:spPr bwMode="auto">
            <a:xfrm>
              <a:off x="3429000" y="412242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4" name="Oval 28"/>
            <p:cNvSpPr>
              <a:spLocks noChangeArrowheads="1"/>
            </p:cNvSpPr>
            <p:nvPr/>
          </p:nvSpPr>
          <p:spPr bwMode="auto">
            <a:xfrm>
              <a:off x="3200400" y="406908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5" name="Oval 28"/>
            <p:cNvSpPr>
              <a:spLocks noChangeArrowheads="1"/>
            </p:cNvSpPr>
            <p:nvPr/>
          </p:nvSpPr>
          <p:spPr bwMode="auto">
            <a:xfrm>
              <a:off x="2743200" y="401574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6" name="Oval 28"/>
            <p:cNvSpPr>
              <a:spLocks noChangeArrowheads="1"/>
            </p:cNvSpPr>
            <p:nvPr/>
          </p:nvSpPr>
          <p:spPr bwMode="auto">
            <a:xfrm>
              <a:off x="3429000" y="396240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7" name="Oval 28"/>
            <p:cNvSpPr>
              <a:spLocks noChangeArrowheads="1"/>
            </p:cNvSpPr>
            <p:nvPr/>
          </p:nvSpPr>
          <p:spPr bwMode="auto">
            <a:xfrm>
              <a:off x="2743200" y="393573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8" name="Oval 28"/>
            <p:cNvSpPr>
              <a:spLocks noChangeArrowheads="1"/>
            </p:cNvSpPr>
            <p:nvPr/>
          </p:nvSpPr>
          <p:spPr bwMode="auto">
            <a:xfrm>
              <a:off x="2514600" y="393573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59" name="Oval 28"/>
            <p:cNvSpPr>
              <a:spLocks noChangeArrowheads="1"/>
            </p:cNvSpPr>
            <p:nvPr/>
          </p:nvSpPr>
          <p:spPr bwMode="auto">
            <a:xfrm>
              <a:off x="2057400" y="36957001"/>
              <a:ext cx="711201" cy="630820"/>
            </a:xfrm>
            <a:prstGeom prst="ellipse">
              <a:avLst/>
            </a:prstGeom>
            <a:solidFill>
              <a:srgbClr val="FF0000"/>
            </a:solidFill>
            <a:ln w="9525">
              <a:solidFill>
                <a:srgbClr val="000000"/>
              </a:solidFill>
              <a:round/>
              <a:headEnd/>
              <a:tailEnd/>
            </a:ln>
          </p:spPr>
          <p:txBody>
            <a:bodyPr/>
            <a:lstStyle/>
            <a:p>
              <a:endParaRPr lang="ja-JP" altLang="en-US"/>
            </a:p>
          </p:txBody>
        </p:sp>
        <p:sp>
          <p:nvSpPr>
            <p:cNvPr id="20660" name="Oval 28"/>
            <p:cNvSpPr>
              <a:spLocks noChangeArrowheads="1"/>
            </p:cNvSpPr>
            <p:nvPr/>
          </p:nvSpPr>
          <p:spPr bwMode="auto">
            <a:xfrm>
              <a:off x="2743200" y="358140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61" name="Oval 28"/>
            <p:cNvSpPr>
              <a:spLocks noChangeArrowheads="1"/>
            </p:cNvSpPr>
            <p:nvPr/>
          </p:nvSpPr>
          <p:spPr bwMode="auto">
            <a:xfrm>
              <a:off x="3429000" y="358140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62" name="Oval 28"/>
            <p:cNvSpPr>
              <a:spLocks noChangeArrowheads="1"/>
            </p:cNvSpPr>
            <p:nvPr/>
          </p:nvSpPr>
          <p:spPr bwMode="auto">
            <a:xfrm>
              <a:off x="2971800" y="348996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63" name="Oval 28"/>
            <p:cNvSpPr>
              <a:spLocks noChangeArrowheads="1"/>
            </p:cNvSpPr>
            <p:nvPr/>
          </p:nvSpPr>
          <p:spPr bwMode="auto">
            <a:xfrm>
              <a:off x="3429000" y="348996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64" name="Oval 28"/>
            <p:cNvSpPr>
              <a:spLocks noChangeArrowheads="1"/>
            </p:cNvSpPr>
            <p:nvPr/>
          </p:nvSpPr>
          <p:spPr bwMode="auto">
            <a:xfrm>
              <a:off x="4060825" y="35058350"/>
              <a:ext cx="721362" cy="606743"/>
            </a:xfrm>
            <a:prstGeom prst="ellipse">
              <a:avLst/>
            </a:prstGeom>
            <a:solidFill>
              <a:srgbClr val="FF0000"/>
            </a:solidFill>
            <a:ln w="9525">
              <a:solidFill>
                <a:srgbClr val="000000"/>
              </a:solidFill>
              <a:round/>
              <a:headEnd/>
              <a:tailEnd/>
            </a:ln>
          </p:spPr>
          <p:txBody>
            <a:bodyPr/>
            <a:lstStyle/>
            <a:p>
              <a:endParaRPr lang="ja-JP" altLang="en-US"/>
            </a:p>
          </p:txBody>
        </p:sp>
        <p:sp>
          <p:nvSpPr>
            <p:cNvPr id="20665" name="Oval 28"/>
            <p:cNvSpPr>
              <a:spLocks noChangeArrowheads="1"/>
            </p:cNvSpPr>
            <p:nvPr/>
          </p:nvSpPr>
          <p:spPr bwMode="auto">
            <a:xfrm>
              <a:off x="1828800" y="348996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66" name="Oval 28"/>
            <p:cNvSpPr>
              <a:spLocks noChangeArrowheads="1"/>
            </p:cNvSpPr>
            <p:nvPr/>
          </p:nvSpPr>
          <p:spPr bwMode="auto">
            <a:xfrm>
              <a:off x="1727200" y="35239325"/>
              <a:ext cx="721362" cy="606743"/>
            </a:xfrm>
            <a:prstGeom prst="ellipse">
              <a:avLst/>
            </a:prstGeom>
            <a:solidFill>
              <a:srgbClr val="FF0000"/>
            </a:solidFill>
            <a:ln w="9525">
              <a:solidFill>
                <a:srgbClr val="000000"/>
              </a:solidFill>
              <a:round/>
              <a:headEnd/>
              <a:tailEnd/>
            </a:ln>
          </p:spPr>
          <p:txBody>
            <a:bodyPr/>
            <a:lstStyle/>
            <a:p>
              <a:endParaRPr lang="ja-JP" altLang="en-US"/>
            </a:p>
          </p:txBody>
        </p:sp>
        <p:sp>
          <p:nvSpPr>
            <p:cNvPr id="20667" name="Oval 28"/>
            <p:cNvSpPr>
              <a:spLocks noChangeArrowheads="1"/>
            </p:cNvSpPr>
            <p:nvPr/>
          </p:nvSpPr>
          <p:spPr bwMode="auto">
            <a:xfrm>
              <a:off x="1828800" y="346710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68" name="Oval 28"/>
            <p:cNvSpPr>
              <a:spLocks noChangeArrowheads="1"/>
            </p:cNvSpPr>
            <p:nvPr/>
          </p:nvSpPr>
          <p:spPr bwMode="auto">
            <a:xfrm>
              <a:off x="1828800" y="344424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69" name="Oval 28"/>
            <p:cNvSpPr>
              <a:spLocks noChangeArrowheads="1"/>
            </p:cNvSpPr>
            <p:nvPr/>
          </p:nvSpPr>
          <p:spPr bwMode="auto">
            <a:xfrm>
              <a:off x="1428750" y="34169350"/>
              <a:ext cx="721362" cy="606743"/>
            </a:xfrm>
            <a:prstGeom prst="ellipse">
              <a:avLst/>
            </a:prstGeom>
            <a:solidFill>
              <a:srgbClr val="FF0000"/>
            </a:solidFill>
            <a:ln w="9525">
              <a:solidFill>
                <a:srgbClr val="000000"/>
              </a:solidFill>
              <a:round/>
              <a:headEnd/>
              <a:tailEnd/>
            </a:ln>
          </p:spPr>
          <p:txBody>
            <a:bodyPr/>
            <a:lstStyle/>
            <a:p>
              <a:endParaRPr lang="ja-JP" altLang="en-US"/>
            </a:p>
          </p:txBody>
        </p:sp>
        <p:sp>
          <p:nvSpPr>
            <p:cNvPr id="20670" name="Oval 28"/>
            <p:cNvSpPr>
              <a:spLocks noChangeArrowheads="1"/>
            </p:cNvSpPr>
            <p:nvPr/>
          </p:nvSpPr>
          <p:spPr bwMode="auto">
            <a:xfrm>
              <a:off x="2057400" y="339852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71" name="Oval 28"/>
            <p:cNvSpPr>
              <a:spLocks noChangeArrowheads="1"/>
            </p:cNvSpPr>
            <p:nvPr/>
          </p:nvSpPr>
          <p:spPr bwMode="auto">
            <a:xfrm>
              <a:off x="2971800" y="33756601"/>
              <a:ext cx="711201" cy="621190"/>
            </a:xfrm>
            <a:prstGeom prst="ellipse">
              <a:avLst/>
            </a:prstGeom>
            <a:solidFill>
              <a:srgbClr val="FF0000"/>
            </a:solidFill>
            <a:ln w="9525">
              <a:solidFill>
                <a:srgbClr val="000000"/>
              </a:solidFill>
              <a:round/>
              <a:headEnd/>
              <a:tailEnd/>
            </a:ln>
          </p:spPr>
          <p:txBody>
            <a:bodyPr/>
            <a:lstStyle/>
            <a:p>
              <a:endParaRPr lang="ja-JP" altLang="en-US"/>
            </a:p>
          </p:txBody>
        </p:sp>
        <p:sp>
          <p:nvSpPr>
            <p:cNvPr id="20672" name="Oval 28"/>
            <p:cNvSpPr>
              <a:spLocks noChangeArrowheads="1"/>
            </p:cNvSpPr>
            <p:nvPr/>
          </p:nvSpPr>
          <p:spPr bwMode="auto">
            <a:xfrm>
              <a:off x="2743200" y="328041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73" name="Oval 28"/>
            <p:cNvSpPr>
              <a:spLocks noChangeArrowheads="1"/>
            </p:cNvSpPr>
            <p:nvPr/>
          </p:nvSpPr>
          <p:spPr bwMode="auto">
            <a:xfrm>
              <a:off x="3082925" y="32759650"/>
              <a:ext cx="721362" cy="674159"/>
            </a:xfrm>
            <a:prstGeom prst="ellipse">
              <a:avLst/>
            </a:prstGeom>
            <a:solidFill>
              <a:srgbClr val="FF0000"/>
            </a:solidFill>
            <a:ln w="9525">
              <a:solidFill>
                <a:srgbClr val="000000"/>
              </a:solidFill>
              <a:round/>
              <a:headEnd/>
              <a:tailEnd/>
            </a:ln>
          </p:spPr>
          <p:txBody>
            <a:bodyPr/>
            <a:lstStyle/>
            <a:p>
              <a:endParaRPr lang="ja-JP" altLang="en-US"/>
            </a:p>
          </p:txBody>
        </p:sp>
        <p:sp>
          <p:nvSpPr>
            <p:cNvPr id="20674" name="Oval 28"/>
            <p:cNvSpPr>
              <a:spLocks noChangeArrowheads="1"/>
            </p:cNvSpPr>
            <p:nvPr/>
          </p:nvSpPr>
          <p:spPr bwMode="auto">
            <a:xfrm>
              <a:off x="4114800" y="322707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75" name="Oval 28"/>
            <p:cNvSpPr>
              <a:spLocks noChangeArrowheads="1"/>
            </p:cNvSpPr>
            <p:nvPr/>
          </p:nvSpPr>
          <p:spPr bwMode="auto">
            <a:xfrm>
              <a:off x="4114800" y="312039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76" name="Oval 28"/>
            <p:cNvSpPr>
              <a:spLocks noChangeArrowheads="1"/>
            </p:cNvSpPr>
            <p:nvPr/>
          </p:nvSpPr>
          <p:spPr bwMode="auto">
            <a:xfrm>
              <a:off x="4114800" y="301371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77" name="Oval 28"/>
            <p:cNvSpPr>
              <a:spLocks noChangeArrowheads="1"/>
            </p:cNvSpPr>
            <p:nvPr/>
          </p:nvSpPr>
          <p:spPr bwMode="auto">
            <a:xfrm>
              <a:off x="3886200" y="290703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78" name="Oval 28"/>
            <p:cNvSpPr>
              <a:spLocks noChangeArrowheads="1"/>
            </p:cNvSpPr>
            <p:nvPr/>
          </p:nvSpPr>
          <p:spPr bwMode="auto">
            <a:xfrm>
              <a:off x="3429000" y="28803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79" name="Oval 28"/>
            <p:cNvSpPr>
              <a:spLocks noChangeArrowheads="1"/>
            </p:cNvSpPr>
            <p:nvPr/>
          </p:nvSpPr>
          <p:spPr bwMode="auto">
            <a:xfrm>
              <a:off x="4343400" y="280035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0" name="Oval 28"/>
            <p:cNvSpPr>
              <a:spLocks noChangeArrowheads="1"/>
            </p:cNvSpPr>
            <p:nvPr/>
          </p:nvSpPr>
          <p:spPr bwMode="auto">
            <a:xfrm>
              <a:off x="4235450" y="27419300"/>
              <a:ext cx="721362" cy="674159"/>
            </a:xfrm>
            <a:prstGeom prst="ellipse">
              <a:avLst/>
            </a:prstGeom>
            <a:solidFill>
              <a:srgbClr val="FF0000"/>
            </a:solidFill>
            <a:ln w="9525">
              <a:solidFill>
                <a:srgbClr val="000000"/>
              </a:solidFill>
              <a:round/>
              <a:headEnd/>
              <a:tailEnd/>
            </a:ln>
          </p:spPr>
          <p:txBody>
            <a:bodyPr/>
            <a:lstStyle/>
            <a:p>
              <a:endParaRPr lang="ja-JP" altLang="en-US"/>
            </a:p>
          </p:txBody>
        </p:sp>
        <p:sp>
          <p:nvSpPr>
            <p:cNvPr id="20681" name="Oval 28"/>
            <p:cNvSpPr>
              <a:spLocks noChangeArrowheads="1"/>
            </p:cNvSpPr>
            <p:nvPr/>
          </p:nvSpPr>
          <p:spPr bwMode="auto">
            <a:xfrm>
              <a:off x="4572000" y="269367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2" name="Oval 28"/>
            <p:cNvSpPr>
              <a:spLocks noChangeArrowheads="1"/>
            </p:cNvSpPr>
            <p:nvPr/>
          </p:nvSpPr>
          <p:spPr bwMode="auto">
            <a:xfrm>
              <a:off x="4114800" y="269367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3" name="Oval 28"/>
            <p:cNvSpPr>
              <a:spLocks noChangeArrowheads="1"/>
            </p:cNvSpPr>
            <p:nvPr/>
          </p:nvSpPr>
          <p:spPr bwMode="auto">
            <a:xfrm>
              <a:off x="1828800" y="266700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4" name="Oval 28"/>
            <p:cNvSpPr>
              <a:spLocks noChangeArrowheads="1"/>
            </p:cNvSpPr>
            <p:nvPr/>
          </p:nvSpPr>
          <p:spPr bwMode="auto">
            <a:xfrm>
              <a:off x="5029200" y="23469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5" name="Oval 28"/>
            <p:cNvSpPr>
              <a:spLocks noChangeArrowheads="1"/>
            </p:cNvSpPr>
            <p:nvPr/>
          </p:nvSpPr>
          <p:spPr bwMode="auto">
            <a:xfrm>
              <a:off x="6400800" y="23469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6" name="Oval 28"/>
            <p:cNvSpPr>
              <a:spLocks noChangeArrowheads="1"/>
            </p:cNvSpPr>
            <p:nvPr/>
          </p:nvSpPr>
          <p:spPr bwMode="auto">
            <a:xfrm>
              <a:off x="6400800" y="232029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7" name="Oval 28"/>
            <p:cNvSpPr>
              <a:spLocks noChangeArrowheads="1"/>
            </p:cNvSpPr>
            <p:nvPr/>
          </p:nvSpPr>
          <p:spPr bwMode="auto">
            <a:xfrm>
              <a:off x="6172200" y="216027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8" name="Oval 28"/>
            <p:cNvSpPr>
              <a:spLocks noChangeArrowheads="1"/>
            </p:cNvSpPr>
            <p:nvPr/>
          </p:nvSpPr>
          <p:spPr bwMode="auto">
            <a:xfrm>
              <a:off x="5486400" y="213360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89" name="Oval 28"/>
            <p:cNvSpPr>
              <a:spLocks noChangeArrowheads="1"/>
            </p:cNvSpPr>
            <p:nvPr/>
          </p:nvSpPr>
          <p:spPr bwMode="auto">
            <a:xfrm>
              <a:off x="6629400" y="213360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90" name="Oval 28"/>
            <p:cNvSpPr>
              <a:spLocks noChangeArrowheads="1"/>
            </p:cNvSpPr>
            <p:nvPr/>
          </p:nvSpPr>
          <p:spPr bwMode="auto">
            <a:xfrm>
              <a:off x="6197600" y="21018500"/>
              <a:ext cx="721362" cy="674159"/>
            </a:xfrm>
            <a:prstGeom prst="ellipse">
              <a:avLst/>
            </a:prstGeom>
            <a:solidFill>
              <a:srgbClr val="FF0000"/>
            </a:solidFill>
            <a:ln w="9525">
              <a:solidFill>
                <a:srgbClr val="000000"/>
              </a:solidFill>
              <a:round/>
              <a:headEnd/>
              <a:tailEnd/>
            </a:ln>
          </p:spPr>
          <p:txBody>
            <a:bodyPr/>
            <a:lstStyle/>
            <a:p>
              <a:endParaRPr lang="ja-JP" altLang="en-US"/>
            </a:p>
          </p:txBody>
        </p:sp>
        <p:sp>
          <p:nvSpPr>
            <p:cNvPr id="20691" name="Oval 28"/>
            <p:cNvSpPr>
              <a:spLocks noChangeArrowheads="1"/>
            </p:cNvSpPr>
            <p:nvPr/>
          </p:nvSpPr>
          <p:spPr bwMode="auto">
            <a:xfrm>
              <a:off x="6629400" y="20802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92" name="Oval 28"/>
            <p:cNvSpPr>
              <a:spLocks noChangeArrowheads="1"/>
            </p:cNvSpPr>
            <p:nvPr/>
          </p:nvSpPr>
          <p:spPr bwMode="auto">
            <a:xfrm>
              <a:off x="5943600" y="20802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93" name="Oval 28"/>
            <p:cNvSpPr>
              <a:spLocks noChangeArrowheads="1"/>
            </p:cNvSpPr>
            <p:nvPr/>
          </p:nvSpPr>
          <p:spPr bwMode="auto">
            <a:xfrm>
              <a:off x="5257800" y="20802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94" name="Oval 28"/>
            <p:cNvSpPr>
              <a:spLocks noChangeArrowheads="1"/>
            </p:cNvSpPr>
            <p:nvPr/>
          </p:nvSpPr>
          <p:spPr bwMode="auto">
            <a:xfrm>
              <a:off x="7086600" y="200025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95" name="Oval 28"/>
            <p:cNvSpPr>
              <a:spLocks noChangeArrowheads="1"/>
            </p:cNvSpPr>
            <p:nvPr/>
          </p:nvSpPr>
          <p:spPr bwMode="auto">
            <a:xfrm>
              <a:off x="7559675" y="19329400"/>
              <a:ext cx="721362" cy="674159"/>
            </a:xfrm>
            <a:prstGeom prst="ellipse">
              <a:avLst/>
            </a:prstGeom>
            <a:solidFill>
              <a:srgbClr val="FF0000"/>
            </a:solidFill>
            <a:ln w="9525">
              <a:solidFill>
                <a:srgbClr val="000000"/>
              </a:solidFill>
              <a:round/>
              <a:headEnd/>
              <a:tailEnd/>
            </a:ln>
          </p:spPr>
          <p:txBody>
            <a:bodyPr/>
            <a:lstStyle/>
            <a:p>
              <a:endParaRPr lang="ja-JP" altLang="en-US"/>
            </a:p>
          </p:txBody>
        </p:sp>
        <p:sp>
          <p:nvSpPr>
            <p:cNvPr id="20696" name="Oval 28"/>
            <p:cNvSpPr>
              <a:spLocks noChangeArrowheads="1"/>
            </p:cNvSpPr>
            <p:nvPr/>
          </p:nvSpPr>
          <p:spPr bwMode="auto">
            <a:xfrm>
              <a:off x="6172200" y="189357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97" name="Oval 28"/>
            <p:cNvSpPr>
              <a:spLocks noChangeArrowheads="1"/>
            </p:cNvSpPr>
            <p:nvPr/>
          </p:nvSpPr>
          <p:spPr bwMode="auto">
            <a:xfrm>
              <a:off x="5464176" y="18859501"/>
              <a:ext cx="655321" cy="592297"/>
            </a:xfrm>
            <a:prstGeom prst="ellipse">
              <a:avLst/>
            </a:prstGeom>
            <a:solidFill>
              <a:srgbClr val="FF0000"/>
            </a:solidFill>
            <a:ln w="9525">
              <a:solidFill>
                <a:srgbClr val="000000"/>
              </a:solidFill>
              <a:round/>
              <a:headEnd/>
              <a:tailEnd/>
            </a:ln>
          </p:spPr>
          <p:txBody>
            <a:bodyPr/>
            <a:lstStyle/>
            <a:p>
              <a:endParaRPr lang="ja-JP" altLang="en-US"/>
            </a:p>
          </p:txBody>
        </p:sp>
        <p:sp>
          <p:nvSpPr>
            <p:cNvPr id="20698" name="Oval 28"/>
            <p:cNvSpPr>
              <a:spLocks noChangeArrowheads="1"/>
            </p:cNvSpPr>
            <p:nvPr/>
          </p:nvSpPr>
          <p:spPr bwMode="auto">
            <a:xfrm>
              <a:off x="6629400" y="184023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699" name="Oval 28"/>
            <p:cNvSpPr>
              <a:spLocks noChangeArrowheads="1"/>
            </p:cNvSpPr>
            <p:nvPr/>
          </p:nvSpPr>
          <p:spPr bwMode="auto">
            <a:xfrm>
              <a:off x="8229600" y="184023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0" name="Oval 28"/>
            <p:cNvSpPr>
              <a:spLocks noChangeArrowheads="1"/>
            </p:cNvSpPr>
            <p:nvPr/>
          </p:nvSpPr>
          <p:spPr bwMode="auto">
            <a:xfrm>
              <a:off x="9144000" y="192024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1" name="Oval 28"/>
            <p:cNvSpPr>
              <a:spLocks noChangeArrowheads="1"/>
            </p:cNvSpPr>
            <p:nvPr/>
          </p:nvSpPr>
          <p:spPr bwMode="auto">
            <a:xfrm>
              <a:off x="7772400" y="162687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2" name="Oval 28"/>
            <p:cNvSpPr>
              <a:spLocks noChangeArrowheads="1"/>
            </p:cNvSpPr>
            <p:nvPr/>
          </p:nvSpPr>
          <p:spPr bwMode="auto">
            <a:xfrm>
              <a:off x="9372600" y="160020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3" name="Oval 28"/>
            <p:cNvSpPr>
              <a:spLocks noChangeArrowheads="1"/>
            </p:cNvSpPr>
            <p:nvPr/>
          </p:nvSpPr>
          <p:spPr bwMode="auto">
            <a:xfrm>
              <a:off x="9601200" y="15468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4" name="Oval 28"/>
            <p:cNvSpPr>
              <a:spLocks noChangeArrowheads="1"/>
            </p:cNvSpPr>
            <p:nvPr/>
          </p:nvSpPr>
          <p:spPr bwMode="auto">
            <a:xfrm>
              <a:off x="9144000" y="146685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5" name="Oval 28"/>
            <p:cNvSpPr>
              <a:spLocks noChangeArrowheads="1"/>
            </p:cNvSpPr>
            <p:nvPr/>
          </p:nvSpPr>
          <p:spPr bwMode="auto">
            <a:xfrm>
              <a:off x="9372600" y="144018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6" name="Oval 28"/>
            <p:cNvSpPr>
              <a:spLocks noChangeArrowheads="1"/>
            </p:cNvSpPr>
            <p:nvPr/>
          </p:nvSpPr>
          <p:spPr bwMode="auto">
            <a:xfrm>
              <a:off x="10515600" y="144018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7" name="Oval 28"/>
            <p:cNvSpPr>
              <a:spLocks noChangeArrowheads="1"/>
            </p:cNvSpPr>
            <p:nvPr/>
          </p:nvSpPr>
          <p:spPr bwMode="auto">
            <a:xfrm>
              <a:off x="9372600" y="138684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8" name="Oval 28"/>
            <p:cNvSpPr>
              <a:spLocks noChangeArrowheads="1"/>
            </p:cNvSpPr>
            <p:nvPr/>
          </p:nvSpPr>
          <p:spPr bwMode="auto">
            <a:xfrm>
              <a:off x="10972800" y="136017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09" name="Oval 28"/>
            <p:cNvSpPr>
              <a:spLocks noChangeArrowheads="1"/>
            </p:cNvSpPr>
            <p:nvPr/>
          </p:nvSpPr>
          <p:spPr bwMode="auto">
            <a:xfrm>
              <a:off x="15316200" y="96012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10" name="Oval 28"/>
            <p:cNvSpPr>
              <a:spLocks noChangeArrowheads="1"/>
            </p:cNvSpPr>
            <p:nvPr/>
          </p:nvSpPr>
          <p:spPr bwMode="auto">
            <a:xfrm>
              <a:off x="15087600" y="90678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11" name="Oval 28"/>
            <p:cNvSpPr>
              <a:spLocks noChangeArrowheads="1"/>
            </p:cNvSpPr>
            <p:nvPr/>
          </p:nvSpPr>
          <p:spPr bwMode="auto">
            <a:xfrm>
              <a:off x="16230600" y="90678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12" name="Oval 28"/>
            <p:cNvSpPr>
              <a:spLocks noChangeArrowheads="1"/>
            </p:cNvSpPr>
            <p:nvPr/>
          </p:nvSpPr>
          <p:spPr bwMode="auto">
            <a:xfrm>
              <a:off x="16916400" y="80010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13" name="Oval 28"/>
            <p:cNvSpPr>
              <a:spLocks noChangeArrowheads="1"/>
            </p:cNvSpPr>
            <p:nvPr/>
          </p:nvSpPr>
          <p:spPr bwMode="auto">
            <a:xfrm>
              <a:off x="16687800" y="74676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14" name="Oval 28"/>
            <p:cNvSpPr>
              <a:spLocks noChangeArrowheads="1"/>
            </p:cNvSpPr>
            <p:nvPr/>
          </p:nvSpPr>
          <p:spPr bwMode="auto">
            <a:xfrm>
              <a:off x="19888200" y="409575"/>
              <a:ext cx="711201" cy="674159"/>
            </a:xfrm>
            <a:prstGeom prst="ellipse">
              <a:avLst/>
            </a:prstGeom>
            <a:solidFill>
              <a:srgbClr val="FF0000"/>
            </a:solidFill>
            <a:ln w="9525">
              <a:solidFill>
                <a:srgbClr val="000000"/>
              </a:solidFill>
              <a:round/>
              <a:headEnd/>
              <a:tailEnd/>
            </a:ln>
          </p:spPr>
          <p:txBody>
            <a:bodyPr/>
            <a:lstStyle/>
            <a:p>
              <a:endParaRPr lang="ja-JP" altLang="en-US"/>
            </a:p>
          </p:txBody>
        </p:sp>
        <p:sp>
          <p:nvSpPr>
            <p:cNvPr id="20715" name="Oval 28"/>
            <p:cNvSpPr>
              <a:spLocks noChangeArrowheads="1"/>
            </p:cNvSpPr>
            <p:nvPr/>
          </p:nvSpPr>
          <p:spPr bwMode="auto">
            <a:xfrm>
              <a:off x="25146000" y="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16" name="Oval 28"/>
            <p:cNvSpPr>
              <a:spLocks noChangeArrowheads="1"/>
            </p:cNvSpPr>
            <p:nvPr/>
          </p:nvSpPr>
          <p:spPr bwMode="auto">
            <a:xfrm>
              <a:off x="24688800" y="800100"/>
              <a:ext cx="711201" cy="654897"/>
            </a:xfrm>
            <a:prstGeom prst="ellipse">
              <a:avLst/>
            </a:prstGeom>
            <a:solidFill>
              <a:srgbClr val="FF0000"/>
            </a:solidFill>
            <a:ln w="9525">
              <a:solidFill>
                <a:srgbClr val="000000"/>
              </a:solidFill>
              <a:round/>
              <a:headEnd/>
              <a:tailEnd/>
            </a:ln>
          </p:spPr>
          <p:txBody>
            <a:bodyPr/>
            <a:lstStyle/>
            <a:p>
              <a:endParaRPr lang="ja-JP" altLang="en-US"/>
            </a:p>
          </p:txBody>
        </p:sp>
        <p:sp>
          <p:nvSpPr>
            <p:cNvPr id="20717" name="Oval 28"/>
            <p:cNvSpPr>
              <a:spLocks noChangeArrowheads="1"/>
            </p:cNvSpPr>
            <p:nvPr/>
          </p:nvSpPr>
          <p:spPr bwMode="auto">
            <a:xfrm>
              <a:off x="25146000" y="1866900"/>
              <a:ext cx="711201" cy="654897"/>
            </a:xfrm>
            <a:prstGeom prst="ellipse">
              <a:avLst/>
            </a:prstGeom>
            <a:solidFill>
              <a:srgbClr val="FF0000"/>
            </a:solidFill>
            <a:ln w="9525">
              <a:solidFill>
                <a:srgbClr val="000000"/>
              </a:solidFill>
              <a:round/>
              <a:headEnd/>
              <a:tailEnd/>
            </a:ln>
          </p:spPr>
          <p:txBody>
            <a:bodyPr/>
            <a:lstStyle/>
            <a:p>
              <a:endParaRPr lang="ja-JP" altLang="en-US"/>
            </a:p>
          </p:txBody>
        </p:sp>
      </p:grpSp>
      <p:sp>
        <p:nvSpPr>
          <p:cNvPr id="227" name="テキスト ボックス 226"/>
          <p:cNvSpPr txBox="1"/>
          <p:nvPr/>
        </p:nvSpPr>
        <p:spPr>
          <a:xfrm>
            <a:off x="827088" y="1844675"/>
            <a:ext cx="2376487" cy="369888"/>
          </a:xfrm>
          <a:prstGeom prst="rect">
            <a:avLst/>
          </a:prstGeom>
          <a:noFill/>
        </p:spPr>
        <p:txBody>
          <a:bodyPr>
            <a:spAutoFit/>
          </a:bodyPr>
          <a:lstStyle/>
          <a:p>
            <a:pPr>
              <a:defRPr/>
            </a:pPr>
            <a:r>
              <a:rPr lang="ja-JP" altLang="en-US" b="1" dirty="0">
                <a:solidFill>
                  <a:schemeClr val="accent6">
                    <a:lumMod val="40000"/>
                    <a:lumOff val="60000"/>
                  </a:schemeClr>
                </a:solidFill>
                <a:ea typeface="ＭＳ Ｐゴシック" charset="-128"/>
              </a:rPr>
              <a:t>亘理・岩沼地区</a:t>
            </a:r>
          </a:p>
        </p:txBody>
      </p:sp>
      <p:sp>
        <p:nvSpPr>
          <p:cNvPr id="228" name="テキスト ボックス 227"/>
          <p:cNvSpPr txBox="1"/>
          <p:nvPr/>
        </p:nvSpPr>
        <p:spPr>
          <a:xfrm>
            <a:off x="1258888" y="2420938"/>
            <a:ext cx="1441450" cy="1477962"/>
          </a:xfrm>
          <a:prstGeom prst="rect">
            <a:avLst/>
          </a:prstGeom>
          <a:noFill/>
        </p:spPr>
        <p:txBody>
          <a:bodyPr>
            <a:spAutoFit/>
          </a:bodyPr>
          <a:lstStyle/>
          <a:p>
            <a:pPr>
              <a:defRPr/>
            </a:pPr>
            <a:r>
              <a:rPr lang="ja-JP" altLang="en-US" b="1" dirty="0">
                <a:solidFill>
                  <a:schemeClr val="accent6">
                    <a:lumMod val="40000"/>
                    <a:lumOff val="60000"/>
                  </a:schemeClr>
                </a:solidFill>
                <a:ea typeface="ＭＳ Ｐゴシック" charset="-128"/>
              </a:rPr>
              <a:t>＞　５ｃｍ</a:t>
            </a:r>
            <a:endParaRPr lang="en-US" altLang="ja-JP" b="1" dirty="0">
              <a:solidFill>
                <a:schemeClr val="accent6">
                  <a:lumMod val="40000"/>
                  <a:lumOff val="60000"/>
                </a:schemeClr>
              </a:solidFill>
              <a:ea typeface="ＭＳ Ｐゴシック" charset="-128"/>
            </a:endParaRPr>
          </a:p>
          <a:p>
            <a:pPr>
              <a:defRPr/>
            </a:pPr>
            <a:r>
              <a:rPr lang="ja-JP" altLang="en-US" b="1" dirty="0">
                <a:solidFill>
                  <a:schemeClr val="accent6">
                    <a:lumMod val="40000"/>
                    <a:lumOff val="60000"/>
                  </a:schemeClr>
                </a:solidFill>
                <a:ea typeface="ＭＳ Ｐゴシック" charset="-128"/>
              </a:rPr>
              <a:t>３～５</a:t>
            </a:r>
            <a:endParaRPr lang="en-US" altLang="ja-JP" b="1" dirty="0">
              <a:solidFill>
                <a:schemeClr val="accent6">
                  <a:lumMod val="40000"/>
                  <a:lumOff val="60000"/>
                </a:schemeClr>
              </a:solidFill>
              <a:ea typeface="ＭＳ Ｐゴシック" charset="-128"/>
            </a:endParaRPr>
          </a:p>
          <a:p>
            <a:pPr>
              <a:defRPr/>
            </a:pPr>
            <a:r>
              <a:rPr lang="ja-JP" altLang="en-US" b="1" dirty="0">
                <a:solidFill>
                  <a:schemeClr val="accent6">
                    <a:lumMod val="40000"/>
                    <a:lumOff val="60000"/>
                  </a:schemeClr>
                </a:solidFill>
                <a:ea typeface="ＭＳ Ｐゴシック" charset="-128"/>
              </a:rPr>
              <a:t>１～３</a:t>
            </a:r>
            <a:endParaRPr lang="en-US" altLang="ja-JP" b="1" dirty="0">
              <a:solidFill>
                <a:schemeClr val="accent6">
                  <a:lumMod val="40000"/>
                  <a:lumOff val="60000"/>
                </a:schemeClr>
              </a:solidFill>
              <a:ea typeface="ＭＳ Ｐゴシック" charset="-128"/>
            </a:endParaRPr>
          </a:p>
          <a:p>
            <a:pPr>
              <a:defRPr/>
            </a:pPr>
            <a:r>
              <a:rPr lang="ja-JP" altLang="en-US" b="1" dirty="0">
                <a:solidFill>
                  <a:schemeClr val="accent6">
                    <a:lumMod val="40000"/>
                    <a:lumOff val="60000"/>
                  </a:schemeClr>
                </a:solidFill>
                <a:ea typeface="ＭＳ Ｐゴシック" charset="-128"/>
              </a:rPr>
              <a:t>＜　１</a:t>
            </a:r>
            <a:endParaRPr lang="en-US" altLang="ja-JP" b="1" dirty="0">
              <a:solidFill>
                <a:schemeClr val="accent6">
                  <a:lumMod val="40000"/>
                  <a:lumOff val="60000"/>
                </a:schemeClr>
              </a:solidFill>
              <a:ea typeface="ＭＳ Ｐゴシック" charset="-128"/>
            </a:endParaRPr>
          </a:p>
          <a:p>
            <a:pPr>
              <a:defRPr/>
            </a:pPr>
            <a:r>
              <a:rPr lang="ja-JP" altLang="en-US" b="1" dirty="0">
                <a:solidFill>
                  <a:schemeClr val="accent6">
                    <a:lumMod val="40000"/>
                    <a:lumOff val="60000"/>
                  </a:schemeClr>
                </a:solidFill>
                <a:ea typeface="ＭＳ Ｐゴシック" charset="-128"/>
              </a:rPr>
              <a:t>堆積なし</a:t>
            </a:r>
            <a:r>
              <a:rPr lang="ja-JP" altLang="en-US" dirty="0">
                <a:ea typeface="ＭＳ Ｐゴシック" charset="-128"/>
              </a:rPr>
              <a:t>　　　</a:t>
            </a:r>
            <a:endParaRPr lang="en-US" altLang="ja-JP" dirty="0">
              <a:ea typeface="ＭＳ Ｐゴシック" charset="-128"/>
            </a:endParaRPr>
          </a:p>
        </p:txBody>
      </p:sp>
      <p:pic>
        <p:nvPicPr>
          <p:cNvPr id="20487" name="図 234" descr="IMG_0686.JPG"/>
          <p:cNvPicPr>
            <a:picLocks noGrp="1" noChangeAspect="1"/>
          </p:cNvPicPr>
          <p:nvPr isPhoto="1"/>
        </p:nvPicPr>
        <p:blipFill>
          <a:blip r:embed="rId3">
            <a:extLst>
              <a:ext uri="{28A0092B-C50C-407E-A947-70E740481C1C}">
                <a14:useLocalDpi xmlns:a14="http://schemas.microsoft.com/office/drawing/2010/main" val="0"/>
              </a:ext>
            </a:extLst>
          </a:blip>
          <a:srcRect t="3801" r="9837" b="30051"/>
          <a:stretch>
            <a:fillRect/>
          </a:stretch>
        </p:blipFill>
        <p:spPr bwMode="auto">
          <a:xfrm>
            <a:off x="5292725" y="1125538"/>
            <a:ext cx="36639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円/楕円 228"/>
          <p:cNvSpPr>
            <a:spLocks noChangeArrowheads="1"/>
          </p:cNvSpPr>
          <p:nvPr/>
        </p:nvSpPr>
        <p:spPr bwMode="auto">
          <a:xfrm>
            <a:off x="900113" y="2420938"/>
            <a:ext cx="215900" cy="215900"/>
          </a:xfrm>
          <a:prstGeom prst="ellipse">
            <a:avLst/>
          </a:prstGeom>
          <a:solidFill>
            <a:srgbClr val="C00000"/>
          </a:solidFill>
          <a:ln w="9525" algn="ctr">
            <a:solidFill>
              <a:schemeClr val="tx1"/>
            </a:solidFill>
            <a:round/>
            <a:headEnd/>
            <a:tailEnd/>
          </a:ln>
        </p:spPr>
        <p:txBody>
          <a:bodyPr wrap="none" anchor="ctr"/>
          <a:lstStyle/>
          <a:p>
            <a:pPr algn="ctr"/>
            <a:endParaRPr lang="ja-JP" altLang="en-US"/>
          </a:p>
        </p:txBody>
      </p:sp>
      <p:sp>
        <p:nvSpPr>
          <p:cNvPr id="20489" name="円/楕円 229"/>
          <p:cNvSpPr>
            <a:spLocks noChangeArrowheads="1"/>
          </p:cNvSpPr>
          <p:nvPr/>
        </p:nvSpPr>
        <p:spPr bwMode="auto">
          <a:xfrm>
            <a:off x="900113" y="2708275"/>
            <a:ext cx="215900" cy="215900"/>
          </a:xfrm>
          <a:prstGeom prst="ellipse">
            <a:avLst/>
          </a:prstGeom>
          <a:solidFill>
            <a:srgbClr val="FF6600"/>
          </a:solidFill>
          <a:ln w="9525" algn="ctr">
            <a:solidFill>
              <a:schemeClr val="tx1"/>
            </a:solidFill>
            <a:round/>
            <a:headEnd/>
            <a:tailEnd/>
          </a:ln>
        </p:spPr>
        <p:txBody>
          <a:bodyPr wrap="none" anchor="ctr"/>
          <a:lstStyle/>
          <a:p>
            <a:pPr algn="ctr"/>
            <a:endParaRPr lang="ja-JP" altLang="en-US"/>
          </a:p>
        </p:txBody>
      </p:sp>
      <p:sp>
        <p:nvSpPr>
          <p:cNvPr id="20490" name="円/楕円 230"/>
          <p:cNvSpPr>
            <a:spLocks noChangeArrowheads="1"/>
          </p:cNvSpPr>
          <p:nvPr/>
        </p:nvSpPr>
        <p:spPr bwMode="auto">
          <a:xfrm>
            <a:off x="900113" y="2997200"/>
            <a:ext cx="215900" cy="215900"/>
          </a:xfrm>
          <a:prstGeom prst="ellipse">
            <a:avLst/>
          </a:prstGeom>
          <a:solidFill>
            <a:srgbClr val="FFC000"/>
          </a:solidFill>
          <a:ln w="9525" algn="ctr">
            <a:solidFill>
              <a:schemeClr val="tx1"/>
            </a:solidFill>
            <a:round/>
            <a:headEnd/>
            <a:tailEnd/>
          </a:ln>
        </p:spPr>
        <p:txBody>
          <a:bodyPr wrap="none" anchor="ctr"/>
          <a:lstStyle/>
          <a:p>
            <a:pPr algn="ctr"/>
            <a:endParaRPr lang="ja-JP" altLang="en-US"/>
          </a:p>
        </p:txBody>
      </p:sp>
      <p:sp>
        <p:nvSpPr>
          <p:cNvPr id="20491" name="円/楕円 231"/>
          <p:cNvSpPr>
            <a:spLocks noChangeArrowheads="1"/>
          </p:cNvSpPr>
          <p:nvPr/>
        </p:nvSpPr>
        <p:spPr bwMode="auto">
          <a:xfrm>
            <a:off x="900113" y="3284538"/>
            <a:ext cx="215900" cy="215900"/>
          </a:xfrm>
          <a:prstGeom prst="ellipse">
            <a:avLst/>
          </a:prstGeom>
          <a:solidFill>
            <a:srgbClr val="FFFF00"/>
          </a:solidFill>
          <a:ln w="9525" algn="ctr">
            <a:solidFill>
              <a:schemeClr val="tx1"/>
            </a:solidFill>
            <a:round/>
            <a:headEnd/>
            <a:tailEnd/>
          </a:ln>
        </p:spPr>
        <p:txBody>
          <a:bodyPr wrap="none" anchor="ctr"/>
          <a:lstStyle/>
          <a:p>
            <a:pPr algn="ctr"/>
            <a:endParaRPr lang="ja-JP" altLang="en-US"/>
          </a:p>
        </p:txBody>
      </p:sp>
      <p:sp>
        <p:nvSpPr>
          <p:cNvPr id="20492" name="円/楕円 232"/>
          <p:cNvSpPr>
            <a:spLocks noChangeArrowheads="1"/>
          </p:cNvSpPr>
          <p:nvPr/>
        </p:nvSpPr>
        <p:spPr bwMode="auto">
          <a:xfrm>
            <a:off x="900113" y="3573463"/>
            <a:ext cx="215900" cy="215900"/>
          </a:xfrm>
          <a:prstGeom prst="ellipse">
            <a:avLst/>
          </a:prstGeom>
          <a:solidFill>
            <a:srgbClr val="00B0F0"/>
          </a:solidFill>
          <a:ln w="9525" algn="ctr">
            <a:solidFill>
              <a:schemeClr val="tx1"/>
            </a:solidFill>
            <a:round/>
            <a:headEnd/>
            <a:tailEnd/>
          </a:ln>
        </p:spPr>
        <p:txBody>
          <a:bodyPr wrap="none" anchor="ctr"/>
          <a:lstStyle/>
          <a:p>
            <a:pPr algn="ctr"/>
            <a:endParaRPr lang="ja-JP" altLang="en-US"/>
          </a:p>
        </p:txBody>
      </p:sp>
      <p:sp>
        <p:nvSpPr>
          <p:cNvPr id="20493" name="テキスト ボックス 236"/>
          <p:cNvSpPr txBox="1">
            <a:spLocks noChangeArrowheads="1"/>
          </p:cNvSpPr>
          <p:nvPr/>
        </p:nvSpPr>
        <p:spPr bwMode="auto">
          <a:xfrm>
            <a:off x="6156325" y="1412875"/>
            <a:ext cx="1728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泥　　　　砂</a:t>
            </a:r>
          </a:p>
        </p:txBody>
      </p:sp>
      <p:cxnSp>
        <p:nvCxnSpPr>
          <p:cNvPr id="238" name="直線矢印コネクタ 237"/>
          <p:cNvCxnSpPr/>
          <p:nvPr/>
        </p:nvCxnSpPr>
        <p:spPr>
          <a:xfrm>
            <a:off x="6011863" y="1773238"/>
            <a:ext cx="504825"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40" name="直線矢印コネクタ 239"/>
          <p:cNvCxnSpPr/>
          <p:nvPr/>
        </p:nvCxnSpPr>
        <p:spPr>
          <a:xfrm>
            <a:off x="6588125" y="1773238"/>
            <a:ext cx="1223963"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pic>
        <p:nvPicPr>
          <p:cNvPr id="2049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3313" y="3141663"/>
            <a:ext cx="5500687"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下矢印 49"/>
          <p:cNvSpPr/>
          <p:nvPr/>
        </p:nvSpPr>
        <p:spPr>
          <a:xfrm rot="1491886">
            <a:off x="2233613" y="3049588"/>
            <a:ext cx="574675" cy="442912"/>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7" name="下矢印 46"/>
          <p:cNvSpPr/>
          <p:nvPr/>
        </p:nvSpPr>
        <p:spPr>
          <a:xfrm>
            <a:off x="4183063" y="3024188"/>
            <a:ext cx="576262" cy="43180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0" name="下矢印 39"/>
          <p:cNvSpPr/>
          <p:nvPr/>
        </p:nvSpPr>
        <p:spPr>
          <a:xfrm rot="19635624">
            <a:off x="5986463" y="2976563"/>
            <a:ext cx="576262" cy="503237"/>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 name="タイトル 1"/>
          <p:cNvSpPr>
            <a:spLocks noGrp="1"/>
          </p:cNvSpPr>
          <p:nvPr>
            <p:ph type="ctrTitle"/>
          </p:nvPr>
        </p:nvSpPr>
        <p:spPr>
          <a:xfrm>
            <a:off x="1403350" y="188913"/>
            <a:ext cx="5545138" cy="503237"/>
          </a:xfrm>
        </p:spPr>
        <p:txBody>
          <a:bodyPr rtlCol="0">
            <a:normAutofit fontScale="90000"/>
          </a:bodyPr>
          <a:lstStyle/>
          <a:p>
            <a:pPr eaLnBrk="1" fontAlgn="auto" hangingPunct="1">
              <a:spcAft>
                <a:spcPts val="0"/>
              </a:spcAft>
              <a:defRPr/>
            </a:pPr>
            <a:r>
              <a:rPr lang="ja-JP" altLang="en-US" sz="3200" dirty="0" smtClean="0"/>
              <a:t>農地復旧･除塩対策イメージ</a:t>
            </a:r>
          </a:p>
        </p:txBody>
      </p:sp>
      <p:sp>
        <p:nvSpPr>
          <p:cNvPr id="4" name="正方形/長方形 3"/>
          <p:cNvSpPr/>
          <p:nvPr/>
        </p:nvSpPr>
        <p:spPr>
          <a:xfrm>
            <a:off x="1735138" y="1295400"/>
            <a:ext cx="1800225" cy="1225550"/>
          </a:xfrm>
          <a:prstGeom prst="rect">
            <a:avLst/>
          </a:prstGeom>
          <a:solidFill>
            <a:srgbClr val="ECCD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 name="正方形/長方形 4"/>
          <p:cNvSpPr/>
          <p:nvPr/>
        </p:nvSpPr>
        <p:spPr>
          <a:xfrm>
            <a:off x="3535363" y="1295400"/>
            <a:ext cx="1800225" cy="1225550"/>
          </a:xfrm>
          <a:prstGeom prst="rect">
            <a:avLst/>
          </a:prstGeom>
          <a:solidFill>
            <a:srgbClr val="E4B8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 name="正方形/長方形 5"/>
          <p:cNvSpPr/>
          <p:nvPr/>
        </p:nvSpPr>
        <p:spPr>
          <a:xfrm>
            <a:off x="5335588" y="1295400"/>
            <a:ext cx="1800225" cy="1225550"/>
          </a:xfrm>
          <a:prstGeom prst="rect">
            <a:avLst/>
          </a:prstGeom>
          <a:solidFill>
            <a:srgbClr val="C79A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正方形/長方形 6"/>
          <p:cNvSpPr/>
          <p:nvPr/>
        </p:nvSpPr>
        <p:spPr>
          <a:xfrm>
            <a:off x="366713" y="1295400"/>
            <a:ext cx="1368425" cy="1225550"/>
          </a:xfrm>
          <a:prstGeom prst="rect">
            <a:avLst/>
          </a:prstGeom>
          <a:solidFill>
            <a:srgbClr val="F4E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正方形/長方形 7"/>
          <p:cNvSpPr/>
          <p:nvPr/>
        </p:nvSpPr>
        <p:spPr>
          <a:xfrm>
            <a:off x="582613" y="1584325"/>
            <a:ext cx="6624637" cy="144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正方形/長方形 9"/>
          <p:cNvSpPr/>
          <p:nvPr/>
        </p:nvSpPr>
        <p:spPr>
          <a:xfrm rot="1785576">
            <a:off x="3000375" y="1470025"/>
            <a:ext cx="720725" cy="714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正方形/長方形 10"/>
          <p:cNvSpPr/>
          <p:nvPr/>
        </p:nvSpPr>
        <p:spPr>
          <a:xfrm rot="7772664">
            <a:off x="1703388" y="1920875"/>
            <a:ext cx="719138" cy="714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45" name="テキスト ボックス 11"/>
          <p:cNvSpPr txBox="1">
            <a:spLocks noChangeArrowheads="1"/>
          </p:cNvSpPr>
          <p:nvPr/>
        </p:nvSpPr>
        <p:spPr bwMode="auto">
          <a:xfrm>
            <a:off x="727075" y="1295400"/>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b="1">
                <a:latin typeface="Calibri" pitchFamily="34" charset="0"/>
              </a:rPr>
              <a:t>排水路</a:t>
            </a:r>
          </a:p>
        </p:txBody>
      </p:sp>
      <p:sp>
        <p:nvSpPr>
          <p:cNvPr id="17" name="フローチャート : せん孔テープ 16"/>
          <p:cNvSpPr/>
          <p:nvPr/>
        </p:nvSpPr>
        <p:spPr>
          <a:xfrm rot="4070825">
            <a:off x="6369510" y="1233614"/>
            <a:ext cx="3103267" cy="910714"/>
          </a:xfrm>
          <a:prstGeom prst="flowChartPunchedTape">
            <a:avLst/>
          </a:prstGeom>
          <a:gradFill flip="none" rotWithShape="1">
            <a:gsLst>
              <a:gs pos="0">
                <a:schemeClr val="tx2"/>
              </a:gs>
              <a:gs pos="50000">
                <a:schemeClr val="accent1">
                  <a:tint val="44500"/>
                  <a:satMod val="160000"/>
                </a:schemeClr>
              </a:gs>
              <a:gs pos="100000">
                <a:schemeClr val="accent1">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wordArtVert" anchor="ctr"/>
          <a:lstStyle/>
          <a:p>
            <a:pPr algn="ctr" fontAlgn="auto">
              <a:spcBef>
                <a:spcPts val="0"/>
              </a:spcBef>
              <a:spcAft>
                <a:spcPts val="0"/>
              </a:spcAft>
              <a:defRPr/>
            </a:pPr>
            <a:r>
              <a:rPr lang="ja-JP" altLang="en-US" dirty="0">
                <a:solidFill>
                  <a:schemeClr val="tx1"/>
                </a:solidFill>
              </a:rPr>
              <a:t>河川･海岸</a:t>
            </a:r>
          </a:p>
        </p:txBody>
      </p:sp>
      <p:sp>
        <p:nvSpPr>
          <p:cNvPr id="18447" name="テキスト ボックス 20"/>
          <p:cNvSpPr txBox="1">
            <a:spLocks noChangeArrowheads="1"/>
          </p:cNvSpPr>
          <p:nvPr/>
        </p:nvSpPr>
        <p:spPr bwMode="auto">
          <a:xfrm>
            <a:off x="6991350" y="1439863"/>
            <a:ext cx="647700" cy="585787"/>
          </a:xfrm>
          <a:prstGeom prst="rect">
            <a:avLst/>
          </a:prstGeom>
          <a:solidFill>
            <a:schemeClr val="bg1"/>
          </a:solidFill>
          <a:ln w="22225">
            <a:solidFill>
              <a:schemeClr val="tx1"/>
            </a:solidFill>
            <a:miter lim="800000"/>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600" b="1">
                <a:latin typeface="Calibri" pitchFamily="34" charset="0"/>
              </a:rPr>
              <a:t>排水機場</a:t>
            </a:r>
          </a:p>
        </p:txBody>
      </p:sp>
      <p:sp>
        <p:nvSpPr>
          <p:cNvPr id="26" name="爆発 1 25"/>
          <p:cNvSpPr/>
          <p:nvPr/>
        </p:nvSpPr>
        <p:spPr>
          <a:xfrm>
            <a:off x="5478463" y="2016125"/>
            <a:ext cx="288925" cy="287338"/>
          </a:xfrm>
          <a:prstGeom prst="irregularSeal1">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7" name="爆発 1 26"/>
          <p:cNvSpPr/>
          <p:nvPr/>
        </p:nvSpPr>
        <p:spPr>
          <a:xfrm>
            <a:off x="5910263" y="1728788"/>
            <a:ext cx="288925" cy="287337"/>
          </a:xfrm>
          <a:prstGeom prst="irregularSeal1">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8" name="爆発 1 27"/>
          <p:cNvSpPr/>
          <p:nvPr/>
        </p:nvSpPr>
        <p:spPr>
          <a:xfrm>
            <a:off x="6343650" y="1944688"/>
            <a:ext cx="287338" cy="287337"/>
          </a:xfrm>
          <a:prstGeom prst="irregularSeal1">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9" name="爆発 1 28"/>
          <p:cNvSpPr/>
          <p:nvPr/>
        </p:nvSpPr>
        <p:spPr>
          <a:xfrm>
            <a:off x="5983288" y="1295400"/>
            <a:ext cx="287337" cy="288925"/>
          </a:xfrm>
          <a:prstGeom prst="irregularSeal1">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 name="爆発 1 29"/>
          <p:cNvSpPr/>
          <p:nvPr/>
        </p:nvSpPr>
        <p:spPr>
          <a:xfrm>
            <a:off x="4686300" y="1800225"/>
            <a:ext cx="288925" cy="287338"/>
          </a:xfrm>
          <a:prstGeom prst="irregularSeal1">
            <a:avLst/>
          </a:prstGeom>
          <a:solidFill>
            <a:schemeClr val="accent5">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 name="爆発 1 30"/>
          <p:cNvSpPr/>
          <p:nvPr/>
        </p:nvSpPr>
        <p:spPr>
          <a:xfrm>
            <a:off x="4110038" y="1295400"/>
            <a:ext cx="288925" cy="288925"/>
          </a:xfrm>
          <a:prstGeom prst="irregularSeal1">
            <a:avLst/>
          </a:prstGeom>
          <a:solidFill>
            <a:srgbClr val="FFC00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2" name="爆発 1 31"/>
          <p:cNvSpPr/>
          <p:nvPr/>
        </p:nvSpPr>
        <p:spPr>
          <a:xfrm>
            <a:off x="4975225" y="1295400"/>
            <a:ext cx="287338" cy="288925"/>
          </a:xfrm>
          <a:prstGeom prst="irregularSeal1">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3" name="爆発 1 32"/>
          <p:cNvSpPr/>
          <p:nvPr/>
        </p:nvSpPr>
        <p:spPr>
          <a:xfrm>
            <a:off x="6775450" y="2160588"/>
            <a:ext cx="287338" cy="287337"/>
          </a:xfrm>
          <a:prstGeom prst="irregularSeal1">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456" name="テキスト ボックス 33"/>
          <p:cNvSpPr txBox="1">
            <a:spLocks noChangeArrowheads="1"/>
          </p:cNvSpPr>
          <p:nvPr/>
        </p:nvSpPr>
        <p:spPr bwMode="auto">
          <a:xfrm>
            <a:off x="5262563" y="1728788"/>
            <a:ext cx="7207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1400" b="1">
                <a:latin typeface="Calibri" pitchFamily="34" charset="0"/>
              </a:rPr>
              <a:t>ガレキ</a:t>
            </a:r>
          </a:p>
        </p:txBody>
      </p:sp>
      <p:sp>
        <p:nvSpPr>
          <p:cNvPr id="35" name="円/楕円 34"/>
          <p:cNvSpPr/>
          <p:nvPr/>
        </p:nvSpPr>
        <p:spPr>
          <a:xfrm>
            <a:off x="5407025" y="2376488"/>
            <a:ext cx="1655763" cy="431800"/>
          </a:xfrm>
          <a:prstGeom prst="ellipse">
            <a:avLst/>
          </a:prstGeom>
          <a:solidFill>
            <a:srgbClr val="FBCB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堆積土砂</a:t>
            </a:r>
            <a:endParaRPr lang="en-US" altLang="ja-JP" sz="1400" b="1" dirty="0">
              <a:solidFill>
                <a:schemeClr val="tx1"/>
              </a:solidFill>
            </a:endParaRPr>
          </a:p>
          <a:p>
            <a:pPr algn="ctr" fontAlgn="auto">
              <a:spcBef>
                <a:spcPts val="0"/>
              </a:spcBef>
              <a:spcAft>
                <a:spcPts val="0"/>
              </a:spcAft>
              <a:defRPr/>
            </a:pPr>
            <a:r>
              <a:rPr lang="ja-JP" altLang="en-US" sz="1400" b="1" dirty="0">
                <a:solidFill>
                  <a:schemeClr val="tx1"/>
                </a:solidFill>
              </a:rPr>
              <a:t>２</a:t>
            </a:r>
            <a:r>
              <a:rPr lang="en-US" altLang="ja-JP" sz="1400" b="1" dirty="0">
                <a:solidFill>
                  <a:schemeClr val="tx1"/>
                </a:solidFill>
              </a:rPr>
              <a:t>cm</a:t>
            </a:r>
            <a:r>
              <a:rPr lang="ja-JP" altLang="en-US" sz="1400" b="1" dirty="0">
                <a:solidFill>
                  <a:schemeClr val="tx1"/>
                </a:solidFill>
              </a:rPr>
              <a:t>以上</a:t>
            </a:r>
          </a:p>
        </p:txBody>
      </p:sp>
      <p:sp>
        <p:nvSpPr>
          <p:cNvPr id="36" name="円/楕円 35"/>
          <p:cNvSpPr/>
          <p:nvPr/>
        </p:nvSpPr>
        <p:spPr>
          <a:xfrm>
            <a:off x="3606800" y="2376488"/>
            <a:ext cx="1655763" cy="431800"/>
          </a:xfrm>
          <a:prstGeom prst="ellipse">
            <a:avLst/>
          </a:prstGeom>
          <a:solidFill>
            <a:srgbClr val="FBCB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堆積土砂</a:t>
            </a:r>
            <a:endParaRPr lang="en-US" altLang="ja-JP" sz="1400" b="1" dirty="0">
              <a:solidFill>
                <a:schemeClr val="tx1"/>
              </a:solidFill>
            </a:endParaRPr>
          </a:p>
          <a:p>
            <a:pPr algn="ctr" fontAlgn="auto">
              <a:spcBef>
                <a:spcPts val="0"/>
              </a:spcBef>
              <a:spcAft>
                <a:spcPts val="0"/>
              </a:spcAft>
              <a:defRPr/>
            </a:pPr>
            <a:r>
              <a:rPr lang="ja-JP" altLang="en-US" sz="1400" b="1" dirty="0">
                <a:solidFill>
                  <a:schemeClr val="tx1"/>
                </a:solidFill>
              </a:rPr>
              <a:t>２</a:t>
            </a:r>
            <a:r>
              <a:rPr lang="en-US" altLang="ja-JP" sz="1400" b="1" dirty="0">
                <a:solidFill>
                  <a:schemeClr val="tx1"/>
                </a:solidFill>
              </a:rPr>
              <a:t>cm</a:t>
            </a:r>
            <a:r>
              <a:rPr lang="ja-JP" altLang="en-US" sz="1400" b="1" dirty="0">
                <a:solidFill>
                  <a:schemeClr val="tx1"/>
                </a:solidFill>
              </a:rPr>
              <a:t>未満</a:t>
            </a:r>
          </a:p>
        </p:txBody>
      </p:sp>
      <p:sp>
        <p:nvSpPr>
          <p:cNvPr id="37" name="円/楕円 36"/>
          <p:cNvSpPr/>
          <p:nvPr/>
        </p:nvSpPr>
        <p:spPr>
          <a:xfrm>
            <a:off x="1806575" y="2376488"/>
            <a:ext cx="1655763" cy="431800"/>
          </a:xfrm>
          <a:prstGeom prst="ellips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chemeClr val="tx1"/>
                </a:solidFill>
              </a:rPr>
              <a:t>浸水のみ</a:t>
            </a:r>
          </a:p>
        </p:txBody>
      </p:sp>
      <p:sp>
        <p:nvSpPr>
          <p:cNvPr id="18460" name="テキスト ボックス 37"/>
          <p:cNvSpPr txBox="1">
            <a:spLocks noChangeArrowheads="1"/>
          </p:cNvSpPr>
          <p:nvPr/>
        </p:nvSpPr>
        <p:spPr bwMode="auto">
          <a:xfrm>
            <a:off x="1662113" y="2808288"/>
            <a:ext cx="568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b="1">
                <a:solidFill>
                  <a:srgbClr val="0070C0"/>
                </a:solidFill>
                <a:latin typeface="Calibri" pitchFamily="34" charset="0"/>
              </a:rPr>
              <a:t>排水路のガレキ除去と用排水路の復旧工事（機能回復）</a:t>
            </a:r>
          </a:p>
        </p:txBody>
      </p:sp>
      <p:sp>
        <p:nvSpPr>
          <p:cNvPr id="18461" name="テキスト ボックス 40"/>
          <p:cNvSpPr txBox="1">
            <a:spLocks noChangeArrowheads="1"/>
          </p:cNvSpPr>
          <p:nvPr/>
        </p:nvSpPr>
        <p:spPr bwMode="auto">
          <a:xfrm>
            <a:off x="3967163" y="3529013"/>
            <a:ext cx="3168650" cy="368300"/>
          </a:xfrm>
          <a:prstGeom prst="rect">
            <a:avLst/>
          </a:prstGeom>
          <a:solidFill>
            <a:srgbClr val="E4B83C"/>
          </a:solidFill>
          <a:ln w="9525">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a:latin typeface="Calibri" pitchFamily="34" charset="0"/>
              </a:rPr>
              <a:t>【</a:t>
            </a:r>
            <a:r>
              <a:rPr lang="ja-JP" altLang="en-US">
                <a:latin typeface="Calibri" pitchFamily="34" charset="0"/>
              </a:rPr>
              <a:t>（環境省事業等）</a:t>
            </a:r>
            <a:r>
              <a:rPr lang="en-US" altLang="ja-JP">
                <a:latin typeface="Calibri" pitchFamily="34" charset="0"/>
              </a:rPr>
              <a:t>】</a:t>
            </a:r>
            <a:r>
              <a:rPr lang="ja-JP" altLang="en-US" b="1">
                <a:latin typeface="Calibri" pitchFamily="34" charset="0"/>
              </a:rPr>
              <a:t>ガレキ除去</a:t>
            </a:r>
            <a:endParaRPr lang="en-US" altLang="ja-JP" b="1">
              <a:latin typeface="Calibri" pitchFamily="34" charset="0"/>
            </a:endParaRPr>
          </a:p>
        </p:txBody>
      </p:sp>
      <p:sp>
        <p:nvSpPr>
          <p:cNvPr id="18462" name="正方形/長方形 41"/>
          <p:cNvSpPr>
            <a:spLocks noChangeArrowheads="1"/>
          </p:cNvSpPr>
          <p:nvPr/>
        </p:nvSpPr>
        <p:spPr bwMode="auto">
          <a:xfrm>
            <a:off x="6199188" y="4176713"/>
            <a:ext cx="2303462" cy="922337"/>
          </a:xfrm>
          <a:prstGeom prst="rect">
            <a:avLst/>
          </a:prstGeom>
          <a:solidFill>
            <a:srgbClr val="FBCBA3"/>
          </a:solidFill>
          <a:ln w="9525">
            <a:solidFill>
              <a:srgbClr val="FF0000"/>
            </a:solidFill>
            <a:miter lim="800000"/>
            <a:headEnd/>
            <a:tailEnd/>
          </a:ln>
        </p:spPr>
        <p:txBody>
          <a:bodyPr>
            <a:spAutoFit/>
          </a:bodyPr>
          <a:lstStyle/>
          <a:p>
            <a:r>
              <a:rPr lang="en-US" altLang="ja-JP" b="1">
                <a:latin typeface="Calibri" pitchFamily="34" charset="0"/>
              </a:rPr>
              <a:t>【</a:t>
            </a:r>
            <a:r>
              <a:rPr lang="ja-JP" altLang="en-US" b="1">
                <a:latin typeface="Calibri" pitchFamily="34" charset="0"/>
              </a:rPr>
              <a:t>農地災害復旧事業</a:t>
            </a:r>
            <a:r>
              <a:rPr lang="en-US" altLang="ja-JP" b="1">
                <a:latin typeface="Calibri" pitchFamily="34" charset="0"/>
              </a:rPr>
              <a:t>】</a:t>
            </a:r>
          </a:p>
          <a:p>
            <a:pPr algn="ctr"/>
            <a:r>
              <a:rPr lang="ja-JP" altLang="en-US" b="1">
                <a:latin typeface="Calibri" pitchFamily="34" charset="0"/>
              </a:rPr>
              <a:t>堆積土砂</a:t>
            </a:r>
            <a:endParaRPr lang="en-US" altLang="ja-JP" b="1">
              <a:latin typeface="Calibri" pitchFamily="34" charset="0"/>
            </a:endParaRPr>
          </a:p>
          <a:p>
            <a:pPr algn="ctr"/>
            <a:r>
              <a:rPr lang="ja-JP" altLang="en-US" b="1">
                <a:latin typeface="Calibri" pitchFamily="34" charset="0"/>
              </a:rPr>
              <a:t>（２</a:t>
            </a:r>
            <a:r>
              <a:rPr lang="en-US" altLang="ja-JP" b="1">
                <a:latin typeface="Calibri" pitchFamily="34" charset="0"/>
              </a:rPr>
              <a:t>cm</a:t>
            </a:r>
            <a:r>
              <a:rPr lang="ja-JP" altLang="en-US" b="1">
                <a:latin typeface="Calibri" pitchFamily="34" charset="0"/>
              </a:rPr>
              <a:t>以上）の除去</a:t>
            </a:r>
          </a:p>
        </p:txBody>
      </p:sp>
      <p:sp>
        <p:nvSpPr>
          <p:cNvPr id="18463" name="テキスト ボックス 42"/>
          <p:cNvSpPr txBox="1">
            <a:spLocks noChangeArrowheads="1"/>
          </p:cNvSpPr>
          <p:nvPr/>
        </p:nvSpPr>
        <p:spPr bwMode="auto">
          <a:xfrm>
            <a:off x="6199188" y="5329238"/>
            <a:ext cx="2303462" cy="708025"/>
          </a:xfrm>
          <a:prstGeom prst="rect">
            <a:avLst/>
          </a:prstGeom>
          <a:solidFill>
            <a:srgbClr val="FFFF66"/>
          </a:solidFill>
          <a:ln w="22225">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2000" b="1">
                <a:latin typeface="Calibri" pitchFamily="34" charset="0"/>
              </a:rPr>
              <a:t>【</a:t>
            </a:r>
            <a:r>
              <a:rPr lang="ja-JP" altLang="en-US" sz="2000" b="1">
                <a:latin typeface="Calibri" pitchFamily="34" charset="0"/>
              </a:rPr>
              <a:t>除塩事業）</a:t>
            </a:r>
            <a:r>
              <a:rPr lang="en-US" altLang="ja-JP" sz="2000" b="1">
                <a:latin typeface="Calibri" pitchFamily="34" charset="0"/>
              </a:rPr>
              <a:t>】</a:t>
            </a:r>
          </a:p>
          <a:p>
            <a:pPr algn="ctr" eaLnBrk="1" hangingPunct="1"/>
            <a:endParaRPr lang="en-US" altLang="ja-JP" sz="2000" b="1">
              <a:latin typeface="Calibri" pitchFamily="34" charset="0"/>
            </a:endParaRPr>
          </a:p>
        </p:txBody>
      </p:sp>
      <p:sp>
        <p:nvSpPr>
          <p:cNvPr id="18464" name="テキスト ボックス 44"/>
          <p:cNvSpPr txBox="1">
            <a:spLocks noChangeArrowheads="1"/>
          </p:cNvSpPr>
          <p:nvPr/>
        </p:nvSpPr>
        <p:spPr bwMode="auto">
          <a:xfrm>
            <a:off x="3678238" y="4176713"/>
            <a:ext cx="2232025" cy="1384300"/>
          </a:xfrm>
          <a:prstGeom prst="rect">
            <a:avLst/>
          </a:prstGeom>
          <a:solidFill>
            <a:srgbClr val="FFFF66"/>
          </a:solidFill>
          <a:ln w="22225">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en-US" altLang="ja-JP" sz="2000" b="1">
                <a:latin typeface="Calibri" pitchFamily="34" charset="0"/>
              </a:rPr>
              <a:t>【</a:t>
            </a:r>
            <a:r>
              <a:rPr lang="ja-JP" altLang="en-US" sz="2000" b="1">
                <a:latin typeface="Calibri" pitchFamily="34" charset="0"/>
              </a:rPr>
              <a:t>除塩事業）</a:t>
            </a:r>
            <a:r>
              <a:rPr lang="en-US" altLang="ja-JP" sz="2000" b="1">
                <a:latin typeface="Calibri" pitchFamily="34" charset="0"/>
              </a:rPr>
              <a:t>】</a:t>
            </a:r>
          </a:p>
          <a:p>
            <a:pPr algn="ctr" eaLnBrk="1" hangingPunct="1"/>
            <a:endParaRPr lang="en-US" altLang="ja-JP" sz="1600">
              <a:latin typeface="Calibri" pitchFamily="34" charset="0"/>
            </a:endParaRPr>
          </a:p>
          <a:p>
            <a:pPr algn="ctr" eaLnBrk="1" hangingPunct="1"/>
            <a:endParaRPr lang="en-US" altLang="ja-JP" sz="1600">
              <a:latin typeface="Calibri" pitchFamily="34" charset="0"/>
            </a:endParaRPr>
          </a:p>
          <a:p>
            <a:pPr algn="ctr" eaLnBrk="1" hangingPunct="1"/>
            <a:endParaRPr lang="en-US" altLang="ja-JP" sz="1600">
              <a:latin typeface="Calibri" pitchFamily="34" charset="0"/>
            </a:endParaRPr>
          </a:p>
          <a:p>
            <a:pPr algn="ctr" eaLnBrk="1" hangingPunct="1"/>
            <a:endParaRPr lang="en-US" altLang="ja-JP" sz="1600">
              <a:latin typeface="Calibri" pitchFamily="34" charset="0"/>
            </a:endParaRPr>
          </a:p>
        </p:txBody>
      </p:sp>
      <p:sp>
        <p:nvSpPr>
          <p:cNvPr id="18465" name="テキスト ボックス 45"/>
          <p:cNvSpPr txBox="1">
            <a:spLocks noChangeArrowheads="1"/>
          </p:cNvSpPr>
          <p:nvPr/>
        </p:nvSpPr>
        <p:spPr bwMode="auto">
          <a:xfrm>
            <a:off x="509588" y="3529013"/>
            <a:ext cx="2881312" cy="1784350"/>
          </a:xfrm>
          <a:prstGeom prst="rect">
            <a:avLst/>
          </a:prstGeom>
          <a:solidFill>
            <a:srgbClr val="FFFF66"/>
          </a:solidFill>
          <a:ln w="22225">
            <a:solidFill>
              <a:srgbClr val="FF0000"/>
            </a:solidFill>
            <a:miter lim="800000"/>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000" b="1">
                <a:latin typeface="Calibri" pitchFamily="34" charset="0"/>
              </a:rPr>
              <a:t>【</a:t>
            </a:r>
            <a:r>
              <a:rPr lang="ja-JP" altLang="en-US" sz="2000" b="1">
                <a:latin typeface="Calibri" pitchFamily="34" charset="0"/>
              </a:rPr>
              <a:t>除塩事業）</a:t>
            </a:r>
            <a:r>
              <a:rPr lang="en-US" altLang="ja-JP" sz="2000" b="1">
                <a:latin typeface="Calibri" pitchFamily="34" charset="0"/>
              </a:rPr>
              <a:t>】</a:t>
            </a:r>
          </a:p>
          <a:p>
            <a:pPr algn="ctr" eaLnBrk="1" hangingPunct="1"/>
            <a:r>
              <a:rPr lang="ja-JP" altLang="en-US" b="1">
                <a:latin typeface="Calibri" pitchFamily="34" charset="0"/>
              </a:rPr>
              <a:t>農地排水の促進</a:t>
            </a:r>
            <a:endParaRPr lang="en-US" altLang="ja-JP" b="1">
              <a:latin typeface="Calibri" pitchFamily="34" charset="0"/>
            </a:endParaRPr>
          </a:p>
          <a:p>
            <a:pPr algn="ctr" eaLnBrk="1" hangingPunct="1"/>
            <a:r>
              <a:rPr lang="ja-JP" altLang="en-US" b="1">
                <a:latin typeface="Calibri" pitchFamily="34" charset="0"/>
              </a:rPr>
              <a:t>↓</a:t>
            </a:r>
            <a:endParaRPr lang="en-US" altLang="ja-JP" b="1">
              <a:latin typeface="Calibri" pitchFamily="34" charset="0"/>
            </a:endParaRPr>
          </a:p>
          <a:p>
            <a:pPr algn="ctr" eaLnBrk="1" hangingPunct="1"/>
            <a:r>
              <a:rPr lang="ja-JP" altLang="en-US" b="1">
                <a:latin typeface="Calibri" pitchFamily="34" charset="0"/>
              </a:rPr>
              <a:t>必要に応じ土壌改良材散布</a:t>
            </a:r>
            <a:endParaRPr lang="en-US" altLang="ja-JP" b="1">
              <a:latin typeface="Calibri" pitchFamily="34" charset="0"/>
            </a:endParaRPr>
          </a:p>
          <a:p>
            <a:pPr algn="ctr" eaLnBrk="1" hangingPunct="1"/>
            <a:r>
              <a:rPr lang="ja-JP" altLang="en-US" b="1">
                <a:latin typeface="Calibri" pitchFamily="34" charset="0"/>
              </a:rPr>
              <a:t>↓</a:t>
            </a:r>
            <a:endParaRPr lang="en-US" altLang="ja-JP" b="1">
              <a:latin typeface="Calibri" pitchFamily="34" charset="0"/>
            </a:endParaRPr>
          </a:p>
          <a:p>
            <a:pPr algn="ctr" eaLnBrk="1" hangingPunct="1"/>
            <a:r>
              <a:rPr lang="ja-JP" altLang="en-US" b="1">
                <a:latin typeface="Calibri" pitchFamily="34" charset="0"/>
              </a:rPr>
              <a:t>除塩（湛水･落水の繰返）</a:t>
            </a:r>
            <a:endParaRPr lang="en-US" altLang="ja-JP" b="1">
              <a:latin typeface="Calibri" pitchFamily="34" charset="0"/>
            </a:endParaRPr>
          </a:p>
        </p:txBody>
      </p:sp>
      <p:sp>
        <p:nvSpPr>
          <p:cNvPr id="18466" name="テキスト ボックス 51"/>
          <p:cNvSpPr txBox="1">
            <a:spLocks noChangeArrowheads="1"/>
          </p:cNvSpPr>
          <p:nvPr/>
        </p:nvSpPr>
        <p:spPr bwMode="auto">
          <a:xfrm>
            <a:off x="4932363" y="630872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a:latin typeface="Calibri" pitchFamily="34" charset="0"/>
              </a:rPr>
              <a:t>宮城県農村整備課資料より加工</a:t>
            </a:r>
          </a:p>
        </p:txBody>
      </p:sp>
      <p:sp>
        <p:nvSpPr>
          <p:cNvPr id="54" name="左矢印 53"/>
          <p:cNvSpPr/>
          <p:nvPr/>
        </p:nvSpPr>
        <p:spPr>
          <a:xfrm>
            <a:off x="1806575" y="720725"/>
            <a:ext cx="5256213" cy="574675"/>
          </a:xfrm>
          <a:prstGeom prst="leftArrow">
            <a:avLst/>
          </a:prstGeom>
          <a:gradFill>
            <a:gsLst>
              <a:gs pos="0">
                <a:schemeClr val="tx2"/>
              </a:gs>
              <a:gs pos="50000">
                <a:schemeClr val="accent1">
                  <a:tint val="44500"/>
                  <a:satMod val="160000"/>
                </a:schemeClr>
              </a:gs>
              <a:gs pos="100000">
                <a:schemeClr val="accent1">
                  <a:tint val="23500"/>
                  <a:satMod val="160000"/>
                </a:schemeClr>
              </a:gs>
            </a:gsLst>
            <a:lin ang="10800000" scaled="1"/>
          </a:gra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b="1" dirty="0">
                <a:solidFill>
                  <a:srgbClr val="FF0000"/>
                </a:solidFill>
              </a:rPr>
              <a:t>　　　　　　津　波　被　害　区　域</a:t>
            </a:r>
          </a:p>
        </p:txBody>
      </p:sp>
      <p:sp>
        <p:nvSpPr>
          <p:cNvPr id="55" name="円/楕円 54"/>
          <p:cNvSpPr/>
          <p:nvPr/>
        </p:nvSpPr>
        <p:spPr>
          <a:xfrm>
            <a:off x="1085850" y="5688013"/>
            <a:ext cx="3240088" cy="576262"/>
          </a:xfrm>
          <a:prstGeom prst="ellipse">
            <a:avLst/>
          </a:prstGeom>
          <a:solidFill>
            <a:srgbClr val="FBCBA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dirty="0">
                <a:solidFill>
                  <a:srgbClr val="FF0000"/>
                </a:solidFill>
              </a:rPr>
              <a:t>営農の再開</a:t>
            </a:r>
          </a:p>
        </p:txBody>
      </p:sp>
      <p:sp>
        <p:nvSpPr>
          <p:cNvPr id="18469" name="テキスト ボックス 55"/>
          <p:cNvSpPr txBox="1">
            <a:spLocks noChangeArrowheads="1"/>
          </p:cNvSpPr>
          <p:nvPr/>
        </p:nvSpPr>
        <p:spPr bwMode="auto">
          <a:xfrm>
            <a:off x="4254500" y="3816350"/>
            <a:ext cx="43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b="1">
                <a:latin typeface="Calibri" pitchFamily="34" charset="0"/>
              </a:rPr>
              <a:t>↓</a:t>
            </a:r>
          </a:p>
        </p:txBody>
      </p:sp>
      <p:sp>
        <p:nvSpPr>
          <p:cNvPr id="18470" name="テキスト ボックス 56"/>
          <p:cNvSpPr txBox="1">
            <a:spLocks noChangeArrowheads="1"/>
          </p:cNvSpPr>
          <p:nvPr/>
        </p:nvSpPr>
        <p:spPr bwMode="auto">
          <a:xfrm>
            <a:off x="6415088" y="3816350"/>
            <a:ext cx="43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b="1">
                <a:latin typeface="Calibri" pitchFamily="34" charset="0"/>
              </a:rPr>
              <a:t>↓</a:t>
            </a:r>
          </a:p>
        </p:txBody>
      </p:sp>
      <p:sp>
        <p:nvSpPr>
          <p:cNvPr id="18471" name="テキスト ボックス 57"/>
          <p:cNvSpPr txBox="1">
            <a:spLocks noChangeArrowheads="1"/>
          </p:cNvSpPr>
          <p:nvPr/>
        </p:nvSpPr>
        <p:spPr bwMode="auto">
          <a:xfrm>
            <a:off x="6415088" y="5040313"/>
            <a:ext cx="43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b="1">
                <a:latin typeface="Calibri" pitchFamily="34" charset="0"/>
              </a:rPr>
              <a:t>↓</a:t>
            </a:r>
          </a:p>
        </p:txBody>
      </p:sp>
      <p:cxnSp>
        <p:nvCxnSpPr>
          <p:cNvPr id="61" name="直線矢印コネクタ 60"/>
          <p:cNvCxnSpPr/>
          <p:nvPr/>
        </p:nvCxnSpPr>
        <p:spPr>
          <a:xfrm>
            <a:off x="1951038" y="5329238"/>
            <a:ext cx="142875" cy="28733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p:nvPr/>
        </p:nvCxnSpPr>
        <p:spPr>
          <a:xfrm flipH="1">
            <a:off x="4398963" y="5616575"/>
            <a:ext cx="431800" cy="2159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flipH="1">
            <a:off x="4759325" y="5976938"/>
            <a:ext cx="1439863"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69" name="円/楕円 68"/>
          <p:cNvSpPr/>
          <p:nvPr/>
        </p:nvSpPr>
        <p:spPr>
          <a:xfrm>
            <a:off x="3779838" y="4508500"/>
            <a:ext cx="2016125" cy="720725"/>
          </a:xfrm>
          <a:prstGeom prst="ellipse">
            <a:avLst/>
          </a:prstGeom>
          <a:solidFill>
            <a:srgbClr val="FBCB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600" dirty="0">
                <a:solidFill>
                  <a:schemeClr val="tx1"/>
                </a:solidFill>
              </a:rPr>
              <a:t>堆積土砂</a:t>
            </a:r>
            <a:endParaRPr lang="en-US" altLang="ja-JP" sz="1600" dirty="0">
              <a:solidFill>
                <a:schemeClr val="tx1"/>
              </a:solidFill>
            </a:endParaRPr>
          </a:p>
          <a:p>
            <a:pPr algn="ctr" fontAlgn="auto">
              <a:spcBef>
                <a:spcPts val="0"/>
              </a:spcBef>
              <a:spcAft>
                <a:spcPts val="0"/>
              </a:spcAft>
              <a:defRPr/>
            </a:pPr>
            <a:r>
              <a:rPr lang="ja-JP" altLang="en-US" sz="1600" dirty="0">
                <a:solidFill>
                  <a:schemeClr val="tx1"/>
                </a:solidFill>
              </a:rPr>
              <a:t>（２</a:t>
            </a:r>
            <a:r>
              <a:rPr lang="en-US" altLang="ja-JP" sz="1600" dirty="0">
                <a:solidFill>
                  <a:schemeClr val="tx1"/>
                </a:solidFill>
              </a:rPr>
              <a:t>cm</a:t>
            </a:r>
            <a:r>
              <a:rPr lang="ja-JP" altLang="en-US" sz="1600" dirty="0">
                <a:solidFill>
                  <a:schemeClr val="tx1"/>
                </a:solidFill>
              </a:rPr>
              <a:t>未満）の除去も含む</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グループ化 4"/>
          <p:cNvGrpSpPr>
            <a:grpSpLocks noChangeAspect="1"/>
          </p:cNvGrpSpPr>
          <p:nvPr/>
        </p:nvGrpSpPr>
        <p:grpSpPr bwMode="auto">
          <a:xfrm>
            <a:off x="179388" y="1196975"/>
            <a:ext cx="2520950" cy="3757613"/>
            <a:chOff x="4283968" y="0"/>
            <a:chExt cx="4860032" cy="7245821"/>
          </a:xfrm>
        </p:grpSpPr>
        <p:grpSp>
          <p:nvGrpSpPr>
            <p:cNvPr id="19464" name="グループ化 11"/>
            <p:cNvGrpSpPr>
              <a:grpSpLocks/>
            </p:cNvGrpSpPr>
            <p:nvPr/>
          </p:nvGrpSpPr>
          <p:grpSpPr bwMode="auto">
            <a:xfrm>
              <a:off x="4283968" y="3789040"/>
              <a:ext cx="2009775" cy="3456781"/>
              <a:chOff x="827584" y="2276872"/>
              <a:chExt cx="2009775" cy="3456781"/>
            </a:xfrm>
          </p:grpSpPr>
          <p:pic>
            <p:nvPicPr>
              <p:cNvPr id="194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76872"/>
                <a:ext cx="2009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429000"/>
                <a:ext cx="2009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4581128"/>
                <a:ext cx="20097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65" name="グループ化 10"/>
            <p:cNvGrpSpPr>
              <a:grpSpLocks/>
            </p:cNvGrpSpPr>
            <p:nvPr/>
          </p:nvGrpSpPr>
          <p:grpSpPr bwMode="auto">
            <a:xfrm>
              <a:off x="6296025" y="0"/>
              <a:ext cx="2847975" cy="4941515"/>
              <a:chOff x="5076056" y="1700808"/>
              <a:chExt cx="2847975" cy="4941515"/>
            </a:xfrm>
          </p:grpSpPr>
          <p:pic>
            <p:nvPicPr>
              <p:cNvPr id="194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700808"/>
                <a:ext cx="28479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2636912"/>
                <a:ext cx="2847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3645024"/>
                <a:ext cx="2847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6" y="4653136"/>
                <a:ext cx="2847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6056" y="5661248"/>
                <a:ext cx="28479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459" name="タイトル 1"/>
          <p:cNvSpPr>
            <a:spLocks noGrp="1"/>
          </p:cNvSpPr>
          <p:nvPr>
            <p:ph type="title"/>
          </p:nvPr>
        </p:nvSpPr>
        <p:spPr/>
        <p:txBody>
          <a:bodyPr/>
          <a:lstStyle/>
          <a:p>
            <a:r>
              <a:rPr lang="ja-JP" altLang="en-US" smtClean="0"/>
              <a:t>津波に対する農地復旧の見通し</a:t>
            </a:r>
          </a:p>
        </p:txBody>
      </p:sp>
      <p:pic>
        <p:nvPicPr>
          <p:cNvPr id="1946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8538" y="1885950"/>
            <a:ext cx="687546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テキスト ボックス 4"/>
          <p:cNvSpPr txBox="1">
            <a:spLocks noChangeArrowheads="1"/>
          </p:cNvSpPr>
          <p:nvPr/>
        </p:nvSpPr>
        <p:spPr bwMode="auto">
          <a:xfrm>
            <a:off x="5688013" y="1125538"/>
            <a:ext cx="3455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平成</a:t>
            </a:r>
            <a:r>
              <a:rPr lang="en-US" altLang="ja-JP"/>
              <a:t>23</a:t>
            </a:r>
            <a:r>
              <a:rPr lang="ja-JP" altLang="en-US"/>
              <a:t>年</a:t>
            </a:r>
            <a:r>
              <a:rPr lang="en-US" altLang="ja-JP"/>
              <a:t>9</a:t>
            </a:r>
            <a:r>
              <a:rPr lang="ja-JP" altLang="en-US"/>
              <a:t>月</a:t>
            </a:r>
            <a:r>
              <a:rPr lang="en-US" altLang="ja-JP"/>
              <a:t>21</a:t>
            </a:r>
            <a:r>
              <a:rPr lang="ja-JP" altLang="en-US"/>
              <a:t>日発表資料より</a:t>
            </a:r>
          </a:p>
        </p:txBody>
      </p:sp>
      <p:sp>
        <p:nvSpPr>
          <p:cNvPr id="19462" name="テキスト ボックス 15"/>
          <p:cNvSpPr txBox="1">
            <a:spLocks noChangeArrowheads="1"/>
          </p:cNvSpPr>
          <p:nvPr/>
        </p:nvSpPr>
        <p:spPr bwMode="auto">
          <a:xfrm>
            <a:off x="2700338" y="1484313"/>
            <a:ext cx="6119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a:solidFill>
                  <a:srgbClr val="FF0000"/>
                </a:solidFill>
              </a:rPr>
              <a:t>被害面積</a:t>
            </a:r>
            <a:r>
              <a:rPr lang="en-US" altLang="ja-JP" sz="2400">
                <a:solidFill>
                  <a:srgbClr val="FF0000"/>
                </a:solidFill>
              </a:rPr>
              <a:t>14,300ha</a:t>
            </a:r>
            <a:r>
              <a:rPr lang="ja-JP" altLang="en-US" sz="2400">
                <a:solidFill>
                  <a:srgbClr val="FF0000"/>
                </a:solidFill>
              </a:rPr>
              <a:t>のうち対象面積</a:t>
            </a:r>
            <a:r>
              <a:rPr lang="en-US" altLang="ja-JP" sz="2400">
                <a:solidFill>
                  <a:srgbClr val="FF0000"/>
                </a:solidFill>
              </a:rPr>
              <a:t>13,000ha</a:t>
            </a:r>
            <a:endParaRPr lang="ja-JP" altLang="en-US" sz="2400">
              <a:solidFill>
                <a:srgbClr val="FF0000"/>
              </a:solidFill>
            </a:endParaRPr>
          </a:p>
        </p:txBody>
      </p:sp>
      <p:sp>
        <p:nvSpPr>
          <p:cNvPr id="19463" name="テキスト ボックス 16"/>
          <p:cNvSpPr txBox="1">
            <a:spLocks noChangeArrowheads="1"/>
          </p:cNvSpPr>
          <p:nvPr/>
        </p:nvSpPr>
        <p:spPr bwMode="auto">
          <a:xfrm>
            <a:off x="0" y="5300663"/>
            <a:ext cx="3419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a:solidFill>
                  <a:srgbClr val="FF0000"/>
                </a:solidFill>
              </a:rPr>
              <a:t>春の緊急除塩による水稲等の作付面積は被害面積の１割弱、年度内で４割復旧を目指す</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タイトル 1"/>
          <p:cNvSpPr>
            <a:spLocks noGrp="1"/>
          </p:cNvSpPr>
          <p:nvPr>
            <p:ph type="title"/>
          </p:nvPr>
        </p:nvSpPr>
        <p:spPr>
          <a:xfrm>
            <a:off x="457200" y="274638"/>
            <a:ext cx="8229600" cy="922337"/>
          </a:xfrm>
        </p:spPr>
        <p:txBody>
          <a:bodyPr/>
          <a:lstStyle/>
          <a:p>
            <a:r>
              <a:rPr lang="ja-JP" altLang="en-US" smtClean="0"/>
              <a:t>農業気象利用</a:t>
            </a:r>
          </a:p>
        </p:txBody>
      </p:sp>
      <p:sp>
        <p:nvSpPr>
          <p:cNvPr id="3075" name="コンテンツ プレースホルダー 4"/>
          <p:cNvSpPr>
            <a:spLocks noGrp="1"/>
          </p:cNvSpPr>
          <p:nvPr>
            <p:ph idx="1"/>
          </p:nvPr>
        </p:nvSpPr>
        <p:spPr>
          <a:xfrm>
            <a:off x="684213" y="1773238"/>
            <a:ext cx="8229600" cy="2127250"/>
          </a:xfrm>
        </p:spPr>
        <p:txBody>
          <a:bodyPr/>
          <a:lstStyle/>
          <a:p>
            <a:r>
              <a:rPr lang="ja-JP" altLang="en-US" smtClean="0"/>
              <a:t>農作物の生育予測</a:t>
            </a:r>
            <a:endParaRPr lang="en-US" altLang="ja-JP" smtClean="0"/>
          </a:p>
          <a:p>
            <a:r>
              <a:rPr lang="ja-JP" altLang="en-US" smtClean="0"/>
              <a:t>病害虫の発生予察</a:t>
            </a:r>
            <a:endParaRPr lang="en-US" altLang="ja-JP" smtClean="0"/>
          </a:p>
          <a:p>
            <a:r>
              <a:rPr lang="ja-JP" altLang="en-US" smtClean="0"/>
              <a:t>異常気象等への対応等</a:t>
            </a:r>
          </a:p>
        </p:txBody>
      </p:sp>
      <p:sp>
        <p:nvSpPr>
          <p:cNvPr id="3076" name="正方形/長方形 5"/>
          <p:cNvSpPr>
            <a:spLocks noChangeArrowheads="1"/>
          </p:cNvSpPr>
          <p:nvPr/>
        </p:nvSpPr>
        <p:spPr bwMode="auto">
          <a:xfrm>
            <a:off x="684213" y="1268413"/>
            <a:ext cx="8763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ja-JP" altLang="en-US"/>
              <a:t>予測等</a:t>
            </a:r>
          </a:p>
        </p:txBody>
      </p:sp>
      <p:sp>
        <p:nvSpPr>
          <p:cNvPr id="3077" name="コンテンツ プレースホルダー 4"/>
          <p:cNvSpPr txBox="1">
            <a:spLocks/>
          </p:cNvSpPr>
          <p:nvPr/>
        </p:nvSpPr>
        <p:spPr bwMode="auto">
          <a:xfrm>
            <a:off x="684213" y="4581525"/>
            <a:ext cx="8229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spcBef>
                <a:spcPct val="20000"/>
              </a:spcBef>
              <a:buFont typeface="Arial" charset="0"/>
              <a:buChar char="•"/>
            </a:pPr>
            <a:r>
              <a:rPr lang="ja-JP" altLang="en-US" sz="3200">
                <a:latin typeface="Calibri" pitchFamily="34" charset="0"/>
              </a:rPr>
              <a:t>作柄解析</a:t>
            </a:r>
            <a:endParaRPr lang="en-US" altLang="ja-JP" sz="3200">
              <a:latin typeface="Calibri" pitchFamily="34" charset="0"/>
            </a:endParaRPr>
          </a:p>
          <a:p>
            <a:pPr>
              <a:spcBef>
                <a:spcPct val="20000"/>
              </a:spcBef>
              <a:buFont typeface="Arial" charset="0"/>
              <a:buChar char="•"/>
            </a:pPr>
            <a:r>
              <a:rPr lang="ja-JP" altLang="en-US" sz="3200">
                <a:latin typeface="Calibri" pitchFamily="34" charset="0"/>
              </a:rPr>
              <a:t>土壌窒素解析</a:t>
            </a:r>
            <a:endParaRPr lang="en-US" altLang="ja-JP" sz="3200">
              <a:latin typeface="Calibri" pitchFamily="34" charset="0"/>
            </a:endParaRPr>
          </a:p>
          <a:p>
            <a:pPr>
              <a:spcBef>
                <a:spcPct val="20000"/>
              </a:spcBef>
              <a:buFont typeface="Arial" charset="0"/>
              <a:buChar char="•"/>
            </a:pPr>
            <a:r>
              <a:rPr lang="ja-JP" altLang="en-US" sz="3200">
                <a:latin typeface="Calibri" pitchFamily="34" charset="0"/>
              </a:rPr>
              <a:t>病害虫の発生要因解析</a:t>
            </a:r>
          </a:p>
        </p:txBody>
      </p:sp>
      <p:sp>
        <p:nvSpPr>
          <p:cNvPr id="3078" name="正方形/長方形 7"/>
          <p:cNvSpPr>
            <a:spLocks noChangeArrowheads="1"/>
          </p:cNvSpPr>
          <p:nvPr/>
        </p:nvSpPr>
        <p:spPr bwMode="auto">
          <a:xfrm>
            <a:off x="608013" y="4037013"/>
            <a:ext cx="87630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ja-JP" altLang="en-US"/>
              <a:t>解析等</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221163"/>
            <a:ext cx="90360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508" name="Text Box 3"/>
          <p:cNvSpPr txBox="1">
            <a:spLocks noChangeArrowheads="1"/>
          </p:cNvSpPr>
          <p:nvPr/>
        </p:nvSpPr>
        <p:spPr bwMode="auto">
          <a:xfrm>
            <a:off x="5219700" y="1700213"/>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400" b="1"/>
          </a:p>
        </p:txBody>
      </p:sp>
      <p:sp>
        <p:nvSpPr>
          <p:cNvPr id="21509" name="AutoShape 14"/>
          <p:cNvSpPr>
            <a:spLocks noChangeArrowheads="1"/>
          </p:cNvSpPr>
          <p:nvPr/>
        </p:nvSpPr>
        <p:spPr bwMode="auto">
          <a:xfrm>
            <a:off x="323850" y="333375"/>
            <a:ext cx="4608513" cy="595313"/>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3200" b="1">
                <a:solidFill>
                  <a:srgbClr val="000000"/>
                </a:solidFill>
                <a:latin typeface="HG創英角ｺﾞｼｯｸUB" pitchFamily="49" charset="-128"/>
                <a:ea typeface="HG創英角ｺﾞｼｯｸUB" pitchFamily="49" charset="-128"/>
              </a:rPr>
              <a:t>除塩作業の工程</a:t>
            </a:r>
          </a:p>
        </p:txBody>
      </p:sp>
      <p:sp>
        <p:nvSpPr>
          <p:cNvPr id="6" name="角丸四角形 5"/>
          <p:cNvSpPr/>
          <p:nvPr/>
        </p:nvSpPr>
        <p:spPr>
          <a:xfrm>
            <a:off x="1476375" y="1844675"/>
            <a:ext cx="2590800" cy="473075"/>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排水溝，弾丸</a:t>
            </a:r>
            <a:r>
              <a:rPr lang="ja-JP" altLang="en-US" sz="2400" b="1" dirty="0">
                <a:solidFill>
                  <a:schemeClr val="tx1"/>
                </a:solidFill>
              </a:rPr>
              <a:t>暗渠</a:t>
            </a:r>
          </a:p>
        </p:txBody>
      </p:sp>
      <p:sp>
        <p:nvSpPr>
          <p:cNvPr id="7" name="下矢印 6"/>
          <p:cNvSpPr/>
          <p:nvPr/>
        </p:nvSpPr>
        <p:spPr>
          <a:xfrm>
            <a:off x="2268538" y="2349500"/>
            <a:ext cx="958850" cy="198438"/>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8" name="角丸四角形 7"/>
          <p:cNvSpPr/>
          <p:nvPr/>
        </p:nvSpPr>
        <p:spPr>
          <a:xfrm>
            <a:off x="1476375" y="2565400"/>
            <a:ext cx="2590800" cy="473075"/>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耕　　　　起</a:t>
            </a:r>
            <a:endParaRPr lang="ja-JP" altLang="en-US" sz="2400" b="1" dirty="0">
              <a:solidFill>
                <a:schemeClr val="tx1"/>
              </a:solidFill>
            </a:endParaRPr>
          </a:p>
        </p:txBody>
      </p:sp>
      <p:sp>
        <p:nvSpPr>
          <p:cNvPr id="9" name="下矢印 8"/>
          <p:cNvSpPr/>
          <p:nvPr/>
        </p:nvSpPr>
        <p:spPr>
          <a:xfrm>
            <a:off x="2268538" y="3068638"/>
            <a:ext cx="958850" cy="198437"/>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0" name="角丸四角形 9"/>
          <p:cNvSpPr/>
          <p:nvPr/>
        </p:nvSpPr>
        <p:spPr>
          <a:xfrm>
            <a:off x="1476375" y="3270250"/>
            <a:ext cx="2590800" cy="471488"/>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湛　　　　水</a:t>
            </a:r>
            <a:endParaRPr lang="ja-JP" altLang="en-US" sz="2400" b="1" dirty="0">
              <a:solidFill>
                <a:schemeClr val="tx1"/>
              </a:solidFill>
            </a:endParaRPr>
          </a:p>
        </p:txBody>
      </p:sp>
      <p:sp>
        <p:nvSpPr>
          <p:cNvPr id="11" name="下矢印 10"/>
          <p:cNvSpPr/>
          <p:nvPr/>
        </p:nvSpPr>
        <p:spPr>
          <a:xfrm>
            <a:off x="2268538" y="3789363"/>
            <a:ext cx="958850" cy="198437"/>
          </a:xfrm>
          <a:prstGeom prst="downArrow">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2" name="角丸四角形 11"/>
          <p:cNvSpPr/>
          <p:nvPr/>
        </p:nvSpPr>
        <p:spPr>
          <a:xfrm>
            <a:off x="1476375" y="3984625"/>
            <a:ext cx="2590800" cy="471488"/>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落　　　　水</a:t>
            </a:r>
            <a:endParaRPr lang="ja-JP" altLang="en-US" sz="2400" b="1" dirty="0">
              <a:solidFill>
                <a:schemeClr val="tx1"/>
              </a:solidFill>
            </a:endParaRPr>
          </a:p>
        </p:txBody>
      </p:sp>
      <p:sp>
        <p:nvSpPr>
          <p:cNvPr id="13" name="角丸四角形 12"/>
          <p:cNvSpPr/>
          <p:nvPr/>
        </p:nvSpPr>
        <p:spPr>
          <a:xfrm>
            <a:off x="6588125" y="4005263"/>
            <a:ext cx="2376488" cy="47466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a:solidFill>
                  <a:srgbClr val="FF0000"/>
                </a:solidFill>
              </a:rPr>
              <a:t>水稲作等の再開</a:t>
            </a:r>
          </a:p>
        </p:txBody>
      </p:sp>
      <p:sp>
        <p:nvSpPr>
          <p:cNvPr id="14" name="下矢印 13"/>
          <p:cNvSpPr/>
          <p:nvPr/>
        </p:nvSpPr>
        <p:spPr>
          <a:xfrm rot="-5400000">
            <a:off x="5898356" y="4047332"/>
            <a:ext cx="960437" cy="444500"/>
          </a:xfrm>
          <a:prstGeom prst="downArrow">
            <a:avLst/>
          </a:prstGeom>
          <a:solidFill>
            <a:schemeClr val="accent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16" name="角丸四角形 15"/>
          <p:cNvSpPr/>
          <p:nvPr/>
        </p:nvSpPr>
        <p:spPr>
          <a:xfrm>
            <a:off x="395288" y="3644900"/>
            <a:ext cx="1008062" cy="50482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000" b="1" dirty="0" smtClean="0">
                <a:solidFill>
                  <a:schemeClr val="tx1"/>
                </a:solidFill>
              </a:rPr>
              <a:t>繰返し</a:t>
            </a:r>
            <a:endParaRPr lang="ja-JP" altLang="en-US" sz="2000" b="1" dirty="0">
              <a:solidFill>
                <a:schemeClr val="tx1"/>
              </a:solidFill>
            </a:endParaRPr>
          </a:p>
        </p:txBody>
      </p:sp>
      <p:sp>
        <p:nvSpPr>
          <p:cNvPr id="17" name="角丸四角形 16"/>
          <p:cNvSpPr/>
          <p:nvPr/>
        </p:nvSpPr>
        <p:spPr>
          <a:xfrm>
            <a:off x="1476375" y="1125538"/>
            <a:ext cx="2590800" cy="473075"/>
          </a:xfrm>
          <a:prstGeom prst="roundRect">
            <a:avLst/>
          </a:prstGeom>
          <a:solidFill>
            <a:srgbClr val="FFFF66"/>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堆積土砂の排出</a:t>
            </a:r>
            <a:endParaRPr lang="ja-JP" altLang="en-US" sz="2400" b="1" dirty="0">
              <a:solidFill>
                <a:schemeClr val="tx1"/>
              </a:solidFill>
            </a:endParaRPr>
          </a:p>
        </p:txBody>
      </p:sp>
      <p:sp>
        <p:nvSpPr>
          <p:cNvPr id="18" name="下矢印 17"/>
          <p:cNvSpPr/>
          <p:nvPr/>
        </p:nvSpPr>
        <p:spPr>
          <a:xfrm>
            <a:off x="2268538" y="1628775"/>
            <a:ext cx="958850" cy="198438"/>
          </a:xfrm>
          <a:prstGeom prst="downArrow">
            <a:avLst/>
          </a:prstGeom>
          <a:solidFill>
            <a:schemeClr val="bg2">
              <a:lumMod val="75000"/>
            </a:schemeClr>
          </a:solidFill>
          <a:ln>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defRPr/>
            </a:pPr>
            <a:endParaRPr lang="ja-JP" altLang="en-US"/>
          </a:p>
        </p:txBody>
      </p:sp>
      <p:sp>
        <p:nvSpPr>
          <p:cNvPr id="21522" name="下カーブ矢印 21"/>
          <p:cNvSpPr>
            <a:spLocks noChangeArrowheads="1"/>
          </p:cNvSpPr>
          <p:nvPr/>
        </p:nvSpPr>
        <p:spPr bwMode="auto">
          <a:xfrm rot="-5400000">
            <a:off x="584200" y="3671888"/>
            <a:ext cx="1144587" cy="369888"/>
          </a:xfrm>
          <a:prstGeom prst="curvedDownArrow">
            <a:avLst>
              <a:gd name="adj1" fmla="val 24985"/>
              <a:gd name="adj2" fmla="val 49940"/>
              <a:gd name="adj3" fmla="val 25000"/>
            </a:avLst>
          </a:prstGeom>
          <a:solidFill>
            <a:schemeClr val="bg1"/>
          </a:solidFill>
          <a:ln w="9525" algn="ctr">
            <a:solidFill>
              <a:schemeClr val="tx1"/>
            </a:solidFill>
            <a:prstDash val="sysDash"/>
            <a:round/>
            <a:headEnd/>
            <a:tailEnd/>
          </a:ln>
        </p:spPr>
        <p:txBody>
          <a:bodyPr>
            <a:spAutoFit/>
          </a:bodyPr>
          <a:lstStyle/>
          <a:p>
            <a:endParaRPr lang="ja-JP" altLang="en-US"/>
          </a:p>
        </p:txBody>
      </p:sp>
      <p:sp>
        <p:nvSpPr>
          <p:cNvPr id="23" name="角丸四角形 22"/>
          <p:cNvSpPr/>
          <p:nvPr/>
        </p:nvSpPr>
        <p:spPr>
          <a:xfrm>
            <a:off x="4427538" y="1052513"/>
            <a:ext cx="1584325" cy="792162"/>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土壌塩素濃度測定</a:t>
            </a:r>
            <a:endParaRPr lang="ja-JP" altLang="en-US" sz="2400" b="1" dirty="0">
              <a:solidFill>
                <a:schemeClr val="tx1"/>
              </a:solidFill>
            </a:endParaRPr>
          </a:p>
        </p:txBody>
      </p:sp>
      <p:sp>
        <p:nvSpPr>
          <p:cNvPr id="24" name="角丸四角形 23"/>
          <p:cNvSpPr/>
          <p:nvPr/>
        </p:nvSpPr>
        <p:spPr>
          <a:xfrm>
            <a:off x="4500563" y="3860800"/>
            <a:ext cx="1584325" cy="79216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土壌塩素濃度測定</a:t>
            </a:r>
            <a:endParaRPr lang="ja-JP" altLang="en-US" sz="2400" b="1" dirty="0">
              <a:solidFill>
                <a:schemeClr val="tx1"/>
              </a:solidFill>
            </a:endParaRPr>
          </a:p>
        </p:txBody>
      </p:sp>
      <p:sp>
        <p:nvSpPr>
          <p:cNvPr id="21525" name="左矢印 24"/>
          <p:cNvSpPr>
            <a:spLocks noChangeArrowheads="1"/>
          </p:cNvSpPr>
          <p:nvPr/>
        </p:nvSpPr>
        <p:spPr bwMode="auto">
          <a:xfrm>
            <a:off x="4067175" y="981075"/>
            <a:ext cx="288925" cy="733425"/>
          </a:xfrm>
          <a:prstGeom prst="leftArrow">
            <a:avLst>
              <a:gd name="adj1" fmla="val 50000"/>
              <a:gd name="adj2" fmla="val 50000"/>
            </a:avLst>
          </a:prstGeom>
          <a:solidFill>
            <a:schemeClr val="accent1"/>
          </a:solidFill>
          <a:ln w="9525" algn="ctr">
            <a:solidFill>
              <a:schemeClr val="tx1"/>
            </a:solidFill>
            <a:round/>
            <a:headEnd/>
            <a:tailEnd/>
          </a:ln>
        </p:spPr>
        <p:txBody>
          <a:bodyPr>
            <a:spAutoFit/>
          </a:bodyPr>
          <a:lstStyle/>
          <a:p>
            <a:endParaRPr lang="ja-JP" altLang="en-US"/>
          </a:p>
        </p:txBody>
      </p:sp>
      <p:sp>
        <p:nvSpPr>
          <p:cNvPr id="21526" name="右矢印 25"/>
          <p:cNvSpPr>
            <a:spLocks noChangeArrowheads="1"/>
          </p:cNvSpPr>
          <p:nvPr/>
        </p:nvSpPr>
        <p:spPr bwMode="auto">
          <a:xfrm>
            <a:off x="4140200" y="3860800"/>
            <a:ext cx="360363" cy="733425"/>
          </a:xfrm>
          <a:prstGeom prst="rightArrow">
            <a:avLst>
              <a:gd name="adj1" fmla="val 50000"/>
              <a:gd name="adj2" fmla="val 50000"/>
            </a:avLst>
          </a:prstGeom>
          <a:solidFill>
            <a:schemeClr val="accent1"/>
          </a:solidFill>
          <a:ln w="9525" algn="ctr">
            <a:solidFill>
              <a:schemeClr val="tx1"/>
            </a:solidFill>
            <a:round/>
            <a:headEnd/>
            <a:tailEnd/>
          </a:ln>
        </p:spPr>
        <p:txBody>
          <a:bodyPr>
            <a:spAutoFit/>
          </a:bodyPr>
          <a:lstStyle/>
          <a:p>
            <a:endParaRPr lang="ja-JP" altLang="en-US"/>
          </a:p>
        </p:txBody>
      </p:sp>
      <p:sp>
        <p:nvSpPr>
          <p:cNvPr id="27" name="角丸四角形 26"/>
          <p:cNvSpPr/>
          <p:nvPr/>
        </p:nvSpPr>
        <p:spPr>
          <a:xfrm>
            <a:off x="4572000" y="2565400"/>
            <a:ext cx="2592388" cy="473075"/>
          </a:xfrm>
          <a:prstGeom prst="roundRect">
            <a:avLst/>
          </a:prstGeom>
          <a:solidFill>
            <a:schemeClr val="accent4">
              <a:lumMod val="60000"/>
              <a:lumOff val="4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ja-JP" altLang="en-US" sz="2400" b="1" dirty="0" smtClean="0">
                <a:solidFill>
                  <a:schemeClr val="tx1"/>
                </a:solidFill>
              </a:rPr>
              <a:t>土壌改良材施用</a:t>
            </a:r>
            <a:endParaRPr lang="ja-JP" altLang="en-US" sz="2400" b="1" dirty="0">
              <a:solidFill>
                <a:schemeClr val="tx1"/>
              </a:solidFill>
            </a:endParaRPr>
          </a:p>
        </p:txBody>
      </p:sp>
      <p:sp>
        <p:nvSpPr>
          <p:cNvPr id="28" name="左矢印 27"/>
          <p:cNvSpPr/>
          <p:nvPr/>
        </p:nvSpPr>
        <p:spPr bwMode="auto">
          <a:xfrm>
            <a:off x="4211638" y="2420938"/>
            <a:ext cx="288925" cy="733425"/>
          </a:xfrm>
          <a:prstGeom prst="leftArrow">
            <a:avLst/>
          </a:prstGeom>
          <a:solidFill>
            <a:schemeClr val="bg2">
              <a:lumMod val="90000"/>
            </a:schemeClr>
          </a:solidFill>
          <a:ln w="9525" cap="flat" cmpd="sng" algn="ctr">
            <a:solidFill>
              <a:schemeClr val="tx1"/>
            </a:solidFill>
            <a:prstDash val="sysDash"/>
            <a:round/>
            <a:headEnd type="none" w="med" len="med"/>
            <a:tailEnd type="none" w="med" len="med"/>
          </a:ln>
          <a:effectLst/>
          <a:extLst/>
        </p:spPr>
        <p:txBody>
          <a:bodyPr>
            <a:spAutoFit/>
          </a:bodyPr>
          <a:lstStyle/>
          <a:p>
            <a:pPr>
              <a:defRPr/>
            </a:pPr>
            <a:endParaRPr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正方形/長方形 195"/>
          <p:cNvSpPr/>
          <p:nvPr/>
        </p:nvSpPr>
        <p:spPr>
          <a:xfrm>
            <a:off x="6516688" y="5373688"/>
            <a:ext cx="1439862" cy="360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2" name="正方形/長方形 131"/>
          <p:cNvSpPr/>
          <p:nvPr/>
        </p:nvSpPr>
        <p:spPr>
          <a:xfrm>
            <a:off x="611188" y="4941888"/>
            <a:ext cx="1439862" cy="360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右矢印 102"/>
          <p:cNvSpPr/>
          <p:nvPr/>
        </p:nvSpPr>
        <p:spPr>
          <a:xfrm rot="1591733">
            <a:off x="8059738" y="2474913"/>
            <a:ext cx="657225" cy="2936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8" name="台形 77"/>
          <p:cNvSpPr/>
          <p:nvPr/>
        </p:nvSpPr>
        <p:spPr>
          <a:xfrm rot="10800000">
            <a:off x="3492500" y="2349500"/>
            <a:ext cx="1511300" cy="215900"/>
          </a:xfrm>
          <a:prstGeom prst="trapezoi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4" name="テキスト ボックス 3"/>
          <p:cNvSpPr txBox="1">
            <a:spLocks noChangeArrowheads="1"/>
          </p:cNvSpPr>
          <p:nvPr/>
        </p:nvSpPr>
        <p:spPr bwMode="auto">
          <a:xfrm>
            <a:off x="161925" y="1098550"/>
            <a:ext cx="856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b="1"/>
              <a:t>【</a:t>
            </a:r>
            <a:r>
              <a:rPr lang="ja-JP" altLang="en-US" sz="2400" b="1"/>
              <a:t>溶出法：代掻き（攪拌）による除塩の特徴</a:t>
            </a:r>
            <a:r>
              <a:rPr lang="en-US" altLang="ja-JP" sz="2400" b="1"/>
              <a:t>】</a:t>
            </a:r>
            <a:r>
              <a:rPr lang="ja-JP" altLang="en-US"/>
              <a:t>　原理：希釈・落水の繰り返し</a:t>
            </a:r>
          </a:p>
        </p:txBody>
      </p:sp>
      <p:grpSp>
        <p:nvGrpSpPr>
          <p:cNvPr id="22535" name="グループ化 29"/>
          <p:cNvGrpSpPr>
            <a:grpSpLocks noChangeAspect="1"/>
          </p:cNvGrpSpPr>
          <p:nvPr/>
        </p:nvGrpSpPr>
        <p:grpSpPr bwMode="auto">
          <a:xfrm>
            <a:off x="250825" y="2276475"/>
            <a:ext cx="2203450" cy="433388"/>
            <a:chOff x="1547664" y="1916832"/>
            <a:chExt cx="3672408" cy="720080"/>
          </a:xfrm>
        </p:grpSpPr>
        <p:cxnSp>
          <p:nvCxnSpPr>
            <p:cNvPr id="11" name="直線コネクタ 10"/>
            <p:cNvCxnSpPr/>
            <p:nvPr/>
          </p:nvCxnSpPr>
          <p:spPr>
            <a:xfrm flipV="1">
              <a:off x="1547664" y="1916832"/>
              <a:ext cx="28839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836060" y="1916832"/>
              <a:ext cx="2883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2124454" y="1916832"/>
              <a:ext cx="71438" cy="43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2195892" y="2349407"/>
              <a:ext cx="237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4571845" y="1916832"/>
              <a:ext cx="142875" cy="43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5003114" y="1916832"/>
              <a:ext cx="216958" cy="648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4714720" y="1916832"/>
              <a:ext cx="28839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9" name="正方形/長方形 28"/>
          <p:cNvSpPr/>
          <p:nvPr/>
        </p:nvSpPr>
        <p:spPr>
          <a:xfrm>
            <a:off x="539750" y="2925763"/>
            <a:ext cx="1728788" cy="4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フローチャート : 結合子 30"/>
          <p:cNvSpPr>
            <a:spLocks noChangeAspect="1"/>
          </p:cNvSpPr>
          <p:nvPr/>
        </p:nvSpPr>
        <p:spPr>
          <a:xfrm>
            <a:off x="611188"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フローチャート : 結合子 31"/>
          <p:cNvSpPr>
            <a:spLocks noChangeAspect="1"/>
          </p:cNvSpPr>
          <p:nvPr/>
        </p:nvSpPr>
        <p:spPr>
          <a:xfrm>
            <a:off x="1908175" y="2709863"/>
            <a:ext cx="74613"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フローチャート : 結合子 32"/>
          <p:cNvSpPr>
            <a:spLocks noChangeAspect="1"/>
          </p:cNvSpPr>
          <p:nvPr/>
        </p:nvSpPr>
        <p:spPr>
          <a:xfrm>
            <a:off x="1187450"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フローチャート : 結合子 33"/>
          <p:cNvSpPr>
            <a:spLocks noChangeAspect="1"/>
          </p:cNvSpPr>
          <p:nvPr/>
        </p:nvSpPr>
        <p:spPr>
          <a:xfrm>
            <a:off x="1692275" y="2636838"/>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フローチャート : 結合子 34"/>
          <p:cNvSpPr>
            <a:spLocks noChangeAspect="1"/>
          </p:cNvSpPr>
          <p:nvPr/>
        </p:nvSpPr>
        <p:spPr>
          <a:xfrm>
            <a:off x="1547813"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フローチャート : 結合子 35"/>
          <p:cNvSpPr>
            <a:spLocks noChangeAspect="1"/>
          </p:cNvSpPr>
          <p:nvPr/>
        </p:nvSpPr>
        <p:spPr>
          <a:xfrm>
            <a:off x="755650"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フローチャート : 結合子 36"/>
          <p:cNvSpPr>
            <a:spLocks noChangeAspect="1"/>
          </p:cNvSpPr>
          <p:nvPr/>
        </p:nvSpPr>
        <p:spPr>
          <a:xfrm>
            <a:off x="900113" y="2636838"/>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フローチャート : 結合子 37"/>
          <p:cNvSpPr>
            <a:spLocks noChangeAspect="1"/>
          </p:cNvSpPr>
          <p:nvPr/>
        </p:nvSpPr>
        <p:spPr>
          <a:xfrm>
            <a:off x="1403350"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フローチャート : 結合子 38"/>
          <p:cNvSpPr>
            <a:spLocks noChangeAspect="1"/>
          </p:cNvSpPr>
          <p:nvPr/>
        </p:nvSpPr>
        <p:spPr>
          <a:xfrm>
            <a:off x="1116013" y="2781300"/>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フローチャート : 結合子 39"/>
          <p:cNvSpPr>
            <a:spLocks noChangeAspect="1"/>
          </p:cNvSpPr>
          <p:nvPr/>
        </p:nvSpPr>
        <p:spPr>
          <a:xfrm>
            <a:off x="1331913" y="2781300"/>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フローチャート : 結合子 40"/>
          <p:cNvSpPr>
            <a:spLocks noChangeAspect="1"/>
          </p:cNvSpPr>
          <p:nvPr/>
        </p:nvSpPr>
        <p:spPr>
          <a:xfrm>
            <a:off x="900113" y="2781300"/>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フローチャート : 結合子 41"/>
          <p:cNvSpPr>
            <a:spLocks noChangeAspect="1"/>
          </p:cNvSpPr>
          <p:nvPr/>
        </p:nvSpPr>
        <p:spPr>
          <a:xfrm>
            <a:off x="1908175" y="2565400"/>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曲折矢印 42"/>
          <p:cNvSpPr/>
          <p:nvPr/>
        </p:nvSpPr>
        <p:spPr>
          <a:xfrm rot="5400000">
            <a:off x="468313" y="1989137"/>
            <a:ext cx="503238" cy="3603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45" name="直線矢印コネクタ 44"/>
          <p:cNvCxnSpPr>
            <a:endCxn id="37" idx="7"/>
          </p:cNvCxnSpPr>
          <p:nvPr/>
        </p:nvCxnSpPr>
        <p:spPr>
          <a:xfrm flipH="1">
            <a:off x="963613" y="2205038"/>
            <a:ext cx="295275" cy="4429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51" name="テキスト ボックス 45"/>
          <p:cNvSpPr txBox="1">
            <a:spLocks noChangeArrowheads="1"/>
          </p:cNvSpPr>
          <p:nvPr/>
        </p:nvSpPr>
        <p:spPr bwMode="auto">
          <a:xfrm>
            <a:off x="971550" y="1844675"/>
            <a:ext cx="1512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塩分（例：</a:t>
            </a:r>
            <a:r>
              <a:rPr lang="en-US" altLang="ja-JP"/>
              <a:t>Cl)</a:t>
            </a:r>
            <a:endParaRPr lang="ja-JP" altLang="en-US"/>
          </a:p>
        </p:txBody>
      </p:sp>
      <p:cxnSp>
        <p:nvCxnSpPr>
          <p:cNvPr id="47" name="直線矢印コネクタ 46"/>
          <p:cNvCxnSpPr/>
          <p:nvPr/>
        </p:nvCxnSpPr>
        <p:spPr>
          <a:xfrm flipH="1" flipV="1">
            <a:off x="2268538" y="2936875"/>
            <a:ext cx="215900" cy="2047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53" name="テキスト ボックス 48"/>
          <p:cNvSpPr txBox="1">
            <a:spLocks noChangeArrowheads="1"/>
          </p:cNvSpPr>
          <p:nvPr/>
        </p:nvSpPr>
        <p:spPr bwMode="auto">
          <a:xfrm>
            <a:off x="1979613" y="3068638"/>
            <a:ext cx="647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耕盤</a:t>
            </a:r>
          </a:p>
        </p:txBody>
      </p:sp>
      <p:cxnSp>
        <p:nvCxnSpPr>
          <p:cNvPr id="52" name="直線矢印コネクタ 51"/>
          <p:cNvCxnSpPr/>
          <p:nvPr/>
        </p:nvCxnSpPr>
        <p:spPr>
          <a:xfrm>
            <a:off x="2555875" y="2709863"/>
            <a:ext cx="4318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2555" name="グループ化 52"/>
          <p:cNvGrpSpPr>
            <a:grpSpLocks noChangeAspect="1"/>
          </p:cNvGrpSpPr>
          <p:nvPr/>
        </p:nvGrpSpPr>
        <p:grpSpPr bwMode="auto">
          <a:xfrm>
            <a:off x="3132138" y="2276475"/>
            <a:ext cx="2203450" cy="433388"/>
            <a:chOff x="1547664" y="1916832"/>
            <a:chExt cx="3672408" cy="720080"/>
          </a:xfrm>
        </p:grpSpPr>
        <p:cxnSp>
          <p:nvCxnSpPr>
            <p:cNvPr id="54" name="直線コネクタ 53"/>
            <p:cNvCxnSpPr/>
            <p:nvPr/>
          </p:nvCxnSpPr>
          <p:spPr>
            <a:xfrm flipV="1">
              <a:off x="1547664" y="1916832"/>
              <a:ext cx="288394"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1836058" y="1916832"/>
              <a:ext cx="288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2124454" y="1916832"/>
              <a:ext cx="71436" cy="43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2195891" y="2349407"/>
              <a:ext cx="237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a:off x="4571844" y="1916832"/>
              <a:ext cx="142875" cy="43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H="1" flipV="1">
              <a:off x="5003114" y="1916832"/>
              <a:ext cx="216958" cy="648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4714718" y="1916832"/>
              <a:ext cx="2883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61" name="正方形/長方形 60"/>
          <p:cNvSpPr/>
          <p:nvPr/>
        </p:nvSpPr>
        <p:spPr>
          <a:xfrm>
            <a:off x="3419475" y="2925763"/>
            <a:ext cx="1728788" cy="4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2" name="フローチャート : 結合子 61"/>
          <p:cNvSpPr>
            <a:spLocks noChangeAspect="1"/>
          </p:cNvSpPr>
          <p:nvPr/>
        </p:nvSpPr>
        <p:spPr>
          <a:xfrm>
            <a:off x="3563938"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3" name="フローチャート : 結合子 62"/>
          <p:cNvSpPr>
            <a:spLocks noChangeAspect="1"/>
          </p:cNvSpPr>
          <p:nvPr/>
        </p:nvSpPr>
        <p:spPr>
          <a:xfrm>
            <a:off x="4787900" y="2709863"/>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4" name="フローチャート : 結合子 63"/>
          <p:cNvSpPr>
            <a:spLocks noChangeAspect="1"/>
          </p:cNvSpPr>
          <p:nvPr/>
        </p:nvSpPr>
        <p:spPr>
          <a:xfrm>
            <a:off x="4067175"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5" name="フローチャート : 結合子 64"/>
          <p:cNvSpPr>
            <a:spLocks noChangeAspect="1"/>
          </p:cNvSpPr>
          <p:nvPr/>
        </p:nvSpPr>
        <p:spPr>
          <a:xfrm>
            <a:off x="4572000"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6" name="フローチャート : 結合子 65"/>
          <p:cNvSpPr>
            <a:spLocks noChangeAspect="1"/>
          </p:cNvSpPr>
          <p:nvPr/>
        </p:nvSpPr>
        <p:spPr>
          <a:xfrm>
            <a:off x="4427538"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7" name="フローチャート : 結合子 66"/>
          <p:cNvSpPr>
            <a:spLocks noChangeAspect="1"/>
          </p:cNvSpPr>
          <p:nvPr/>
        </p:nvSpPr>
        <p:spPr>
          <a:xfrm>
            <a:off x="3995738" y="24209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フローチャート : 結合子 67"/>
          <p:cNvSpPr>
            <a:spLocks noChangeAspect="1"/>
          </p:cNvSpPr>
          <p:nvPr/>
        </p:nvSpPr>
        <p:spPr>
          <a:xfrm>
            <a:off x="3708400" y="2420938"/>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9" name="フローチャート : 結合子 68"/>
          <p:cNvSpPr>
            <a:spLocks noChangeAspect="1"/>
          </p:cNvSpPr>
          <p:nvPr/>
        </p:nvSpPr>
        <p:spPr>
          <a:xfrm>
            <a:off x="4211638"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 name="フローチャート : 結合子 69"/>
          <p:cNvSpPr>
            <a:spLocks noChangeAspect="1"/>
          </p:cNvSpPr>
          <p:nvPr/>
        </p:nvSpPr>
        <p:spPr>
          <a:xfrm>
            <a:off x="4211638" y="24209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1" name="フローチャート : 結合子 70"/>
          <p:cNvSpPr>
            <a:spLocks noChangeAspect="1"/>
          </p:cNvSpPr>
          <p:nvPr/>
        </p:nvSpPr>
        <p:spPr>
          <a:xfrm>
            <a:off x="4356100" y="2493963"/>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フローチャート : 結合子 71"/>
          <p:cNvSpPr>
            <a:spLocks noChangeAspect="1"/>
          </p:cNvSpPr>
          <p:nvPr/>
        </p:nvSpPr>
        <p:spPr>
          <a:xfrm>
            <a:off x="3779838"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フローチャート : 結合子 72"/>
          <p:cNvSpPr>
            <a:spLocks noChangeAspect="1"/>
          </p:cNvSpPr>
          <p:nvPr/>
        </p:nvSpPr>
        <p:spPr>
          <a:xfrm>
            <a:off x="4643438" y="24209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69" name="テキスト ボックス 78"/>
          <p:cNvSpPr txBox="1">
            <a:spLocks noChangeArrowheads="1"/>
          </p:cNvSpPr>
          <p:nvPr/>
        </p:nvSpPr>
        <p:spPr bwMode="auto">
          <a:xfrm>
            <a:off x="900113" y="3213100"/>
            <a:ext cx="1008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a:t>
            </a:r>
            <a:r>
              <a:rPr lang="ja-JP" altLang="en-US"/>
              <a:t>入水</a:t>
            </a:r>
            <a:r>
              <a:rPr lang="en-US" altLang="ja-JP"/>
              <a:t>】</a:t>
            </a:r>
            <a:endParaRPr lang="ja-JP" altLang="en-US"/>
          </a:p>
        </p:txBody>
      </p:sp>
      <p:sp>
        <p:nvSpPr>
          <p:cNvPr id="22570" name="テキスト ボックス 79"/>
          <p:cNvSpPr txBox="1">
            <a:spLocks noChangeArrowheads="1"/>
          </p:cNvSpPr>
          <p:nvPr/>
        </p:nvSpPr>
        <p:spPr bwMode="auto">
          <a:xfrm>
            <a:off x="3851275" y="321310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a:t>
            </a:r>
            <a:r>
              <a:rPr lang="ja-JP" altLang="en-US"/>
              <a:t>攪拌</a:t>
            </a:r>
            <a:r>
              <a:rPr lang="en-US" altLang="ja-JP"/>
              <a:t>】</a:t>
            </a:r>
            <a:endParaRPr lang="ja-JP" altLang="en-US"/>
          </a:p>
        </p:txBody>
      </p:sp>
      <p:grpSp>
        <p:nvGrpSpPr>
          <p:cNvPr id="22571" name="グループ化 81"/>
          <p:cNvGrpSpPr>
            <a:grpSpLocks noChangeAspect="1"/>
          </p:cNvGrpSpPr>
          <p:nvPr/>
        </p:nvGrpSpPr>
        <p:grpSpPr bwMode="auto">
          <a:xfrm>
            <a:off x="6156325" y="2276475"/>
            <a:ext cx="2203450" cy="433388"/>
            <a:chOff x="1547664" y="1916832"/>
            <a:chExt cx="3672408" cy="720080"/>
          </a:xfrm>
        </p:grpSpPr>
        <p:cxnSp>
          <p:nvCxnSpPr>
            <p:cNvPr id="83" name="直線コネクタ 82"/>
            <p:cNvCxnSpPr/>
            <p:nvPr/>
          </p:nvCxnSpPr>
          <p:spPr>
            <a:xfrm flipV="1">
              <a:off x="1547664" y="1916832"/>
              <a:ext cx="28839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836060" y="1916832"/>
              <a:ext cx="2883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2124454" y="1916832"/>
              <a:ext cx="71438" cy="43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2195892" y="2349407"/>
              <a:ext cx="237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flipH="1">
              <a:off x="4571845" y="1916832"/>
              <a:ext cx="142875" cy="432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H="1" flipV="1">
              <a:off x="5003114" y="1916832"/>
              <a:ext cx="216958" cy="648863"/>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a:off x="4714720" y="1916832"/>
              <a:ext cx="28839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0" name="正方形/長方形 89"/>
          <p:cNvSpPr/>
          <p:nvPr/>
        </p:nvSpPr>
        <p:spPr>
          <a:xfrm>
            <a:off x="6443663" y="2925763"/>
            <a:ext cx="1728787" cy="44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1" name="フローチャート : 結合子 90"/>
          <p:cNvSpPr>
            <a:spLocks noChangeAspect="1"/>
          </p:cNvSpPr>
          <p:nvPr/>
        </p:nvSpPr>
        <p:spPr>
          <a:xfrm>
            <a:off x="6588125"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 name="フローチャート : 結合子 91"/>
          <p:cNvSpPr>
            <a:spLocks noChangeAspect="1"/>
          </p:cNvSpPr>
          <p:nvPr/>
        </p:nvSpPr>
        <p:spPr>
          <a:xfrm>
            <a:off x="7812088" y="2709863"/>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3" name="フローチャート : 結合子 92"/>
          <p:cNvSpPr>
            <a:spLocks noChangeAspect="1"/>
          </p:cNvSpPr>
          <p:nvPr/>
        </p:nvSpPr>
        <p:spPr>
          <a:xfrm>
            <a:off x="7092950" y="2636838"/>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4" name="フローチャート : 結合子 93"/>
          <p:cNvSpPr>
            <a:spLocks noChangeAspect="1"/>
          </p:cNvSpPr>
          <p:nvPr/>
        </p:nvSpPr>
        <p:spPr>
          <a:xfrm>
            <a:off x="7596188"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5" name="フローチャート : 結合子 94"/>
          <p:cNvSpPr>
            <a:spLocks noChangeAspect="1"/>
          </p:cNvSpPr>
          <p:nvPr/>
        </p:nvSpPr>
        <p:spPr>
          <a:xfrm>
            <a:off x="7451725"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6" name="フローチャート : 結合子 95"/>
          <p:cNvSpPr>
            <a:spLocks noChangeAspect="1"/>
          </p:cNvSpPr>
          <p:nvPr/>
        </p:nvSpPr>
        <p:spPr>
          <a:xfrm>
            <a:off x="8101013" y="2420938"/>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7" name="フローチャート : 結合子 96"/>
          <p:cNvSpPr>
            <a:spLocks noChangeAspect="1"/>
          </p:cNvSpPr>
          <p:nvPr/>
        </p:nvSpPr>
        <p:spPr>
          <a:xfrm>
            <a:off x="8388350" y="2493963"/>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8" name="フローチャート : 結合子 97"/>
          <p:cNvSpPr>
            <a:spLocks noChangeAspect="1"/>
          </p:cNvSpPr>
          <p:nvPr/>
        </p:nvSpPr>
        <p:spPr>
          <a:xfrm>
            <a:off x="7235825"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9" name="フローチャート : 結合子 98"/>
          <p:cNvSpPr>
            <a:spLocks noChangeAspect="1"/>
          </p:cNvSpPr>
          <p:nvPr/>
        </p:nvSpPr>
        <p:spPr>
          <a:xfrm>
            <a:off x="8172450" y="25654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0" name="フローチャート : 結合子 99"/>
          <p:cNvSpPr>
            <a:spLocks noChangeAspect="1"/>
          </p:cNvSpPr>
          <p:nvPr/>
        </p:nvSpPr>
        <p:spPr>
          <a:xfrm>
            <a:off x="7380288" y="2493963"/>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1" name="フローチャート : 結合子 100"/>
          <p:cNvSpPr>
            <a:spLocks noChangeAspect="1"/>
          </p:cNvSpPr>
          <p:nvPr/>
        </p:nvSpPr>
        <p:spPr>
          <a:xfrm>
            <a:off x="6804025" y="2781300"/>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 name="フローチャート : 結合子 101"/>
          <p:cNvSpPr>
            <a:spLocks noChangeAspect="1"/>
          </p:cNvSpPr>
          <p:nvPr/>
        </p:nvSpPr>
        <p:spPr>
          <a:xfrm>
            <a:off x="8388350" y="263683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04" name="直線矢印コネクタ 103"/>
          <p:cNvCxnSpPr/>
          <p:nvPr/>
        </p:nvCxnSpPr>
        <p:spPr>
          <a:xfrm>
            <a:off x="5508625" y="2709863"/>
            <a:ext cx="4318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86" name="テキスト ボックス 104"/>
          <p:cNvSpPr txBox="1">
            <a:spLocks noChangeArrowheads="1"/>
          </p:cNvSpPr>
          <p:nvPr/>
        </p:nvSpPr>
        <p:spPr bwMode="auto">
          <a:xfrm>
            <a:off x="6804025" y="321310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a:t>【</a:t>
            </a:r>
            <a:r>
              <a:rPr lang="ja-JP" altLang="en-US"/>
              <a:t>落水</a:t>
            </a:r>
            <a:r>
              <a:rPr lang="en-US" altLang="ja-JP"/>
              <a:t>】</a:t>
            </a:r>
            <a:endParaRPr lang="ja-JP" altLang="en-US"/>
          </a:p>
        </p:txBody>
      </p:sp>
      <p:sp>
        <p:nvSpPr>
          <p:cNvPr id="22587" name="テキスト ボックス 105"/>
          <p:cNvSpPr txBox="1">
            <a:spLocks noChangeArrowheads="1"/>
          </p:cNvSpPr>
          <p:nvPr/>
        </p:nvSpPr>
        <p:spPr bwMode="auto">
          <a:xfrm>
            <a:off x="152400" y="3582988"/>
            <a:ext cx="8982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2400" b="1"/>
              <a:t>【</a:t>
            </a:r>
            <a:r>
              <a:rPr lang="ja-JP" altLang="en-US" sz="2400" b="1"/>
              <a:t>地下浸透法：（縦）浸透による除塩の特徴</a:t>
            </a:r>
            <a:r>
              <a:rPr lang="en-US" altLang="ja-JP" sz="2400" b="1"/>
              <a:t>】</a:t>
            </a:r>
            <a:r>
              <a:rPr lang="ja-JP" altLang="en-US"/>
              <a:t>原理：下方への繰り返し押し出し</a:t>
            </a:r>
          </a:p>
        </p:txBody>
      </p:sp>
      <p:grpSp>
        <p:nvGrpSpPr>
          <p:cNvPr id="22588" name="グループ化 106"/>
          <p:cNvGrpSpPr>
            <a:grpSpLocks noChangeAspect="1"/>
          </p:cNvGrpSpPr>
          <p:nvPr/>
        </p:nvGrpSpPr>
        <p:grpSpPr bwMode="auto">
          <a:xfrm>
            <a:off x="250825" y="4652963"/>
            <a:ext cx="2203450" cy="431800"/>
            <a:chOff x="1547664" y="1916832"/>
            <a:chExt cx="3672408" cy="720080"/>
          </a:xfrm>
        </p:grpSpPr>
        <p:cxnSp>
          <p:nvCxnSpPr>
            <p:cNvPr id="108" name="直線コネクタ 107"/>
            <p:cNvCxnSpPr/>
            <p:nvPr/>
          </p:nvCxnSpPr>
          <p:spPr>
            <a:xfrm flipV="1">
              <a:off x="1547664" y="1916832"/>
              <a:ext cx="28839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1836060" y="1916832"/>
              <a:ext cx="2883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2124454" y="1916832"/>
              <a:ext cx="71438" cy="431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2195892" y="2348350"/>
              <a:ext cx="237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flipH="1">
              <a:off x="4571845" y="1916832"/>
              <a:ext cx="142875" cy="431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flipH="1" flipV="1">
              <a:off x="5003114" y="1916832"/>
              <a:ext cx="216958" cy="648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4714720" y="1916832"/>
              <a:ext cx="28839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5" name="正方形/長方形 114"/>
          <p:cNvSpPr/>
          <p:nvPr/>
        </p:nvSpPr>
        <p:spPr>
          <a:xfrm>
            <a:off x="539750" y="5302250"/>
            <a:ext cx="287338"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 name="フローチャート : 結合子 115"/>
          <p:cNvSpPr>
            <a:spLocks noChangeAspect="1"/>
          </p:cNvSpPr>
          <p:nvPr/>
        </p:nvSpPr>
        <p:spPr>
          <a:xfrm>
            <a:off x="611188" y="50133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7" name="フローチャート : 結合子 116"/>
          <p:cNvSpPr>
            <a:spLocks noChangeAspect="1"/>
          </p:cNvSpPr>
          <p:nvPr/>
        </p:nvSpPr>
        <p:spPr>
          <a:xfrm>
            <a:off x="1908175" y="5084763"/>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8" name="フローチャート : 結合子 117"/>
          <p:cNvSpPr>
            <a:spLocks noChangeAspect="1"/>
          </p:cNvSpPr>
          <p:nvPr/>
        </p:nvSpPr>
        <p:spPr>
          <a:xfrm>
            <a:off x="1187450" y="50133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9" name="フローチャート : 結合子 118"/>
          <p:cNvSpPr>
            <a:spLocks noChangeAspect="1"/>
          </p:cNvSpPr>
          <p:nvPr/>
        </p:nvSpPr>
        <p:spPr>
          <a:xfrm>
            <a:off x="1692275" y="5013325"/>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0" name="フローチャート : 結合子 119"/>
          <p:cNvSpPr>
            <a:spLocks noChangeAspect="1"/>
          </p:cNvSpPr>
          <p:nvPr/>
        </p:nvSpPr>
        <p:spPr>
          <a:xfrm>
            <a:off x="1547813" y="5157788"/>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1" name="フローチャート : 結合子 120"/>
          <p:cNvSpPr>
            <a:spLocks noChangeAspect="1"/>
          </p:cNvSpPr>
          <p:nvPr/>
        </p:nvSpPr>
        <p:spPr>
          <a:xfrm>
            <a:off x="755650" y="5157788"/>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2" name="フローチャート : 結合子 121"/>
          <p:cNvSpPr>
            <a:spLocks noChangeAspect="1"/>
          </p:cNvSpPr>
          <p:nvPr/>
        </p:nvSpPr>
        <p:spPr>
          <a:xfrm>
            <a:off x="900113" y="5013325"/>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3" name="フローチャート : 結合子 122"/>
          <p:cNvSpPr>
            <a:spLocks noChangeAspect="1"/>
          </p:cNvSpPr>
          <p:nvPr/>
        </p:nvSpPr>
        <p:spPr>
          <a:xfrm>
            <a:off x="1403350" y="50133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4" name="フローチャート : 結合子 123"/>
          <p:cNvSpPr>
            <a:spLocks noChangeAspect="1"/>
          </p:cNvSpPr>
          <p:nvPr/>
        </p:nvSpPr>
        <p:spPr>
          <a:xfrm>
            <a:off x="1116013" y="5157788"/>
            <a:ext cx="74612"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5" name="フローチャート : 結合子 124"/>
          <p:cNvSpPr>
            <a:spLocks noChangeAspect="1"/>
          </p:cNvSpPr>
          <p:nvPr/>
        </p:nvSpPr>
        <p:spPr>
          <a:xfrm>
            <a:off x="1331913" y="5157788"/>
            <a:ext cx="74612"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6" name="フローチャート : 結合子 125"/>
          <p:cNvSpPr>
            <a:spLocks noChangeAspect="1"/>
          </p:cNvSpPr>
          <p:nvPr/>
        </p:nvSpPr>
        <p:spPr>
          <a:xfrm>
            <a:off x="900113" y="5157788"/>
            <a:ext cx="74612"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7" name="フローチャート : 結合子 126"/>
          <p:cNvSpPr>
            <a:spLocks noChangeAspect="1"/>
          </p:cNvSpPr>
          <p:nvPr/>
        </p:nvSpPr>
        <p:spPr>
          <a:xfrm>
            <a:off x="1908175" y="4941888"/>
            <a:ext cx="74613"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9" name="正方形/長方形 128"/>
          <p:cNvSpPr/>
          <p:nvPr/>
        </p:nvSpPr>
        <p:spPr>
          <a:xfrm>
            <a:off x="971550" y="5302250"/>
            <a:ext cx="287338"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0" name="正方形/長方形 129"/>
          <p:cNvSpPr/>
          <p:nvPr/>
        </p:nvSpPr>
        <p:spPr>
          <a:xfrm>
            <a:off x="1403350" y="5302250"/>
            <a:ext cx="288925"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1" name="正方形/長方形 130"/>
          <p:cNvSpPr/>
          <p:nvPr/>
        </p:nvSpPr>
        <p:spPr>
          <a:xfrm>
            <a:off x="1908175" y="5302250"/>
            <a:ext cx="287338"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34" name="直線矢印コネクタ 133"/>
          <p:cNvCxnSpPr/>
          <p:nvPr/>
        </p:nvCxnSpPr>
        <p:spPr>
          <a:xfrm>
            <a:off x="2555875" y="5157788"/>
            <a:ext cx="4318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a:off x="3492500" y="4941888"/>
            <a:ext cx="1439863" cy="360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2607" name="グループ化 135"/>
          <p:cNvGrpSpPr>
            <a:grpSpLocks noChangeAspect="1"/>
          </p:cNvGrpSpPr>
          <p:nvPr/>
        </p:nvGrpSpPr>
        <p:grpSpPr bwMode="auto">
          <a:xfrm>
            <a:off x="3132138" y="4652963"/>
            <a:ext cx="2203450" cy="431800"/>
            <a:chOff x="1547664" y="1916832"/>
            <a:chExt cx="3672408" cy="720080"/>
          </a:xfrm>
        </p:grpSpPr>
        <p:cxnSp>
          <p:nvCxnSpPr>
            <p:cNvPr id="137" name="直線コネクタ 136"/>
            <p:cNvCxnSpPr/>
            <p:nvPr/>
          </p:nvCxnSpPr>
          <p:spPr>
            <a:xfrm flipV="1">
              <a:off x="1547664" y="1916832"/>
              <a:ext cx="288394"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a:off x="1836058" y="1916832"/>
              <a:ext cx="2883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a:off x="2124454" y="1916832"/>
              <a:ext cx="71436" cy="431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直線コネクタ 139"/>
            <p:cNvCxnSpPr/>
            <p:nvPr/>
          </p:nvCxnSpPr>
          <p:spPr>
            <a:xfrm>
              <a:off x="2195891" y="2348350"/>
              <a:ext cx="237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直線コネクタ 140"/>
            <p:cNvCxnSpPr/>
            <p:nvPr/>
          </p:nvCxnSpPr>
          <p:spPr>
            <a:xfrm flipH="1">
              <a:off x="4571844" y="1916832"/>
              <a:ext cx="142875" cy="431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直線コネクタ 141"/>
            <p:cNvCxnSpPr/>
            <p:nvPr/>
          </p:nvCxnSpPr>
          <p:spPr>
            <a:xfrm flipH="1" flipV="1">
              <a:off x="5003114" y="1916832"/>
              <a:ext cx="216958" cy="648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直線コネクタ 142"/>
            <p:cNvCxnSpPr/>
            <p:nvPr/>
          </p:nvCxnSpPr>
          <p:spPr>
            <a:xfrm>
              <a:off x="4714718" y="1916832"/>
              <a:ext cx="288396"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4" name="正方形/長方形 143"/>
          <p:cNvSpPr/>
          <p:nvPr/>
        </p:nvSpPr>
        <p:spPr>
          <a:xfrm>
            <a:off x="3419475" y="5302250"/>
            <a:ext cx="288925"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5" name="フローチャート : 結合子 144"/>
          <p:cNvSpPr>
            <a:spLocks noChangeAspect="1"/>
          </p:cNvSpPr>
          <p:nvPr/>
        </p:nvSpPr>
        <p:spPr>
          <a:xfrm>
            <a:off x="3492500" y="5013325"/>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7" name="フローチャート : 結合子 146"/>
          <p:cNvSpPr>
            <a:spLocks noChangeAspect="1"/>
          </p:cNvSpPr>
          <p:nvPr/>
        </p:nvSpPr>
        <p:spPr>
          <a:xfrm>
            <a:off x="4067175" y="50133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5" name="フローチャート : 結合子 154"/>
          <p:cNvSpPr>
            <a:spLocks noChangeAspect="1"/>
          </p:cNvSpPr>
          <p:nvPr/>
        </p:nvSpPr>
        <p:spPr>
          <a:xfrm>
            <a:off x="4643438" y="50133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正方形/長方形 156"/>
          <p:cNvSpPr/>
          <p:nvPr/>
        </p:nvSpPr>
        <p:spPr>
          <a:xfrm>
            <a:off x="3851275" y="5302250"/>
            <a:ext cx="288925"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正方形/長方形 157"/>
          <p:cNvSpPr/>
          <p:nvPr/>
        </p:nvSpPr>
        <p:spPr>
          <a:xfrm>
            <a:off x="4284663" y="5302250"/>
            <a:ext cx="287337"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 name="正方形/長方形 158"/>
          <p:cNvSpPr/>
          <p:nvPr/>
        </p:nvSpPr>
        <p:spPr>
          <a:xfrm>
            <a:off x="4787900" y="5302250"/>
            <a:ext cx="288925"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0" name="正方形/長方形 159"/>
          <p:cNvSpPr/>
          <p:nvPr/>
        </p:nvSpPr>
        <p:spPr>
          <a:xfrm>
            <a:off x="611188" y="4294188"/>
            <a:ext cx="1512887" cy="2873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降雨又は用水</a:t>
            </a:r>
          </a:p>
        </p:txBody>
      </p:sp>
      <p:sp>
        <p:nvSpPr>
          <p:cNvPr id="161" name="下矢印 160"/>
          <p:cNvSpPr/>
          <p:nvPr/>
        </p:nvSpPr>
        <p:spPr>
          <a:xfrm>
            <a:off x="1187450" y="4652963"/>
            <a:ext cx="288925" cy="2159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3" name="下矢印 162"/>
          <p:cNvSpPr/>
          <p:nvPr/>
        </p:nvSpPr>
        <p:spPr>
          <a:xfrm>
            <a:off x="4067175" y="4652963"/>
            <a:ext cx="288925" cy="2159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4" name="正方形/長方形 163"/>
          <p:cNvSpPr/>
          <p:nvPr/>
        </p:nvSpPr>
        <p:spPr>
          <a:xfrm>
            <a:off x="3492500" y="5373688"/>
            <a:ext cx="1439863" cy="360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5" name="フローチャート : 結合子 164"/>
          <p:cNvSpPr>
            <a:spLocks noChangeAspect="1"/>
          </p:cNvSpPr>
          <p:nvPr/>
        </p:nvSpPr>
        <p:spPr>
          <a:xfrm>
            <a:off x="3492500" y="5445125"/>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6" name="フローチャート : 結合子 165"/>
          <p:cNvSpPr>
            <a:spLocks noChangeAspect="1"/>
          </p:cNvSpPr>
          <p:nvPr/>
        </p:nvSpPr>
        <p:spPr>
          <a:xfrm>
            <a:off x="4787900" y="5518150"/>
            <a:ext cx="76200" cy="7461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7" name="フローチャート : 結合子 166"/>
          <p:cNvSpPr>
            <a:spLocks noChangeAspect="1"/>
          </p:cNvSpPr>
          <p:nvPr/>
        </p:nvSpPr>
        <p:spPr>
          <a:xfrm>
            <a:off x="4067175" y="54451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8" name="フローチャート : 結合子 167"/>
          <p:cNvSpPr>
            <a:spLocks noChangeAspect="1"/>
          </p:cNvSpPr>
          <p:nvPr/>
        </p:nvSpPr>
        <p:spPr>
          <a:xfrm>
            <a:off x="4572000" y="54451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9" name="フローチャート : 結合子 168"/>
          <p:cNvSpPr>
            <a:spLocks noChangeAspect="1"/>
          </p:cNvSpPr>
          <p:nvPr/>
        </p:nvSpPr>
        <p:spPr>
          <a:xfrm>
            <a:off x="4427538" y="55895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0" name="フローチャート : 結合子 169"/>
          <p:cNvSpPr>
            <a:spLocks noChangeAspect="1"/>
          </p:cNvSpPr>
          <p:nvPr/>
        </p:nvSpPr>
        <p:spPr>
          <a:xfrm>
            <a:off x="3635375" y="55895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1" name="フローチャート : 結合子 170"/>
          <p:cNvSpPr>
            <a:spLocks noChangeAspect="1"/>
          </p:cNvSpPr>
          <p:nvPr/>
        </p:nvSpPr>
        <p:spPr>
          <a:xfrm>
            <a:off x="3779838" y="54451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2" name="フローチャート : 結合子 171"/>
          <p:cNvSpPr>
            <a:spLocks noChangeAspect="1"/>
          </p:cNvSpPr>
          <p:nvPr/>
        </p:nvSpPr>
        <p:spPr>
          <a:xfrm>
            <a:off x="4284663" y="5445125"/>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3" name="フローチャート : 結合子 172"/>
          <p:cNvSpPr>
            <a:spLocks noChangeAspect="1"/>
          </p:cNvSpPr>
          <p:nvPr/>
        </p:nvSpPr>
        <p:spPr>
          <a:xfrm>
            <a:off x="3995738" y="55895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4" name="フローチャート : 結合子 173"/>
          <p:cNvSpPr>
            <a:spLocks noChangeAspect="1"/>
          </p:cNvSpPr>
          <p:nvPr/>
        </p:nvSpPr>
        <p:spPr>
          <a:xfrm>
            <a:off x="4211638" y="55895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5" name="フローチャート : 結合子 174"/>
          <p:cNvSpPr>
            <a:spLocks noChangeAspect="1"/>
          </p:cNvSpPr>
          <p:nvPr/>
        </p:nvSpPr>
        <p:spPr>
          <a:xfrm>
            <a:off x="3779838" y="55895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6" name="フローチャート : 結合子 175"/>
          <p:cNvSpPr>
            <a:spLocks noChangeAspect="1"/>
          </p:cNvSpPr>
          <p:nvPr/>
        </p:nvSpPr>
        <p:spPr>
          <a:xfrm>
            <a:off x="4787900" y="53736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77" name="直線矢印コネクタ 176"/>
          <p:cNvCxnSpPr/>
          <p:nvPr/>
        </p:nvCxnSpPr>
        <p:spPr>
          <a:xfrm>
            <a:off x="5580063" y="5157788"/>
            <a:ext cx="4318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8" name="正方形/長方形 177"/>
          <p:cNvSpPr/>
          <p:nvPr/>
        </p:nvSpPr>
        <p:spPr>
          <a:xfrm>
            <a:off x="6516688" y="4941888"/>
            <a:ext cx="1439862" cy="3603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2633" name="グループ化 178"/>
          <p:cNvGrpSpPr>
            <a:grpSpLocks noChangeAspect="1"/>
          </p:cNvGrpSpPr>
          <p:nvPr/>
        </p:nvGrpSpPr>
        <p:grpSpPr bwMode="auto">
          <a:xfrm>
            <a:off x="6156325" y="4652963"/>
            <a:ext cx="2203450" cy="431800"/>
            <a:chOff x="1547664" y="1916832"/>
            <a:chExt cx="3672408" cy="720080"/>
          </a:xfrm>
        </p:grpSpPr>
        <p:cxnSp>
          <p:nvCxnSpPr>
            <p:cNvPr id="180" name="直線コネクタ 179"/>
            <p:cNvCxnSpPr/>
            <p:nvPr/>
          </p:nvCxnSpPr>
          <p:spPr>
            <a:xfrm flipV="1">
              <a:off x="1547664" y="1916832"/>
              <a:ext cx="28839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直線コネクタ 180"/>
            <p:cNvCxnSpPr/>
            <p:nvPr/>
          </p:nvCxnSpPr>
          <p:spPr>
            <a:xfrm>
              <a:off x="1836060" y="1916832"/>
              <a:ext cx="28839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直線コネクタ 181"/>
            <p:cNvCxnSpPr/>
            <p:nvPr/>
          </p:nvCxnSpPr>
          <p:spPr>
            <a:xfrm>
              <a:off x="2124454" y="1916832"/>
              <a:ext cx="71438" cy="431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2195892" y="2348350"/>
              <a:ext cx="23759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4" name="直線コネクタ 183"/>
            <p:cNvCxnSpPr/>
            <p:nvPr/>
          </p:nvCxnSpPr>
          <p:spPr>
            <a:xfrm flipH="1">
              <a:off x="4571845" y="1916832"/>
              <a:ext cx="142875" cy="4315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直線コネクタ 184"/>
            <p:cNvCxnSpPr/>
            <p:nvPr/>
          </p:nvCxnSpPr>
          <p:spPr>
            <a:xfrm flipH="1" flipV="1">
              <a:off x="5003114" y="1916832"/>
              <a:ext cx="216958" cy="6486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直線コネクタ 185"/>
            <p:cNvCxnSpPr/>
            <p:nvPr/>
          </p:nvCxnSpPr>
          <p:spPr>
            <a:xfrm>
              <a:off x="4714720" y="1916832"/>
              <a:ext cx="28839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7" name="正方形/長方形 186"/>
          <p:cNvSpPr/>
          <p:nvPr/>
        </p:nvSpPr>
        <p:spPr>
          <a:xfrm>
            <a:off x="6443663" y="5302250"/>
            <a:ext cx="288925"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8" name="フローチャート : 結合子 187"/>
          <p:cNvSpPr>
            <a:spLocks noChangeAspect="1"/>
          </p:cNvSpPr>
          <p:nvPr/>
        </p:nvSpPr>
        <p:spPr>
          <a:xfrm>
            <a:off x="7019925" y="5518150"/>
            <a:ext cx="76200" cy="7461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9" name="フローチャート : 結合子 188"/>
          <p:cNvSpPr>
            <a:spLocks noChangeAspect="1"/>
          </p:cNvSpPr>
          <p:nvPr/>
        </p:nvSpPr>
        <p:spPr>
          <a:xfrm>
            <a:off x="7451725" y="5445125"/>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0" name="フローチャート : 結合子 189"/>
          <p:cNvSpPr>
            <a:spLocks noChangeAspect="1"/>
          </p:cNvSpPr>
          <p:nvPr/>
        </p:nvSpPr>
        <p:spPr>
          <a:xfrm>
            <a:off x="7740650" y="5518150"/>
            <a:ext cx="74613" cy="7461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1" name="正方形/長方形 190"/>
          <p:cNvSpPr/>
          <p:nvPr/>
        </p:nvSpPr>
        <p:spPr>
          <a:xfrm>
            <a:off x="6875463" y="5302250"/>
            <a:ext cx="288925"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2" name="正方形/長方形 191"/>
          <p:cNvSpPr/>
          <p:nvPr/>
        </p:nvSpPr>
        <p:spPr>
          <a:xfrm>
            <a:off x="7308850" y="5302250"/>
            <a:ext cx="287338"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3" name="正方形/長方形 192"/>
          <p:cNvSpPr/>
          <p:nvPr/>
        </p:nvSpPr>
        <p:spPr>
          <a:xfrm>
            <a:off x="7812088" y="5302250"/>
            <a:ext cx="288925"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 name="下矢印 194"/>
          <p:cNvSpPr/>
          <p:nvPr/>
        </p:nvSpPr>
        <p:spPr>
          <a:xfrm>
            <a:off x="7092950" y="4652963"/>
            <a:ext cx="287338" cy="2159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9" name="正方形/長方形 208"/>
          <p:cNvSpPr/>
          <p:nvPr/>
        </p:nvSpPr>
        <p:spPr>
          <a:xfrm>
            <a:off x="6516688" y="5734050"/>
            <a:ext cx="1439862" cy="35877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0" name="フローチャート : 結合子 209"/>
          <p:cNvSpPr>
            <a:spLocks noChangeAspect="1"/>
          </p:cNvSpPr>
          <p:nvPr/>
        </p:nvSpPr>
        <p:spPr>
          <a:xfrm>
            <a:off x="6516688" y="5805488"/>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1" name="フローチャート : 結合子 210"/>
          <p:cNvSpPr>
            <a:spLocks noChangeAspect="1"/>
          </p:cNvSpPr>
          <p:nvPr/>
        </p:nvSpPr>
        <p:spPr>
          <a:xfrm>
            <a:off x="8675688" y="6165850"/>
            <a:ext cx="76200" cy="7461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2" name="フローチャート : 結合子 211"/>
          <p:cNvSpPr>
            <a:spLocks noChangeAspect="1"/>
          </p:cNvSpPr>
          <p:nvPr/>
        </p:nvSpPr>
        <p:spPr>
          <a:xfrm>
            <a:off x="7092950" y="5805488"/>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3" name="フローチャート : 結合子 212"/>
          <p:cNvSpPr>
            <a:spLocks noChangeAspect="1"/>
          </p:cNvSpPr>
          <p:nvPr/>
        </p:nvSpPr>
        <p:spPr>
          <a:xfrm>
            <a:off x="7596188" y="58054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4" name="フローチャート : 結合子 213"/>
          <p:cNvSpPr>
            <a:spLocks noChangeAspect="1"/>
          </p:cNvSpPr>
          <p:nvPr/>
        </p:nvSpPr>
        <p:spPr>
          <a:xfrm>
            <a:off x="8532813" y="6237288"/>
            <a:ext cx="74612"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 name="フローチャート : 結合子 214"/>
          <p:cNvSpPr>
            <a:spLocks noChangeAspect="1"/>
          </p:cNvSpPr>
          <p:nvPr/>
        </p:nvSpPr>
        <p:spPr>
          <a:xfrm>
            <a:off x="6659563" y="5949950"/>
            <a:ext cx="76200" cy="7461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6" name="フローチャート : 結合子 215"/>
          <p:cNvSpPr>
            <a:spLocks noChangeAspect="1"/>
          </p:cNvSpPr>
          <p:nvPr/>
        </p:nvSpPr>
        <p:spPr>
          <a:xfrm>
            <a:off x="6804025" y="5805488"/>
            <a:ext cx="76200"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7" name="フローチャート : 結合子 216"/>
          <p:cNvSpPr>
            <a:spLocks noChangeAspect="1"/>
          </p:cNvSpPr>
          <p:nvPr/>
        </p:nvSpPr>
        <p:spPr>
          <a:xfrm>
            <a:off x="7308850" y="5805488"/>
            <a:ext cx="74613" cy="76200"/>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8" name="フローチャート : 結合子 217"/>
          <p:cNvSpPr>
            <a:spLocks noChangeAspect="1"/>
          </p:cNvSpPr>
          <p:nvPr/>
        </p:nvSpPr>
        <p:spPr>
          <a:xfrm>
            <a:off x="8675688" y="6310313"/>
            <a:ext cx="76200" cy="74612"/>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9" name="フローチャート : 結合子 218"/>
          <p:cNvSpPr>
            <a:spLocks noChangeAspect="1"/>
          </p:cNvSpPr>
          <p:nvPr/>
        </p:nvSpPr>
        <p:spPr>
          <a:xfrm>
            <a:off x="7235825" y="5949950"/>
            <a:ext cx="76200" cy="7461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0" name="フローチャート : 結合子 219"/>
          <p:cNvSpPr>
            <a:spLocks noChangeAspect="1"/>
          </p:cNvSpPr>
          <p:nvPr/>
        </p:nvSpPr>
        <p:spPr>
          <a:xfrm>
            <a:off x="6804025" y="5949950"/>
            <a:ext cx="76200" cy="74613"/>
          </a:xfrm>
          <a:prstGeom prst="flowChartConnec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22" name="直線コネクタ 221"/>
          <p:cNvCxnSpPr/>
          <p:nvPr/>
        </p:nvCxnSpPr>
        <p:spPr>
          <a:xfrm>
            <a:off x="6300788" y="6021388"/>
            <a:ext cx="2016125" cy="7143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3" name="直線コネクタ 222"/>
          <p:cNvCxnSpPr/>
          <p:nvPr/>
        </p:nvCxnSpPr>
        <p:spPr>
          <a:xfrm>
            <a:off x="6300788" y="6165850"/>
            <a:ext cx="2016125" cy="7143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4" name="直線矢印コネクタ 223"/>
          <p:cNvCxnSpPr/>
          <p:nvPr/>
        </p:nvCxnSpPr>
        <p:spPr>
          <a:xfrm flipH="1">
            <a:off x="8101013" y="5661025"/>
            <a:ext cx="295275" cy="4429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657" name="テキスト ボックス 224"/>
          <p:cNvSpPr txBox="1">
            <a:spLocks noChangeArrowheads="1"/>
          </p:cNvSpPr>
          <p:nvPr/>
        </p:nvSpPr>
        <p:spPr bwMode="auto">
          <a:xfrm>
            <a:off x="8172450" y="5302250"/>
            <a:ext cx="647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暗渠</a:t>
            </a:r>
          </a:p>
        </p:txBody>
      </p:sp>
      <p:cxnSp>
        <p:nvCxnSpPr>
          <p:cNvPr id="227" name="直線矢印コネクタ 226"/>
          <p:cNvCxnSpPr/>
          <p:nvPr/>
        </p:nvCxnSpPr>
        <p:spPr>
          <a:xfrm>
            <a:off x="8101013" y="6165850"/>
            <a:ext cx="4318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8" name="右カーブ矢印 227"/>
          <p:cNvSpPr/>
          <p:nvPr/>
        </p:nvSpPr>
        <p:spPr>
          <a:xfrm>
            <a:off x="3635375" y="2349500"/>
            <a:ext cx="288925" cy="431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
        <p:nvSpPr>
          <p:cNvPr id="229" name="左カーブ矢印 228"/>
          <p:cNvSpPr/>
          <p:nvPr/>
        </p:nvSpPr>
        <p:spPr>
          <a:xfrm>
            <a:off x="4140200" y="2349500"/>
            <a:ext cx="215900" cy="431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cxnSp>
        <p:nvCxnSpPr>
          <p:cNvPr id="179" name="直線矢印コネクタ 178"/>
          <p:cNvCxnSpPr>
            <a:endCxn id="129" idx="3"/>
          </p:cNvCxnSpPr>
          <p:nvPr/>
        </p:nvCxnSpPr>
        <p:spPr>
          <a:xfrm flipH="1" flipV="1">
            <a:off x="1258888" y="5338763"/>
            <a:ext cx="504825" cy="3952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662" name="テキスト ボックス 48"/>
          <p:cNvSpPr txBox="1">
            <a:spLocks noChangeArrowheads="1"/>
          </p:cNvSpPr>
          <p:nvPr/>
        </p:nvSpPr>
        <p:spPr bwMode="auto">
          <a:xfrm>
            <a:off x="971550" y="5734050"/>
            <a:ext cx="1439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耕盤破砕</a:t>
            </a:r>
            <a:endParaRPr lang="en-US" altLang="ja-JP"/>
          </a:p>
          <a:p>
            <a:pPr eaLnBrk="1" hangingPunct="1"/>
            <a:r>
              <a:rPr lang="ja-JP" altLang="en-US"/>
              <a:t>（補助暗渠）</a:t>
            </a:r>
          </a:p>
        </p:txBody>
      </p:sp>
      <p:sp>
        <p:nvSpPr>
          <p:cNvPr id="197" name="正方形/長方形 196"/>
          <p:cNvSpPr/>
          <p:nvPr/>
        </p:nvSpPr>
        <p:spPr>
          <a:xfrm>
            <a:off x="3492500" y="4294188"/>
            <a:ext cx="1512888" cy="2873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降雨又は用水</a:t>
            </a:r>
          </a:p>
        </p:txBody>
      </p:sp>
      <p:sp>
        <p:nvSpPr>
          <p:cNvPr id="198" name="正方形/長方形 197"/>
          <p:cNvSpPr/>
          <p:nvPr/>
        </p:nvSpPr>
        <p:spPr>
          <a:xfrm>
            <a:off x="6516688" y="4294188"/>
            <a:ext cx="1512887" cy="28733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降雨又は用水</a:t>
            </a:r>
          </a:p>
        </p:txBody>
      </p:sp>
      <p:sp>
        <p:nvSpPr>
          <p:cNvPr id="22665" name="正方形/長方形 193"/>
          <p:cNvSpPr>
            <a:spLocks noChangeArrowheads="1"/>
          </p:cNvSpPr>
          <p:nvPr/>
        </p:nvSpPr>
        <p:spPr bwMode="auto">
          <a:xfrm>
            <a:off x="1763713" y="333375"/>
            <a:ext cx="6011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200"/>
              <a:t>除塩としての溶出法と地下浸透法</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IMG_29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260350"/>
            <a:ext cx="496887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テキスト ボックス 3"/>
          <p:cNvSpPr txBox="1">
            <a:spLocks noChangeArrowheads="1"/>
          </p:cNvSpPr>
          <p:nvPr/>
        </p:nvSpPr>
        <p:spPr bwMode="auto">
          <a:xfrm>
            <a:off x="4473575" y="4868863"/>
            <a:ext cx="4670425" cy="1816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800" b="1"/>
              <a:t>供試品種：まなむすめ</a:t>
            </a:r>
          </a:p>
          <a:p>
            <a:pPr eaLnBrk="1" hangingPunct="1"/>
            <a:r>
              <a:rPr lang="zh-TW" altLang="en-US" sz="2800" b="1"/>
              <a:t>実施場所：石巻市蛇田地区</a:t>
            </a:r>
            <a:endParaRPr lang="en-US" altLang="zh-TW" sz="2800" b="1"/>
          </a:p>
          <a:p>
            <a:pPr eaLnBrk="1" hangingPunct="1"/>
            <a:r>
              <a:rPr lang="zh-TW" altLang="en-US" sz="2800" b="1"/>
              <a:t>前　作</a:t>
            </a:r>
            <a:r>
              <a:rPr lang="ja-JP" altLang="en-US" sz="2800" b="1"/>
              <a:t>　　</a:t>
            </a:r>
            <a:r>
              <a:rPr lang="zh-TW" altLang="en-US" sz="2800" b="1"/>
              <a:t>：大豆（復元初年目）</a:t>
            </a:r>
          </a:p>
          <a:p>
            <a:pPr eaLnBrk="1" hangingPunct="1"/>
            <a:r>
              <a:rPr lang="ja-JP" altLang="en-US" sz="2800" b="1"/>
              <a:t>移植日　　：５月２０日</a:t>
            </a:r>
          </a:p>
        </p:txBody>
      </p:sp>
      <p:sp>
        <p:nvSpPr>
          <p:cNvPr id="23557" name="テキスト ボックス 4"/>
          <p:cNvSpPr txBox="1">
            <a:spLocks noChangeArrowheads="1"/>
          </p:cNvSpPr>
          <p:nvPr/>
        </p:nvSpPr>
        <p:spPr bwMode="auto">
          <a:xfrm>
            <a:off x="250825" y="323850"/>
            <a:ext cx="3816350"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4000"/>
              <a:t>溶出法</a:t>
            </a:r>
            <a:endParaRPr lang="en-US" altLang="ja-JP" sz="4000"/>
          </a:p>
          <a:p>
            <a:pPr eaLnBrk="1" hangingPunct="1"/>
            <a:r>
              <a:rPr lang="ja-JP" altLang="en-US" sz="4000"/>
              <a:t>（代掻除塩作業）</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Documents and Settings\2004621fu\デスクトップ\CA3G00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924175"/>
            <a:ext cx="5089525"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descr="C:\Users\suzuki\Desktop\水切溝.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214438"/>
            <a:ext cx="5329238"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fld id="{773A7397-D90B-45E8-BD74-205B41382AD2}" type="slidenum">
              <a:rPr kumimoji="0" lang="en-US" altLang="ja-JP" smtClean="0"/>
              <a:pPr eaLnBrk="1" fontAlgn="base" hangingPunct="1">
                <a:spcBef>
                  <a:spcPct val="0"/>
                </a:spcBef>
                <a:spcAft>
                  <a:spcPct val="0"/>
                </a:spcAft>
              </a:pPr>
              <a:t>23</a:t>
            </a:fld>
            <a:endParaRPr kumimoji="0" lang="en-US" altLang="ja-JP" smtClean="0"/>
          </a:p>
        </p:txBody>
      </p:sp>
      <p:sp>
        <p:nvSpPr>
          <p:cNvPr id="24581" name="AutoShape 14"/>
          <p:cNvSpPr>
            <a:spLocks noChangeArrowheads="1"/>
          </p:cNvSpPr>
          <p:nvPr/>
        </p:nvSpPr>
        <p:spPr bwMode="auto">
          <a:xfrm>
            <a:off x="900113" y="2420938"/>
            <a:ext cx="1511300" cy="792162"/>
          </a:xfrm>
          <a:prstGeom prst="roundRect">
            <a:avLst>
              <a:gd name="adj" fmla="val 16667"/>
            </a:avLst>
          </a:prstGeom>
          <a:solidFill>
            <a:srgbClr val="FFFF99"/>
          </a:solidFill>
          <a:ln w="9525">
            <a:solidFill>
              <a:srgbClr val="000000"/>
            </a:solidFill>
            <a:round/>
            <a:headEnd/>
            <a:tailEnd/>
          </a:ln>
        </p:spPr>
        <p:txBody>
          <a:bodyPr lIns="54864" tIns="32004" rIns="54864" bIns="32004" anchor="ctr"/>
          <a:lstStyle/>
          <a:p>
            <a:pPr algn="ctr"/>
            <a:r>
              <a:rPr lang="ja-JP" altLang="en-US" sz="2000" b="1">
                <a:solidFill>
                  <a:srgbClr val="000000"/>
                </a:solidFill>
                <a:latin typeface="HG創英角ｺﾞｼｯｸUB" pitchFamily="49" charset="-128"/>
                <a:ea typeface="HG創英角ｺﾞｼｯｸUB" pitchFamily="49" charset="-128"/>
              </a:rPr>
              <a:t>排水溝設置</a:t>
            </a:r>
          </a:p>
        </p:txBody>
      </p:sp>
      <p:sp>
        <p:nvSpPr>
          <p:cNvPr id="24582" name="AutoShape 14"/>
          <p:cNvSpPr>
            <a:spLocks noChangeArrowheads="1"/>
          </p:cNvSpPr>
          <p:nvPr/>
        </p:nvSpPr>
        <p:spPr bwMode="auto">
          <a:xfrm>
            <a:off x="7092950" y="2997200"/>
            <a:ext cx="1871663" cy="431800"/>
          </a:xfrm>
          <a:prstGeom prst="roundRect">
            <a:avLst>
              <a:gd name="adj" fmla="val 16667"/>
            </a:avLst>
          </a:prstGeom>
          <a:solidFill>
            <a:srgbClr val="FFFF99"/>
          </a:solidFill>
          <a:ln w="9525">
            <a:solidFill>
              <a:srgbClr val="000000"/>
            </a:solidFill>
            <a:round/>
            <a:headEnd/>
            <a:tailEnd/>
          </a:ln>
        </p:spPr>
        <p:txBody>
          <a:bodyPr lIns="54864" tIns="32004" rIns="54864" bIns="32004" anchor="ctr"/>
          <a:lstStyle/>
          <a:p>
            <a:pPr algn="ctr"/>
            <a:r>
              <a:rPr lang="ja-JP" altLang="en-US" sz="2000" b="1">
                <a:solidFill>
                  <a:srgbClr val="000000"/>
                </a:solidFill>
                <a:latin typeface="HG創英角ｺﾞｼｯｸUB" pitchFamily="49" charset="-128"/>
                <a:ea typeface="HG創英角ｺﾞｼｯｸUB" pitchFamily="49" charset="-128"/>
              </a:rPr>
              <a:t>弾丸暗渠設置</a:t>
            </a:r>
            <a:endParaRPr lang="en-US" altLang="ja-JP" sz="2000" b="1">
              <a:solidFill>
                <a:srgbClr val="000000"/>
              </a:solidFill>
              <a:latin typeface="HG創英角ｺﾞｼｯｸUB" pitchFamily="49" charset="-128"/>
              <a:ea typeface="HG創英角ｺﾞｼｯｸUB" pitchFamily="49" charset="-128"/>
            </a:endParaRPr>
          </a:p>
        </p:txBody>
      </p:sp>
      <p:sp>
        <p:nvSpPr>
          <p:cNvPr id="24583" name="AutoShape 14"/>
          <p:cNvSpPr>
            <a:spLocks noChangeArrowheads="1"/>
          </p:cNvSpPr>
          <p:nvPr/>
        </p:nvSpPr>
        <p:spPr bwMode="auto">
          <a:xfrm>
            <a:off x="107951" y="1468438"/>
            <a:ext cx="1871762" cy="296862"/>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1600" b="1" dirty="0" smtClean="0">
                <a:solidFill>
                  <a:srgbClr val="000000"/>
                </a:solidFill>
                <a:latin typeface="HG創英角ｺﾞｼｯｸUB" pitchFamily="49" charset="-128"/>
                <a:ea typeface="HG創英角ｺﾞｼｯｸUB" pitchFamily="49" charset="-128"/>
              </a:rPr>
              <a:t>除塩</a:t>
            </a:r>
            <a:r>
              <a:rPr lang="ja-JP" altLang="en-US" sz="1600" b="1" dirty="0">
                <a:solidFill>
                  <a:srgbClr val="000000"/>
                </a:solidFill>
                <a:latin typeface="HG創英角ｺﾞｼｯｸUB" pitchFamily="49" charset="-128"/>
                <a:ea typeface="HG創英角ｺﾞｼｯｸUB" pitchFamily="49" charset="-128"/>
              </a:rPr>
              <a:t>作業の工程</a:t>
            </a:r>
          </a:p>
        </p:txBody>
      </p:sp>
      <p:sp>
        <p:nvSpPr>
          <p:cNvPr id="8" name="テキスト ボックス 4"/>
          <p:cNvSpPr txBox="1">
            <a:spLocks noChangeArrowheads="1"/>
          </p:cNvSpPr>
          <p:nvPr/>
        </p:nvSpPr>
        <p:spPr bwMode="auto">
          <a:xfrm>
            <a:off x="214313" y="266700"/>
            <a:ext cx="5546725" cy="706438"/>
          </a:xfrm>
          <a:prstGeom prst="rect">
            <a:avLst/>
          </a:prstGeom>
          <a:solidFill>
            <a:schemeClr val="accent6">
              <a:lumMod val="20000"/>
              <a:lumOff val="80000"/>
            </a:schemeClr>
          </a:solidFill>
          <a:ln>
            <a:noFill/>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defRPr/>
            </a:pPr>
            <a:r>
              <a:rPr lang="ja-JP" altLang="en-US" sz="4000" dirty="0" smtClean="0"/>
              <a:t>地下浸透法（縦浸透法）</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suzuki\Desktop\弾丸３－２.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12738"/>
            <a:ext cx="5184775"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C:\Users\suzuki\Desktop\耕起.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2708275"/>
            <a:ext cx="5329238"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fld id="{F2895FC8-50D7-4F15-BCFD-B9D7162D9991}" type="slidenum">
              <a:rPr kumimoji="0" lang="en-US" altLang="ja-JP" smtClean="0"/>
              <a:pPr eaLnBrk="1" fontAlgn="base" hangingPunct="1">
                <a:spcBef>
                  <a:spcPct val="0"/>
                </a:spcBef>
                <a:spcAft>
                  <a:spcPct val="0"/>
                </a:spcAft>
              </a:pPr>
              <a:t>24</a:t>
            </a:fld>
            <a:endParaRPr kumimoji="0" lang="en-US" altLang="ja-JP" smtClean="0"/>
          </a:p>
        </p:txBody>
      </p:sp>
      <p:sp>
        <p:nvSpPr>
          <p:cNvPr id="25605" name="Text Box 3"/>
          <p:cNvSpPr txBox="1">
            <a:spLocks noChangeArrowheads="1"/>
          </p:cNvSpPr>
          <p:nvPr/>
        </p:nvSpPr>
        <p:spPr bwMode="auto">
          <a:xfrm>
            <a:off x="5219700" y="1700213"/>
            <a:ext cx="338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endParaRPr lang="ja-JP" altLang="ja-JP" sz="2400" b="1"/>
          </a:p>
        </p:txBody>
      </p:sp>
      <p:sp>
        <p:nvSpPr>
          <p:cNvPr id="25606" name="AutoShape 14"/>
          <p:cNvSpPr>
            <a:spLocks noChangeArrowheads="1"/>
          </p:cNvSpPr>
          <p:nvPr/>
        </p:nvSpPr>
        <p:spPr bwMode="auto">
          <a:xfrm>
            <a:off x="3346450" y="476250"/>
            <a:ext cx="1863725" cy="514350"/>
          </a:xfrm>
          <a:prstGeom prst="roundRect">
            <a:avLst>
              <a:gd name="adj" fmla="val 16667"/>
            </a:avLst>
          </a:prstGeom>
          <a:solidFill>
            <a:srgbClr val="FFFF99"/>
          </a:solidFill>
          <a:ln w="9525">
            <a:solidFill>
              <a:srgbClr val="000000"/>
            </a:solidFill>
            <a:round/>
            <a:headEnd/>
            <a:tailEnd/>
          </a:ln>
        </p:spPr>
        <p:txBody>
          <a:bodyPr lIns="54864" tIns="32004" rIns="54864" bIns="32004" anchor="ctr"/>
          <a:lstStyle/>
          <a:p>
            <a:pPr algn="ctr"/>
            <a:r>
              <a:rPr lang="ja-JP" altLang="en-US" sz="2000" b="1">
                <a:solidFill>
                  <a:srgbClr val="000000"/>
                </a:solidFill>
                <a:latin typeface="HG創英角ｺﾞｼｯｸUB" pitchFamily="49" charset="-128"/>
                <a:ea typeface="HG創英角ｺﾞｼｯｸUB" pitchFamily="49" charset="-128"/>
              </a:rPr>
              <a:t>弾丸暗渠完了</a:t>
            </a:r>
          </a:p>
        </p:txBody>
      </p:sp>
      <p:sp>
        <p:nvSpPr>
          <p:cNvPr id="25607" name="AutoShape 14"/>
          <p:cNvSpPr>
            <a:spLocks noChangeArrowheads="1"/>
          </p:cNvSpPr>
          <p:nvPr/>
        </p:nvSpPr>
        <p:spPr bwMode="auto">
          <a:xfrm>
            <a:off x="7092950" y="4437063"/>
            <a:ext cx="1366838" cy="649287"/>
          </a:xfrm>
          <a:prstGeom prst="roundRect">
            <a:avLst>
              <a:gd name="adj" fmla="val 16667"/>
            </a:avLst>
          </a:prstGeom>
          <a:solidFill>
            <a:srgbClr val="FFFF99"/>
          </a:solidFill>
          <a:ln w="9525">
            <a:solidFill>
              <a:srgbClr val="000000"/>
            </a:solidFill>
            <a:round/>
            <a:headEnd/>
            <a:tailEnd/>
          </a:ln>
        </p:spPr>
        <p:txBody>
          <a:bodyPr lIns="54864" tIns="32004" rIns="54864" bIns="32004" anchor="ctr"/>
          <a:lstStyle/>
          <a:p>
            <a:pPr algn="ctr"/>
            <a:r>
              <a:rPr lang="ja-JP" altLang="en-US" sz="2000" b="1">
                <a:solidFill>
                  <a:srgbClr val="000000"/>
                </a:solidFill>
                <a:latin typeface="HG創英角ｺﾞｼｯｸUB" pitchFamily="49" charset="-128"/>
                <a:ea typeface="HG創英角ｺﾞｼｯｸUB" pitchFamily="49" charset="-128"/>
              </a:rPr>
              <a:t>耕起状況</a:t>
            </a:r>
          </a:p>
        </p:txBody>
      </p:sp>
      <p:sp>
        <p:nvSpPr>
          <p:cNvPr id="25608" name="AutoShape 14"/>
          <p:cNvSpPr>
            <a:spLocks noChangeArrowheads="1"/>
          </p:cNvSpPr>
          <p:nvPr/>
        </p:nvSpPr>
        <p:spPr bwMode="auto">
          <a:xfrm>
            <a:off x="179388" y="36513"/>
            <a:ext cx="1944340" cy="276225"/>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1600" b="1" dirty="0" smtClean="0">
                <a:solidFill>
                  <a:srgbClr val="000000"/>
                </a:solidFill>
                <a:latin typeface="HG創英角ｺﾞｼｯｸUB" pitchFamily="49" charset="-128"/>
                <a:ea typeface="HG創英角ｺﾞｼｯｸUB" pitchFamily="49" charset="-128"/>
              </a:rPr>
              <a:t>除塩</a:t>
            </a:r>
            <a:r>
              <a:rPr lang="ja-JP" altLang="en-US" sz="1600" b="1" dirty="0">
                <a:solidFill>
                  <a:srgbClr val="000000"/>
                </a:solidFill>
                <a:latin typeface="HG創英角ｺﾞｼｯｸUB" pitchFamily="49" charset="-128"/>
                <a:ea typeface="HG創英角ｺﾞｼｯｸUB" pitchFamily="49" charset="-128"/>
              </a:rPr>
              <a:t>作業の工程</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C:\Documents and Settings\2004621fu\デスクトップ\亀山及び野蒜H23.12.5 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333375"/>
            <a:ext cx="4956175"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C:\Documents and Settings\2004621fu\デスクトップ\画像-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7" y="2800350"/>
            <a:ext cx="51847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AutoShape 14"/>
          <p:cNvSpPr>
            <a:spLocks noChangeArrowheads="1"/>
          </p:cNvSpPr>
          <p:nvPr/>
        </p:nvSpPr>
        <p:spPr bwMode="auto">
          <a:xfrm>
            <a:off x="3035300" y="404813"/>
            <a:ext cx="2089150" cy="503237"/>
          </a:xfrm>
          <a:prstGeom prst="roundRect">
            <a:avLst>
              <a:gd name="adj" fmla="val 16667"/>
            </a:avLst>
          </a:prstGeom>
          <a:solidFill>
            <a:srgbClr val="FFFF99"/>
          </a:solidFill>
          <a:ln w="9525">
            <a:solidFill>
              <a:srgbClr val="000000"/>
            </a:solidFill>
            <a:round/>
            <a:headEnd/>
            <a:tailEnd/>
          </a:ln>
        </p:spPr>
        <p:txBody>
          <a:bodyPr lIns="54864" tIns="32004" rIns="54864" bIns="32004" anchor="ctr"/>
          <a:lstStyle/>
          <a:p>
            <a:pPr algn="ctr"/>
            <a:r>
              <a:rPr lang="ja-JP" altLang="en-US" sz="2000" b="1">
                <a:solidFill>
                  <a:srgbClr val="000000"/>
                </a:solidFill>
                <a:latin typeface="HG創英角ｺﾞｼｯｸUB" pitchFamily="49" charset="-128"/>
                <a:ea typeface="HG創英角ｺﾞｼｯｸUB" pitchFamily="49" charset="-128"/>
              </a:rPr>
              <a:t>湛水状況</a:t>
            </a:r>
          </a:p>
        </p:txBody>
      </p:sp>
      <p:sp>
        <p:nvSpPr>
          <p:cNvPr id="26630" name="AutoShape 14"/>
          <p:cNvSpPr>
            <a:spLocks noChangeArrowheads="1"/>
          </p:cNvSpPr>
          <p:nvPr/>
        </p:nvSpPr>
        <p:spPr bwMode="auto">
          <a:xfrm>
            <a:off x="4932363" y="2276475"/>
            <a:ext cx="4032250" cy="523875"/>
          </a:xfrm>
          <a:prstGeom prst="roundRect">
            <a:avLst>
              <a:gd name="adj" fmla="val 16667"/>
            </a:avLst>
          </a:prstGeom>
          <a:solidFill>
            <a:srgbClr val="FFFF99"/>
          </a:solidFill>
          <a:ln w="9525">
            <a:solidFill>
              <a:srgbClr val="000000"/>
            </a:solidFill>
            <a:round/>
            <a:headEnd/>
            <a:tailEnd/>
          </a:ln>
        </p:spPr>
        <p:txBody>
          <a:bodyPr lIns="54864" tIns="32004" rIns="54864" bIns="32004" anchor="ctr"/>
          <a:lstStyle/>
          <a:p>
            <a:pPr algn="ctr"/>
            <a:r>
              <a:rPr lang="ja-JP" altLang="en-US" sz="2000" b="1">
                <a:solidFill>
                  <a:srgbClr val="000000"/>
                </a:solidFill>
                <a:latin typeface="HG創英角ｺﾞｼｯｸUB" pitchFamily="49" charset="-128"/>
                <a:ea typeface="HG創英角ｺﾞｼｯｸUB" pitchFamily="49" charset="-128"/>
              </a:rPr>
              <a:t>落水状況（弾丸暗渠からの排水）</a:t>
            </a:r>
          </a:p>
        </p:txBody>
      </p:sp>
      <p:sp>
        <p:nvSpPr>
          <p:cNvPr id="26631" name="AutoShape 14"/>
          <p:cNvSpPr>
            <a:spLocks noChangeArrowheads="1"/>
          </p:cNvSpPr>
          <p:nvPr/>
        </p:nvSpPr>
        <p:spPr bwMode="auto">
          <a:xfrm>
            <a:off x="179388" y="36513"/>
            <a:ext cx="1872332" cy="296862"/>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1600" b="1" dirty="0" smtClean="0">
                <a:solidFill>
                  <a:srgbClr val="000000"/>
                </a:solidFill>
                <a:latin typeface="HG創英角ｺﾞｼｯｸUB" pitchFamily="49" charset="-128"/>
                <a:ea typeface="HG創英角ｺﾞｼｯｸUB" pitchFamily="49" charset="-128"/>
              </a:rPr>
              <a:t>除塩</a:t>
            </a:r>
            <a:r>
              <a:rPr lang="ja-JP" altLang="en-US" sz="1600" b="1" dirty="0">
                <a:solidFill>
                  <a:srgbClr val="000000"/>
                </a:solidFill>
                <a:latin typeface="HG創英角ｺﾞｼｯｸUB" pitchFamily="49" charset="-128"/>
                <a:ea typeface="HG創英角ｺﾞｼｯｸUB" pitchFamily="49" charset="-128"/>
              </a:rPr>
              <a:t>作業の工程</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ja-JP" altLang="ja-JP" smtClean="0"/>
          </a:p>
        </p:txBody>
      </p:sp>
      <p:sp>
        <p:nvSpPr>
          <p:cNvPr id="27651" name="Rectangle 3"/>
          <p:cNvSpPr>
            <a:spLocks noGrp="1" noChangeArrowheads="1"/>
          </p:cNvSpPr>
          <p:nvPr>
            <p:ph type="body" idx="1"/>
          </p:nvPr>
        </p:nvSpPr>
        <p:spPr/>
        <p:txBody>
          <a:bodyPr/>
          <a:lstStyle/>
          <a:p>
            <a:pPr eaLnBrk="1" hangingPunct="1"/>
            <a:endParaRPr lang="ja-JP" altLang="ja-JP" smtClean="0"/>
          </a:p>
        </p:txBody>
      </p:sp>
      <p:pic>
        <p:nvPicPr>
          <p:cNvPr id="27652" name="Picture 4" descr="蛇田境谷地還元鉄"/>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5"/>
          <p:cNvSpPr>
            <a:spLocks noChangeArrowheads="1"/>
          </p:cNvSpPr>
          <p:nvPr/>
        </p:nvSpPr>
        <p:spPr bwMode="auto">
          <a:xfrm>
            <a:off x="3492500" y="188913"/>
            <a:ext cx="5400675" cy="1511300"/>
          </a:xfrm>
          <a:prstGeom prst="rect">
            <a:avLst/>
          </a:prstGeom>
          <a:solidFill>
            <a:schemeClr val="bg1">
              <a:alpha val="7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ja-JP" altLang="en-US" sz="3200"/>
              <a:t>一部では</a:t>
            </a:r>
            <a:endParaRPr lang="en-US" altLang="ja-JP" sz="3200"/>
          </a:p>
          <a:p>
            <a:pPr algn="ctr"/>
            <a:r>
              <a:rPr lang="ja-JP" altLang="en-US" sz="3200"/>
              <a:t>・藻類の発生と鉄皮膜の浮遊</a:t>
            </a:r>
            <a:endParaRPr lang="en-US" altLang="ja-JP" sz="3200"/>
          </a:p>
          <a:p>
            <a:r>
              <a:rPr lang="ja-JP" altLang="en-US" sz="3200"/>
              <a:t>・土壌の還元化</a:t>
            </a:r>
          </a:p>
        </p:txBody>
      </p:sp>
      <p:pic>
        <p:nvPicPr>
          <p:cNvPr id="27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01975"/>
            <a:ext cx="5027613"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ja-JP" altLang="ja-JP" smtClean="0"/>
          </a:p>
        </p:txBody>
      </p:sp>
      <p:sp>
        <p:nvSpPr>
          <p:cNvPr id="28675" name="Rectangle 3"/>
          <p:cNvSpPr>
            <a:spLocks noGrp="1" noChangeArrowheads="1"/>
          </p:cNvSpPr>
          <p:nvPr>
            <p:ph type="body" idx="1"/>
          </p:nvPr>
        </p:nvSpPr>
        <p:spPr/>
        <p:txBody>
          <a:bodyPr/>
          <a:lstStyle/>
          <a:p>
            <a:endParaRPr lang="ja-JP" altLang="ja-JP" smtClean="0"/>
          </a:p>
        </p:txBody>
      </p:sp>
      <p:pic>
        <p:nvPicPr>
          <p:cNvPr id="28676" name="Picture 4" descr="大瓜塩害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p:cNvSpPr>
            <a:spLocks noChangeArrowheads="1"/>
          </p:cNvSpPr>
          <p:nvPr/>
        </p:nvSpPr>
        <p:spPr bwMode="auto">
          <a:xfrm>
            <a:off x="4787900" y="0"/>
            <a:ext cx="4356100" cy="1052513"/>
          </a:xfrm>
          <a:prstGeom prst="rect">
            <a:avLst/>
          </a:prstGeom>
          <a:solidFill>
            <a:schemeClr val="bg1">
              <a:alpha val="4313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3200"/>
              <a:t>石巻市除塩対策圃場</a:t>
            </a:r>
            <a:br>
              <a:rPr lang="ja-JP" altLang="en-US" sz="3200"/>
            </a:br>
            <a:r>
              <a:rPr lang="ja-JP" altLang="en-US" sz="3200"/>
              <a:t>（蛇田地区）</a:t>
            </a:r>
          </a:p>
        </p:txBody>
      </p:sp>
      <p:sp>
        <p:nvSpPr>
          <p:cNvPr id="28678" name="Rectangle 6"/>
          <p:cNvSpPr>
            <a:spLocks noChangeArrowheads="1"/>
          </p:cNvSpPr>
          <p:nvPr/>
        </p:nvSpPr>
        <p:spPr bwMode="auto">
          <a:xfrm>
            <a:off x="684213" y="5589588"/>
            <a:ext cx="3024187" cy="692150"/>
          </a:xfrm>
          <a:prstGeom prst="rect">
            <a:avLst/>
          </a:prstGeom>
          <a:solidFill>
            <a:schemeClr val="bg1">
              <a:alpha val="43137"/>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ja-JP" altLang="en-US" sz="3200"/>
              <a:t>イネの塩害症状</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r>
              <a:rPr lang="ja-JP" altLang="en-US" smtClean="0"/>
              <a:t>麦への影響と塩分の動き</a:t>
            </a:r>
          </a:p>
        </p:txBody>
      </p:sp>
      <p:sp>
        <p:nvSpPr>
          <p:cNvPr id="29699" name="Rectangle 5"/>
          <p:cNvSpPr>
            <a:spLocks noChangeArrowheads="1"/>
          </p:cNvSpPr>
          <p:nvPr/>
        </p:nvSpPr>
        <p:spPr bwMode="auto">
          <a:xfrm>
            <a:off x="250825" y="4797425"/>
            <a:ext cx="44656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2400">
                <a:latin typeface="Calibri" pitchFamily="34" charset="0"/>
              </a:rPr>
              <a:t>石巻市蛇田地区小麦圃場（４</a:t>
            </a:r>
            <a:r>
              <a:rPr lang="en-US" altLang="ja-JP" sz="2400">
                <a:latin typeface="Calibri" pitchFamily="34" charset="0"/>
              </a:rPr>
              <a:t>/</a:t>
            </a:r>
            <a:r>
              <a:rPr lang="ja-JP" altLang="en-US" sz="2400">
                <a:latin typeface="Calibri" pitchFamily="34" charset="0"/>
              </a:rPr>
              <a:t>７）</a:t>
            </a:r>
          </a:p>
        </p:txBody>
      </p:sp>
      <p:sp>
        <p:nvSpPr>
          <p:cNvPr id="29700" name="テキスト ボックス 6"/>
          <p:cNvSpPr txBox="1">
            <a:spLocks noChangeArrowheads="1"/>
          </p:cNvSpPr>
          <p:nvPr/>
        </p:nvSpPr>
        <p:spPr bwMode="auto">
          <a:xfrm>
            <a:off x="755650" y="1196975"/>
            <a:ext cx="792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a:t>遅く播かれた小麦ほど被害、生育の順調だったほ場では平年に近い収量・品質</a:t>
            </a:r>
            <a:endParaRPr lang="en-US" altLang="ja-JP"/>
          </a:p>
        </p:txBody>
      </p:sp>
      <p:sp>
        <p:nvSpPr>
          <p:cNvPr id="29701" name="Rectangle 5"/>
          <p:cNvSpPr>
            <a:spLocks noChangeArrowheads="1"/>
          </p:cNvSpPr>
          <p:nvPr/>
        </p:nvSpPr>
        <p:spPr bwMode="auto">
          <a:xfrm>
            <a:off x="5292725" y="4868863"/>
            <a:ext cx="3346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2400">
                <a:latin typeface="Calibri" pitchFamily="34" charset="0"/>
              </a:rPr>
              <a:t>東松島市（４</a:t>
            </a:r>
            <a:r>
              <a:rPr lang="en-US" altLang="ja-JP" sz="2400">
                <a:latin typeface="Calibri" pitchFamily="34" charset="0"/>
              </a:rPr>
              <a:t>/</a:t>
            </a:r>
            <a:r>
              <a:rPr lang="ja-JP" altLang="en-US" sz="2400">
                <a:latin typeface="Calibri" pitchFamily="34" charset="0"/>
              </a:rPr>
              <a:t>７）</a:t>
            </a:r>
          </a:p>
        </p:txBody>
      </p:sp>
      <p:pic>
        <p:nvPicPr>
          <p:cNvPr id="297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550" y="1628775"/>
            <a:ext cx="4418013"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628775"/>
            <a:ext cx="44640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テキスト ボックス 14"/>
          <p:cNvSpPr txBox="1">
            <a:spLocks noChangeArrowheads="1"/>
          </p:cNvSpPr>
          <p:nvPr/>
        </p:nvSpPr>
        <p:spPr bwMode="auto">
          <a:xfrm>
            <a:off x="1404144" y="5516563"/>
            <a:ext cx="662463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3200"/>
              <a:t>表層は真っ白</a:t>
            </a:r>
            <a:endParaRPr lang="en-US" altLang="ja-JP" sz="3200"/>
          </a:p>
          <a:p>
            <a:pPr algn="ctr" eaLnBrk="1" hangingPunct="1"/>
            <a:r>
              <a:rPr lang="ja-JP" altLang="en-US">
                <a:solidFill>
                  <a:srgbClr val="FF0000"/>
                </a:solidFill>
              </a:rPr>
              <a:t>塩分上昇による表層集積</a:t>
            </a:r>
            <a:endParaRPr lang="en-US" altLang="ja-JP">
              <a:solidFill>
                <a:srgbClr val="FF0000"/>
              </a:solidFill>
            </a:endParaRPr>
          </a:p>
          <a:p>
            <a:pPr algn="ctr" eaLnBrk="1" hangingPunct="1"/>
            <a:r>
              <a:rPr lang="ja-JP" altLang="en-US">
                <a:solidFill>
                  <a:srgbClr val="FF0000"/>
                </a:solidFill>
              </a:rPr>
              <a:t>この時期に表層除塩はできないのか</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ChangeArrowheads="1"/>
          </p:cNvSpPr>
          <p:nvPr/>
        </p:nvSpPr>
        <p:spPr bwMode="auto">
          <a:xfrm>
            <a:off x="5746750" y="2349500"/>
            <a:ext cx="2987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2400">
                <a:latin typeface="Calibri" pitchFamily="34" charset="0"/>
              </a:rPr>
              <a:t>石巻市大瓜地区</a:t>
            </a:r>
          </a:p>
        </p:txBody>
      </p:sp>
      <p:sp>
        <p:nvSpPr>
          <p:cNvPr id="30723" name="Rectangle 5"/>
          <p:cNvSpPr>
            <a:spLocks noChangeArrowheads="1"/>
          </p:cNvSpPr>
          <p:nvPr/>
        </p:nvSpPr>
        <p:spPr bwMode="auto">
          <a:xfrm>
            <a:off x="401638" y="1052513"/>
            <a:ext cx="2952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2400">
                <a:latin typeface="Calibri" pitchFamily="34" charset="0"/>
              </a:rPr>
              <a:t>石巻市蛇田地区</a:t>
            </a:r>
          </a:p>
        </p:txBody>
      </p:sp>
      <p:sp>
        <p:nvSpPr>
          <p:cNvPr id="30724" name="テキスト ボックス 6"/>
          <p:cNvSpPr txBox="1">
            <a:spLocks noChangeArrowheads="1"/>
          </p:cNvSpPr>
          <p:nvPr/>
        </p:nvSpPr>
        <p:spPr bwMode="auto">
          <a:xfrm>
            <a:off x="4668838" y="822325"/>
            <a:ext cx="19446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a:t>（</a:t>
            </a:r>
            <a:r>
              <a:rPr lang="en-US" altLang="ja-JP" sz="2400"/>
              <a:t>8</a:t>
            </a:r>
            <a:r>
              <a:rPr lang="ja-JP" altLang="en-US" sz="2400"/>
              <a:t>月中旬）</a:t>
            </a:r>
          </a:p>
        </p:txBody>
      </p:sp>
      <p:sp>
        <p:nvSpPr>
          <p:cNvPr id="30725" name="テキスト ボックス 7"/>
          <p:cNvSpPr txBox="1">
            <a:spLocks noChangeArrowheads="1"/>
          </p:cNvSpPr>
          <p:nvPr/>
        </p:nvSpPr>
        <p:spPr bwMode="auto">
          <a:xfrm>
            <a:off x="752475" y="4986338"/>
            <a:ext cx="28082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a:t>（</a:t>
            </a:r>
            <a:r>
              <a:rPr lang="en-US" altLang="ja-JP" sz="2400"/>
              <a:t>7/19</a:t>
            </a:r>
            <a:r>
              <a:rPr lang="ja-JP" altLang="en-US" sz="2400"/>
              <a:t>頃播種）</a:t>
            </a:r>
          </a:p>
        </p:txBody>
      </p:sp>
      <p:sp>
        <p:nvSpPr>
          <p:cNvPr id="30726" name="テキスト ボックス 8"/>
          <p:cNvSpPr txBox="1">
            <a:spLocks noChangeArrowheads="1"/>
          </p:cNvSpPr>
          <p:nvPr/>
        </p:nvSpPr>
        <p:spPr bwMode="auto">
          <a:xfrm>
            <a:off x="5867400" y="6211888"/>
            <a:ext cx="2339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a:t>（６</a:t>
            </a:r>
            <a:r>
              <a:rPr lang="en-US" altLang="ja-JP" sz="2400"/>
              <a:t>/</a:t>
            </a:r>
            <a:r>
              <a:rPr lang="ja-JP" altLang="en-US" sz="2400"/>
              <a:t>下播種）</a:t>
            </a:r>
          </a:p>
        </p:txBody>
      </p:sp>
      <p:sp>
        <p:nvSpPr>
          <p:cNvPr id="30727" name="AutoShape 14"/>
          <p:cNvSpPr>
            <a:spLocks noChangeArrowheads="1"/>
          </p:cNvSpPr>
          <p:nvPr/>
        </p:nvSpPr>
        <p:spPr bwMode="auto">
          <a:xfrm>
            <a:off x="179388" y="36513"/>
            <a:ext cx="3168650" cy="296862"/>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ja-JP" altLang="en-US" sz="1600" b="1" dirty="0" smtClean="0">
                <a:solidFill>
                  <a:srgbClr val="000000"/>
                </a:solidFill>
                <a:latin typeface="HG創英角ｺﾞｼｯｸUB" pitchFamily="49" charset="-128"/>
                <a:ea typeface="HG創英角ｺﾞｼｯｸUB" pitchFamily="49" charset="-128"/>
              </a:rPr>
              <a:t>効率的</a:t>
            </a:r>
            <a:r>
              <a:rPr lang="ja-JP" altLang="en-US" sz="1600" b="1" dirty="0">
                <a:solidFill>
                  <a:srgbClr val="000000"/>
                </a:solidFill>
                <a:latin typeface="HG創英角ｺﾞｼｯｸUB" pitchFamily="49" charset="-128"/>
                <a:ea typeface="HG創英角ｺﾞｼｯｸUB" pitchFamily="49" charset="-128"/>
              </a:rPr>
              <a:t>な除塩方法の検討</a:t>
            </a:r>
          </a:p>
        </p:txBody>
      </p:sp>
      <p:pic>
        <p:nvPicPr>
          <p:cNvPr id="3072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88" y="1566863"/>
            <a:ext cx="4578350"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488" y="2987675"/>
            <a:ext cx="4446587" cy="322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テキスト ボックス 14"/>
          <p:cNvSpPr txBox="1">
            <a:spLocks noChangeArrowheads="1"/>
          </p:cNvSpPr>
          <p:nvPr/>
        </p:nvSpPr>
        <p:spPr bwMode="auto">
          <a:xfrm>
            <a:off x="212725" y="484188"/>
            <a:ext cx="3743325" cy="400050"/>
          </a:xfrm>
          <a:prstGeom prst="rect">
            <a:avLst/>
          </a:prstGeom>
          <a:solidFill>
            <a:srgbClr val="92D050"/>
          </a:solidFill>
          <a:ln w="9525">
            <a:solidFill>
              <a:srgbClr val="000000"/>
            </a:solidFill>
            <a:round/>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b="1">
                <a:latin typeface="Calibri" pitchFamily="34" charset="0"/>
              </a:rPr>
              <a:t>大豆の生育悪化・枯死したほ場</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1763713" y="346075"/>
            <a:ext cx="5410200" cy="922338"/>
          </a:xfrm>
        </p:spPr>
        <p:txBody>
          <a:bodyPr/>
          <a:lstStyle/>
          <a:p>
            <a:r>
              <a:rPr lang="ja-JP" altLang="en-US" smtClean="0"/>
              <a:t>予測等</a:t>
            </a:r>
          </a:p>
        </p:txBody>
      </p:sp>
      <p:sp>
        <p:nvSpPr>
          <p:cNvPr id="3075" name="コンテンツ プレースホルダー 4"/>
          <p:cNvSpPr>
            <a:spLocks noGrp="1"/>
          </p:cNvSpPr>
          <p:nvPr>
            <p:ph idx="1"/>
          </p:nvPr>
        </p:nvSpPr>
        <p:spPr>
          <a:xfrm>
            <a:off x="611188" y="1341438"/>
            <a:ext cx="8229600" cy="4967287"/>
          </a:xfrm>
        </p:spPr>
        <p:txBody>
          <a:bodyPr/>
          <a:lstStyle/>
          <a:p>
            <a:pPr>
              <a:defRPr/>
            </a:pPr>
            <a:r>
              <a:rPr lang="ja-JP" altLang="en-US" dirty="0" smtClean="0"/>
              <a:t>農作物の生育予測</a:t>
            </a:r>
            <a:endParaRPr lang="en-US" altLang="ja-JP" dirty="0" smtClean="0"/>
          </a:p>
          <a:p>
            <a:pPr marL="0" indent="0">
              <a:buFont typeface="Arial" charset="0"/>
              <a:buNone/>
              <a:defRPr/>
            </a:pPr>
            <a:r>
              <a:rPr lang="ja-JP" altLang="en-US" dirty="0" smtClean="0"/>
              <a:t>　　出穂予測，刈取予測等</a:t>
            </a:r>
            <a:endParaRPr lang="en-US" altLang="ja-JP" dirty="0" smtClean="0"/>
          </a:p>
          <a:p>
            <a:pPr marL="0" indent="0">
              <a:buFont typeface="Arial" charset="0"/>
              <a:buNone/>
              <a:defRPr/>
            </a:pPr>
            <a:endParaRPr lang="en-US" altLang="ja-JP" dirty="0" smtClean="0"/>
          </a:p>
          <a:p>
            <a:pPr>
              <a:defRPr/>
            </a:pPr>
            <a:r>
              <a:rPr lang="ja-JP" altLang="en-US" dirty="0" smtClean="0"/>
              <a:t>病害虫の発生予察</a:t>
            </a:r>
            <a:endParaRPr lang="en-US" altLang="ja-JP" dirty="0" smtClean="0"/>
          </a:p>
          <a:p>
            <a:pPr marL="0" indent="0">
              <a:buFont typeface="Arial" charset="0"/>
              <a:buNone/>
              <a:defRPr/>
            </a:pPr>
            <a:r>
              <a:rPr lang="ja-JP" altLang="en-US" dirty="0"/>
              <a:t>　</a:t>
            </a:r>
            <a:r>
              <a:rPr lang="ja-JP" altLang="en-US" dirty="0" smtClean="0"/>
              <a:t>　イネ</a:t>
            </a:r>
            <a:r>
              <a:rPr lang="ja-JP" altLang="en-US" dirty="0" err="1" smtClean="0"/>
              <a:t>い</a:t>
            </a:r>
            <a:r>
              <a:rPr lang="ja-JP" altLang="en-US" dirty="0" smtClean="0"/>
              <a:t>もち病，</a:t>
            </a:r>
            <a:endParaRPr lang="en-US" altLang="ja-JP" dirty="0" smtClean="0"/>
          </a:p>
          <a:p>
            <a:pPr marL="0" indent="0">
              <a:buFont typeface="Arial" charset="0"/>
              <a:buNone/>
              <a:defRPr/>
            </a:pPr>
            <a:endParaRPr lang="en-US" altLang="ja-JP" dirty="0" smtClean="0"/>
          </a:p>
          <a:p>
            <a:pPr>
              <a:defRPr/>
            </a:pPr>
            <a:r>
              <a:rPr lang="ja-JP" altLang="en-US" dirty="0" smtClean="0"/>
              <a:t>異常気象等への対応等</a:t>
            </a:r>
            <a:endParaRPr lang="en-US" altLang="ja-JP" dirty="0" smtClean="0"/>
          </a:p>
          <a:p>
            <a:pPr marL="0" indent="0">
              <a:buFont typeface="Arial" charset="0"/>
              <a:buNone/>
              <a:defRPr/>
            </a:pPr>
            <a:r>
              <a:rPr lang="ja-JP" altLang="en-US" dirty="0"/>
              <a:t>　 </a:t>
            </a:r>
            <a:r>
              <a:rPr lang="ja-JP" altLang="en-US" dirty="0" smtClean="0"/>
              <a:t>　低温</a:t>
            </a:r>
            <a:r>
              <a:rPr lang="ja-JP" altLang="en-US" dirty="0" smtClean="0"/>
              <a:t>寡照・高温等</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314450"/>
            <a:ext cx="5002213" cy="377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テキスト ボックス 6"/>
          <p:cNvSpPr txBox="1">
            <a:spLocks noChangeArrowheads="1"/>
          </p:cNvSpPr>
          <p:nvPr/>
        </p:nvSpPr>
        <p:spPr bwMode="auto">
          <a:xfrm>
            <a:off x="3536950" y="846138"/>
            <a:ext cx="2447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400"/>
              <a:t>（</a:t>
            </a:r>
            <a:r>
              <a:rPr lang="en-US" altLang="ja-JP" sz="2400"/>
              <a:t>11</a:t>
            </a:r>
            <a:r>
              <a:rPr lang="ja-JP" altLang="en-US" sz="2400"/>
              <a:t>月上旬）</a:t>
            </a:r>
          </a:p>
        </p:txBody>
      </p:sp>
      <p:sp>
        <p:nvSpPr>
          <p:cNvPr id="31748" name="Rectangle 5"/>
          <p:cNvSpPr>
            <a:spLocks noChangeArrowheads="1"/>
          </p:cNvSpPr>
          <p:nvPr/>
        </p:nvSpPr>
        <p:spPr bwMode="auto">
          <a:xfrm>
            <a:off x="512763" y="882650"/>
            <a:ext cx="30241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ja-JP" altLang="en-US" sz="2400">
                <a:latin typeface="Calibri" pitchFamily="34" charset="0"/>
              </a:rPr>
              <a:t>石巻市大瓜地区</a:t>
            </a:r>
          </a:p>
        </p:txBody>
      </p:sp>
      <p:sp>
        <p:nvSpPr>
          <p:cNvPr id="5" name="タイトル 1"/>
          <p:cNvSpPr txBox="1">
            <a:spLocks/>
          </p:cNvSpPr>
          <p:nvPr/>
        </p:nvSpPr>
        <p:spPr bwMode="auto">
          <a:xfrm>
            <a:off x="576263" y="5084763"/>
            <a:ext cx="7812087" cy="1657350"/>
          </a:xfrm>
          <a:prstGeom prst="rect">
            <a:avLst/>
          </a:prstGeom>
          <a:noFill/>
          <a:ln w="9525">
            <a:noFill/>
            <a:miter lim="800000"/>
            <a:headEnd/>
            <a:tailEnd/>
          </a:ln>
        </p:spPr>
        <p:txBody>
          <a:bodyPr anchor="ctr"/>
          <a:lstStyle/>
          <a:p>
            <a:pPr marL="514350" indent="-514350" eaLnBrk="0" hangingPunct="0">
              <a:buFont typeface="Wingdings" pitchFamily="2" charset="2"/>
              <a:buChar char="l"/>
              <a:defRPr/>
            </a:pPr>
            <a:r>
              <a:rPr lang="ja-JP" altLang="en-US" sz="2400" dirty="0">
                <a:latin typeface="+mj-lt"/>
                <a:ea typeface="+mj-ea"/>
                <a:cs typeface="+mj-cs"/>
              </a:rPr>
              <a:t>地下水位が高い又は、透水性の悪い粘土質の層があり、</a:t>
            </a:r>
            <a:r>
              <a:rPr lang="ja-JP" altLang="en-US" sz="2400" u="sng" dirty="0">
                <a:latin typeface="+mj-lt"/>
                <a:ea typeface="+mj-ea"/>
                <a:cs typeface="+mj-cs"/>
              </a:rPr>
              <a:t>塩分が停滞しやすい条件</a:t>
            </a:r>
            <a:r>
              <a:rPr lang="ja-JP" altLang="en-US" sz="2400" dirty="0">
                <a:latin typeface="+mj-lt"/>
                <a:ea typeface="+mj-ea"/>
                <a:cs typeface="+mj-cs"/>
              </a:rPr>
              <a:t>にある</a:t>
            </a:r>
            <a:endParaRPr lang="en-US" altLang="ja-JP" sz="2400" dirty="0">
              <a:latin typeface="+mj-lt"/>
              <a:ea typeface="+mj-ea"/>
              <a:cs typeface="+mj-cs"/>
            </a:endParaRPr>
          </a:p>
          <a:p>
            <a:pPr marL="457200" indent="-457200" eaLnBrk="0" hangingPunct="0">
              <a:buFont typeface="Wingdings" pitchFamily="2" charset="2"/>
              <a:buChar char="l"/>
              <a:defRPr/>
            </a:pPr>
            <a:r>
              <a:rPr lang="ja-JP" altLang="en-US" sz="2400" dirty="0">
                <a:latin typeface="+mj-lt"/>
                <a:ea typeface="+mj-ea"/>
                <a:cs typeface="+mj-cs"/>
              </a:rPr>
              <a:t>作土の下に砂混じりの層があり、乾燥時に作土層に</a:t>
            </a:r>
            <a:r>
              <a:rPr lang="ja-JP" altLang="en-US" sz="2400" u="sng" dirty="0">
                <a:latin typeface="+mj-lt"/>
                <a:ea typeface="+mj-ea"/>
                <a:cs typeface="+mj-cs"/>
              </a:rPr>
              <a:t>塩分濃度が上がり易い条件</a:t>
            </a:r>
            <a:r>
              <a:rPr lang="ja-JP" altLang="en-US" sz="2400" dirty="0">
                <a:latin typeface="+mj-lt"/>
                <a:ea typeface="+mj-ea"/>
                <a:cs typeface="+mj-cs"/>
              </a:rPr>
              <a:t>となっている</a:t>
            </a:r>
          </a:p>
        </p:txBody>
      </p:sp>
      <p:sp>
        <p:nvSpPr>
          <p:cNvPr id="31751" name="AutoShape 14"/>
          <p:cNvSpPr>
            <a:spLocks noChangeArrowheads="1"/>
          </p:cNvSpPr>
          <p:nvPr/>
        </p:nvSpPr>
        <p:spPr bwMode="auto">
          <a:xfrm>
            <a:off x="179388" y="36513"/>
            <a:ext cx="3168650" cy="296862"/>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pPr algn="ctr"/>
            <a:r>
              <a:rPr lang="en-US" altLang="ja-JP" sz="1600" b="1">
                <a:solidFill>
                  <a:srgbClr val="000000"/>
                </a:solidFill>
                <a:latin typeface="HG創英角ｺﾞｼｯｸUB" pitchFamily="49" charset="-128"/>
                <a:ea typeface="HG創英角ｺﾞｼｯｸUB" pitchFamily="49" charset="-128"/>
              </a:rPr>
              <a:t>3-2-5 </a:t>
            </a:r>
            <a:r>
              <a:rPr lang="ja-JP" altLang="en-US" sz="1600" b="1">
                <a:solidFill>
                  <a:srgbClr val="000000"/>
                </a:solidFill>
                <a:latin typeface="HG創英角ｺﾞｼｯｸUB" pitchFamily="49" charset="-128"/>
                <a:ea typeface="HG創英角ｺﾞｼｯｸUB" pitchFamily="49" charset="-128"/>
              </a:rPr>
              <a:t>効率的な除塩方法の検討</a:t>
            </a:r>
          </a:p>
        </p:txBody>
      </p:sp>
      <p:sp>
        <p:nvSpPr>
          <p:cNvPr id="31752" name="テキスト ボックス 14"/>
          <p:cNvSpPr txBox="1">
            <a:spLocks noChangeArrowheads="1"/>
          </p:cNvSpPr>
          <p:nvPr/>
        </p:nvSpPr>
        <p:spPr bwMode="auto">
          <a:xfrm>
            <a:off x="261938" y="449263"/>
            <a:ext cx="3743325" cy="400050"/>
          </a:xfrm>
          <a:prstGeom prst="rect">
            <a:avLst/>
          </a:prstGeom>
          <a:solidFill>
            <a:srgbClr val="92D050"/>
          </a:solidFill>
          <a:ln w="9525">
            <a:solidFill>
              <a:srgbClr val="000000"/>
            </a:solidFill>
            <a:round/>
            <a:headEnd/>
            <a:tailEnd/>
          </a:ln>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ja-JP" altLang="en-US" sz="2000" b="1">
                <a:latin typeface="Calibri" pitchFamily="34" charset="0"/>
              </a:rPr>
              <a:t>大豆の生育悪化・枯死したほ場</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14"/>
          <p:cNvSpPr>
            <a:spLocks noChangeArrowheads="1"/>
          </p:cNvSpPr>
          <p:nvPr/>
        </p:nvSpPr>
        <p:spPr bwMode="auto">
          <a:xfrm>
            <a:off x="192088" y="115887"/>
            <a:ext cx="2961531" cy="422275"/>
          </a:xfrm>
          <a:prstGeom prst="roundRect">
            <a:avLst>
              <a:gd name="adj" fmla="val 16667"/>
            </a:avLst>
          </a:prstGeom>
          <a:solidFill>
            <a:srgbClr val="CCFFCC"/>
          </a:solidFill>
          <a:ln w="9525">
            <a:solidFill>
              <a:srgbClr val="000000"/>
            </a:solidFill>
            <a:round/>
            <a:headEnd/>
            <a:tailEnd/>
          </a:ln>
        </p:spPr>
        <p:txBody>
          <a:bodyPr lIns="54864" tIns="32004" rIns="54864" bIns="32004" anchor="ctr"/>
          <a:lstStyle/>
          <a:p>
            <a:r>
              <a:rPr lang="ja-JP" altLang="en-US" sz="1600" b="1" dirty="0" smtClean="0">
                <a:solidFill>
                  <a:srgbClr val="000000"/>
                </a:solidFill>
                <a:latin typeface="HG創英角ｺﾞｼｯｸUB" pitchFamily="49" charset="-128"/>
                <a:ea typeface="HG創英角ｺﾞｼｯｸUB" pitchFamily="49" charset="-128"/>
              </a:rPr>
              <a:t>病害虫</a:t>
            </a:r>
            <a:r>
              <a:rPr lang="ja-JP" altLang="en-US" sz="1600" b="1" dirty="0">
                <a:solidFill>
                  <a:srgbClr val="000000"/>
                </a:solidFill>
                <a:latin typeface="HG創英角ｺﾞｼｯｸUB" pitchFamily="49" charset="-128"/>
                <a:ea typeface="HG創英角ｺﾞｼｯｸUB" pitchFamily="49" charset="-128"/>
              </a:rPr>
              <a:t>・雑草の発生状況調査</a:t>
            </a:r>
          </a:p>
        </p:txBody>
      </p:sp>
      <p:sp>
        <p:nvSpPr>
          <p:cNvPr id="5" name="コンテンツ プレースホルダー 1"/>
          <p:cNvSpPr txBox="1">
            <a:spLocks/>
          </p:cNvSpPr>
          <p:nvPr/>
        </p:nvSpPr>
        <p:spPr bwMode="auto">
          <a:xfrm>
            <a:off x="211138" y="3911600"/>
            <a:ext cx="8637587" cy="612775"/>
          </a:xfrm>
          <a:prstGeom prst="rect">
            <a:avLst/>
          </a:prstGeom>
          <a:noFill/>
          <a:ln>
            <a:noFill/>
          </a:ln>
          <a:extLst/>
        </p:spPr>
        <p:txBody>
          <a:bodyPr/>
          <a:lstStyle>
            <a:lvl1pPr marL="342900" indent="-342900"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457200" indent="-457200">
              <a:buFont typeface="Wingdings" pitchFamily="2" charset="2"/>
              <a:buChar char="l"/>
              <a:defRPr/>
            </a:pPr>
            <a:r>
              <a:rPr lang="ja-JP" altLang="en-US" sz="2400" b="1" dirty="0" smtClean="0">
                <a:latin typeface="+mn-ea"/>
                <a:ea typeface="+mn-ea"/>
              </a:rPr>
              <a:t>除塩対策</a:t>
            </a:r>
            <a:r>
              <a:rPr lang="ja-JP" altLang="en-US" sz="2400" b="1" dirty="0" err="1" smtClean="0">
                <a:latin typeface="+mn-ea"/>
                <a:ea typeface="+mn-ea"/>
              </a:rPr>
              <a:t>ほ</a:t>
            </a:r>
            <a:r>
              <a:rPr lang="ja-JP" altLang="en-US" sz="2400" b="1" dirty="0" smtClean="0">
                <a:latin typeface="+mn-ea"/>
                <a:ea typeface="+mn-ea"/>
              </a:rPr>
              <a:t>場や泥土堆積ほ場における雑草発生状況調査等</a:t>
            </a:r>
            <a:endParaRPr lang="en-US" altLang="ja-JP" sz="2400" b="1" dirty="0" smtClean="0">
              <a:latin typeface="+mn-ea"/>
            </a:endParaRPr>
          </a:p>
          <a:p>
            <a:pPr>
              <a:defRPr/>
            </a:pPr>
            <a:endParaRPr lang="en-US" altLang="ja-JP" sz="2800" b="1" dirty="0" smtClean="0">
              <a:latin typeface="+mn-ea"/>
            </a:endParaRPr>
          </a:p>
          <a:p>
            <a:pPr>
              <a:defRPr/>
            </a:pPr>
            <a:endParaRPr lang="en-US" altLang="ja-JP" sz="2800" b="1" dirty="0">
              <a:latin typeface="+mn-ea"/>
              <a:ea typeface="+mn-ea"/>
            </a:endParaRPr>
          </a:p>
          <a:p>
            <a:pPr>
              <a:defRPr/>
            </a:pPr>
            <a:r>
              <a:rPr lang="ja-JP" altLang="en-US" sz="2400" dirty="0">
                <a:latin typeface="+mn-ea"/>
                <a:ea typeface="+mn-ea"/>
              </a:rPr>
              <a:t>　</a:t>
            </a:r>
            <a:endParaRPr lang="en-US" altLang="ja-JP" sz="2400" b="1" dirty="0" smtClean="0">
              <a:latin typeface="+mn-ea"/>
              <a:ea typeface="+mn-ea"/>
            </a:endParaRPr>
          </a:p>
          <a:p>
            <a:pPr>
              <a:defRPr/>
            </a:pPr>
            <a:r>
              <a:rPr lang="ja-JP" altLang="en-US" sz="2400" b="1" dirty="0" smtClean="0">
                <a:latin typeface="+mn-ea"/>
                <a:ea typeface="+mn-ea"/>
              </a:rPr>
              <a:t>　　</a:t>
            </a:r>
            <a:r>
              <a:rPr lang="en-US" altLang="ja-JP" sz="2400" b="1" dirty="0" smtClean="0">
                <a:latin typeface="+mn-ea"/>
                <a:ea typeface="+mn-ea"/>
              </a:rPr>
              <a:t> </a:t>
            </a:r>
            <a:r>
              <a:rPr lang="ja-JP" altLang="en-US" sz="2400" b="1" dirty="0" smtClean="0">
                <a:latin typeface="+mn-ea"/>
                <a:ea typeface="+mn-ea"/>
              </a:rPr>
              <a:t>　　　</a:t>
            </a:r>
            <a:endParaRPr lang="ja-JP" altLang="en-US" sz="2400" b="1" dirty="0">
              <a:latin typeface="+mn-ea"/>
              <a:ea typeface="+mn-ea"/>
            </a:endParaRPr>
          </a:p>
        </p:txBody>
      </p:sp>
      <p:pic>
        <p:nvPicPr>
          <p:cNvPr id="32773" name="図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284288"/>
            <a:ext cx="2944813"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テキスト ボックス 10"/>
          <p:cNvSpPr txBox="1">
            <a:spLocks noChangeArrowheads="1"/>
          </p:cNvSpPr>
          <p:nvPr/>
        </p:nvSpPr>
        <p:spPr bwMode="auto">
          <a:xfrm>
            <a:off x="0" y="3543300"/>
            <a:ext cx="4667250" cy="338138"/>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1600" b="1"/>
              <a:t>イヌビエの穂に集まったアカスジカスミカメ成虫</a:t>
            </a:r>
          </a:p>
        </p:txBody>
      </p:sp>
      <p:sp>
        <p:nvSpPr>
          <p:cNvPr id="9" name="コンテンツ プレースホルダー 1"/>
          <p:cNvSpPr txBox="1">
            <a:spLocks/>
          </p:cNvSpPr>
          <p:nvPr/>
        </p:nvSpPr>
        <p:spPr bwMode="auto">
          <a:xfrm>
            <a:off x="192086" y="538162"/>
            <a:ext cx="8637587" cy="482600"/>
          </a:xfrm>
          <a:prstGeom prst="rect">
            <a:avLst/>
          </a:prstGeom>
          <a:noFill/>
          <a:ln>
            <a:noFill/>
          </a:ln>
          <a:extLst/>
        </p:spPr>
        <p:txBody>
          <a:bodyPr/>
          <a:lstStyle>
            <a:lvl1pPr marL="342900" indent="-342900"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marL="457200" indent="-457200">
              <a:buFont typeface="Wingdings" pitchFamily="2" charset="2"/>
              <a:buChar char="l"/>
              <a:defRPr/>
            </a:pPr>
            <a:r>
              <a:rPr lang="ja-JP" altLang="en-US" sz="2400" b="1" dirty="0" smtClean="0">
                <a:latin typeface="+mn-ea"/>
                <a:ea typeface="+mn-ea"/>
              </a:rPr>
              <a:t>除塩後の水稲作付け水田や被災休耕水田における病害虫の発生状況調査</a:t>
            </a:r>
            <a:endParaRPr lang="en-US" altLang="ja-JP" sz="2400" b="1" dirty="0" smtClean="0">
              <a:latin typeface="+mn-ea"/>
              <a:ea typeface="+mn-ea"/>
            </a:endParaRPr>
          </a:p>
          <a:p>
            <a:pPr marL="0" indent="0">
              <a:defRPr/>
            </a:pPr>
            <a:endParaRPr lang="en-US" altLang="ja-JP" sz="3200" b="1" dirty="0">
              <a:latin typeface="+mn-ea"/>
              <a:ea typeface="+mn-ea"/>
            </a:endParaRPr>
          </a:p>
          <a:p>
            <a:pPr>
              <a:defRPr/>
            </a:pPr>
            <a:r>
              <a:rPr lang="ja-JP" altLang="en-US" sz="2400" dirty="0">
                <a:latin typeface="+mn-ea"/>
                <a:ea typeface="+mn-ea"/>
              </a:rPr>
              <a:t>　</a:t>
            </a:r>
            <a:endParaRPr lang="en-US" altLang="ja-JP" sz="2400" b="1" dirty="0" smtClean="0">
              <a:latin typeface="+mn-ea"/>
              <a:ea typeface="+mn-ea"/>
            </a:endParaRPr>
          </a:p>
          <a:p>
            <a:pPr>
              <a:defRPr/>
            </a:pPr>
            <a:r>
              <a:rPr lang="ja-JP" altLang="en-US" sz="2400" b="1" dirty="0" smtClean="0">
                <a:latin typeface="+mn-ea"/>
                <a:ea typeface="+mn-ea"/>
              </a:rPr>
              <a:t>　　</a:t>
            </a:r>
            <a:r>
              <a:rPr lang="en-US" altLang="ja-JP" sz="2400" b="1" dirty="0" smtClean="0">
                <a:latin typeface="+mn-ea"/>
                <a:ea typeface="+mn-ea"/>
              </a:rPr>
              <a:t> </a:t>
            </a:r>
            <a:r>
              <a:rPr lang="ja-JP" altLang="en-US" sz="2400" b="1" dirty="0" smtClean="0">
                <a:latin typeface="+mn-ea"/>
                <a:ea typeface="+mn-ea"/>
              </a:rPr>
              <a:t>　　　</a:t>
            </a:r>
            <a:endParaRPr lang="ja-JP" altLang="en-US" sz="2400" b="1" dirty="0">
              <a:latin typeface="+mn-ea"/>
              <a:ea typeface="+mn-ea"/>
            </a:endParaRPr>
          </a:p>
        </p:txBody>
      </p:sp>
      <p:pic>
        <p:nvPicPr>
          <p:cNvPr id="3277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4723"/>
          <a:stretch>
            <a:fillRect/>
          </a:stretch>
        </p:blipFill>
        <p:spPr bwMode="auto">
          <a:xfrm>
            <a:off x="4932363" y="828675"/>
            <a:ext cx="316865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5"/>
          <p:cNvSpPr txBox="1"/>
          <p:nvPr/>
        </p:nvSpPr>
        <p:spPr>
          <a:xfrm>
            <a:off x="4689475" y="3549650"/>
            <a:ext cx="4368800" cy="400050"/>
          </a:xfrm>
          <a:prstGeom prst="rect">
            <a:avLst/>
          </a:prstGeom>
          <a:noFill/>
          <a:ln w="6350">
            <a:noFill/>
          </a:ln>
          <a:effectLst/>
        </p:spPr>
        <p:txBody>
          <a:bodyPr/>
          <a:lstStyle/>
          <a:p>
            <a:pPr algn="ctr">
              <a:spcAft>
                <a:spcPts val="0"/>
              </a:spcAft>
              <a:defRPr/>
            </a:pPr>
            <a:r>
              <a:rPr lang="ja-JP" sz="1200" b="1" kern="100" dirty="0">
                <a:latin typeface="ＭＳ ゴシック" pitchFamily="49" charset="-128"/>
                <a:ea typeface="ＭＳ ゴシック" pitchFamily="49" charset="-128"/>
              </a:rPr>
              <a:t>カメムシ類の発生種と発生密度</a:t>
            </a:r>
          </a:p>
          <a:p>
            <a:pPr>
              <a:spcAft>
                <a:spcPts val="0"/>
              </a:spcAft>
              <a:defRPr/>
            </a:pPr>
            <a:r>
              <a:rPr lang="ja-JP" altLang="en-US" sz="1000" kern="100" dirty="0">
                <a:latin typeface="ＭＳ ゴシック" pitchFamily="49" charset="-128"/>
                <a:ea typeface="ＭＳ ゴシック" pitchFamily="49" charset="-128"/>
              </a:rPr>
              <a:t>（主要草種）</a:t>
            </a:r>
            <a:r>
              <a:rPr lang="ja-JP" sz="1000" kern="100" dirty="0">
                <a:latin typeface="ＭＳ ゴシック" pitchFamily="49" charset="-128"/>
                <a:ea typeface="ＭＳ ゴシック" pitchFamily="49" charset="-128"/>
              </a:rPr>
              <a:t>仙台，石巻Ａ，名取</a:t>
            </a:r>
            <a:r>
              <a:rPr lang="ja-JP" altLang="en-US" sz="1000" kern="100" dirty="0">
                <a:latin typeface="ＭＳ ゴシック" pitchFamily="49" charset="-128"/>
                <a:ea typeface="ＭＳ ゴシック" pitchFamily="49" charset="-128"/>
              </a:rPr>
              <a:t>：</a:t>
            </a:r>
            <a:r>
              <a:rPr lang="ja-JP" sz="1000" kern="100" dirty="0">
                <a:latin typeface="ＭＳ ゴシック" pitchFamily="49" charset="-128"/>
                <a:ea typeface="ＭＳ ゴシック" pitchFamily="49" charset="-128"/>
              </a:rPr>
              <a:t>イヌビエ，石巻Ｂ</a:t>
            </a:r>
            <a:r>
              <a:rPr lang="ja-JP" altLang="en-US" sz="1000" kern="100" dirty="0">
                <a:latin typeface="ＭＳ ゴシック" pitchFamily="49" charset="-128"/>
                <a:ea typeface="ＭＳ ゴシック" pitchFamily="49" charset="-128"/>
              </a:rPr>
              <a:t>：</a:t>
            </a:r>
            <a:r>
              <a:rPr lang="ja-JP" sz="1000" kern="100" dirty="0">
                <a:latin typeface="ＭＳ ゴシック" pitchFamily="49" charset="-128"/>
                <a:ea typeface="ＭＳ ゴシック" pitchFamily="49" charset="-128"/>
              </a:rPr>
              <a:t>コウキヤガラ</a:t>
            </a:r>
          </a:p>
        </p:txBody>
      </p:sp>
      <p:pic>
        <p:nvPicPr>
          <p:cNvPr id="327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7175" y="4435475"/>
            <a:ext cx="3074988"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Rectangle 10"/>
          <p:cNvSpPr>
            <a:spLocks noChangeArrowheads="1"/>
          </p:cNvSpPr>
          <p:nvPr/>
        </p:nvSpPr>
        <p:spPr bwMode="auto">
          <a:xfrm>
            <a:off x="5530850" y="4471988"/>
            <a:ext cx="26876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600"/>
              <a:t>コウキヤガラの繁茂　</a:t>
            </a:r>
            <a:r>
              <a:rPr lang="en-US" altLang="ja-JP" sz="1600"/>
              <a:t>8</a:t>
            </a:r>
            <a:r>
              <a:rPr lang="ja-JP" altLang="en-US" sz="1600"/>
              <a:t>月</a:t>
            </a:r>
            <a:r>
              <a:rPr lang="en-US" altLang="ja-JP" sz="1600"/>
              <a:t>1</a:t>
            </a:r>
            <a:r>
              <a:rPr lang="ja-JP" altLang="en-US" sz="1600"/>
              <a:t>日</a:t>
            </a:r>
          </a:p>
        </p:txBody>
      </p:sp>
      <p:pic>
        <p:nvPicPr>
          <p:cNvPr id="327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4359275"/>
            <a:ext cx="3175000"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9"/>
          <p:cNvSpPr>
            <a:spLocks noChangeArrowheads="1"/>
          </p:cNvSpPr>
          <p:nvPr/>
        </p:nvSpPr>
        <p:spPr bwMode="auto">
          <a:xfrm>
            <a:off x="1033463" y="4435475"/>
            <a:ext cx="3051175" cy="338138"/>
          </a:xfrm>
          <a:prstGeom prst="rect">
            <a:avLst/>
          </a:prstGeom>
          <a:solidFill>
            <a:schemeClr val="bg1">
              <a:alpha val="7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1600"/>
              <a:t>イヌビエ・シロザの繁茂　</a:t>
            </a:r>
            <a:r>
              <a:rPr lang="en-US" altLang="ja-JP" sz="1600"/>
              <a:t>7</a:t>
            </a:r>
            <a:r>
              <a:rPr lang="ja-JP" altLang="en-US" sz="1600"/>
              <a:t>月</a:t>
            </a:r>
            <a:r>
              <a:rPr lang="en-US" altLang="ja-JP" sz="1600"/>
              <a:t>21</a:t>
            </a:r>
            <a:r>
              <a:rPr lang="ja-JP" altLang="en-US" sz="1600"/>
              <a:t>日</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正方形/長方形 1"/>
          <p:cNvSpPr>
            <a:spLocks noChangeArrowheads="1"/>
          </p:cNvSpPr>
          <p:nvPr/>
        </p:nvSpPr>
        <p:spPr bwMode="auto">
          <a:xfrm>
            <a:off x="1692275" y="2227263"/>
            <a:ext cx="5903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hlinkClick r:id="rId3"/>
              </a:rPr>
              <a:t>http://www.pref.miyagi.jp/kohou/ej_earthquake.htm</a:t>
            </a:r>
            <a:endParaRPr lang="en-US" altLang="ja-JP"/>
          </a:p>
          <a:p>
            <a:endParaRPr lang="ja-JP" altLang="en-US"/>
          </a:p>
        </p:txBody>
      </p:sp>
      <p:sp>
        <p:nvSpPr>
          <p:cNvPr id="33795" name="正方形/長方形 2"/>
          <p:cNvSpPr>
            <a:spLocks noChangeArrowheads="1"/>
          </p:cNvSpPr>
          <p:nvPr/>
        </p:nvSpPr>
        <p:spPr bwMode="auto">
          <a:xfrm>
            <a:off x="1692275" y="3860800"/>
            <a:ext cx="6192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hlinkClick r:id="rId4"/>
              </a:rPr>
              <a:t>http://www.r-info-miyagi.jp/r-info/?pcview=true</a:t>
            </a:r>
            <a:endParaRPr lang="en-US" altLang="ja-JP"/>
          </a:p>
          <a:p>
            <a:endParaRPr lang="ja-JP" altLang="en-US"/>
          </a:p>
        </p:txBody>
      </p:sp>
      <p:pic>
        <p:nvPicPr>
          <p:cNvPr id="33796" name="Picture 2" descr="放射能情報サイトみやぎ">
            <a:hlinkClick r:id="rId5" tooltip="放射能情報サイトみやぎ"/>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3141663"/>
            <a:ext cx="3962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777707" y="1567343"/>
            <a:ext cx="6097755" cy="461665"/>
          </a:xfrm>
          <a:prstGeom prst="rect">
            <a:avLst/>
          </a:prstGeom>
          <a:gradFill flip="none" rotWithShape="1">
            <a:gsLst>
              <a:gs pos="50000">
                <a:srgbClr val="29F795"/>
              </a:gs>
              <a:gs pos="50000">
                <a:schemeClr val="accent1">
                  <a:tint val="44500"/>
                  <a:satMod val="160000"/>
                </a:schemeClr>
              </a:gs>
              <a:gs pos="100000">
                <a:schemeClr val="accent1">
                  <a:tint val="23500"/>
                  <a:satMod val="160000"/>
                </a:schemeClr>
              </a:gs>
            </a:gsLst>
            <a:path path="circle">
              <a:fillToRect l="50000" t="50000" r="50000" b="50000"/>
            </a:path>
            <a:tileRect/>
          </a:gradFill>
          <a:ln>
            <a:solidFill>
              <a:srgbClr val="00B050"/>
            </a:solidFill>
          </a:ln>
        </p:spPr>
        <p:txBody>
          <a:bodyPr wrap="square">
            <a:spAutoFit/>
          </a:bodyPr>
          <a:lstStyle/>
          <a:p>
            <a:pPr>
              <a:defRPr/>
            </a:pPr>
            <a:r>
              <a:rPr lang="ja-JP" altLang="en-US" sz="2400" b="1" dirty="0">
                <a:latin typeface="Arial" pitchFamily="34" charset="0"/>
              </a:rPr>
              <a:t>宮城県からの東日本大震災関連のお知らせ</a:t>
            </a:r>
          </a:p>
        </p:txBody>
      </p:sp>
      <p:pic>
        <p:nvPicPr>
          <p:cNvPr id="33800" name="Picture 4" descr="農業早期復興プロジェクト"/>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525" y="4868863"/>
            <a:ext cx="52562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正方形/長方形 4"/>
          <p:cNvSpPr>
            <a:spLocks noChangeArrowheads="1"/>
          </p:cNvSpPr>
          <p:nvPr/>
        </p:nvSpPr>
        <p:spPr bwMode="auto">
          <a:xfrm>
            <a:off x="1258888" y="5770563"/>
            <a:ext cx="58689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a:hlinkClick r:id="rId8"/>
              </a:rPr>
              <a:t>http://www.pref.miyagi.jp/res_center/revival/revival.html</a:t>
            </a:r>
            <a:endParaRPr lang="en-US" altLang="ja-JP"/>
          </a:p>
          <a:p>
            <a:endParaRPr lang="ja-JP" altLang="en-US"/>
          </a:p>
        </p:txBody>
      </p:sp>
      <p:sp>
        <p:nvSpPr>
          <p:cNvPr id="33802" name="正方形/長方形 5"/>
          <p:cNvSpPr>
            <a:spLocks noChangeArrowheads="1"/>
          </p:cNvSpPr>
          <p:nvPr/>
        </p:nvSpPr>
        <p:spPr bwMode="auto">
          <a:xfrm>
            <a:off x="539750" y="476250"/>
            <a:ext cx="7394575" cy="5857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200" b="1"/>
              <a:t>東日本大震災における宮城県からの情報</a:t>
            </a:r>
          </a:p>
        </p:txBody>
      </p:sp>
      <p:pic>
        <p:nvPicPr>
          <p:cNvPr id="33803" name="Picture 2" descr="C:\Documents and Settings\2002330dw\My Documents\My Pictures\ganbarou_miyag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5463" y="5362575"/>
            <a:ext cx="210185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274638"/>
            <a:ext cx="8229600" cy="922337"/>
          </a:xfrm>
        </p:spPr>
        <p:txBody>
          <a:bodyPr/>
          <a:lstStyle/>
          <a:p>
            <a:r>
              <a:rPr lang="ja-JP" altLang="en-US" smtClean="0"/>
              <a:t>解析等</a:t>
            </a:r>
          </a:p>
        </p:txBody>
      </p:sp>
      <p:sp>
        <p:nvSpPr>
          <p:cNvPr id="3077" name="コンテンツ プレースホルダー 4"/>
          <p:cNvSpPr txBox="1">
            <a:spLocks/>
          </p:cNvSpPr>
          <p:nvPr/>
        </p:nvSpPr>
        <p:spPr bwMode="auto">
          <a:xfrm>
            <a:off x="468313" y="1557338"/>
            <a:ext cx="820737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spcBef>
                <a:spcPct val="20000"/>
              </a:spcBef>
              <a:buFont typeface="Arial" charset="0"/>
              <a:buChar char="•"/>
              <a:defRPr/>
            </a:pPr>
            <a:r>
              <a:rPr lang="ja-JP" altLang="en-US" sz="3200" dirty="0" smtClean="0">
                <a:latin typeface="Calibri" pitchFamily="34" charset="0"/>
              </a:rPr>
              <a:t>作柄解析</a:t>
            </a:r>
            <a:endParaRPr lang="en-US" altLang="ja-JP" sz="3200" dirty="0" smtClean="0">
              <a:latin typeface="Calibri" pitchFamily="34" charset="0"/>
            </a:endParaRPr>
          </a:p>
          <a:p>
            <a:pPr marL="0" indent="0">
              <a:spcBef>
                <a:spcPct val="20000"/>
              </a:spcBef>
              <a:defRPr/>
            </a:pPr>
            <a:r>
              <a:rPr lang="ja-JP" altLang="en-US" sz="3200" dirty="0" smtClean="0">
                <a:latin typeface="Calibri" pitchFamily="34" charset="0"/>
              </a:rPr>
              <a:t>     →作況試験（水稲・麦類・大豆）</a:t>
            </a:r>
            <a:endParaRPr lang="en-US" altLang="ja-JP" sz="3200" dirty="0" smtClean="0">
              <a:latin typeface="Calibri" pitchFamily="34" charset="0"/>
            </a:endParaRPr>
          </a:p>
          <a:p>
            <a:pPr marL="0" indent="0">
              <a:spcBef>
                <a:spcPct val="20000"/>
              </a:spcBef>
              <a:defRPr/>
            </a:pPr>
            <a:r>
              <a:rPr lang="ja-JP" altLang="en-US" sz="3200" dirty="0" smtClean="0">
                <a:latin typeface="Calibri" pitchFamily="34" charset="0"/>
              </a:rPr>
              <a:t>　　統一した条件下で，継続栽培し，生育状況，</a:t>
            </a:r>
            <a:endParaRPr lang="en-US" altLang="ja-JP" sz="3200" dirty="0" smtClean="0">
              <a:latin typeface="Calibri" pitchFamily="34" charset="0"/>
            </a:endParaRPr>
          </a:p>
          <a:p>
            <a:pPr marL="0" indent="0">
              <a:spcBef>
                <a:spcPct val="20000"/>
              </a:spcBef>
              <a:defRPr/>
            </a:pPr>
            <a:r>
              <a:rPr lang="ja-JP" altLang="en-US" sz="3200" dirty="0" smtClean="0">
                <a:latin typeface="Calibri" pitchFamily="34" charset="0"/>
              </a:rPr>
              <a:t>　　収量，品質等を調査する。　　　</a:t>
            </a:r>
            <a:endParaRPr lang="en-US" altLang="ja-JP" sz="3200" dirty="0" smtClean="0">
              <a:latin typeface="Calibri" pitchFamily="34" charset="0"/>
            </a:endParaRPr>
          </a:p>
          <a:p>
            <a:pPr marL="0" indent="0">
              <a:spcBef>
                <a:spcPct val="20000"/>
              </a:spcBef>
              <a:defRPr/>
            </a:pPr>
            <a:r>
              <a:rPr lang="ja-JP" altLang="en-US" sz="3200" dirty="0" smtClean="0">
                <a:latin typeface="Calibri" pitchFamily="34" charset="0"/>
              </a:rPr>
              <a:t>　　★県の慣行栽培（栽培方法・肥料・農薬等）　　　</a:t>
            </a:r>
            <a:endParaRPr lang="en-US" altLang="ja-JP" sz="3200" dirty="0" smtClean="0">
              <a:latin typeface="Calibri" pitchFamily="34" charset="0"/>
            </a:endParaRPr>
          </a:p>
          <a:p>
            <a:pPr>
              <a:spcBef>
                <a:spcPct val="20000"/>
              </a:spcBef>
              <a:buFont typeface="Arial" charset="0"/>
              <a:buChar char="•"/>
              <a:defRPr/>
            </a:pPr>
            <a:r>
              <a:rPr lang="ja-JP" altLang="en-US" sz="3200" dirty="0" smtClean="0">
                <a:latin typeface="Calibri" pitchFamily="34" charset="0"/>
              </a:rPr>
              <a:t>土壌窒素解析</a:t>
            </a:r>
            <a:endParaRPr lang="en-US" altLang="ja-JP" sz="3200" dirty="0" smtClean="0">
              <a:latin typeface="Calibri" pitchFamily="34" charset="0"/>
            </a:endParaRPr>
          </a:p>
          <a:p>
            <a:pPr>
              <a:spcBef>
                <a:spcPct val="20000"/>
              </a:spcBef>
              <a:buFont typeface="Arial" charset="0"/>
              <a:buChar char="•"/>
              <a:defRPr/>
            </a:pPr>
            <a:r>
              <a:rPr lang="ja-JP" altLang="en-US" sz="3200" dirty="0" smtClean="0">
                <a:latin typeface="Calibri" pitchFamily="34" charset="0"/>
              </a:rPr>
              <a:t>病害虫の発生要因解析</a:t>
            </a:r>
            <a:endParaRPr lang="en-US" altLang="ja-JP" sz="3200" dirty="0" smtClean="0">
              <a:latin typeface="Calibri" pitchFamily="34" charset="0"/>
            </a:endParaRPr>
          </a:p>
          <a:p>
            <a:pPr>
              <a:spcBef>
                <a:spcPct val="20000"/>
              </a:spcBef>
              <a:buFont typeface="Arial" charset="0"/>
              <a:buChar char="•"/>
              <a:defRPr/>
            </a:pPr>
            <a:r>
              <a:rPr lang="ja-JP" altLang="en-US" sz="3200" dirty="0" smtClean="0">
                <a:latin typeface="Calibri" pitchFamily="34" charset="0"/>
              </a:rPr>
              <a:t>その他</a:t>
            </a:r>
            <a:endParaRPr lang="en-US" altLang="ja-JP" sz="3200" dirty="0" smtClean="0">
              <a:latin typeface="Calibri" pitchFamily="34" charset="0"/>
            </a:endParaRPr>
          </a:p>
          <a:p>
            <a:pPr marL="0" indent="0">
              <a:spcBef>
                <a:spcPct val="20000"/>
              </a:spcBef>
              <a:defRPr/>
            </a:pPr>
            <a:r>
              <a:rPr lang="ja-JP" altLang="en-US" sz="3200" dirty="0" smtClean="0">
                <a:latin typeface="Calibri" pitchFamily="34" charset="0"/>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250825" y="188640"/>
            <a:ext cx="8435975" cy="792088"/>
          </a:xfrm>
        </p:spPr>
        <p:txBody>
          <a:bodyPr/>
          <a:lstStyle/>
          <a:p>
            <a:r>
              <a:rPr lang="ja-JP" altLang="en-US" dirty="0" smtClean="0"/>
              <a:t>局地異常気象に</a:t>
            </a:r>
            <a:r>
              <a:rPr lang="ja-JP" altLang="en-US" dirty="0" smtClean="0"/>
              <a:t>ついて≪</a:t>
            </a:r>
            <a:r>
              <a:rPr lang="ja-JP" altLang="en-US" dirty="0" smtClean="0"/>
              <a:t>降雹害≫</a:t>
            </a:r>
          </a:p>
        </p:txBody>
      </p:sp>
      <p:sp>
        <p:nvSpPr>
          <p:cNvPr id="6147" name="コンテンツ プレースホルダー 2"/>
          <p:cNvSpPr>
            <a:spLocks noGrp="1"/>
          </p:cNvSpPr>
          <p:nvPr>
            <p:ph idx="1"/>
          </p:nvPr>
        </p:nvSpPr>
        <p:spPr>
          <a:xfrm>
            <a:off x="457200" y="1124744"/>
            <a:ext cx="8229600" cy="3672408"/>
          </a:xfrm>
        </p:spPr>
        <p:txBody>
          <a:bodyPr/>
          <a:lstStyle/>
          <a:p>
            <a:pPr marL="0" indent="0">
              <a:buFont typeface="Arial" charset="0"/>
              <a:buNone/>
            </a:pPr>
            <a:r>
              <a:rPr lang="ja-JP" altLang="en-US" sz="2800" dirty="0" smtClean="0"/>
              <a:t>平成</a:t>
            </a:r>
            <a:r>
              <a:rPr lang="en-US" altLang="ja-JP" sz="2800" dirty="0" smtClean="0"/>
              <a:t>22</a:t>
            </a:r>
            <a:r>
              <a:rPr lang="ja-JP" altLang="en-US" sz="2800" dirty="0" smtClean="0"/>
              <a:t>年</a:t>
            </a:r>
            <a:r>
              <a:rPr lang="en-US" altLang="ja-JP" sz="2800" dirty="0" smtClean="0"/>
              <a:t>9</a:t>
            </a:r>
            <a:r>
              <a:rPr lang="ja-JP" altLang="en-US" sz="2800" dirty="0" smtClean="0"/>
              <a:t>月</a:t>
            </a:r>
            <a:r>
              <a:rPr lang="en-US" altLang="ja-JP" sz="2800" dirty="0" smtClean="0"/>
              <a:t>6</a:t>
            </a:r>
            <a:r>
              <a:rPr lang="ja-JP" altLang="en-US" sz="2800" dirty="0" smtClean="0"/>
              <a:t>日</a:t>
            </a:r>
            <a:endParaRPr lang="en-US" altLang="ja-JP" sz="2800" dirty="0" smtClean="0"/>
          </a:p>
          <a:p>
            <a:pPr marL="0" indent="0">
              <a:buFont typeface="Arial" charset="0"/>
              <a:buNone/>
            </a:pPr>
            <a:r>
              <a:rPr lang="ja-JP" altLang="en-US" sz="2800" dirty="0" smtClean="0"/>
              <a:t>１）</a:t>
            </a:r>
            <a:r>
              <a:rPr lang="en-US" altLang="ja-JP" sz="2800" dirty="0" smtClean="0"/>
              <a:t>18</a:t>
            </a:r>
            <a:r>
              <a:rPr lang="ja-JP" altLang="en-US" sz="2800" dirty="0" smtClean="0"/>
              <a:t>時</a:t>
            </a:r>
            <a:r>
              <a:rPr lang="en-US" altLang="ja-JP" sz="2800" dirty="0" smtClean="0"/>
              <a:t>40</a:t>
            </a:r>
            <a:r>
              <a:rPr lang="ja-JP" altLang="en-US" sz="2800" dirty="0" smtClean="0"/>
              <a:t>分</a:t>
            </a:r>
            <a:endParaRPr lang="en-US" altLang="ja-JP" sz="2800" dirty="0" smtClean="0"/>
          </a:p>
          <a:p>
            <a:pPr marL="0" indent="0">
              <a:buFont typeface="Arial" charset="0"/>
              <a:buNone/>
            </a:pPr>
            <a:r>
              <a:rPr lang="ja-JP" altLang="en-US" sz="2800" dirty="0" smtClean="0"/>
              <a:t>　　宮城県加美郡加美町四日市場</a:t>
            </a:r>
            <a:endParaRPr lang="en-US" altLang="ja-JP" sz="2800" dirty="0" smtClean="0"/>
          </a:p>
          <a:p>
            <a:pPr marL="0" indent="0">
              <a:buFont typeface="Arial" charset="0"/>
              <a:buNone/>
            </a:pPr>
            <a:r>
              <a:rPr lang="ja-JP" altLang="en-US" sz="2800" dirty="0" smtClean="0"/>
              <a:t>　　ダウンバースト：最大瞬間風速</a:t>
            </a:r>
            <a:r>
              <a:rPr lang="en-US" altLang="ja-JP" sz="2800" dirty="0" smtClean="0"/>
              <a:t>36.1</a:t>
            </a:r>
            <a:r>
              <a:rPr lang="ja-JP" altLang="en-US" sz="2800" dirty="0" smtClean="0"/>
              <a:t>ｍ／</a:t>
            </a:r>
            <a:r>
              <a:rPr lang="en-US" altLang="ja-JP" sz="2800" dirty="0" smtClean="0"/>
              <a:t>S</a:t>
            </a:r>
          </a:p>
          <a:p>
            <a:pPr marL="0" indent="0">
              <a:buFont typeface="Arial" charset="0"/>
              <a:buNone/>
            </a:pPr>
            <a:r>
              <a:rPr lang="ja-JP" altLang="en-US" sz="2800" dirty="0" smtClean="0"/>
              <a:t>２）</a:t>
            </a:r>
            <a:r>
              <a:rPr lang="en-US" altLang="ja-JP" sz="2800" dirty="0" smtClean="0"/>
              <a:t>18</a:t>
            </a:r>
            <a:r>
              <a:rPr lang="ja-JP" altLang="en-US" sz="2800" dirty="0" smtClean="0"/>
              <a:t>時</a:t>
            </a:r>
            <a:r>
              <a:rPr lang="en-US" altLang="ja-JP" sz="2800" dirty="0" smtClean="0"/>
              <a:t>45</a:t>
            </a:r>
            <a:r>
              <a:rPr lang="ja-JP" altLang="en-US" sz="2800" dirty="0" smtClean="0"/>
              <a:t>分前後</a:t>
            </a:r>
            <a:endParaRPr lang="en-US" altLang="ja-JP" sz="2800" dirty="0" smtClean="0"/>
          </a:p>
          <a:p>
            <a:pPr marL="0" indent="0">
              <a:buFont typeface="Arial" charset="0"/>
              <a:buNone/>
            </a:pPr>
            <a:r>
              <a:rPr lang="ja-JP" altLang="en-US" sz="2800" dirty="0" smtClean="0"/>
              <a:t>　　宮城県大崎市（東大崎地区）</a:t>
            </a:r>
            <a:endParaRPr lang="en-US" altLang="ja-JP" sz="2800" dirty="0" smtClean="0"/>
          </a:p>
          <a:p>
            <a:pPr marL="0" indent="0">
              <a:buFont typeface="Arial" charset="0"/>
              <a:buNone/>
            </a:pPr>
            <a:r>
              <a:rPr lang="ja-JP" altLang="en-US" sz="2800" dirty="0" smtClean="0"/>
              <a:t>　　降雹：</a:t>
            </a:r>
            <a:r>
              <a:rPr lang="en-US" altLang="ja-JP" sz="2800" dirty="0" smtClean="0"/>
              <a:t>3cm</a:t>
            </a:r>
            <a:r>
              <a:rPr lang="ja-JP" altLang="en-US" sz="2800" dirty="0" smtClean="0"/>
              <a:t>前後</a:t>
            </a:r>
            <a:endParaRPr lang="en-US" altLang="ja-JP" sz="2800" dirty="0" smtClean="0"/>
          </a:p>
          <a:p>
            <a:pPr marL="0" indent="0">
              <a:buFont typeface="Arial" charset="0"/>
              <a:buNone/>
            </a:pPr>
            <a:endParaRPr lang="ja-JP" altLang="en-US" dirty="0" smtClean="0"/>
          </a:p>
        </p:txBody>
      </p:sp>
      <p:sp>
        <p:nvSpPr>
          <p:cNvPr id="6148" name="正方形/長方形 1"/>
          <p:cNvSpPr>
            <a:spLocks noChangeArrowheads="1"/>
          </p:cNvSpPr>
          <p:nvPr/>
        </p:nvSpPr>
        <p:spPr bwMode="auto">
          <a:xfrm>
            <a:off x="250825" y="5229200"/>
            <a:ext cx="748982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r>
              <a:rPr lang="ja-JP" altLang="en-US" dirty="0"/>
              <a:t>仙台管区気象台「現地災害調査報告（平成</a:t>
            </a:r>
            <a:r>
              <a:rPr lang="en-US" altLang="ja-JP" dirty="0"/>
              <a:t>22</a:t>
            </a:r>
            <a:r>
              <a:rPr lang="ja-JP" altLang="en-US" dirty="0"/>
              <a:t>年</a:t>
            </a:r>
            <a:r>
              <a:rPr lang="en-US" altLang="ja-JP" dirty="0"/>
              <a:t>9</a:t>
            </a:r>
            <a:r>
              <a:rPr lang="ja-JP" altLang="en-US" dirty="0"/>
              <a:t>月</a:t>
            </a:r>
            <a:r>
              <a:rPr lang="en-US" altLang="ja-JP" dirty="0"/>
              <a:t>6</a:t>
            </a:r>
            <a:r>
              <a:rPr lang="ja-JP" altLang="en-US" dirty="0"/>
              <a:t>日に宮城県加美町と大崎市で発生した突風について）」平成</a:t>
            </a:r>
            <a:r>
              <a:rPr lang="en-US" altLang="ja-JP" dirty="0"/>
              <a:t>22</a:t>
            </a:r>
            <a:r>
              <a:rPr lang="ja-JP" altLang="en-US" dirty="0"/>
              <a:t>年</a:t>
            </a:r>
            <a:r>
              <a:rPr lang="en-US" altLang="ja-JP" dirty="0"/>
              <a:t>9</a:t>
            </a:r>
            <a:r>
              <a:rPr lang="ja-JP" altLang="en-US" dirty="0"/>
              <a:t>月</a:t>
            </a:r>
            <a:r>
              <a:rPr lang="en-US" altLang="ja-JP" dirty="0"/>
              <a:t>27</a:t>
            </a:r>
            <a:r>
              <a:rPr lang="ja-JP" altLang="en-US" dirty="0"/>
              <a:t>日</a:t>
            </a:r>
          </a:p>
        </p:txBody>
      </p:sp>
      <p:sp>
        <p:nvSpPr>
          <p:cNvPr id="6149" name="正方形/長方形 1"/>
          <p:cNvSpPr>
            <a:spLocks noChangeArrowheads="1"/>
          </p:cNvSpPr>
          <p:nvPr/>
        </p:nvSpPr>
        <p:spPr bwMode="auto">
          <a:xfrm>
            <a:off x="250825" y="6061869"/>
            <a:ext cx="8642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dirty="0">
                <a:hlinkClick r:id="rId3"/>
              </a:rPr>
              <a:t>http://www.jma-net.go.jp/sendai/kouhou/houdou/10/0927/0906jma-mot_kakutei.pdf</a:t>
            </a:r>
            <a:endParaRPr lang="en-US" altLang="ja-JP" dirty="0"/>
          </a:p>
          <a:p>
            <a:endParaRPr lang="ja-JP"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457200" y="274638"/>
            <a:ext cx="8229600" cy="850900"/>
          </a:xfrm>
        </p:spPr>
        <p:txBody>
          <a:bodyPr/>
          <a:lstStyle/>
          <a:p>
            <a:r>
              <a:rPr lang="ja-JP" altLang="en-US" smtClean="0"/>
              <a:t>古川アメダスの気象状況（</a:t>
            </a:r>
            <a:r>
              <a:rPr lang="en-US" altLang="ja-JP" smtClean="0"/>
              <a:t>9/6)</a:t>
            </a:r>
            <a:endParaRPr lang="ja-JP" altLang="en-US" smtClean="0"/>
          </a:p>
        </p:txBody>
      </p:sp>
      <p:pic>
        <p:nvPicPr>
          <p:cNvPr id="717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96975"/>
            <a:ext cx="8964488" cy="49291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2" name="正方形/長方形 3"/>
          <p:cNvSpPr>
            <a:spLocks noChangeArrowheads="1"/>
          </p:cNvSpPr>
          <p:nvPr/>
        </p:nvSpPr>
        <p:spPr bwMode="auto">
          <a:xfrm>
            <a:off x="539750" y="6103938"/>
            <a:ext cx="8208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a:t>古川地域気象観測所の最大瞬間風速及び風向、気温、降水強度の</a:t>
            </a:r>
            <a:r>
              <a:rPr lang="en-US" altLang="ja-JP"/>
              <a:t>1</a:t>
            </a:r>
            <a:r>
              <a:rPr lang="ja-JP" altLang="en-US"/>
              <a:t>分値の時系列</a:t>
            </a:r>
          </a:p>
          <a:p>
            <a:r>
              <a:rPr lang="ja-JP" altLang="en-US"/>
              <a:t>（</a:t>
            </a:r>
            <a:r>
              <a:rPr lang="en-US" altLang="ja-JP"/>
              <a:t>9</a:t>
            </a:r>
            <a:r>
              <a:rPr lang="ja-JP" altLang="en-US"/>
              <a:t>月</a:t>
            </a:r>
            <a:r>
              <a:rPr lang="en-US" altLang="ja-JP"/>
              <a:t>6</a:t>
            </a:r>
            <a:r>
              <a:rPr lang="ja-JP" altLang="en-US"/>
              <a:t>日</a:t>
            </a:r>
            <a:r>
              <a:rPr lang="en-US" altLang="ja-JP"/>
              <a:t>17</a:t>
            </a:r>
            <a:r>
              <a:rPr lang="ja-JP" altLang="en-US"/>
              <a:t>時～</a:t>
            </a:r>
            <a:r>
              <a:rPr lang="en-US" altLang="ja-JP"/>
              <a:t>20</a:t>
            </a:r>
            <a:r>
              <a:rPr lang="ja-JP" altLang="en-US"/>
              <a:t>時）　</a:t>
            </a:r>
            <a:r>
              <a:rPr lang="en-US" altLang="ja-JP"/>
              <a:t>2010</a:t>
            </a:r>
            <a:r>
              <a:rPr lang="ja-JP" altLang="en-US"/>
              <a:t>仙台気象庁現地災害調査報告</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457200" y="274638"/>
            <a:ext cx="8229600" cy="706090"/>
          </a:xfrm>
        </p:spPr>
        <p:txBody>
          <a:bodyPr/>
          <a:lstStyle/>
          <a:p>
            <a:r>
              <a:rPr lang="ja-JP" altLang="en-US" dirty="0" smtClean="0"/>
              <a:t>気象レーダー（</a:t>
            </a:r>
            <a:r>
              <a:rPr lang="en-US" altLang="ja-JP" dirty="0" smtClean="0"/>
              <a:t>9/6</a:t>
            </a:r>
            <a:r>
              <a:rPr lang="ja-JP" altLang="en-US" dirty="0" smtClean="0"/>
              <a:t>：</a:t>
            </a:r>
            <a:r>
              <a:rPr lang="en-US" altLang="ja-JP" dirty="0" smtClean="0"/>
              <a:t>18:40</a:t>
            </a:r>
            <a:r>
              <a:rPr lang="ja-JP" altLang="en-US" dirty="0" smtClean="0"/>
              <a:t>）</a:t>
            </a:r>
          </a:p>
        </p:txBody>
      </p:sp>
      <p:pic>
        <p:nvPicPr>
          <p:cNvPr id="81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11413" y="1196975"/>
            <a:ext cx="4056062" cy="51641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正方形/長方形 3"/>
          <p:cNvSpPr>
            <a:spLocks noChangeArrowheads="1"/>
          </p:cNvSpPr>
          <p:nvPr/>
        </p:nvSpPr>
        <p:spPr bwMode="auto">
          <a:xfrm>
            <a:off x="5445125" y="6237288"/>
            <a:ext cx="369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TW"/>
              <a:t>2010</a:t>
            </a:r>
            <a:r>
              <a:rPr lang="zh-TW" altLang="en-US"/>
              <a:t>仙台気象庁現地災害調査報告</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5888"/>
            <a:ext cx="9144000" cy="67421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8" y="0"/>
            <a:ext cx="9104312"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2325</TotalTime>
  <Words>1261</Words>
  <Application>Microsoft Office PowerPoint</Application>
  <PresentationFormat>画面に合わせる (4:3)</PresentationFormat>
  <Paragraphs>292</Paragraphs>
  <Slides>32</Slides>
  <Notes>12</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32</vt:i4>
      </vt:variant>
    </vt:vector>
  </HeadingPairs>
  <TitlesOfParts>
    <vt:vector size="46" baseType="lpstr">
      <vt:lpstr>Arial</vt:lpstr>
      <vt:lpstr>ＭＳ Ｐゴシック</vt:lpstr>
      <vt:lpstr>Calibri</vt:lpstr>
      <vt:lpstr>新細明體</vt:lpstr>
      <vt:lpstr>宋体</vt:lpstr>
      <vt:lpstr>HG創英角ｺﾞｼｯｸUB</vt:lpstr>
      <vt:lpstr>HGP創英角ｺﾞｼｯｸUB</vt:lpstr>
      <vt:lpstr>Wingdings</vt:lpstr>
      <vt:lpstr>HG丸ｺﾞｼｯｸM-PRO</vt:lpstr>
      <vt:lpstr>HGPｺﾞｼｯｸM</vt:lpstr>
      <vt:lpstr>ＭＳ ゴシック</vt:lpstr>
      <vt:lpstr>ＭＳ Ｐ明朝</vt:lpstr>
      <vt:lpstr>Office テーマ</vt:lpstr>
      <vt:lpstr>Microsoft Excel グラフ</vt:lpstr>
      <vt:lpstr>宮城県の農業気象利用と 東日本大震災の状況</vt:lpstr>
      <vt:lpstr>農業気象利用</vt:lpstr>
      <vt:lpstr>予測等</vt:lpstr>
      <vt:lpstr>解析等</vt:lpstr>
      <vt:lpstr>局地異常気象について≪降雹害≫</vt:lpstr>
      <vt:lpstr>古川アメダスの気象状況（9/6)</vt:lpstr>
      <vt:lpstr>気象レーダー（9/6：18:40）</vt:lpstr>
      <vt:lpstr>PowerPoint プレゼンテーション</vt:lpstr>
      <vt:lpstr>PowerPoint プレゼンテーション</vt:lpstr>
      <vt:lpstr>古川農業試験場　作況ほ場被害状況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農業の早期復興に向けた試験研究機関連携 プロジェクトの内容（５中課題）</vt:lpstr>
      <vt:lpstr>堆積物の厚さ</vt:lpstr>
      <vt:lpstr>農地復旧･除塩対策イメージ</vt:lpstr>
      <vt:lpstr>津波に対する農地復旧の見通し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麦への影響と塩分の動き</vt:lpstr>
      <vt:lpstr>PowerPoint プレゼンテーション</vt:lpstr>
      <vt:lpstr>PowerPoint プレゼンテーション</vt:lpstr>
      <vt:lpstr>PowerPoint プレゼンテーション</vt:lpstr>
      <vt:lpstr>PowerPoint プレゼンテーション</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宮城県 </dc:creator>
  <cp:lastModifiedBy>宮城県</cp:lastModifiedBy>
  <cp:revision>187</cp:revision>
  <cp:lastPrinted>2012-03-05T00:10:05Z</cp:lastPrinted>
  <dcterms:created xsi:type="dcterms:W3CDTF">2011-11-17T10:13:30Z</dcterms:created>
  <dcterms:modified xsi:type="dcterms:W3CDTF">2012-03-05T00:27:25Z</dcterms:modified>
</cp:coreProperties>
</file>