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5"/>
  </p:notesMasterIdLst>
  <p:sldIdLst>
    <p:sldId id="256" r:id="rId6"/>
    <p:sldId id="275" r:id="rId7"/>
    <p:sldId id="282" r:id="rId8"/>
    <p:sldId id="266" r:id="rId9"/>
    <p:sldId id="268" r:id="rId10"/>
    <p:sldId id="274" r:id="rId11"/>
    <p:sldId id="273" r:id="rId12"/>
    <p:sldId id="276" r:id="rId13"/>
    <p:sldId id="278" r:id="rId14"/>
    <p:sldId id="257" r:id="rId15"/>
    <p:sldId id="258" r:id="rId16"/>
    <p:sldId id="260" r:id="rId17"/>
    <p:sldId id="277" r:id="rId18"/>
    <p:sldId id="265" r:id="rId19"/>
    <p:sldId id="267" r:id="rId20"/>
    <p:sldId id="271" r:id="rId21"/>
    <p:sldId id="261" r:id="rId22"/>
    <p:sldId id="262" r:id="rId23"/>
    <p:sldId id="259" r:id="rId2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420" autoAdjust="0"/>
  </p:normalViewPr>
  <p:slideViewPr>
    <p:cSldViewPr snapToGrid="0" snapToObjects="1">
      <p:cViewPr varScale="1">
        <p:scale>
          <a:sx n="91" d="100"/>
          <a:sy n="91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017D0-7B4F-8A49-A7F4-6ABDB718B834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3E1B2-AD7E-A24E-AAF3-0EDED194D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68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手持ちのデータの都合により本解析の対象期間は</a:t>
            </a:r>
            <a:r>
              <a:rPr kumimoji="1" lang="en-US" altLang="ja-JP" dirty="0" smtClean="0"/>
              <a:t>1990-2010</a:t>
            </a:r>
            <a:r>
              <a:rPr kumimoji="1" lang="ja-JP" altLang="en-US" dirty="0" smtClean="0"/>
              <a:t>年です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BLASTAM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1978-2010</a:t>
            </a:r>
            <a:r>
              <a:rPr kumimoji="1" lang="ja-JP" altLang="en-US" dirty="0" smtClean="0"/>
              <a:t>年）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E1B2-AD7E-A24E-AAF3-0EDED194D25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7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右側はデンドログラム、左はクラスターを結合した順番と結合した距離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E1B2-AD7E-A24E-AAF3-0EDED194D25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39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クラスター６</a:t>
            </a:r>
            <a:r>
              <a:rPr kumimoji="1" lang="en-US" altLang="ja-JP" dirty="0" smtClean="0"/>
              <a:t>‥</a:t>
            </a:r>
            <a:r>
              <a:rPr kumimoji="1" lang="ja-JP" altLang="en-US" dirty="0" smtClean="0"/>
              <a:t>太平洋高気圧が北寄り・日本列島付近は南東風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E1B2-AD7E-A24E-AAF3-0EDED194D25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23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地上気圧に対するクラスターでオホーツク海型と分類さらたケースについての</a:t>
            </a:r>
            <a:r>
              <a:rPr kumimoji="1" lang="en-US" altLang="ja-JP" dirty="0" smtClean="0"/>
              <a:t>850hPa</a:t>
            </a:r>
            <a:r>
              <a:rPr kumimoji="1" lang="ja-JP" altLang="en-US" dirty="0" smtClean="0"/>
              <a:t>コンポジット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E1B2-AD7E-A24E-AAF3-0EDED194D25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72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FB1C-28DB-1C4C-A7E8-407812A519A0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A710-B664-2F42-BBDB-75FF174BA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32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FB1C-28DB-1C4C-A7E8-407812A519A0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A710-B664-2F42-BBDB-75FF174BA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72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FB1C-28DB-1C4C-A7E8-407812A519A0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A710-B664-2F42-BBDB-75FF174BA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67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76200"/>
            <a:ext cx="9144000" cy="6705600"/>
            <a:chOff x="0" y="48"/>
            <a:chExt cx="5760" cy="422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 flipH="1">
              <a:off x="3168" y="96"/>
              <a:ext cx="2592" cy="4176"/>
            </a:xfrm>
            <a:prstGeom prst="moon">
              <a:avLst>
                <a:gd name="adj" fmla="val 13931"/>
              </a:avLst>
            </a:pr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ja-JP" altLang="en-US" dirty="0">
                <a:ea typeface="ＭＳ Ｐゴシック"/>
                <a:cs typeface="ＭＳ Ｐゴシック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0" y="48"/>
              <a:ext cx="2592" cy="4224"/>
            </a:xfrm>
            <a:prstGeom prst="moon">
              <a:avLst>
                <a:gd name="adj" fmla="val 13931"/>
              </a:avLst>
            </a:pr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28600" y="2590800"/>
            <a:ext cx="8763000" cy="1524000"/>
            <a:chOff x="144" y="1632"/>
            <a:chExt cx="5520" cy="960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44" y="1632"/>
              <a:ext cx="2496" cy="960"/>
            </a:xfrm>
            <a:prstGeom prst="moon">
              <a:avLst>
                <a:gd name="adj" fmla="val 6449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>
                <a:ea typeface="ＭＳ Ｐゴシック"/>
                <a:cs typeface="ＭＳ Ｐゴシック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flipH="1">
              <a:off x="2976" y="1632"/>
              <a:ext cx="2688" cy="960"/>
            </a:xfrm>
            <a:prstGeom prst="moon">
              <a:avLst>
                <a:gd name="adj" fmla="val 6449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>
                <a:ea typeface="ＭＳ Ｐゴシック"/>
                <a:cs typeface="ＭＳ Ｐゴシック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84" y="1680"/>
              <a:ext cx="4992" cy="864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>
                <a:ea typeface="ＭＳ Ｐゴシック"/>
                <a:cs typeface="ＭＳ Ｐゴシック"/>
              </a:endParaRPr>
            </a:p>
          </p:txBody>
        </p:sp>
      </p:grpSp>
      <p:sp>
        <p:nvSpPr>
          <p:cNvPr id="41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2484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538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167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474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90600" y="1905000"/>
            <a:ext cx="3581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581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69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8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13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908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837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47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FB1C-28DB-1C4C-A7E8-407812A519A0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A710-B664-2F42-BBDB-75FF174BA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689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444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955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77000" y="457200"/>
            <a:ext cx="18288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3340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427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22702-039F-3D43-8319-B1BA6D0F6BF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5028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4526A-D9A6-A84A-BB09-52043806238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3672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9E8FC-621A-6C40-91C6-C258199701F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7635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188F4-5E5F-ED45-9BAE-E2F0C39D58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6862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A4EDC-1838-AB49-90F9-5DBE441C5BF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6505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2A94A-B097-C046-A824-C45AFAF25CC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5722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51900-245D-0B4D-A4A1-5CCE44DAB95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03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FB1C-28DB-1C4C-A7E8-407812A519A0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A710-B664-2F42-BBDB-75FF174BA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580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F2C3F-A20E-B843-A657-9CEBFCD8C1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062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C8DD9-C57C-1549-AF50-9CD13C52DD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9348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DF57F-C2B2-9C43-B46B-08B57C12F02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8577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9308A-3515-3E45-A2B9-A4A86DAAF04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9699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76200"/>
            <a:ext cx="9144000" cy="6705600"/>
            <a:chOff x="0" y="48"/>
            <a:chExt cx="5760" cy="422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 flipH="1">
              <a:off x="3168" y="96"/>
              <a:ext cx="2592" cy="4176"/>
            </a:xfrm>
            <a:prstGeom prst="moon">
              <a:avLst>
                <a:gd name="adj" fmla="val 13931"/>
              </a:avLst>
            </a:pr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ja-JP" altLang="en-US">
                <a:ea typeface="Osaka" charset="0"/>
                <a:cs typeface="Osaka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0" y="48"/>
              <a:ext cx="2592" cy="4224"/>
            </a:xfrm>
            <a:prstGeom prst="moon">
              <a:avLst>
                <a:gd name="adj" fmla="val 13931"/>
              </a:avLst>
            </a:pr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28600" y="2590800"/>
            <a:ext cx="8763000" cy="1524000"/>
            <a:chOff x="144" y="1632"/>
            <a:chExt cx="5520" cy="960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44" y="1632"/>
              <a:ext cx="2496" cy="960"/>
            </a:xfrm>
            <a:prstGeom prst="moon">
              <a:avLst>
                <a:gd name="adj" fmla="val 6449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flipH="1">
              <a:off x="2976" y="1632"/>
              <a:ext cx="2688" cy="960"/>
            </a:xfrm>
            <a:prstGeom prst="moon">
              <a:avLst>
                <a:gd name="adj" fmla="val 6449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84" y="1680"/>
              <a:ext cx="4992" cy="864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1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2484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53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167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474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90600" y="1905000"/>
            <a:ext cx="3581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581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696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8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13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90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FB1C-28DB-1C4C-A7E8-407812A519A0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A710-B664-2F42-BBDB-75FF174BA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2396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837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470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444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955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77000" y="457200"/>
            <a:ext cx="18288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3340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4277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22702-039F-3D43-8319-B1BA6D0F6BF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5028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4526A-D9A6-A84A-BB09-52043806238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36724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9E8FC-621A-6C40-91C6-C258199701F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7635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188F4-5E5F-ED45-9BAE-E2F0C39D58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68625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A4EDC-1838-AB49-90F9-5DBE441C5BF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650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FB1C-28DB-1C4C-A7E8-407812A519A0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A710-B664-2F42-BBDB-75FF174BA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9983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2A94A-B097-C046-A824-C45AFAF25CC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5722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51900-245D-0B4D-A4A1-5CCE44DAB95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03413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F2C3F-A20E-B843-A657-9CEBFCD8C1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0621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C8DD9-C57C-1549-AF50-9CD13C52DD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93481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DF57F-C2B2-9C43-B46B-08B57C12F02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85773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9308A-3515-3E45-A2B9-A4A86DAAF04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969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FB1C-28DB-1C4C-A7E8-407812A519A0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A710-B664-2F42-BBDB-75FF174BA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18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FB1C-28DB-1C4C-A7E8-407812A519A0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A710-B664-2F42-BBDB-75FF174BA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48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FB1C-28DB-1C4C-A7E8-407812A519A0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A710-B664-2F42-BBDB-75FF174BA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47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FB1C-28DB-1C4C-A7E8-407812A519A0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A710-B664-2F42-BBDB-75FF174BA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4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ucida Grande"/>
              </a:defRPr>
            </a:lvl1pPr>
          </a:lstStyle>
          <a:p>
            <a:fld id="{A74FFB1C-28DB-1C4C-A7E8-407812A519A0}" type="datetimeFigureOut">
              <a:rPr lang="ja-JP" altLang="en-US" smtClean="0"/>
              <a:pPr/>
              <a:t>12/03/05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3A710-B664-2F42-BBDB-75FF174BA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99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b="1" kern="1200">
          <a:solidFill>
            <a:schemeClr val="tx1"/>
          </a:solidFill>
          <a:latin typeface="Lucida Grand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"/>
        <a:defRPr kumimoji="1" sz="3200" kern="1200">
          <a:solidFill>
            <a:schemeClr val="tx1"/>
          </a:solidFill>
          <a:latin typeface="Lucida Grande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"/>
        <a:defRPr kumimoji="1" sz="2800" kern="1200">
          <a:solidFill>
            <a:schemeClr val="tx1"/>
          </a:solidFill>
          <a:latin typeface="Lucida Grande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Lucida Grande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Lucida Grande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Lucida Grande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rc 1026"/>
          <p:cNvSpPr>
            <a:spLocks/>
          </p:cNvSpPr>
          <p:nvPr/>
        </p:nvSpPr>
        <p:spPr bwMode="auto">
          <a:xfrm rot="16200000" flipV="1">
            <a:off x="4456906" y="6361907"/>
            <a:ext cx="306387" cy="685800"/>
          </a:xfrm>
          <a:custGeom>
            <a:avLst/>
            <a:gdLst>
              <a:gd name="G0" fmla="+- 75 0 0"/>
              <a:gd name="G1" fmla="+- 21600 0 0"/>
              <a:gd name="G2" fmla="+- 21600 0 0"/>
              <a:gd name="T0" fmla="*/ 75 w 21675"/>
              <a:gd name="T1" fmla="*/ 0 h 43200"/>
              <a:gd name="T2" fmla="*/ 0 w 21675"/>
              <a:gd name="T3" fmla="*/ 43199 h 43200"/>
              <a:gd name="T4" fmla="*/ 75 w 2167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75" h="43200" fill="none" extrusionOk="0">
                <a:moveTo>
                  <a:pt x="75" y="-1"/>
                </a:moveTo>
                <a:cubicBezTo>
                  <a:pt x="12004" y="0"/>
                  <a:pt x="21675" y="9670"/>
                  <a:pt x="21675" y="21600"/>
                </a:cubicBezTo>
                <a:cubicBezTo>
                  <a:pt x="21675" y="33529"/>
                  <a:pt x="12004" y="43200"/>
                  <a:pt x="75" y="43200"/>
                </a:cubicBezTo>
                <a:cubicBezTo>
                  <a:pt x="49" y="43199"/>
                  <a:pt x="24" y="43199"/>
                  <a:pt x="-1" y="43199"/>
                </a:cubicBezTo>
              </a:path>
              <a:path w="21675" h="43200" stroke="0" extrusionOk="0">
                <a:moveTo>
                  <a:pt x="75" y="-1"/>
                </a:moveTo>
                <a:cubicBezTo>
                  <a:pt x="12004" y="0"/>
                  <a:pt x="21675" y="9670"/>
                  <a:pt x="21675" y="21600"/>
                </a:cubicBezTo>
                <a:cubicBezTo>
                  <a:pt x="21675" y="33529"/>
                  <a:pt x="12004" y="43200"/>
                  <a:pt x="75" y="43200"/>
                </a:cubicBezTo>
                <a:cubicBezTo>
                  <a:pt x="49" y="43199"/>
                  <a:pt x="24" y="43199"/>
                  <a:pt x="-1" y="43199"/>
                </a:cubicBezTo>
                <a:lnTo>
                  <a:pt x="75" y="2160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>
              <a:ea typeface="ＭＳ Ｐゴシック"/>
              <a:cs typeface="ＭＳ Ｐゴシック"/>
            </a:endParaRPr>
          </a:p>
        </p:txBody>
      </p:sp>
      <p:grpSp>
        <p:nvGrpSpPr>
          <p:cNvPr id="1027" name="Group 1027"/>
          <p:cNvGrpSpPr>
            <a:grpSpLocks/>
          </p:cNvGrpSpPr>
          <p:nvPr/>
        </p:nvGrpSpPr>
        <p:grpSpPr bwMode="auto">
          <a:xfrm>
            <a:off x="0" y="152400"/>
            <a:ext cx="9144000" cy="6629400"/>
            <a:chOff x="0" y="96"/>
            <a:chExt cx="5760" cy="4176"/>
          </a:xfrm>
        </p:grpSpPr>
        <p:sp>
          <p:nvSpPr>
            <p:cNvPr id="3076" name="AutoShape 1028"/>
            <p:cNvSpPr>
              <a:spLocks noChangeArrowheads="1"/>
            </p:cNvSpPr>
            <p:nvPr/>
          </p:nvSpPr>
          <p:spPr bwMode="auto">
            <a:xfrm flipH="1">
              <a:off x="3168" y="96"/>
              <a:ext cx="2592" cy="4176"/>
            </a:xfrm>
            <a:prstGeom prst="moon">
              <a:avLst>
                <a:gd name="adj" fmla="val 13931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ja-JP" altLang="en-US" dirty="0">
                <a:ea typeface="ＭＳ Ｐゴシック"/>
                <a:cs typeface="ＭＳ Ｐゴシック"/>
              </a:endParaRPr>
            </a:p>
          </p:txBody>
        </p:sp>
        <p:sp>
          <p:nvSpPr>
            <p:cNvPr id="3077" name="AutoShape 1029"/>
            <p:cNvSpPr>
              <a:spLocks noChangeArrowheads="1"/>
            </p:cNvSpPr>
            <p:nvPr/>
          </p:nvSpPr>
          <p:spPr bwMode="auto">
            <a:xfrm>
              <a:off x="0" y="96"/>
              <a:ext cx="2592" cy="4176"/>
            </a:xfrm>
            <a:prstGeom prst="moon">
              <a:avLst>
                <a:gd name="adj" fmla="val 13931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028" name="Group 1030"/>
          <p:cNvGrpSpPr>
            <a:grpSpLocks/>
          </p:cNvGrpSpPr>
          <p:nvPr/>
        </p:nvGrpSpPr>
        <p:grpSpPr bwMode="auto">
          <a:xfrm>
            <a:off x="228600" y="76200"/>
            <a:ext cx="8763000" cy="1524000"/>
            <a:chOff x="144" y="48"/>
            <a:chExt cx="5520" cy="960"/>
          </a:xfrm>
        </p:grpSpPr>
        <p:sp>
          <p:nvSpPr>
            <p:cNvPr id="3079" name="AutoShape 1031"/>
            <p:cNvSpPr>
              <a:spLocks noChangeArrowheads="1"/>
            </p:cNvSpPr>
            <p:nvPr/>
          </p:nvSpPr>
          <p:spPr bwMode="auto">
            <a:xfrm>
              <a:off x="144" y="48"/>
              <a:ext cx="2496" cy="960"/>
            </a:xfrm>
            <a:prstGeom prst="moon">
              <a:avLst>
                <a:gd name="adj" fmla="val 6449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>
                <a:ea typeface="ＭＳ Ｐゴシック"/>
                <a:cs typeface="ＭＳ Ｐゴシック"/>
              </a:endParaRPr>
            </a:p>
          </p:txBody>
        </p:sp>
        <p:sp>
          <p:nvSpPr>
            <p:cNvPr id="3080" name="AutoShape 1032"/>
            <p:cNvSpPr>
              <a:spLocks noChangeArrowheads="1"/>
            </p:cNvSpPr>
            <p:nvPr/>
          </p:nvSpPr>
          <p:spPr bwMode="auto">
            <a:xfrm flipH="1">
              <a:off x="2976" y="48"/>
              <a:ext cx="2688" cy="960"/>
            </a:xfrm>
            <a:prstGeom prst="moon">
              <a:avLst>
                <a:gd name="adj" fmla="val 6449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>
                <a:ea typeface="ＭＳ Ｐゴシック"/>
                <a:cs typeface="ＭＳ Ｐゴシック"/>
              </a:endParaRPr>
            </a:p>
          </p:txBody>
        </p:sp>
        <p:sp>
          <p:nvSpPr>
            <p:cNvPr id="3081" name="Oval 1033"/>
            <p:cNvSpPr>
              <a:spLocks noChangeArrowheads="1"/>
            </p:cNvSpPr>
            <p:nvPr/>
          </p:nvSpPr>
          <p:spPr bwMode="auto">
            <a:xfrm>
              <a:off x="384" y="96"/>
              <a:ext cx="4992" cy="864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>
                <a:ea typeface="ＭＳ Ｐゴシック"/>
                <a:cs typeface="ＭＳ Ｐゴシック"/>
              </a:endParaRPr>
            </a:p>
          </p:txBody>
        </p:sp>
      </p:grpSp>
      <p:sp>
        <p:nvSpPr>
          <p:cNvPr id="1029" name="Rectangle 103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30" name="Rectangle 10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05000"/>
            <a:ext cx="7315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3084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/>
                <a:cs typeface="ＭＳ Ｐゴシック"/>
              </a:defRPr>
            </a:lvl1pPr>
          </a:lstStyle>
          <a:p>
            <a:fld id="{EEDED193-C5CC-4644-ABF8-144D5C0BAC53}" type="datetimeFigureOut">
              <a:rPr kumimoji="1" lang="ja-JP" altLang="en-US" smtClean="0"/>
              <a:pPr/>
              <a:t>12/03/05</a:t>
            </a:fld>
            <a:endParaRPr kumimoji="1" lang="ja-JP" altLang="en-US" dirty="0"/>
          </a:p>
        </p:txBody>
      </p:sp>
      <p:sp>
        <p:nvSpPr>
          <p:cNvPr id="3085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/>
                <a:cs typeface="ＭＳ Ｐゴシック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086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/>
                <a:cs typeface="ＭＳ Ｐゴシック"/>
              </a:defRPr>
            </a:lvl1pPr>
          </a:lstStyle>
          <a:p>
            <a:fld id="{820FA07C-22D6-4C41-8867-39D701E9A26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Lucida Grande"/>
          <a:ea typeface="ＭＳ Ｐゴシック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Lucida Grande" pitchFamily="-109" charset="0"/>
          <a:ea typeface="Osaka" pitchFamily="-29" charset="-128"/>
          <a:cs typeface="Osaka" pitchFamily="-2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Lucida Grande" pitchFamily="-109" charset="0"/>
          <a:ea typeface="Osaka" pitchFamily="-29" charset="-128"/>
          <a:cs typeface="Osaka" pitchFamily="-2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Lucida Grande" pitchFamily="-109" charset="0"/>
          <a:ea typeface="Osaka" pitchFamily="-29" charset="-128"/>
          <a:cs typeface="Osaka" pitchFamily="-2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Lucida Grande" pitchFamily="-109" charset="0"/>
          <a:ea typeface="Osaka" pitchFamily="-29" charset="-128"/>
          <a:cs typeface="Osaka" pitchFamily="-2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itchFamily="-29" charset="0"/>
          <a:ea typeface="Osaka" pitchFamily="-29" charset="-128"/>
          <a:cs typeface="Osaka" pitchFamily="-29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itchFamily="-29" charset="0"/>
          <a:ea typeface="Osaka" pitchFamily="-29" charset="-128"/>
          <a:cs typeface="Osaka" pitchFamily="-29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itchFamily="-29" charset="0"/>
          <a:ea typeface="Osaka" pitchFamily="-29" charset="-128"/>
          <a:cs typeface="Osaka" pitchFamily="-29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itchFamily="-29" charset="0"/>
          <a:ea typeface="Osaka" pitchFamily="-29" charset="-128"/>
          <a:cs typeface="Osaka" pitchFamily="-29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·"/>
        <a:defRPr kumimoji="1" sz="3200">
          <a:solidFill>
            <a:schemeClr val="tx1"/>
          </a:solidFill>
          <a:latin typeface="Lucida Grande"/>
          <a:ea typeface="ＭＳ Ｐゴシック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·"/>
        <a:defRPr kumimoji="1" sz="2800">
          <a:solidFill>
            <a:schemeClr val="tx1"/>
          </a:solidFill>
          <a:latin typeface="Lucida Grande"/>
          <a:ea typeface="ＭＳ Ｐゴシック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·"/>
        <a:defRPr kumimoji="1" sz="2400">
          <a:solidFill>
            <a:schemeClr val="tx1"/>
          </a:solidFill>
          <a:latin typeface="Lucida Grande"/>
          <a:ea typeface="ＭＳ Ｐゴシック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·"/>
        <a:defRPr kumimoji="1" sz="2000">
          <a:solidFill>
            <a:schemeClr val="tx1"/>
          </a:solidFill>
          <a:latin typeface="Lucida Grande"/>
          <a:ea typeface="ＭＳ Ｐゴシック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·"/>
        <a:defRPr kumimoji="1" sz="2000">
          <a:solidFill>
            <a:schemeClr val="tx1"/>
          </a:solidFill>
          <a:latin typeface="Lucida Grande"/>
          <a:ea typeface="ＭＳ Ｐゴシック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Times" charset="0"/>
                <a:ea typeface="ＭＳ Ｐゴシック"/>
                <a:cs typeface="ＭＳ Ｐゴシック"/>
              </a:defRPr>
            </a:lvl1pPr>
          </a:lstStyle>
          <a:p>
            <a:endParaRPr lang="en-US" altLang="ja-JP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Times" charset="0"/>
                <a:ea typeface="ＭＳ Ｐゴシック"/>
                <a:cs typeface="ＭＳ Ｐゴシック"/>
              </a:defRPr>
            </a:lvl1pPr>
          </a:lstStyle>
          <a:p>
            <a:endParaRPr lang="en-US" altLang="ja-JP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Times" charset="0"/>
                <a:ea typeface="ＭＳ Ｐゴシック"/>
                <a:cs typeface="ＭＳ Ｐゴシック"/>
              </a:defRPr>
            </a:lvl1pPr>
          </a:lstStyle>
          <a:p>
            <a:fld id="{833131AC-B370-584A-B656-5EA87867E4AC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/>
          <a:ea typeface="ＭＳ Ｐゴシック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29" charset="-128"/>
          <a:ea typeface="Osaka" pitchFamily="-29" charset="-128"/>
          <a:cs typeface="Osaka" pitchFamily="-2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29" charset="-128"/>
          <a:ea typeface="Osaka" pitchFamily="-29" charset="-128"/>
          <a:cs typeface="Osaka" pitchFamily="-2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29" charset="-128"/>
          <a:ea typeface="Osaka" pitchFamily="-29" charset="-128"/>
          <a:cs typeface="Osaka" pitchFamily="-2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29" charset="-128"/>
          <a:ea typeface="Osaka" pitchFamily="-29" charset="-128"/>
          <a:cs typeface="Osaka" pitchFamily="-2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29" charset="-128"/>
          <a:ea typeface="Osaka" pitchFamily="-29" charset="-128"/>
          <a:cs typeface="Osaka" pitchFamily="-29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29" charset="-128"/>
          <a:ea typeface="Osaka" pitchFamily="-29" charset="-128"/>
          <a:cs typeface="Osaka" pitchFamily="-29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29" charset="-128"/>
          <a:ea typeface="Osaka" pitchFamily="-29" charset="-128"/>
          <a:cs typeface="Osaka" pitchFamily="-29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29" charset="-128"/>
          <a:ea typeface="Osaka" pitchFamily="-29" charset="-128"/>
          <a:cs typeface="Osaka" pitchFamily="-29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ＭＳ Ｐゴシック"/>
          <a:ea typeface="ＭＳ Ｐゴシック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ＭＳ Ｐゴシック"/>
          <a:ea typeface="ＭＳ Ｐゴシック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ＭＳ Ｐゴシック"/>
          <a:ea typeface="ＭＳ Ｐゴシック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ＭＳ Ｐゴシック"/>
          <a:ea typeface="ＭＳ Ｐゴシック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ＭＳ Ｐゴシック"/>
          <a:ea typeface="ＭＳ Ｐゴシック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rc 1026"/>
          <p:cNvSpPr>
            <a:spLocks/>
          </p:cNvSpPr>
          <p:nvPr/>
        </p:nvSpPr>
        <p:spPr bwMode="auto">
          <a:xfrm rot="16200000" flipV="1">
            <a:off x="4456906" y="6361907"/>
            <a:ext cx="306387" cy="685800"/>
          </a:xfrm>
          <a:custGeom>
            <a:avLst/>
            <a:gdLst>
              <a:gd name="G0" fmla="+- 75 0 0"/>
              <a:gd name="G1" fmla="+- 21600 0 0"/>
              <a:gd name="G2" fmla="+- 21600 0 0"/>
              <a:gd name="T0" fmla="*/ 75 w 21675"/>
              <a:gd name="T1" fmla="*/ 0 h 43200"/>
              <a:gd name="T2" fmla="*/ 0 w 21675"/>
              <a:gd name="T3" fmla="*/ 43199 h 43200"/>
              <a:gd name="T4" fmla="*/ 75 w 2167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75" h="43200" fill="none" extrusionOk="0">
                <a:moveTo>
                  <a:pt x="75" y="-1"/>
                </a:moveTo>
                <a:cubicBezTo>
                  <a:pt x="12004" y="0"/>
                  <a:pt x="21675" y="9670"/>
                  <a:pt x="21675" y="21600"/>
                </a:cubicBezTo>
                <a:cubicBezTo>
                  <a:pt x="21675" y="33529"/>
                  <a:pt x="12004" y="43200"/>
                  <a:pt x="75" y="43200"/>
                </a:cubicBezTo>
                <a:cubicBezTo>
                  <a:pt x="49" y="43199"/>
                  <a:pt x="24" y="43199"/>
                  <a:pt x="-1" y="43199"/>
                </a:cubicBezTo>
              </a:path>
              <a:path w="21675" h="43200" stroke="0" extrusionOk="0">
                <a:moveTo>
                  <a:pt x="75" y="-1"/>
                </a:moveTo>
                <a:cubicBezTo>
                  <a:pt x="12004" y="0"/>
                  <a:pt x="21675" y="9670"/>
                  <a:pt x="21675" y="21600"/>
                </a:cubicBezTo>
                <a:cubicBezTo>
                  <a:pt x="21675" y="33529"/>
                  <a:pt x="12004" y="43200"/>
                  <a:pt x="75" y="43200"/>
                </a:cubicBezTo>
                <a:cubicBezTo>
                  <a:pt x="49" y="43199"/>
                  <a:pt x="24" y="43199"/>
                  <a:pt x="-1" y="43199"/>
                </a:cubicBezTo>
                <a:lnTo>
                  <a:pt x="75" y="2160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027" name="Group 1027"/>
          <p:cNvGrpSpPr>
            <a:grpSpLocks/>
          </p:cNvGrpSpPr>
          <p:nvPr/>
        </p:nvGrpSpPr>
        <p:grpSpPr bwMode="auto">
          <a:xfrm>
            <a:off x="0" y="152400"/>
            <a:ext cx="9144000" cy="6629400"/>
            <a:chOff x="0" y="96"/>
            <a:chExt cx="5760" cy="4176"/>
          </a:xfrm>
        </p:grpSpPr>
        <p:sp>
          <p:nvSpPr>
            <p:cNvPr id="3076" name="AutoShape 1028"/>
            <p:cNvSpPr>
              <a:spLocks noChangeArrowheads="1"/>
            </p:cNvSpPr>
            <p:nvPr/>
          </p:nvSpPr>
          <p:spPr bwMode="auto">
            <a:xfrm flipH="1">
              <a:off x="3168" y="96"/>
              <a:ext cx="2592" cy="4176"/>
            </a:xfrm>
            <a:prstGeom prst="moon">
              <a:avLst>
                <a:gd name="adj" fmla="val 13931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ja-JP" altLang="en-US">
                <a:ea typeface="Osaka" charset="0"/>
                <a:cs typeface="Osaka" charset="0"/>
              </a:endParaRPr>
            </a:p>
          </p:txBody>
        </p:sp>
        <p:sp>
          <p:nvSpPr>
            <p:cNvPr id="3077" name="AutoShape 1029"/>
            <p:cNvSpPr>
              <a:spLocks noChangeArrowheads="1"/>
            </p:cNvSpPr>
            <p:nvPr/>
          </p:nvSpPr>
          <p:spPr bwMode="auto">
            <a:xfrm>
              <a:off x="0" y="96"/>
              <a:ext cx="2592" cy="4176"/>
            </a:xfrm>
            <a:prstGeom prst="moon">
              <a:avLst>
                <a:gd name="adj" fmla="val 13931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028" name="Group 1030"/>
          <p:cNvGrpSpPr>
            <a:grpSpLocks/>
          </p:cNvGrpSpPr>
          <p:nvPr/>
        </p:nvGrpSpPr>
        <p:grpSpPr bwMode="auto">
          <a:xfrm>
            <a:off x="228600" y="76200"/>
            <a:ext cx="8763000" cy="1524000"/>
            <a:chOff x="144" y="48"/>
            <a:chExt cx="5520" cy="960"/>
          </a:xfrm>
        </p:grpSpPr>
        <p:sp>
          <p:nvSpPr>
            <p:cNvPr id="3079" name="AutoShape 1031"/>
            <p:cNvSpPr>
              <a:spLocks noChangeArrowheads="1"/>
            </p:cNvSpPr>
            <p:nvPr/>
          </p:nvSpPr>
          <p:spPr bwMode="auto">
            <a:xfrm>
              <a:off x="144" y="48"/>
              <a:ext cx="2496" cy="960"/>
            </a:xfrm>
            <a:prstGeom prst="moon">
              <a:avLst>
                <a:gd name="adj" fmla="val 6449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0" name="AutoShape 1032"/>
            <p:cNvSpPr>
              <a:spLocks noChangeArrowheads="1"/>
            </p:cNvSpPr>
            <p:nvPr/>
          </p:nvSpPr>
          <p:spPr bwMode="auto">
            <a:xfrm flipH="1">
              <a:off x="2976" y="48"/>
              <a:ext cx="2688" cy="960"/>
            </a:xfrm>
            <a:prstGeom prst="moon">
              <a:avLst>
                <a:gd name="adj" fmla="val 6449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1" name="Oval 1033"/>
            <p:cNvSpPr>
              <a:spLocks noChangeArrowheads="1"/>
            </p:cNvSpPr>
            <p:nvPr/>
          </p:nvSpPr>
          <p:spPr bwMode="auto">
            <a:xfrm>
              <a:off x="384" y="96"/>
              <a:ext cx="4992" cy="864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29" name="Rectangle 103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30" name="Rectangle 10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05000"/>
            <a:ext cx="7315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84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Osaka" charset="0"/>
                <a:cs typeface="Osaka" charset="0"/>
              </a:defRPr>
            </a:lvl1pPr>
          </a:lstStyle>
          <a:p>
            <a:fld id="{EEDED193-C5CC-4644-ABF8-144D5C0BAC53}" type="datetimeFigureOut">
              <a:rPr kumimoji="1" lang="ja-JP" altLang="en-US" smtClean="0"/>
              <a:t>12/03/05</a:t>
            </a:fld>
            <a:endParaRPr kumimoji="1" lang="ja-JP" altLang="en-US"/>
          </a:p>
        </p:txBody>
      </p:sp>
      <p:sp>
        <p:nvSpPr>
          <p:cNvPr id="3085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Osaka" charset="0"/>
                <a:cs typeface="Osaka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3086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Osaka" charset="0"/>
                <a:cs typeface="Osaka" charset="0"/>
              </a:defRPr>
            </a:lvl1pPr>
          </a:lstStyle>
          <a:p>
            <a:fld id="{820FA07C-22D6-4C41-8867-39D701E9A2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Lucida Grande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Lucida Grande" pitchFamily="-109" charset="0"/>
          <a:ea typeface="Osaka" pitchFamily="-29" charset="-128"/>
          <a:cs typeface="Osaka" pitchFamily="-2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Lucida Grande" pitchFamily="-109" charset="0"/>
          <a:ea typeface="Osaka" pitchFamily="-29" charset="-128"/>
          <a:cs typeface="Osaka" pitchFamily="-2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Lucida Grande" pitchFamily="-109" charset="0"/>
          <a:ea typeface="Osaka" pitchFamily="-29" charset="-128"/>
          <a:cs typeface="Osaka" pitchFamily="-2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Lucida Grande" pitchFamily="-109" charset="0"/>
          <a:ea typeface="Osaka" pitchFamily="-29" charset="-128"/>
          <a:cs typeface="Osaka" pitchFamily="-2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itchFamily="-29" charset="0"/>
          <a:ea typeface="Osaka" pitchFamily="-29" charset="-128"/>
          <a:cs typeface="Osaka" pitchFamily="-29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itchFamily="-29" charset="0"/>
          <a:ea typeface="Osaka" pitchFamily="-29" charset="-128"/>
          <a:cs typeface="Osaka" pitchFamily="-29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itchFamily="-29" charset="0"/>
          <a:ea typeface="Osaka" pitchFamily="-29" charset="-128"/>
          <a:cs typeface="Osaka" pitchFamily="-29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itchFamily="-29" charset="0"/>
          <a:ea typeface="Osaka" pitchFamily="-29" charset="-128"/>
          <a:cs typeface="Osaka" pitchFamily="-29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·"/>
        <a:defRPr kumimoji="1" sz="3200">
          <a:solidFill>
            <a:schemeClr val="tx1"/>
          </a:solidFill>
          <a:latin typeface="Lucida Grande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·"/>
        <a:defRPr kumimoji="1" sz="2800">
          <a:solidFill>
            <a:schemeClr val="tx1"/>
          </a:solidFill>
          <a:latin typeface="Lucida Grande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·"/>
        <a:defRPr kumimoji="1" sz="2400">
          <a:solidFill>
            <a:schemeClr val="tx1"/>
          </a:solidFill>
          <a:latin typeface="Lucida Grande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·"/>
        <a:defRPr kumimoji="1" sz="2000">
          <a:solidFill>
            <a:schemeClr val="tx1"/>
          </a:solidFill>
          <a:latin typeface="Lucida Grande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·"/>
        <a:defRPr kumimoji="1" sz="2000">
          <a:solidFill>
            <a:schemeClr val="tx1"/>
          </a:solidFill>
          <a:latin typeface="Lucida Grande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Times" charset="0"/>
                <a:ea typeface="Osaka" charset="0"/>
                <a:cs typeface="Osaka" charset="0"/>
              </a:defRPr>
            </a:lvl1pPr>
          </a:lstStyle>
          <a:p>
            <a:endParaRPr lang="en-US" altLang="ja-JP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Times" charset="0"/>
                <a:ea typeface="Osaka" charset="0"/>
                <a:cs typeface="Osaka" charset="0"/>
              </a:defRPr>
            </a:lvl1pPr>
          </a:lstStyle>
          <a:p>
            <a:endParaRPr lang="en-US" altLang="ja-JP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Times" charset="0"/>
                <a:ea typeface="Osaka" charset="0"/>
                <a:cs typeface="Osaka" charset="0"/>
              </a:defRPr>
            </a:lvl1pPr>
          </a:lstStyle>
          <a:p>
            <a:fld id="{833131AC-B370-584A-B656-5EA87867E4A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29" charset="-128"/>
          <a:ea typeface="Osaka" pitchFamily="-29" charset="-128"/>
          <a:cs typeface="Osaka" pitchFamily="-2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29" charset="-128"/>
          <a:ea typeface="Osaka" pitchFamily="-29" charset="-128"/>
          <a:cs typeface="Osaka" pitchFamily="-2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29" charset="-128"/>
          <a:ea typeface="Osaka" pitchFamily="-29" charset="-128"/>
          <a:cs typeface="Osaka" pitchFamily="-2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29" charset="-128"/>
          <a:ea typeface="Osaka" pitchFamily="-29" charset="-128"/>
          <a:cs typeface="Osaka" pitchFamily="-2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29" charset="-128"/>
          <a:ea typeface="Osaka" pitchFamily="-29" charset="-128"/>
          <a:cs typeface="Osaka" pitchFamily="-29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29" charset="-128"/>
          <a:ea typeface="Osaka" pitchFamily="-29" charset="-128"/>
          <a:cs typeface="Osaka" pitchFamily="-29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29" charset="-128"/>
          <a:ea typeface="Osaka" pitchFamily="-29" charset="-128"/>
          <a:cs typeface="Osaka" pitchFamily="-29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29" charset="-128"/>
          <a:ea typeface="Osaka" pitchFamily="-29" charset="-128"/>
          <a:cs typeface="Osaka" pitchFamily="-29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emf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791622"/>
            <a:ext cx="7772400" cy="1143000"/>
          </a:xfrm>
        </p:spPr>
        <p:txBody>
          <a:bodyPr/>
          <a:lstStyle/>
          <a:p>
            <a:r>
              <a:rPr lang="en-US" altLang="ja-JP" b="1" dirty="0"/>
              <a:t>1km</a:t>
            </a:r>
            <a:r>
              <a:rPr lang="ja-JP" altLang="en-US" b="1" dirty="0"/>
              <a:t>メッシュデータを用いた</a:t>
            </a:r>
            <a:r>
              <a:rPr lang="en-US" altLang="ja-JP" b="1" dirty="0"/>
              <a:t>BLASTAM</a:t>
            </a:r>
            <a:r>
              <a:rPr lang="ja-JP" altLang="en-US" b="1" dirty="0"/>
              <a:t>計算結果の検討（仮題）</a:t>
            </a:r>
            <a:endParaRPr kumimoji="1" lang="ja-JP" altLang="en-US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4048" y="5592665"/>
            <a:ext cx="6782946" cy="1159483"/>
          </a:xfrm>
        </p:spPr>
        <p:txBody>
          <a:bodyPr anchor="ctr"/>
          <a:lstStyle/>
          <a:p>
            <a:r>
              <a:rPr lang="ja-JP" altLang="en-US" sz="2800" b="1" dirty="0" smtClean="0"/>
              <a:t>大久保さゆり・菅野洋光</a:t>
            </a:r>
            <a:endParaRPr lang="en-US" altLang="ja-JP" sz="2800" b="1" dirty="0" smtClean="0"/>
          </a:p>
          <a:p>
            <a:r>
              <a:rPr kumimoji="1" lang="ja-JP" altLang="en-US" sz="2400" b="1" dirty="0" smtClean="0"/>
              <a:t>（独）農研機構　東北農業研究センター</a:t>
            </a:r>
            <a:endParaRPr kumimoji="1" lang="ja-JP" altLang="en-US" sz="2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0738" y="80744"/>
            <a:ext cx="363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accent6"/>
                </a:solidFill>
              </a:rPr>
              <a:t>第５回やませ研究会　</a:t>
            </a:r>
            <a:r>
              <a:rPr kumimoji="1" lang="en-US" altLang="ja-JP" dirty="0" smtClean="0">
                <a:solidFill>
                  <a:schemeClr val="accent6"/>
                </a:solidFill>
              </a:rPr>
              <a:t>2012/3/5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pic>
        <p:nvPicPr>
          <p:cNvPr id="6" name="図 5" descr="色、略称のみ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32" y="6414977"/>
            <a:ext cx="1170323" cy="233442"/>
          </a:xfrm>
          <a:prstGeom prst="rect">
            <a:avLst/>
          </a:prstGeom>
        </p:spPr>
      </p:pic>
      <p:pic>
        <p:nvPicPr>
          <p:cNvPr id="7" name="図 6" descr="tarc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1" y="5275709"/>
            <a:ext cx="1269834" cy="1019737"/>
          </a:xfrm>
          <a:prstGeom prst="rect">
            <a:avLst/>
          </a:prstGeom>
          <a:ln>
            <a:noFill/>
          </a:ln>
          <a:effectLst>
            <a:outerShdw blurRad="292100" dist="139700" dir="2700000" sx="110000" sy="110000" algn="tl" rotWithShape="0">
              <a:srgbClr val="333333">
                <a:alpha val="6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249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毎日の気圧配置を分類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0289" y="2342038"/>
            <a:ext cx="7828743" cy="364220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ja-JP" altLang="en-US" sz="2400" dirty="0" smtClean="0"/>
              <a:t>動機</a:t>
            </a:r>
            <a:r>
              <a:rPr lang="ja-JP" altLang="en-US" sz="2400" dirty="0" smtClean="0">
                <a:sym typeface="Wingdings"/>
              </a:rPr>
              <a:t>：（事例解析でなく）</a:t>
            </a:r>
            <a:r>
              <a:rPr lang="ja-JP" altLang="en-US" sz="2400" dirty="0" smtClean="0">
                <a:solidFill>
                  <a:srgbClr val="009419"/>
                </a:solidFill>
                <a:sym typeface="Wingdings"/>
              </a:rPr>
              <a:t>全事例から特定の気圧配置型を　　</a:t>
            </a:r>
            <a:endParaRPr lang="en-US" altLang="ja-JP" sz="2400" dirty="0" smtClean="0">
              <a:solidFill>
                <a:srgbClr val="009419"/>
              </a:solidFill>
              <a:sym typeface="Wingding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ja-JP" sz="2400" dirty="0" smtClean="0">
                <a:solidFill>
                  <a:srgbClr val="009419"/>
                </a:solidFill>
                <a:sym typeface="Wingdings"/>
              </a:rPr>
              <a:t>　</a:t>
            </a:r>
            <a:r>
              <a:rPr lang="ja-JP" altLang="en-US" sz="2400" dirty="0" smtClean="0">
                <a:solidFill>
                  <a:srgbClr val="009419"/>
                </a:solidFill>
                <a:sym typeface="Wingdings"/>
              </a:rPr>
              <a:t>　　　　　抽出したい！</a:t>
            </a:r>
            <a:endParaRPr lang="en-US" altLang="ja-JP" sz="2400" dirty="0" smtClean="0">
              <a:solidFill>
                <a:srgbClr val="009419"/>
              </a:solidFill>
            </a:endParaRPr>
          </a:p>
          <a:p>
            <a:pPr>
              <a:lnSpc>
                <a:spcPct val="110000"/>
              </a:lnSpc>
            </a:pPr>
            <a:r>
              <a:rPr lang="ja-JP" altLang="en-US" sz="2400" dirty="0" smtClean="0"/>
              <a:t>期間：</a:t>
            </a:r>
            <a:r>
              <a:rPr lang="en-US" altLang="ja-JP" sz="2400" dirty="0" smtClean="0"/>
              <a:t>1990-2010</a:t>
            </a:r>
            <a:r>
              <a:rPr lang="ja-JP" altLang="en-US" sz="2400" dirty="0" smtClean="0"/>
              <a:t>年・</a:t>
            </a:r>
            <a:r>
              <a:rPr lang="en-US" altLang="ja-JP" sz="2400" dirty="0" smtClean="0"/>
              <a:t>6/21-8/10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51</a:t>
            </a:r>
            <a:r>
              <a:rPr lang="ja-JP" altLang="en-US" sz="2400" dirty="0" smtClean="0"/>
              <a:t>日間）</a:t>
            </a:r>
            <a:endParaRPr lang="en-US" altLang="ja-JP" sz="2400" dirty="0" smtClean="0"/>
          </a:p>
          <a:p>
            <a:pPr>
              <a:lnSpc>
                <a:spcPct val="110000"/>
              </a:lnSpc>
            </a:pPr>
            <a:r>
              <a:rPr lang="ja-JP" altLang="en-US" sz="2400" dirty="0" smtClean="0"/>
              <a:t>使用データ：</a:t>
            </a:r>
            <a:r>
              <a:rPr lang="en-US" altLang="ja-JP" sz="2400" dirty="0" smtClean="0"/>
              <a:t>JRA-25</a:t>
            </a:r>
            <a:r>
              <a:rPr lang="ja-JP" altLang="en-US" sz="2400" dirty="0" smtClean="0"/>
              <a:t>海面更正気圧</a:t>
            </a:r>
            <a:endParaRPr lang="en-US" altLang="ja-JP" sz="2400" dirty="0"/>
          </a:p>
          <a:p>
            <a:pPr lvl="1">
              <a:lnSpc>
                <a:spcPct val="110000"/>
              </a:lnSpc>
            </a:pPr>
            <a:r>
              <a:rPr lang="en-US" altLang="ja-JP" sz="2000" dirty="0" smtClean="0"/>
              <a:t>00UTC, 12UTC</a:t>
            </a:r>
            <a:r>
              <a:rPr lang="ja-JP" altLang="en-US" sz="2000" dirty="0" smtClean="0"/>
              <a:t>の平均</a:t>
            </a:r>
            <a:endParaRPr lang="en-US" altLang="ja-JP" sz="20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ja-JP" altLang="ja-JP" sz="2000" dirty="0"/>
              <a:t>　</a:t>
            </a:r>
            <a:r>
              <a:rPr lang="ja-JP" altLang="en-US" sz="2000" dirty="0" smtClean="0"/>
              <a:t>　　　　　</a:t>
            </a:r>
            <a:r>
              <a:rPr lang="en-US" altLang="ja-JP" sz="2000" dirty="0" smtClean="0"/>
              <a:t>	</a:t>
            </a:r>
            <a:r>
              <a:rPr lang="ja-JP" altLang="en-US" sz="2000" dirty="0" smtClean="0"/>
              <a:t>＝その日の気圧と定義</a:t>
            </a:r>
            <a:endParaRPr lang="en-US" altLang="ja-JP" sz="2000" dirty="0" smtClean="0"/>
          </a:p>
          <a:p>
            <a:pPr>
              <a:lnSpc>
                <a:spcPct val="110000"/>
              </a:lnSpc>
            </a:pPr>
            <a:r>
              <a:rPr lang="ja-JP" altLang="en-US" sz="2400" dirty="0" smtClean="0"/>
              <a:t>領域内の気圧を基準化</a:t>
            </a:r>
            <a:endParaRPr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2083" y="1595266"/>
            <a:ext cx="814878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ja-JP" altLang="en-US" sz="2800" dirty="0" smtClean="0">
                <a:solidFill>
                  <a:schemeClr val="tx2"/>
                </a:solidFill>
              </a:rPr>
              <a:t>日別の気圧配置をクラスター分析により分類してみる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pic>
        <p:nvPicPr>
          <p:cNvPr id="5" name="図 4" descr="doma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39" y="3549366"/>
            <a:ext cx="4124861" cy="330863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935089" y="5984244"/>
            <a:ext cx="308405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 smtClean="0"/>
              <a:t>対象領域（赤枠）　</a:t>
            </a:r>
            <a:r>
              <a:rPr kumimoji="1" lang="en-US" altLang="ja-JP" sz="2400" dirty="0" smtClean="0"/>
              <a:t>⇒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6815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21yr.war.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" y="1849173"/>
            <a:ext cx="3486812" cy="52302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クラスター分析結果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00" y="1793345"/>
            <a:ext cx="5486400" cy="5486400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990600" y="5429177"/>
            <a:ext cx="3098209" cy="0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5144" y="1479982"/>
            <a:ext cx="8878855" cy="738381"/>
          </a:xfrm>
        </p:spPr>
        <p:txBody>
          <a:bodyPr/>
          <a:lstStyle/>
          <a:p>
            <a:r>
              <a:rPr lang="en-US" altLang="ja-JP" sz="2800" dirty="0" smtClean="0"/>
              <a:t>Ward</a:t>
            </a:r>
            <a:r>
              <a:rPr lang="ja-JP" altLang="en-US" sz="2800" dirty="0" smtClean="0"/>
              <a:t>法、ユークリッド距離、</a:t>
            </a:r>
            <a:r>
              <a:rPr kumimoji="1" lang="en-US" altLang="ja-JP" sz="2800" dirty="0" smtClean="0"/>
              <a:t>N=1071</a:t>
            </a:r>
            <a:r>
              <a:rPr kumimoji="1" lang="ja-JP" altLang="en-US" sz="2800" dirty="0" smtClean="0"/>
              <a:t>（</a:t>
            </a:r>
            <a:r>
              <a:rPr kumimoji="1" lang="en-US" altLang="ja-JP" sz="2800" dirty="0" smtClean="0"/>
              <a:t>51</a:t>
            </a:r>
            <a:r>
              <a:rPr kumimoji="1" lang="ja-JP" altLang="en-US" sz="2800" dirty="0" smtClean="0"/>
              <a:t>日間</a:t>
            </a:r>
            <a:r>
              <a:rPr kumimoji="1" lang="en-US" altLang="ja-JP" sz="2800" dirty="0" smtClean="0"/>
              <a:t>×21</a:t>
            </a:r>
            <a:r>
              <a:rPr kumimoji="1" lang="ja-JP" altLang="en-US" sz="2800" dirty="0" smtClean="0"/>
              <a:t>年）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7490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分類</a:t>
            </a:r>
            <a:r>
              <a:rPr kumimoji="1" lang="ja-JP" altLang="en-US" b="1" dirty="0" smtClean="0"/>
              <a:t>結果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5644" y="1381719"/>
            <a:ext cx="7643840" cy="558270"/>
          </a:xfrm>
        </p:spPr>
        <p:txBody>
          <a:bodyPr/>
          <a:lstStyle/>
          <a:p>
            <a:r>
              <a:rPr lang="ja-JP" altLang="en-US" sz="2800" dirty="0" smtClean="0"/>
              <a:t>海面更正気圧のクラスター別コンポジット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49" y="1995817"/>
            <a:ext cx="2515870" cy="251587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94" y="1939989"/>
            <a:ext cx="2515870" cy="25158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70" y="1939989"/>
            <a:ext cx="2515870" cy="25158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49" y="1870205"/>
            <a:ext cx="2515870" cy="251587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6120"/>
            <a:ext cx="2515870" cy="251587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85" y="4116120"/>
            <a:ext cx="2515870" cy="2515870"/>
          </a:xfrm>
          <a:prstGeom prst="rect">
            <a:avLst/>
          </a:prstGeom>
        </p:spPr>
      </p:pic>
      <p:grpSp>
        <p:nvGrpSpPr>
          <p:cNvPr id="20" name="図形グループ 19"/>
          <p:cNvGrpSpPr/>
          <p:nvPr/>
        </p:nvGrpSpPr>
        <p:grpSpPr>
          <a:xfrm>
            <a:off x="237235" y="2469229"/>
            <a:ext cx="9031770" cy="3809066"/>
            <a:chOff x="237235" y="2469229"/>
            <a:chExt cx="9031770" cy="3809066"/>
          </a:xfrm>
        </p:grpSpPr>
        <p:sp>
          <p:nvSpPr>
            <p:cNvPr id="4" name="台形 3"/>
            <p:cNvSpPr/>
            <p:nvPr/>
          </p:nvSpPr>
          <p:spPr>
            <a:xfrm>
              <a:off x="237235" y="2623877"/>
              <a:ext cx="2099043" cy="1548072"/>
            </a:xfrm>
            <a:prstGeom prst="trapezoid">
              <a:avLst>
                <a:gd name="adj" fmla="val 33777"/>
              </a:avLst>
            </a:prstGeom>
            <a:noFill/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台形 12"/>
            <p:cNvSpPr/>
            <p:nvPr/>
          </p:nvSpPr>
          <p:spPr>
            <a:xfrm>
              <a:off x="7169962" y="2469229"/>
              <a:ext cx="2099043" cy="1548072"/>
            </a:xfrm>
            <a:prstGeom prst="trapezoid">
              <a:avLst>
                <a:gd name="adj" fmla="val 33777"/>
              </a:avLst>
            </a:prstGeom>
            <a:noFill/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台形 13"/>
            <p:cNvSpPr/>
            <p:nvPr/>
          </p:nvSpPr>
          <p:spPr>
            <a:xfrm>
              <a:off x="2695583" y="4730223"/>
              <a:ext cx="2099043" cy="1548072"/>
            </a:xfrm>
            <a:prstGeom prst="trapezoid">
              <a:avLst>
                <a:gd name="adj" fmla="val 33777"/>
              </a:avLst>
            </a:prstGeom>
            <a:noFill/>
            <a:ln w="57150" cmpd="sng">
              <a:solidFill>
                <a:schemeClr val="accent1">
                  <a:lumMod val="75000"/>
                </a:schemeClr>
              </a:solidFill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203" y="4142918"/>
            <a:ext cx="2515870" cy="2515870"/>
          </a:xfrm>
          <a:prstGeom prst="rect">
            <a:avLst/>
          </a:prstGeom>
        </p:spPr>
      </p:pic>
      <p:grpSp>
        <p:nvGrpSpPr>
          <p:cNvPr id="23" name="図形グループ 22"/>
          <p:cNvGrpSpPr/>
          <p:nvPr/>
        </p:nvGrpSpPr>
        <p:grpSpPr>
          <a:xfrm>
            <a:off x="2498227" y="2594846"/>
            <a:ext cx="4614913" cy="3725320"/>
            <a:chOff x="2498227" y="2594846"/>
            <a:chExt cx="4614913" cy="3725320"/>
          </a:xfrm>
        </p:grpSpPr>
        <p:sp>
          <p:nvSpPr>
            <p:cNvPr id="15" name="台形 14"/>
            <p:cNvSpPr/>
            <p:nvPr/>
          </p:nvSpPr>
          <p:spPr>
            <a:xfrm>
              <a:off x="2498227" y="2594846"/>
              <a:ext cx="2099043" cy="1548072"/>
            </a:xfrm>
            <a:prstGeom prst="trapezoid">
              <a:avLst>
                <a:gd name="adj" fmla="val 33777"/>
              </a:avLst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台形 15"/>
            <p:cNvSpPr/>
            <p:nvPr/>
          </p:nvSpPr>
          <p:spPr>
            <a:xfrm>
              <a:off x="5014097" y="4772094"/>
              <a:ext cx="2099043" cy="1548072"/>
            </a:xfrm>
            <a:prstGeom prst="trapezoid">
              <a:avLst>
                <a:gd name="adj" fmla="val 33777"/>
              </a:avLst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図形グループ 20"/>
          <p:cNvGrpSpPr/>
          <p:nvPr/>
        </p:nvGrpSpPr>
        <p:grpSpPr>
          <a:xfrm>
            <a:off x="237235" y="2565815"/>
            <a:ext cx="6724314" cy="3810177"/>
            <a:chOff x="237235" y="2565815"/>
            <a:chExt cx="6724314" cy="3810177"/>
          </a:xfrm>
        </p:grpSpPr>
        <p:sp>
          <p:nvSpPr>
            <p:cNvPr id="17" name="台形 16"/>
            <p:cNvSpPr/>
            <p:nvPr/>
          </p:nvSpPr>
          <p:spPr>
            <a:xfrm>
              <a:off x="4862506" y="2565815"/>
              <a:ext cx="2099043" cy="1548072"/>
            </a:xfrm>
            <a:prstGeom prst="trapezoid">
              <a:avLst>
                <a:gd name="adj" fmla="val 33777"/>
              </a:avLst>
            </a:prstGeom>
            <a:noFill/>
            <a:ln w="38100" cmpd="sng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台形 17"/>
            <p:cNvSpPr/>
            <p:nvPr/>
          </p:nvSpPr>
          <p:spPr>
            <a:xfrm>
              <a:off x="237235" y="4827920"/>
              <a:ext cx="2099043" cy="1548072"/>
            </a:xfrm>
            <a:prstGeom prst="trapezoid">
              <a:avLst>
                <a:gd name="adj" fmla="val 33777"/>
              </a:avLst>
            </a:prstGeom>
            <a:noFill/>
            <a:ln w="38100" cmpd="sng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7060310" y="4730223"/>
            <a:ext cx="2417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C4003B"/>
                </a:solidFill>
              </a:rPr>
              <a:t>1, 4: </a:t>
            </a:r>
            <a:r>
              <a:rPr lang="ja-JP" altLang="en-US" dirty="0" smtClean="0">
                <a:solidFill>
                  <a:srgbClr val="C4003B"/>
                </a:solidFill>
              </a:rPr>
              <a:t>夏型</a:t>
            </a:r>
            <a:endParaRPr lang="en-US" altLang="ja-JP" dirty="0" smtClean="0">
              <a:solidFill>
                <a:srgbClr val="C4003B"/>
              </a:solidFill>
            </a:endParaRPr>
          </a:p>
          <a:p>
            <a:pPr marL="342900" indent="-342900">
              <a:buAutoNum type="arabicPlain" startAt="6"/>
            </a:pPr>
            <a:r>
              <a:rPr lang="en-US" altLang="ja-JP" dirty="0" smtClean="0">
                <a:solidFill>
                  <a:srgbClr val="C4003B"/>
                </a:solidFill>
              </a:rPr>
              <a:t>: </a:t>
            </a:r>
            <a:r>
              <a:rPr lang="ja-JP" altLang="en-US" dirty="0" smtClean="0">
                <a:solidFill>
                  <a:srgbClr val="C4003B"/>
                </a:solidFill>
              </a:rPr>
              <a:t>夏型亜種？</a:t>
            </a:r>
            <a:endParaRPr lang="en-US" altLang="ja-JP" dirty="0" smtClean="0">
              <a:solidFill>
                <a:srgbClr val="C4003B"/>
              </a:solidFill>
            </a:endParaRPr>
          </a:p>
          <a:p>
            <a:r>
              <a:rPr kumimoji="1" lang="en-US" altLang="ja-JP" dirty="0" smtClean="0">
                <a:solidFill>
                  <a:srgbClr val="008080"/>
                </a:solidFill>
              </a:rPr>
              <a:t>3, 5: </a:t>
            </a:r>
            <a:r>
              <a:rPr kumimoji="1" lang="ja-JP" altLang="en-US" dirty="0" smtClean="0">
                <a:solidFill>
                  <a:srgbClr val="008080"/>
                </a:solidFill>
              </a:rPr>
              <a:t>梅雨型</a:t>
            </a:r>
            <a:endParaRPr kumimoji="1" lang="en-US" altLang="ja-JP" dirty="0" smtClean="0">
              <a:solidFill>
                <a:srgbClr val="008080"/>
              </a:solidFill>
            </a:endParaRPr>
          </a:p>
          <a:p>
            <a:r>
              <a:rPr lang="en-US" altLang="ja-JP" dirty="0" smtClean="0">
                <a:solidFill>
                  <a:srgbClr val="3366FF"/>
                </a:solidFill>
              </a:rPr>
              <a:t>2, 7: </a:t>
            </a:r>
            <a:r>
              <a:rPr lang="ja-JP" altLang="en-US" dirty="0" smtClean="0">
                <a:solidFill>
                  <a:srgbClr val="3366FF"/>
                </a:solidFill>
              </a:rPr>
              <a:t>オホーツク海</a:t>
            </a:r>
            <a:r>
              <a:rPr lang="en-US" altLang="ja-JP" dirty="0" smtClean="0">
                <a:solidFill>
                  <a:srgbClr val="3366FF"/>
                </a:solidFill>
              </a:rPr>
              <a:t>H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1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分類結果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夏型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3140" y="1486297"/>
            <a:ext cx="7759172" cy="1095702"/>
          </a:xfrm>
        </p:spPr>
        <p:txBody>
          <a:bodyPr/>
          <a:lstStyle/>
          <a:p>
            <a:r>
              <a:rPr lang="en-US" altLang="ja-JP" sz="2800" dirty="0" smtClean="0"/>
              <a:t>1, 4</a:t>
            </a:r>
            <a:r>
              <a:rPr lang="ja-JP" altLang="en-US" sz="2800" dirty="0" smtClean="0"/>
              <a:t>＝太平洋高気圧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6 =</a:t>
            </a:r>
            <a:r>
              <a:rPr kumimoji="1" lang="ja-JP" altLang="en-US" sz="2800" dirty="0" smtClean="0"/>
              <a:t>太平洋高気圧の南西縁？</a:t>
            </a:r>
            <a:endParaRPr kumimoji="1" lang="en-US" altLang="ja-JP" sz="28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49" y="2393226"/>
            <a:ext cx="3426745" cy="342674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57" y="2327112"/>
            <a:ext cx="3414395" cy="341439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14" y="2260998"/>
            <a:ext cx="3414395" cy="3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3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分類結果</a:t>
            </a:r>
            <a:r>
              <a:rPr kumimoji="1" lang="en-US" altLang="ja-JP" dirty="0" smtClean="0"/>
              <a:t>-</a:t>
            </a:r>
            <a:r>
              <a:rPr lang="en-US" altLang="en-US" dirty="0" smtClean="0"/>
              <a:t>梅雨</a:t>
            </a:r>
            <a:r>
              <a:rPr kumimoji="1" lang="ja-JP" altLang="en-US" dirty="0" smtClean="0"/>
              <a:t>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3815" y="1471514"/>
            <a:ext cx="7759172" cy="1095702"/>
          </a:xfrm>
        </p:spPr>
        <p:txBody>
          <a:bodyPr/>
          <a:lstStyle/>
          <a:p>
            <a:endParaRPr kumimoji="1" lang="en-US" altLang="ja-JP" sz="28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9" y="2019365"/>
            <a:ext cx="3977169" cy="397716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05" y="2133952"/>
            <a:ext cx="3862582" cy="38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8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" y="1626100"/>
            <a:ext cx="4492625" cy="44926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64" y="1626100"/>
            <a:ext cx="4492625" cy="44926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2914" y="457200"/>
            <a:ext cx="7382387" cy="762000"/>
          </a:xfrm>
        </p:spPr>
        <p:txBody>
          <a:bodyPr/>
          <a:lstStyle/>
          <a:p>
            <a:r>
              <a:rPr kumimoji="1" lang="ja-JP" altLang="en-US" dirty="0" smtClean="0"/>
              <a:t>分類結果</a:t>
            </a:r>
            <a:r>
              <a:rPr kumimoji="1" lang="en-US" altLang="ja-JP" dirty="0" smtClean="0"/>
              <a:t>-</a:t>
            </a:r>
            <a:r>
              <a:rPr lang="ja-JP" altLang="en-US" dirty="0" smtClean="0"/>
              <a:t>オホーツク海高気圧</a:t>
            </a:r>
            <a:r>
              <a:rPr kumimoji="1" lang="ja-JP" altLang="en-US" dirty="0" smtClean="0"/>
              <a:t>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3140" y="1486297"/>
            <a:ext cx="7759172" cy="1095702"/>
          </a:xfrm>
        </p:spPr>
        <p:txBody>
          <a:bodyPr/>
          <a:lstStyle/>
          <a:p>
            <a:r>
              <a:rPr kumimoji="1" lang="ja-JP" altLang="en-US" sz="2800" dirty="0" smtClean="0"/>
              <a:t>いずれも東北地方では東</a:t>
            </a:r>
            <a:r>
              <a:rPr kumimoji="1" lang="en-US" altLang="ja-JP" sz="2800" dirty="0" smtClean="0"/>
              <a:t>〜</a:t>
            </a:r>
            <a:r>
              <a:rPr kumimoji="1" lang="ja-JP" altLang="en-US" sz="2800" dirty="0" smtClean="0"/>
              <a:t>北東風系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35640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" y="1626100"/>
            <a:ext cx="4492625" cy="44926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64" y="1626100"/>
            <a:ext cx="4492625" cy="44926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2914" y="457200"/>
            <a:ext cx="7382387" cy="762000"/>
          </a:xfrm>
        </p:spPr>
        <p:txBody>
          <a:bodyPr/>
          <a:lstStyle/>
          <a:p>
            <a:r>
              <a:rPr kumimoji="1" lang="ja-JP" altLang="en-US" dirty="0" smtClean="0"/>
              <a:t>分類結果</a:t>
            </a:r>
            <a:r>
              <a:rPr kumimoji="1" lang="en-US" altLang="ja-JP" dirty="0" smtClean="0"/>
              <a:t>-</a:t>
            </a:r>
            <a:r>
              <a:rPr lang="ja-JP" altLang="en-US" dirty="0" smtClean="0"/>
              <a:t>オホーツク海高気圧</a:t>
            </a:r>
            <a:r>
              <a:rPr kumimoji="1" lang="ja-JP" altLang="en-US" dirty="0" smtClean="0"/>
              <a:t>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3140" y="1486297"/>
            <a:ext cx="7759172" cy="1095702"/>
          </a:xfrm>
        </p:spPr>
        <p:txBody>
          <a:bodyPr/>
          <a:lstStyle/>
          <a:p>
            <a:r>
              <a:rPr kumimoji="1" lang="en-US" altLang="ja-JP" sz="2800" dirty="0" smtClean="0"/>
              <a:t>850hPa</a:t>
            </a:r>
            <a:r>
              <a:rPr kumimoji="1" lang="ja-JP" altLang="en-US" sz="2800" dirty="0" smtClean="0"/>
              <a:t>高度場</a:t>
            </a:r>
            <a:endParaRPr kumimoji="1" lang="en-US" altLang="ja-JP" sz="2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58329" y="6015361"/>
            <a:ext cx="697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↑</a:t>
            </a:r>
            <a:r>
              <a:rPr kumimoji="1" lang="ja-JP" altLang="en-US" sz="2800" dirty="0" smtClean="0"/>
              <a:t>クラスター２のほうが「背の高い」高気圧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5755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出現クラスターの推移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906" y="6179477"/>
            <a:ext cx="7633577" cy="732827"/>
          </a:xfrm>
        </p:spPr>
        <p:txBody>
          <a:bodyPr/>
          <a:lstStyle/>
          <a:p>
            <a:r>
              <a:rPr lang="ja-JP" altLang="en-US" sz="2800" dirty="0" smtClean="0"/>
              <a:t>梅雨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夏型　への遷移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1" y="1279232"/>
            <a:ext cx="8504858" cy="443328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90600" y="5712516"/>
            <a:ext cx="74382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1"/>
                </a:solidFill>
                <a:latin typeface="+mj-ea"/>
                <a:ea typeface="+mj-ea"/>
              </a:rPr>
              <a:t>■</a:t>
            </a:r>
            <a:r>
              <a:rPr kumimoji="1" lang="en-US" altLang="ja-JP" sz="2400" dirty="0" smtClean="0">
                <a:latin typeface="+mj-ea"/>
                <a:ea typeface="+mj-ea"/>
              </a:rPr>
              <a:t>: </a:t>
            </a:r>
            <a:r>
              <a:rPr kumimoji="1" lang="ja-JP" altLang="en-US" sz="2400" dirty="0" smtClean="0">
                <a:latin typeface="+mj-ea"/>
                <a:ea typeface="+mj-ea"/>
              </a:rPr>
              <a:t>夏型　</a:t>
            </a:r>
            <a:r>
              <a:rPr kumimoji="1" lang="en-US" altLang="ja-JP" sz="2400" dirty="0" smtClean="0">
                <a:solidFill>
                  <a:srgbClr val="008080"/>
                </a:solidFill>
                <a:latin typeface="+mj-ea"/>
                <a:ea typeface="+mj-ea"/>
              </a:rPr>
              <a:t>■</a:t>
            </a:r>
            <a:r>
              <a:rPr kumimoji="1" lang="ja-JP" altLang="en-US" sz="2400" dirty="0" smtClean="0">
                <a:latin typeface="+mj-ea"/>
                <a:ea typeface="+mj-ea"/>
              </a:rPr>
              <a:t>：梅雨型　</a:t>
            </a:r>
            <a:r>
              <a:rPr kumimoji="1" lang="en-US" altLang="ja-JP" sz="2400" dirty="0" smtClean="0">
                <a:solidFill>
                  <a:srgbClr val="3366FF"/>
                </a:solidFill>
                <a:latin typeface="+mj-ea"/>
                <a:ea typeface="+mj-ea"/>
              </a:rPr>
              <a:t>■</a:t>
            </a:r>
            <a:r>
              <a:rPr kumimoji="1" lang="ja-JP" altLang="en-US" sz="2400" dirty="0" smtClean="0">
                <a:latin typeface="+mj-ea"/>
                <a:ea typeface="+mj-ea"/>
              </a:rPr>
              <a:t>：オホーツク海高気圧型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3155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各クラスターの出現頻度を比較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1039" y="1493177"/>
            <a:ext cx="7315200" cy="1360880"/>
          </a:xfrm>
        </p:spPr>
        <p:txBody>
          <a:bodyPr/>
          <a:lstStyle/>
          <a:p>
            <a:r>
              <a:rPr lang="ja-JP" altLang="en-US" sz="2800" dirty="0" smtClean="0">
                <a:solidFill>
                  <a:schemeClr val="accent1">
                    <a:lumMod val="50000"/>
                  </a:schemeClr>
                </a:solidFill>
              </a:rPr>
              <a:t>暑夏年</a:t>
            </a:r>
            <a:r>
              <a:rPr lang="ja-JP" altLang="en-US" sz="2800" dirty="0" smtClean="0"/>
              <a:t>＝</a:t>
            </a:r>
            <a:r>
              <a:rPr lang="ja-JP" altLang="en-US" sz="2800" dirty="0" smtClean="0">
                <a:solidFill>
                  <a:srgbClr val="C4003B"/>
                </a:solidFill>
              </a:rPr>
              <a:t>夏型</a:t>
            </a:r>
            <a:endParaRPr lang="en-US" altLang="ja-JP" sz="2800" dirty="0" smtClean="0">
              <a:solidFill>
                <a:srgbClr val="C4003B"/>
              </a:solidFill>
            </a:endParaRPr>
          </a:p>
          <a:p>
            <a:r>
              <a:rPr kumimoji="1" lang="ja-JP" altLang="en-US" sz="2800" dirty="0" smtClean="0">
                <a:solidFill>
                  <a:srgbClr val="3366FF"/>
                </a:solidFill>
              </a:rPr>
              <a:t>冷夏年</a:t>
            </a:r>
            <a:r>
              <a:rPr kumimoji="1" lang="ja-JP" altLang="en-US" sz="2800" dirty="0" smtClean="0"/>
              <a:t>＝</a:t>
            </a:r>
            <a:r>
              <a:rPr kumimoji="1" lang="ja-JP" altLang="en-US" sz="2800" dirty="0" smtClean="0">
                <a:solidFill>
                  <a:srgbClr val="3366FF"/>
                </a:solidFill>
              </a:rPr>
              <a:t>オホーツク海高気圧型</a:t>
            </a:r>
            <a:endParaRPr kumimoji="1" lang="ja-JP" altLang="en-US" sz="2800" dirty="0">
              <a:solidFill>
                <a:srgbClr val="3366FF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9" y="2972788"/>
            <a:ext cx="7369165" cy="367062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223921" y="1814378"/>
            <a:ext cx="1700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が多い</a:t>
            </a:r>
            <a:endParaRPr kumimoji="1" lang="ja-JP" altLang="en-US" sz="2800" dirty="0"/>
          </a:p>
        </p:txBody>
      </p:sp>
      <p:grpSp>
        <p:nvGrpSpPr>
          <p:cNvPr id="18" name="図形グループ 17"/>
          <p:cNvGrpSpPr/>
          <p:nvPr/>
        </p:nvGrpSpPr>
        <p:grpSpPr>
          <a:xfrm>
            <a:off x="2567716" y="2664613"/>
            <a:ext cx="5486538" cy="3551997"/>
            <a:chOff x="2567716" y="2664613"/>
            <a:chExt cx="5486538" cy="3551997"/>
          </a:xfrm>
        </p:grpSpPr>
        <p:cxnSp>
          <p:nvCxnSpPr>
            <p:cNvPr id="7" name="直線矢印コネクタ 6"/>
            <p:cNvCxnSpPr/>
            <p:nvPr/>
          </p:nvCxnSpPr>
          <p:spPr>
            <a:xfrm>
              <a:off x="2567716" y="2664613"/>
              <a:ext cx="0" cy="488487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>
              <a:off x="5762301" y="2664613"/>
              <a:ext cx="0" cy="488487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>
              <a:off x="2928336" y="2664613"/>
              <a:ext cx="0" cy="488487"/>
            </a:xfrm>
            <a:prstGeom prst="straightConnector1">
              <a:avLst/>
            </a:prstGeom>
            <a:ln w="38100" cmpd="sng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>
              <a:off x="4463383" y="2664613"/>
              <a:ext cx="0" cy="488487"/>
            </a:xfrm>
            <a:prstGeom prst="straightConnector1">
              <a:avLst/>
            </a:prstGeom>
            <a:ln w="38100" cmpd="sng">
              <a:solidFill>
                <a:srgbClr val="C4003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7935440" y="2664613"/>
              <a:ext cx="0" cy="488487"/>
            </a:xfrm>
            <a:prstGeom prst="straightConnector1">
              <a:avLst/>
            </a:prstGeom>
            <a:ln w="38100" cmpd="sng">
              <a:solidFill>
                <a:srgbClr val="C4003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2693311" y="5783951"/>
              <a:ext cx="0" cy="432659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5830971" y="5783951"/>
              <a:ext cx="0" cy="432659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2985260" y="5783951"/>
              <a:ext cx="0" cy="432659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4561068" y="5783951"/>
              <a:ext cx="0" cy="432659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8054254" y="5783951"/>
              <a:ext cx="0" cy="432659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018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比較_冷夏年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3" y="5373350"/>
            <a:ext cx="8108046" cy="136989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②</a:t>
            </a:r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0738" y="1870204"/>
            <a:ext cx="8540449" cy="3503146"/>
          </a:xfrm>
        </p:spPr>
        <p:txBody>
          <a:bodyPr/>
          <a:lstStyle/>
          <a:p>
            <a:r>
              <a:rPr lang="ja-JP" altLang="en-US" sz="2400" b="1" dirty="0" smtClean="0">
                <a:solidFill>
                  <a:srgbClr val="009419"/>
                </a:solidFill>
              </a:rPr>
              <a:t>今後は</a:t>
            </a:r>
            <a:r>
              <a:rPr lang="en-US" altLang="ja-JP" sz="2400" b="1" dirty="0" smtClean="0">
                <a:solidFill>
                  <a:srgbClr val="009419"/>
                </a:solidFill>
              </a:rPr>
              <a:t>…</a:t>
            </a:r>
          </a:p>
          <a:p>
            <a:r>
              <a:rPr lang="ja-JP" altLang="en-US" sz="2400" b="1" dirty="0" smtClean="0"/>
              <a:t>地上の気象要素／</a:t>
            </a:r>
            <a:r>
              <a:rPr lang="en-US" altLang="ja-JP" sz="2400" b="1" dirty="0" smtClean="0"/>
              <a:t>BLASTAM</a:t>
            </a:r>
            <a:r>
              <a:rPr lang="ja-JP" altLang="en-US" sz="2400" b="1" dirty="0" smtClean="0"/>
              <a:t>の分布との対応</a:t>
            </a:r>
            <a:endParaRPr lang="en-US" altLang="ja-JP" sz="2400" b="1" dirty="0" smtClean="0"/>
          </a:p>
          <a:p>
            <a:pPr lvl="1"/>
            <a:r>
              <a:rPr lang="ja-JP" altLang="en-US" sz="2000" dirty="0" smtClean="0"/>
              <a:t>東北地方でどうなっているか</a:t>
            </a:r>
            <a:endParaRPr lang="en-US" altLang="ja-JP" sz="2000" dirty="0"/>
          </a:p>
          <a:p>
            <a:pPr lvl="1"/>
            <a:r>
              <a:rPr lang="ja-JP" altLang="en-US" sz="2000" dirty="0" smtClean="0"/>
              <a:t>過去のヤマセ事例が「オホーツク海型」と一致するかどうか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BLASTAM</a:t>
            </a:r>
            <a:r>
              <a:rPr lang="ja-JP" altLang="en-US" sz="2000" dirty="0" smtClean="0"/>
              <a:t>の年々変動を、総観場から説明できないか</a:t>
            </a:r>
            <a:endParaRPr lang="en-US" altLang="ja-JP" sz="2000" dirty="0" smtClean="0"/>
          </a:p>
          <a:p>
            <a:r>
              <a:rPr lang="ja-JP" altLang="en-US" sz="2400" b="1" dirty="0" smtClean="0"/>
              <a:t>より長期間での分類</a:t>
            </a:r>
            <a:endParaRPr lang="en-US" altLang="ja-JP" sz="2400" b="1" dirty="0" smtClean="0"/>
          </a:p>
          <a:p>
            <a:pPr lvl="1"/>
            <a:r>
              <a:rPr lang="ja-JP" altLang="en-US" sz="2000" dirty="0" smtClean="0"/>
              <a:t>各々の気圧配置型の出現頻度に長期変化があるかどうか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JRA-55</a:t>
            </a:r>
            <a:r>
              <a:rPr lang="ja-JP" altLang="en-US" sz="2000" dirty="0" smtClean="0"/>
              <a:t>が出たら</a:t>
            </a:r>
            <a:r>
              <a:rPr lang="en-US" altLang="ja-JP" sz="2000" dirty="0" smtClean="0"/>
              <a:t>55</a:t>
            </a:r>
            <a:r>
              <a:rPr lang="ja-JP" altLang="en-US" sz="2000" dirty="0" smtClean="0"/>
              <a:t>年分で分類したい</a:t>
            </a:r>
            <a:endParaRPr lang="en-US" altLang="ja-JP" sz="2000" dirty="0" smtClean="0"/>
          </a:p>
          <a:p>
            <a:r>
              <a:rPr lang="en-US" altLang="ja-JP" sz="2400" b="1" dirty="0" smtClean="0"/>
              <a:t>BLASTAM</a:t>
            </a:r>
            <a:r>
              <a:rPr lang="ja-JP" altLang="en-US" sz="2400" b="1" dirty="0" smtClean="0"/>
              <a:t>と気圧配置型との関連</a:t>
            </a:r>
            <a:r>
              <a:rPr lang="en-US" altLang="ja-JP" sz="2000" b="1" dirty="0" smtClean="0"/>
              <a:t>…</a:t>
            </a:r>
            <a:r>
              <a:rPr lang="ja-JP" altLang="en-US" sz="2000" b="1" dirty="0" smtClean="0"/>
              <a:t>オホーツク海型時に高くなる？</a:t>
            </a:r>
            <a:endParaRPr lang="en-US" altLang="ja-JP" sz="2000" b="1" dirty="0" smtClean="0"/>
          </a:p>
          <a:p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52028" y="1503886"/>
            <a:ext cx="783940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2400" dirty="0"/>
              <a:t>クラスター</a:t>
            </a:r>
            <a:r>
              <a:rPr lang="ja-JP" altLang="en-US" sz="2400" dirty="0" smtClean="0"/>
              <a:t>分析で、</a:t>
            </a:r>
            <a:r>
              <a:rPr lang="ja-JP" altLang="en-US" sz="2400" dirty="0"/>
              <a:t>日々の気圧配置を大まかに</a:t>
            </a:r>
            <a:r>
              <a:rPr lang="ja-JP" altLang="en-US" sz="2400" dirty="0" smtClean="0"/>
              <a:t>分類できそう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25160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話題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90600" y="2316623"/>
            <a:ext cx="6949785" cy="319629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sz="3600" dirty="0" smtClean="0">
                <a:solidFill>
                  <a:schemeClr val="tx2"/>
                </a:solidFill>
              </a:rPr>
              <a:t>① BLASTAM</a:t>
            </a:r>
            <a:r>
              <a:rPr kumimoji="1" lang="ja-JP" altLang="en-US" sz="3600" dirty="0" smtClean="0">
                <a:solidFill>
                  <a:schemeClr val="tx2"/>
                </a:solidFill>
              </a:rPr>
              <a:t>の季節内変動</a:t>
            </a:r>
            <a:endParaRPr kumimoji="1" lang="en-US" altLang="ja-JP" sz="36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kumimoji="1" lang="en-US" altLang="ja-JP" sz="36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altLang="ja-JP" sz="3600" dirty="0" smtClean="0">
                <a:solidFill>
                  <a:schemeClr val="tx2"/>
                </a:solidFill>
              </a:rPr>
              <a:t>② </a:t>
            </a:r>
            <a:r>
              <a:rPr lang="ja-JP" altLang="en-US" sz="3600" dirty="0" smtClean="0">
                <a:solidFill>
                  <a:schemeClr val="tx2"/>
                </a:solidFill>
              </a:rPr>
              <a:t>クラスター分析による</a:t>
            </a:r>
            <a:endParaRPr lang="en-US" altLang="ja-JP" sz="36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ja-JP" altLang="ja-JP" sz="3600" dirty="0">
                <a:solidFill>
                  <a:schemeClr val="tx2"/>
                </a:solidFill>
              </a:rPr>
              <a:t>　</a:t>
            </a:r>
            <a:r>
              <a:rPr lang="ja-JP" altLang="en-US" sz="3600" dirty="0" smtClean="0">
                <a:solidFill>
                  <a:schemeClr val="tx2"/>
                </a:solidFill>
              </a:rPr>
              <a:t>　気圧配置型分類の試み</a:t>
            </a:r>
            <a:endParaRPr kumimoji="1" lang="ja-JP" alt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0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①BLASTAM</a:t>
            </a:r>
            <a:r>
              <a:rPr kumimoji="1" lang="ja-JP" altLang="en-US" dirty="0" smtClean="0"/>
              <a:t>の季節内変動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0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bunpu-me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634" y="4461692"/>
            <a:ext cx="1815659" cy="256607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BLASTAM</a:t>
            </a:r>
            <a:r>
              <a:rPr lang="ja-JP" altLang="en-US" dirty="0" smtClean="0"/>
              <a:t>について</a:t>
            </a:r>
            <a:endParaRPr kumimoji="1" lang="ja-JP" altLang="en-US" dirty="0"/>
          </a:p>
        </p:txBody>
      </p:sp>
      <p:pic>
        <p:nvPicPr>
          <p:cNvPr id="4" name="図 3" descr="名称未設定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85" y="4461692"/>
            <a:ext cx="4465593" cy="241026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1281" y="1416514"/>
            <a:ext cx="8336910" cy="1388794"/>
          </a:xfrm>
        </p:spPr>
        <p:txBody>
          <a:bodyPr/>
          <a:lstStyle/>
          <a:p>
            <a:r>
              <a:rPr lang="ja-JP" altLang="en-US" sz="2800" dirty="0" smtClean="0"/>
              <a:t>葉いもち病の発生予測モデル</a:t>
            </a:r>
            <a:endParaRPr lang="en-US" altLang="ja-JP" sz="2800" dirty="0" smtClean="0"/>
          </a:p>
          <a:p>
            <a:pPr lvl="1"/>
            <a:r>
              <a:rPr lang="ja-JP" altLang="en-US" sz="2400" dirty="0" smtClean="0">
                <a:solidFill>
                  <a:srgbClr val="7F0040"/>
                </a:solidFill>
              </a:rPr>
              <a:t>葉の濡れの持続時間</a:t>
            </a:r>
            <a:r>
              <a:rPr lang="ja-JP" altLang="en-US" sz="2400" dirty="0" smtClean="0"/>
              <a:t>＋</a:t>
            </a:r>
            <a:r>
              <a:rPr lang="ja-JP" altLang="en-US" sz="2400" dirty="0" smtClean="0">
                <a:solidFill>
                  <a:srgbClr val="7F0040"/>
                </a:solidFill>
              </a:rPr>
              <a:t>病原菌の活動温度</a:t>
            </a:r>
            <a:r>
              <a:rPr lang="ja-JP" altLang="en-US" sz="2400" dirty="0" smtClean="0"/>
              <a:t>に基づいて、過去</a:t>
            </a:r>
            <a:r>
              <a:rPr lang="en-US" altLang="ja-JP" sz="2400" dirty="0" smtClean="0"/>
              <a:t>5</a:t>
            </a:r>
            <a:r>
              <a:rPr lang="ja-JP" altLang="en-US" sz="2400" dirty="0" smtClean="0"/>
              <a:t>日間の気象要素で発生危険度を予測する</a:t>
            </a:r>
            <a:r>
              <a:rPr lang="ja-JP" altLang="en-US" sz="2400" dirty="0" smtClean="0">
                <a:solidFill>
                  <a:srgbClr val="7F0040"/>
                </a:solidFill>
              </a:rPr>
              <a:t>経験式</a:t>
            </a:r>
            <a:endParaRPr lang="en-US" altLang="ja-JP" sz="2400" dirty="0" smtClean="0">
              <a:solidFill>
                <a:srgbClr val="7F0040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213408" y="3259474"/>
            <a:ext cx="8694783" cy="165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·"/>
              <a:defRPr kumimoji="1" sz="3200">
                <a:solidFill>
                  <a:schemeClr val="tx1"/>
                </a:solidFill>
                <a:latin typeface="Lucida Grande"/>
                <a:ea typeface="ＭＳ Ｐゴシック"/>
                <a:cs typeface="ＭＳ Ｐゴシック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kumimoji="1" sz="2800">
                <a:solidFill>
                  <a:schemeClr val="tx1"/>
                </a:solidFill>
                <a:latin typeface="Lucida Grande"/>
                <a:ea typeface="ＭＳ Ｐゴシック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·"/>
              <a:defRPr kumimoji="1" sz="2400">
                <a:solidFill>
                  <a:schemeClr val="tx1"/>
                </a:solidFill>
                <a:latin typeface="Lucida Grande"/>
                <a:ea typeface="ＭＳ Ｐゴシック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kumimoji="1" sz="2000">
                <a:solidFill>
                  <a:schemeClr val="tx1"/>
                </a:solidFill>
                <a:latin typeface="Lucida Grande"/>
                <a:ea typeface="ＭＳ Ｐゴシック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·"/>
              <a:defRPr kumimoji="1" sz="2000">
                <a:solidFill>
                  <a:schemeClr val="tx1"/>
                </a:solidFill>
                <a:latin typeface="Lucida Grande"/>
                <a:ea typeface="ＭＳ Ｐゴシック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·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·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·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·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過去の</a:t>
            </a:r>
            <a:r>
              <a:rPr lang="en-US" altLang="ja-JP" sz="2400" dirty="0" smtClean="0"/>
              <a:t>1km</a:t>
            </a:r>
            <a:r>
              <a:rPr lang="ja-JP" altLang="en-US" sz="2400" dirty="0" smtClean="0"/>
              <a:t>メッシュ気象データ</a:t>
            </a:r>
            <a:r>
              <a:rPr lang="en-US" altLang="ja-JP" sz="2400" dirty="0">
                <a:solidFill>
                  <a:schemeClr val="accent3"/>
                </a:solidFill>
              </a:rPr>
              <a:t>*</a:t>
            </a:r>
            <a:r>
              <a:rPr lang="ja-JP" altLang="en-US" sz="2400" dirty="0" smtClean="0"/>
              <a:t>で</a:t>
            </a:r>
            <a:r>
              <a:rPr lang="en-US" altLang="ja-JP" sz="2400" dirty="0" smtClean="0"/>
              <a:t>BLASTAM</a:t>
            </a:r>
            <a:r>
              <a:rPr lang="ja-JP" altLang="en-US" sz="2400" dirty="0" smtClean="0"/>
              <a:t>を求め、</a:t>
            </a:r>
            <a:endParaRPr lang="en-US" altLang="ja-JP" sz="2400" dirty="0" smtClean="0"/>
          </a:p>
          <a:p>
            <a:r>
              <a:rPr lang="ja-JP" altLang="en-US" sz="2400" dirty="0" smtClean="0"/>
              <a:t>葉いもちの長期変動／空間分布を確認する</a:t>
            </a:r>
            <a:endParaRPr lang="en-US" altLang="ja-JP" sz="2400" dirty="0" smtClean="0"/>
          </a:p>
          <a:p>
            <a:r>
              <a:rPr lang="ja-JP" altLang="en-US" sz="2400" dirty="0" smtClean="0"/>
              <a:t>冷夏年に多発＋暑夏年に少ない＋地域性も大体合っている</a:t>
            </a:r>
            <a:endParaRPr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1281" y="2745185"/>
            <a:ext cx="369894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400" dirty="0" smtClean="0">
                <a:solidFill>
                  <a:srgbClr val="009419"/>
                </a:solidFill>
              </a:rPr>
              <a:t>今していること：</a:t>
            </a:r>
            <a:endParaRPr kumimoji="1" lang="ja-JP" altLang="en-US" sz="2400" dirty="0">
              <a:solidFill>
                <a:srgbClr val="009419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00869" y="2868296"/>
            <a:ext cx="541782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1600" dirty="0" smtClean="0">
                <a:solidFill>
                  <a:schemeClr val="accent3"/>
                </a:solidFill>
              </a:rPr>
              <a:t>*</a:t>
            </a:r>
            <a:r>
              <a:rPr kumimoji="1" lang="en-US" altLang="ja-JP" sz="1600" dirty="0" err="1" smtClean="0">
                <a:solidFill>
                  <a:schemeClr val="tx1">
                    <a:lumMod val="75000"/>
                  </a:schemeClr>
                </a:solidFill>
              </a:rPr>
              <a:t>AMeDAS</a:t>
            </a:r>
            <a:r>
              <a:rPr kumimoji="1" lang="ja-JP" altLang="en-US" sz="1600" dirty="0" smtClean="0">
                <a:solidFill>
                  <a:schemeClr val="tx1">
                    <a:lumMod val="75000"/>
                  </a:schemeClr>
                </a:solidFill>
              </a:rPr>
              <a:t>観測値の空間内挿</a:t>
            </a:r>
            <a:r>
              <a:rPr lang="ja-JP" altLang="en-US" sz="1600" dirty="0" smtClean="0">
                <a:solidFill>
                  <a:schemeClr val="tx1">
                    <a:lumMod val="75000"/>
                  </a:schemeClr>
                </a:solidFill>
              </a:rPr>
              <a:t>（統計的ダウンスケール）による</a:t>
            </a:r>
            <a:endParaRPr kumimoji="1" lang="ja-JP" alt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3408" y="4803972"/>
            <a:ext cx="24101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2"/>
                </a:solidFill>
              </a:rPr>
              <a:t>↓</a:t>
            </a:r>
          </a:p>
          <a:p>
            <a:r>
              <a:rPr kumimoji="1" lang="ja-JP" altLang="en-US" sz="2400" dirty="0" smtClean="0">
                <a:solidFill>
                  <a:schemeClr val="tx2"/>
                </a:solidFill>
              </a:rPr>
              <a:t>今回：</a:t>
            </a:r>
            <a:endParaRPr kumimoji="1" lang="en-US" altLang="ja-JP" sz="2400" dirty="0" smtClean="0">
              <a:solidFill>
                <a:schemeClr val="tx2"/>
              </a:solidFill>
            </a:endParaRPr>
          </a:p>
          <a:p>
            <a:pPr algn="ctr"/>
            <a:r>
              <a:rPr lang="en-US" altLang="ja-JP" sz="2400" dirty="0" smtClean="0"/>
              <a:t>BLASTAM</a:t>
            </a:r>
            <a:r>
              <a:rPr lang="ja-JP" altLang="en-US" sz="2400" dirty="0" smtClean="0"/>
              <a:t>の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季節内変動を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確認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49229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感染好適条件</a:t>
            </a:r>
            <a:r>
              <a:rPr lang="ja-JP" altLang="en-US" b="1" dirty="0" smtClean="0"/>
              <a:t>出現率</a:t>
            </a:r>
            <a:r>
              <a:rPr lang="en-US" altLang="en-US" b="1" dirty="0" smtClean="0"/>
              <a:t>の推移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58767"/>
            <a:ext cx="6582443" cy="499923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9634" y="1349249"/>
            <a:ext cx="8191777" cy="509518"/>
          </a:xfrm>
        </p:spPr>
        <p:txBody>
          <a:bodyPr/>
          <a:lstStyle/>
          <a:p>
            <a:r>
              <a:rPr kumimoji="1" lang="en-US" altLang="ja-JP" sz="2800" b="1" dirty="0" smtClean="0"/>
              <a:t>1-10</a:t>
            </a:r>
            <a:r>
              <a:rPr kumimoji="1" lang="ja-JP" altLang="en-US" sz="2800" dirty="0" smtClean="0"/>
              <a:t>（感染好適条件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＋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準感染好適条件）</a:t>
            </a:r>
            <a:endParaRPr kumimoji="1" lang="ja-JP" altLang="en-US" sz="2800" dirty="0"/>
          </a:p>
        </p:txBody>
      </p:sp>
      <p:pic>
        <p:nvPicPr>
          <p:cNvPr id="6" name="図 5" descr="凡例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64" y="4660170"/>
            <a:ext cx="12065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5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感染好適条件</a:t>
            </a:r>
            <a:r>
              <a:rPr lang="ja-JP" altLang="en-US" b="1" dirty="0" smtClean="0"/>
              <a:t>出現率</a:t>
            </a:r>
            <a:r>
              <a:rPr lang="en-US" altLang="en-US" b="1" dirty="0" smtClean="0"/>
              <a:t>の推移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58767"/>
            <a:ext cx="6582442" cy="499923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9634" y="1349249"/>
            <a:ext cx="8191777" cy="509518"/>
          </a:xfrm>
        </p:spPr>
        <p:txBody>
          <a:bodyPr/>
          <a:lstStyle/>
          <a:p>
            <a:r>
              <a:rPr kumimoji="1" lang="en-US" altLang="ja-JP" sz="2800" b="1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kumimoji="1" lang="ja-JP" altLang="en-US" sz="2800" dirty="0" smtClean="0"/>
              <a:t>（</a:t>
            </a:r>
            <a:r>
              <a:rPr kumimoji="1" lang="ja-JP" altLang="en-US" sz="2800" dirty="0" smtClean="0">
                <a:solidFill>
                  <a:srgbClr val="C4003B"/>
                </a:solidFill>
              </a:rPr>
              <a:t>感染好適条件</a:t>
            </a:r>
            <a:r>
              <a:rPr kumimoji="1" lang="ja-JP" altLang="en-US" sz="2800" dirty="0" smtClean="0"/>
              <a:t>）のみ</a:t>
            </a:r>
            <a:endParaRPr kumimoji="1" lang="ja-JP" altLang="en-US" sz="2800" dirty="0"/>
          </a:p>
        </p:txBody>
      </p:sp>
      <p:pic>
        <p:nvPicPr>
          <p:cNvPr id="6" name="図 5" descr="凡例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64" y="4660170"/>
            <a:ext cx="1206500" cy="1739900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267109" y="2210204"/>
            <a:ext cx="2506337" cy="1193206"/>
          </a:xfrm>
          <a:prstGeom prst="wedgeEllipseCallout">
            <a:avLst>
              <a:gd name="adj1" fmla="val 47197"/>
              <a:gd name="adj2" fmla="val 65006"/>
            </a:avLst>
          </a:prstGeom>
          <a:solidFill>
            <a:schemeClr val="lt1">
              <a:alpha val="7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7</a:t>
            </a:r>
            <a:r>
              <a:rPr lang="ja-JP" altLang="en-US" dirty="0" smtClean="0"/>
              <a:t>月中</a:t>
            </a:r>
            <a:r>
              <a:rPr lang="en-US" altLang="ja-JP" dirty="0" smtClean="0"/>
              <a:t>〜</a:t>
            </a:r>
            <a:r>
              <a:rPr lang="ja-JP" altLang="en-US" dirty="0" smtClean="0"/>
              <a:t>下旬</a:t>
            </a:r>
            <a:r>
              <a:rPr kumimoji="1" lang="ja-JP" altLang="en-US" dirty="0" smtClean="0"/>
              <a:t>に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多い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62342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感染好適条件</a:t>
            </a:r>
            <a:r>
              <a:rPr lang="ja-JP" altLang="en-US" b="1" dirty="0" smtClean="0"/>
              <a:t>出現率</a:t>
            </a:r>
            <a:r>
              <a:rPr lang="en-US" altLang="en-US" b="1" dirty="0" smtClean="0"/>
              <a:t>の推移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58767"/>
            <a:ext cx="6582443" cy="499923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9634" y="1349249"/>
            <a:ext cx="8191777" cy="509518"/>
          </a:xfrm>
        </p:spPr>
        <p:txBody>
          <a:bodyPr/>
          <a:lstStyle/>
          <a:p>
            <a:r>
              <a:rPr kumimoji="1" lang="en-US" altLang="ja-JP" sz="2800" b="1" dirty="0" smtClean="0">
                <a:solidFill>
                  <a:schemeClr val="accent3"/>
                </a:solidFill>
              </a:rPr>
              <a:t>1-4</a:t>
            </a:r>
            <a:r>
              <a:rPr kumimoji="1" lang="ja-JP" altLang="en-US" sz="2800" dirty="0" smtClean="0"/>
              <a:t>（</a:t>
            </a:r>
            <a:r>
              <a:rPr kumimoji="1" lang="ja-JP" altLang="en-US" sz="2800" dirty="0" smtClean="0">
                <a:solidFill>
                  <a:srgbClr val="FF8000"/>
                </a:solidFill>
              </a:rPr>
              <a:t>準感染好適条件</a:t>
            </a:r>
            <a:r>
              <a:rPr kumimoji="1" lang="ja-JP" altLang="en-US" sz="2800" dirty="0" smtClean="0"/>
              <a:t>）のみ</a:t>
            </a:r>
            <a:endParaRPr kumimoji="1" lang="ja-JP" altLang="en-US" sz="2800" dirty="0"/>
          </a:p>
        </p:txBody>
      </p:sp>
      <p:pic>
        <p:nvPicPr>
          <p:cNvPr id="6" name="図 5" descr="凡例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64" y="4660170"/>
            <a:ext cx="1206500" cy="1739900"/>
          </a:xfrm>
          <a:prstGeom prst="rect">
            <a:avLst/>
          </a:prstGeom>
        </p:spPr>
      </p:pic>
      <p:sp>
        <p:nvSpPr>
          <p:cNvPr id="7" name="円形吹き出し 6"/>
          <p:cNvSpPr/>
          <p:nvPr/>
        </p:nvSpPr>
        <p:spPr>
          <a:xfrm>
            <a:off x="6335772" y="1523804"/>
            <a:ext cx="2474542" cy="1288578"/>
          </a:xfrm>
          <a:prstGeom prst="wedgeEllipseCallout">
            <a:avLst>
              <a:gd name="adj1" fmla="val -59706"/>
              <a:gd name="adj2" fmla="val 39273"/>
            </a:avLst>
          </a:prstGeom>
          <a:solidFill>
            <a:schemeClr val="lt1">
              <a:alpha val="6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6</a:t>
            </a:r>
            <a:r>
              <a:rPr lang="ja-JP" altLang="en-US" dirty="0" smtClean="0"/>
              <a:t>月下旬</a:t>
            </a:r>
            <a:r>
              <a:rPr lang="en-US" altLang="ja-JP" dirty="0" smtClean="0"/>
              <a:t>〜7</a:t>
            </a:r>
            <a:r>
              <a:rPr lang="ja-JP" altLang="en-US" dirty="0" smtClean="0"/>
              <a:t>月上旬</a:t>
            </a:r>
            <a:r>
              <a:rPr kumimoji="1" lang="ja-JP" altLang="en-US" dirty="0" smtClean="0"/>
              <a:t>に多い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5413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3056344" cy="762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r>
              <a:rPr kumimoji="1" lang="en-US" altLang="ja-JP" dirty="0" smtClean="0"/>
              <a:t>①</a:t>
            </a:r>
            <a:endParaRPr kumimoji="1" lang="ja-JP" altLang="en-US" dirty="0"/>
          </a:p>
        </p:txBody>
      </p:sp>
      <p:pic>
        <p:nvPicPr>
          <p:cNvPr id="3" name="図 2" descr="名称未設定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2" y="1411672"/>
            <a:ext cx="4499332" cy="242847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831" y="242580"/>
            <a:ext cx="4113574" cy="31241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58" y="3463314"/>
            <a:ext cx="4076947" cy="3096360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4298134" y="1800421"/>
            <a:ext cx="60669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4422665" y="2915837"/>
            <a:ext cx="454297" cy="6570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247072" y="457200"/>
            <a:ext cx="274913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kumimoji="1"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（感染好適条件）のみ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75009" y="3655481"/>
            <a:ext cx="2943396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4"/>
                </a:solidFill>
              </a:rPr>
              <a:t>1-4</a:t>
            </a:r>
            <a:r>
              <a:rPr kumimoji="1" lang="ja-JP" altLang="en-US" dirty="0" smtClean="0">
                <a:solidFill>
                  <a:schemeClr val="accent4"/>
                </a:solidFill>
              </a:rPr>
              <a:t>（準感染好適条件）のみ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0" y="4191869"/>
            <a:ext cx="8261552" cy="2563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·"/>
              <a:defRPr kumimoji="1" sz="3200">
                <a:solidFill>
                  <a:schemeClr val="tx1"/>
                </a:solidFill>
                <a:latin typeface="Lucida Grande"/>
                <a:ea typeface="ＭＳ Ｐゴシック"/>
                <a:cs typeface="ＭＳ Ｐゴシック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kumimoji="1" sz="2800">
                <a:solidFill>
                  <a:schemeClr val="tx1"/>
                </a:solidFill>
                <a:latin typeface="Lucida Grande"/>
                <a:ea typeface="ＭＳ Ｐゴシック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·"/>
              <a:defRPr kumimoji="1" sz="2400">
                <a:solidFill>
                  <a:schemeClr val="tx1"/>
                </a:solidFill>
                <a:latin typeface="Lucida Grande"/>
                <a:ea typeface="ＭＳ Ｐゴシック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kumimoji="1" sz="2000">
                <a:solidFill>
                  <a:schemeClr val="tx1"/>
                </a:solidFill>
                <a:latin typeface="Lucida Grande"/>
                <a:ea typeface="ＭＳ Ｐゴシック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·"/>
              <a:defRPr kumimoji="1" sz="2000">
                <a:solidFill>
                  <a:schemeClr val="tx1"/>
                </a:solidFill>
                <a:latin typeface="Lucida Grande"/>
                <a:ea typeface="ＭＳ Ｐゴシック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·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·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·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·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ja-JP" altLang="en-US" sz="2400" dirty="0" smtClean="0"/>
              <a:t>（</a:t>
            </a:r>
            <a:r>
              <a:rPr lang="ja-JP" altLang="en-US" sz="2400" dirty="0" smtClean="0">
                <a:solidFill>
                  <a:srgbClr val="C4003B"/>
                </a:solidFill>
              </a:rPr>
              <a:t>感染好適条件</a:t>
            </a:r>
            <a:r>
              <a:rPr lang="ja-JP" altLang="en-US" sz="2400" dirty="0" smtClean="0"/>
              <a:t>）は後半に</a:t>
            </a:r>
            <a:endParaRPr lang="en-US" altLang="ja-JP" sz="2400" dirty="0" smtClean="0"/>
          </a:p>
          <a:p>
            <a:r>
              <a:rPr lang="en-US" altLang="ja-JP" sz="2400" b="1" dirty="0" smtClean="0">
                <a:solidFill>
                  <a:srgbClr val="FF6600"/>
                </a:solidFill>
              </a:rPr>
              <a:t>1-4</a:t>
            </a:r>
            <a:r>
              <a:rPr lang="ja-JP" altLang="en-US" sz="2400" dirty="0" smtClean="0"/>
              <a:t>（準感染好適）は前半に多い</a:t>
            </a:r>
            <a:endParaRPr lang="en-US" altLang="ja-JP" sz="2400" dirty="0" smtClean="0"/>
          </a:p>
          <a:p>
            <a:r>
              <a:rPr lang="ja-JP" altLang="en-US" sz="2400" dirty="0" smtClean="0"/>
              <a:t>近年、</a:t>
            </a:r>
            <a:r>
              <a:rPr lang="en-US" altLang="ja-JP" sz="2400" b="1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ja-JP" altLang="en-US" sz="2400" dirty="0" smtClean="0"/>
              <a:t>の頻度が増加傾向？</a:t>
            </a:r>
            <a:endParaRPr lang="en-US" altLang="ja-JP" sz="2400" dirty="0" smtClean="0"/>
          </a:p>
          <a:p>
            <a:pPr lvl="1"/>
            <a:r>
              <a:rPr lang="ja-JP" altLang="en-US" sz="2000" dirty="0" smtClean="0"/>
              <a:t>今後の課題：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気象要素にそのような変化があるか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地域性はどうなっているか</a:t>
            </a:r>
            <a:endParaRPr lang="en-US" altLang="ja-JP" sz="2000" dirty="0" smtClean="0"/>
          </a:p>
          <a:p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9945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②</a:t>
            </a:r>
            <a:r>
              <a:rPr kumimoji="1" lang="ja-JP" altLang="en-US" dirty="0" smtClean="0"/>
              <a:t>クラスター分析による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気圧配置型分類の試み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94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o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loop">
  <a:themeElements>
    <a:clrScheme name="春ですよ３">
      <a:dk1>
        <a:srgbClr val="5D5D5D"/>
      </a:dk1>
      <a:lt1>
        <a:sysClr val="window" lastClr="FFFFFF"/>
      </a:lt1>
      <a:dk2>
        <a:srgbClr val="009419"/>
      </a:dk2>
      <a:lt2>
        <a:srgbClr val="E5DDB3"/>
      </a:lt2>
      <a:accent1>
        <a:srgbClr val="FF8AAD"/>
      </a:accent1>
      <a:accent2>
        <a:srgbClr val="FF0080"/>
      </a:accent2>
      <a:accent3>
        <a:srgbClr val="FF8000"/>
      </a:accent3>
      <a:accent4>
        <a:srgbClr val="804000"/>
      </a:accent4>
      <a:accent5>
        <a:srgbClr val="FFDE66"/>
      </a:accent5>
      <a:accent6>
        <a:srgbClr val="99E018"/>
      </a:accent6>
      <a:hlink>
        <a:srgbClr val="FFDE66"/>
      </a:hlink>
      <a:folHlink>
        <a:srgbClr val="99E018"/>
      </a:folHlink>
    </a:clrScheme>
    <a:fontScheme name="Office クラシック 2">
      <a:majorFont>
        <a:latin typeface="Lucida Grande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Grande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wooshes 1">
        <a:dk1>
          <a:srgbClr val="FFFFCC"/>
        </a:dk1>
        <a:lt1>
          <a:srgbClr val="FFCC00"/>
        </a:lt1>
        <a:dk2>
          <a:srgbClr val="000099"/>
        </a:dk2>
        <a:lt2>
          <a:srgbClr val="00CCFF"/>
        </a:lt2>
        <a:accent1>
          <a:srgbClr val="FFCC00"/>
        </a:accent1>
        <a:accent2>
          <a:srgbClr val="3333CC"/>
        </a:accent2>
        <a:accent3>
          <a:srgbClr val="AAAACA"/>
        </a:accent3>
        <a:accent4>
          <a:srgbClr val="DAAE00"/>
        </a:accent4>
        <a:accent5>
          <a:srgbClr val="FFE2AA"/>
        </a:accent5>
        <a:accent6>
          <a:srgbClr val="2D2DB9"/>
        </a:accent6>
        <a:hlink>
          <a:srgbClr val="CCCCFF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ooshes 2">
        <a:dk1>
          <a:srgbClr val="DDDDDD"/>
        </a:dk1>
        <a:lt1>
          <a:srgbClr val="FFFFCC"/>
        </a:lt1>
        <a:dk2>
          <a:srgbClr val="000000"/>
        </a:dk2>
        <a:lt2>
          <a:srgbClr val="66FFFF"/>
        </a:lt2>
        <a:accent1>
          <a:srgbClr val="FF3300"/>
        </a:accent1>
        <a:accent2>
          <a:srgbClr val="33CCFF"/>
        </a:accent2>
        <a:accent3>
          <a:srgbClr val="AAAAAA"/>
        </a:accent3>
        <a:accent4>
          <a:srgbClr val="DADAAE"/>
        </a:accent4>
        <a:accent5>
          <a:srgbClr val="FFADAA"/>
        </a:accent5>
        <a:accent6>
          <a:srgbClr val="2DB9E7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ooshes 3">
        <a:dk1>
          <a:srgbClr val="4D4D4D"/>
        </a:dk1>
        <a:lt1>
          <a:srgbClr val="FFFFFF"/>
        </a:lt1>
        <a:dk2>
          <a:srgbClr val="003399"/>
        </a:dk2>
        <a:lt2>
          <a:srgbClr val="969696"/>
        </a:lt2>
        <a:accent1>
          <a:srgbClr val="0099CC"/>
        </a:accent1>
        <a:accent2>
          <a:srgbClr val="FFCC00"/>
        </a:accent2>
        <a:accent3>
          <a:srgbClr val="FFFFFF"/>
        </a:accent3>
        <a:accent4>
          <a:srgbClr val="404040"/>
        </a:accent4>
        <a:accent5>
          <a:srgbClr val="AACAE2"/>
        </a:accent5>
        <a:accent6>
          <a:srgbClr val="E7B900"/>
        </a:accent6>
        <a:hlink>
          <a:srgbClr val="0000FF"/>
        </a:hlink>
        <a:folHlink>
          <a:srgbClr val="00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ooshes 4">
        <a:dk1>
          <a:srgbClr val="000000"/>
        </a:dk1>
        <a:lt1>
          <a:srgbClr val="FFFFFF"/>
        </a:lt1>
        <a:dk2>
          <a:srgbClr val="5F5F5F"/>
        </a:dk2>
        <a:lt2>
          <a:srgbClr val="969696"/>
        </a:lt2>
        <a:accent1>
          <a:srgbClr val="B2B2B2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878787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ooshes 5">
        <a:dk1>
          <a:srgbClr val="4D4D4D"/>
        </a:dk1>
        <a:lt1>
          <a:srgbClr val="FFFFFF"/>
        </a:lt1>
        <a:dk2>
          <a:srgbClr val="6600CC"/>
        </a:dk2>
        <a:lt2>
          <a:srgbClr val="969696"/>
        </a:lt2>
        <a:accent1>
          <a:srgbClr val="66FF33"/>
        </a:accent1>
        <a:accent2>
          <a:srgbClr val="00CC66"/>
        </a:accent2>
        <a:accent3>
          <a:srgbClr val="FFFFFF"/>
        </a:accent3>
        <a:accent4>
          <a:srgbClr val="404040"/>
        </a:accent4>
        <a:accent5>
          <a:srgbClr val="B8FFAD"/>
        </a:accent5>
        <a:accent6>
          <a:srgbClr val="00B95C"/>
        </a:accent6>
        <a:hlink>
          <a:srgbClr val="6699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ooshes 6">
        <a:dk1>
          <a:srgbClr val="000099"/>
        </a:dk1>
        <a:lt1>
          <a:srgbClr val="FFFFFF"/>
        </a:lt1>
        <a:dk2>
          <a:srgbClr val="6600CC"/>
        </a:dk2>
        <a:lt2>
          <a:srgbClr val="969696"/>
        </a:lt2>
        <a:accent1>
          <a:srgbClr val="FF3300"/>
        </a:accent1>
        <a:accent2>
          <a:srgbClr val="CC0000"/>
        </a:accent2>
        <a:accent3>
          <a:srgbClr val="FFFFFF"/>
        </a:accent3>
        <a:accent4>
          <a:srgbClr val="000082"/>
        </a:accent4>
        <a:accent5>
          <a:srgbClr val="FFADAA"/>
        </a:accent5>
        <a:accent6>
          <a:srgbClr val="B90000"/>
        </a:accent6>
        <a:hlink>
          <a:srgbClr val="990033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ooshes 7">
        <a:dk1>
          <a:srgbClr val="4D4D4D"/>
        </a:dk1>
        <a:lt1>
          <a:srgbClr val="FFFFFF"/>
        </a:lt1>
        <a:dk2>
          <a:srgbClr val="C60063"/>
        </a:dk2>
        <a:lt2>
          <a:srgbClr val="969696"/>
        </a:lt2>
        <a:accent1>
          <a:srgbClr val="FF888A"/>
        </a:accent1>
        <a:accent2>
          <a:srgbClr val="00A901"/>
        </a:accent2>
        <a:accent3>
          <a:srgbClr val="FFFFFF"/>
        </a:accent3>
        <a:accent4>
          <a:srgbClr val="404040"/>
        </a:accent4>
        <a:accent5>
          <a:srgbClr val="FFC3C4"/>
        </a:accent5>
        <a:accent6>
          <a:srgbClr val="009901"/>
        </a:accent6>
        <a:hlink>
          <a:srgbClr val="2893CC"/>
        </a:hlink>
        <a:folHlink>
          <a:srgbClr val="FFE0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Osaka"/>
        <a:ea typeface="Osaka"/>
        <a:cs typeface="Osaka"/>
      </a:majorFont>
      <a:minorFont>
        <a:latin typeface="Osak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oop">
  <a:themeElements>
    <a:clrScheme name="Swooshes 7">
      <a:dk1>
        <a:srgbClr val="4D4D4D"/>
      </a:dk1>
      <a:lt1>
        <a:srgbClr val="FFFFFF"/>
      </a:lt1>
      <a:dk2>
        <a:srgbClr val="C60063"/>
      </a:dk2>
      <a:lt2>
        <a:srgbClr val="969696"/>
      </a:lt2>
      <a:accent1>
        <a:srgbClr val="FF888A"/>
      </a:accent1>
      <a:accent2>
        <a:srgbClr val="00A901"/>
      </a:accent2>
      <a:accent3>
        <a:srgbClr val="FFFFFF"/>
      </a:accent3>
      <a:accent4>
        <a:srgbClr val="404040"/>
      </a:accent4>
      <a:accent5>
        <a:srgbClr val="FFC3C4"/>
      </a:accent5>
      <a:accent6>
        <a:srgbClr val="009901"/>
      </a:accent6>
      <a:hlink>
        <a:srgbClr val="2893CC"/>
      </a:hlink>
      <a:folHlink>
        <a:srgbClr val="FFE05C"/>
      </a:folHlink>
    </a:clrScheme>
    <a:fontScheme name="Swooshes">
      <a:majorFont>
        <a:latin typeface="Times New Roman"/>
        <a:ea typeface="Osaka"/>
        <a:cs typeface="Osaka"/>
      </a:majorFont>
      <a:minorFont>
        <a:latin typeface="Times New Roman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wooshes 1">
        <a:dk1>
          <a:srgbClr val="FFFFCC"/>
        </a:dk1>
        <a:lt1>
          <a:srgbClr val="FFCC00"/>
        </a:lt1>
        <a:dk2>
          <a:srgbClr val="000099"/>
        </a:dk2>
        <a:lt2>
          <a:srgbClr val="00CCFF"/>
        </a:lt2>
        <a:accent1>
          <a:srgbClr val="FFCC00"/>
        </a:accent1>
        <a:accent2>
          <a:srgbClr val="3333CC"/>
        </a:accent2>
        <a:accent3>
          <a:srgbClr val="AAAACA"/>
        </a:accent3>
        <a:accent4>
          <a:srgbClr val="DAAE00"/>
        </a:accent4>
        <a:accent5>
          <a:srgbClr val="FFE2AA"/>
        </a:accent5>
        <a:accent6>
          <a:srgbClr val="2D2DB9"/>
        </a:accent6>
        <a:hlink>
          <a:srgbClr val="CCCCFF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ooshes 2">
        <a:dk1>
          <a:srgbClr val="DDDDDD"/>
        </a:dk1>
        <a:lt1>
          <a:srgbClr val="FFFFCC"/>
        </a:lt1>
        <a:dk2>
          <a:srgbClr val="000000"/>
        </a:dk2>
        <a:lt2>
          <a:srgbClr val="66FFFF"/>
        </a:lt2>
        <a:accent1>
          <a:srgbClr val="FF3300"/>
        </a:accent1>
        <a:accent2>
          <a:srgbClr val="33CCFF"/>
        </a:accent2>
        <a:accent3>
          <a:srgbClr val="AAAAAA"/>
        </a:accent3>
        <a:accent4>
          <a:srgbClr val="DADAAE"/>
        </a:accent4>
        <a:accent5>
          <a:srgbClr val="FFADAA"/>
        </a:accent5>
        <a:accent6>
          <a:srgbClr val="2DB9E7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ooshes 3">
        <a:dk1>
          <a:srgbClr val="4D4D4D"/>
        </a:dk1>
        <a:lt1>
          <a:srgbClr val="FFFFFF"/>
        </a:lt1>
        <a:dk2>
          <a:srgbClr val="003399"/>
        </a:dk2>
        <a:lt2>
          <a:srgbClr val="969696"/>
        </a:lt2>
        <a:accent1>
          <a:srgbClr val="0099CC"/>
        </a:accent1>
        <a:accent2>
          <a:srgbClr val="FFCC00"/>
        </a:accent2>
        <a:accent3>
          <a:srgbClr val="FFFFFF"/>
        </a:accent3>
        <a:accent4>
          <a:srgbClr val="404040"/>
        </a:accent4>
        <a:accent5>
          <a:srgbClr val="AACAE2"/>
        </a:accent5>
        <a:accent6>
          <a:srgbClr val="E7B900"/>
        </a:accent6>
        <a:hlink>
          <a:srgbClr val="0000FF"/>
        </a:hlink>
        <a:folHlink>
          <a:srgbClr val="00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ooshes 4">
        <a:dk1>
          <a:srgbClr val="000000"/>
        </a:dk1>
        <a:lt1>
          <a:srgbClr val="FFFFFF"/>
        </a:lt1>
        <a:dk2>
          <a:srgbClr val="5F5F5F"/>
        </a:dk2>
        <a:lt2>
          <a:srgbClr val="969696"/>
        </a:lt2>
        <a:accent1>
          <a:srgbClr val="B2B2B2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878787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ooshes 5">
        <a:dk1>
          <a:srgbClr val="4D4D4D"/>
        </a:dk1>
        <a:lt1>
          <a:srgbClr val="FFFFFF"/>
        </a:lt1>
        <a:dk2>
          <a:srgbClr val="6600CC"/>
        </a:dk2>
        <a:lt2>
          <a:srgbClr val="969696"/>
        </a:lt2>
        <a:accent1>
          <a:srgbClr val="66FF33"/>
        </a:accent1>
        <a:accent2>
          <a:srgbClr val="00CC66"/>
        </a:accent2>
        <a:accent3>
          <a:srgbClr val="FFFFFF"/>
        </a:accent3>
        <a:accent4>
          <a:srgbClr val="404040"/>
        </a:accent4>
        <a:accent5>
          <a:srgbClr val="B8FFAD"/>
        </a:accent5>
        <a:accent6>
          <a:srgbClr val="00B95C"/>
        </a:accent6>
        <a:hlink>
          <a:srgbClr val="6699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ooshes 6">
        <a:dk1>
          <a:srgbClr val="000099"/>
        </a:dk1>
        <a:lt1>
          <a:srgbClr val="FFFFFF"/>
        </a:lt1>
        <a:dk2>
          <a:srgbClr val="6600CC"/>
        </a:dk2>
        <a:lt2>
          <a:srgbClr val="969696"/>
        </a:lt2>
        <a:accent1>
          <a:srgbClr val="FF3300"/>
        </a:accent1>
        <a:accent2>
          <a:srgbClr val="CC0000"/>
        </a:accent2>
        <a:accent3>
          <a:srgbClr val="FFFFFF"/>
        </a:accent3>
        <a:accent4>
          <a:srgbClr val="000082"/>
        </a:accent4>
        <a:accent5>
          <a:srgbClr val="FFADAA"/>
        </a:accent5>
        <a:accent6>
          <a:srgbClr val="B90000"/>
        </a:accent6>
        <a:hlink>
          <a:srgbClr val="990033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ooshes 7">
        <a:dk1>
          <a:srgbClr val="4D4D4D"/>
        </a:dk1>
        <a:lt1>
          <a:srgbClr val="FFFFFF"/>
        </a:lt1>
        <a:dk2>
          <a:srgbClr val="C60063"/>
        </a:dk2>
        <a:lt2>
          <a:srgbClr val="969696"/>
        </a:lt2>
        <a:accent1>
          <a:srgbClr val="FF888A"/>
        </a:accent1>
        <a:accent2>
          <a:srgbClr val="00A901"/>
        </a:accent2>
        <a:accent3>
          <a:srgbClr val="FFFFFF"/>
        </a:accent3>
        <a:accent4>
          <a:srgbClr val="404040"/>
        </a:accent4>
        <a:accent5>
          <a:srgbClr val="FFC3C4"/>
        </a:accent5>
        <a:accent6>
          <a:srgbClr val="009901"/>
        </a:accent6>
        <a:hlink>
          <a:srgbClr val="2893CC"/>
        </a:hlink>
        <a:folHlink>
          <a:srgbClr val="FFE0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Osaka"/>
        <a:ea typeface="Osaka"/>
        <a:cs typeface="Osaka"/>
      </a:majorFont>
      <a:minorFont>
        <a:latin typeface="Osak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loop.thmx</Template>
  <TotalTime>877</TotalTime>
  <Words>648</Words>
  <Application>Microsoft Macintosh PowerPoint</Application>
  <PresentationFormat>画面に合わせる (4:3)</PresentationFormat>
  <Paragraphs>95</Paragraphs>
  <Slides>19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5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loop</vt:lpstr>
      <vt:lpstr>1_loop</vt:lpstr>
      <vt:lpstr>新しいプレゼンテーション</vt:lpstr>
      <vt:lpstr>2_loop</vt:lpstr>
      <vt:lpstr>1_新しいプレゼンテーション</vt:lpstr>
      <vt:lpstr>1kmメッシュデータを用いたBLASTAM計算結果の検討（仮題）</vt:lpstr>
      <vt:lpstr>話題</vt:lpstr>
      <vt:lpstr>①BLASTAMの季節内変動</vt:lpstr>
      <vt:lpstr>BLASTAMについて</vt:lpstr>
      <vt:lpstr>感染好適条件出現率の推移</vt:lpstr>
      <vt:lpstr>感染好適条件出現率の推移</vt:lpstr>
      <vt:lpstr>感染好適条件出現率の推移</vt:lpstr>
      <vt:lpstr>まとめ①</vt:lpstr>
      <vt:lpstr>②クラスター分析による 気圧配置型分類の試み</vt:lpstr>
      <vt:lpstr>毎日の気圧配置を分類</vt:lpstr>
      <vt:lpstr>クラスター分析結果</vt:lpstr>
      <vt:lpstr>分類結果</vt:lpstr>
      <vt:lpstr>分類結果-夏型</vt:lpstr>
      <vt:lpstr>分類結果-梅雨型</vt:lpstr>
      <vt:lpstr>分類結果-オホーツク海高気圧型</vt:lpstr>
      <vt:lpstr>分類結果-オホーツク海高気圧型</vt:lpstr>
      <vt:lpstr>出現クラスターの推移</vt:lpstr>
      <vt:lpstr>各クラスターの出現頻度を比較</vt:lpstr>
      <vt:lpstr>②まとめ</vt:lpstr>
    </vt:vector>
  </TitlesOfParts>
  <Company>NARCT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OKUBO Sayuri</dc:creator>
  <cp:lastModifiedBy>OKUBO Sayuri</cp:lastModifiedBy>
  <cp:revision>50</cp:revision>
  <dcterms:created xsi:type="dcterms:W3CDTF">2012-02-15T07:43:17Z</dcterms:created>
  <dcterms:modified xsi:type="dcterms:W3CDTF">2012-03-05T03:30:17Z</dcterms:modified>
</cp:coreProperties>
</file>