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79" r:id="rId3"/>
    <p:sldId id="264" r:id="rId4"/>
    <p:sldId id="262" r:id="rId5"/>
    <p:sldId id="261" r:id="rId6"/>
    <p:sldId id="267" r:id="rId7"/>
    <p:sldId id="263" r:id="rId8"/>
    <p:sldId id="258" r:id="rId9"/>
    <p:sldId id="290" r:id="rId10"/>
    <p:sldId id="280" r:id="rId11"/>
    <p:sldId id="274" r:id="rId12"/>
    <p:sldId id="271" r:id="rId13"/>
    <p:sldId id="257" r:id="rId14"/>
    <p:sldId id="283" r:id="rId15"/>
    <p:sldId id="282" r:id="rId16"/>
    <p:sldId id="287" r:id="rId17"/>
    <p:sldId id="294" r:id="rId18"/>
    <p:sldId id="268" r:id="rId19"/>
    <p:sldId id="270" r:id="rId20"/>
    <p:sldId id="292" r:id="rId21"/>
    <p:sldId id="295" r:id="rId22"/>
    <p:sldId id="293" r:id="rId23"/>
    <p:sldId id="286" r:id="rId24"/>
    <p:sldId id="281" r:id="rId25"/>
    <p:sldId id="284" r:id="rId26"/>
    <p:sldId id="288" r:id="rId27"/>
  </p:sldIdLst>
  <p:sldSz cx="9144000" cy="6858000" type="screen4x3"/>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FF99"/>
    <a:srgbClr val="66FFFF"/>
    <a:srgbClr val="00CCFF"/>
    <a:srgbClr val="FF00FF"/>
    <a:srgbClr val="CCFF66"/>
    <a:srgbClr val="FF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658" autoAdjust="0"/>
  </p:normalViewPr>
  <p:slideViewPr>
    <p:cSldViewPr>
      <p:cViewPr>
        <p:scale>
          <a:sx n="90" d="100"/>
          <a:sy n="90" d="100"/>
        </p:scale>
        <p:origin x="-516" y="5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160" y="-96"/>
      </p:cViewPr>
      <p:guideLst>
        <p:guide orient="horz" pos="3109"/>
        <p:guide pos="212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2E2CC2A8-6CF0-4603-AB81-24609F46087D}" type="datetimeFigureOut">
              <a:rPr kumimoji="1" lang="ja-JP" altLang="en-US" smtClean="0"/>
              <a:pPr/>
              <a:t>2012/3/4</a:t>
            </a:fld>
            <a:endParaRPr kumimoji="1" lang="ja-JP" altLang="en-US"/>
          </a:p>
        </p:txBody>
      </p:sp>
      <p:sp>
        <p:nvSpPr>
          <p:cNvPr id="4" name="スライド イメージ プレースホル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F86031A7-6213-4F12-B31C-D8D5FE8CE9B6}"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背景の写真は</a:t>
            </a:r>
            <a:r>
              <a:rPr kumimoji="1" lang="en-US" altLang="ja-JP" dirty="0" smtClean="0"/>
              <a:t>2011</a:t>
            </a:r>
            <a:r>
              <a:rPr kumimoji="1" lang="ja-JP" altLang="en-US" dirty="0" smtClean="0"/>
              <a:t>年</a:t>
            </a:r>
            <a:r>
              <a:rPr kumimoji="1" lang="en-US" altLang="ja-JP" dirty="0" smtClean="0"/>
              <a:t>8</a:t>
            </a:r>
            <a:r>
              <a:rPr kumimoji="1" lang="ja-JP" altLang="en-US" dirty="0" smtClean="0"/>
              <a:t>月</a:t>
            </a:r>
            <a:r>
              <a:rPr kumimoji="1" lang="en-US" altLang="ja-JP" dirty="0" smtClean="0"/>
              <a:t>1</a:t>
            </a:r>
            <a:r>
              <a:rPr kumimoji="1" lang="ja-JP" altLang="en-US" dirty="0" smtClean="0"/>
              <a:t>日、ヤマセが吹いた際に弘前で見られたダシ雲の写真です。ダシ雲とは・・・・・・</a:t>
            </a:r>
            <a:endParaRPr kumimoji="1" lang="en-US" altLang="ja-JP" dirty="0" smtClean="0"/>
          </a:p>
          <a:p>
            <a:endParaRPr kumimoji="1" lang="en-US" altLang="ja-JP" dirty="0" smtClean="0"/>
          </a:p>
          <a:p>
            <a:endParaRPr kumimoji="1" lang="en-US" altLang="ja-JP" dirty="0" smtClean="0"/>
          </a:p>
          <a:p>
            <a:endParaRPr kumimoji="1" lang="en-US" altLang="ja-JP" dirty="0" smtClean="0"/>
          </a:p>
          <a:p>
            <a:r>
              <a:rPr kumimoji="1" lang="ja-JP" altLang="en-US" dirty="0" smtClean="0"/>
              <a:t>では、弘前にもこのような影響をもたらしたやませとは</a:t>
            </a:r>
            <a:endParaRPr kumimoji="1" lang="en-US" altLang="ja-JP" dirty="0" smtClean="0"/>
          </a:p>
        </p:txBody>
      </p:sp>
      <p:sp>
        <p:nvSpPr>
          <p:cNvPr id="4" name="スライド番号プレースホルダ 3"/>
          <p:cNvSpPr>
            <a:spLocks noGrp="1"/>
          </p:cNvSpPr>
          <p:nvPr>
            <p:ph type="sldNum" sz="quarter" idx="10"/>
          </p:nvPr>
        </p:nvSpPr>
        <p:spPr/>
        <p:txBody>
          <a:bodyPr/>
          <a:lstStyle/>
          <a:p>
            <a:fld id="{F86031A7-6213-4F12-B31C-D8D5FE8CE9B6}"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6031A7-6213-4F12-B31C-D8D5FE8CE9B6}" type="slidenum">
              <a:rPr kumimoji="1" lang="ja-JP" altLang="en-US" smtClean="0"/>
              <a:pPr/>
              <a:t>11</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6031A7-6213-4F12-B31C-D8D5FE8CE9B6}" type="slidenum">
              <a:rPr kumimoji="1" lang="ja-JP" altLang="en-US" smtClean="0"/>
              <a:pPr/>
              <a:t>12</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6031A7-6213-4F12-B31C-D8D5FE8CE9B6}" type="slidenum">
              <a:rPr kumimoji="1" lang="ja-JP" altLang="en-US" smtClean="0"/>
              <a:pPr/>
              <a:t>13</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6031A7-6213-4F12-B31C-D8D5FE8CE9B6}" type="slidenum">
              <a:rPr kumimoji="1" lang="ja-JP" altLang="en-US" smtClean="0"/>
              <a:pPr/>
              <a:t>14</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6031A7-6213-4F12-B31C-D8D5FE8CE9B6}" type="slidenum">
              <a:rPr kumimoji="1" lang="ja-JP" altLang="en-US" smtClean="0"/>
              <a:pPr/>
              <a:t>15</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86031A7-6213-4F12-B31C-D8D5FE8CE9B6}" type="slidenum">
              <a:rPr kumimoji="1" lang="ja-JP" altLang="en-US" smtClean="0"/>
              <a:pPr/>
              <a:t>18</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86031A7-6213-4F12-B31C-D8D5FE8CE9B6}" type="slidenum">
              <a:rPr kumimoji="1" lang="ja-JP" altLang="en-US" smtClean="0"/>
              <a:pPr/>
              <a:t>19</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86031A7-6213-4F12-B31C-D8D5FE8CE9B6}" type="slidenum">
              <a:rPr kumimoji="1" lang="ja-JP" altLang="en-US" smtClean="0"/>
              <a:pPr/>
              <a:t>21</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86031A7-6213-4F12-B31C-D8D5FE8CE9B6}" type="slidenum">
              <a:rPr kumimoji="1" lang="ja-JP" altLang="en-US" smtClean="0"/>
              <a:pPr/>
              <a:t>23</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6031A7-6213-4F12-B31C-D8D5FE8CE9B6}" type="slidenum">
              <a:rPr kumimoji="1" lang="ja-JP" altLang="en-US" smtClean="0"/>
              <a:pPr/>
              <a:t>24</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86031A7-6213-4F12-B31C-D8D5FE8CE9B6}" type="slidenum">
              <a:rPr kumimoji="1" lang="ja-JP" altLang="en-US" smtClean="0"/>
              <a:pPr/>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86031A7-6213-4F12-B31C-D8D5FE8CE9B6}"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6031A7-6213-4F12-B31C-D8D5FE8CE9B6}"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6031A7-6213-4F12-B31C-D8D5FE8CE9B6}"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6031A7-6213-4F12-B31C-D8D5FE8CE9B6}"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6031A7-6213-4F12-B31C-D8D5FE8CE9B6}"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86031A7-6213-4F12-B31C-D8D5FE8CE9B6}"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86031A7-6213-4F12-B31C-D8D5FE8CE9B6}" type="slidenum">
              <a:rPr kumimoji="1" lang="ja-JP" altLang="en-US" smtClean="0"/>
              <a:pPr/>
              <a:t>10</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DC06815-9806-4FCB-81F8-7610637CAD78}" type="datetimeFigureOut">
              <a:rPr kumimoji="1" lang="ja-JP" altLang="en-US" smtClean="0"/>
              <a:pPr/>
              <a:t>2012/3/4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4F68F48-CB80-45CF-A47F-2DF01D115A7E}"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DC06815-9806-4FCB-81F8-7610637CAD78}" type="datetimeFigureOut">
              <a:rPr kumimoji="1" lang="ja-JP" altLang="en-US" smtClean="0"/>
              <a:pPr/>
              <a:t>2012/3/4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4F68F48-CB80-45CF-A47F-2DF01D115A7E}"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DC06815-9806-4FCB-81F8-7610637CAD78}" type="datetimeFigureOut">
              <a:rPr kumimoji="1" lang="ja-JP" altLang="en-US" smtClean="0"/>
              <a:pPr/>
              <a:t>2012/3/4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4F68F48-CB80-45CF-A47F-2DF01D115A7E}"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DC06815-9806-4FCB-81F8-7610637CAD78}" type="datetimeFigureOut">
              <a:rPr kumimoji="1" lang="ja-JP" altLang="en-US" smtClean="0"/>
              <a:pPr/>
              <a:t>2012/3/4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4F68F48-CB80-45CF-A47F-2DF01D115A7E}"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DC06815-9806-4FCB-81F8-7610637CAD78}" type="datetimeFigureOut">
              <a:rPr kumimoji="1" lang="ja-JP" altLang="en-US" smtClean="0"/>
              <a:pPr/>
              <a:t>2012/3/4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4F68F48-CB80-45CF-A47F-2DF01D115A7E}"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DC06815-9806-4FCB-81F8-7610637CAD78}" type="datetimeFigureOut">
              <a:rPr kumimoji="1" lang="ja-JP" altLang="en-US" smtClean="0"/>
              <a:pPr/>
              <a:t>2012/3/4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4F68F48-CB80-45CF-A47F-2DF01D115A7E}" type="slidenum">
              <a:rPr kumimoji="1" lang="ja-JP" altLang="en-US" smtClean="0"/>
              <a:pPr/>
              <a:t>&lt;#&gt;</a:t>
            </a:fld>
            <a:endParaRPr kumimoji="1" lang="ja-JP"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DC06815-9806-4FCB-81F8-7610637CAD78}" type="datetimeFigureOut">
              <a:rPr kumimoji="1" lang="ja-JP" altLang="en-US" smtClean="0"/>
              <a:pPr/>
              <a:t>2012/3/4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54F68F48-CB80-45CF-A47F-2DF01D115A7E}"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DC06815-9806-4FCB-81F8-7610637CAD78}" type="datetimeFigureOut">
              <a:rPr kumimoji="1" lang="ja-JP" altLang="en-US" smtClean="0"/>
              <a:pPr/>
              <a:t>2012/3/4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54F68F48-CB80-45CF-A47F-2DF01D115A7E}" type="slidenum">
              <a:rPr kumimoji="1" lang="ja-JP" altLang="en-US" smtClean="0"/>
              <a:pPr/>
              <a:t>&lt;#&gt;</a:t>
            </a:fld>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DC06815-9806-4FCB-81F8-7610637CAD78}" type="datetimeFigureOut">
              <a:rPr kumimoji="1" lang="ja-JP" altLang="en-US" smtClean="0"/>
              <a:pPr/>
              <a:t>2012/3/4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54F68F48-CB80-45CF-A47F-2DF01D115A7E}"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DC06815-9806-4FCB-81F8-7610637CAD78}" type="datetimeFigureOut">
              <a:rPr kumimoji="1" lang="ja-JP" altLang="en-US" smtClean="0"/>
              <a:pPr/>
              <a:t>2012/3/4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4F68F48-CB80-45CF-A47F-2DF01D115A7E}"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DC06815-9806-4FCB-81F8-7610637CAD78}" type="datetimeFigureOut">
              <a:rPr kumimoji="1" lang="ja-JP" altLang="en-US" smtClean="0"/>
              <a:pPr/>
              <a:t>2012/3/4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4F68F48-CB80-45CF-A47F-2DF01D115A7E}"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06815-9806-4FCB-81F8-7610637CAD78}" type="datetimeFigureOut">
              <a:rPr kumimoji="1" lang="ja-JP" altLang="en-US" smtClean="0"/>
              <a:pPr/>
              <a:t>2012/3/4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68F48-CB80-45CF-A47F-2DF01D115A7E}"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4.xml"/><Relationship Id="rId7" Type="http://schemas.openxmlformats.org/officeDocument/2006/relationships/image" Target="../media/image28.png"/><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27.png"/><Relationship Id="rId5" Type="http://schemas.openxmlformats.org/officeDocument/2006/relationships/image" Target="../media/image18.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24.png"/><Relationship Id="rId5" Type="http://schemas.openxmlformats.org/officeDocument/2006/relationships/image" Target="../media/image18.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8.png"/><Relationship Id="rId7"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20.png"/><Relationship Id="rId4" Type="http://schemas.openxmlformats.org/officeDocument/2006/relationships/image" Target="../media/image30.png"/><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16.xml"/><Relationship Id="rId7" Type="http://schemas.openxmlformats.org/officeDocument/2006/relationships/image" Target="../media/image42.png"/><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37.png"/><Relationship Id="rId5" Type="http://schemas.openxmlformats.org/officeDocument/2006/relationships/image" Target="../media/image62.png"/><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mail-attachment.googleusercontent.com/attachment/?attid=0.1&amp;disp=emb&amp;view=att&amp;th=13184c827a3bef51"/>
          <p:cNvPicPr>
            <a:picLocks noChangeAspect="1" noChangeArrowheads="1"/>
          </p:cNvPicPr>
          <p:nvPr/>
        </p:nvPicPr>
        <p:blipFill>
          <a:blip r:embed="rId4" cstate="print"/>
          <a:srcRect/>
          <a:stretch>
            <a:fillRect/>
          </a:stretch>
        </p:blipFill>
        <p:spPr bwMode="auto">
          <a:xfrm>
            <a:off x="0" y="-81390"/>
            <a:ext cx="9252520" cy="6939390"/>
          </a:xfrm>
          <a:prstGeom prst="rect">
            <a:avLst/>
          </a:prstGeom>
          <a:noFill/>
        </p:spPr>
      </p:pic>
      <p:sp>
        <p:nvSpPr>
          <p:cNvPr id="2" name="タイトル 1"/>
          <p:cNvSpPr>
            <a:spLocks noGrp="1"/>
          </p:cNvSpPr>
          <p:nvPr>
            <p:ph type="ctrTitle"/>
          </p:nvPr>
        </p:nvSpPr>
        <p:spPr>
          <a:xfrm>
            <a:off x="467544" y="692696"/>
            <a:ext cx="8496944" cy="2592288"/>
          </a:xfrm>
          <a:solidFill>
            <a:schemeClr val="bg1">
              <a:lumMod val="95000"/>
              <a:alpha val="48000"/>
            </a:schemeClr>
          </a:solidFill>
        </p:spPr>
        <p:txBody>
          <a:bodyPr>
            <a:normAutofit fontScale="90000"/>
          </a:bodyPr>
          <a:lstStyle/>
          <a:p>
            <a:r>
              <a:rPr kumimoji="1" lang="ja-JP" altLang="en-US" sz="5400" dirty="0" smtClean="0"/>
              <a:t>ヤマセ海域の</a:t>
            </a:r>
            <a:r>
              <a:rPr kumimoji="1" lang="en-US" altLang="ja-JP" sz="5400" dirty="0" smtClean="0"/>
              <a:t>SST</a:t>
            </a:r>
            <a:r>
              <a:rPr kumimoji="1" lang="ja-JP" altLang="en-US" sz="5400" dirty="0" smtClean="0"/>
              <a:t>変動と</a:t>
            </a:r>
            <a:r>
              <a:rPr kumimoji="1" lang="en-US" altLang="ja-JP" sz="5400" dirty="0" smtClean="0"/>
              <a:t/>
            </a:r>
            <a:br>
              <a:rPr kumimoji="1" lang="en-US" altLang="ja-JP" sz="5400" dirty="0" smtClean="0"/>
            </a:br>
            <a:r>
              <a:rPr kumimoji="1" lang="ja-JP" altLang="en-US" sz="5400" dirty="0" smtClean="0"/>
              <a:t>海洋内部構造の関係</a:t>
            </a:r>
            <a:r>
              <a:rPr kumimoji="1" lang="en-US" altLang="ja-JP" dirty="0" smtClean="0"/>
              <a:t/>
            </a:r>
            <a:br>
              <a:rPr kumimoji="1" lang="en-US" altLang="ja-JP" dirty="0" smtClean="0"/>
            </a:br>
            <a:r>
              <a:rPr kumimoji="1" lang="en-US" altLang="ja-JP" dirty="0" smtClean="0"/>
              <a:t/>
            </a:r>
            <a:br>
              <a:rPr kumimoji="1" lang="en-US" altLang="ja-JP" dirty="0" smtClean="0"/>
            </a:br>
            <a:r>
              <a:rPr lang="ja-JP" altLang="en-US" sz="3600" dirty="0" err="1" smtClean="0"/>
              <a:t>ー</a:t>
            </a:r>
            <a:r>
              <a:rPr lang="ja-JP" altLang="en-US" sz="3600" dirty="0" smtClean="0"/>
              <a:t>２０１１年の事例解析</a:t>
            </a:r>
            <a:r>
              <a:rPr lang="ja-JP" altLang="en-US" sz="3600" dirty="0" err="1" smtClean="0"/>
              <a:t>ー</a:t>
            </a:r>
            <a:endParaRPr kumimoji="1" lang="ja-JP" altLang="en-US" sz="3600" dirty="0"/>
          </a:p>
        </p:txBody>
      </p:sp>
      <p:sp>
        <p:nvSpPr>
          <p:cNvPr id="3" name="サブタイトル 2"/>
          <p:cNvSpPr>
            <a:spLocks noGrp="1"/>
          </p:cNvSpPr>
          <p:nvPr>
            <p:ph type="subTitle" idx="1"/>
          </p:nvPr>
        </p:nvSpPr>
        <p:spPr>
          <a:xfrm>
            <a:off x="611560" y="4653136"/>
            <a:ext cx="7920880" cy="1415008"/>
          </a:xfrm>
          <a:solidFill>
            <a:schemeClr val="bg1">
              <a:lumMod val="95000"/>
              <a:alpha val="37000"/>
            </a:schemeClr>
          </a:solidFill>
        </p:spPr>
        <p:txBody>
          <a:bodyPr>
            <a:normAutofit/>
          </a:bodyPr>
          <a:lstStyle/>
          <a:p>
            <a:r>
              <a:rPr lang="ja-JP" altLang="en-US" dirty="0" smtClean="0">
                <a:solidFill>
                  <a:schemeClr val="tx1"/>
                </a:solidFill>
              </a:rPr>
              <a:t>理工学部　地球環境学科　気象学研究室</a:t>
            </a:r>
            <a:r>
              <a:rPr lang="en-US" altLang="ja-JP" dirty="0" smtClean="0">
                <a:solidFill>
                  <a:schemeClr val="tx1"/>
                </a:solidFill>
              </a:rPr>
              <a:t>4</a:t>
            </a:r>
            <a:r>
              <a:rPr lang="ja-JP" altLang="en-US" dirty="0" smtClean="0">
                <a:solidFill>
                  <a:schemeClr val="tx1"/>
                </a:solidFill>
              </a:rPr>
              <a:t>年　０８</a:t>
            </a:r>
            <a:r>
              <a:rPr lang="en-US" altLang="ja-JP" dirty="0" smtClean="0">
                <a:solidFill>
                  <a:schemeClr val="tx1"/>
                </a:solidFill>
              </a:rPr>
              <a:t>S</a:t>
            </a:r>
            <a:r>
              <a:rPr lang="ja-JP" altLang="en-US" dirty="0" smtClean="0">
                <a:solidFill>
                  <a:schemeClr val="tx1"/>
                </a:solidFill>
              </a:rPr>
              <a:t>４０２５　佐々木　実紀</a:t>
            </a:r>
            <a:endParaRPr lang="en-US" altLang="ja-JP" dirty="0" smtClean="0">
              <a:solidFill>
                <a:schemeClr val="tx1"/>
              </a:solidFill>
            </a:endParaRPr>
          </a:p>
          <a:p>
            <a:endParaRPr lang="en-US" altLang="ja-JP" dirty="0" smtClean="0"/>
          </a:p>
          <a:p>
            <a:endParaRPr kumimoji="1" lang="ja-JP" alt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3">
                                            <p:txEl>
                                              <p:pRg st="0" end="0"/>
                                            </p:txEl>
                                          </p:spTgt>
                                        </p:tgtEl>
                                      </p:cBhvr>
                                    </p:animEffect>
                                    <p:set>
                                      <p:cBhvr>
                                        <p:cTn id="10" dur="1" fill="hold">
                                          <p:stCondLst>
                                            <p:cond delay="499"/>
                                          </p:stCondLst>
                                        </p:cTn>
                                        <p:tgtEl>
                                          <p:spTgt spid="3">
                                            <p:txEl>
                                              <p:pRg st="0" end="0"/>
                                            </p:txEl>
                                          </p:spTgt>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3">
                                            <p:bg/>
                                          </p:spTgt>
                                        </p:tgtEl>
                                      </p:cBhvr>
                                    </p:animEffect>
                                    <p:set>
                                      <p:cBhvr>
                                        <p:cTn id="13" dur="1" fill="hold">
                                          <p:stCondLst>
                                            <p:cond delay="4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rot="5400000">
            <a:off x="532045" y="1060245"/>
            <a:ext cx="2736302" cy="2577272"/>
          </a:xfrm>
          <a:prstGeom prst="rect">
            <a:avLst/>
          </a:prstGeom>
          <a:noFill/>
          <a:ln w="9525">
            <a:noFill/>
            <a:miter lim="800000"/>
            <a:headEnd/>
            <a:tailEnd/>
          </a:ln>
        </p:spPr>
      </p:pic>
      <p:sp>
        <p:nvSpPr>
          <p:cNvPr id="2" name="タイトル 1"/>
          <p:cNvSpPr>
            <a:spLocks noGrp="1"/>
          </p:cNvSpPr>
          <p:nvPr>
            <p:ph type="title"/>
          </p:nvPr>
        </p:nvSpPr>
        <p:spPr>
          <a:xfrm>
            <a:off x="0" y="0"/>
            <a:ext cx="9144000" cy="980728"/>
          </a:xfrm>
          <a:solidFill>
            <a:srgbClr val="00B050"/>
          </a:solidFill>
        </p:spPr>
        <p:txBody>
          <a:bodyPr/>
          <a:lstStyle/>
          <a:p>
            <a:r>
              <a:rPr kumimoji="1" lang="ja-JP" altLang="en-US" dirty="0" smtClean="0">
                <a:solidFill>
                  <a:schemeClr val="bg1"/>
                </a:solidFill>
              </a:rPr>
              <a:t>研究期間</a:t>
            </a:r>
            <a:endParaRPr kumimoji="1" lang="ja-JP" altLang="en-US" dirty="0">
              <a:solidFill>
                <a:schemeClr val="bg1"/>
              </a:solidFill>
            </a:endParaRPr>
          </a:p>
        </p:txBody>
      </p:sp>
      <p:pic>
        <p:nvPicPr>
          <p:cNvPr id="1029" name="Picture 5"/>
          <p:cNvPicPr>
            <a:picLocks noChangeAspect="1" noChangeArrowheads="1"/>
          </p:cNvPicPr>
          <p:nvPr/>
        </p:nvPicPr>
        <p:blipFill>
          <a:blip r:embed="rId4" cstate="print"/>
          <a:srcRect/>
          <a:stretch>
            <a:fillRect/>
          </a:stretch>
        </p:blipFill>
        <p:spPr bwMode="auto">
          <a:xfrm rot="5400000">
            <a:off x="8448675" y="2307729"/>
            <a:ext cx="438150" cy="952500"/>
          </a:xfrm>
          <a:prstGeom prst="rect">
            <a:avLst/>
          </a:prstGeom>
          <a:noFill/>
          <a:ln w="9525">
            <a:noFill/>
            <a:miter lim="800000"/>
            <a:headEnd/>
            <a:tailEnd/>
          </a:ln>
        </p:spPr>
      </p:pic>
      <p:sp>
        <p:nvSpPr>
          <p:cNvPr id="12" name="テキスト ボックス 11"/>
          <p:cNvSpPr txBox="1"/>
          <p:nvPr/>
        </p:nvSpPr>
        <p:spPr>
          <a:xfrm>
            <a:off x="971600" y="3068960"/>
            <a:ext cx="1061509" cy="369332"/>
          </a:xfrm>
          <a:prstGeom prst="rect">
            <a:avLst/>
          </a:prstGeom>
          <a:solidFill>
            <a:srgbClr val="FFFF99"/>
          </a:solidFill>
          <a:ln>
            <a:solidFill>
              <a:schemeClr val="tx1"/>
            </a:solidFill>
          </a:ln>
        </p:spPr>
        <p:txBody>
          <a:bodyPr wrap="none" rtlCol="0">
            <a:spAutoFit/>
          </a:bodyPr>
          <a:lstStyle/>
          <a:p>
            <a:r>
              <a:rPr kumimoji="1" lang="ja-JP" altLang="en-US" b="1" dirty="0" smtClean="0"/>
              <a:t>ヤマセ前</a:t>
            </a:r>
            <a:endParaRPr kumimoji="1" lang="ja-JP" altLang="en-US" b="1" dirty="0"/>
          </a:p>
        </p:txBody>
      </p:sp>
      <p:pic>
        <p:nvPicPr>
          <p:cNvPr id="1030" name="Picture 6"/>
          <p:cNvPicPr>
            <a:picLocks noChangeAspect="1" noChangeArrowheads="1"/>
          </p:cNvPicPr>
          <p:nvPr/>
        </p:nvPicPr>
        <p:blipFill>
          <a:blip r:embed="rId5" cstate="print"/>
          <a:srcRect/>
          <a:stretch>
            <a:fillRect/>
          </a:stretch>
        </p:blipFill>
        <p:spPr bwMode="auto">
          <a:xfrm rot="5400000">
            <a:off x="3142867" y="1113717"/>
            <a:ext cx="2736304" cy="2470326"/>
          </a:xfrm>
          <a:prstGeom prst="rect">
            <a:avLst/>
          </a:prstGeom>
          <a:noFill/>
          <a:ln w="9525">
            <a:noFill/>
            <a:miter lim="800000"/>
            <a:headEnd/>
            <a:tailEnd/>
          </a:ln>
        </p:spPr>
      </p:pic>
      <p:sp>
        <p:nvSpPr>
          <p:cNvPr id="14" name="テキスト ボックス 13"/>
          <p:cNvSpPr txBox="1"/>
          <p:nvPr/>
        </p:nvSpPr>
        <p:spPr>
          <a:xfrm>
            <a:off x="3707904" y="3068960"/>
            <a:ext cx="830677" cy="369332"/>
          </a:xfrm>
          <a:prstGeom prst="rect">
            <a:avLst/>
          </a:prstGeom>
          <a:solidFill>
            <a:srgbClr val="FFFF99"/>
          </a:solidFill>
          <a:ln>
            <a:solidFill>
              <a:schemeClr val="tx1"/>
            </a:solidFill>
          </a:ln>
        </p:spPr>
        <p:txBody>
          <a:bodyPr wrap="none" rtlCol="0">
            <a:spAutoFit/>
          </a:bodyPr>
          <a:lstStyle/>
          <a:p>
            <a:r>
              <a:rPr kumimoji="1" lang="ja-JP" altLang="en-US" b="1" dirty="0" smtClean="0"/>
              <a:t>ヤマセ</a:t>
            </a:r>
            <a:endParaRPr kumimoji="1" lang="ja-JP" altLang="en-US" b="1" dirty="0"/>
          </a:p>
        </p:txBody>
      </p:sp>
      <p:sp>
        <p:nvSpPr>
          <p:cNvPr id="17" name="テキスト ボックス 16"/>
          <p:cNvSpPr txBox="1"/>
          <p:nvPr/>
        </p:nvSpPr>
        <p:spPr>
          <a:xfrm>
            <a:off x="1259632" y="3717032"/>
            <a:ext cx="1087157" cy="400110"/>
          </a:xfrm>
          <a:prstGeom prst="rect">
            <a:avLst/>
          </a:prstGeom>
          <a:noFill/>
        </p:spPr>
        <p:txBody>
          <a:bodyPr wrap="none" rtlCol="0">
            <a:spAutoFit/>
          </a:bodyPr>
          <a:lstStyle/>
          <a:p>
            <a:r>
              <a:rPr kumimoji="1" lang="en-US" altLang="ja-JP" sz="2000" dirty="0" smtClean="0"/>
              <a:t>7</a:t>
            </a:r>
            <a:r>
              <a:rPr kumimoji="1" lang="ja-JP" altLang="en-US" sz="2000" dirty="0" smtClean="0"/>
              <a:t>月</a:t>
            </a:r>
            <a:r>
              <a:rPr kumimoji="1" lang="en-US" altLang="ja-JP" sz="2000" dirty="0" smtClean="0"/>
              <a:t>29</a:t>
            </a:r>
            <a:r>
              <a:rPr kumimoji="1" lang="ja-JP" altLang="en-US" sz="2000" dirty="0" smtClean="0"/>
              <a:t>日</a:t>
            </a:r>
            <a:endParaRPr kumimoji="1" lang="ja-JP" altLang="en-US" sz="2000" dirty="0"/>
          </a:p>
        </p:txBody>
      </p:sp>
      <p:sp>
        <p:nvSpPr>
          <p:cNvPr id="18" name="テキスト ボックス 17"/>
          <p:cNvSpPr txBox="1"/>
          <p:nvPr/>
        </p:nvSpPr>
        <p:spPr>
          <a:xfrm>
            <a:off x="2987824" y="3717032"/>
            <a:ext cx="2834430" cy="369332"/>
          </a:xfrm>
          <a:prstGeom prst="rect">
            <a:avLst/>
          </a:prstGeom>
          <a:noFill/>
        </p:spPr>
        <p:txBody>
          <a:bodyPr wrap="none" rtlCol="0">
            <a:spAutoFit/>
          </a:bodyPr>
          <a:lstStyle/>
          <a:p>
            <a:r>
              <a:rPr lang="en-US" altLang="ja-JP" dirty="0" smtClean="0"/>
              <a:t>7</a:t>
            </a:r>
            <a:r>
              <a:rPr kumimoji="1" lang="ja-JP" altLang="en-US" dirty="0" smtClean="0"/>
              <a:t>月</a:t>
            </a:r>
            <a:r>
              <a:rPr kumimoji="1" lang="en-US" altLang="ja-JP" dirty="0" smtClean="0"/>
              <a:t>30</a:t>
            </a:r>
            <a:r>
              <a:rPr kumimoji="1" lang="ja-JP" altLang="en-US" dirty="0" smtClean="0"/>
              <a:t>日～</a:t>
            </a:r>
            <a:r>
              <a:rPr kumimoji="1" lang="en-US" altLang="ja-JP" dirty="0" smtClean="0"/>
              <a:t>8</a:t>
            </a:r>
            <a:r>
              <a:rPr kumimoji="1" lang="ja-JP" altLang="en-US" dirty="0" smtClean="0"/>
              <a:t>月</a:t>
            </a:r>
            <a:r>
              <a:rPr kumimoji="1" lang="en-US" altLang="ja-JP" dirty="0" smtClean="0"/>
              <a:t>1</a:t>
            </a:r>
            <a:r>
              <a:rPr kumimoji="1" lang="ja-JP" altLang="en-US" dirty="0" smtClean="0"/>
              <a:t>日強い東風</a:t>
            </a:r>
            <a:endParaRPr kumimoji="1" lang="en-US" altLang="ja-JP" dirty="0" smtClean="0"/>
          </a:p>
        </p:txBody>
      </p:sp>
      <p:sp>
        <p:nvSpPr>
          <p:cNvPr id="20" name="テキスト ボックス 19"/>
          <p:cNvSpPr txBox="1"/>
          <p:nvPr/>
        </p:nvSpPr>
        <p:spPr>
          <a:xfrm>
            <a:off x="6156176" y="3789040"/>
            <a:ext cx="2034531" cy="369332"/>
          </a:xfrm>
          <a:prstGeom prst="rect">
            <a:avLst/>
          </a:prstGeom>
          <a:noFill/>
        </p:spPr>
        <p:txBody>
          <a:bodyPr wrap="none" rtlCol="0">
            <a:spAutoFit/>
          </a:bodyPr>
          <a:lstStyle/>
          <a:p>
            <a:r>
              <a:rPr kumimoji="1" lang="en-US" altLang="ja-JP" dirty="0" smtClean="0"/>
              <a:t>8</a:t>
            </a:r>
            <a:r>
              <a:rPr kumimoji="1" lang="ja-JP" altLang="en-US" dirty="0" smtClean="0"/>
              <a:t>月</a:t>
            </a:r>
            <a:r>
              <a:rPr kumimoji="1" lang="en-US" altLang="ja-JP" dirty="0" smtClean="0"/>
              <a:t>5</a:t>
            </a:r>
            <a:r>
              <a:rPr kumimoji="1" lang="ja-JP" altLang="en-US" dirty="0" smtClean="0"/>
              <a:t>日以降は南風</a:t>
            </a:r>
            <a:endParaRPr kumimoji="1" lang="ja-JP" altLang="en-US" dirty="0"/>
          </a:p>
        </p:txBody>
      </p:sp>
      <p:sp>
        <p:nvSpPr>
          <p:cNvPr id="19" name="正方形/長方形 18"/>
          <p:cNvSpPr/>
          <p:nvPr/>
        </p:nvSpPr>
        <p:spPr>
          <a:xfrm>
            <a:off x="1835696" y="4941168"/>
            <a:ext cx="5190845" cy="1384995"/>
          </a:xfrm>
          <a:prstGeom prst="rect">
            <a:avLst/>
          </a:prstGeom>
          <a:solidFill>
            <a:srgbClr val="FFFF99"/>
          </a:solidFill>
          <a:ln w="38100">
            <a:solidFill>
              <a:srgbClr val="00B050"/>
            </a:solidFill>
          </a:ln>
        </p:spPr>
        <p:txBody>
          <a:bodyPr wrap="none">
            <a:spAutoFit/>
          </a:bodyPr>
          <a:lstStyle/>
          <a:p>
            <a:r>
              <a:rPr lang="ja-JP" altLang="en-US" sz="2800" dirty="0" smtClean="0"/>
              <a:t>ヤマセ期間　</a:t>
            </a:r>
            <a:r>
              <a:rPr lang="en-US" altLang="ja-JP" sz="2800" dirty="0" smtClean="0"/>
              <a:t>:</a:t>
            </a:r>
            <a:r>
              <a:rPr lang="ja-JP" altLang="en-US" sz="2800" dirty="0" smtClean="0"/>
              <a:t>　</a:t>
            </a:r>
            <a:r>
              <a:rPr lang="en-US" altLang="ja-JP" sz="2800" dirty="0" smtClean="0"/>
              <a:t>7</a:t>
            </a:r>
            <a:r>
              <a:rPr lang="ja-JP" altLang="en-US" sz="2800" dirty="0" smtClean="0"/>
              <a:t>月</a:t>
            </a:r>
            <a:r>
              <a:rPr lang="en-US" altLang="ja-JP" sz="2800" dirty="0" smtClean="0"/>
              <a:t>30</a:t>
            </a:r>
            <a:r>
              <a:rPr lang="ja-JP" altLang="en-US" sz="2800" dirty="0" smtClean="0"/>
              <a:t>日～</a:t>
            </a:r>
            <a:r>
              <a:rPr lang="en-US" altLang="ja-JP" sz="2800" dirty="0" smtClean="0"/>
              <a:t>8</a:t>
            </a:r>
            <a:r>
              <a:rPr lang="ja-JP" altLang="en-US" sz="2800" dirty="0" smtClean="0"/>
              <a:t>月</a:t>
            </a:r>
            <a:r>
              <a:rPr lang="en-US" altLang="ja-JP" sz="2800" dirty="0" smtClean="0"/>
              <a:t>4</a:t>
            </a:r>
            <a:r>
              <a:rPr lang="ja-JP" altLang="en-US" sz="2800" dirty="0" smtClean="0"/>
              <a:t>日</a:t>
            </a:r>
            <a:endParaRPr lang="en-US" altLang="ja-JP" sz="2800" dirty="0" smtClean="0"/>
          </a:p>
          <a:p>
            <a:endParaRPr lang="en-US" altLang="ja-JP" sz="2800" dirty="0" smtClean="0">
              <a:solidFill>
                <a:srgbClr val="FF0000"/>
              </a:solidFill>
            </a:endParaRPr>
          </a:p>
          <a:p>
            <a:r>
              <a:rPr lang="ja-JP" altLang="en-US" sz="2800" dirty="0" smtClean="0"/>
              <a:t>研究期間　：　</a:t>
            </a:r>
            <a:r>
              <a:rPr lang="en-US" altLang="ja-JP" sz="2800" dirty="0" smtClean="0"/>
              <a:t>7</a:t>
            </a:r>
            <a:r>
              <a:rPr lang="ja-JP" altLang="en-US" sz="2800" dirty="0" smtClean="0"/>
              <a:t>月</a:t>
            </a:r>
            <a:r>
              <a:rPr lang="en-US" altLang="ja-JP" sz="2800" dirty="0" smtClean="0"/>
              <a:t>25</a:t>
            </a:r>
            <a:r>
              <a:rPr lang="ja-JP" altLang="en-US" sz="2800" dirty="0" smtClean="0"/>
              <a:t>日～</a:t>
            </a:r>
            <a:r>
              <a:rPr lang="en-US" altLang="ja-JP" sz="2800" dirty="0" smtClean="0"/>
              <a:t>8</a:t>
            </a:r>
            <a:r>
              <a:rPr lang="ja-JP" altLang="en-US" sz="2800" dirty="0" smtClean="0"/>
              <a:t>月</a:t>
            </a:r>
            <a:r>
              <a:rPr lang="en-US" altLang="ja-JP" sz="2800" dirty="0" smtClean="0"/>
              <a:t>7</a:t>
            </a:r>
            <a:r>
              <a:rPr lang="ja-JP" altLang="en-US" sz="2800" dirty="0" smtClean="0"/>
              <a:t>日</a:t>
            </a:r>
            <a:endParaRPr lang="en-US" altLang="ja-JP" sz="2800" dirty="0" smtClean="0"/>
          </a:p>
        </p:txBody>
      </p:sp>
      <p:sp>
        <p:nvSpPr>
          <p:cNvPr id="22" name="正方形/長方形 21"/>
          <p:cNvSpPr/>
          <p:nvPr/>
        </p:nvSpPr>
        <p:spPr>
          <a:xfrm>
            <a:off x="3059832" y="4005064"/>
            <a:ext cx="2499402" cy="369332"/>
          </a:xfrm>
          <a:prstGeom prst="rect">
            <a:avLst/>
          </a:prstGeom>
        </p:spPr>
        <p:txBody>
          <a:bodyPr wrap="none">
            <a:spAutoFit/>
          </a:bodyPr>
          <a:lstStyle/>
          <a:p>
            <a:r>
              <a:rPr lang="en-US" altLang="ja-JP" dirty="0" smtClean="0"/>
              <a:t>8</a:t>
            </a:r>
            <a:r>
              <a:rPr lang="ja-JP" altLang="en-US" dirty="0" smtClean="0"/>
              <a:t>月</a:t>
            </a:r>
            <a:r>
              <a:rPr lang="en-US" altLang="ja-JP" dirty="0" smtClean="0"/>
              <a:t>2</a:t>
            </a:r>
            <a:r>
              <a:rPr lang="ja-JP" altLang="en-US" dirty="0" smtClean="0"/>
              <a:t>日～</a:t>
            </a:r>
            <a:r>
              <a:rPr lang="en-US" altLang="ja-JP" dirty="0" smtClean="0"/>
              <a:t>8</a:t>
            </a:r>
            <a:r>
              <a:rPr lang="ja-JP" altLang="en-US" dirty="0" smtClean="0"/>
              <a:t>月</a:t>
            </a:r>
            <a:r>
              <a:rPr lang="en-US" altLang="ja-JP" dirty="0" smtClean="0"/>
              <a:t>4</a:t>
            </a:r>
            <a:r>
              <a:rPr lang="ja-JP" altLang="en-US" dirty="0" smtClean="0"/>
              <a:t>日南東風</a:t>
            </a:r>
            <a:endParaRPr lang="ja-JP" altLang="en-US" dirty="0"/>
          </a:p>
        </p:txBody>
      </p:sp>
      <p:pic>
        <p:nvPicPr>
          <p:cNvPr id="1027" name="Picture 3"/>
          <p:cNvPicPr>
            <a:picLocks noChangeAspect="1" noChangeArrowheads="1"/>
          </p:cNvPicPr>
          <p:nvPr/>
        </p:nvPicPr>
        <p:blipFill>
          <a:blip r:embed="rId6" cstate="print"/>
          <a:srcRect/>
          <a:stretch>
            <a:fillRect/>
          </a:stretch>
        </p:blipFill>
        <p:spPr bwMode="auto">
          <a:xfrm rot="5400000">
            <a:off x="5832139" y="1232759"/>
            <a:ext cx="2592289" cy="2376264"/>
          </a:xfrm>
          <a:prstGeom prst="rect">
            <a:avLst/>
          </a:prstGeom>
          <a:solidFill>
            <a:schemeClr val="bg1"/>
          </a:solidFill>
          <a:ln w="9525">
            <a:noFill/>
            <a:miter lim="800000"/>
            <a:headEnd/>
            <a:tailEnd/>
          </a:ln>
        </p:spPr>
      </p:pic>
      <p:sp>
        <p:nvSpPr>
          <p:cNvPr id="15" name="テキスト ボックス 14"/>
          <p:cNvSpPr txBox="1"/>
          <p:nvPr/>
        </p:nvSpPr>
        <p:spPr>
          <a:xfrm>
            <a:off x="6372200" y="2924944"/>
            <a:ext cx="1061509" cy="369332"/>
          </a:xfrm>
          <a:prstGeom prst="rect">
            <a:avLst/>
          </a:prstGeom>
          <a:solidFill>
            <a:srgbClr val="FFFF99"/>
          </a:solidFill>
          <a:ln>
            <a:solidFill>
              <a:schemeClr val="tx1"/>
            </a:solidFill>
          </a:ln>
        </p:spPr>
        <p:txBody>
          <a:bodyPr wrap="none" rtlCol="0">
            <a:spAutoFit/>
          </a:bodyPr>
          <a:lstStyle/>
          <a:p>
            <a:r>
              <a:rPr lang="ja-JP" altLang="en-US" b="1" dirty="0" smtClean="0"/>
              <a:t>ヤマセ後</a:t>
            </a:r>
            <a:endParaRPr kumimoji="1" lang="ja-JP" altLang="en-US" b="1"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908720"/>
          </a:xfrm>
          <a:solidFill>
            <a:srgbClr val="00B050"/>
          </a:solidFill>
          <a:ln>
            <a:solidFill>
              <a:srgbClr val="92D050"/>
            </a:solidFill>
          </a:ln>
        </p:spPr>
        <p:txBody>
          <a:bodyPr>
            <a:normAutofit/>
          </a:bodyPr>
          <a:lstStyle/>
          <a:p>
            <a:r>
              <a:rPr lang="ja-JP" altLang="en-US" dirty="0" smtClean="0">
                <a:solidFill>
                  <a:schemeClr val="bg1"/>
                </a:solidFill>
              </a:rPr>
              <a:t>方法</a:t>
            </a:r>
            <a:endParaRPr kumimoji="1" lang="ja-JP" altLang="en-US" sz="3200" dirty="0">
              <a:solidFill>
                <a:schemeClr val="bg1"/>
              </a:solidFill>
            </a:endParaRPr>
          </a:p>
        </p:txBody>
      </p:sp>
      <p:sp>
        <p:nvSpPr>
          <p:cNvPr id="5" name="テキスト ボックス 4"/>
          <p:cNvSpPr txBox="1"/>
          <p:nvPr/>
        </p:nvSpPr>
        <p:spPr>
          <a:xfrm>
            <a:off x="1259632" y="1052736"/>
            <a:ext cx="9037512" cy="5201424"/>
          </a:xfrm>
          <a:prstGeom prst="rect">
            <a:avLst/>
          </a:prstGeom>
          <a:noFill/>
        </p:spPr>
        <p:txBody>
          <a:bodyPr wrap="square" rtlCol="0">
            <a:spAutoFit/>
          </a:bodyPr>
          <a:lstStyle/>
          <a:p>
            <a:r>
              <a:rPr kumimoji="1" lang="ja-JP" altLang="en-US" sz="3600" dirty="0" smtClean="0"/>
              <a:t>　　　　　</a:t>
            </a:r>
            <a:r>
              <a:rPr kumimoji="1" lang="ja-JP" altLang="en-US" sz="2800" dirty="0" smtClean="0"/>
              <a:t>　</a:t>
            </a:r>
            <a:r>
              <a:rPr lang="en-US" altLang="ja-JP" sz="3200" dirty="0" smtClean="0"/>
              <a:t>JCOPE2</a:t>
            </a:r>
            <a:r>
              <a:rPr lang="ja-JP" altLang="en-US" sz="3200" dirty="0" smtClean="0"/>
              <a:t>のデータで</a:t>
            </a:r>
            <a:endParaRPr lang="en-US" altLang="ja-JP" sz="3200" dirty="0" smtClean="0"/>
          </a:p>
          <a:p>
            <a:r>
              <a:rPr lang="ja-JP" altLang="en-US" sz="2800" dirty="0" smtClean="0"/>
              <a:t>　　　　</a:t>
            </a:r>
            <a:endParaRPr lang="en-US" altLang="ja-JP" sz="2800" dirty="0" smtClean="0"/>
          </a:p>
          <a:p>
            <a:pPr>
              <a:buFont typeface="Arial" pitchFamily="34" charset="0"/>
              <a:buChar char="•"/>
            </a:pPr>
            <a:r>
              <a:rPr lang="ja-JP" altLang="en-US" sz="2800" dirty="0" smtClean="0"/>
              <a:t>　　　　　　　</a:t>
            </a:r>
            <a:r>
              <a:rPr lang="ja-JP" altLang="en-US" sz="2400" dirty="0" smtClean="0"/>
              <a:t>①　・</a:t>
            </a:r>
            <a:r>
              <a:rPr lang="en-US" altLang="ja-JP" sz="2400" dirty="0" smtClean="0"/>
              <a:t>29</a:t>
            </a:r>
            <a:r>
              <a:rPr lang="ja-JP" altLang="en-US" sz="2400" dirty="0" smtClean="0"/>
              <a:t>日の</a:t>
            </a:r>
            <a:r>
              <a:rPr lang="en-US" altLang="ja-JP" sz="2400" dirty="0" smtClean="0"/>
              <a:t>SST</a:t>
            </a:r>
            <a:r>
              <a:rPr lang="ja-JP" altLang="en-US" sz="2400" dirty="0" smtClean="0"/>
              <a:t>と</a:t>
            </a:r>
            <a:r>
              <a:rPr lang="en-US" altLang="ja-JP" sz="2400" dirty="0" smtClean="0"/>
              <a:t>7</a:t>
            </a:r>
            <a:r>
              <a:rPr lang="ja-JP" altLang="en-US" sz="2400" dirty="0" smtClean="0"/>
              <a:t>月</a:t>
            </a:r>
            <a:r>
              <a:rPr lang="en-US" altLang="ja-JP" sz="2400" dirty="0" smtClean="0"/>
              <a:t>30</a:t>
            </a:r>
            <a:r>
              <a:rPr lang="ja-JP" altLang="en-US" sz="2400" dirty="0" smtClean="0"/>
              <a:t>日～</a:t>
            </a:r>
            <a:r>
              <a:rPr lang="en-US" altLang="ja-JP" sz="2400" dirty="0" smtClean="0"/>
              <a:t>8</a:t>
            </a:r>
            <a:r>
              <a:rPr lang="ja-JP" altLang="en-US" sz="2400" dirty="0" smtClean="0"/>
              <a:t>月</a:t>
            </a:r>
            <a:r>
              <a:rPr lang="en-US" altLang="ja-JP" sz="2400" dirty="0" smtClean="0"/>
              <a:t>07</a:t>
            </a:r>
            <a:r>
              <a:rPr lang="ja-JP" altLang="en-US" sz="2400" dirty="0" smtClean="0"/>
              <a:t>日</a:t>
            </a:r>
            <a:endParaRPr lang="en-US" altLang="ja-JP" sz="2400" dirty="0" smtClean="0"/>
          </a:p>
          <a:p>
            <a:pPr>
              <a:buFont typeface="Arial" pitchFamily="34" charset="0"/>
              <a:buChar char="•"/>
            </a:pPr>
            <a:r>
              <a:rPr lang="ja-JP" altLang="en-US" sz="2400" dirty="0" smtClean="0"/>
              <a:t>　　　　　　　　　　　　の差をとり</a:t>
            </a:r>
            <a:r>
              <a:rPr lang="en-US" altLang="ja-JP" sz="2400" dirty="0" smtClean="0"/>
              <a:t>SST</a:t>
            </a:r>
            <a:r>
              <a:rPr lang="ja-JP" altLang="en-US" sz="2400" dirty="0" smtClean="0"/>
              <a:t>の変動を見る</a:t>
            </a:r>
            <a:endParaRPr lang="en-US" altLang="ja-JP" sz="2400" dirty="0" smtClean="0"/>
          </a:p>
          <a:p>
            <a:r>
              <a:rPr lang="ja-JP" altLang="en-US" sz="2400" dirty="0" smtClean="0"/>
              <a:t>　　　　　　　　　　　</a:t>
            </a:r>
            <a:endParaRPr lang="en-US" altLang="ja-JP" sz="2400" dirty="0" smtClean="0"/>
          </a:p>
          <a:p>
            <a:r>
              <a:rPr lang="ja-JP" altLang="en-US" sz="2400" dirty="0" smtClean="0"/>
              <a:t>　　　　　　　　　　　　・海洋の流れ、内部構造</a:t>
            </a:r>
            <a:endParaRPr lang="en-US" altLang="ja-JP" sz="2400" dirty="0" smtClean="0"/>
          </a:p>
          <a:p>
            <a:r>
              <a:rPr lang="ja-JP" altLang="en-US" sz="2400" dirty="0" smtClean="0"/>
              <a:t>　　　　　　　</a:t>
            </a:r>
            <a:endParaRPr lang="en-US" altLang="ja-JP" sz="2400" dirty="0" smtClean="0"/>
          </a:p>
          <a:p>
            <a:r>
              <a:rPr lang="ja-JP" altLang="en-US" sz="2400" dirty="0" smtClean="0"/>
              <a:t>　　　　　　　 　 ②　 潜熱、顕熱フラックスを求め</a:t>
            </a:r>
            <a:endParaRPr lang="en-US" altLang="ja-JP" sz="2400" dirty="0" smtClean="0"/>
          </a:p>
          <a:p>
            <a:r>
              <a:rPr lang="ja-JP" altLang="en-US" sz="2400" dirty="0" smtClean="0"/>
              <a:t>　　　　　　　　　　熱の輸送を見る　　　</a:t>
            </a:r>
            <a:endParaRPr lang="en-US" altLang="ja-JP" sz="2400" dirty="0" smtClean="0"/>
          </a:p>
          <a:p>
            <a:r>
              <a:rPr lang="ja-JP" altLang="en-US" sz="2400" dirty="0" smtClean="0"/>
              <a:t>　　　　</a:t>
            </a:r>
            <a:endParaRPr lang="en-US" altLang="ja-JP" sz="2400" dirty="0" smtClean="0"/>
          </a:p>
          <a:p>
            <a:r>
              <a:rPr lang="ja-JP" altLang="en-US" sz="2400" dirty="0" smtClean="0"/>
              <a:t>　　　　　　　　  ③    ヤマセ海域での領域平均をとる　　</a:t>
            </a:r>
            <a:endParaRPr lang="en-US" altLang="ja-JP" sz="2400" dirty="0" smtClean="0"/>
          </a:p>
          <a:p>
            <a:endParaRPr lang="en-US" altLang="ja-JP" sz="2400" dirty="0" smtClean="0"/>
          </a:p>
          <a:p>
            <a:r>
              <a:rPr lang="ja-JP" altLang="en-US" sz="2400" dirty="0" smtClean="0"/>
              <a:t>　　　　　　　</a:t>
            </a:r>
            <a:endParaRPr kumimoji="1" lang="ja-JP" altLang="en-US" sz="2400" dirty="0"/>
          </a:p>
        </p:txBody>
      </p:sp>
      <p:pic>
        <p:nvPicPr>
          <p:cNvPr id="7" name="Picture 2"/>
          <p:cNvPicPr>
            <a:picLocks noChangeAspect="1" noChangeArrowheads="1"/>
          </p:cNvPicPr>
          <p:nvPr/>
        </p:nvPicPr>
        <p:blipFill>
          <a:blip r:embed="rId3" cstate="print"/>
          <a:srcRect/>
          <a:stretch>
            <a:fillRect/>
          </a:stretch>
        </p:blipFill>
        <p:spPr bwMode="auto">
          <a:xfrm>
            <a:off x="179512" y="1988840"/>
            <a:ext cx="2664296" cy="3029382"/>
          </a:xfrm>
          <a:prstGeom prst="rect">
            <a:avLst/>
          </a:prstGeom>
          <a:noFill/>
          <a:ln w="9525">
            <a:noFill/>
            <a:miter lim="800000"/>
            <a:headEnd/>
            <a:tailEnd/>
          </a:ln>
        </p:spPr>
      </p:pic>
      <p:sp>
        <p:nvSpPr>
          <p:cNvPr id="9" name="正方形/長方形 8"/>
          <p:cNvSpPr/>
          <p:nvPr/>
        </p:nvSpPr>
        <p:spPr>
          <a:xfrm>
            <a:off x="2843808" y="1052736"/>
            <a:ext cx="3816424" cy="6480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8" name="テキスト ボックス 7"/>
          <p:cNvSpPr txBox="1"/>
          <p:nvPr/>
        </p:nvSpPr>
        <p:spPr>
          <a:xfrm>
            <a:off x="179512" y="5229200"/>
            <a:ext cx="2791149" cy="369332"/>
          </a:xfrm>
          <a:prstGeom prst="rect">
            <a:avLst/>
          </a:prstGeom>
          <a:noFill/>
          <a:ln w="28575">
            <a:solidFill>
              <a:srgbClr val="00B050"/>
            </a:solidFill>
          </a:ln>
        </p:spPr>
        <p:txBody>
          <a:bodyPr wrap="none" rtlCol="0">
            <a:spAutoFit/>
          </a:bodyPr>
          <a:lstStyle/>
          <a:p>
            <a:r>
              <a:rPr kumimoji="1" lang="ja-JP" altLang="en-US" dirty="0" smtClean="0"/>
              <a:t>ヤマセ前日のもととなる</a:t>
            </a:r>
            <a:r>
              <a:rPr kumimoji="1" lang="en-US" altLang="ja-JP" dirty="0" smtClean="0"/>
              <a:t>SST</a:t>
            </a:r>
            <a:endParaRPr kumimoji="1" lang="ja-JP" altLang="en-US" dirty="0"/>
          </a:p>
        </p:txBody>
      </p:sp>
      <p:cxnSp>
        <p:nvCxnSpPr>
          <p:cNvPr id="11" name="直線コネクタ 10"/>
          <p:cNvCxnSpPr/>
          <p:nvPr/>
        </p:nvCxnSpPr>
        <p:spPr>
          <a:xfrm flipV="1">
            <a:off x="1403648" y="4941168"/>
            <a:ext cx="108012" cy="28298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980728"/>
          </a:xfrm>
          <a:solidFill>
            <a:srgbClr val="00B050"/>
          </a:solidFill>
        </p:spPr>
        <p:txBody>
          <a:bodyPr/>
          <a:lstStyle/>
          <a:p>
            <a:r>
              <a:rPr kumimoji="1" lang="ja-JP" altLang="en-US" dirty="0" smtClean="0">
                <a:solidFill>
                  <a:schemeClr val="bg1"/>
                </a:solidFill>
              </a:rPr>
              <a:t>結果①：</a:t>
            </a:r>
            <a:r>
              <a:rPr kumimoji="1" lang="en-US" altLang="ja-JP" dirty="0" smtClean="0">
                <a:solidFill>
                  <a:schemeClr val="bg1"/>
                </a:solidFill>
              </a:rPr>
              <a:t>SST</a:t>
            </a:r>
            <a:r>
              <a:rPr kumimoji="1" lang="ja-JP" altLang="en-US" dirty="0" smtClean="0">
                <a:solidFill>
                  <a:schemeClr val="bg1"/>
                </a:solidFill>
              </a:rPr>
              <a:t>の変動</a:t>
            </a:r>
            <a:endParaRPr kumimoji="1" lang="ja-JP" altLang="en-US" dirty="0">
              <a:solidFill>
                <a:schemeClr val="bg1"/>
              </a:solidFill>
            </a:endParaRPr>
          </a:p>
        </p:txBody>
      </p:sp>
      <p:pic>
        <p:nvPicPr>
          <p:cNvPr id="3074" name="Picture 2"/>
          <p:cNvPicPr>
            <a:picLocks noChangeAspect="1" noChangeArrowheads="1"/>
          </p:cNvPicPr>
          <p:nvPr/>
        </p:nvPicPr>
        <p:blipFill>
          <a:blip r:embed="rId4" cstate="print"/>
          <a:srcRect/>
          <a:stretch>
            <a:fillRect/>
          </a:stretch>
        </p:blipFill>
        <p:spPr bwMode="auto">
          <a:xfrm>
            <a:off x="0" y="980728"/>
            <a:ext cx="3312368" cy="3384375"/>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3203848" y="1196752"/>
            <a:ext cx="2883593" cy="3161414"/>
          </a:xfrm>
          <a:prstGeom prst="rect">
            <a:avLst/>
          </a:prstGeom>
          <a:noFill/>
          <a:ln w="9525">
            <a:noFill/>
            <a:miter lim="800000"/>
            <a:headEnd/>
            <a:tailEnd/>
          </a:ln>
        </p:spPr>
      </p:pic>
      <p:pic>
        <p:nvPicPr>
          <p:cNvPr id="3076" name="Picture 4"/>
          <p:cNvPicPr>
            <a:picLocks noChangeAspect="1" noChangeArrowheads="1"/>
          </p:cNvPicPr>
          <p:nvPr/>
        </p:nvPicPr>
        <p:blipFill>
          <a:blip r:embed="rId6" cstate="print"/>
          <a:srcRect/>
          <a:stretch>
            <a:fillRect/>
          </a:stretch>
        </p:blipFill>
        <p:spPr bwMode="auto">
          <a:xfrm>
            <a:off x="6228184" y="1196752"/>
            <a:ext cx="2915816" cy="3193512"/>
          </a:xfrm>
          <a:prstGeom prst="rect">
            <a:avLst/>
          </a:prstGeom>
          <a:noFill/>
          <a:ln w="9525">
            <a:noFill/>
            <a:miter lim="800000"/>
            <a:headEnd/>
            <a:tailEnd/>
          </a:ln>
        </p:spPr>
      </p:pic>
      <p:sp>
        <p:nvSpPr>
          <p:cNvPr id="14" name="テキスト ボックス 13"/>
          <p:cNvSpPr txBox="1"/>
          <p:nvPr/>
        </p:nvSpPr>
        <p:spPr>
          <a:xfrm>
            <a:off x="4572000" y="980728"/>
            <a:ext cx="1806905" cy="369332"/>
          </a:xfrm>
          <a:prstGeom prst="rect">
            <a:avLst/>
          </a:prstGeom>
          <a:solidFill>
            <a:schemeClr val="bg1">
              <a:lumMod val="95000"/>
            </a:schemeClr>
          </a:solidFill>
          <a:ln w="57150">
            <a:solidFill>
              <a:schemeClr val="tx1"/>
            </a:solidFill>
          </a:ln>
        </p:spPr>
        <p:txBody>
          <a:bodyPr wrap="none" rtlCol="0">
            <a:spAutoFit/>
          </a:bodyPr>
          <a:lstStyle/>
          <a:p>
            <a:r>
              <a:rPr kumimoji="1" lang="en-US" altLang="ja-JP" dirty="0" smtClean="0"/>
              <a:t>8</a:t>
            </a:r>
            <a:r>
              <a:rPr kumimoji="1" lang="ja-JP" altLang="en-US" dirty="0" smtClean="0"/>
              <a:t>月</a:t>
            </a:r>
            <a:r>
              <a:rPr kumimoji="1" lang="en-US" altLang="ja-JP" dirty="0" smtClean="0"/>
              <a:t>1</a:t>
            </a:r>
            <a:r>
              <a:rPr kumimoji="1" lang="ja-JP" altLang="en-US" dirty="0" smtClean="0"/>
              <a:t>日～</a:t>
            </a:r>
            <a:r>
              <a:rPr kumimoji="1" lang="en-US" altLang="ja-JP" dirty="0" smtClean="0"/>
              <a:t>8</a:t>
            </a:r>
            <a:r>
              <a:rPr kumimoji="1" lang="ja-JP" altLang="en-US" dirty="0" smtClean="0"/>
              <a:t>月</a:t>
            </a:r>
            <a:r>
              <a:rPr kumimoji="1" lang="en-US" altLang="ja-JP" dirty="0" smtClean="0"/>
              <a:t>4</a:t>
            </a:r>
            <a:r>
              <a:rPr kumimoji="1" lang="ja-JP" altLang="en-US" dirty="0" smtClean="0"/>
              <a:t>日</a:t>
            </a:r>
            <a:endParaRPr kumimoji="1" lang="ja-JP" altLang="en-US" dirty="0"/>
          </a:p>
        </p:txBody>
      </p:sp>
      <p:sp>
        <p:nvSpPr>
          <p:cNvPr id="18" name="正方形/長方形 17"/>
          <p:cNvSpPr/>
          <p:nvPr/>
        </p:nvSpPr>
        <p:spPr>
          <a:xfrm>
            <a:off x="1619672" y="2492896"/>
            <a:ext cx="576064" cy="720080"/>
          </a:xfrm>
          <a:prstGeom prst="rect">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19" name="正方形/長方形 18"/>
          <p:cNvSpPr/>
          <p:nvPr/>
        </p:nvSpPr>
        <p:spPr>
          <a:xfrm>
            <a:off x="1619672" y="3284984"/>
            <a:ext cx="576064" cy="648072"/>
          </a:xfrm>
          <a:prstGeom prst="rect">
            <a:avLst/>
          </a:prstGeom>
          <a:noFill/>
          <a:ln w="762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20" name="テキスト ボックス 19"/>
          <p:cNvSpPr txBox="1"/>
          <p:nvPr/>
        </p:nvSpPr>
        <p:spPr>
          <a:xfrm>
            <a:off x="0" y="4549676"/>
            <a:ext cx="3312368" cy="2308324"/>
          </a:xfrm>
          <a:prstGeom prst="rect">
            <a:avLst/>
          </a:prstGeom>
          <a:noFill/>
          <a:ln w="57150">
            <a:noFill/>
          </a:ln>
        </p:spPr>
        <p:txBody>
          <a:bodyPr wrap="square" rtlCol="0">
            <a:spAutoFit/>
          </a:bodyPr>
          <a:lstStyle/>
          <a:p>
            <a:r>
              <a:rPr kumimoji="1" lang="en-US" altLang="ja-JP" sz="2400" dirty="0" smtClean="0"/>
              <a:t>SST</a:t>
            </a:r>
            <a:r>
              <a:rPr kumimoji="1" lang="ja-JP" altLang="en-US" sz="2400" dirty="0" smtClean="0"/>
              <a:t>が下がりやすい海域</a:t>
            </a:r>
            <a:endParaRPr kumimoji="1" lang="en-US" altLang="ja-JP" sz="2400" dirty="0" smtClean="0"/>
          </a:p>
          <a:p>
            <a:r>
              <a:rPr lang="ja-JP" altLang="en-US" sz="2400" dirty="0" smtClean="0"/>
              <a:t>　　　　→</a:t>
            </a:r>
            <a:endParaRPr kumimoji="1" lang="en-US" altLang="ja-JP" sz="2400" dirty="0" smtClean="0"/>
          </a:p>
          <a:p>
            <a:r>
              <a:rPr lang="en-US" altLang="ja-JP" sz="2400" dirty="0" smtClean="0"/>
              <a:t>SST</a:t>
            </a:r>
            <a:r>
              <a:rPr lang="ja-JP" altLang="en-US" sz="2400" dirty="0" smtClean="0"/>
              <a:t>が下がりにくい海域</a:t>
            </a:r>
            <a:endParaRPr lang="en-US" altLang="ja-JP" sz="2400" dirty="0" smtClean="0"/>
          </a:p>
          <a:p>
            <a:r>
              <a:rPr kumimoji="1" lang="ja-JP" altLang="en-US" sz="2400" dirty="0" smtClean="0"/>
              <a:t>　　　　→</a:t>
            </a:r>
            <a:endParaRPr lang="en-US" altLang="ja-JP" sz="2400" dirty="0" smtClean="0"/>
          </a:p>
          <a:p>
            <a:r>
              <a:rPr lang="ja-JP" altLang="en-US" sz="2400" dirty="0" smtClean="0"/>
              <a:t>が見られる</a:t>
            </a:r>
            <a:endParaRPr lang="en-US" altLang="ja-JP" sz="2400" dirty="0" smtClean="0"/>
          </a:p>
          <a:p>
            <a:endParaRPr kumimoji="1" lang="en-US" altLang="ja-JP" sz="2400" dirty="0" smtClean="0"/>
          </a:p>
        </p:txBody>
      </p:sp>
      <p:sp>
        <p:nvSpPr>
          <p:cNvPr id="21" name="正方形/長方形 20"/>
          <p:cNvSpPr/>
          <p:nvPr/>
        </p:nvSpPr>
        <p:spPr>
          <a:xfrm>
            <a:off x="1331640" y="5733256"/>
            <a:ext cx="1368152" cy="288032"/>
          </a:xfrm>
          <a:prstGeom prst="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22" name="正方形/長方形 21"/>
          <p:cNvSpPr/>
          <p:nvPr/>
        </p:nvSpPr>
        <p:spPr>
          <a:xfrm>
            <a:off x="1331640" y="4941168"/>
            <a:ext cx="1368152" cy="288032"/>
          </a:xfrm>
          <a:prstGeom prst="rect">
            <a:avLst/>
          </a:prstGeom>
          <a:noFill/>
          <a:ln w="5715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pic>
        <p:nvPicPr>
          <p:cNvPr id="23" name="Picture 3"/>
          <p:cNvPicPr>
            <a:picLocks noChangeAspect="1" noChangeArrowheads="1"/>
          </p:cNvPicPr>
          <p:nvPr/>
        </p:nvPicPr>
        <p:blipFill>
          <a:blip r:embed="rId7" cstate="print"/>
          <a:srcRect/>
          <a:stretch>
            <a:fillRect/>
          </a:stretch>
        </p:blipFill>
        <p:spPr bwMode="auto">
          <a:xfrm>
            <a:off x="6300192" y="4365104"/>
            <a:ext cx="2664296" cy="283314"/>
          </a:xfrm>
          <a:prstGeom prst="rect">
            <a:avLst/>
          </a:prstGeom>
          <a:noFill/>
          <a:ln w="9525">
            <a:noFill/>
            <a:miter lim="800000"/>
            <a:headEnd/>
            <a:tailEnd/>
          </a:ln>
        </p:spPr>
      </p:pic>
      <p:sp>
        <p:nvSpPr>
          <p:cNvPr id="15" name="テキスト ボックス 14"/>
          <p:cNvSpPr txBox="1"/>
          <p:nvPr/>
        </p:nvSpPr>
        <p:spPr>
          <a:xfrm>
            <a:off x="6215826" y="4725144"/>
            <a:ext cx="2928174" cy="523220"/>
          </a:xfrm>
          <a:prstGeom prst="rect">
            <a:avLst/>
          </a:prstGeom>
          <a:noFill/>
        </p:spPr>
        <p:txBody>
          <a:bodyPr wrap="none" rtlCol="0">
            <a:spAutoFit/>
          </a:bodyPr>
          <a:lstStyle/>
          <a:p>
            <a:r>
              <a:rPr kumimoji="1" lang="en-US" altLang="ja-JP" sz="2800" dirty="0" smtClean="0"/>
              <a:t>SST</a:t>
            </a:r>
            <a:r>
              <a:rPr kumimoji="1" lang="ja-JP" altLang="en-US" sz="2800" dirty="0" smtClean="0"/>
              <a:t>は上がっていく</a:t>
            </a:r>
            <a:endParaRPr kumimoji="1" lang="ja-JP" altLang="en-US" sz="2800" dirty="0"/>
          </a:p>
        </p:txBody>
      </p:sp>
      <p:sp>
        <p:nvSpPr>
          <p:cNvPr id="30" name="テキスト ボックス 29"/>
          <p:cNvSpPr txBox="1"/>
          <p:nvPr/>
        </p:nvSpPr>
        <p:spPr>
          <a:xfrm>
            <a:off x="1187624" y="1124744"/>
            <a:ext cx="1080120" cy="369332"/>
          </a:xfrm>
          <a:prstGeom prst="rect">
            <a:avLst/>
          </a:prstGeom>
          <a:noFill/>
        </p:spPr>
        <p:txBody>
          <a:bodyPr wrap="square" rtlCol="0">
            <a:spAutoFit/>
          </a:bodyPr>
          <a:lstStyle/>
          <a:p>
            <a:endParaRPr kumimoji="1" lang="ja-JP" altLang="en-US" dirty="0"/>
          </a:p>
        </p:txBody>
      </p:sp>
      <p:sp>
        <p:nvSpPr>
          <p:cNvPr id="31" name="テキスト ボックス 30"/>
          <p:cNvSpPr txBox="1"/>
          <p:nvPr/>
        </p:nvSpPr>
        <p:spPr>
          <a:xfrm>
            <a:off x="755576" y="980728"/>
            <a:ext cx="1944763" cy="369332"/>
          </a:xfrm>
          <a:prstGeom prst="rect">
            <a:avLst/>
          </a:prstGeom>
          <a:solidFill>
            <a:schemeClr val="tx1"/>
          </a:solidFill>
        </p:spPr>
        <p:txBody>
          <a:bodyPr wrap="none" rtlCol="0">
            <a:spAutoFit/>
          </a:bodyPr>
          <a:lstStyle/>
          <a:p>
            <a:r>
              <a:rPr kumimoji="1" lang="ja-JP" altLang="en-US" b="1" dirty="0" smtClean="0">
                <a:solidFill>
                  <a:schemeClr val="bg1"/>
                </a:solidFill>
              </a:rPr>
              <a:t>ヤマセの吹き始め</a:t>
            </a:r>
            <a:endParaRPr kumimoji="1" lang="ja-JP" altLang="en-US" b="1" dirty="0">
              <a:solidFill>
                <a:schemeClr val="bg1"/>
              </a:solidFill>
            </a:endParaRPr>
          </a:p>
        </p:txBody>
      </p:sp>
      <p:sp>
        <p:nvSpPr>
          <p:cNvPr id="32" name="テキスト ボックス 31"/>
          <p:cNvSpPr txBox="1"/>
          <p:nvPr/>
        </p:nvSpPr>
        <p:spPr>
          <a:xfrm>
            <a:off x="3059832" y="980728"/>
            <a:ext cx="1531188" cy="369332"/>
          </a:xfrm>
          <a:prstGeom prst="rect">
            <a:avLst/>
          </a:prstGeom>
          <a:solidFill>
            <a:schemeClr val="tx1"/>
          </a:solidFill>
        </p:spPr>
        <p:txBody>
          <a:bodyPr wrap="none" rtlCol="0">
            <a:spAutoFit/>
          </a:bodyPr>
          <a:lstStyle/>
          <a:p>
            <a:r>
              <a:rPr kumimoji="1" lang="ja-JP" altLang="en-US" b="1" dirty="0" smtClean="0">
                <a:solidFill>
                  <a:schemeClr val="bg1"/>
                </a:solidFill>
              </a:rPr>
              <a:t>ヤマセ持続中</a:t>
            </a:r>
            <a:endParaRPr kumimoji="1" lang="ja-JP" altLang="en-US" b="1" dirty="0">
              <a:solidFill>
                <a:schemeClr val="bg1"/>
              </a:solidFill>
            </a:endParaRPr>
          </a:p>
        </p:txBody>
      </p:sp>
      <p:sp>
        <p:nvSpPr>
          <p:cNvPr id="33" name="テキスト ボックス 32"/>
          <p:cNvSpPr txBox="1"/>
          <p:nvPr/>
        </p:nvSpPr>
        <p:spPr>
          <a:xfrm>
            <a:off x="6876256" y="908720"/>
            <a:ext cx="1704313" cy="369332"/>
          </a:xfrm>
          <a:prstGeom prst="rect">
            <a:avLst/>
          </a:prstGeom>
          <a:solidFill>
            <a:schemeClr val="tx1"/>
          </a:solidFill>
        </p:spPr>
        <p:txBody>
          <a:bodyPr wrap="none" rtlCol="0">
            <a:spAutoFit/>
          </a:bodyPr>
          <a:lstStyle/>
          <a:p>
            <a:r>
              <a:rPr kumimoji="1" lang="ja-JP" altLang="en-US" b="1" dirty="0" smtClean="0">
                <a:solidFill>
                  <a:schemeClr val="bg1"/>
                </a:solidFill>
              </a:rPr>
              <a:t>ヤマセの</a:t>
            </a:r>
            <a:r>
              <a:rPr lang="ja-JP" altLang="en-US" b="1" dirty="0" smtClean="0">
                <a:solidFill>
                  <a:schemeClr val="bg1"/>
                </a:solidFill>
              </a:rPr>
              <a:t>終わり</a:t>
            </a:r>
            <a:endParaRPr kumimoji="1" lang="ja-JP" altLang="en-US" b="1" dirty="0">
              <a:solidFill>
                <a:schemeClr val="bg1"/>
              </a:solidFill>
            </a:endParaRPr>
          </a:p>
        </p:txBody>
      </p:sp>
      <p:sp>
        <p:nvSpPr>
          <p:cNvPr id="35" name="正方形/長方形 34"/>
          <p:cNvSpPr/>
          <p:nvPr/>
        </p:nvSpPr>
        <p:spPr>
          <a:xfrm>
            <a:off x="5076056" y="1700808"/>
            <a:ext cx="864096" cy="2592288"/>
          </a:xfrm>
          <a:prstGeom prst="rect">
            <a:avLst/>
          </a:prstGeom>
          <a:noFill/>
          <a:ln w="762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36" name="テキスト ボックス 35"/>
          <p:cNvSpPr txBox="1"/>
          <p:nvPr/>
        </p:nvSpPr>
        <p:spPr>
          <a:xfrm>
            <a:off x="3347864" y="4581128"/>
            <a:ext cx="2729402" cy="954107"/>
          </a:xfrm>
          <a:prstGeom prst="rect">
            <a:avLst/>
          </a:prstGeom>
          <a:noFill/>
        </p:spPr>
        <p:txBody>
          <a:bodyPr wrap="square" rtlCol="0">
            <a:spAutoFit/>
          </a:bodyPr>
          <a:lstStyle/>
          <a:p>
            <a:r>
              <a:rPr kumimoji="1" lang="en-US" altLang="ja-JP" sz="2800" dirty="0" smtClean="0"/>
              <a:t>SST</a:t>
            </a:r>
            <a:r>
              <a:rPr kumimoji="1" lang="ja-JP" altLang="en-US" sz="2800" dirty="0" smtClean="0"/>
              <a:t>に大きな変化</a:t>
            </a:r>
            <a:endParaRPr kumimoji="1" lang="en-US" altLang="ja-JP" sz="2800" dirty="0" smtClean="0"/>
          </a:p>
          <a:p>
            <a:r>
              <a:rPr lang="ja-JP" altLang="en-US" sz="2800" dirty="0" smtClean="0"/>
              <a:t>→</a:t>
            </a:r>
            <a:endParaRPr kumimoji="1" lang="ja-JP" altLang="en-US" sz="2800" dirty="0"/>
          </a:p>
        </p:txBody>
      </p:sp>
      <p:sp>
        <p:nvSpPr>
          <p:cNvPr id="37" name="正方形/長方形 36"/>
          <p:cNvSpPr/>
          <p:nvPr/>
        </p:nvSpPr>
        <p:spPr>
          <a:xfrm>
            <a:off x="3995936" y="5157192"/>
            <a:ext cx="1800200" cy="360040"/>
          </a:xfrm>
          <a:prstGeom prst="rect">
            <a:avLst/>
          </a:prstGeom>
          <a:noFill/>
          <a:ln w="762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24" name="テキスト ボックス 23"/>
          <p:cNvSpPr txBox="1"/>
          <p:nvPr/>
        </p:nvSpPr>
        <p:spPr>
          <a:xfrm>
            <a:off x="1835696" y="5877272"/>
            <a:ext cx="7022243" cy="523220"/>
          </a:xfrm>
          <a:prstGeom prst="rect">
            <a:avLst/>
          </a:prstGeom>
          <a:solidFill>
            <a:srgbClr val="FFFF99"/>
          </a:solidFill>
          <a:ln w="57150">
            <a:solidFill>
              <a:schemeClr val="tx1"/>
            </a:solidFill>
          </a:ln>
        </p:spPr>
        <p:txBody>
          <a:bodyPr wrap="none" rtlCol="0">
            <a:spAutoFit/>
          </a:bodyPr>
          <a:lstStyle/>
          <a:p>
            <a:r>
              <a:rPr kumimoji="1" lang="en-US" altLang="ja-JP" sz="2800" dirty="0" smtClean="0"/>
              <a:t>SST</a:t>
            </a:r>
            <a:r>
              <a:rPr kumimoji="1" lang="ja-JP" altLang="en-US" sz="2800" dirty="0" smtClean="0"/>
              <a:t>が上がりやすい海域と上がりにくい海域が</a:t>
            </a:r>
            <a:endParaRPr kumimoji="1" lang="ja-JP" altLang="en-US" sz="2800" dirty="0"/>
          </a:p>
        </p:txBody>
      </p:sp>
      <p:pic>
        <p:nvPicPr>
          <p:cNvPr id="25" name="Picture 3"/>
          <p:cNvPicPr>
            <a:picLocks noChangeAspect="1" noChangeArrowheads="1"/>
          </p:cNvPicPr>
          <p:nvPr/>
        </p:nvPicPr>
        <p:blipFill>
          <a:blip r:embed="rId7" cstate="print"/>
          <a:srcRect/>
          <a:stretch>
            <a:fillRect/>
          </a:stretch>
        </p:blipFill>
        <p:spPr bwMode="auto">
          <a:xfrm>
            <a:off x="467544" y="4365104"/>
            <a:ext cx="2664296" cy="283314"/>
          </a:xfrm>
          <a:prstGeom prst="rect">
            <a:avLst/>
          </a:prstGeom>
          <a:noFill/>
          <a:ln w="9525">
            <a:noFill/>
            <a:miter lim="800000"/>
            <a:headEnd/>
            <a:tailEnd/>
          </a:ln>
        </p:spPr>
      </p:pic>
      <p:pic>
        <p:nvPicPr>
          <p:cNvPr id="26" name="Picture 3"/>
          <p:cNvPicPr>
            <a:picLocks noChangeAspect="1" noChangeArrowheads="1"/>
          </p:cNvPicPr>
          <p:nvPr/>
        </p:nvPicPr>
        <p:blipFill>
          <a:blip r:embed="rId7" cstate="print"/>
          <a:srcRect/>
          <a:stretch>
            <a:fillRect/>
          </a:stretch>
        </p:blipFill>
        <p:spPr bwMode="auto">
          <a:xfrm>
            <a:off x="3419872" y="4365104"/>
            <a:ext cx="2664296" cy="283314"/>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linds(horizontal)">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linds(horizontal)">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5"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4" cstate="print"/>
          <a:srcRect/>
          <a:stretch>
            <a:fillRect/>
          </a:stretch>
        </p:blipFill>
        <p:spPr bwMode="auto">
          <a:xfrm>
            <a:off x="179512" y="980728"/>
            <a:ext cx="4176463" cy="5400600"/>
          </a:xfrm>
          <a:prstGeom prst="rect">
            <a:avLst/>
          </a:prstGeom>
          <a:noFill/>
          <a:ln w="9525">
            <a:noFill/>
            <a:miter lim="800000"/>
            <a:headEnd/>
            <a:tailEnd/>
          </a:ln>
        </p:spPr>
      </p:pic>
      <p:sp>
        <p:nvSpPr>
          <p:cNvPr id="3" name="タイトル 2"/>
          <p:cNvSpPr>
            <a:spLocks noGrp="1"/>
          </p:cNvSpPr>
          <p:nvPr>
            <p:ph type="title"/>
          </p:nvPr>
        </p:nvSpPr>
        <p:spPr>
          <a:xfrm>
            <a:off x="0" y="0"/>
            <a:ext cx="9144000" cy="836712"/>
          </a:xfrm>
          <a:solidFill>
            <a:srgbClr val="00B050"/>
          </a:solidFill>
        </p:spPr>
        <p:txBody>
          <a:bodyPr>
            <a:normAutofit/>
          </a:bodyPr>
          <a:lstStyle/>
          <a:p>
            <a:r>
              <a:rPr lang="ja-JP" altLang="en-US" dirty="0" smtClean="0">
                <a:solidFill>
                  <a:schemeClr val="bg1"/>
                </a:solidFill>
              </a:rPr>
              <a:t>結果①：</a:t>
            </a:r>
            <a:r>
              <a:rPr lang="en-US" altLang="ja-JP" dirty="0" smtClean="0">
                <a:solidFill>
                  <a:schemeClr val="bg1"/>
                </a:solidFill>
              </a:rPr>
              <a:t>100m</a:t>
            </a:r>
            <a:r>
              <a:rPr lang="ja-JP" altLang="en-US" dirty="0" smtClean="0">
                <a:solidFill>
                  <a:schemeClr val="bg1"/>
                </a:solidFill>
              </a:rPr>
              <a:t>水温図と流速</a:t>
            </a:r>
            <a:endParaRPr kumimoji="1" lang="ja-JP" altLang="en-US" dirty="0">
              <a:solidFill>
                <a:schemeClr val="bg1"/>
              </a:solidFill>
            </a:endParaRPr>
          </a:p>
        </p:txBody>
      </p:sp>
      <p:pic>
        <p:nvPicPr>
          <p:cNvPr id="13" name="Picture 3"/>
          <p:cNvPicPr>
            <a:picLocks noChangeAspect="1" noChangeArrowheads="1"/>
          </p:cNvPicPr>
          <p:nvPr/>
        </p:nvPicPr>
        <p:blipFill>
          <a:blip r:embed="rId5" cstate="print"/>
          <a:srcRect/>
          <a:stretch>
            <a:fillRect/>
          </a:stretch>
        </p:blipFill>
        <p:spPr bwMode="auto">
          <a:xfrm rot="10800000" flipH="1" flipV="1">
            <a:off x="323528" y="6435173"/>
            <a:ext cx="4178360" cy="371311"/>
          </a:xfrm>
          <a:prstGeom prst="rect">
            <a:avLst/>
          </a:prstGeom>
          <a:noFill/>
          <a:ln w="9525">
            <a:noFill/>
            <a:miter lim="800000"/>
            <a:headEnd/>
            <a:tailEnd/>
          </a:ln>
        </p:spPr>
      </p:pic>
      <p:sp>
        <p:nvSpPr>
          <p:cNvPr id="7" name="円/楕円 6"/>
          <p:cNvSpPr/>
          <p:nvPr/>
        </p:nvSpPr>
        <p:spPr>
          <a:xfrm>
            <a:off x="2555776" y="4005064"/>
            <a:ext cx="432048" cy="28803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8" name="円/楕円 7"/>
          <p:cNvSpPr/>
          <p:nvPr/>
        </p:nvSpPr>
        <p:spPr>
          <a:xfrm>
            <a:off x="2267744" y="4365104"/>
            <a:ext cx="432048" cy="5040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9" name="円/楕円 8"/>
          <p:cNvSpPr/>
          <p:nvPr/>
        </p:nvSpPr>
        <p:spPr>
          <a:xfrm>
            <a:off x="2267744" y="4941168"/>
            <a:ext cx="360040" cy="432048"/>
          </a:xfrm>
          <a:prstGeom prst="ellipse">
            <a:avLst/>
          </a:prstGeom>
          <a:noFill/>
          <a:ln w="57150">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10" name="円/楕円 9"/>
          <p:cNvSpPr/>
          <p:nvPr/>
        </p:nvSpPr>
        <p:spPr>
          <a:xfrm>
            <a:off x="1979712" y="5229200"/>
            <a:ext cx="360040" cy="648072"/>
          </a:xfrm>
          <a:prstGeom prst="ellipse">
            <a:avLst/>
          </a:prstGeom>
          <a:noFill/>
          <a:ln w="57150">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11" name="円/楕円 10"/>
          <p:cNvSpPr/>
          <p:nvPr/>
        </p:nvSpPr>
        <p:spPr>
          <a:xfrm>
            <a:off x="2555776" y="5085184"/>
            <a:ext cx="432048" cy="4320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12" name="円/楕円 11"/>
          <p:cNvSpPr/>
          <p:nvPr/>
        </p:nvSpPr>
        <p:spPr>
          <a:xfrm>
            <a:off x="3059832" y="5157192"/>
            <a:ext cx="720080" cy="648072"/>
          </a:xfrm>
          <a:prstGeom prst="ellipse">
            <a:avLst/>
          </a:prstGeom>
          <a:noFill/>
          <a:ln w="57150">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16" name="円/楕円 15"/>
          <p:cNvSpPr/>
          <p:nvPr/>
        </p:nvSpPr>
        <p:spPr>
          <a:xfrm>
            <a:off x="3707904" y="4725144"/>
            <a:ext cx="423664" cy="368424"/>
          </a:xfrm>
          <a:prstGeom prst="ellipse">
            <a:avLst/>
          </a:prstGeom>
          <a:noFill/>
          <a:ln w="57150">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18" name="テキスト ボックス 17"/>
          <p:cNvSpPr txBox="1"/>
          <p:nvPr/>
        </p:nvSpPr>
        <p:spPr>
          <a:xfrm>
            <a:off x="4572000" y="1164134"/>
            <a:ext cx="4860032" cy="4770537"/>
          </a:xfrm>
          <a:prstGeom prst="rect">
            <a:avLst/>
          </a:prstGeom>
          <a:noFill/>
        </p:spPr>
        <p:txBody>
          <a:bodyPr wrap="square" rtlCol="0">
            <a:spAutoFit/>
          </a:bodyPr>
          <a:lstStyle/>
          <a:p>
            <a:r>
              <a:rPr kumimoji="1" lang="ja-JP" altLang="en-US" sz="3200" dirty="0" smtClean="0">
                <a:solidFill>
                  <a:srgbClr val="FF0000"/>
                </a:solidFill>
              </a:rPr>
              <a:t>暖水渦</a:t>
            </a:r>
            <a:r>
              <a:rPr kumimoji="1" lang="ja-JP" altLang="en-US" sz="3200" dirty="0" smtClean="0"/>
              <a:t>？？</a:t>
            </a:r>
            <a:endParaRPr lang="en-US" altLang="ja-JP" sz="3200" dirty="0" smtClean="0"/>
          </a:p>
          <a:p>
            <a:r>
              <a:rPr lang="ja-JP" altLang="en-US" sz="3200" dirty="0" smtClean="0"/>
              <a:t>→時計回りに渦巻く</a:t>
            </a:r>
            <a:endParaRPr lang="en-US" altLang="ja-JP" sz="3200" dirty="0" smtClean="0"/>
          </a:p>
          <a:p>
            <a:r>
              <a:rPr lang="ja-JP" altLang="en-US" sz="3200" dirty="0" smtClean="0"/>
              <a:t>　　</a:t>
            </a:r>
            <a:r>
              <a:rPr lang="en-US" altLang="ja-JP" sz="3200" dirty="0" smtClean="0"/>
              <a:t>4</a:t>
            </a:r>
            <a:r>
              <a:rPr lang="ja-JP" altLang="en-US" sz="3200" dirty="0" smtClean="0"/>
              <a:t>つ</a:t>
            </a:r>
            <a:endParaRPr lang="en-US" altLang="ja-JP" sz="2400" dirty="0" smtClean="0"/>
          </a:p>
          <a:p>
            <a:endParaRPr lang="en-US" altLang="ja-JP" sz="3200" dirty="0" smtClean="0"/>
          </a:p>
          <a:p>
            <a:r>
              <a:rPr lang="ja-JP" altLang="en-US" sz="3200" dirty="0" smtClean="0">
                <a:solidFill>
                  <a:srgbClr val="00B0F0"/>
                </a:solidFill>
              </a:rPr>
              <a:t>冷水渦</a:t>
            </a:r>
            <a:r>
              <a:rPr lang="ja-JP" altLang="en-US" sz="3200" dirty="0" smtClean="0"/>
              <a:t>？？</a:t>
            </a:r>
            <a:endParaRPr lang="en-US" altLang="ja-JP" sz="3200" dirty="0" smtClean="0"/>
          </a:p>
          <a:p>
            <a:r>
              <a:rPr lang="ja-JP" altLang="en-US" sz="3200" dirty="0" smtClean="0"/>
              <a:t>→反時計回りに渦巻く</a:t>
            </a:r>
            <a:endParaRPr lang="en-US" altLang="ja-JP" sz="3200" dirty="0" smtClean="0"/>
          </a:p>
          <a:p>
            <a:r>
              <a:rPr lang="ja-JP" altLang="en-US" sz="2800" dirty="0" smtClean="0"/>
              <a:t>　　４つ　</a:t>
            </a:r>
            <a:endParaRPr lang="en-US" altLang="ja-JP" sz="2800" dirty="0" smtClean="0"/>
          </a:p>
          <a:p>
            <a:r>
              <a:rPr lang="ja-JP" altLang="en-US" sz="2800" dirty="0" smtClean="0"/>
              <a:t>　</a:t>
            </a:r>
            <a:endParaRPr lang="en-US" altLang="ja-JP" sz="2400" dirty="0" smtClean="0"/>
          </a:p>
          <a:p>
            <a:endParaRPr lang="en-US" altLang="ja-JP" sz="2800" dirty="0" smtClean="0"/>
          </a:p>
          <a:p>
            <a:endParaRPr kumimoji="1" lang="ja-JP" altLang="en-US" sz="2800" dirty="0"/>
          </a:p>
        </p:txBody>
      </p:sp>
      <p:sp>
        <p:nvSpPr>
          <p:cNvPr id="31" name="円/楕円 30"/>
          <p:cNvSpPr/>
          <p:nvPr/>
        </p:nvSpPr>
        <p:spPr>
          <a:xfrm flipV="1">
            <a:off x="3131840" y="4941168"/>
            <a:ext cx="423664" cy="28803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pic>
        <p:nvPicPr>
          <p:cNvPr id="6" name="Picture 2"/>
          <p:cNvPicPr>
            <a:picLocks noChangeAspect="1" noChangeArrowheads="1"/>
          </p:cNvPicPr>
          <p:nvPr/>
        </p:nvPicPr>
        <p:blipFill>
          <a:blip r:embed="rId6" cstate="print"/>
          <a:srcRect/>
          <a:stretch>
            <a:fillRect/>
          </a:stretch>
        </p:blipFill>
        <p:spPr bwMode="auto">
          <a:xfrm>
            <a:off x="251520" y="1124744"/>
            <a:ext cx="4388252" cy="5400600"/>
          </a:xfrm>
          <a:prstGeom prst="rect">
            <a:avLst/>
          </a:prstGeom>
          <a:noFill/>
          <a:ln w="9525">
            <a:noFill/>
            <a:miter lim="800000"/>
            <a:headEnd/>
            <a:tailEnd/>
          </a:ln>
        </p:spPr>
      </p:pic>
      <p:sp>
        <p:nvSpPr>
          <p:cNvPr id="17" name="円弧 16"/>
          <p:cNvSpPr/>
          <p:nvPr/>
        </p:nvSpPr>
        <p:spPr>
          <a:xfrm>
            <a:off x="2051720" y="4149080"/>
            <a:ext cx="216024" cy="7200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下カーブ矢印 18"/>
          <p:cNvSpPr/>
          <p:nvPr/>
        </p:nvSpPr>
        <p:spPr>
          <a:xfrm>
            <a:off x="2411760" y="3789040"/>
            <a:ext cx="792088" cy="371480"/>
          </a:xfrm>
          <a:prstGeom prst="curved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21" name="左カーブ矢印 20"/>
          <p:cNvSpPr/>
          <p:nvPr/>
        </p:nvSpPr>
        <p:spPr>
          <a:xfrm rot="5400000">
            <a:off x="2591780" y="4041068"/>
            <a:ext cx="360040" cy="720080"/>
          </a:xfrm>
          <a:prstGeom prst="curved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23" name="右カーブ矢印 22"/>
          <p:cNvSpPr/>
          <p:nvPr/>
        </p:nvSpPr>
        <p:spPr>
          <a:xfrm rot="5136724">
            <a:off x="2167850" y="4660314"/>
            <a:ext cx="456210" cy="788907"/>
          </a:xfrm>
          <a:prstGeom prst="curvedRightArrow">
            <a:avLst/>
          </a:prstGeom>
          <a:solidFill>
            <a:srgbClr val="00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24" name="右カーブ矢印 23"/>
          <p:cNvSpPr/>
          <p:nvPr/>
        </p:nvSpPr>
        <p:spPr>
          <a:xfrm rot="15973653">
            <a:off x="2273895" y="5102446"/>
            <a:ext cx="383680" cy="835332"/>
          </a:xfrm>
          <a:prstGeom prst="curvedRightArrow">
            <a:avLst/>
          </a:prstGeom>
          <a:solidFill>
            <a:srgbClr val="00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linds(horizontal)">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linds(horizont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linds(horizontal)">
                                      <p:cBhvr>
                                        <p:cTn id="38" dur="500"/>
                                        <p:tgtEl>
                                          <p:spTgt spid="19"/>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linds(horizontal)">
                                      <p:cBhvr>
                                        <p:cTn id="41" dur="500"/>
                                        <p:tgtEl>
                                          <p:spTgt spid="21"/>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linds(horizontal)">
                                      <p:cBhvr>
                                        <p:cTn id="44" dur="500"/>
                                        <p:tgtEl>
                                          <p:spTgt spid="23"/>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linds(horizontal)">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6" grpId="0" animBg="1"/>
      <p:bldP spid="31" grpId="0" animBg="1"/>
      <p:bldP spid="19" grpId="0" animBg="1"/>
      <p:bldP spid="21"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0" name="Picture 2"/>
          <p:cNvPicPr>
            <a:picLocks noChangeAspect="1" noChangeArrowheads="1"/>
          </p:cNvPicPr>
          <p:nvPr/>
        </p:nvPicPr>
        <p:blipFill>
          <a:blip r:embed="rId3" cstate="print"/>
          <a:srcRect/>
          <a:stretch>
            <a:fillRect/>
          </a:stretch>
        </p:blipFill>
        <p:spPr bwMode="auto">
          <a:xfrm>
            <a:off x="3203848" y="836712"/>
            <a:ext cx="2448272" cy="3096344"/>
          </a:xfrm>
          <a:prstGeom prst="rect">
            <a:avLst/>
          </a:prstGeom>
          <a:noFill/>
          <a:ln w="9525">
            <a:noFill/>
            <a:miter lim="800000"/>
            <a:headEnd/>
            <a:tailEnd/>
          </a:ln>
        </p:spPr>
      </p:pic>
      <p:sp>
        <p:nvSpPr>
          <p:cNvPr id="2" name="タイトル 1"/>
          <p:cNvSpPr>
            <a:spLocks noGrp="1"/>
          </p:cNvSpPr>
          <p:nvPr>
            <p:ph type="title"/>
          </p:nvPr>
        </p:nvSpPr>
        <p:spPr>
          <a:xfrm>
            <a:off x="0" y="0"/>
            <a:ext cx="9144000" cy="836712"/>
          </a:xfrm>
          <a:solidFill>
            <a:srgbClr val="00B050"/>
          </a:solidFill>
        </p:spPr>
        <p:txBody>
          <a:bodyPr/>
          <a:lstStyle/>
          <a:p>
            <a:r>
              <a:rPr lang="ja-JP" altLang="en-US" dirty="0" smtClean="0">
                <a:solidFill>
                  <a:schemeClr val="bg1"/>
                </a:solidFill>
              </a:rPr>
              <a:t>結果①：海洋内部構造　暖水渦</a:t>
            </a:r>
            <a:endParaRPr kumimoji="1" lang="ja-JP" altLang="en-US" dirty="0">
              <a:solidFill>
                <a:schemeClr val="bg1"/>
              </a:solidFill>
            </a:endParaRPr>
          </a:p>
        </p:txBody>
      </p:sp>
      <p:sp>
        <p:nvSpPr>
          <p:cNvPr id="9" name="円/楕円 8"/>
          <p:cNvSpPr/>
          <p:nvPr/>
        </p:nvSpPr>
        <p:spPr>
          <a:xfrm>
            <a:off x="4644008" y="5517232"/>
            <a:ext cx="28803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10" name="円/楕円 9"/>
          <p:cNvSpPr/>
          <p:nvPr/>
        </p:nvSpPr>
        <p:spPr>
          <a:xfrm>
            <a:off x="4860032" y="6165304"/>
            <a:ext cx="288032" cy="2964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11" name="円/楕円 10"/>
          <p:cNvSpPr/>
          <p:nvPr/>
        </p:nvSpPr>
        <p:spPr>
          <a:xfrm>
            <a:off x="5148064" y="5877272"/>
            <a:ext cx="279648" cy="2964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12" name="円/楕円 11"/>
          <p:cNvSpPr/>
          <p:nvPr/>
        </p:nvSpPr>
        <p:spPr>
          <a:xfrm flipV="1">
            <a:off x="4932040" y="5445224"/>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grpSp>
        <p:nvGrpSpPr>
          <p:cNvPr id="17" name="グループ化 16"/>
          <p:cNvGrpSpPr/>
          <p:nvPr/>
        </p:nvGrpSpPr>
        <p:grpSpPr>
          <a:xfrm>
            <a:off x="179512" y="1196752"/>
            <a:ext cx="2664296" cy="2592288"/>
            <a:chOff x="539552" y="1844824"/>
            <a:chExt cx="2664296" cy="2152650"/>
          </a:xfrm>
        </p:grpSpPr>
        <p:grpSp>
          <p:nvGrpSpPr>
            <p:cNvPr id="15" name="グループ化 14"/>
            <p:cNvGrpSpPr/>
            <p:nvPr/>
          </p:nvGrpSpPr>
          <p:grpSpPr>
            <a:xfrm>
              <a:off x="539552" y="1844824"/>
              <a:ext cx="2565999" cy="2152650"/>
              <a:chOff x="539552" y="1844824"/>
              <a:chExt cx="2565999" cy="2152650"/>
            </a:xfrm>
          </p:grpSpPr>
          <p:pic>
            <p:nvPicPr>
              <p:cNvPr id="2050" name="Picture 2"/>
              <p:cNvPicPr>
                <a:picLocks noChangeAspect="1" noChangeArrowheads="1"/>
              </p:cNvPicPr>
              <p:nvPr/>
            </p:nvPicPr>
            <p:blipFill>
              <a:blip r:embed="rId4" cstate="print"/>
              <a:srcRect/>
              <a:stretch>
                <a:fillRect/>
              </a:stretch>
            </p:blipFill>
            <p:spPr bwMode="auto">
              <a:xfrm>
                <a:off x="539552" y="1844824"/>
                <a:ext cx="2552700" cy="2152650"/>
              </a:xfrm>
              <a:prstGeom prst="rect">
                <a:avLst/>
              </a:prstGeom>
              <a:noFill/>
              <a:ln w="9525">
                <a:noFill/>
                <a:miter lim="800000"/>
                <a:headEnd/>
                <a:tailEnd/>
              </a:ln>
            </p:spPr>
          </p:pic>
          <p:sp>
            <p:nvSpPr>
              <p:cNvPr id="14" name="正方形/長方形 13"/>
              <p:cNvSpPr/>
              <p:nvPr/>
            </p:nvSpPr>
            <p:spPr>
              <a:xfrm>
                <a:off x="2987824" y="1844824"/>
                <a:ext cx="117727" cy="1944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grpSp>
        <p:sp>
          <p:nvSpPr>
            <p:cNvPr id="16" name="正方形/長方形 15"/>
            <p:cNvSpPr/>
            <p:nvPr/>
          </p:nvSpPr>
          <p:spPr>
            <a:xfrm>
              <a:off x="2987824" y="3717032"/>
              <a:ext cx="21602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grpSp>
      <p:grpSp>
        <p:nvGrpSpPr>
          <p:cNvPr id="29" name="グループ化 28"/>
          <p:cNvGrpSpPr/>
          <p:nvPr/>
        </p:nvGrpSpPr>
        <p:grpSpPr>
          <a:xfrm>
            <a:off x="179512" y="4125094"/>
            <a:ext cx="2664296" cy="2732906"/>
            <a:chOff x="251520" y="4149080"/>
            <a:chExt cx="2592288" cy="2516882"/>
          </a:xfrm>
        </p:grpSpPr>
        <p:pic>
          <p:nvPicPr>
            <p:cNvPr id="2051" name="Picture 3"/>
            <p:cNvPicPr>
              <a:picLocks noChangeAspect="1" noChangeArrowheads="1"/>
            </p:cNvPicPr>
            <p:nvPr/>
          </p:nvPicPr>
          <p:blipFill>
            <a:blip r:embed="rId5" cstate="print"/>
            <a:srcRect/>
            <a:stretch>
              <a:fillRect/>
            </a:stretch>
          </p:blipFill>
          <p:spPr bwMode="auto">
            <a:xfrm>
              <a:off x="251520" y="4149080"/>
              <a:ext cx="2562225" cy="2516882"/>
            </a:xfrm>
            <a:prstGeom prst="rect">
              <a:avLst/>
            </a:prstGeom>
            <a:noFill/>
            <a:ln w="9525">
              <a:noFill/>
              <a:miter lim="800000"/>
              <a:headEnd/>
              <a:tailEnd/>
            </a:ln>
          </p:spPr>
        </p:pic>
        <p:sp>
          <p:nvSpPr>
            <p:cNvPr id="28" name="正方形/長方形 27"/>
            <p:cNvSpPr/>
            <p:nvPr/>
          </p:nvSpPr>
          <p:spPr>
            <a:xfrm>
              <a:off x="2699792" y="4365104"/>
              <a:ext cx="144016" cy="2160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grpSp>
      <p:sp>
        <p:nvSpPr>
          <p:cNvPr id="63" name="テキスト ボックス 62"/>
          <p:cNvSpPr txBox="1"/>
          <p:nvPr/>
        </p:nvSpPr>
        <p:spPr>
          <a:xfrm>
            <a:off x="539552" y="870165"/>
            <a:ext cx="1787669" cy="369332"/>
          </a:xfrm>
          <a:prstGeom prst="rect">
            <a:avLst/>
          </a:prstGeom>
          <a:noFill/>
          <a:ln w="38100">
            <a:solidFill>
              <a:schemeClr val="tx1"/>
            </a:solidFill>
          </a:ln>
        </p:spPr>
        <p:txBody>
          <a:bodyPr wrap="none" rtlCol="0">
            <a:spAutoFit/>
          </a:bodyPr>
          <a:lstStyle/>
          <a:p>
            <a:r>
              <a:rPr lang="ja-JP" altLang="en-US" dirty="0" smtClean="0"/>
              <a:t>①　東経</a:t>
            </a:r>
            <a:r>
              <a:rPr lang="en-US" altLang="ja-JP" dirty="0" smtClean="0"/>
              <a:t>142.5</a:t>
            </a:r>
            <a:r>
              <a:rPr lang="ja-JP" altLang="en-US" dirty="0" smtClean="0"/>
              <a:t>度</a:t>
            </a:r>
            <a:endParaRPr kumimoji="1" lang="ja-JP" altLang="en-US" dirty="0"/>
          </a:p>
        </p:txBody>
      </p:sp>
      <p:sp>
        <p:nvSpPr>
          <p:cNvPr id="70" name="テキスト ボックス 69"/>
          <p:cNvSpPr txBox="1"/>
          <p:nvPr/>
        </p:nvSpPr>
        <p:spPr>
          <a:xfrm>
            <a:off x="539552" y="3861048"/>
            <a:ext cx="1787669" cy="369332"/>
          </a:xfrm>
          <a:prstGeom prst="rect">
            <a:avLst/>
          </a:prstGeom>
          <a:noFill/>
          <a:ln w="38100">
            <a:solidFill>
              <a:schemeClr val="tx1"/>
            </a:solidFill>
          </a:ln>
        </p:spPr>
        <p:txBody>
          <a:bodyPr wrap="none" rtlCol="0">
            <a:spAutoFit/>
          </a:bodyPr>
          <a:lstStyle/>
          <a:p>
            <a:r>
              <a:rPr lang="ja-JP" altLang="en-US" dirty="0" smtClean="0"/>
              <a:t>②　東経</a:t>
            </a:r>
            <a:r>
              <a:rPr lang="en-US" altLang="ja-JP" dirty="0" smtClean="0"/>
              <a:t>144.0</a:t>
            </a:r>
            <a:r>
              <a:rPr lang="ja-JP" altLang="en-US" dirty="0" smtClean="0"/>
              <a:t>度</a:t>
            </a:r>
            <a:endParaRPr kumimoji="1" lang="ja-JP" altLang="en-US" dirty="0"/>
          </a:p>
        </p:txBody>
      </p:sp>
      <p:grpSp>
        <p:nvGrpSpPr>
          <p:cNvPr id="73" name="グループ化 72"/>
          <p:cNvGrpSpPr/>
          <p:nvPr/>
        </p:nvGrpSpPr>
        <p:grpSpPr>
          <a:xfrm>
            <a:off x="6012160" y="1124744"/>
            <a:ext cx="2664296" cy="2808312"/>
            <a:chOff x="6012160" y="980728"/>
            <a:chExt cx="2664296" cy="2736304"/>
          </a:xfrm>
        </p:grpSpPr>
        <p:pic>
          <p:nvPicPr>
            <p:cNvPr id="2052" name="Picture 4"/>
            <p:cNvPicPr>
              <a:picLocks noChangeAspect="1" noChangeArrowheads="1"/>
            </p:cNvPicPr>
            <p:nvPr/>
          </p:nvPicPr>
          <p:blipFill>
            <a:blip r:embed="rId6" cstate="print"/>
            <a:srcRect/>
            <a:stretch>
              <a:fillRect/>
            </a:stretch>
          </p:blipFill>
          <p:spPr bwMode="auto">
            <a:xfrm>
              <a:off x="6012160" y="980728"/>
              <a:ext cx="2664296" cy="2736304"/>
            </a:xfrm>
            <a:prstGeom prst="rect">
              <a:avLst/>
            </a:prstGeom>
            <a:noFill/>
            <a:ln w="9525">
              <a:noFill/>
              <a:miter lim="800000"/>
              <a:headEnd/>
              <a:tailEnd/>
            </a:ln>
          </p:spPr>
        </p:pic>
        <p:sp>
          <p:nvSpPr>
            <p:cNvPr id="72" name="正方形/長方形 71"/>
            <p:cNvSpPr/>
            <p:nvPr/>
          </p:nvSpPr>
          <p:spPr>
            <a:xfrm>
              <a:off x="8604448" y="1196752"/>
              <a:ext cx="72008"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grpSp>
      <p:sp>
        <p:nvSpPr>
          <p:cNvPr id="74" name="テキスト ボックス 73"/>
          <p:cNvSpPr txBox="1"/>
          <p:nvPr/>
        </p:nvSpPr>
        <p:spPr>
          <a:xfrm>
            <a:off x="6372200" y="875267"/>
            <a:ext cx="1787669" cy="369332"/>
          </a:xfrm>
          <a:prstGeom prst="rect">
            <a:avLst/>
          </a:prstGeom>
          <a:noFill/>
          <a:ln w="38100">
            <a:solidFill>
              <a:schemeClr val="tx1"/>
            </a:solidFill>
          </a:ln>
        </p:spPr>
        <p:txBody>
          <a:bodyPr wrap="none" rtlCol="0">
            <a:spAutoFit/>
          </a:bodyPr>
          <a:lstStyle/>
          <a:p>
            <a:r>
              <a:rPr lang="ja-JP" altLang="en-US" dirty="0" smtClean="0"/>
              <a:t>③　東経</a:t>
            </a:r>
            <a:r>
              <a:rPr lang="en-US" altLang="ja-JP" dirty="0" smtClean="0"/>
              <a:t>146.5</a:t>
            </a:r>
            <a:r>
              <a:rPr lang="ja-JP" altLang="en-US" dirty="0" smtClean="0"/>
              <a:t>度</a:t>
            </a:r>
            <a:endParaRPr kumimoji="1" lang="ja-JP" altLang="en-US" dirty="0"/>
          </a:p>
        </p:txBody>
      </p:sp>
      <p:pic>
        <p:nvPicPr>
          <p:cNvPr id="3" name="Picture 3"/>
          <p:cNvPicPr>
            <a:picLocks noChangeAspect="1" noChangeArrowheads="1"/>
          </p:cNvPicPr>
          <p:nvPr/>
        </p:nvPicPr>
        <p:blipFill>
          <a:blip r:embed="rId7" cstate="print"/>
          <a:srcRect/>
          <a:stretch>
            <a:fillRect/>
          </a:stretch>
        </p:blipFill>
        <p:spPr bwMode="auto">
          <a:xfrm>
            <a:off x="3059832" y="3905672"/>
            <a:ext cx="2734834" cy="2952328"/>
          </a:xfrm>
          <a:prstGeom prst="rect">
            <a:avLst/>
          </a:prstGeom>
          <a:noFill/>
          <a:ln w="9525">
            <a:noFill/>
            <a:miter lim="800000"/>
            <a:headEnd/>
            <a:tailEnd/>
          </a:ln>
        </p:spPr>
      </p:pic>
      <p:sp>
        <p:nvSpPr>
          <p:cNvPr id="76" name="正方形/長方形 75"/>
          <p:cNvSpPr/>
          <p:nvPr/>
        </p:nvSpPr>
        <p:spPr>
          <a:xfrm>
            <a:off x="395536" y="4221088"/>
            <a:ext cx="792088" cy="2520280"/>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77" name="正方形/長方形 76"/>
          <p:cNvSpPr/>
          <p:nvPr/>
        </p:nvSpPr>
        <p:spPr>
          <a:xfrm>
            <a:off x="3059832" y="836712"/>
            <a:ext cx="2808312" cy="602128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78" name="正方形/長方形 77"/>
          <p:cNvSpPr/>
          <p:nvPr/>
        </p:nvSpPr>
        <p:spPr>
          <a:xfrm>
            <a:off x="899592" y="1196752"/>
            <a:ext cx="792088" cy="2664296"/>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79" name="正方形/長方形 78"/>
          <p:cNvSpPr/>
          <p:nvPr/>
        </p:nvSpPr>
        <p:spPr>
          <a:xfrm>
            <a:off x="1547664" y="4221088"/>
            <a:ext cx="792088" cy="2520280"/>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81" name="正方形/長方形 80"/>
          <p:cNvSpPr/>
          <p:nvPr/>
        </p:nvSpPr>
        <p:spPr>
          <a:xfrm>
            <a:off x="7236296" y="1268760"/>
            <a:ext cx="792088" cy="2592288"/>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82" name="テキスト ボックス 81"/>
          <p:cNvSpPr txBox="1"/>
          <p:nvPr/>
        </p:nvSpPr>
        <p:spPr>
          <a:xfrm>
            <a:off x="5852714" y="4077072"/>
            <a:ext cx="3312125" cy="2031325"/>
          </a:xfrm>
          <a:prstGeom prst="rect">
            <a:avLst/>
          </a:prstGeom>
          <a:solidFill>
            <a:srgbClr val="FFFF99"/>
          </a:solidFill>
        </p:spPr>
        <p:txBody>
          <a:bodyPr wrap="none" rtlCol="0">
            <a:spAutoFit/>
          </a:bodyPr>
          <a:lstStyle/>
          <a:p>
            <a:r>
              <a:rPr kumimoji="1" lang="ja-JP" altLang="en-US" b="1" dirty="0" smtClean="0"/>
              <a:t>ヤマセの影響を受ける暖水渦は</a:t>
            </a:r>
            <a:endParaRPr kumimoji="1" lang="en-US" altLang="ja-JP" b="1" dirty="0" smtClean="0"/>
          </a:p>
          <a:p>
            <a:endParaRPr lang="en-US" altLang="ja-JP" b="1" dirty="0" smtClean="0"/>
          </a:p>
          <a:p>
            <a:r>
              <a:rPr kumimoji="1" lang="ja-JP" altLang="en-US" b="1" dirty="0" smtClean="0"/>
              <a:t>　　東経</a:t>
            </a:r>
            <a:r>
              <a:rPr lang="ja-JP" altLang="en-US" b="1" dirty="0" smtClean="0"/>
              <a:t>１４２．５度　</a:t>
            </a:r>
            <a:endParaRPr kumimoji="1" lang="en-US" altLang="ja-JP" b="1" dirty="0" smtClean="0"/>
          </a:p>
          <a:p>
            <a:r>
              <a:rPr lang="ja-JP" altLang="en-US" b="1" dirty="0" smtClean="0"/>
              <a:t>　　東経１４４．０度</a:t>
            </a:r>
            <a:endParaRPr lang="en-US" altLang="ja-JP" b="1" dirty="0" smtClean="0"/>
          </a:p>
          <a:p>
            <a:r>
              <a:rPr lang="ja-JP" altLang="en-US" b="1" dirty="0" smtClean="0"/>
              <a:t>　　</a:t>
            </a:r>
            <a:r>
              <a:rPr lang="en-US" altLang="ja-JP" b="1" dirty="0" smtClean="0"/>
              <a:t>(</a:t>
            </a:r>
            <a:r>
              <a:rPr lang="ja-JP" altLang="en-US" b="1" dirty="0" smtClean="0"/>
              <a:t>北緯４２度付近）</a:t>
            </a:r>
            <a:endParaRPr lang="en-US" altLang="ja-JP" b="1" dirty="0" smtClean="0"/>
          </a:p>
          <a:p>
            <a:r>
              <a:rPr kumimoji="1" lang="ja-JP" altLang="en-US" b="1" dirty="0" smtClean="0"/>
              <a:t>　　</a:t>
            </a:r>
            <a:endParaRPr kumimoji="1" lang="en-US" altLang="ja-JP" b="1" dirty="0" smtClean="0"/>
          </a:p>
          <a:p>
            <a:r>
              <a:rPr lang="ja-JP" altLang="en-US" b="1" dirty="0" smtClean="0"/>
              <a:t>　</a:t>
            </a:r>
            <a:r>
              <a:rPr kumimoji="1" lang="ja-JP" altLang="en-US" b="1" dirty="0" smtClean="0"/>
              <a:t>　の二つ。</a:t>
            </a:r>
            <a:endParaRPr kumimoji="1" lang="ja-JP" altLang="en-US" b="1" dirty="0"/>
          </a:p>
        </p:txBody>
      </p:sp>
      <p:sp>
        <p:nvSpPr>
          <p:cNvPr id="30" name="円/楕円 29"/>
          <p:cNvSpPr/>
          <p:nvPr/>
        </p:nvSpPr>
        <p:spPr>
          <a:xfrm>
            <a:off x="4355976" y="2780928"/>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31" name="円/楕円 30"/>
          <p:cNvSpPr/>
          <p:nvPr/>
        </p:nvSpPr>
        <p:spPr>
          <a:xfrm>
            <a:off x="4572000" y="2492896"/>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32" name="円/楕円 31"/>
          <p:cNvSpPr/>
          <p:nvPr/>
        </p:nvSpPr>
        <p:spPr>
          <a:xfrm>
            <a:off x="4572000" y="3212976"/>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33" name="円/楕円 32"/>
          <p:cNvSpPr/>
          <p:nvPr/>
        </p:nvSpPr>
        <p:spPr>
          <a:xfrm>
            <a:off x="4932040" y="3068960"/>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34" name="テキスト ボックス 33"/>
          <p:cNvSpPr txBox="1"/>
          <p:nvPr/>
        </p:nvSpPr>
        <p:spPr>
          <a:xfrm>
            <a:off x="4509136" y="2465464"/>
            <a:ext cx="415498" cy="369332"/>
          </a:xfrm>
          <a:prstGeom prst="rect">
            <a:avLst/>
          </a:prstGeom>
          <a:noFill/>
        </p:spPr>
        <p:txBody>
          <a:bodyPr wrap="none" rtlCol="0">
            <a:spAutoFit/>
          </a:bodyPr>
          <a:lstStyle/>
          <a:p>
            <a:r>
              <a:rPr kumimoji="1" lang="ja-JP" altLang="en-US" dirty="0" smtClean="0"/>
              <a:t>②</a:t>
            </a:r>
            <a:endParaRPr kumimoji="1" lang="ja-JP" altLang="en-US" dirty="0"/>
          </a:p>
        </p:txBody>
      </p:sp>
      <p:sp>
        <p:nvSpPr>
          <p:cNvPr id="36" name="正方形/長方形 35"/>
          <p:cNvSpPr/>
          <p:nvPr/>
        </p:nvSpPr>
        <p:spPr>
          <a:xfrm>
            <a:off x="4510555" y="3185544"/>
            <a:ext cx="415498" cy="369332"/>
          </a:xfrm>
          <a:prstGeom prst="rect">
            <a:avLst/>
          </a:prstGeom>
        </p:spPr>
        <p:txBody>
          <a:bodyPr wrap="square">
            <a:spAutoFit/>
          </a:bodyPr>
          <a:lstStyle/>
          <a:p>
            <a:r>
              <a:rPr lang="ja-JP" altLang="en-US" dirty="0" smtClean="0"/>
              <a:t>②</a:t>
            </a:r>
            <a:endParaRPr lang="ja-JP" altLang="en-US" dirty="0"/>
          </a:p>
        </p:txBody>
      </p:sp>
      <p:sp>
        <p:nvSpPr>
          <p:cNvPr id="37" name="テキスト ボックス 36"/>
          <p:cNvSpPr txBox="1"/>
          <p:nvPr/>
        </p:nvSpPr>
        <p:spPr>
          <a:xfrm>
            <a:off x="4299968" y="2751208"/>
            <a:ext cx="415498" cy="369332"/>
          </a:xfrm>
          <a:prstGeom prst="rect">
            <a:avLst/>
          </a:prstGeom>
          <a:noFill/>
        </p:spPr>
        <p:txBody>
          <a:bodyPr wrap="none" rtlCol="0">
            <a:spAutoFit/>
          </a:bodyPr>
          <a:lstStyle/>
          <a:p>
            <a:r>
              <a:rPr kumimoji="1" lang="ja-JP" altLang="en-US" dirty="0" smtClean="0"/>
              <a:t>①</a:t>
            </a:r>
            <a:endParaRPr kumimoji="1" lang="ja-JP" altLang="en-US" dirty="0"/>
          </a:p>
        </p:txBody>
      </p:sp>
      <p:sp>
        <p:nvSpPr>
          <p:cNvPr id="38" name="テキスト ボックス 37"/>
          <p:cNvSpPr txBox="1"/>
          <p:nvPr/>
        </p:nvSpPr>
        <p:spPr>
          <a:xfrm>
            <a:off x="4864600" y="3034672"/>
            <a:ext cx="415498" cy="369332"/>
          </a:xfrm>
          <a:prstGeom prst="rect">
            <a:avLst/>
          </a:prstGeom>
          <a:noFill/>
        </p:spPr>
        <p:txBody>
          <a:bodyPr wrap="none" rtlCol="0">
            <a:spAutoFit/>
          </a:bodyPr>
          <a:lstStyle/>
          <a:p>
            <a:r>
              <a:rPr kumimoji="1" lang="ja-JP" altLang="en-US" dirty="0" smtClean="0"/>
              <a:t>③</a:t>
            </a:r>
            <a:endParaRPr kumimoji="1" lang="ja-JP"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linds(horizontal)">
                                      <p:cBhvr>
                                        <p:cTn id="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cstate="print"/>
          <a:srcRect/>
          <a:stretch>
            <a:fillRect/>
          </a:stretch>
        </p:blipFill>
        <p:spPr bwMode="auto">
          <a:xfrm>
            <a:off x="3059832" y="836712"/>
            <a:ext cx="2520280" cy="3240360"/>
          </a:xfrm>
          <a:prstGeom prst="rect">
            <a:avLst/>
          </a:prstGeom>
          <a:noFill/>
          <a:ln w="9525">
            <a:noFill/>
            <a:miter lim="800000"/>
            <a:headEnd/>
            <a:tailEnd/>
          </a:ln>
        </p:spPr>
      </p:pic>
      <p:sp>
        <p:nvSpPr>
          <p:cNvPr id="4" name="タイトル 1"/>
          <p:cNvSpPr>
            <a:spLocks noGrp="1"/>
          </p:cNvSpPr>
          <p:nvPr>
            <p:ph type="title"/>
          </p:nvPr>
        </p:nvSpPr>
        <p:spPr>
          <a:xfrm>
            <a:off x="0" y="0"/>
            <a:ext cx="9144000" cy="908720"/>
          </a:xfrm>
          <a:solidFill>
            <a:srgbClr val="00B050"/>
          </a:solidFill>
        </p:spPr>
        <p:txBody>
          <a:bodyPr/>
          <a:lstStyle/>
          <a:p>
            <a:r>
              <a:rPr lang="ja-JP" altLang="en-US" dirty="0" smtClean="0">
                <a:solidFill>
                  <a:schemeClr val="bg1"/>
                </a:solidFill>
              </a:rPr>
              <a:t>結果①：海洋内部構造　冷水渦</a:t>
            </a:r>
            <a:endParaRPr kumimoji="1" lang="ja-JP" altLang="en-US" dirty="0">
              <a:solidFill>
                <a:schemeClr val="bg1"/>
              </a:solidFill>
            </a:endParaRPr>
          </a:p>
        </p:txBody>
      </p:sp>
      <p:pic>
        <p:nvPicPr>
          <p:cNvPr id="6" name="Picture 3"/>
          <p:cNvPicPr>
            <a:picLocks noChangeAspect="1" noChangeArrowheads="1"/>
          </p:cNvPicPr>
          <p:nvPr/>
        </p:nvPicPr>
        <p:blipFill>
          <a:blip r:embed="rId5" cstate="print"/>
          <a:srcRect/>
          <a:stretch>
            <a:fillRect/>
          </a:stretch>
        </p:blipFill>
        <p:spPr bwMode="auto">
          <a:xfrm>
            <a:off x="2915816" y="4005064"/>
            <a:ext cx="2808312" cy="2852936"/>
          </a:xfrm>
          <a:prstGeom prst="rect">
            <a:avLst/>
          </a:prstGeom>
          <a:solidFill>
            <a:schemeClr val="bg1"/>
          </a:solidFill>
          <a:ln w="9525">
            <a:noFill/>
            <a:miter lim="800000"/>
            <a:headEnd/>
            <a:tailEnd/>
          </a:ln>
        </p:spPr>
      </p:pic>
      <p:sp>
        <p:nvSpPr>
          <p:cNvPr id="7" name="円/楕円 6"/>
          <p:cNvSpPr/>
          <p:nvPr/>
        </p:nvSpPr>
        <p:spPr>
          <a:xfrm>
            <a:off x="4274637" y="3203645"/>
            <a:ext cx="278780" cy="28803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8" name="円/楕円 7"/>
          <p:cNvSpPr/>
          <p:nvPr/>
        </p:nvSpPr>
        <p:spPr>
          <a:xfrm>
            <a:off x="4067944" y="3501008"/>
            <a:ext cx="288032" cy="36004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9" name="円/楕円 8"/>
          <p:cNvSpPr/>
          <p:nvPr/>
        </p:nvSpPr>
        <p:spPr>
          <a:xfrm>
            <a:off x="5148064" y="3140968"/>
            <a:ext cx="288032" cy="28803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10" name="円/楕円 9"/>
          <p:cNvSpPr/>
          <p:nvPr/>
        </p:nvSpPr>
        <p:spPr>
          <a:xfrm>
            <a:off x="4788024" y="3356992"/>
            <a:ext cx="432048" cy="43204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grpSp>
        <p:nvGrpSpPr>
          <p:cNvPr id="12" name="グループ化 11"/>
          <p:cNvGrpSpPr/>
          <p:nvPr/>
        </p:nvGrpSpPr>
        <p:grpSpPr>
          <a:xfrm>
            <a:off x="395536" y="1484784"/>
            <a:ext cx="2232248" cy="2088232"/>
            <a:chOff x="467544" y="1196752"/>
            <a:chExt cx="2592288" cy="2200275"/>
          </a:xfrm>
        </p:grpSpPr>
        <p:pic>
          <p:nvPicPr>
            <p:cNvPr id="1026" name="Picture 2"/>
            <p:cNvPicPr>
              <a:picLocks noChangeAspect="1" noChangeArrowheads="1"/>
            </p:cNvPicPr>
            <p:nvPr/>
          </p:nvPicPr>
          <p:blipFill>
            <a:blip r:embed="rId6" cstate="print"/>
            <a:srcRect/>
            <a:stretch>
              <a:fillRect/>
            </a:stretch>
          </p:blipFill>
          <p:spPr bwMode="auto">
            <a:xfrm>
              <a:off x="467544" y="1196752"/>
              <a:ext cx="2552700" cy="2200275"/>
            </a:xfrm>
            <a:prstGeom prst="rect">
              <a:avLst/>
            </a:prstGeom>
            <a:noFill/>
            <a:ln w="9525">
              <a:noFill/>
              <a:miter lim="800000"/>
              <a:headEnd/>
              <a:tailEnd/>
            </a:ln>
          </p:spPr>
        </p:pic>
        <p:sp>
          <p:nvSpPr>
            <p:cNvPr id="11" name="正方形/長方形 10"/>
            <p:cNvSpPr/>
            <p:nvPr/>
          </p:nvSpPr>
          <p:spPr>
            <a:xfrm>
              <a:off x="2915816" y="1196752"/>
              <a:ext cx="144016" cy="2088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grpSp>
      <p:grpSp>
        <p:nvGrpSpPr>
          <p:cNvPr id="14" name="グループ化 13"/>
          <p:cNvGrpSpPr/>
          <p:nvPr/>
        </p:nvGrpSpPr>
        <p:grpSpPr>
          <a:xfrm>
            <a:off x="323528" y="4509120"/>
            <a:ext cx="2304256" cy="2016224"/>
            <a:chOff x="467545" y="2852937"/>
            <a:chExt cx="2376263" cy="2002201"/>
          </a:xfrm>
        </p:grpSpPr>
        <p:pic>
          <p:nvPicPr>
            <p:cNvPr id="1027" name="Picture 3"/>
            <p:cNvPicPr>
              <a:picLocks noChangeAspect="1" noChangeArrowheads="1"/>
            </p:cNvPicPr>
            <p:nvPr/>
          </p:nvPicPr>
          <p:blipFill>
            <a:blip r:embed="rId7" cstate="print"/>
            <a:srcRect/>
            <a:stretch>
              <a:fillRect/>
            </a:stretch>
          </p:blipFill>
          <p:spPr bwMode="auto">
            <a:xfrm>
              <a:off x="467545" y="2852937"/>
              <a:ext cx="2304256" cy="2002201"/>
            </a:xfrm>
            <a:prstGeom prst="rect">
              <a:avLst/>
            </a:prstGeom>
            <a:noFill/>
            <a:ln w="9525">
              <a:noFill/>
              <a:miter lim="800000"/>
              <a:headEnd/>
              <a:tailEnd/>
            </a:ln>
          </p:spPr>
        </p:pic>
        <p:sp>
          <p:nvSpPr>
            <p:cNvPr id="13" name="正方形/長方形 12"/>
            <p:cNvSpPr/>
            <p:nvPr/>
          </p:nvSpPr>
          <p:spPr>
            <a:xfrm>
              <a:off x="2699792" y="2996952"/>
              <a:ext cx="144016"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grpSp>
      <p:grpSp>
        <p:nvGrpSpPr>
          <p:cNvPr id="23" name="グループ化 22"/>
          <p:cNvGrpSpPr/>
          <p:nvPr/>
        </p:nvGrpSpPr>
        <p:grpSpPr>
          <a:xfrm>
            <a:off x="5796136" y="3573016"/>
            <a:ext cx="2629870" cy="2232249"/>
            <a:chOff x="5939146" y="980728"/>
            <a:chExt cx="2629870" cy="2232249"/>
          </a:xfrm>
        </p:grpSpPr>
        <p:pic>
          <p:nvPicPr>
            <p:cNvPr id="1029" name="Picture 5"/>
            <p:cNvPicPr>
              <a:picLocks noChangeAspect="1" noChangeArrowheads="1"/>
            </p:cNvPicPr>
            <p:nvPr/>
          </p:nvPicPr>
          <p:blipFill>
            <a:blip r:embed="rId8" cstate="print"/>
            <a:srcRect/>
            <a:stretch>
              <a:fillRect/>
            </a:stretch>
          </p:blipFill>
          <p:spPr bwMode="auto">
            <a:xfrm>
              <a:off x="5939146" y="1052737"/>
              <a:ext cx="2595997" cy="2160240"/>
            </a:xfrm>
            <a:prstGeom prst="rect">
              <a:avLst/>
            </a:prstGeom>
            <a:noFill/>
            <a:ln w="9525">
              <a:noFill/>
              <a:miter lim="800000"/>
              <a:headEnd/>
              <a:tailEnd/>
            </a:ln>
          </p:spPr>
        </p:pic>
        <p:sp>
          <p:nvSpPr>
            <p:cNvPr id="19" name="正方形/長方形 18"/>
            <p:cNvSpPr/>
            <p:nvPr/>
          </p:nvSpPr>
          <p:spPr>
            <a:xfrm>
              <a:off x="8352992" y="980728"/>
              <a:ext cx="216024" cy="2160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grpSp>
      <p:sp>
        <p:nvSpPr>
          <p:cNvPr id="20" name="正方形/長方形 19"/>
          <p:cNvSpPr/>
          <p:nvPr/>
        </p:nvSpPr>
        <p:spPr>
          <a:xfrm>
            <a:off x="2843808" y="908720"/>
            <a:ext cx="2880320" cy="5949280"/>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21" name="正方形/長方形 20"/>
          <p:cNvSpPr/>
          <p:nvPr/>
        </p:nvSpPr>
        <p:spPr>
          <a:xfrm>
            <a:off x="1331640" y="4509120"/>
            <a:ext cx="576064" cy="2016224"/>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22" name="正方形/長方形 21"/>
          <p:cNvSpPr/>
          <p:nvPr/>
        </p:nvSpPr>
        <p:spPr>
          <a:xfrm>
            <a:off x="1691680" y="1844824"/>
            <a:ext cx="792088" cy="1944216"/>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24" name="正方形/長方形 23"/>
          <p:cNvSpPr/>
          <p:nvPr/>
        </p:nvSpPr>
        <p:spPr>
          <a:xfrm>
            <a:off x="7236296" y="1268760"/>
            <a:ext cx="720080" cy="1944216"/>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25" name="正方形/長方形 24"/>
          <p:cNvSpPr/>
          <p:nvPr/>
        </p:nvSpPr>
        <p:spPr>
          <a:xfrm>
            <a:off x="7020272" y="3789040"/>
            <a:ext cx="432048" cy="2088232"/>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29" name="テキスト ボックス 28"/>
          <p:cNvSpPr txBox="1"/>
          <p:nvPr/>
        </p:nvSpPr>
        <p:spPr>
          <a:xfrm>
            <a:off x="683568" y="1052736"/>
            <a:ext cx="1633781" cy="369332"/>
          </a:xfrm>
          <a:prstGeom prst="rect">
            <a:avLst/>
          </a:prstGeom>
          <a:noFill/>
          <a:ln w="38100">
            <a:solidFill>
              <a:schemeClr val="tx1"/>
            </a:solidFill>
          </a:ln>
        </p:spPr>
        <p:txBody>
          <a:bodyPr wrap="none" rtlCol="0">
            <a:spAutoFit/>
          </a:bodyPr>
          <a:lstStyle/>
          <a:p>
            <a:r>
              <a:rPr lang="ja-JP" altLang="en-US" dirty="0" smtClean="0"/>
              <a:t>①東経</a:t>
            </a:r>
            <a:r>
              <a:rPr lang="en-US" altLang="ja-JP" dirty="0" smtClean="0"/>
              <a:t>142.0</a:t>
            </a:r>
            <a:r>
              <a:rPr lang="ja-JP" altLang="en-US" dirty="0" smtClean="0"/>
              <a:t>度</a:t>
            </a:r>
            <a:endParaRPr kumimoji="1" lang="ja-JP" altLang="en-US" dirty="0"/>
          </a:p>
        </p:txBody>
      </p:sp>
      <p:sp>
        <p:nvSpPr>
          <p:cNvPr id="30" name="テキスト ボックス 29"/>
          <p:cNvSpPr txBox="1"/>
          <p:nvPr/>
        </p:nvSpPr>
        <p:spPr>
          <a:xfrm>
            <a:off x="683568" y="3933056"/>
            <a:ext cx="1633781" cy="369332"/>
          </a:xfrm>
          <a:prstGeom prst="rect">
            <a:avLst/>
          </a:prstGeom>
          <a:noFill/>
          <a:ln w="38100">
            <a:solidFill>
              <a:schemeClr val="tx1"/>
            </a:solidFill>
          </a:ln>
        </p:spPr>
        <p:txBody>
          <a:bodyPr wrap="none" rtlCol="0">
            <a:spAutoFit/>
          </a:bodyPr>
          <a:lstStyle/>
          <a:p>
            <a:r>
              <a:rPr lang="ja-JP" altLang="en-US" dirty="0" smtClean="0"/>
              <a:t>②東経</a:t>
            </a:r>
            <a:r>
              <a:rPr lang="en-US" altLang="ja-JP" dirty="0" smtClean="0"/>
              <a:t>142.5</a:t>
            </a:r>
            <a:r>
              <a:rPr lang="ja-JP" altLang="en-US" dirty="0" smtClean="0"/>
              <a:t>度</a:t>
            </a:r>
            <a:endParaRPr kumimoji="1" lang="ja-JP" altLang="en-US" dirty="0"/>
          </a:p>
        </p:txBody>
      </p:sp>
      <p:sp>
        <p:nvSpPr>
          <p:cNvPr id="31" name="テキスト ボックス 30"/>
          <p:cNvSpPr txBox="1"/>
          <p:nvPr/>
        </p:nvSpPr>
        <p:spPr>
          <a:xfrm>
            <a:off x="5940152" y="908720"/>
            <a:ext cx="1633781" cy="369332"/>
          </a:xfrm>
          <a:prstGeom prst="rect">
            <a:avLst/>
          </a:prstGeom>
          <a:noFill/>
          <a:ln w="38100">
            <a:solidFill>
              <a:schemeClr val="tx1"/>
            </a:solidFill>
          </a:ln>
        </p:spPr>
        <p:txBody>
          <a:bodyPr wrap="none" rtlCol="0">
            <a:spAutoFit/>
          </a:bodyPr>
          <a:lstStyle/>
          <a:p>
            <a:r>
              <a:rPr lang="ja-JP" altLang="en-US" dirty="0" smtClean="0"/>
              <a:t>③東経</a:t>
            </a:r>
            <a:r>
              <a:rPr lang="en-US" altLang="ja-JP" dirty="0" smtClean="0"/>
              <a:t>146.5</a:t>
            </a:r>
            <a:r>
              <a:rPr lang="ja-JP" altLang="en-US" dirty="0" smtClean="0"/>
              <a:t>度</a:t>
            </a:r>
            <a:endParaRPr kumimoji="1" lang="ja-JP" altLang="en-US" dirty="0"/>
          </a:p>
        </p:txBody>
      </p:sp>
      <p:sp>
        <p:nvSpPr>
          <p:cNvPr id="32" name="テキスト ボックス 31"/>
          <p:cNvSpPr txBox="1"/>
          <p:nvPr/>
        </p:nvSpPr>
        <p:spPr>
          <a:xfrm>
            <a:off x="6012160" y="3284984"/>
            <a:ext cx="1633781" cy="369332"/>
          </a:xfrm>
          <a:prstGeom prst="rect">
            <a:avLst/>
          </a:prstGeom>
          <a:noFill/>
          <a:ln w="38100">
            <a:solidFill>
              <a:schemeClr val="tx1"/>
            </a:solidFill>
          </a:ln>
        </p:spPr>
        <p:txBody>
          <a:bodyPr wrap="none" rtlCol="0">
            <a:spAutoFit/>
          </a:bodyPr>
          <a:lstStyle/>
          <a:p>
            <a:r>
              <a:rPr lang="ja-JP" altLang="en-US" dirty="0" smtClean="0"/>
              <a:t>④東経</a:t>
            </a:r>
            <a:r>
              <a:rPr lang="en-US" altLang="ja-JP" dirty="0" smtClean="0"/>
              <a:t>149.5</a:t>
            </a:r>
            <a:r>
              <a:rPr lang="ja-JP" altLang="en-US" dirty="0" smtClean="0"/>
              <a:t>度</a:t>
            </a:r>
            <a:endParaRPr kumimoji="1" lang="ja-JP" altLang="en-US" dirty="0"/>
          </a:p>
        </p:txBody>
      </p:sp>
      <p:sp>
        <p:nvSpPr>
          <p:cNvPr id="33" name="正方形/長方形 32"/>
          <p:cNvSpPr/>
          <p:nvPr/>
        </p:nvSpPr>
        <p:spPr>
          <a:xfrm>
            <a:off x="5580112" y="4653136"/>
            <a:ext cx="4032448" cy="2031325"/>
          </a:xfrm>
          <a:prstGeom prst="rect">
            <a:avLst/>
          </a:prstGeom>
          <a:solidFill>
            <a:srgbClr val="FFFF99"/>
          </a:solidFill>
        </p:spPr>
        <p:txBody>
          <a:bodyPr wrap="square">
            <a:spAutoFit/>
          </a:bodyPr>
          <a:lstStyle/>
          <a:p>
            <a:r>
              <a:rPr lang="ja-JP" altLang="en-US" b="1" dirty="0" smtClean="0"/>
              <a:t>ヤマセの影響を受ける冷水渦は</a:t>
            </a:r>
            <a:endParaRPr lang="en-US" altLang="ja-JP" b="1" dirty="0" smtClean="0"/>
          </a:p>
          <a:p>
            <a:endParaRPr lang="en-US" altLang="ja-JP" b="1" dirty="0" smtClean="0"/>
          </a:p>
          <a:p>
            <a:r>
              <a:rPr lang="ja-JP" altLang="en-US" b="1" dirty="0" smtClean="0"/>
              <a:t>　　東経１４２．０度　</a:t>
            </a:r>
            <a:endParaRPr lang="en-US" altLang="ja-JP" b="1" dirty="0" smtClean="0"/>
          </a:p>
          <a:p>
            <a:r>
              <a:rPr lang="ja-JP" altLang="en-US" b="1" dirty="0" smtClean="0"/>
              <a:t>　　東経１４２．５度</a:t>
            </a:r>
            <a:endParaRPr lang="en-US" altLang="ja-JP" b="1" dirty="0" smtClean="0"/>
          </a:p>
          <a:p>
            <a:r>
              <a:rPr lang="ja-JP" altLang="en-US" b="1" dirty="0" smtClean="0"/>
              <a:t>　　</a:t>
            </a:r>
            <a:r>
              <a:rPr lang="en-US" altLang="ja-JP" b="1" dirty="0" smtClean="0"/>
              <a:t>(</a:t>
            </a:r>
            <a:r>
              <a:rPr lang="ja-JP" altLang="en-US" b="1" dirty="0" smtClean="0"/>
              <a:t>北緯４２度付近）</a:t>
            </a:r>
            <a:endParaRPr lang="en-US" altLang="ja-JP" b="1" dirty="0" smtClean="0"/>
          </a:p>
          <a:p>
            <a:r>
              <a:rPr lang="ja-JP" altLang="en-US" b="1" dirty="0" smtClean="0"/>
              <a:t>　　</a:t>
            </a:r>
            <a:endParaRPr lang="en-US" altLang="ja-JP" b="1" dirty="0" smtClean="0"/>
          </a:p>
          <a:p>
            <a:r>
              <a:rPr lang="ja-JP" altLang="en-US" b="1" dirty="0" smtClean="0"/>
              <a:t>　　の二つ。</a:t>
            </a:r>
            <a:endParaRPr lang="ja-JP" altLang="en-US" b="1" dirty="0"/>
          </a:p>
        </p:txBody>
      </p:sp>
      <p:sp>
        <p:nvSpPr>
          <p:cNvPr id="34" name="テキスト ボックス 33"/>
          <p:cNvSpPr txBox="1"/>
          <p:nvPr/>
        </p:nvSpPr>
        <p:spPr>
          <a:xfrm>
            <a:off x="4012486" y="3516314"/>
            <a:ext cx="415498" cy="369332"/>
          </a:xfrm>
          <a:prstGeom prst="rect">
            <a:avLst/>
          </a:prstGeom>
          <a:noFill/>
        </p:spPr>
        <p:txBody>
          <a:bodyPr wrap="none" rtlCol="0">
            <a:spAutoFit/>
          </a:bodyPr>
          <a:lstStyle/>
          <a:p>
            <a:r>
              <a:rPr kumimoji="1" lang="ja-JP" altLang="en-US" dirty="0" smtClean="0"/>
              <a:t>①</a:t>
            </a:r>
            <a:endParaRPr kumimoji="1" lang="ja-JP" altLang="en-US" dirty="0"/>
          </a:p>
        </p:txBody>
      </p:sp>
      <p:sp>
        <p:nvSpPr>
          <p:cNvPr id="35" name="テキスト ボックス 34"/>
          <p:cNvSpPr txBox="1"/>
          <p:nvPr/>
        </p:nvSpPr>
        <p:spPr>
          <a:xfrm>
            <a:off x="4209490" y="3163270"/>
            <a:ext cx="415498" cy="369332"/>
          </a:xfrm>
          <a:prstGeom prst="rect">
            <a:avLst/>
          </a:prstGeom>
          <a:noFill/>
        </p:spPr>
        <p:txBody>
          <a:bodyPr wrap="none" rtlCol="0">
            <a:spAutoFit/>
          </a:bodyPr>
          <a:lstStyle/>
          <a:p>
            <a:r>
              <a:rPr lang="ja-JP" altLang="en-US" dirty="0" smtClean="0"/>
              <a:t>②</a:t>
            </a:r>
            <a:endParaRPr kumimoji="1" lang="ja-JP" altLang="en-US" dirty="0"/>
          </a:p>
        </p:txBody>
      </p:sp>
      <p:sp>
        <p:nvSpPr>
          <p:cNvPr id="37" name="テキスト ボックス 36"/>
          <p:cNvSpPr txBox="1"/>
          <p:nvPr/>
        </p:nvSpPr>
        <p:spPr>
          <a:xfrm>
            <a:off x="4796779" y="3382576"/>
            <a:ext cx="415498" cy="369332"/>
          </a:xfrm>
          <a:prstGeom prst="rect">
            <a:avLst/>
          </a:prstGeom>
          <a:noFill/>
        </p:spPr>
        <p:txBody>
          <a:bodyPr wrap="none" rtlCol="0">
            <a:spAutoFit/>
          </a:bodyPr>
          <a:lstStyle/>
          <a:p>
            <a:r>
              <a:rPr lang="ja-JP" altLang="en-US" dirty="0" smtClean="0"/>
              <a:t>③</a:t>
            </a:r>
            <a:endParaRPr kumimoji="1" lang="ja-JP" altLang="en-US" dirty="0"/>
          </a:p>
        </p:txBody>
      </p:sp>
      <p:sp>
        <p:nvSpPr>
          <p:cNvPr id="38" name="テキスト ボックス 37"/>
          <p:cNvSpPr txBox="1"/>
          <p:nvPr/>
        </p:nvSpPr>
        <p:spPr>
          <a:xfrm>
            <a:off x="5086705" y="3114952"/>
            <a:ext cx="415498" cy="369332"/>
          </a:xfrm>
          <a:prstGeom prst="rect">
            <a:avLst/>
          </a:prstGeom>
          <a:noFill/>
        </p:spPr>
        <p:txBody>
          <a:bodyPr wrap="none" rtlCol="0">
            <a:spAutoFit/>
          </a:bodyPr>
          <a:lstStyle/>
          <a:p>
            <a:r>
              <a:rPr lang="ja-JP" altLang="en-US" dirty="0" smtClean="0"/>
              <a:t>④</a:t>
            </a:r>
            <a:endParaRPr kumimoji="1" lang="ja-JP" alt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908720"/>
          </a:xfrm>
          <a:solidFill>
            <a:srgbClr val="00B050"/>
          </a:solidFill>
        </p:spPr>
        <p:txBody>
          <a:bodyPr/>
          <a:lstStyle/>
          <a:p>
            <a:r>
              <a:rPr kumimoji="1" lang="ja-JP" altLang="en-US" dirty="0" smtClean="0">
                <a:solidFill>
                  <a:schemeClr val="bg1"/>
                </a:solidFill>
              </a:rPr>
              <a:t>結果①：</a:t>
            </a:r>
            <a:r>
              <a:rPr kumimoji="1" lang="en-US" altLang="ja-JP" dirty="0" smtClean="0">
                <a:solidFill>
                  <a:schemeClr val="bg1"/>
                </a:solidFill>
              </a:rPr>
              <a:t>SST</a:t>
            </a:r>
            <a:r>
              <a:rPr kumimoji="1" lang="ja-JP" altLang="en-US" dirty="0" smtClean="0">
                <a:solidFill>
                  <a:schemeClr val="bg1"/>
                </a:solidFill>
              </a:rPr>
              <a:t>の変動と内部構造</a:t>
            </a:r>
            <a:endParaRPr kumimoji="1" lang="ja-JP" altLang="en-US" dirty="0">
              <a:solidFill>
                <a:schemeClr val="bg1"/>
              </a:solidFill>
            </a:endParaRPr>
          </a:p>
        </p:txBody>
      </p:sp>
      <p:sp>
        <p:nvSpPr>
          <p:cNvPr id="157" name="正方形/長方形 156"/>
          <p:cNvSpPr/>
          <p:nvPr/>
        </p:nvSpPr>
        <p:spPr>
          <a:xfrm>
            <a:off x="8138947" y="4221088"/>
            <a:ext cx="504056"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pic>
        <p:nvPicPr>
          <p:cNvPr id="158" name="Picture 3"/>
          <p:cNvPicPr>
            <a:picLocks noChangeAspect="1" noChangeArrowheads="1"/>
          </p:cNvPicPr>
          <p:nvPr/>
        </p:nvPicPr>
        <p:blipFill>
          <a:blip r:embed="rId3" cstate="print"/>
          <a:srcRect/>
          <a:stretch>
            <a:fillRect/>
          </a:stretch>
        </p:blipFill>
        <p:spPr bwMode="auto">
          <a:xfrm rot="10800000" flipH="1" flipV="1">
            <a:off x="971600" y="6381328"/>
            <a:ext cx="2160240" cy="281141"/>
          </a:xfrm>
          <a:prstGeom prst="rect">
            <a:avLst/>
          </a:prstGeom>
          <a:noFill/>
          <a:ln w="9525">
            <a:noFill/>
            <a:miter lim="800000"/>
            <a:headEnd/>
            <a:tailEnd/>
          </a:ln>
        </p:spPr>
      </p:pic>
      <p:sp>
        <p:nvSpPr>
          <p:cNvPr id="126" name="テキスト ボックス 125"/>
          <p:cNvSpPr txBox="1"/>
          <p:nvPr/>
        </p:nvSpPr>
        <p:spPr>
          <a:xfrm>
            <a:off x="539552" y="1052736"/>
            <a:ext cx="3275856" cy="1015663"/>
          </a:xfrm>
          <a:prstGeom prst="rect">
            <a:avLst/>
          </a:prstGeom>
          <a:solidFill>
            <a:schemeClr val="bg1"/>
          </a:solidFill>
          <a:ln w="38100">
            <a:solidFill>
              <a:schemeClr val="tx1"/>
            </a:solidFill>
          </a:ln>
        </p:spPr>
        <p:txBody>
          <a:bodyPr wrap="square" rtlCol="0">
            <a:spAutoFit/>
          </a:bodyPr>
          <a:lstStyle/>
          <a:p>
            <a:r>
              <a:rPr lang="ja-JP" altLang="en-US" sz="2000" dirty="0" smtClean="0"/>
              <a:t>例．東経</a:t>
            </a:r>
            <a:r>
              <a:rPr lang="en-US" altLang="ja-JP" sz="2000" dirty="0" smtClean="0"/>
              <a:t>142.5</a:t>
            </a:r>
            <a:r>
              <a:rPr lang="ja-JP" altLang="en-US" sz="2000" dirty="0" smtClean="0"/>
              <a:t>度</a:t>
            </a:r>
            <a:endParaRPr lang="en-US" altLang="ja-JP" sz="2000" dirty="0" smtClean="0"/>
          </a:p>
          <a:p>
            <a:r>
              <a:rPr lang="ja-JP" altLang="en-US" sz="2000" dirty="0" smtClean="0">
                <a:solidFill>
                  <a:srgbClr val="FF0000"/>
                </a:solidFill>
              </a:rPr>
              <a:t>暖水渦→</a:t>
            </a:r>
            <a:r>
              <a:rPr lang="en-US" altLang="ja-JP" sz="2000" dirty="0" smtClean="0">
                <a:solidFill>
                  <a:srgbClr val="FF0000"/>
                </a:solidFill>
              </a:rPr>
              <a:t>SST</a:t>
            </a:r>
            <a:r>
              <a:rPr lang="ja-JP" altLang="en-US" sz="2000" dirty="0" smtClean="0">
                <a:solidFill>
                  <a:srgbClr val="FF0000"/>
                </a:solidFill>
              </a:rPr>
              <a:t>が下がりにくい</a:t>
            </a:r>
            <a:endParaRPr lang="en-US" altLang="ja-JP" sz="2000" dirty="0" smtClean="0">
              <a:solidFill>
                <a:srgbClr val="FF0000"/>
              </a:solidFill>
            </a:endParaRPr>
          </a:p>
          <a:p>
            <a:r>
              <a:rPr lang="ja-JP" altLang="en-US" sz="2000" dirty="0" smtClean="0">
                <a:solidFill>
                  <a:srgbClr val="0070C0"/>
                </a:solidFill>
              </a:rPr>
              <a:t>冷水渦→</a:t>
            </a:r>
            <a:r>
              <a:rPr lang="en-US" altLang="ja-JP" sz="2000" dirty="0" smtClean="0">
                <a:solidFill>
                  <a:srgbClr val="0070C0"/>
                </a:solidFill>
              </a:rPr>
              <a:t>SST</a:t>
            </a:r>
            <a:r>
              <a:rPr lang="ja-JP" altLang="en-US" sz="2000" dirty="0" smtClean="0">
                <a:solidFill>
                  <a:srgbClr val="0070C0"/>
                </a:solidFill>
              </a:rPr>
              <a:t>が下がりやすい</a:t>
            </a:r>
            <a:endParaRPr lang="en-US" altLang="ja-JP" sz="2000" dirty="0" smtClean="0">
              <a:solidFill>
                <a:srgbClr val="0070C0"/>
              </a:solidFill>
            </a:endParaRPr>
          </a:p>
        </p:txBody>
      </p:sp>
      <p:pic>
        <p:nvPicPr>
          <p:cNvPr id="3" name="Picture 2"/>
          <p:cNvPicPr>
            <a:picLocks noChangeAspect="1" noChangeArrowheads="1"/>
          </p:cNvPicPr>
          <p:nvPr/>
        </p:nvPicPr>
        <p:blipFill>
          <a:blip r:embed="rId4" cstate="print"/>
          <a:srcRect/>
          <a:stretch>
            <a:fillRect/>
          </a:stretch>
        </p:blipFill>
        <p:spPr bwMode="auto">
          <a:xfrm>
            <a:off x="4067944" y="980728"/>
            <a:ext cx="2394266" cy="2736304"/>
          </a:xfrm>
          <a:prstGeom prst="rect">
            <a:avLst/>
          </a:prstGeom>
          <a:noFill/>
          <a:ln w="9525">
            <a:noFill/>
            <a:miter lim="800000"/>
            <a:headEnd/>
            <a:tailEnd/>
          </a:ln>
        </p:spPr>
      </p:pic>
      <p:pic>
        <p:nvPicPr>
          <p:cNvPr id="4" name="Picture 3"/>
          <p:cNvPicPr>
            <a:picLocks noChangeAspect="1" noChangeArrowheads="1"/>
          </p:cNvPicPr>
          <p:nvPr/>
        </p:nvPicPr>
        <p:blipFill>
          <a:blip r:embed="rId5" cstate="print"/>
          <a:srcRect/>
          <a:stretch>
            <a:fillRect/>
          </a:stretch>
        </p:blipFill>
        <p:spPr bwMode="auto">
          <a:xfrm>
            <a:off x="4067944" y="3933056"/>
            <a:ext cx="2598176" cy="2708920"/>
          </a:xfrm>
          <a:prstGeom prst="rect">
            <a:avLst/>
          </a:prstGeom>
          <a:solidFill>
            <a:schemeClr val="bg1"/>
          </a:solidFill>
          <a:ln w="9525">
            <a:noFill/>
            <a:miter lim="800000"/>
            <a:headEnd/>
            <a:tailEnd/>
          </a:ln>
        </p:spPr>
      </p:pic>
      <p:sp>
        <p:nvSpPr>
          <p:cNvPr id="20" name="二等辺三角形 19"/>
          <p:cNvSpPr/>
          <p:nvPr/>
        </p:nvSpPr>
        <p:spPr>
          <a:xfrm rot="5400000">
            <a:off x="6867461" y="3381319"/>
            <a:ext cx="252040" cy="3115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118" name="円/楕円 117"/>
          <p:cNvSpPr/>
          <p:nvPr/>
        </p:nvSpPr>
        <p:spPr>
          <a:xfrm flipV="1">
            <a:off x="5220072" y="2708920"/>
            <a:ext cx="216024" cy="21602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120" name="円/楕円 119"/>
          <p:cNvSpPr/>
          <p:nvPr/>
        </p:nvSpPr>
        <p:spPr>
          <a:xfrm>
            <a:off x="5292080" y="5373216"/>
            <a:ext cx="288032" cy="28803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121" name="円/楕円 120"/>
          <p:cNvSpPr/>
          <p:nvPr/>
        </p:nvSpPr>
        <p:spPr>
          <a:xfrm>
            <a:off x="5220072" y="2996952"/>
            <a:ext cx="216024" cy="216024"/>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119" name="円/楕円 118"/>
          <p:cNvSpPr/>
          <p:nvPr/>
        </p:nvSpPr>
        <p:spPr>
          <a:xfrm>
            <a:off x="5292080" y="5733256"/>
            <a:ext cx="288032" cy="288032"/>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cxnSp>
        <p:nvCxnSpPr>
          <p:cNvPr id="132" name="直線コネクタ 131"/>
          <p:cNvCxnSpPr>
            <a:stCxn id="118" idx="2"/>
          </p:cNvCxnSpPr>
          <p:nvPr/>
        </p:nvCxnSpPr>
        <p:spPr>
          <a:xfrm flipH="1" flipV="1">
            <a:off x="3779912" y="1556792"/>
            <a:ext cx="1440160" cy="12601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円/楕円 134"/>
          <p:cNvSpPr/>
          <p:nvPr/>
        </p:nvSpPr>
        <p:spPr>
          <a:xfrm>
            <a:off x="5436096" y="2492896"/>
            <a:ext cx="216024" cy="21602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cxnSp>
        <p:nvCxnSpPr>
          <p:cNvPr id="153" name="直線コネクタ 152"/>
          <p:cNvCxnSpPr/>
          <p:nvPr/>
        </p:nvCxnSpPr>
        <p:spPr>
          <a:xfrm flipH="1" flipV="1">
            <a:off x="3779912" y="1484784"/>
            <a:ext cx="1552307" cy="16225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円/楕円 169"/>
          <p:cNvSpPr/>
          <p:nvPr/>
        </p:nvSpPr>
        <p:spPr>
          <a:xfrm>
            <a:off x="5076056" y="3068960"/>
            <a:ext cx="216024" cy="504056"/>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171" name="正方形/長方形 170"/>
          <p:cNvSpPr/>
          <p:nvPr/>
        </p:nvSpPr>
        <p:spPr>
          <a:xfrm>
            <a:off x="2843808" y="2132856"/>
            <a:ext cx="144016" cy="3024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grpSp>
        <p:nvGrpSpPr>
          <p:cNvPr id="59" name="グループ化 58"/>
          <p:cNvGrpSpPr/>
          <p:nvPr/>
        </p:nvGrpSpPr>
        <p:grpSpPr>
          <a:xfrm>
            <a:off x="611560" y="2204864"/>
            <a:ext cx="2899266" cy="4041740"/>
            <a:chOff x="0" y="2060848"/>
            <a:chExt cx="2899266" cy="4041740"/>
          </a:xfrm>
        </p:grpSpPr>
        <p:pic>
          <p:nvPicPr>
            <p:cNvPr id="127" name="Picture 2"/>
            <p:cNvPicPr>
              <a:picLocks noChangeAspect="1" noChangeArrowheads="1"/>
            </p:cNvPicPr>
            <p:nvPr/>
          </p:nvPicPr>
          <p:blipFill>
            <a:blip r:embed="rId6" cstate="print"/>
            <a:srcRect/>
            <a:stretch>
              <a:fillRect/>
            </a:stretch>
          </p:blipFill>
          <p:spPr bwMode="auto">
            <a:xfrm>
              <a:off x="0" y="2060848"/>
              <a:ext cx="2880320" cy="3168352"/>
            </a:xfrm>
            <a:prstGeom prst="rect">
              <a:avLst/>
            </a:prstGeom>
            <a:noFill/>
            <a:ln w="9525">
              <a:noFill/>
              <a:miter lim="800000"/>
              <a:headEnd/>
              <a:tailEnd/>
            </a:ln>
          </p:spPr>
        </p:pic>
        <p:sp>
          <p:nvSpPr>
            <p:cNvPr id="128" name="正方形/長方形 127"/>
            <p:cNvSpPr/>
            <p:nvPr/>
          </p:nvSpPr>
          <p:spPr>
            <a:xfrm>
              <a:off x="971600" y="2132856"/>
              <a:ext cx="432048" cy="3168352"/>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cxnSp>
          <p:nvCxnSpPr>
            <p:cNvPr id="137" name="直線矢印コネクタ 136"/>
            <p:cNvCxnSpPr/>
            <p:nvPr/>
          </p:nvCxnSpPr>
          <p:spPr>
            <a:xfrm flipH="1">
              <a:off x="827584" y="5301208"/>
              <a:ext cx="360040"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9" name="テキスト ボックス 138"/>
            <p:cNvSpPr txBox="1"/>
            <p:nvPr/>
          </p:nvSpPr>
          <p:spPr>
            <a:xfrm>
              <a:off x="179512" y="5733256"/>
              <a:ext cx="936104" cy="369332"/>
            </a:xfrm>
            <a:prstGeom prst="rect">
              <a:avLst/>
            </a:prstGeom>
            <a:solidFill>
              <a:srgbClr val="FFFF00"/>
            </a:solidFill>
            <a:ln>
              <a:solidFill>
                <a:schemeClr val="tx1"/>
              </a:solidFill>
            </a:ln>
          </p:spPr>
          <p:txBody>
            <a:bodyPr wrap="square" rtlCol="0">
              <a:spAutoFit/>
            </a:bodyPr>
            <a:lstStyle/>
            <a:p>
              <a:r>
                <a:rPr lang="ja-JP" altLang="en-US" b="1" dirty="0" smtClean="0"/>
                <a:t>暖水渦</a:t>
              </a:r>
              <a:endParaRPr kumimoji="1" lang="ja-JP" altLang="en-US" b="1" dirty="0"/>
            </a:p>
          </p:txBody>
        </p:sp>
        <p:sp>
          <p:nvSpPr>
            <p:cNvPr id="159" name="正方形/長方形 158"/>
            <p:cNvSpPr/>
            <p:nvPr/>
          </p:nvSpPr>
          <p:spPr>
            <a:xfrm>
              <a:off x="1475656" y="2132856"/>
              <a:ext cx="504056" cy="3168352"/>
            </a:xfrm>
            <a:prstGeom prst="rect">
              <a:avLst/>
            </a:prstGeom>
            <a:noFill/>
            <a:ln w="571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cxnSp>
          <p:nvCxnSpPr>
            <p:cNvPr id="164" name="直線矢印コネクタ 163"/>
            <p:cNvCxnSpPr/>
            <p:nvPr/>
          </p:nvCxnSpPr>
          <p:spPr>
            <a:xfrm>
              <a:off x="1907704" y="5301208"/>
              <a:ext cx="288032" cy="43204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67" name="テキスト ボックス 166"/>
            <p:cNvSpPr txBox="1"/>
            <p:nvPr/>
          </p:nvSpPr>
          <p:spPr>
            <a:xfrm>
              <a:off x="1763688" y="5733256"/>
              <a:ext cx="936104" cy="369332"/>
            </a:xfrm>
            <a:prstGeom prst="rect">
              <a:avLst/>
            </a:prstGeom>
            <a:solidFill>
              <a:srgbClr val="FFFF00"/>
            </a:solidFill>
            <a:ln>
              <a:solidFill>
                <a:schemeClr val="tx1"/>
              </a:solidFill>
            </a:ln>
          </p:spPr>
          <p:txBody>
            <a:bodyPr wrap="square" rtlCol="0">
              <a:spAutoFit/>
            </a:bodyPr>
            <a:lstStyle/>
            <a:p>
              <a:r>
                <a:rPr lang="ja-JP" altLang="en-US" b="1" dirty="0" smtClean="0"/>
                <a:t>冷水渦</a:t>
              </a:r>
              <a:endParaRPr kumimoji="1" lang="ja-JP" altLang="en-US" b="1" dirty="0"/>
            </a:p>
          </p:txBody>
        </p:sp>
        <p:sp>
          <p:nvSpPr>
            <p:cNvPr id="56" name="テキスト ボックス 55"/>
            <p:cNvSpPr txBox="1"/>
            <p:nvPr/>
          </p:nvSpPr>
          <p:spPr>
            <a:xfrm>
              <a:off x="2483768" y="5229200"/>
              <a:ext cx="415498" cy="369332"/>
            </a:xfrm>
            <a:prstGeom prst="rect">
              <a:avLst/>
            </a:prstGeom>
            <a:solidFill>
              <a:schemeClr val="bg1"/>
            </a:solidFill>
            <a:ln>
              <a:solidFill>
                <a:schemeClr val="tx1"/>
              </a:solidFill>
            </a:ln>
          </p:spPr>
          <p:txBody>
            <a:bodyPr wrap="none" rtlCol="0">
              <a:spAutoFit/>
            </a:bodyPr>
            <a:lstStyle/>
            <a:p>
              <a:r>
                <a:rPr lang="ja-JP" altLang="en-US" b="1" dirty="0" smtClean="0"/>
                <a:t>南</a:t>
              </a:r>
              <a:endParaRPr kumimoji="1" lang="ja-JP" altLang="en-US" b="1" dirty="0"/>
            </a:p>
          </p:txBody>
        </p:sp>
        <p:sp>
          <p:nvSpPr>
            <p:cNvPr id="57" name="テキスト ボックス 56"/>
            <p:cNvSpPr txBox="1"/>
            <p:nvPr/>
          </p:nvSpPr>
          <p:spPr>
            <a:xfrm>
              <a:off x="251520" y="5229200"/>
              <a:ext cx="415498" cy="369332"/>
            </a:xfrm>
            <a:prstGeom prst="rect">
              <a:avLst/>
            </a:prstGeom>
            <a:solidFill>
              <a:schemeClr val="bg1"/>
            </a:solidFill>
            <a:ln>
              <a:solidFill>
                <a:schemeClr val="tx1"/>
              </a:solidFill>
            </a:ln>
          </p:spPr>
          <p:txBody>
            <a:bodyPr wrap="none" rtlCol="0">
              <a:spAutoFit/>
            </a:bodyPr>
            <a:lstStyle/>
            <a:p>
              <a:r>
                <a:rPr lang="ja-JP" altLang="en-US" b="1" dirty="0" smtClean="0"/>
                <a:t>北</a:t>
              </a:r>
              <a:endParaRPr kumimoji="1" lang="ja-JP" altLang="en-US" b="1" dirty="0"/>
            </a:p>
          </p:txBody>
        </p:sp>
      </p:grpSp>
      <p:pic>
        <p:nvPicPr>
          <p:cNvPr id="29" name="Picture 3"/>
          <p:cNvPicPr>
            <a:picLocks noChangeAspect="1" noChangeArrowheads="1"/>
          </p:cNvPicPr>
          <p:nvPr/>
        </p:nvPicPr>
        <p:blipFill>
          <a:blip r:embed="rId7" cstate="print"/>
          <a:srcRect/>
          <a:stretch>
            <a:fillRect/>
          </a:stretch>
        </p:blipFill>
        <p:spPr bwMode="auto">
          <a:xfrm>
            <a:off x="3995936" y="6574686"/>
            <a:ext cx="2664296" cy="283314"/>
          </a:xfrm>
          <a:prstGeom prst="rect">
            <a:avLst/>
          </a:prstGeom>
          <a:noFill/>
          <a:ln w="9525">
            <a:noFill/>
            <a:miter lim="800000"/>
            <a:headEnd/>
            <a:tailEnd/>
          </a:ln>
        </p:spPr>
      </p:pic>
      <p:pic>
        <p:nvPicPr>
          <p:cNvPr id="35" name="Picture 3"/>
          <p:cNvPicPr>
            <a:picLocks noChangeAspect="1" noChangeArrowheads="1"/>
          </p:cNvPicPr>
          <p:nvPr/>
        </p:nvPicPr>
        <p:blipFill>
          <a:blip r:embed="rId3" cstate="print"/>
          <a:srcRect/>
          <a:stretch>
            <a:fillRect/>
          </a:stretch>
        </p:blipFill>
        <p:spPr bwMode="auto">
          <a:xfrm rot="10800000" flipH="1" flipV="1">
            <a:off x="4139952" y="3717032"/>
            <a:ext cx="2353361" cy="209132"/>
          </a:xfrm>
          <a:prstGeom prst="rect">
            <a:avLst/>
          </a:prstGeom>
          <a:noFill/>
          <a:ln w="9525">
            <a:noFill/>
            <a:miter lim="800000"/>
            <a:headEnd/>
            <a:tailEnd/>
          </a:ln>
        </p:spPr>
      </p:pic>
      <p:sp>
        <p:nvSpPr>
          <p:cNvPr id="36" name="テキスト ボックス 35"/>
          <p:cNvSpPr txBox="1"/>
          <p:nvPr/>
        </p:nvSpPr>
        <p:spPr>
          <a:xfrm>
            <a:off x="4427984" y="4293096"/>
            <a:ext cx="1196161" cy="261610"/>
          </a:xfrm>
          <a:prstGeom prst="rect">
            <a:avLst/>
          </a:prstGeom>
          <a:solidFill>
            <a:schemeClr val="bg1"/>
          </a:solidFill>
        </p:spPr>
        <p:txBody>
          <a:bodyPr wrap="none" rtlCol="0">
            <a:spAutoFit/>
          </a:bodyPr>
          <a:lstStyle/>
          <a:p>
            <a:r>
              <a:rPr kumimoji="1" lang="ja-JP" altLang="en-US" sz="1100" dirty="0" smtClean="0"/>
              <a:t>２９日からの偏差</a:t>
            </a:r>
            <a:endParaRPr kumimoji="1" lang="ja-JP" altLang="en-US" sz="1100" dirty="0"/>
          </a:p>
        </p:txBody>
      </p:sp>
      <p:sp>
        <p:nvSpPr>
          <p:cNvPr id="37" name="テキスト ボックス 36"/>
          <p:cNvSpPr txBox="1"/>
          <p:nvPr/>
        </p:nvSpPr>
        <p:spPr>
          <a:xfrm>
            <a:off x="4283968" y="1268760"/>
            <a:ext cx="1431802" cy="261610"/>
          </a:xfrm>
          <a:prstGeom prst="rect">
            <a:avLst/>
          </a:prstGeom>
          <a:solidFill>
            <a:schemeClr val="bg1"/>
          </a:solidFill>
        </p:spPr>
        <p:txBody>
          <a:bodyPr wrap="none" rtlCol="0">
            <a:spAutoFit/>
          </a:bodyPr>
          <a:lstStyle/>
          <a:p>
            <a:r>
              <a:rPr lang="ja-JP" altLang="en-US" sz="1100" dirty="0" smtClean="0"/>
              <a:t>水深１００</a:t>
            </a:r>
            <a:r>
              <a:rPr lang="en-US" altLang="ja-JP" sz="1100" dirty="0" smtClean="0"/>
              <a:t>m</a:t>
            </a:r>
            <a:r>
              <a:rPr lang="ja-JP" altLang="en-US" sz="1100" dirty="0" smtClean="0"/>
              <a:t>の水温図</a:t>
            </a:r>
            <a:endParaRPr kumimoji="1" lang="en-US" altLang="ja-JP" sz="1100" dirty="0" smtClean="0"/>
          </a:p>
        </p:txBody>
      </p:sp>
      <p:sp>
        <p:nvSpPr>
          <p:cNvPr id="63" name="正方形/長方形 62"/>
          <p:cNvSpPr/>
          <p:nvPr/>
        </p:nvSpPr>
        <p:spPr>
          <a:xfrm>
            <a:off x="5436096" y="3140968"/>
            <a:ext cx="3528392" cy="1080120"/>
          </a:xfrm>
          <a:prstGeom prst="rect">
            <a:avLst/>
          </a:prstGeom>
          <a:solidFill>
            <a:srgbClr val="FFFF00"/>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予想通りとなったのは</a:t>
            </a:r>
            <a:endParaRPr kumimoji="1" lang="en-US" altLang="ja-JP" sz="2400" b="1" dirty="0" smtClean="0">
              <a:solidFill>
                <a:schemeClr val="tx1"/>
              </a:solidFill>
            </a:endParaRPr>
          </a:p>
          <a:p>
            <a:pPr algn="ctr"/>
            <a:r>
              <a:rPr lang="ja-JP" altLang="en-US" sz="2400" b="1" dirty="0" smtClean="0">
                <a:solidFill>
                  <a:schemeClr val="tx1"/>
                </a:solidFill>
              </a:rPr>
              <a:t>暖水渦</a:t>
            </a:r>
            <a:r>
              <a:rPr lang="en-US" altLang="ja-JP" sz="2400" b="1" dirty="0" smtClean="0">
                <a:solidFill>
                  <a:schemeClr val="tx1"/>
                </a:solidFill>
              </a:rPr>
              <a:t>2</a:t>
            </a:r>
            <a:r>
              <a:rPr lang="ja-JP" altLang="en-US" sz="2400" b="1" dirty="0" smtClean="0">
                <a:solidFill>
                  <a:schemeClr val="tx1"/>
                </a:solidFill>
              </a:rPr>
              <a:t>つと冷水渦</a:t>
            </a:r>
            <a:r>
              <a:rPr lang="en-US" altLang="ja-JP" sz="2400" b="1" dirty="0" smtClean="0">
                <a:solidFill>
                  <a:schemeClr val="tx1"/>
                </a:solidFill>
              </a:rPr>
              <a:t>2</a:t>
            </a:r>
            <a:r>
              <a:rPr lang="ja-JP" altLang="en-US" sz="2400" b="1" dirty="0" smtClean="0">
                <a:solidFill>
                  <a:schemeClr val="tx1"/>
                </a:solidFill>
              </a:rPr>
              <a:t>つ</a:t>
            </a:r>
            <a:endParaRPr kumimoji="1" lang="ja-JP" altLang="en-US" sz="2400" b="1" dirty="0" smtClean="0">
              <a:solidFill>
                <a:schemeClr val="tx1"/>
              </a:solidFill>
            </a:endParaRPr>
          </a:p>
        </p:txBody>
      </p:sp>
      <p:cxnSp>
        <p:nvCxnSpPr>
          <p:cNvPr id="46" name="直線コネクタ 45"/>
          <p:cNvCxnSpPr/>
          <p:nvPr/>
        </p:nvCxnSpPr>
        <p:spPr>
          <a:xfrm>
            <a:off x="5320000" y="1196752"/>
            <a:ext cx="0" cy="2448272"/>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5436096" y="4077072"/>
            <a:ext cx="0" cy="2376264"/>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linds(horizontal)">
                                      <p:cBhvr>
                                        <p:cTn id="7" dur="500"/>
                                        <p:tgtEl>
                                          <p:spTgt spid="6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5"/>
                                        </p:tgtEl>
                                        <p:attrNameLst>
                                          <p:attrName>style.visibility</p:attrName>
                                        </p:attrNameLst>
                                      </p:cBhvr>
                                      <p:to>
                                        <p:strVal val="visible"/>
                                      </p:to>
                                    </p:set>
                                    <p:animEffect transition="in" filter="blinds(horizontal)">
                                      <p:cBhvr>
                                        <p:cTn id="10" dur="500"/>
                                        <p:tgtEl>
                                          <p:spTgt spid="13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0"/>
                                        </p:tgtEl>
                                        <p:attrNameLst>
                                          <p:attrName>style.visibility</p:attrName>
                                        </p:attrNameLst>
                                      </p:cBhvr>
                                      <p:to>
                                        <p:strVal val="visible"/>
                                      </p:to>
                                    </p:set>
                                    <p:animEffect transition="in" filter="blinds(horizontal)">
                                      <p:cBhvr>
                                        <p:cTn id="13"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70"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764704"/>
          </a:xfrm>
          <a:solidFill>
            <a:srgbClr val="00B050"/>
          </a:solidFill>
        </p:spPr>
        <p:txBody>
          <a:bodyPr>
            <a:normAutofit/>
          </a:bodyPr>
          <a:lstStyle/>
          <a:p>
            <a:r>
              <a:rPr lang="ja-JP" altLang="en-US" dirty="0" smtClean="0">
                <a:solidFill>
                  <a:schemeClr val="bg1"/>
                </a:solidFill>
              </a:rPr>
              <a:t>結果①：</a:t>
            </a:r>
            <a:r>
              <a:rPr lang="en-US" altLang="ja-JP" dirty="0" smtClean="0">
                <a:solidFill>
                  <a:schemeClr val="bg1"/>
                </a:solidFill>
              </a:rPr>
              <a:t>SST</a:t>
            </a:r>
            <a:r>
              <a:rPr lang="ja-JP" altLang="en-US" dirty="0" smtClean="0">
                <a:solidFill>
                  <a:schemeClr val="bg1"/>
                </a:solidFill>
              </a:rPr>
              <a:t>の変動と内部構造</a:t>
            </a:r>
            <a:endParaRPr kumimoji="1" lang="ja-JP" altLang="en-US" dirty="0"/>
          </a:p>
        </p:txBody>
      </p:sp>
      <p:pic>
        <p:nvPicPr>
          <p:cNvPr id="3" name="Picture 2"/>
          <p:cNvPicPr>
            <a:picLocks noChangeAspect="1" noChangeArrowheads="1"/>
          </p:cNvPicPr>
          <p:nvPr/>
        </p:nvPicPr>
        <p:blipFill>
          <a:blip r:embed="rId2" cstate="print"/>
          <a:srcRect/>
          <a:stretch>
            <a:fillRect/>
          </a:stretch>
        </p:blipFill>
        <p:spPr bwMode="auto">
          <a:xfrm>
            <a:off x="323528" y="980728"/>
            <a:ext cx="2520280" cy="2880320"/>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395536" y="3861048"/>
            <a:ext cx="2592288" cy="2634563"/>
          </a:xfrm>
          <a:prstGeom prst="rect">
            <a:avLst/>
          </a:prstGeom>
          <a:solidFill>
            <a:schemeClr val="bg1"/>
          </a:solidFill>
          <a:ln w="9525">
            <a:noFill/>
            <a:miter lim="800000"/>
            <a:headEnd/>
            <a:tailEnd/>
          </a:ln>
        </p:spPr>
      </p:pic>
      <p:sp>
        <p:nvSpPr>
          <p:cNvPr id="5" name="正方形/長方形 4"/>
          <p:cNvSpPr/>
          <p:nvPr/>
        </p:nvSpPr>
        <p:spPr>
          <a:xfrm>
            <a:off x="1979712" y="1196752"/>
            <a:ext cx="792088" cy="5256584"/>
          </a:xfrm>
          <a:prstGeom prst="rect">
            <a:avLst/>
          </a:prstGeom>
          <a:solidFill>
            <a:schemeClr val="bg1">
              <a:lumMod val="5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grpSp>
        <p:nvGrpSpPr>
          <p:cNvPr id="6" name="グループ化 5"/>
          <p:cNvGrpSpPr/>
          <p:nvPr/>
        </p:nvGrpSpPr>
        <p:grpSpPr>
          <a:xfrm>
            <a:off x="1691680" y="1196752"/>
            <a:ext cx="1080120" cy="2628292"/>
            <a:chOff x="4499992" y="1196752"/>
            <a:chExt cx="1080120" cy="2628292"/>
          </a:xfrm>
        </p:grpSpPr>
        <p:sp>
          <p:nvSpPr>
            <p:cNvPr id="7" name="正方形/長方形 6"/>
            <p:cNvSpPr/>
            <p:nvPr/>
          </p:nvSpPr>
          <p:spPr>
            <a:xfrm>
              <a:off x="4499992" y="3212976"/>
              <a:ext cx="288032" cy="576064"/>
            </a:xfrm>
            <a:prstGeom prst="rect">
              <a:avLst/>
            </a:prstGeom>
            <a:solidFill>
              <a:schemeClr val="bg1">
                <a:lumMod val="5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cxnSp>
          <p:nvCxnSpPr>
            <p:cNvPr id="8" name="直線コネクタ 7"/>
            <p:cNvCxnSpPr/>
            <p:nvPr/>
          </p:nvCxnSpPr>
          <p:spPr>
            <a:xfrm>
              <a:off x="4499992" y="3212976"/>
              <a:ext cx="28803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4788024" y="1196752"/>
              <a:ext cx="0" cy="20162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4788024" y="1196752"/>
              <a:ext cx="79208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5580112" y="1196752"/>
              <a:ext cx="0" cy="26282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4499992" y="3212976"/>
              <a:ext cx="0" cy="57606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グループ化 12"/>
          <p:cNvGrpSpPr/>
          <p:nvPr/>
        </p:nvGrpSpPr>
        <p:grpSpPr>
          <a:xfrm>
            <a:off x="1691680" y="3789040"/>
            <a:ext cx="1080120" cy="2520280"/>
            <a:chOff x="4499992" y="3789040"/>
            <a:chExt cx="1080120" cy="2664296"/>
          </a:xfrm>
        </p:grpSpPr>
        <p:sp>
          <p:nvSpPr>
            <p:cNvPr id="14" name="正方形/長方形 13"/>
            <p:cNvSpPr/>
            <p:nvPr/>
          </p:nvSpPr>
          <p:spPr>
            <a:xfrm>
              <a:off x="4499992" y="5877272"/>
              <a:ext cx="288032" cy="576064"/>
            </a:xfrm>
            <a:prstGeom prst="rect">
              <a:avLst/>
            </a:prstGeom>
            <a:solidFill>
              <a:schemeClr val="bg1">
                <a:lumMod val="5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cxnSp>
          <p:nvCxnSpPr>
            <p:cNvPr id="15" name="直線コネクタ 14"/>
            <p:cNvCxnSpPr/>
            <p:nvPr/>
          </p:nvCxnSpPr>
          <p:spPr>
            <a:xfrm>
              <a:off x="4499992" y="3789040"/>
              <a:ext cx="108012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788024" y="3933056"/>
              <a:ext cx="0" cy="19442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572000" y="5877272"/>
              <a:ext cx="21602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572000" y="5877272"/>
              <a:ext cx="0" cy="57606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4788024" y="3933056"/>
              <a:ext cx="79208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5580112" y="3933056"/>
              <a:ext cx="0" cy="25202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4499992" y="6453336"/>
              <a:ext cx="108012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2" name="Picture 2"/>
          <p:cNvPicPr>
            <a:picLocks noChangeAspect="1" noChangeArrowheads="1"/>
          </p:cNvPicPr>
          <p:nvPr/>
        </p:nvPicPr>
        <p:blipFill>
          <a:blip r:embed="rId4" cstate="print"/>
          <a:srcRect/>
          <a:stretch>
            <a:fillRect/>
          </a:stretch>
        </p:blipFill>
        <p:spPr bwMode="auto">
          <a:xfrm>
            <a:off x="6084168" y="3284984"/>
            <a:ext cx="2232248" cy="1800994"/>
          </a:xfrm>
          <a:prstGeom prst="rect">
            <a:avLst/>
          </a:prstGeom>
          <a:noFill/>
          <a:ln w="9525">
            <a:noFill/>
            <a:miter lim="800000"/>
            <a:headEnd/>
            <a:tailEnd/>
          </a:ln>
        </p:spPr>
      </p:pic>
      <p:sp>
        <p:nvSpPr>
          <p:cNvPr id="25" name="円/楕円 24"/>
          <p:cNvSpPr/>
          <p:nvPr/>
        </p:nvSpPr>
        <p:spPr>
          <a:xfrm>
            <a:off x="2051720" y="3068960"/>
            <a:ext cx="288032" cy="216024"/>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26" name="円/楕円 25"/>
          <p:cNvSpPr/>
          <p:nvPr/>
        </p:nvSpPr>
        <p:spPr>
          <a:xfrm>
            <a:off x="2123728" y="5661248"/>
            <a:ext cx="288032" cy="216024"/>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27" name="テキスト ボックス 26"/>
          <p:cNvSpPr txBox="1"/>
          <p:nvPr/>
        </p:nvSpPr>
        <p:spPr>
          <a:xfrm>
            <a:off x="3131841" y="836712"/>
            <a:ext cx="2808312" cy="707886"/>
          </a:xfrm>
          <a:prstGeom prst="rect">
            <a:avLst/>
          </a:prstGeom>
          <a:noFill/>
          <a:ln w="38100">
            <a:solidFill>
              <a:schemeClr val="tx1"/>
            </a:solidFill>
          </a:ln>
        </p:spPr>
        <p:txBody>
          <a:bodyPr wrap="square" rtlCol="0">
            <a:spAutoFit/>
          </a:bodyPr>
          <a:lstStyle/>
          <a:p>
            <a:r>
              <a:rPr lang="ja-JP" altLang="en-US" sz="2000" dirty="0" smtClean="0"/>
              <a:t>例．東経</a:t>
            </a:r>
            <a:r>
              <a:rPr lang="en-US" altLang="ja-JP" sz="2000" dirty="0" smtClean="0"/>
              <a:t>146.5</a:t>
            </a:r>
            <a:r>
              <a:rPr lang="ja-JP" altLang="en-US" sz="2000" dirty="0" smtClean="0"/>
              <a:t>度</a:t>
            </a:r>
            <a:endParaRPr lang="en-US" altLang="ja-JP" sz="2000" dirty="0" smtClean="0"/>
          </a:p>
          <a:p>
            <a:r>
              <a:rPr lang="ja-JP" altLang="en-US" sz="2000" dirty="0" smtClean="0">
                <a:solidFill>
                  <a:srgbClr val="7030A0"/>
                </a:solidFill>
              </a:rPr>
              <a:t>暖水渦→</a:t>
            </a:r>
            <a:r>
              <a:rPr lang="en-US" altLang="ja-JP" sz="2000" dirty="0" smtClean="0">
                <a:solidFill>
                  <a:srgbClr val="7030A0"/>
                </a:solidFill>
              </a:rPr>
              <a:t>SST</a:t>
            </a:r>
            <a:r>
              <a:rPr lang="ja-JP" altLang="en-US" sz="2000" dirty="0" smtClean="0">
                <a:solidFill>
                  <a:srgbClr val="7030A0"/>
                </a:solidFill>
              </a:rPr>
              <a:t>が低下！？</a:t>
            </a:r>
            <a:endParaRPr kumimoji="1" lang="ja-JP" altLang="en-US" sz="2000" dirty="0">
              <a:solidFill>
                <a:srgbClr val="7030A0"/>
              </a:solidFill>
            </a:endParaRPr>
          </a:p>
        </p:txBody>
      </p:sp>
      <p:pic>
        <p:nvPicPr>
          <p:cNvPr id="1026" name="Picture 2"/>
          <p:cNvPicPr>
            <a:picLocks noChangeAspect="1" noChangeArrowheads="1"/>
          </p:cNvPicPr>
          <p:nvPr/>
        </p:nvPicPr>
        <p:blipFill>
          <a:blip r:embed="rId5" cstate="print"/>
          <a:srcRect/>
          <a:stretch>
            <a:fillRect/>
          </a:stretch>
        </p:blipFill>
        <p:spPr bwMode="auto">
          <a:xfrm>
            <a:off x="3419872" y="3356992"/>
            <a:ext cx="2160240" cy="1766079"/>
          </a:xfrm>
          <a:prstGeom prst="rect">
            <a:avLst/>
          </a:prstGeom>
          <a:noFill/>
          <a:ln w="9525">
            <a:noFill/>
            <a:miter lim="800000"/>
            <a:headEnd/>
            <a:tailEnd/>
          </a:ln>
        </p:spPr>
      </p:pic>
      <p:pic>
        <p:nvPicPr>
          <p:cNvPr id="23" name="Picture 4"/>
          <p:cNvPicPr>
            <a:picLocks noChangeAspect="1" noChangeArrowheads="1"/>
          </p:cNvPicPr>
          <p:nvPr/>
        </p:nvPicPr>
        <p:blipFill>
          <a:blip r:embed="rId6" cstate="print"/>
          <a:srcRect/>
          <a:stretch>
            <a:fillRect/>
          </a:stretch>
        </p:blipFill>
        <p:spPr bwMode="auto">
          <a:xfrm>
            <a:off x="3347864" y="5085184"/>
            <a:ext cx="2160240" cy="1628800"/>
          </a:xfrm>
          <a:prstGeom prst="rect">
            <a:avLst/>
          </a:prstGeom>
          <a:noFill/>
          <a:ln w="9525">
            <a:noFill/>
            <a:miter lim="800000"/>
            <a:headEnd/>
            <a:tailEnd/>
          </a:ln>
        </p:spPr>
      </p:pic>
      <p:sp>
        <p:nvSpPr>
          <p:cNvPr id="28" name="円/楕円 27"/>
          <p:cNvSpPr/>
          <p:nvPr/>
        </p:nvSpPr>
        <p:spPr>
          <a:xfrm flipH="1">
            <a:off x="2051720" y="3356992"/>
            <a:ext cx="360040" cy="216024"/>
          </a:xfrm>
          <a:prstGeom prst="ellipse">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29" name="円/楕円 28"/>
          <p:cNvSpPr/>
          <p:nvPr/>
        </p:nvSpPr>
        <p:spPr>
          <a:xfrm flipH="1">
            <a:off x="2123728" y="5949280"/>
            <a:ext cx="360040" cy="216024"/>
          </a:xfrm>
          <a:prstGeom prst="ellipse">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pic>
        <p:nvPicPr>
          <p:cNvPr id="24" name="Picture 2"/>
          <p:cNvPicPr>
            <a:picLocks noChangeAspect="1" noChangeArrowheads="1"/>
          </p:cNvPicPr>
          <p:nvPr/>
        </p:nvPicPr>
        <p:blipFill>
          <a:blip r:embed="rId7" cstate="print"/>
          <a:srcRect/>
          <a:stretch>
            <a:fillRect/>
          </a:stretch>
        </p:blipFill>
        <p:spPr bwMode="auto">
          <a:xfrm>
            <a:off x="6156176" y="1556792"/>
            <a:ext cx="2160240" cy="1728192"/>
          </a:xfrm>
          <a:prstGeom prst="rect">
            <a:avLst/>
          </a:prstGeom>
          <a:noFill/>
          <a:ln w="9525">
            <a:noFill/>
            <a:miter lim="800000"/>
            <a:headEnd/>
            <a:tailEnd/>
          </a:ln>
        </p:spPr>
      </p:pic>
      <p:pic>
        <p:nvPicPr>
          <p:cNvPr id="1027" name="Picture 3"/>
          <p:cNvPicPr>
            <a:picLocks noChangeAspect="1" noChangeArrowheads="1"/>
          </p:cNvPicPr>
          <p:nvPr/>
        </p:nvPicPr>
        <p:blipFill>
          <a:blip r:embed="rId8" cstate="print"/>
          <a:srcRect/>
          <a:stretch>
            <a:fillRect/>
          </a:stretch>
        </p:blipFill>
        <p:spPr bwMode="auto">
          <a:xfrm>
            <a:off x="3419872" y="1628800"/>
            <a:ext cx="2232248" cy="1665859"/>
          </a:xfrm>
          <a:prstGeom prst="rect">
            <a:avLst/>
          </a:prstGeom>
          <a:noFill/>
          <a:ln w="9525">
            <a:noFill/>
            <a:miter lim="800000"/>
            <a:headEnd/>
            <a:tailEnd/>
          </a:ln>
        </p:spPr>
      </p:pic>
      <p:pic>
        <p:nvPicPr>
          <p:cNvPr id="1028" name="Picture 4"/>
          <p:cNvPicPr>
            <a:picLocks noChangeAspect="1" noChangeArrowheads="1"/>
          </p:cNvPicPr>
          <p:nvPr/>
        </p:nvPicPr>
        <p:blipFill>
          <a:blip r:embed="rId9" cstate="print"/>
          <a:srcRect/>
          <a:stretch>
            <a:fillRect/>
          </a:stretch>
        </p:blipFill>
        <p:spPr bwMode="auto">
          <a:xfrm>
            <a:off x="6084168" y="5085184"/>
            <a:ext cx="2160240" cy="1642159"/>
          </a:xfrm>
          <a:prstGeom prst="rect">
            <a:avLst/>
          </a:prstGeom>
          <a:noFill/>
          <a:ln w="9525">
            <a:noFill/>
            <a:miter lim="800000"/>
            <a:headEnd/>
            <a:tailEnd/>
          </a:ln>
        </p:spPr>
      </p:pic>
      <p:sp>
        <p:nvSpPr>
          <p:cNvPr id="33" name="テキスト ボックス 32"/>
          <p:cNvSpPr txBox="1"/>
          <p:nvPr/>
        </p:nvSpPr>
        <p:spPr>
          <a:xfrm>
            <a:off x="6012160" y="836712"/>
            <a:ext cx="2808312" cy="707886"/>
          </a:xfrm>
          <a:prstGeom prst="rect">
            <a:avLst/>
          </a:prstGeom>
          <a:noFill/>
          <a:ln w="38100">
            <a:solidFill>
              <a:schemeClr val="tx1"/>
            </a:solidFill>
          </a:ln>
        </p:spPr>
        <p:txBody>
          <a:bodyPr wrap="square" rtlCol="0">
            <a:spAutoFit/>
          </a:bodyPr>
          <a:lstStyle/>
          <a:p>
            <a:r>
              <a:rPr lang="ja-JP" altLang="en-US" sz="2000" dirty="0" smtClean="0"/>
              <a:t>例．東経</a:t>
            </a:r>
            <a:r>
              <a:rPr lang="en-US" altLang="ja-JP" sz="2000" dirty="0" smtClean="0"/>
              <a:t>146.0</a:t>
            </a:r>
            <a:r>
              <a:rPr lang="ja-JP" altLang="en-US" sz="2000" dirty="0" smtClean="0"/>
              <a:t>度</a:t>
            </a:r>
            <a:endParaRPr lang="en-US" altLang="ja-JP" sz="2000" dirty="0" smtClean="0"/>
          </a:p>
          <a:p>
            <a:r>
              <a:rPr lang="ja-JP" altLang="en-US" sz="2000" dirty="0" smtClean="0">
                <a:solidFill>
                  <a:srgbClr val="7030A0"/>
                </a:solidFill>
              </a:rPr>
              <a:t>冷水渦→</a:t>
            </a:r>
            <a:r>
              <a:rPr lang="en-US" altLang="ja-JP" sz="2000" dirty="0" smtClean="0">
                <a:solidFill>
                  <a:srgbClr val="7030A0"/>
                </a:solidFill>
              </a:rPr>
              <a:t>SST</a:t>
            </a:r>
            <a:r>
              <a:rPr lang="ja-JP" altLang="en-US" sz="2000" dirty="0" smtClean="0">
                <a:solidFill>
                  <a:srgbClr val="7030A0"/>
                </a:solidFill>
              </a:rPr>
              <a:t>が上昇！？</a:t>
            </a:r>
            <a:endParaRPr kumimoji="1" lang="ja-JP" altLang="en-US" sz="2000" dirty="0">
              <a:solidFill>
                <a:srgbClr val="7030A0"/>
              </a:solidFill>
            </a:endParaRPr>
          </a:p>
        </p:txBody>
      </p:sp>
      <p:sp>
        <p:nvSpPr>
          <p:cNvPr id="34" name="正方形/長方形 33"/>
          <p:cNvSpPr/>
          <p:nvPr/>
        </p:nvSpPr>
        <p:spPr>
          <a:xfrm>
            <a:off x="5940152" y="4797152"/>
            <a:ext cx="216024" cy="144016"/>
          </a:xfrm>
          <a:prstGeom prst="rect">
            <a:avLst/>
          </a:prstGeom>
          <a:solidFill>
            <a:schemeClr val="bg1"/>
          </a:solidFill>
          <a:ln w="762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cxnSp>
        <p:nvCxnSpPr>
          <p:cNvPr id="35" name="直線コネクタ 34"/>
          <p:cNvCxnSpPr/>
          <p:nvPr/>
        </p:nvCxnSpPr>
        <p:spPr>
          <a:xfrm>
            <a:off x="4427984" y="1628800"/>
            <a:ext cx="0" cy="496855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4716016" y="1628800"/>
            <a:ext cx="0" cy="496855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7956376" y="1700808"/>
            <a:ext cx="0" cy="489654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7668344" y="1700808"/>
            <a:ext cx="0" cy="489654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5868144" y="4869160"/>
            <a:ext cx="1346844" cy="369332"/>
          </a:xfrm>
          <a:prstGeom prst="rect">
            <a:avLst/>
          </a:prstGeom>
          <a:solidFill>
            <a:srgbClr val="FFFF00"/>
          </a:solidFill>
          <a:ln>
            <a:solidFill>
              <a:schemeClr val="tx1"/>
            </a:solidFill>
          </a:ln>
        </p:spPr>
        <p:txBody>
          <a:bodyPr wrap="none" rtlCol="0">
            <a:spAutoFit/>
          </a:bodyPr>
          <a:lstStyle/>
          <a:p>
            <a:r>
              <a:rPr lang="ja-JP" altLang="en-US" b="1" dirty="0" smtClean="0"/>
              <a:t>黒潮が北上</a:t>
            </a:r>
            <a:endParaRPr kumimoji="1" lang="ja-JP" altLang="en-US" b="1" dirty="0"/>
          </a:p>
        </p:txBody>
      </p:sp>
      <p:cxnSp>
        <p:nvCxnSpPr>
          <p:cNvPr id="53" name="直線コネクタ 52"/>
          <p:cNvCxnSpPr>
            <a:endCxn id="52" idx="3"/>
          </p:cNvCxnSpPr>
          <p:nvPr/>
        </p:nvCxnSpPr>
        <p:spPr>
          <a:xfrm flipH="1" flipV="1">
            <a:off x="7214988" y="5053826"/>
            <a:ext cx="690688" cy="134724"/>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3131840" y="5733256"/>
            <a:ext cx="5472608" cy="584775"/>
          </a:xfrm>
          <a:prstGeom prst="rect">
            <a:avLst/>
          </a:prstGeom>
          <a:solidFill>
            <a:srgbClr val="FFFF00"/>
          </a:solidFill>
          <a:ln w="57150">
            <a:solidFill>
              <a:srgbClr val="00B050"/>
            </a:solidFill>
          </a:ln>
        </p:spPr>
        <p:txBody>
          <a:bodyPr wrap="square" rtlCol="0">
            <a:spAutoFit/>
          </a:bodyPr>
          <a:lstStyle/>
          <a:p>
            <a:r>
              <a:rPr lang="ja-JP" altLang="en-US" sz="3200" dirty="0" smtClean="0"/>
              <a:t>黒</a:t>
            </a:r>
            <a:r>
              <a:rPr kumimoji="1" lang="ja-JP" altLang="en-US" sz="3200" dirty="0" smtClean="0"/>
              <a:t>潮の</a:t>
            </a:r>
            <a:r>
              <a:rPr lang="ja-JP" altLang="en-US" sz="3200" dirty="0" smtClean="0"/>
              <a:t>移動</a:t>
            </a:r>
            <a:r>
              <a:rPr kumimoji="1" lang="ja-JP" altLang="en-US" sz="3200" dirty="0" smtClean="0"/>
              <a:t>によって</a:t>
            </a:r>
            <a:r>
              <a:rPr lang="en-US" altLang="ja-JP" sz="3200" dirty="0" smtClean="0"/>
              <a:t>SST</a:t>
            </a:r>
            <a:r>
              <a:rPr lang="ja-JP" altLang="en-US" sz="3200" dirty="0" smtClean="0"/>
              <a:t>が変動</a:t>
            </a:r>
            <a:endParaRPr kumimoji="1" lang="ja-JP" altLang="en-US" sz="3200" dirty="0"/>
          </a:p>
        </p:txBody>
      </p:sp>
      <p:sp>
        <p:nvSpPr>
          <p:cNvPr id="45" name="テキスト ボックス 44"/>
          <p:cNvSpPr txBox="1"/>
          <p:nvPr/>
        </p:nvSpPr>
        <p:spPr>
          <a:xfrm>
            <a:off x="683568" y="4221088"/>
            <a:ext cx="1196161" cy="261610"/>
          </a:xfrm>
          <a:prstGeom prst="rect">
            <a:avLst/>
          </a:prstGeom>
          <a:solidFill>
            <a:schemeClr val="bg1"/>
          </a:solidFill>
        </p:spPr>
        <p:txBody>
          <a:bodyPr wrap="none" rtlCol="0">
            <a:spAutoFit/>
          </a:bodyPr>
          <a:lstStyle/>
          <a:p>
            <a:r>
              <a:rPr kumimoji="1" lang="ja-JP" altLang="en-US" sz="1100" dirty="0" smtClean="0"/>
              <a:t>２９日からの偏差</a:t>
            </a:r>
            <a:endParaRPr kumimoji="1" lang="ja-JP" altLang="en-US" sz="1100" dirty="0"/>
          </a:p>
        </p:txBody>
      </p:sp>
      <p:sp>
        <p:nvSpPr>
          <p:cNvPr id="46" name="テキスト ボックス 45"/>
          <p:cNvSpPr txBox="1"/>
          <p:nvPr/>
        </p:nvSpPr>
        <p:spPr>
          <a:xfrm>
            <a:off x="539552" y="1196752"/>
            <a:ext cx="1431802" cy="261610"/>
          </a:xfrm>
          <a:prstGeom prst="rect">
            <a:avLst/>
          </a:prstGeom>
          <a:solidFill>
            <a:schemeClr val="bg1"/>
          </a:solidFill>
        </p:spPr>
        <p:txBody>
          <a:bodyPr wrap="none" rtlCol="0">
            <a:spAutoFit/>
          </a:bodyPr>
          <a:lstStyle/>
          <a:p>
            <a:r>
              <a:rPr lang="ja-JP" altLang="en-US" sz="1100" dirty="0" smtClean="0"/>
              <a:t>水深１００</a:t>
            </a:r>
            <a:r>
              <a:rPr lang="en-US" altLang="ja-JP" sz="1100" dirty="0" smtClean="0"/>
              <a:t>m</a:t>
            </a:r>
            <a:r>
              <a:rPr lang="ja-JP" altLang="en-US" sz="1100" dirty="0" smtClean="0"/>
              <a:t>の水温図</a:t>
            </a:r>
            <a:endParaRPr kumimoji="1" lang="en-US" altLang="ja-JP" sz="1100" dirty="0" smtClean="0"/>
          </a:p>
        </p:txBody>
      </p:sp>
      <p:pic>
        <p:nvPicPr>
          <p:cNvPr id="49" name="Picture 3"/>
          <p:cNvPicPr>
            <a:picLocks noChangeAspect="1" noChangeArrowheads="1"/>
          </p:cNvPicPr>
          <p:nvPr/>
        </p:nvPicPr>
        <p:blipFill>
          <a:blip r:embed="rId10" cstate="print"/>
          <a:srcRect/>
          <a:stretch>
            <a:fillRect/>
          </a:stretch>
        </p:blipFill>
        <p:spPr bwMode="auto">
          <a:xfrm>
            <a:off x="539552" y="6612972"/>
            <a:ext cx="2304256" cy="245028"/>
          </a:xfrm>
          <a:prstGeom prst="rect">
            <a:avLst/>
          </a:prstGeom>
          <a:noFill/>
          <a:ln w="9525">
            <a:noFill/>
            <a:miter lim="800000"/>
            <a:headEnd/>
            <a:tailEnd/>
          </a:ln>
        </p:spPr>
      </p:pic>
      <p:cxnSp>
        <p:nvCxnSpPr>
          <p:cNvPr id="50" name="直線コネクタ 49"/>
          <p:cNvCxnSpPr/>
          <p:nvPr/>
        </p:nvCxnSpPr>
        <p:spPr>
          <a:xfrm>
            <a:off x="2195736" y="1196752"/>
            <a:ext cx="0" cy="5112568"/>
          </a:xfrm>
          <a:prstGeom prst="line">
            <a:avLst/>
          </a:prstGeom>
          <a:ln w="19050">
            <a:solidFill>
              <a:schemeClr val="tx1">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267744" y="1196752"/>
            <a:ext cx="0" cy="5112568"/>
          </a:xfrm>
          <a:prstGeom prst="line">
            <a:avLst/>
          </a:prstGeom>
          <a:ln w="19050">
            <a:solidFill>
              <a:schemeClr val="tx1">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linds(horizontal)">
                                      <p:cBhvr>
                                        <p:cTn id="7" dur="500"/>
                                        <p:tgtEl>
                                          <p:spTgt spid="52"/>
                                        </p:tgtEl>
                                      </p:cBhvr>
                                    </p:animEffect>
                                  </p:childTnLst>
                                </p:cTn>
                              </p:par>
                              <p:par>
                                <p:cTn id="8" presetID="3" presetClass="entr" presetSubtype="1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blinds(horizontal)">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blinds(horizontal)">
                                      <p:cBhvr>
                                        <p:cTn id="15" dur="500"/>
                                        <p:tgtEl>
                                          <p:spTgt spid="5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par>
                                <p:cTn id="21" presetID="3" presetClass="entr" presetSubtype="1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par>
                                <p:cTn id="24" presetID="3" presetClass="entr" presetSubtype="1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2" grpId="0" animBg="1"/>
      <p:bldP spid="5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k.jpg"/>
          <p:cNvPicPr>
            <a:picLocks noChangeAspect="1"/>
          </p:cNvPicPr>
          <p:nvPr/>
        </p:nvPicPr>
        <p:blipFill>
          <a:blip r:embed="rId4" cstate="print"/>
          <a:stretch>
            <a:fillRect/>
          </a:stretch>
        </p:blipFill>
        <p:spPr>
          <a:xfrm>
            <a:off x="4788024" y="1484784"/>
            <a:ext cx="4104456" cy="5163655"/>
          </a:xfrm>
          <a:prstGeom prst="rect">
            <a:avLst/>
          </a:prstGeom>
          <a:ln>
            <a:solidFill>
              <a:schemeClr val="tx1"/>
            </a:solidFill>
          </a:ln>
        </p:spPr>
      </p:pic>
      <p:pic>
        <p:nvPicPr>
          <p:cNvPr id="3074" name="Picture 2" descr="C:\Documents and Settings\mi0801\My Documents\My Pictures\yya.png"/>
          <p:cNvPicPr>
            <a:picLocks noChangeAspect="1" noChangeArrowheads="1"/>
          </p:cNvPicPr>
          <p:nvPr/>
        </p:nvPicPr>
        <p:blipFill>
          <a:blip r:embed="rId5" cstate="print"/>
          <a:srcRect/>
          <a:stretch>
            <a:fillRect/>
          </a:stretch>
        </p:blipFill>
        <p:spPr bwMode="auto">
          <a:xfrm>
            <a:off x="4716016" y="1628801"/>
            <a:ext cx="4176464" cy="4658698"/>
          </a:xfrm>
          <a:prstGeom prst="rect">
            <a:avLst/>
          </a:prstGeom>
          <a:noFill/>
        </p:spPr>
      </p:pic>
      <p:sp>
        <p:nvSpPr>
          <p:cNvPr id="12" name="タイトル 11"/>
          <p:cNvSpPr>
            <a:spLocks noGrp="1"/>
          </p:cNvSpPr>
          <p:nvPr>
            <p:ph type="title"/>
          </p:nvPr>
        </p:nvSpPr>
        <p:spPr>
          <a:xfrm>
            <a:off x="0" y="0"/>
            <a:ext cx="9144000" cy="908720"/>
          </a:xfrm>
          <a:solidFill>
            <a:srgbClr val="00B050"/>
          </a:solidFill>
        </p:spPr>
        <p:txBody>
          <a:bodyPr/>
          <a:lstStyle/>
          <a:p>
            <a:r>
              <a:rPr kumimoji="1" lang="ja-JP" altLang="en-US" dirty="0" smtClean="0">
                <a:solidFill>
                  <a:schemeClr val="bg1"/>
                </a:solidFill>
              </a:rPr>
              <a:t>結果①：まとめ</a:t>
            </a:r>
            <a:endParaRPr kumimoji="1" lang="ja-JP" altLang="en-US" dirty="0">
              <a:solidFill>
                <a:schemeClr val="bg1"/>
              </a:solidFill>
            </a:endParaRPr>
          </a:p>
        </p:txBody>
      </p:sp>
      <p:pic>
        <p:nvPicPr>
          <p:cNvPr id="1026" name="Picture 2" descr="C:\Documents and Settings\mi0801\My Documents\My Pictures\so.jpg"/>
          <p:cNvPicPr>
            <a:picLocks noChangeAspect="1" noChangeArrowheads="1"/>
          </p:cNvPicPr>
          <p:nvPr/>
        </p:nvPicPr>
        <p:blipFill>
          <a:blip r:embed="rId6" cstate="print"/>
          <a:srcRect/>
          <a:stretch>
            <a:fillRect/>
          </a:stretch>
        </p:blipFill>
        <p:spPr bwMode="auto">
          <a:xfrm>
            <a:off x="467544" y="1484784"/>
            <a:ext cx="4182425" cy="5373216"/>
          </a:xfrm>
          <a:prstGeom prst="rect">
            <a:avLst/>
          </a:prstGeom>
          <a:noFill/>
          <a:ln>
            <a:solidFill>
              <a:schemeClr val="tx1"/>
            </a:solidFill>
          </a:ln>
        </p:spPr>
      </p:pic>
      <p:cxnSp>
        <p:nvCxnSpPr>
          <p:cNvPr id="24" name="直線矢印コネクタ 23"/>
          <p:cNvCxnSpPr/>
          <p:nvPr/>
        </p:nvCxnSpPr>
        <p:spPr>
          <a:xfrm flipH="1" flipV="1">
            <a:off x="2843808" y="5445224"/>
            <a:ext cx="504056" cy="43204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3347864" y="5633864"/>
            <a:ext cx="2304256" cy="1224136"/>
          </a:xfrm>
          <a:prstGeom prst="rect">
            <a:avLst/>
          </a:prstGeom>
          <a:solidFill>
            <a:srgbClr val="FFFF99"/>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smtClean="0">
                <a:solidFill>
                  <a:srgbClr val="00B0F0"/>
                </a:solidFill>
              </a:rPr>
              <a:t>冷水渦①</a:t>
            </a:r>
            <a:endParaRPr lang="en-US" altLang="ja-JP" sz="3200" b="1" dirty="0" smtClean="0">
              <a:solidFill>
                <a:srgbClr val="00B0F0"/>
              </a:solidFill>
            </a:endParaRPr>
          </a:p>
          <a:p>
            <a:r>
              <a:rPr lang="ja-JP" altLang="en-US" sz="2000" b="1" dirty="0" smtClean="0">
                <a:solidFill>
                  <a:schemeClr val="tx1"/>
                </a:solidFill>
              </a:rPr>
              <a:t>北緯３８．３度</a:t>
            </a:r>
            <a:endParaRPr lang="en-US" altLang="ja-JP" sz="2000" b="1" dirty="0" smtClean="0">
              <a:solidFill>
                <a:schemeClr val="tx1"/>
              </a:solidFill>
            </a:endParaRPr>
          </a:p>
          <a:p>
            <a:r>
              <a:rPr lang="ja-JP" altLang="en-US" sz="2000" b="1" dirty="0" smtClean="0">
                <a:solidFill>
                  <a:schemeClr val="tx1"/>
                </a:solidFill>
              </a:rPr>
              <a:t>東経１４２．８度</a:t>
            </a:r>
          </a:p>
        </p:txBody>
      </p:sp>
      <p:cxnSp>
        <p:nvCxnSpPr>
          <p:cNvPr id="17" name="直線矢印コネクタ 16"/>
          <p:cNvCxnSpPr/>
          <p:nvPr/>
        </p:nvCxnSpPr>
        <p:spPr>
          <a:xfrm flipH="1">
            <a:off x="2915816" y="4653136"/>
            <a:ext cx="720080" cy="28803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3563888" y="4077072"/>
            <a:ext cx="2160240" cy="1296144"/>
          </a:xfrm>
          <a:prstGeom prst="rect">
            <a:avLst/>
          </a:prstGeom>
          <a:solidFill>
            <a:srgbClr val="FFFF99"/>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smtClean="0">
                <a:solidFill>
                  <a:srgbClr val="FF0000"/>
                </a:solidFill>
              </a:rPr>
              <a:t>暖水渦②</a:t>
            </a:r>
            <a:endParaRPr lang="en-US" altLang="ja-JP" sz="3200" b="1" dirty="0" smtClean="0">
              <a:solidFill>
                <a:srgbClr val="FF0000"/>
              </a:solidFill>
            </a:endParaRPr>
          </a:p>
          <a:p>
            <a:r>
              <a:rPr lang="ja-JP" altLang="en-US" sz="2000" b="1" dirty="0" smtClean="0">
                <a:solidFill>
                  <a:schemeClr val="tx1"/>
                </a:solidFill>
              </a:rPr>
              <a:t>北緯４０．０度</a:t>
            </a:r>
            <a:endParaRPr lang="en-US" altLang="ja-JP" sz="2000" b="1" dirty="0" smtClean="0">
              <a:solidFill>
                <a:schemeClr val="tx1"/>
              </a:solidFill>
            </a:endParaRPr>
          </a:p>
          <a:p>
            <a:r>
              <a:rPr lang="ja-JP" altLang="en-US" sz="2000" b="1" dirty="0" smtClean="0">
                <a:solidFill>
                  <a:schemeClr val="tx1"/>
                </a:solidFill>
              </a:rPr>
              <a:t>東経１４２．５度</a:t>
            </a:r>
            <a:endParaRPr kumimoji="1" lang="ja-JP" altLang="en-US" sz="2000" b="1" dirty="0" smtClean="0">
              <a:solidFill>
                <a:schemeClr val="tx1"/>
              </a:solidFill>
            </a:endParaRPr>
          </a:p>
        </p:txBody>
      </p:sp>
      <p:cxnSp>
        <p:nvCxnSpPr>
          <p:cNvPr id="10" name="直線矢印コネクタ 9"/>
          <p:cNvCxnSpPr/>
          <p:nvPr/>
        </p:nvCxnSpPr>
        <p:spPr>
          <a:xfrm flipH="1">
            <a:off x="2987824" y="3429000"/>
            <a:ext cx="216024" cy="864096"/>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2483768" y="2132856"/>
            <a:ext cx="2160240" cy="1296144"/>
          </a:xfrm>
          <a:prstGeom prst="rect">
            <a:avLst/>
          </a:prstGeom>
          <a:solidFill>
            <a:srgbClr val="FFFF99"/>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b="1" dirty="0" smtClean="0">
              <a:solidFill>
                <a:srgbClr val="FF00FF"/>
              </a:solidFill>
            </a:endParaRPr>
          </a:p>
          <a:p>
            <a:r>
              <a:rPr lang="ja-JP" altLang="en-US" sz="3200" b="1" dirty="0" smtClean="0">
                <a:solidFill>
                  <a:srgbClr val="FF0000"/>
                </a:solidFill>
              </a:rPr>
              <a:t>暖水渦①</a:t>
            </a:r>
            <a:endParaRPr lang="en-US" altLang="ja-JP" sz="3200" b="1" dirty="0" smtClean="0">
              <a:solidFill>
                <a:srgbClr val="FF0000"/>
              </a:solidFill>
            </a:endParaRPr>
          </a:p>
          <a:p>
            <a:r>
              <a:rPr lang="ja-JP" altLang="en-US" sz="2000" b="1" dirty="0" smtClean="0">
                <a:solidFill>
                  <a:schemeClr val="tx1"/>
                </a:solidFill>
              </a:rPr>
              <a:t>北緯４１．５度</a:t>
            </a:r>
            <a:endParaRPr lang="en-US" altLang="ja-JP" sz="2000" b="1" dirty="0" smtClean="0">
              <a:solidFill>
                <a:schemeClr val="tx1"/>
              </a:solidFill>
            </a:endParaRPr>
          </a:p>
          <a:p>
            <a:r>
              <a:rPr lang="ja-JP" altLang="en-US" sz="2000" b="1" dirty="0" smtClean="0">
                <a:solidFill>
                  <a:schemeClr val="tx1"/>
                </a:solidFill>
              </a:rPr>
              <a:t>東経１４４．０度</a:t>
            </a:r>
            <a:endParaRPr lang="en-US" altLang="ja-JP" sz="2000" b="1" dirty="0" smtClean="0">
              <a:solidFill>
                <a:schemeClr val="tx1"/>
              </a:solidFill>
            </a:endParaRPr>
          </a:p>
          <a:p>
            <a:pPr algn="ctr"/>
            <a:endParaRPr kumimoji="1" lang="ja-JP" altLang="en-US" b="1" dirty="0" smtClean="0">
              <a:solidFill>
                <a:schemeClr val="tx1"/>
              </a:solidFill>
            </a:endParaRPr>
          </a:p>
        </p:txBody>
      </p:sp>
      <p:cxnSp>
        <p:nvCxnSpPr>
          <p:cNvPr id="32" name="直線矢印コネクタ 31"/>
          <p:cNvCxnSpPr/>
          <p:nvPr/>
        </p:nvCxnSpPr>
        <p:spPr>
          <a:xfrm>
            <a:off x="1691680" y="4653136"/>
            <a:ext cx="576064" cy="100811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0" y="3573016"/>
            <a:ext cx="2267744" cy="1224136"/>
          </a:xfrm>
          <a:prstGeom prst="rect">
            <a:avLst/>
          </a:prstGeom>
          <a:solidFill>
            <a:srgbClr val="FFFF99"/>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smtClean="0">
                <a:solidFill>
                  <a:srgbClr val="00B0F0"/>
                </a:solidFill>
              </a:rPr>
              <a:t>冷水渦②</a:t>
            </a:r>
            <a:endParaRPr lang="en-US" altLang="ja-JP" sz="2800" b="1" dirty="0" smtClean="0">
              <a:solidFill>
                <a:srgbClr val="00B0F0"/>
              </a:solidFill>
            </a:endParaRPr>
          </a:p>
          <a:p>
            <a:r>
              <a:rPr lang="ja-JP" altLang="en-US" sz="2000" b="1" dirty="0" smtClean="0">
                <a:solidFill>
                  <a:schemeClr val="tx1"/>
                </a:solidFill>
              </a:rPr>
              <a:t>北緯３７．０度</a:t>
            </a:r>
            <a:endParaRPr lang="en-US" altLang="ja-JP" sz="2000" b="1" dirty="0" smtClean="0">
              <a:solidFill>
                <a:schemeClr val="tx1"/>
              </a:solidFill>
            </a:endParaRPr>
          </a:p>
          <a:p>
            <a:r>
              <a:rPr lang="ja-JP" altLang="en-US" sz="2000" b="1" dirty="0" smtClean="0">
                <a:solidFill>
                  <a:schemeClr val="tx1"/>
                </a:solidFill>
              </a:rPr>
              <a:t>東経１４１．５度</a:t>
            </a:r>
          </a:p>
        </p:txBody>
      </p:sp>
      <p:sp>
        <p:nvSpPr>
          <p:cNvPr id="14" name="テキスト ボックス 13"/>
          <p:cNvSpPr txBox="1"/>
          <p:nvPr/>
        </p:nvSpPr>
        <p:spPr>
          <a:xfrm>
            <a:off x="395536" y="980728"/>
            <a:ext cx="7783669" cy="523220"/>
          </a:xfrm>
          <a:prstGeom prst="rect">
            <a:avLst/>
          </a:prstGeom>
          <a:noFill/>
        </p:spPr>
        <p:txBody>
          <a:bodyPr wrap="none" rtlCol="0">
            <a:spAutoFit/>
          </a:bodyPr>
          <a:lstStyle/>
          <a:p>
            <a:r>
              <a:rPr lang="ja-JP" altLang="en-US" sz="2800" dirty="0" smtClean="0"/>
              <a:t>ヤマセが吹いた影響で</a:t>
            </a:r>
            <a:r>
              <a:rPr lang="en-US" altLang="ja-JP" sz="2800" dirty="0" smtClean="0"/>
              <a:t>SST</a:t>
            </a:r>
            <a:r>
              <a:rPr lang="ja-JP" altLang="en-US" sz="2800" dirty="0" smtClean="0"/>
              <a:t>が変化した海域は・・・？</a:t>
            </a:r>
            <a:endParaRPr kumimoji="1" lang="ja-JP" altLang="en-US" sz="2800" dirty="0"/>
          </a:p>
        </p:txBody>
      </p:sp>
      <p:sp>
        <p:nvSpPr>
          <p:cNvPr id="16" name="正方形/長方形 15"/>
          <p:cNvSpPr/>
          <p:nvPr/>
        </p:nvSpPr>
        <p:spPr>
          <a:xfrm>
            <a:off x="4788024" y="1484784"/>
            <a:ext cx="3888432" cy="2016224"/>
          </a:xfrm>
          <a:prstGeom prst="rect">
            <a:avLst/>
          </a:prstGeom>
          <a:solidFill>
            <a:srgbClr val="FFFF99"/>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rgbClr val="00CCFF"/>
                </a:solidFill>
              </a:rPr>
              <a:t>冷水渦</a:t>
            </a:r>
            <a:r>
              <a:rPr kumimoji="1" lang="ja-JP" altLang="en-US" sz="3200" b="1" dirty="0" smtClean="0">
                <a:solidFill>
                  <a:schemeClr val="tx1"/>
                </a:solidFill>
              </a:rPr>
              <a:t>では・・・</a:t>
            </a:r>
            <a:endParaRPr kumimoji="1" lang="en-US" altLang="ja-JP" sz="3200" b="1" dirty="0" smtClean="0">
              <a:solidFill>
                <a:schemeClr val="tx1"/>
              </a:solidFill>
            </a:endParaRPr>
          </a:p>
          <a:p>
            <a:pPr algn="ctr"/>
            <a:r>
              <a:rPr lang="ja-JP" altLang="en-US" sz="2400" b="1" dirty="0" smtClean="0">
                <a:solidFill>
                  <a:schemeClr val="tx1"/>
                </a:solidFill>
              </a:rPr>
              <a:t>ヤマセが吹くと表層の暖水がかき混ぜられすぐ下の冷水が現れるため</a:t>
            </a:r>
            <a:r>
              <a:rPr lang="en-US" altLang="ja-JP" sz="2400" b="1" dirty="0" smtClean="0">
                <a:solidFill>
                  <a:schemeClr val="tx1"/>
                </a:solidFill>
              </a:rPr>
              <a:t>SST</a:t>
            </a:r>
            <a:r>
              <a:rPr lang="ja-JP" altLang="en-US" sz="2400" b="1" dirty="0" smtClean="0">
                <a:solidFill>
                  <a:schemeClr val="tx1"/>
                </a:solidFill>
              </a:rPr>
              <a:t>が低下。</a:t>
            </a:r>
            <a:endParaRPr kumimoji="1" lang="ja-JP" altLang="en-US" sz="2400" b="1" dirty="0" smtClean="0">
              <a:solidFill>
                <a:schemeClr val="tx1"/>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linds(horizontal)">
                                      <p:cBhvr>
                                        <p:cTn id="19" dur="500"/>
                                        <p:tgtEl>
                                          <p:spTgt spid="33"/>
                                        </p:tgtEl>
                                      </p:cBhvr>
                                    </p:animEffect>
                                  </p:childTnLst>
                                </p:cTn>
                              </p:par>
                              <p:par>
                                <p:cTn id="20" presetID="3" presetClass="entr" presetSubtype="1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linds(horizontal)">
                                      <p:cBhvr>
                                        <p:cTn id="22" dur="500"/>
                                        <p:tgtEl>
                                          <p:spTgt spid="3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par>
                                <p:cTn id="26" presetID="3" presetClass="entr" presetSubtype="1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5" grpId="0" animBg="1"/>
      <p:bldP spid="13" grpId="0" animBg="1"/>
      <p:bldP spid="33"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cstate="print"/>
          <a:srcRect/>
          <a:stretch>
            <a:fillRect/>
          </a:stretch>
        </p:blipFill>
        <p:spPr bwMode="auto">
          <a:xfrm>
            <a:off x="2339752" y="1268760"/>
            <a:ext cx="2316111" cy="2472879"/>
          </a:xfrm>
          <a:prstGeom prst="rect">
            <a:avLst/>
          </a:prstGeom>
          <a:noFill/>
          <a:ln w="9525">
            <a:noFill/>
            <a:miter lim="800000"/>
            <a:headEnd/>
            <a:tailEnd/>
          </a:ln>
        </p:spPr>
      </p:pic>
      <p:sp>
        <p:nvSpPr>
          <p:cNvPr id="2" name="タイトル 1"/>
          <p:cNvSpPr>
            <a:spLocks noGrp="1"/>
          </p:cNvSpPr>
          <p:nvPr>
            <p:ph type="title"/>
          </p:nvPr>
        </p:nvSpPr>
        <p:spPr>
          <a:xfrm>
            <a:off x="0" y="0"/>
            <a:ext cx="9144000" cy="764704"/>
          </a:xfrm>
          <a:solidFill>
            <a:srgbClr val="00B050"/>
          </a:solidFill>
        </p:spPr>
        <p:txBody>
          <a:bodyPr/>
          <a:lstStyle/>
          <a:p>
            <a:r>
              <a:rPr kumimoji="1" lang="ja-JP" altLang="en-US" dirty="0" smtClean="0">
                <a:solidFill>
                  <a:schemeClr val="bg1"/>
                </a:solidFill>
              </a:rPr>
              <a:t>結果②：潜熱・顕熱フラックス</a:t>
            </a:r>
            <a:endParaRPr kumimoji="1" lang="ja-JP" altLang="en-US" dirty="0">
              <a:solidFill>
                <a:schemeClr val="bg1"/>
              </a:solidFill>
            </a:endParaRPr>
          </a:p>
        </p:txBody>
      </p:sp>
      <p:pic>
        <p:nvPicPr>
          <p:cNvPr id="2052" name="Picture 4"/>
          <p:cNvPicPr>
            <a:picLocks noChangeAspect="1" noChangeArrowheads="1"/>
          </p:cNvPicPr>
          <p:nvPr/>
        </p:nvPicPr>
        <p:blipFill>
          <a:blip r:embed="rId5" cstate="print"/>
          <a:srcRect/>
          <a:stretch>
            <a:fillRect/>
          </a:stretch>
        </p:blipFill>
        <p:spPr bwMode="auto">
          <a:xfrm>
            <a:off x="179512" y="1340768"/>
            <a:ext cx="2088232" cy="2257748"/>
          </a:xfrm>
          <a:prstGeom prst="rect">
            <a:avLst/>
          </a:prstGeom>
          <a:noFill/>
          <a:ln w="9525">
            <a:noFill/>
            <a:miter lim="800000"/>
            <a:headEnd/>
            <a:tailEnd/>
          </a:ln>
        </p:spPr>
      </p:pic>
      <p:sp>
        <p:nvSpPr>
          <p:cNvPr id="11" name="テキスト ボックス 10"/>
          <p:cNvSpPr txBox="1"/>
          <p:nvPr/>
        </p:nvSpPr>
        <p:spPr>
          <a:xfrm>
            <a:off x="107504" y="836712"/>
            <a:ext cx="2048959" cy="461665"/>
          </a:xfrm>
          <a:prstGeom prst="rect">
            <a:avLst/>
          </a:prstGeom>
          <a:noFill/>
          <a:ln w="38100">
            <a:solidFill>
              <a:schemeClr val="tx1"/>
            </a:solidFill>
          </a:ln>
        </p:spPr>
        <p:txBody>
          <a:bodyPr wrap="none" rtlCol="0">
            <a:spAutoFit/>
          </a:bodyPr>
          <a:lstStyle/>
          <a:p>
            <a:r>
              <a:rPr kumimoji="1" lang="ja-JP" altLang="en-US" sz="2400" b="1" dirty="0" smtClean="0"/>
              <a:t>潜熱フラックス</a:t>
            </a:r>
            <a:endParaRPr kumimoji="1" lang="ja-JP" altLang="en-US" sz="2400" b="1" dirty="0"/>
          </a:p>
        </p:txBody>
      </p:sp>
      <p:sp>
        <p:nvSpPr>
          <p:cNvPr id="12" name="正方形/長方形 11"/>
          <p:cNvSpPr/>
          <p:nvPr/>
        </p:nvSpPr>
        <p:spPr>
          <a:xfrm>
            <a:off x="179512" y="3645024"/>
            <a:ext cx="2056973" cy="461665"/>
          </a:xfrm>
          <a:prstGeom prst="rect">
            <a:avLst/>
          </a:prstGeom>
          <a:ln w="38100">
            <a:solidFill>
              <a:schemeClr val="tx1"/>
            </a:solidFill>
          </a:ln>
        </p:spPr>
        <p:txBody>
          <a:bodyPr wrap="none">
            <a:spAutoFit/>
          </a:bodyPr>
          <a:lstStyle/>
          <a:p>
            <a:r>
              <a:rPr lang="ja-JP" altLang="en-US" sz="2400" b="1" dirty="0" smtClean="0"/>
              <a:t>顕熱フラックス</a:t>
            </a:r>
            <a:endParaRPr lang="ja-JP" altLang="en-US" sz="2400" b="1" dirty="0"/>
          </a:p>
        </p:txBody>
      </p:sp>
      <p:pic>
        <p:nvPicPr>
          <p:cNvPr id="2054" name="Picture 6"/>
          <p:cNvPicPr>
            <a:picLocks noChangeAspect="1" noChangeArrowheads="1"/>
          </p:cNvPicPr>
          <p:nvPr/>
        </p:nvPicPr>
        <p:blipFill>
          <a:blip r:embed="rId6" cstate="print"/>
          <a:srcRect/>
          <a:stretch>
            <a:fillRect/>
          </a:stretch>
        </p:blipFill>
        <p:spPr bwMode="auto">
          <a:xfrm>
            <a:off x="107504" y="4149080"/>
            <a:ext cx="2267744" cy="2348735"/>
          </a:xfrm>
          <a:prstGeom prst="rect">
            <a:avLst/>
          </a:prstGeom>
          <a:noFill/>
          <a:ln w="9525">
            <a:noFill/>
            <a:miter lim="800000"/>
            <a:headEnd/>
            <a:tailEnd/>
          </a:ln>
        </p:spPr>
      </p:pic>
      <p:grpSp>
        <p:nvGrpSpPr>
          <p:cNvPr id="17" name="グループ化 16"/>
          <p:cNvGrpSpPr/>
          <p:nvPr/>
        </p:nvGrpSpPr>
        <p:grpSpPr>
          <a:xfrm>
            <a:off x="2411760" y="4005064"/>
            <a:ext cx="2304256" cy="2520280"/>
            <a:chOff x="3212576" y="5058044"/>
            <a:chExt cx="2232248" cy="2708920"/>
          </a:xfrm>
        </p:grpSpPr>
        <p:pic>
          <p:nvPicPr>
            <p:cNvPr id="2055" name="Picture 7"/>
            <p:cNvPicPr>
              <a:picLocks noChangeAspect="1" noChangeArrowheads="1"/>
            </p:cNvPicPr>
            <p:nvPr/>
          </p:nvPicPr>
          <p:blipFill>
            <a:blip r:embed="rId7" cstate="print"/>
            <a:srcRect/>
            <a:stretch>
              <a:fillRect/>
            </a:stretch>
          </p:blipFill>
          <p:spPr bwMode="auto">
            <a:xfrm>
              <a:off x="3212576" y="5174676"/>
              <a:ext cx="2232248" cy="2592288"/>
            </a:xfrm>
            <a:prstGeom prst="rect">
              <a:avLst/>
            </a:prstGeom>
            <a:noFill/>
            <a:ln w="9525">
              <a:noFill/>
              <a:miter lim="800000"/>
              <a:headEnd/>
              <a:tailEnd/>
            </a:ln>
          </p:spPr>
        </p:pic>
        <p:sp>
          <p:nvSpPr>
            <p:cNvPr id="16" name="正方形/長方形 15"/>
            <p:cNvSpPr/>
            <p:nvPr/>
          </p:nvSpPr>
          <p:spPr>
            <a:xfrm>
              <a:off x="3415508" y="5058044"/>
              <a:ext cx="194421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grpSp>
      <p:pic>
        <p:nvPicPr>
          <p:cNvPr id="3" name="Picture 2"/>
          <p:cNvPicPr>
            <a:picLocks noChangeAspect="1" noChangeArrowheads="1"/>
          </p:cNvPicPr>
          <p:nvPr/>
        </p:nvPicPr>
        <p:blipFill>
          <a:blip r:embed="rId8" cstate="print"/>
          <a:srcRect/>
          <a:stretch>
            <a:fillRect/>
          </a:stretch>
        </p:blipFill>
        <p:spPr bwMode="auto">
          <a:xfrm>
            <a:off x="2339752" y="980728"/>
            <a:ext cx="2638425" cy="285750"/>
          </a:xfrm>
          <a:prstGeom prst="rect">
            <a:avLst/>
          </a:prstGeom>
          <a:noFill/>
          <a:ln w="9525">
            <a:noFill/>
            <a:miter lim="800000"/>
            <a:headEnd/>
            <a:tailEnd/>
          </a:ln>
        </p:spPr>
      </p:pic>
      <p:pic>
        <p:nvPicPr>
          <p:cNvPr id="1027" name="Picture 3"/>
          <p:cNvPicPr>
            <a:picLocks noChangeAspect="1" noChangeArrowheads="1"/>
          </p:cNvPicPr>
          <p:nvPr/>
        </p:nvPicPr>
        <p:blipFill>
          <a:blip r:embed="rId9" cstate="print"/>
          <a:srcRect/>
          <a:stretch>
            <a:fillRect/>
          </a:stretch>
        </p:blipFill>
        <p:spPr bwMode="auto">
          <a:xfrm>
            <a:off x="2267744" y="3789040"/>
            <a:ext cx="2600325" cy="228600"/>
          </a:xfrm>
          <a:prstGeom prst="rect">
            <a:avLst/>
          </a:prstGeom>
          <a:noFill/>
          <a:ln w="9525">
            <a:noFill/>
            <a:miter lim="800000"/>
            <a:headEnd/>
            <a:tailEnd/>
          </a:ln>
        </p:spPr>
      </p:pic>
      <p:sp>
        <p:nvSpPr>
          <p:cNvPr id="18" name="正方形/長方形 17"/>
          <p:cNvSpPr/>
          <p:nvPr/>
        </p:nvSpPr>
        <p:spPr>
          <a:xfrm>
            <a:off x="2339752" y="908720"/>
            <a:ext cx="2520280" cy="58052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22" name="正方形/長方形 21"/>
          <p:cNvSpPr/>
          <p:nvPr/>
        </p:nvSpPr>
        <p:spPr>
          <a:xfrm>
            <a:off x="4067944" y="5921896"/>
            <a:ext cx="1872208" cy="936104"/>
          </a:xfrm>
          <a:prstGeom prst="rect">
            <a:avLst/>
          </a:prstGeom>
          <a:solidFill>
            <a:srgbClr val="FFFF99"/>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rgbClr val="FF0000"/>
                </a:solidFill>
              </a:rPr>
              <a:t>急激に増加</a:t>
            </a:r>
          </a:p>
        </p:txBody>
      </p:sp>
      <p:sp>
        <p:nvSpPr>
          <p:cNvPr id="7" name="円/楕円 6"/>
          <p:cNvSpPr/>
          <p:nvPr/>
        </p:nvSpPr>
        <p:spPr>
          <a:xfrm>
            <a:off x="3419872" y="2492896"/>
            <a:ext cx="432048" cy="482352"/>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19" name="円/楕円 18"/>
          <p:cNvSpPr/>
          <p:nvPr/>
        </p:nvSpPr>
        <p:spPr>
          <a:xfrm>
            <a:off x="3563888" y="5229200"/>
            <a:ext cx="504056" cy="626368"/>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20" name="円/楕円 19"/>
          <p:cNvSpPr/>
          <p:nvPr/>
        </p:nvSpPr>
        <p:spPr>
          <a:xfrm>
            <a:off x="3275856" y="2996952"/>
            <a:ext cx="360040" cy="504056"/>
          </a:xfrm>
          <a:prstGeom prst="ellipse">
            <a:avLst/>
          </a:prstGeom>
          <a:noFill/>
          <a:ln w="571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21" name="円/楕円 20"/>
          <p:cNvSpPr/>
          <p:nvPr/>
        </p:nvSpPr>
        <p:spPr>
          <a:xfrm>
            <a:off x="3347864" y="5733256"/>
            <a:ext cx="423664" cy="562744"/>
          </a:xfrm>
          <a:prstGeom prst="ellipse">
            <a:avLst/>
          </a:prstGeom>
          <a:noFill/>
          <a:ln w="571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23" name="テキスト ボックス 22"/>
          <p:cNvSpPr txBox="1"/>
          <p:nvPr/>
        </p:nvSpPr>
        <p:spPr>
          <a:xfrm>
            <a:off x="5220072" y="1916832"/>
            <a:ext cx="3741730" cy="1938992"/>
          </a:xfrm>
          <a:prstGeom prst="rect">
            <a:avLst/>
          </a:prstGeom>
          <a:noFill/>
        </p:spPr>
        <p:txBody>
          <a:bodyPr wrap="none" rtlCol="0">
            <a:spAutoFit/>
          </a:bodyPr>
          <a:lstStyle/>
          <a:p>
            <a:r>
              <a:rPr kumimoji="1" lang="en-US" altLang="ja-JP" sz="2400" dirty="0" smtClean="0"/>
              <a:t>8</a:t>
            </a:r>
            <a:r>
              <a:rPr kumimoji="1" lang="ja-JP" altLang="en-US" sz="2400" dirty="0" smtClean="0"/>
              <a:t>月</a:t>
            </a:r>
            <a:r>
              <a:rPr kumimoji="1" lang="en-US" altLang="ja-JP" sz="2400" dirty="0" smtClean="0"/>
              <a:t>1</a:t>
            </a:r>
            <a:r>
              <a:rPr lang="ja-JP" altLang="en-US" sz="2400" dirty="0" smtClean="0"/>
              <a:t>日～</a:t>
            </a:r>
            <a:r>
              <a:rPr lang="en-US" altLang="ja-JP" sz="2400" dirty="0" smtClean="0"/>
              <a:t>2</a:t>
            </a:r>
            <a:r>
              <a:rPr lang="ja-JP" altLang="en-US" sz="2400" dirty="0" smtClean="0"/>
              <a:t>日の</a:t>
            </a:r>
            <a:endParaRPr lang="en-US" altLang="ja-JP" sz="2400" dirty="0" smtClean="0"/>
          </a:p>
          <a:p>
            <a:r>
              <a:rPr lang="ja-JP" altLang="en-US" sz="2400" dirty="0" smtClean="0">
                <a:solidFill>
                  <a:srgbClr val="FF0000"/>
                </a:solidFill>
              </a:rPr>
              <a:t>潜熱・顕熱フラックスが</a:t>
            </a:r>
            <a:r>
              <a:rPr kumimoji="1" lang="ja-JP" altLang="en-US" sz="2400" dirty="0" smtClean="0">
                <a:solidFill>
                  <a:srgbClr val="FF0000"/>
                </a:solidFill>
              </a:rPr>
              <a:t>上昇</a:t>
            </a:r>
            <a:endParaRPr kumimoji="1" lang="en-US" altLang="ja-JP" sz="2400" dirty="0" smtClean="0">
              <a:solidFill>
                <a:srgbClr val="FF0000"/>
              </a:solidFill>
            </a:endParaRPr>
          </a:p>
          <a:p>
            <a:endParaRPr lang="en-US" altLang="ja-JP" sz="2400" dirty="0" smtClean="0"/>
          </a:p>
          <a:p>
            <a:r>
              <a:rPr lang="ja-JP" altLang="en-US" sz="2400" dirty="0" smtClean="0"/>
              <a:t>　</a:t>
            </a:r>
            <a:endParaRPr lang="en-US" altLang="ja-JP" sz="2400" dirty="0" smtClean="0"/>
          </a:p>
          <a:p>
            <a:endParaRPr kumimoji="1" lang="ja-JP" altLang="en-US" sz="2400" dirty="0"/>
          </a:p>
        </p:txBody>
      </p:sp>
      <p:sp>
        <p:nvSpPr>
          <p:cNvPr id="25" name="テキスト ボックス 24"/>
          <p:cNvSpPr txBox="1"/>
          <p:nvPr/>
        </p:nvSpPr>
        <p:spPr>
          <a:xfrm>
            <a:off x="5220072" y="980728"/>
            <a:ext cx="3688830" cy="830997"/>
          </a:xfrm>
          <a:prstGeom prst="rect">
            <a:avLst/>
          </a:prstGeom>
          <a:noFill/>
        </p:spPr>
        <p:txBody>
          <a:bodyPr wrap="none" rtlCol="0">
            <a:spAutoFit/>
          </a:bodyPr>
          <a:lstStyle/>
          <a:p>
            <a:r>
              <a:rPr lang="en-US" altLang="ja-JP" sz="2400" dirty="0" smtClean="0"/>
              <a:t>7</a:t>
            </a:r>
            <a:r>
              <a:rPr kumimoji="1" lang="ja-JP" altLang="en-US" sz="2400" dirty="0" smtClean="0"/>
              <a:t>月</a:t>
            </a:r>
            <a:r>
              <a:rPr kumimoji="1" lang="en-US" altLang="ja-JP" sz="2400" dirty="0" smtClean="0"/>
              <a:t>29</a:t>
            </a:r>
            <a:r>
              <a:rPr lang="ja-JP" altLang="en-US" sz="2400" dirty="0" smtClean="0"/>
              <a:t>日～</a:t>
            </a:r>
            <a:r>
              <a:rPr lang="en-US" altLang="ja-JP" sz="2400" dirty="0" smtClean="0"/>
              <a:t>31</a:t>
            </a:r>
            <a:r>
              <a:rPr lang="ja-JP" altLang="en-US" sz="2400" dirty="0" smtClean="0"/>
              <a:t>日</a:t>
            </a:r>
            <a:endParaRPr lang="en-US" altLang="ja-JP" sz="2400" dirty="0" smtClean="0"/>
          </a:p>
          <a:p>
            <a:r>
              <a:rPr lang="ja-JP" altLang="en-US" sz="2400" dirty="0" smtClean="0"/>
              <a:t>　　</a:t>
            </a:r>
            <a:r>
              <a:rPr lang="en-US" altLang="ja-JP" sz="2400" dirty="0" smtClean="0"/>
              <a:t>0W/m</a:t>
            </a:r>
            <a:r>
              <a:rPr lang="ja-JP" altLang="en-US" sz="2400" dirty="0" smtClean="0"/>
              <a:t>　～徐々に上がる</a:t>
            </a:r>
            <a:endParaRPr lang="en-US" altLang="ja-JP" sz="2400" dirty="0" smtClean="0"/>
          </a:p>
        </p:txBody>
      </p:sp>
      <p:sp>
        <p:nvSpPr>
          <p:cNvPr id="27" name="テキスト ボックス 26"/>
          <p:cNvSpPr txBox="1"/>
          <p:nvPr/>
        </p:nvSpPr>
        <p:spPr>
          <a:xfrm>
            <a:off x="6444208" y="1340768"/>
            <a:ext cx="216024" cy="338554"/>
          </a:xfrm>
          <a:prstGeom prst="rect">
            <a:avLst/>
          </a:prstGeom>
          <a:noFill/>
        </p:spPr>
        <p:txBody>
          <a:bodyPr wrap="square" rtlCol="0">
            <a:spAutoFit/>
          </a:bodyPr>
          <a:lstStyle/>
          <a:p>
            <a:r>
              <a:rPr kumimoji="1" lang="en-US" altLang="ja-JP" sz="1600" dirty="0" smtClean="0"/>
              <a:t>2</a:t>
            </a:r>
            <a:endParaRPr kumimoji="1" lang="ja-JP" altLang="en-US" sz="1600" dirty="0"/>
          </a:p>
        </p:txBody>
      </p:sp>
      <p:sp>
        <p:nvSpPr>
          <p:cNvPr id="30" name="正方形/長方形 29"/>
          <p:cNvSpPr/>
          <p:nvPr/>
        </p:nvSpPr>
        <p:spPr>
          <a:xfrm>
            <a:off x="5148064" y="980728"/>
            <a:ext cx="3816424" cy="18722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31" name="テキスト ボックス 30"/>
          <p:cNvSpPr txBox="1"/>
          <p:nvPr/>
        </p:nvSpPr>
        <p:spPr>
          <a:xfrm>
            <a:off x="5076056" y="3068960"/>
            <a:ext cx="3779912" cy="1815882"/>
          </a:xfrm>
          <a:prstGeom prst="rect">
            <a:avLst/>
          </a:prstGeom>
          <a:noFill/>
        </p:spPr>
        <p:txBody>
          <a:bodyPr wrap="square" rtlCol="0">
            <a:spAutoFit/>
          </a:bodyPr>
          <a:lstStyle/>
          <a:p>
            <a:r>
              <a:rPr kumimoji="1" lang="ja-JP" altLang="en-US" sz="2800" dirty="0" smtClean="0"/>
              <a:t>また両フラックスは</a:t>
            </a:r>
            <a:endParaRPr kumimoji="1" lang="en-US" altLang="ja-JP" sz="2800" dirty="0" smtClean="0"/>
          </a:p>
          <a:p>
            <a:endParaRPr lang="en-US" altLang="ja-JP" sz="2800" dirty="0" smtClean="0"/>
          </a:p>
          <a:p>
            <a:r>
              <a:rPr lang="ja-JP" altLang="en-US" sz="2800" dirty="0" smtClean="0"/>
              <a:t>暖水渦→</a:t>
            </a:r>
            <a:r>
              <a:rPr lang="ja-JP" altLang="en-US" sz="2800" dirty="0" smtClean="0">
                <a:solidFill>
                  <a:srgbClr val="FF0000"/>
                </a:solidFill>
              </a:rPr>
              <a:t>上がりやすい</a:t>
            </a:r>
            <a:endParaRPr lang="en-US" altLang="ja-JP" sz="2800" dirty="0" smtClean="0">
              <a:solidFill>
                <a:srgbClr val="FF0000"/>
              </a:solidFill>
            </a:endParaRPr>
          </a:p>
          <a:p>
            <a:r>
              <a:rPr kumimoji="1" lang="ja-JP" altLang="en-US" sz="2800" dirty="0" smtClean="0"/>
              <a:t>冷水渦→</a:t>
            </a:r>
            <a:r>
              <a:rPr lang="ja-JP" altLang="en-US" sz="2800" dirty="0" smtClean="0">
                <a:solidFill>
                  <a:srgbClr val="0070C0"/>
                </a:solidFill>
              </a:rPr>
              <a:t>上</a:t>
            </a:r>
            <a:r>
              <a:rPr kumimoji="1" lang="ja-JP" altLang="en-US" sz="2800" dirty="0" smtClean="0">
                <a:solidFill>
                  <a:srgbClr val="0070C0"/>
                </a:solidFill>
              </a:rPr>
              <a:t>がりにく</a:t>
            </a:r>
            <a:r>
              <a:rPr kumimoji="1" lang="ja-JP" altLang="en-US" sz="2800" dirty="0" smtClean="0">
                <a:solidFill>
                  <a:schemeClr val="tx2">
                    <a:lumMod val="60000"/>
                    <a:lumOff val="40000"/>
                  </a:schemeClr>
                </a:solidFill>
              </a:rPr>
              <a:t>い</a:t>
            </a:r>
            <a:endParaRPr kumimoji="1" lang="ja-JP" altLang="en-US" sz="2800" dirty="0">
              <a:solidFill>
                <a:schemeClr val="tx2">
                  <a:lumMod val="60000"/>
                  <a:lumOff val="40000"/>
                </a:schemeClr>
              </a:solidFill>
            </a:endParaRPr>
          </a:p>
        </p:txBody>
      </p:sp>
      <p:sp>
        <p:nvSpPr>
          <p:cNvPr id="32" name="テキスト ボックス 31"/>
          <p:cNvSpPr txBox="1"/>
          <p:nvPr/>
        </p:nvSpPr>
        <p:spPr>
          <a:xfrm>
            <a:off x="611560" y="6488668"/>
            <a:ext cx="1544012" cy="369332"/>
          </a:xfrm>
          <a:prstGeom prst="rect">
            <a:avLst/>
          </a:prstGeom>
          <a:noFill/>
        </p:spPr>
        <p:txBody>
          <a:bodyPr wrap="none" rtlCol="0">
            <a:spAutoFit/>
          </a:bodyPr>
          <a:lstStyle/>
          <a:p>
            <a:r>
              <a:rPr kumimoji="1" lang="ja-JP" altLang="en-US" b="1" dirty="0" smtClean="0"/>
              <a:t>注：上向き：正</a:t>
            </a:r>
            <a:endParaRPr kumimoji="1" lang="ja-JP" altLang="en-US" b="1"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ox(in)">
                                      <p:cBhvr>
                                        <p:cTn id="18" dur="500"/>
                                        <p:tgtEl>
                                          <p:spTgt spid="2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linds(horizontal)">
                                      <p:cBhvr>
                                        <p:cTn id="21" dur="500"/>
                                        <p:tgtEl>
                                          <p:spTgt spid="2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linds(horizont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7" grpId="0" animBg="1"/>
      <p:bldP spid="19"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908720"/>
          </a:xfrm>
          <a:solidFill>
            <a:srgbClr val="00B050"/>
          </a:solidFill>
          <a:ln>
            <a:solidFill>
              <a:srgbClr val="92D050"/>
            </a:solidFill>
          </a:ln>
        </p:spPr>
        <p:txBody>
          <a:bodyPr/>
          <a:lstStyle/>
          <a:p>
            <a:r>
              <a:rPr kumimoji="1" lang="ja-JP" altLang="en-US" dirty="0" smtClean="0">
                <a:solidFill>
                  <a:schemeClr val="bg1"/>
                </a:solidFill>
              </a:rPr>
              <a:t>ヤマセとは？</a:t>
            </a:r>
            <a:endParaRPr kumimoji="1" lang="ja-JP" altLang="en-US" dirty="0">
              <a:solidFill>
                <a:schemeClr val="bg1"/>
              </a:solidFill>
            </a:endParaRPr>
          </a:p>
        </p:txBody>
      </p:sp>
      <p:pic>
        <p:nvPicPr>
          <p:cNvPr id="1026" name="Picture 2"/>
          <p:cNvPicPr>
            <a:picLocks noChangeAspect="1" noChangeArrowheads="1"/>
          </p:cNvPicPr>
          <p:nvPr/>
        </p:nvPicPr>
        <p:blipFill>
          <a:blip r:embed="rId4" cstate="print"/>
          <a:srcRect/>
          <a:stretch>
            <a:fillRect/>
          </a:stretch>
        </p:blipFill>
        <p:spPr bwMode="auto">
          <a:xfrm>
            <a:off x="4716016" y="1268760"/>
            <a:ext cx="3768952" cy="3744876"/>
          </a:xfrm>
          <a:prstGeom prst="rect">
            <a:avLst/>
          </a:prstGeom>
          <a:noFill/>
          <a:ln w="9525">
            <a:solidFill>
              <a:schemeClr val="tx1"/>
            </a:solid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467544" y="1268760"/>
            <a:ext cx="3600400" cy="3744417"/>
          </a:xfrm>
          <a:prstGeom prst="rect">
            <a:avLst/>
          </a:prstGeom>
          <a:noFill/>
          <a:ln w="9525">
            <a:solidFill>
              <a:schemeClr val="tx1"/>
            </a:solidFill>
            <a:miter lim="800000"/>
            <a:headEnd/>
            <a:tailEnd/>
          </a:ln>
        </p:spPr>
      </p:pic>
      <p:sp>
        <p:nvSpPr>
          <p:cNvPr id="8" name="フリーフォーム 7"/>
          <p:cNvSpPr/>
          <p:nvPr/>
        </p:nvSpPr>
        <p:spPr>
          <a:xfrm>
            <a:off x="6156176" y="2348880"/>
            <a:ext cx="2088232" cy="1224136"/>
          </a:xfrm>
          <a:custGeom>
            <a:avLst/>
            <a:gdLst>
              <a:gd name="connsiteX0" fmla="*/ 367990 w 2553629"/>
              <a:gd name="connsiteY0" fmla="*/ 0 h 1503556"/>
              <a:gd name="connsiteX1" fmla="*/ 22302 w 2553629"/>
              <a:gd name="connsiteY1" fmla="*/ 1014761 h 1503556"/>
              <a:gd name="connsiteX2" fmla="*/ 234176 w 2553629"/>
              <a:gd name="connsiteY2" fmla="*/ 1025912 h 1503556"/>
              <a:gd name="connsiteX3" fmla="*/ 490654 w 2553629"/>
              <a:gd name="connsiteY3" fmla="*/ 579864 h 1503556"/>
              <a:gd name="connsiteX4" fmla="*/ 702527 w 2553629"/>
              <a:gd name="connsiteY4" fmla="*/ 591015 h 1503556"/>
              <a:gd name="connsiteX5" fmla="*/ 635619 w 2553629"/>
              <a:gd name="connsiteY5" fmla="*/ 1382751 h 1503556"/>
              <a:gd name="connsiteX6" fmla="*/ 802888 w 2553629"/>
              <a:gd name="connsiteY6" fmla="*/ 1315844 h 1503556"/>
              <a:gd name="connsiteX7" fmla="*/ 947854 w 2553629"/>
              <a:gd name="connsiteY7" fmla="*/ 880947 h 1503556"/>
              <a:gd name="connsiteX8" fmla="*/ 1248937 w 2553629"/>
              <a:gd name="connsiteY8" fmla="*/ 646771 h 1503556"/>
              <a:gd name="connsiteX9" fmla="*/ 1650380 w 2553629"/>
              <a:gd name="connsiteY9" fmla="*/ 591015 h 1503556"/>
              <a:gd name="connsiteX10" fmla="*/ 2553629 w 2553629"/>
              <a:gd name="connsiteY10" fmla="*/ 802888 h 1503556"/>
              <a:gd name="connsiteX11" fmla="*/ 2553629 w 2553629"/>
              <a:gd name="connsiteY11" fmla="*/ 802888 h 150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3629" h="1503556">
                <a:moveTo>
                  <a:pt x="367990" y="0"/>
                </a:moveTo>
                <a:cubicBezTo>
                  <a:pt x="206297" y="421888"/>
                  <a:pt x="44604" y="843776"/>
                  <a:pt x="22302" y="1014761"/>
                </a:cubicBezTo>
                <a:cubicBezTo>
                  <a:pt x="0" y="1185746"/>
                  <a:pt x="156117" y="1098395"/>
                  <a:pt x="234176" y="1025912"/>
                </a:cubicBezTo>
                <a:cubicBezTo>
                  <a:pt x="312235" y="953429"/>
                  <a:pt x="412595" y="652347"/>
                  <a:pt x="490654" y="579864"/>
                </a:cubicBezTo>
                <a:cubicBezTo>
                  <a:pt x="568713" y="507381"/>
                  <a:pt x="678366" y="457201"/>
                  <a:pt x="702527" y="591015"/>
                </a:cubicBezTo>
                <a:cubicBezTo>
                  <a:pt x="726688" y="724829"/>
                  <a:pt x="618892" y="1261946"/>
                  <a:pt x="635619" y="1382751"/>
                </a:cubicBezTo>
                <a:cubicBezTo>
                  <a:pt x="652346" y="1503556"/>
                  <a:pt x="750849" y="1399478"/>
                  <a:pt x="802888" y="1315844"/>
                </a:cubicBezTo>
                <a:cubicBezTo>
                  <a:pt x="854927" y="1232210"/>
                  <a:pt x="873513" y="992459"/>
                  <a:pt x="947854" y="880947"/>
                </a:cubicBezTo>
                <a:cubicBezTo>
                  <a:pt x="1022196" y="769435"/>
                  <a:pt x="1131849" y="695093"/>
                  <a:pt x="1248937" y="646771"/>
                </a:cubicBezTo>
                <a:cubicBezTo>
                  <a:pt x="1366025" y="598449"/>
                  <a:pt x="1432931" y="564996"/>
                  <a:pt x="1650380" y="591015"/>
                </a:cubicBezTo>
                <a:cubicBezTo>
                  <a:pt x="1867829" y="617035"/>
                  <a:pt x="2553629" y="802888"/>
                  <a:pt x="2553629" y="802888"/>
                </a:cubicBezTo>
                <a:lnTo>
                  <a:pt x="2553629" y="802888"/>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2483768" y="4437112"/>
            <a:ext cx="4027064" cy="523220"/>
          </a:xfrm>
          <a:prstGeom prst="rect">
            <a:avLst/>
          </a:prstGeom>
          <a:solidFill>
            <a:srgbClr val="FFFF00"/>
          </a:solidFill>
        </p:spPr>
        <p:txBody>
          <a:bodyPr wrap="none" rtlCol="0">
            <a:spAutoFit/>
          </a:bodyPr>
          <a:lstStyle/>
          <a:p>
            <a:r>
              <a:rPr kumimoji="1" lang="ja-JP" altLang="en-US" sz="2800" dirty="0" smtClean="0"/>
              <a:t>典型的なヤマセの天気図</a:t>
            </a:r>
            <a:endParaRPr kumimoji="1" lang="ja-JP" altLang="en-US" sz="2800" dirty="0"/>
          </a:p>
        </p:txBody>
      </p:sp>
      <p:sp>
        <p:nvSpPr>
          <p:cNvPr id="7" name="テキスト ボックス 6"/>
          <p:cNvSpPr txBox="1"/>
          <p:nvPr/>
        </p:nvSpPr>
        <p:spPr>
          <a:xfrm>
            <a:off x="539552" y="1484784"/>
            <a:ext cx="1024639" cy="400110"/>
          </a:xfrm>
          <a:prstGeom prst="rect">
            <a:avLst/>
          </a:prstGeom>
          <a:solidFill>
            <a:schemeClr val="bg1"/>
          </a:solidFill>
          <a:ln w="38100">
            <a:solidFill>
              <a:schemeClr val="tx1"/>
            </a:solidFill>
          </a:ln>
        </p:spPr>
        <p:txBody>
          <a:bodyPr wrap="none" rtlCol="0">
            <a:spAutoFit/>
          </a:bodyPr>
          <a:lstStyle/>
          <a:p>
            <a:r>
              <a:rPr kumimoji="1" lang="en-US" altLang="ja-JP" sz="2000" dirty="0" smtClean="0"/>
              <a:t>500hpa </a:t>
            </a:r>
            <a:endParaRPr kumimoji="1" lang="ja-JP" altLang="en-US" sz="2000" dirty="0"/>
          </a:p>
        </p:txBody>
      </p:sp>
      <p:sp>
        <p:nvSpPr>
          <p:cNvPr id="9" name="テキスト ボックス 8"/>
          <p:cNvSpPr txBox="1"/>
          <p:nvPr/>
        </p:nvSpPr>
        <p:spPr>
          <a:xfrm>
            <a:off x="4860032" y="1268760"/>
            <a:ext cx="800219" cy="461665"/>
          </a:xfrm>
          <a:prstGeom prst="rect">
            <a:avLst/>
          </a:prstGeom>
          <a:solidFill>
            <a:schemeClr val="bg1"/>
          </a:solidFill>
          <a:ln w="38100">
            <a:solidFill>
              <a:schemeClr val="tx1"/>
            </a:solidFill>
          </a:ln>
        </p:spPr>
        <p:txBody>
          <a:bodyPr wrap="none" rtlCol="0">
            <a:spAutoFit/>
          </a:bodyPr>
          <a:lstStyle/>
          <a:p>
            <a:r>
              <a:rPr lang="ja-JP" altLang="en-US" sz="2400" dirty="0" smtClean="0"/>
              <a:t>地上</a:t>
            </a:r>
            <a:endParaRPr kumimoji="1" lang="en-US" altLang="ja-JP" sz="2400" dirty="0" smtClean="0"/>
          </a:p>
        </p:txBody>
      </p:sp>
      <p:sp>
        <p:nvSpPr>
          <p:cNvPr id="11" name="円/楕円 10"/>
          <p:cNvSpPr/>
          <p:nvPr/>
        </p:nvSpPr>
        <p:spPr>
          <a:xfrm>
            <a:off x="2051720" y="2204864"/>
            <a:ext cx="576064" cy="3600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12" name="円/楕円 11"/>
          <p:cNvSpPr/>
          <p:nvPr/>
        </p:nvSpPr>
        <p:spPr>
          <a:xfrm>
            <a:off x="2627784" y="2564904"/>
            <a:ext cx="504056" cy="504056"/>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13" name="テキスト ボックス 12"/>
          <p:cNvSpPr txBox="1"/>
          <p:nvPr/>
        </p:nvSpPr>
        <p:spPr>
          <a:xfrm>
            <a:off x="0" y="5157192"/>
            <a:ext cx="5120312" cy="2677656"/>
          </a:xfrm>
          <a:prstGeom prst="rect">
            <a:avLst/>
          </a:prstGeom>
          <a:noFill/>
        </p:spPr>
        <p:txBody>
          <a:bodyPr wrap="none" rtlCol="0">
            <a:spAutoFit/>
          </a:bodyPr>
          <a:lstStyle/>
          <a:p>
            <a:pPr>
              <a:buFont typeface="Arial" pitchFamily="34" charset="0"/>
              <a:buChar char="•"/>
            </a:pPr>
            <a:r>
              <a:rPr kumimoji="1" lang="ja-JP" altLang="en-US" sz="2400" dirty="0" smtClean="0"/>
              <a:t>オホーツク海上にブロッキング高気圧</a:t>
            </a:r>
            <a:endParaRPr kumimoji="1" lang="en-US" altLang="ja-JP" sz="2400" dirty="0" smtClean="0"/>
          </a:p>
          <a:p>
            <a:pPr>
              <a:buFont typeface="Arial" pitchFamily="34" charset="0"/>
              <a:buChar char="•"/>
            </a:pPr>
            <a:endParaRPr lang="en-US" altLang="ja-JP" sz="2400" dirty="0" smtClean="0"/>
          </a:p>
          <a:p>
            <a:pPr>
              <a:buFont typeface="Arial" pitchFamily="34" charset="0"/>
              <a:buChar char="•"/>
            </a:pPr>
            <a:endParaRPr kumimoji="1" lang="en-US" altLang="ja-JP" sz="2400" dirty="0" smtClean="0"/>
          </a:p>
          <a:p>
            <a:pPr>
              <a:buFont typeface="Arial" pitchFamily="34" charset="0"/>
              <a:buChar char="•"/>
            </a:pPr>
            <a:r>
              <a:rPr lang="ja-JP" altLang="en-US" sz="2400" dirty="0" smtClean="0"/>
              <a:t>三陸沖上空に切離低気圧</a:t>
            </a:r>
            <a:endParaRPr kumimoji="1" lang="en-US" altLang="ja-JP" sz="2400" dirty="0" smtClean="0"/>
          </a:p>
          <a:p>
            <a:pPr>
              <a:buFont typeface="Arial" pitchFamily="34" charset="0"/>
              <a:buChar char="•"/>
            </a:pPr>
            <a:endParaRPr lang="en-US" altLang="ja-JP" dirty="0" smtClean="0"/>
          </a:p>
          <a:p>
            <a:pPr>
              <a:buFont typeface="Arial" pitchFamily="34" charset="0"/>
              <a:buChar char="•"/>
            </a:pPr>
            <a:endParaRPr kumimoji="1" lang="en-US" altLang="ja-JP" dirty="0" smtClean="0"/>
          </a:p>
          <a:p>
            <a:endParaRPr lang="en-US" altLang="ja-JP" dirty="0" smtClean="0"/>
          </a:p>
          <a:p>
            <a:endParaRPr kumimoji="1" lang="ja-JP" altLang="en-US" dirty="0"/>
          </a:p>
        </p:txBody>
      </p:sp>
      <p:sp>
        <p:nvSpPr>
          <p:cNvPr id="14" name="正方形/長方形 13"/>
          <p:cNvSpPr/>
          <p:nvPr/>
        </p:nvSpPr>
        <p:spPr>
          <a:xfrm>
            <a:off x="4572000" y="5473005"/>
            <a:ext cx="4572000" cy="1384995"/>
          </a:xfrm>
          <a:prstGeom prst="rect">
            <a:avLst/>
          </a:prstGeom>
        </p:spPr>
        <p:txBody>
          <a:bodyPr wrap="square">
            <a:spAutoFit/>
          </a:bodyPr>
          <a:lstStyle/>
          <a:p>
            <a:endParaRPr lang="ja-JP" altLang="en-US" dirty="0" smtClean="0">
              <a:latin typeface="Calibri" pitchFamily="34" charset="0"/>
            </a:endParaRPr>
          </a:p>
          <a:p>
            <a:pPr>
              <a:buFont typeface="Arial" pitchFamily="34" charset="0"/>
              <a:buChar char="•"/>
            </a:pPr>
            <a:r>
              <a:rPr lang="ja-JP" altLang="en-US" sz="2400" dirty="0" smtClean="0">
                <a:latin typeface="Calibri" pitchFamily="34" charset="0"/>
              </a:rPr>
              <a:t>沿海州と北日本太平洋側に</a:t>
            </a:r>
            <a:endParaRPr lang="en-US" altLang="ja-JP" sz="2400" dirty="0" smtClean="0">
              <a:latin typeface="Calibri" pitchFamily="34" charset="0"/>
            </a:endParaRPr>
          </a:p>
          <a:p>
            <a:r>
              <a:rPr lang="ja-JP" altLang="en-US" sz="2400" dirty="0" smtClean="0">
                <a:latin typeface="Calibri" pitchFamily="34" charset="0"/>
              </a:rPr>
              <a:t> リッジが延びている</a:t>
            </a:r>
          </a:p>
          <a:p>
            <a:endParaRPr lang="en-US" altLang="ja-JP" dirty="0">
              <a:latin typeface="Calibri" pitchFamily="34" charset="0"/>
            </a:endParaRPr>
          </a:p>
        </p:txBody>
      </p:sp>
    </p:spTree>
    <p:custDataLst>
      <p:tags r:id="rId1"/>
    </p:custData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620688"/>
          </a:xfrm>
          <a:solidFill>
            <a:srgbClr val="00B050"/>
          </a:solidFill>
        </p:spPr>
        <p:txBody>
          <a:bodyPr>
            <a:normAutofit fontScale="90000"/>
          </a:bodyPr>
          <a:lstStyle/>
          <a:p>
            <a:r>
              <a:rPr kumimoji="1" lang="ja-JP" altLang="en-US" dirty="0" smtClean="0">
                <a:solidFill>
                  <a:schemeClr val="bg1"/>
                </a:solidFill>
              </a:rPr>
              <a:t>結果②のまとめ</a:t>
            </a:r>
            <a:endParaRPr kumimoji="1" lang="ja-JP" altLang="en-US" dirty="0">
              <a:solidFill>
                <a:schemeClr val="bg1"/>
              </a:solidFill>
            </a:endParaRPr>
          </a:p>
        </p:txBody>
      </p:sp>
      <p:grpSp>
        <p:nvGrpSpPr>
          <p:cNvPr id="89" name="グループ化 88"/>
          <p:cNvGrpSpPr/>
          <p:nvPr/>
        </p:nvGrpSpPr>
        <p:grpSpPr>
          <a:xfrm>
            <a:off x="4211960" y="836712"/>
            <a:ext cx="4032446" cy="5112568"/>
            <a:chOff x="3779912" y="836712"/>
            <a:chExt cx="4032446" cy="5112568"/>
          </a:xfrm>
        </p:grpSpPr>
        <p:pic>
          <p:nvPicPr>
            <p:cNvPr id="5122" name="Picture 2"/>
            <p:cNvPicPr>
              <a:picLocks noChangeAspect="1" noChangeArrowheads="1"/>
            </p:cNvPicPr>
            <p:nvPr/>
          </p:nvPicPr>
          <p:blipFill>
            <a:blip r:embed="rId2" cstate="print"/>
            <a:srcRect/>
            <a:stretch>
              <a:fillRect/>
            </a:stretch>
          </p:blipFill>
          <p:spPr bwMode="auto">
            <a:xfrm rot="5400000">
              <a:off x="4932040" y="3140968"/>
              <a:ext cx="1656184" cy="396044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rot="5400000">
              <a:off x="5046678" y="1994"/>
              <a:ext cx="1498914" cy="4032446"/>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rot="5400000">
              <a:off x="5011122" y="1549718"/>
              <a:ext cx="1498020" cy="3960440"/>
            </a:xfrm>
            <a:prstGeom prst="rect">
              <a:avLst/>
            </a:prstGeom>
            <a:noFill/>
            <a:ln w="9525">
              <a:noFill/>
              <a:miter lim="800000"/>
              <a:headEnd/>
              <a:tailEnd/>
            </a:ln>
          </p:spPr>
        </p:pic>
        <p:sp>
          <p:nvSpPr>
            <p:cNvPr id="56" name="テキスト ボックス 55"/>
            <p:cNvSpPr txBox="1"/>
            <p:nvPr/>
          </p:nvSpPr>
          <p:spPr>
            <a:xfrm>
              <a:off x="3923928" y="836712"/>
              <a:ext cx="3757760" cy="369332"/>
            </a:xfrm>
            <a:prstGeom prst="rect">
              <a:avLst/>
            </a:prstGeom>
            <a:solidFill>
              <a:srgbClr val="FFFF00"/>
            </a:solidFill>
          </p:spPr>
          <p:txBody>
            <a:bodyPr wrap="none" rtlCol="0">
              <a:spAutoFit/>
            </a:bodyPr>
            <a:lstStyle/>
            <a:p>
              <a:r>
                <a:rPr lang="ja-JP" altLang="en-US" b="1" dirty="0" smtClean="0"/>
                <a:t>冷</a:t>
              </a:r>
              <a:r>
                <a:rPr kumimoji="1" lang="ja-JP" altLang="en-US" b="1" dirty="0" smtClean="0"/>
                <a:t>水渦①　北緯</a:t>
              </a:r>
              <a:r>
                <a:rPr lang="en-US" altLang="ja-JP" b="1" dirty="0" smtClean="0"/>
                <a:t>38</a:t>
              </a:r>
              <a:r>
                <a:rPr kumimoji="1" lang="en-US" altLang="ja-JP" b="1" dirty="0" smtClean="0"/>
                <a:t>.3</a:t>
              </a:r>
              <a:r>
                <a:rPr kumimoji="1" lang="ja-JP" altLang="en-US" b="1" dirty="0" smtClean="0"/>
                <a:t>度，東経</a:t>
              </a:r>
              <a:r>
                <a:rPr kumimoji="1" lang="en-US" altLang="ja-JP" b="1" dirty="0" smtClean="0"/>
                <a:t>142.8</a:t>
              </a:r>
              <a:r>
                <a:rPr kumimoji="1" lang="ja-JP" altLang="en-US" b="1" dirty="0" smtClean="0"/>
                <a:t>度</a:t>
              </a:r>
              <a:endParaRPr kumimoji="1" lang="ja-JP" altLang="en-US" b="1" dirty="0"/>
            </a:p>
          </p:txBody>
        </p:sp>
        <p:sp>
          <p:nvSpPr>
            <p:cNvPr id="58" name="テキスト ボックス 57"/>
            <p:cNvSpPr txBox="1"/>
            <p:nvPr/>
          </p:nvSpPr>
          <p:spPr>
            <a:xfrm>
              <a:off x="6012160" y="4581128"/>
              <a:ext cx="1039067" cy="261610"/>
            </a:xfrm>
            <a:prstGeom prst="rect">
              <a:avLst/>
            </a:prstGeom>
            <a:noFill/>
            <a:ln>
              <a:noFill/>
            </a:ln>
          </p:spPr>
          <p:txBody>
            <a:bodyPr wrap="none" rtlCol="0">
              <a:spAutoFit/>
            </a:bodyPr>
            <a:lstStyle/>
            <a:p>
              <a:r>
                <a:rPr kumimoji="1" lang="ja-JP" altLang="en-US" sz="1100" b="1" dirty="0" smtClean="0"/>
                <a:t>潜熱フラックス</a:t>
              </a:r>
              <a:endParaRPr kumimoji="1" lang="ja-JP" altLang="en-US" sz="1100" b="1" dirty="0"/>
            </a:p>
          </p:txBody>
        </p:sp>
        <p:cxnSp>
          <p:nvCxnSpPr>
            <p:cNvPr id="59" name="直線コネクタ 58"/>
            <p:cNvCxnSpPr/>
            <p:nvPr/>
          </p:nvCxnSpPr>
          <p:spPr>
            <a:xfrm>
              <a:off x="4860032" y="1340768"/>
              <a:ext cx="0" cy="4392488"/>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6516216" y="1340768"/>
              <a:ext cx="40659" cy="4350602"/>
            </a:xfrm>
            <a:prstGeom prst="line">
              <a:avLst/>
            </a:prstGeom>
            <a:ln w="28575">
              <a:solidFill>
                <a:schemeClr val="tx1">
                  <a:alpha val="51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5436096" y="5229200"/>
              <a:ext cx="144016"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flipH="1">
              <a:off x="5796136" y="4725144"/>
              <a:ext cx="288032"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flipH="1">
              <a:off x="5652120" y="3140968"/>
              <a:ext cx="288032"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H="1">
              <a:off x="5426571" y="3717032"/>
              <a:ext cx="81533" cy="1630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5508104" y="5373216"/>
              <a:ext cx="1039067" cy="261610"/>
            </a:xfrm>
            <a:prstGeom prst="rect">
              <a:avLst/>
            </a:prstGeom>
            <a:noFill/>
            <a:ln>
              <a:noFill/>
            </a:ln>
          </p:spPr>
          <p:txBody>
            <a:bodyPr wrap="none" rtlCol="0">
              <a:spAutoFit/>
            </a:bodyPr>
            <a:lstStyle/>
            <a:p>
              <a:r>
                <a:rPr kumimoji="1" lang="ja-JP" altLang="en-US" sz="1100" b="1" dirty="0" smtClean="0"/>
                <a:t>顕熱フラックス</a:t>
              </a:r>
              <a:endParaRPr kumimoji="1" lang="ja-JP" altLang="en-US" sz="1100" b="1" dirty="0"/>
            </a:p>
          </p:txBody>
        </p:sp>
        <p:sp>
          <p:nvSpPr>
            <p:cNvPr id="79" name="テキスト ボックス 78"/>
            <p:cNvSpPr txBox="1"/>
            <p:nvPr/>
          </p:nvSpPr>
          <p:spPr>
            <a:xfrm>
              <a:off x="5436096" y="2924944"/>
              <a:ext cx="1194558" cy="261610"/>
            </a:xfrm>
            <a:prstGeom prst="rect">
              <a:avLst/>
            </a:prstGeom>
            <a:noFill/>
            <a:ln>
              <a:noFill/>
            </a:ln>
          </p:spPr>
          <p:txBody>
            <a:bodyPr wrap="none" rtlCol="0">
              <a:spAutoFit/>
            </a:bodyPr>
            <a:lstStyle/>
            <a:p>
              <a:r>
                <a:rPr kumimoji="1" lang="ja-JP" altLang="en-US" sz="1100" b="1" dirty="0" smtClean="0"/>
                <a:t>水深１０</a:t>
              </a:r>
              <a:r>
                <a:rPr kumimoji="1" lang="en-US" altLang="ja-JP" sz="1100" b="1" dirty="0" smtClean="0"/>
                <a:t>m</a:t>
              </a:r>
              <a:r>
                <a:rPr kumimoji="1" lang="ja-JP" altLang="en-US" sz="1100" b="1" dirty="0" smtClean="0"/>
                <a:t>の水温</a:t>
              </a:r>
              <a:endParaRPr kumimoji="1" lang="ja-JP" altLang="en-US" sz="1100" b="1" dirty="0"/>
            </a:p>
          </p:txBody>
        </p:sp>
        <p:sp>
          <p:nvSpPr>
            <p:cNvPr id="80" name="テキスト ボックス 79"/>
            <p:cNvSpPr txBox="1"/>
            <p:nvPr/>
          </p:nvSpPr>
          <p:spPr>
            <a:xfrm>
              <a:off x="5148064" y="3501008"/>
              <a:ext cx="1290738" cy="261610"/>
            </a:xfrm>
            <a:prstGeom prst="rect">
              <a:avLst/>
            </a:prstGeom>
            <a:noFill/>
            <a:ln>
              <a:noFill/>
            </a:ln>
          </p:spPr>
          <p:txBody>
            <a:bodyPr wrap="none" rtlCol="0">
              <a:spAutoFit/>
            </a:bodyPr>
            <a:lstStyle/>
            <a:p>
              <a:r>
                <a:rPr kumimoji="1" lang="ja-JP" altLang="en-US" sz="1100" b="1" dirty="0" smtClean="0"/>
                <a:t>水温１００</a:t>
              </a:r>
              <a:r>
                <a:rPr kumimoji="1" lang="en-US" altLang="ja-JP" sz="1100" b="1" dirty="0" smtClean="0"/>
                <a:t>m</a:t>
              </a:r>
              <a:r>
                <a:rPr kumimoji="1" lang="ja-JP" altLang="en-US" sz="1100" b="1" dirty="0" smtClean="0"/>
                <a:t>の水温</a:t>
              </a:r>
              <a:endParaRPr kumimoji="1" lang="ja-JP" altLang="en-US" sz="1100" b="1" dirty="0"/>
            </a:p>
          </p:txBody>
        </p:sp>
        <p:sp>
          <p:nvSpPr>
            <p:cNvPr id="82" name="テキスト ボックス 81"/>
            <p:cNvSpPr txBox="1"/>
            <p:nvPr/>
          </p:nvSpPr>
          <p:spPr>
            <a:xfrm>
              <a:off x="5868144" y="2132856"/>
              <a:ext cx="543739" cy="307777"/>
            </a:xfrm>
            <a:prstGeom prst="rect">
              <a:avLst/>
            </a:prstGeom>
            <a:noFill/>
            <a:ln>
              <a:noFill/>
            </a:ln>
          </p:spPr>
          <p:txBody>
            <a:bodyPr wrap="none" rtlCol="0">
              <a:spAutoFit/>
            </a:bodyPr>
            <a:lstStyle/>
            <a:p>
              <a:r>
                <a:rPr lang="ja-JP" altLang="en-US" sz="1400" b="1" dirty="0" smtClean="0"/>
                <a:t>気温</a:t>
              </a:r>
              <a:endParaRPr kumimoji="1" lang="ja-JP" altLang="en-US" sz="1400" b="1" dirty="0"/>
            </a:p>
          </p:txBody>
        </p:sp>
        <p:cxnSp>
          <p:nvCxnSpPr>
            <p:cNvPr id="85" name="直線コネクタ 84"/>
            <p:cNvCxnSpPr/>
            <p:nvPr/>
          </p:nvCxnSpPr>
          <p:spPr>
            <a:xfrm>
              <a:off x="5796136" y="1988840"/>
              <a:ext cx="144016"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テキスト ボックス 85"/>
            <p:cNvSpPr txBox="1"/>
            <p:nvPr/>
          </p:nvSpPr>
          <p:spPr>
            <a:xfrm>
              <a:off x="3995936" y="1916832"/>
              <a:ext cx="786795" cy="369332"/>
            </a:xfrm>
            <a:prstGeom prst="rect">
              <a:avLst/>
            </a:prstGeom>
            <a:noFill/>
            <a:ln>
              <a:noFill/>
            </a:ln>
          </p:spPr>
          <p:txBody>
            <a:bodyPr wrap="square" rtlCol="0">
              <a:spAutoFit/>
            </a:bodyPr>
            <a:lstStyle/>
            <a:p>
              <a:r>
                <a:rPr kumimoji="1" lang="en-US" altLang="ja-JP" dirty="0" smtClean="0"/>
                <a:t>SST</a:t>
              </a:r>
              <a:endParaRPr kumimoji="1" lang="ja-JP" altLang="en-US" dirty="0"/>
            </a:p>
          </p:txBody>
        </p:sp>
        <p:cxnSp>
          <p:nvCxnSpPr>
            <p:cNvPr id="88" name="直線コネクタ 87"/>
            <p:cNvCxnSpPr/>
            <p:nvPr/>
          </p:nvCxnSpPr>
          <p:spPr>
            <a:xfrm flipH="1">
              <a:off x="4283968" y="1700808"/>
              <a:ext cx="144016"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テキスト ボックス 65"/>
          <p:cNvSpPr txBox="1"/>
          <p:nvPr/>
        </p:nvSpPr>
        <p:spPr>
          <a:xfrm>
            <a:off x="5004048" y="5877272"/>
            <a:ext cx="2404826" cy="646331"/>
          </a:xfrm>
          <a:prstGeom prst="rect">
            <a:avLst/>
          </a:prstGeom>
          <a:solidFill>
            <a:srgbClr val="FFFF99"/>
          </a:solidFill>
          <a:ln w="38100">
            <a:solidFill>
              <a:srgbClr val="00B050"/>
            </a:solidFill>
          </a:ln>
        </p:spPr>
        <p:txBody>
          <a:bodyPr wrap="none" rtlCol="0">
            <a:spAutoFit/>
          </a:bodyPr>
          <a:lstStyle/>
          <a:p>
            <a:r>
              <a:rPr kumimoji="1" lang="ja-JP" altLang="en-US" dirty="0" smtClean="0"/>
              <a:t>冷水渦では</a:t>
            </a:r>
            <a:r>
              <a:rPr kumimoji="1" lang="en-US" altLang="ja-JP" dirty="0" smtClean="0"/>
              <a:t>SST</a:t>
            </a:r>
            <a:r>
              <a:rPr kumimoji="1" lang="ja-JP" altLang="en-US" dirty="0" smtClean="0"/>
              <a:t>が低下</a:t>
            </a:r>
            <a:endParaRPr kumimoji="1" lang="en-US" altLang="ja-JP" dirty="0" smtClean="0"/>
          </a:p>
          <a:p>
            <a:r>
              <a:rPr lang="ja-JP" altLang="en-US" dirty="0" smtClean="0"/>
              <a:t>水深</a:t>
            </a:r>
            <a:r>
              <a:rPr lang="en-US" altLang="ja-JP" dirty="0" smtClean="0"/>
              <a:t>10m</a:t>
            </a:r>
            <a:r>
              <a:rPr lang="ja-JP" altLang="en-US" dirty="0" smtClean="0"/>
              <a:t>の水温も低下</a:t>
            </a:r>
            <a:endParaRPr kumimoji="1" lang="ja-JP" altLang="en-US" dirty="0"/>
          </a:p>
        </p:txBody>
      </p:sp>
      <p:grpSp>
        <p:nvGrpSpPr>
          <p:cNvPr id="117" name="グループ化 116"/>
          <p:cNvGrpSpPr/>
          <p:nvPr/>
        </p:nvGrpSpPr>
        <p:grpSpPr>
          <a:xfrm>
            <a:off x="179512" y="836712"/>
            <a:ext cx="3828356" cy="5112568"/>
            <a:chOff x="179512" y="836712"/>
            <a:chExt cx="3828356" cy="5112568"/>
          </a:xfrm>
        </p:grpSpPr>
        <p:pic>
          <p:nvPicPr>
            <p:cNvPr id="5126" name="Picture 6"/>
            <p:cNvPicPr>
              <a:picLocks noChangeAspect="1" noChangeArrowheads="1"/>
            </p:cNvPicPr>
            <p:nvPr/>
          </p:nvPicPr>
          <p:blipFill>
            <a:blip r:embed="rId5" cstate="print"/>
            <a:srcRect/>
            <a:stretch>
              <a:fillRect/>
            </a:stretch>
          </p:blipFill>
          <p:spPr bwMode="auto">
            <a:xfrm rot="5400000">
              <a:off x="1259632" y="3212976"/>
              <a:ext cx="1656184" cy="3816424"/>
            </a:xfrm>
            <a:prstGeom prst="rect">
              <a:avLst/>
            </a:prstGeom>
            <a:noFill/>
            <a:ln w="9525">
              <a:noFill/>
              <a:miter lim="800000"/>
              <a:headEnd/>
              <a:tailEnd/>
            </a:ln>
          </p:spPr>
        </p:pic>
        <p:pic>
          <p:nvPicPr>
            <p:cNvPr id="5125" name="Picture 5"/>
            <p:cNvPicPr>
              <a:picLocks noChangeAspect="1" noChangeArrowheads="1"/>
            </p:cNvPicPr>
            <p:nvPr/>
          </p:nvPicPr>
          <p:blipFill>
            <a:blip r:embed="rId6" cstate="print"/>
            <a:srcRect/>
            <a:stretch>
              <a:fillRect/>
            </a:stretch>
          </p:blipFill>
          <p:spPr bwMode="auto">
            <a:xfrm rot="5400000">
              <a:off x="545518" y="902754"/>
              <a:ext cx="3096344" cy="3828356"/>
            </a:xfrm>
            <a:prstGeom prst="rect">
              <a:avLst/>
            </a:prstGeom>
            <a:noFill/>
            <a:ln w="9525">
              <a:noFill/>
              <a:miter lim="800000"/>
              <a:headEnd/>
              <a:tailEnd/>
            </a:ln>
          </p:spPr>
        </p:pic>
        <p:cxnSp>
          <p:nvCxnSpPr>
            <p:cNvPr id="44" name="直線コネクタ 43"/>
            <p:cNvCxnSpPr/>
            <p:nvPr/>
          </p:nvCxnSpPr>
          <p:spPr>
            <a:xfrm>
              <a:off x="1259632" y="1340768"/>
              <a:ext cx="0" cy="4320480"/>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H="1">
              <a:off x="2843808" y="1340768"/>
              <a:ext cx="2" cy="4320480"/>
            </a:xfrm>
            <a:prstGeom prst="line">
              <a:avLst/>
            </a:prstGeom>
            <a:ln w="28575">
              <a:solidFill>
                <a:schemeClr val="tx1">
                  <a:alpha val="51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H="1" flipV="1">
              <a:off x="2555776" y="1628800"/>
              <a:ext cx="216024"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V="1">
              <a:off x="3419872" y="1916832"/>
              <a:ext cx="144016"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flipH="1" flipV="1">
              <a:off x="1979712" y="3501010"/>
              <a:ext cx="144016" cy="2160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flipH="1">
              <a:off x="1907704" y="3068960"/>
              <a:ext cx="168812"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1691680" y="5013176"/>
              <a:ext cx="72008"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テキスト ボックス 89"/>
            <p:cNvSpPr txBox="1"/>
            <p:nvPr/>
          </p:nvSpPr>
          <p:spPr>
            <a:xfrm>
              <a:off x="323528" y="836712"/>
              <a:ext cx="3579826" cy="369332"/>
            </a:xfrm>
            <a:prstGeom prst="rect">
              <a:avLst/>
            </a:prstGeom>
            <a:solidFill>
              <a:srgbClr val="FFFF00"/>
            </a:solidFill>
          </p:spPr>
          <p:txBody>
            <a:bodyPr wrap="none" rtlCol="0">
              <a:spAutoFit/>
            </a:bodyPr>
            <a:lstStyle/>
            <a:p>
              <a:r>
                <a:rPr kumimoji="1" lang="ja-JP" altLang="en-US" b="1" dirty="0" smtClean="0"/>
                <a:t>暖水渦①　北緯</a:t>
              </a:r>
              <a:r>
                <a:rPr kumimoji="1" lang="en-US" altLang="ja-JP" b="1" dirty="0" smtClean="0"/>
                <a:t>41.5</a:t>
              </a:r>
              <a:r>
                <a:rPr kumimoji="1" lang="ja-JP" altLang="en-US" b="1" dirty="0" smtClean="0"/>
                <a:t>度，東経</a:t>
              </a:r>
              <a:r>
                <a:rPr kumimoji="1" lang="en-US" altLang="ja-JP" b="1" dirty="0" smtClean="0"/>
                <a:t>144</a:t>
              </a:r>
              <a:r>
                <a:rPr kumimoji="1" lang="ja-JP" altLang="en-US" b="1" dirty="0" smtClean="0"/>
                <a:t>度</a:t>
              </a:r>
              <a:endParaRPr kumimoji="1" lang="ja-JP" altLang="en-US" b="1" dirty="0"/>
            </a:p>
          </p:txBody>
        </p:sp>
        <p:sp>
          <p:nvSpPr>
            <p:cNvPr id="101" name="テキスト ボックス 100"/>
            <p:cNvSpPr txBox="1"/>
            <p:nvPr/>
          </p:nvSpPr>
          <p:spPr>
            <a:xfrm>
              <a:off x="2987824" y="2132856"/>
              <a:ext cx="786795" cy="369332"/>
            </a:xfrm>
            <a:prstGeom prst="rect">
              <a:avLst/>
            </a:prstGeom>
            <a:noFill/>
            <a:ln>
              <a:noFill/>
            </a:ln>
          </p:spPr>
          <p:txBody>
            <a:bodyPr wrap="square" rtlCol="0">
              <a:spAutoFit/>
            </a:bodyPr>
            <a:lstStyle/>
            <a:p>
              <a:r>
                <a:rPr kumimoji="1" lang="en-US" altLang="ja-JP" dirty="0" smtClean="0"/>
                <a:t>SST</a:t>
              </a:r>
              <a:endParaRPr kumimoji="1" lang="ja-JP" altLang="en-US" dirty="0"/>
            </a:p>
          </p:txBody>
        </p:sp>
        <p:sp>
          <p:nvSpPr>
            <p:cNvPr id="104" name="テキスト ボックス 103"/>
            <p:cNvSpPr txBox="1"/>
            <p:nvPr/>
          </p:nvSpPr>
          <p:spPr>
            <a:xfrm>
              <a:off x="2051720" y="1412776"/>
              <a:ext cx="543739" cy="307777"/>
            </a:xfrm>
            <a:prstGeom prst="rect">
              <a:avLst/>
            </a:prstGeom>
            <a:noFill/>
            <a:ln>
              <a:noFill/>
            </a:ln>
          </p:spPr>
          <p:txBody>
            <a:bodyPr wrap="none" rtlCol="0">
              <a:spAutoFit/>
            </a:bodyPr>
            <a:lstStyle/>
            <a:p>
              <a:r>
                <a:rPr lang="ja-JP" altLang="en-US" sz="1400" b="1" dirty="0" smtClean="0"/>
                <a:t>気温</a:t>
              </a:r>
              <a:endParaRPr kumimoji="1" lang="ja-JP" altLang="en-US" sz="1400" b="1" dirty="0"/>
            </a:p>
          </p:txBody>
        </p:sp>
        <p:sp>
          <p:nvSpPr>
            <p:cNvPr id="106" name="テキスト ボックス 105"/>
            <p:cNvSpPr txBox="1"/>
            <p:nvPr/>
          </p:nvSpPr>
          <p:spPr>
            <a:xfrm>
              <a:off x="1619672" y="3717032"/>
              <a:ext cx="1290738" cy="261610"/>
            </a:xfrm>
            <a:prstGeom prst="rect">
              <a:avLst/>
            </a:prstGeom>
            <a:noFill/>
            <a:ln>
              <a:noFill/>
            </a:ln>
          </p:spPr>
          <p:txBody>
            <a:bodyPr wrap="none" rtlCol="0">
              <a:spAutoFit/>
            </a:bodyPr>
            <a:lstStyle/>
            <a:p>
              <a:r>
                <a:rPr kumimoji="1" lang="ja-JP" altLang="en-US" sz="1100" b="1" dirty="0" smtClean="0"/>
                <a:t>水温１００</a:t>
              </a:r>
              <a:r>
                <a:rPr kumimoji="1" lang="en-US" altLang="ja-JP" sz="1100" b="1" dirty="0" smtClean="0"/>
                <a:t>m</a:t>
              </a:r>
              <a:r>
                <a:rPr kumimoji="1" lang="ja-JP" altLang="en-US" sz="1100" b="1" dirty="0" smtClean="0"/>
                <a:t>の水温</a:t>
              </a:r>
              <a:endParaRPr kumimoji="1" lang="ja-JP" altLang="en-US" sz="1100" b="1" dirty="0"/>
            </a:p>
          </p:txBody>
        </p:sp>
        <p:sp>
          <p:nvSpPr>
            <p:cNvPr id="108" name="テキスト ボックス 107"/>
            <p:cNvSpPr txBox="1"/>
            <p:nvPr/>
          </p:nvSpPr>
          <p:spPr>
            <a:xfrm>
              <a:off x="1547664" y="2852936"/>
              <a:ext cx="1194558" cy="261610"/>
            </a:xfrm>
            <a:prstGeom prst="rect">
              <a:avLst/>
            </a:prstGeom>
            <a:noFill/>
            <a:ln>
              <a:noFill/>
            </a:ln>
          </p:spPr>
          <p:txBody>
            <a:bodyPr wrap="none" rtlCol="0">
              <a:spAutoFit/>
            </a:bodyPr>
            <a:lstStyle/>
            <a:p>
              <a:r>
                <a:rPr kumimoji="1" lang="ja-JP" altLang="en-US" sz="1100" b="1" dirty="0" smtClean="0"/>
                <a:t>水深１０</a:t>
              </a:r>
              <a:r>
                <a:rPr kumimoji="1" lang="en-US" altLang="ja-JP" sz="1100" b="1" dirty="0" smtClean="0"/>
                <a:t>m</a:t>
              </a:r>
              <a:r>
                <a:rPr kumimoji="1" lang="ja-JP" altLang="en-US" sz="1100" b="1" dirty="0" smtClean="0"/>
                <a:t>の水温</a:t>
              </a:r>
              <a:endParaRPr kumimoji="1" lang="ja-JP" altLang="en-US" sz="1100" b="1" dirty="0"/>
            </a:p>
          </p:txBody>
        </p:sp>
        <p:sp>
          <p:nvSpPr>
            <p:cNvPr id="111" name="テキスト ボックス 110"/>
            <p:cNvSpPr txBox="1"/>
            <p:nvPr/>
          </p:nvSpPr>
          <p:spPr>
            <a:xfrm>
              <a:off x="1403648" y="5229200"/>
              <a:ext cx="1039067" cy="261610"/>
            </a:xfrm>
            <a:prstGeom prst="rect">
              <a:avLst/>
            </a:prstGeom>
            <a:noFill/>
            <a:ln>
              <a:noFill/>
            </a:ln>
          </p:spPr>
          <p:txBody>
            <a:bodyPr wrap="none" rtlCol="0">
              <a:spAutoFit/>
            </a:bodyPr>
            <a:lstStyle/>
            <a:p>
              <a:r>
                <a:rPr kumimoji="1" lang="ja-JP" altLang="en-US" sz="1100" b="1" dirty="0" smtClean="0"/>
                <a:t>顕熱フラックス</a:t>
              </a:r>
              <a:endParaRPr kumimoji="1" lang="ja-JP" altLang="en-US" sz="1100" b="1" dirty="0"/>
            </a:p>
          </p:txBody>
        </p:sp>
        <p:cxnSp>
          <p:nvCxnSpPr>
            <p:cNvPr id="112" name="直線コネクタ 111"/>
            <p:cNvCxnSpPr/>
            <p:nvPr/>
          </p:nvCxnSpPr>
          <p:spPr>
            <a:xfrm flipH="1">
              <a:off x="2195736" y="4653136"/>
              <a:ext cx="36004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テキスト ボックス 112"/>
            <p:cNvSpPr txBox="1"/>
            <p:nvPr/>
          </p:nvSpPr>
          <p:spPr>
            <a:xfrm>
              <a:off x="2483768" y="4437112"/>
              <a:ext cx="1039067" cy="261610"/>
            </a:xfrm>
            <a:prstGeom prst="rect">
              <a:avLst/>
            </a:prstGeom>
            <a:noFill/>
            <a:ln>
              <a:noFill/>
            </a:ln>
          </p:spPr>
          <p:txBody>
            <a:bodyPr wrap="none" rtlCol="0">
              <a:spAutoFit/>
            </a:bodyPr>
            <a:lstStyle/>
            <a:p>
              <a:r>
                <a:rPr kumimoji="1" lang="ja-JP" altLang="en-US" sz="1100" b="1" dirty="0" smtClean="0"/>
                <a:t>潜熱フラックス</a:t>
              </a:r>
              <a:endParaRPr kumimoji="1" lang="ja-JP" altLang="en-US" sz="1100" b="1" dirty="0"/>
            </a:p>
          </p:txBody>
        </p:sp>
      </p:grpSp>
      <p:sp>
        <p:nvSpPr>
          <p:cNvPr id="118" name="円/楕円 117"/>
          <p:cNvSpPr/>
          <p:nvPr/>
        </p:nvSpPr>
        <p:spPr>
          <a:xfrm>
            <a:off x="5220072" y="1340768"/>
            <a:ext cx="1800200" cy="648072"/>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119" name="円/楕円 118"/>
          <p:cNvSpPr/>
          <p:nvPr/>
        </p:nvSpPr>
        <p:spPr>
          <a:xfrm>
            <a:off x="5220072" y="2996952"/>
            <a:ext cx="1800200" cy="648072"/>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48" name="テキスト ボックス 47"/>
          <p:cNvSpPr txBox="1"/>
          <p:nvPr/>
        </p:nvSpPr>
        <p:spPr>
          <a:xfrm>
            <a:off x="467544" y="5949280"/>
            <a:ext cx="3074881" cy="369332"/>
          </a:xfrm>
          <a:prstGeom prst="rect">
            <a:avLst/>
          </a:prstGeom>
          <a:solidFill>
            <a:srgbClr val="FFFF99"/>
          </a:solidFill>
          <a:ln w="38100">
            <a:solidFill>
              <a:srgbClr val="00B050"/>
            </a:solidFill>
          </a:ln>
        </p:spPr>
        <p:txBody>
          <a:bodyPr wrap="none" rtlCol="0">
            <a:spAutoFit/>
          </a:bodyPr>
          <a:lstStyle/>
          <a:p>
            <a:r>
              <a:rPr lang="ja-JP" altLang="en-US" dirty="0" smtClean="0"/>
              <a:t>暖水渦では</a:t>
            </a:r>
            <a:r>
              <a:rPr lang="en-US" altLang="ja-JP" dirty="0" smtClean="0"/>
              <a:t>SST</a:t>
            </a:r>
            <a:r>
              <a:rPr lang="ja-JP" altLang="en-US" dirty="0" smtClean="0"/>
              <a:t>が下がりにくい</a:t>
            </a:r>
            <a:endParaRPr kumimoji="1" lang="ja-JP"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blinds(horizontal)">
                                      <p:cBhvr>
                                        <p:cTn id="7" dur="500"/>
                                        <p:tgtEl>
                                          <p:spTgt spid="1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9"/>
                                        </p:tgtEl>
                                        <p:attrNameLst>
                                          <p:attrName>style.visibility</p:attrName>
                                        </p:attrNameLst>
                                      </p:cBhvr>
                                      <p:to>
                                        <p:strVal val="visible"/>
                                      </p:to>
                                    </p:set>
                                    <p:animEffect transition="in" filter="blinds(horizontal)">
                                      <p:cBhvr>
                                        <p:cTn id="10"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1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0" name="グループ化 9"/>
          <p:cNvGrpSpPr/>
          <p:nvPr/>
        </p:nvGrpSpPr>
        <p:grpSpPr>
          <a:xfrm>
            <a:off x="3851920" y="1556792"/>
            <a:ext cx="3672408" cy="2860442"/>
            <a:chOff x="4067944" y="3717032"/>
            <a:chExt cx="3672408" cy="2860442"/>
          </a:xfrm>
        </p:grpSpPr>
        <p:sp>
          <p:nvSpPr>
            <p:cNvPr id="9" name="正方形/長方形 8"/>
            <p:cNvSpPr/>
            <p:nvPr/>
          </p:nvSpPr>
          <p:spPr>
            <a:xfrm>
              <a:off x="4067944" y="5641370"/>
              <a:ext cx="3600400" cy="936104"/>
            </a:xfrm>
            <a:prstGeom prst="rect">
              <a:avLst/>
            </a:prstGeom>
            <a:solidFill>
              <a:schemeClr val="bg1"/>
            </a:solid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pic>
          <p:nvPicPr>
            <p:cNvPr id="2051" name="Picture 3"/>
            <p:cNvPicPr>
              <a:picLocks noChangeAspect="1" noChangeArrowheads="1"/>
            </p:cNvPicPr>
            <p:nvPr/>
          </p:nvPicPr>
          <p:blipFill>
            <a:blip r:embed="rId3" cstate="print"/>
            <a:srcRect/>
            <a:stretch>
              <a:fillRect/>
            </a:stretch>
          </p:blipFill>
          <p:spPr bwMode="auto">
            <a:xfrm rot="5400000">
              <a:off x="4660913" y="3484103"/>
              <a:ext cx="2846510" cy="3312368"/>
            </a:xfrm>
            <a:prstGeom prst="rect">
              <a:avLst/>
            </a:prstGeom>
            <a:noFill/>
            <a:ln w="9525">
              <a:noFill/>
              <a:miter lim="800000"/>
              <a:headEnd/>
              <a:tailEnd/>
            </a:ln>
          </p:spPr>
        </p:pic>
      </p:grpSp>
      <p:sp>
        <p:nvSpPr>
          <p:cNvPr id="2" name="タイトル 1"/>
          <p:cNvSpPr>
            <a:spLocks noGrp="1"/>
          </p:cNvSpPr>
          <p:nvPr>
            <p:ph type="title"/>
          </p:nvPr>
        </p:nvSpPr>
        <p:spPr>
          <a:xfrm>
            <a:off x="0" y="0"/>
            <a:ext cx="9144000" cy="692696"/>
          </a:xfrm>
          <a:solidFill>
            <a:srgbClr val="00B050"/>
          </a:solidFill>
          <a:ln>
            <a:solidFill>
              <a:schemeClr val="accent3">
                <a:lumMod val="50000"/>
              </a:schemeClr>
            </a:solidFill>
          </a:ln>
        </p:spPr>
        <p:txBody>
          <a:bodyPr>
            <a:normAutofit fontScale="90000"/>
          </a:bodyPr>
          <a:lstStyle/>
          <a:p>
            <a:r>
              <a:rPr kumimoji="1" lang="ja-JP" altLang="en-US" dirty="0" smtClean="0"/>
              <a:t>結果②：</a:t>
            </a:r>
            <a:r>
              <a:rPr kumimoji="1" lang="en-US" altLang="ja-JP" dirty="0" smtClean="0"/>
              <a:t>OISST</a:t>
            </a:r>
            <a:r>
              <a:rPr kumimoji="1" lang="ja-JP" altLang="en-US" dirty="0" smtClean="0"/>
              <a:t>との比較</a:t>
            </a:r>
            <a:endParaRPr kumimoji="1" lang="ja-JP" altLang="en-US" dirty="0"/>
          </a:p>
        </p:txBody>
      </p:sp>
      <p:grpSp>
        <p:nvGrpSpPr>
          <p:cNvPr id="8" name="グループ化 7"/>
          <p:cNvGrpSpPr/>
          <p:nvPr/>
        </p:nvGrpSpPr>
        <p:grpSpPr>
          <a:xfrm>
            <a:off x="251520" y="1628800"/>
            <a:ext cx="7560839" cy="2736304"/>
            <a:chOff x="467544" y="908720"/>
            <a:chExt cx="6499669" cy="2796086"/>
          </a:xfrm>
        </p:grpSpPr>
        <p:pic>
          <p:nvPicPr>
            <p:cNvPr id="2050" name="Picture 2"/>
            <p:cNvPicPr>
              <a:picLocks noChangeAspect="1" noChangeArrowheads="1"/>
            </p:cNvPicPr>
            <p:nvPr/>
          </p:nvPicPr>
          <p:blipFill>
            <a:blip r:embed="rId4" cstate="print"/>
            <a:srcRect/>
            <a:stretch>
              <a:fillRect/>
            </a:stretch>
          </p:blipFill>
          <p:spPr bwMode="auto">
            <a:xfrm rot="5400000">
              <a:off x="725685" y="650579"/>
              <a:ext cx="2796086" cy="3312368"/>
            </a:xfrm>
            <a:prstGeom prst="rect">
              <a:avLst/>
            </a:prstGeom>
            <a:noFill/>
            <a:ln w="9525">
              <a:noFill/>
              <a:miter lim="800000"/>
              <a:headEnd/>
              <a:tailEnd/>
            </a:ln>
          </p:spPr>
        </p:pic>
        <p:sp>
          <p:nvSpPr>
            <p:cNvPr id="7" name="正方形/長方形 6"/>
            <p:cNvSpPr/>
            <p:nvPr/>
          </p:nvSpPr>
          <p:spPr>
            <a:xfrm>
              <a:off x="3438821" y="2674669"/>
              <a:ext cx="3528392" cy="936104"/>
            </a:xfrm>
            <a:prstGeom prst="rect">
              <a:avLst/>
            </a:prstGeom>
            <a:solidFill>
              <a:schemeClr val="bg1"/>
            </a:solid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grpSp>
      <p:pic>
        <p:nvPicPr>
          <p:cNvPr id="2052" name="Picture 4"/>
          <p:cNvPicPr>
            <a:picLocks noChangeAspect="1" noChangeArrowheads="1"/>
          </p:cNvPicPr>
          <p:nvPr/>
        </p:nvPicPr>
        <p:blipFill>
          <a:blip r:embed="rId5" cstate="print"/>
          <a:srcRect/>
          <a:stretch>
            <a:fillRect/>
          </a:stretch>
        </p:blipFill>
        <p:spPr bwMode="auto">
          <a:xfrm rot="5400000">
            <a:off x="971599" y="2924945"/>
            <a:ext cx="2448273" cy="3888432"/>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rot="5400000">
            <a:off x="4860032" y="3140968"/>
            <a:ext cx="2232248" cy="3384376"/>
          </a:xfrm>
          <a:prstGeom prst="rect">
            <a:avLst/>
          </a:prstGeom>
          <a:noFill/>
          <a:ln w="9525">
            <a:noFill/>
            <a:miter lim="800000"/>
            <a:headEnd/>
            <a:tailEnd/>
          </a:ln>
        </p:spPr>
      </p:pic>
      <p:pic>
        <p:nvPicPr>
          <p:cNvPr id="3" name="Picture 2"/>
          <p:cNvPicPr>
            <a:picLocks noChangeAspect="1" noChangeArrowheads="1"/>
          </p:cNvPicPr>
          <p:nvPr/>
        </p:nvPicPr>
        <p:blipFill>
          <a:blip r:embed="rId7" cstate="print"/>
          <a:srcRect/>
          <a:stretch>
            <a:fillRect/>
          </a:stretch>
        </p:blipFill>
        <p:spPr bwMode="auto">
          <a:xfrm>
            <a:off x="7020272" y="2132856"/>
            <a:ext cx="1800200" cy="218360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60648"/>
            <a:ext cx="2987824" cy="288032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0" y="3284984"/>
            <a:ext cx="3075694" cy="3168352"/>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2987824" y="188640"/>
            <a:ext cx="3168352" cy="2952328"/>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2987824" y="3284984"/>
            <a:ext cx="3168352" cy="3168352"/>
          </a:xfrm>
          <a:prstGeom prst="rect">
            <a:avLst/>
          </a:prstGeom>
          <a:noFill/>
          <a:ln w="9525">
            <a:noFill/>
            <a:miter lim="800000"/>
            <a:headEnd/>
            <a:tailEnd/>
          </a:ln>
        </p:spPr>
      </p:pic>
      <p:pic>
        <p:nvPicPr>
          <p:cNvPr id="2055" name="Picture 7"/>
          <p:cNvPicPr>
            <a:picLocks noChangeAspect="1" noChangeArrowheads="1"/>
          </p:cNvPicPr>
          <p:nvPr/>
        </p:nvPicPr>
        <p:blipFill>
          <a:blip r:embed="rId6" cstate="print"/>
          <a:srcRect/>
          <a:stretch>
            <a:fillRect/>
          </a:stretch>
        </p:blipFill>
        <p:spPr bwMode="auto">
          <a:xfrm>
            <a:off x="6224314" y="188640"/>
            <a:ext cx="2919686" cy="2952328"/>
          </a:xfrm>
          <a:prstGeom prst="rect">
            <a:avLst/>
          </a:prstGeom>
          <a:noFill/>
          <a:ln w="9525">
            <a:noFill/>
            <a:miter lim="800000"/>
            <a:headEnd/>
            <a:tailEnd/>
          </a:ln>
        </p:spPr>
      </p:pic>
      <p:pic>
        <p:nvPicPr>
          <p:cNvPr id="2056" name="Picture 8"/>
          <p:cNvPicPr>
            <a:picLocks noChangeAspect="1" noChangeArrowheads="1"/>
          </p:cNvPicPr>
          <p:nvPr/>
        </p:nvPicPr>
        <p:blipFill>
          <a:blip r:embed="rId7" cstate="print"/>
          <a:srcRect/>
          <a:stretch>
            <a:fillRect/>
          </a:stretch>
        </p:blipFill>
        <p:spPr bwMode="auto">
          <a:xfrm>
            <a:off x="6156176" y="3284984"/>
            <a:ext cx="2987824" cy="331236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692696"/>
          </a:xfrm>
          <a:solidFill>
            <a:srgbClr val="00B050"/>
          </a:solidFill>
        </p:spPr>
        <p:txBody>
          <a:bodyPr>
            <a:normAutofit fontScale="90000"/>
          </a:bodyPr>
          <a:lstStyle/>
          <a:p>
            <a:r>
              <a:rPr lang="ja-JP" altLang="en-US" dirty="0" smtClean="0">
                <a:solidFill>
                  <a:schemeClr val="bg1"/>
                </a:solidFill>
              </a:rPr>
              <a:t>結果③：領域平均</a:t>
            </a:r>
            <a:endParaRPr kumimoji="1" lang="ja-JP" altLang="en-US" dirty="0">
              <a:solidFill>
                <a:schemeClr val="bg1"/>
              </a:solidFill>
            </a:endParaRPr>
          </a:p>
        </p:txBody>
      </p:sp>
      <p:sp>
        <p:nvSpPr>
          <p:cNvPr id="9" name="テキスト ボックス 8"/>
          <p:cNvSpPr txBox="1"/>
          <p:nvPr/>
        </p:nvSpPr>
        <p:spPr>
          <a:xfrm>
            <a:off x="4932040" y="1844824"/>
            <a:ext cx="4320480" cy="3416320"/>
          </a:xfrm>
          <a:prstGeom prst="rect">
            <a:avLst/>
          </a:prstGeom>
          <a:noFill/>
        </p:spPr>
        <p:txBody>
          <a:bodyPr wrap="square" rtlCol="0">
            <a:spAutoFit/>
          </a:bodyPr>
          <a:lstStyle/>
          <a:p>
            <a:pPr>
              <a:buFont typeface="Arial" pitchFamily="34" charset="0"/>
              <a:buChar char="•"/>
            </a:pPr>
            <a:r>
              <a:rPr kumimoji="1" lang="en-US" altLang="ja-JP" sz="2400" dirty="0" smtClean="0"/>
              <a:t>8</a:t>
            </a:r>
            <a:r>
              <a:rPr kumimoji="1" lang="ja-JP" altLang="en-US" sz="2400" dirty="0" smtClean="0"/>
              <a:t>月</a:t>
            </a:r>
            <a:r>
              <a:rPr kumimoji="1" lang="en-US" altLang="ja-JP" sz="2400" dirty="0" smtClean="0"/>
              <a:t>1</a:t>
            </a:r>
            <a:r>
              <a:rPr kumimoji="1" lang="ja-JP" altLang="en-US" sz="2400" dirty="0" smtClean="0"/>
              <a:t>日～</a:t>
            </a:r>
            <a:r>
              <a:rPr kumimoji="1" lang="en-US" altLang="ja-JP" sz="2400" dirty="0" smtClean="0"/>
              <a:t>8</a:t>
            </a:r>
            <a:r>
              <a:rPr kumimoji="1" lang="ja-JP" altLang="en-US" sz="2400" dirty="0" smtClean="0"/>
              <a:t>月</a:t>
            </a:r>
            <a:r>
              <a:rPr kumimoji="1" lang="en-US" altLang="ja-JP" sz="2400" dirty="0" smtClean="0"/>
              <a:t>2</a:t>
            </a:r>
            <a:r>
              <a:rPr kumimoji="1" lang="ja-JP" altLang="en-US" sz="2400" dirty="0" smtClean="0"/>
              <a:t>日</a:t>
            </a:r>
            <a:endParaRPr kumimoji="1" lang="en-US" altLang="ja-JP" sz="2400" dirty="0" smtClean="0"/>
          </a:p>
          <a:p>
            <a:r>
              <a:rPr lang="ja-JP" altLang="en-US" sz="2400" dirty="0" smtClean="0"/>
              <a:t>　→気温が</a:t>
            </a:r>
            <a:r>
              <a:rPr lang="en-US" altLang="ja-JP" sz="2400" dirty="0" smtClean="0"/>
              <a:t>SST</a:t>
            </a:r>
            <a:r>
              <a:rPr lang="ja-JP" altLang="en-US" sz="2400" dirty="0" smtClean="0"/>
              <a:t>より大幅に下降</a:t>
            </a:r>
            <a:endParaRPr lang="en-US" altLang="ja-JP" sz="2400" dirty="0" smtClean="0"/>
          </a:p>
          <a:p>
            <a:endParaRPr kumimoji="1" lang="en-US" altLang="ja-JP" sz="2400" dirty="0" smtClean="0"/>
          </a:p>
          <a:p>
            <a:r>
              <a:rPr lang="ja-JP" altLang="en-US" sz="2400" dirty="0" smtClean="0"/>
              <a:t> それにともない</a:t>
            </a:r>
            <a:endParaRPr lang="en-US" altLang="ja-JP" sz="2400" dirty="0" smtClean="0"/>
          </a:p>
          <a:p>
            <a:r>
              <a:rPr kumimoji="1" lang="ja-JP" altLang="en-US" sz="2400" dirty="0" smtClean="0"/>
              <a:t>  潜熱、</a:t>
            </a:r>
            <a:r>
              <a:rPr lang="ja-JP" altLang="en-US" sz="2400" dirty="0" smtClean="0"/>
              <a:t>顕熱フラックスが</a:t>
            </a:r>
            <a:r>
              <a:rPr lang="ja-JP" altLang="en-US" sz="2400" dirty="0" smtClean="0">
                <a:solidFill>
                  <a:srgbClr val="FF0000"/>
                </a:solidFill>
              </a:rPr>
              <a:t>増大</a:t>
            </a:r>
            <a:r>
              <a:rPr lang="ja-JP" altLang="en-US" sz="2400" dirty="0" smtClean="0"/>
              <a:t>！</a:t>
            </a:r>
            <a:endParaRPr lang="en-US" altLang="ja-JP" sz="2400" dirty="0" smtClean="0"/>
          </a:p>
          <a:p>
            <a:r>
              <a:rPr lang="ja-JP" altLang="en-US" sz="2400" dirty="0" smtClean="0"/>
              <a:t>　　　＝海面から熱が出ていく</a:t>
            </a:r>
            <a:endParaRPr lang="en-US" altLang="ja-JP" sz="2400" dirty="0" smtClean="0"/>
          </a:p>
          <a:p>
            <a:endParaRPr lang="en-US" altLang="ja-JP" dirty="0" smtClean="0"/>
          </a:p>
          <a:p>
            <a:r>
              <a:rPr lang="ja-JP" altLang="en-US" dirty="0" smtClean="0"/>
              <a:t>　　</a:t>
            </a:r>
            <a:endParaRPr lang="en-US" altLang="ja-JP" dirty="0" smtClean="0"/>
          </a:p>
          <a:p>
            <a:endParaRPr kumimoji="1" lang="en-US" altLang="ja-JP" dirty="0" smtClean="0"/>
          </a:p>
          <a:p>
            <a:r>
              <a:rPr lang="ja-JP" altLang="en-US" dirty="0" smtClean="0"/>
              <a:t>　</a:t>
            </a:r>
            <a:endParaRPr kumimoji="1" lang="ja-JP" altLang="en-US" dirty="0"/>
          </a:p>
        </p:txBody>
      </p:sp>
      <p:sp>
        <p:nvSpPr>
          <p:cNvPr id="19" name="下矢印 18"/>
          <p:cNvSpPr/>
          <p:nvPr/>
        </p:nvSpPr>
        <p:spPr>
          <a:xfrm>
            <a:off x="6660232" y="4221088"/>
            <a:ext cx="576064" cy="936104"/>
          </a:xfrm>
          <a:prstGeom prst="downArrow">
            <a:avLst/>
          </a:prstGeom>
          <a:solidFill>
            <a:srgbClr val="FF0000"/>
          </a:solid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20" name="テキスト ボックス 19"/>
          <p:cNvSpPr txBox="1"/>
          <p:nvPr/>
        </p:nvSpPr>
        <p:spPr>
          <a:xfrm>
            <a:off x="5226774" y="5157192"/>
            <a:ext cx="3917226" cy="954107"/>
          </a:xfrm>
          <a:prstGeom prst="rect">
            <a:avLst/>
          </a:prstGeom>
          <a:noFill/>
        </p:spPr>
        <p:txBody>
          <a:bodyPr wrap="none" rtlCol="0">
            <a:spAutoFit/>
          </a:bodyPr>
          <a:lstStyle/>
          <a:p>
            <a:r>
              <a:rPr kumimoji="1" lang="ja-JP" altLang="en-US" sz="2800" dirty="0" smtClean="0"/>
              <a:t>気温は上がっていくが</a:t>
            </a:r>
            <a:endParaRPr kumimoji="1" lang="en-US" altLang="ja-JP" sz="2800" dirty="0" smtClean="0"/>
          </a:p>
          <a:p>
            <a:r>
              <a:rPr lang="en-US" altLang="ja-JP" sz="2800" dirty="0" smtClean="0"/>
              <a:t>SST</a:t>
            </a:r>
            <a:r>
              <a:rPr lang="ja-JP" altLang="en-US" sz="2800" dirty="0" smtClean="0"/>
              <a:t>の上昇は抑えられる</a:t>
            </a:r>
            <a:r>
              <a:rPr lang="ja-JP" altLang="en-US" dirty="0" smtClean="0"/>
              <a:t>。</a:t>
            </a:r>
            <a:endParaRPr kumimoji="1" lang="ja-JP" altLang="en-US" dirty="0"/>
          </a:p>
        </p:txBody>
      </p:sp>
      <p:grpSp>
        <p:nvGrpSpPr>
          <p:cNvPr id="29" name="グループ化 28"/>
          <p:cNvGrpSpPr/>
          <p:nvPr/>
        </p:nvGrpSpPr>
        <p:grpSpPr>
          <a:xfrm>
            <a:off x="0" y="980728"/>
            <a:ext cx="5004048" cy="1944216"/>
            <a:chOff x="1475656" y="1340768"/>
            <a:chExt cx="3672408" cy="1446878"/>
          </a:xfrm>
        </p:grpSpPr>
        <p:pic>
          <p:nvPicPr>
            <p:cNvPr id="4099" name="Picture 3"/>
            <p:cNvPicPr>
              <a:picLocks noChangeAspect="1" noChangeArrowheads="1"/>
            </p:cNvPicPr>
            <p:nvPr/>
          </p:nvPicPr>
          <p:blipFill>
            <a:blip r:embed="rId4" cstate="print"/>
            <a:srcRect/>
            <a:stretch>
              <a:fillRect/>
            </a:stretch>
          </p:blipFill>
          <p:spPr bwMode="auto">
            <a:xfrm rot="5400000">
              <a:off x="2588421" y="228003"/>
              <a:ext cx="1446878" cy="3672408"/>
            </a:xfrm>
            <a:prstGeom prst="rect">
              <a:avLst/>
            </a:prstGeom>
            <a:noFill/>
            <a:ln w="9525">
              <a:noFill/>
              <a:miter lim="800000"/>
              <a:headEnd/>
              <a:tailEnd/>
            </a:ln>
          </p:spPr>
        </p:pic>
        <p:sp>
          <p:nvSpPr>
            <p:cNvPr id="11" name="テキスト ボックス 10"/>
            <p:cNvSpPr txBox="1"/>
            <p:nvPr/>
          </p:nvSpPr>
          <p:spPr>
            <a:xfrm>
              <a:off x="3563888" y="1700808"/>
              <a:ext cx="1368152" cy="276999"/>
            </a:xfrm>
            <a:prstGeom prst="rect">
              <a:avLst/>
            </a:prstGeom>
            <a:solidFill>
              <a:schemeClr val="bg1"/>
            </a:solidFill>
          </p:spPr>
          <p:txBody>
            <a:bodyPr wrap="square" rtlCol="0">
              <a:spAutoFit/>
            </a:bodyPr>
            <a:lstStyle/>
            <a:p>
              <a:r>
                <a:rPr kumimoji="1" lang="ja-JP" altLang="en-US" sz="1200" dirty="0" smtClean="0"/>
                <a:t>潜熱フラックス</a:t>
              </a:r>
              <a:endParaRPr kumimoji="1" lang="ja-JP" altLang="en-US" sz="1200" dirty="0"/>
            </a:p>
          </p:txBody>
        </p:sp>
        <p:sp>
          <p:nvSpPr>
            <p:cNvPr id="14" name="テキスト ボックス 13"/>
            <p:cNvSpPr txBox="1"/>
            <p:nvPr/>
          </p:nvSpPr>
          <p:spPr>
            <a:xfrm>
              <a:off x="1890284" y="1715885"/>
              <a:ext cx="826875" cy="194689"/>
            </a:xfrm>
            <a:prstGeom prst="rect">
              <a:avLst/>
            </a:prstGeom>
            <a:solidFill>
              <a:schemeClr val="bg1"/>
            </a:solidFill>
          </p:spPr>
          <p:txBody>
            <a:bodyPr wrap="square" rtlCol="0">
              <a:spAutoFit/>
            </a:bodyPr>
            <a:lstStyle/>
            <a:p>
              <a:r>
                <a:rPr lang="ja-JP" altLang="en-US" sz="1100" dirty="0" smtClean="0"/>
                <a:t>顕</a:t>
              </a:r>
              <a:r>
                <a:rPr kumimoji="1" lang="ja-JP" altLang="en-US" sz="1100" dirty="0" smtClean="0"/>
                <a:t>熱フラックス</a:t>
              </a:r>
              <a:endParaRPr kumimoji="1" lang="ja-JP" altLang="en-US" sz="1100" dirty="0"/>
            </a:p>
          </p:txBody>
        </p:sp>
        <p:cxnSp>
          <p:nvCxnSpPr>
            <p:cNvPr id="18" name="直線コネクタ 17"/>
            <p:cNvCxnSpPr/>
            <p:nvPr/>
          </p:nvCxnSpPr>
          <p:spPr>
            <a:xfrm>
              <a:off x="1619672" y="2348880"/>
              <a:ext cx="338437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3294906" y="1844824"/>
              <a:ext cx="288032" cy="1495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H="1" flipV="1">
              <a:off x="2627784" y="1916832"/>
              <a:ext cx="396044" cy="386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テキスト ボックス 29"/>
          <p:cNvSpPr txBox="1"/>
          <p:nvPr/>
        </p:nvSpPr>
        <p:spPr>
          <a:xfrm>
            <a:off x="5076056" y="836712"/>
            <a:ext cx="3954929" cy="830997"/>
          </a:xfrm>
          <a:prstGeom prst="rect">
            <a:avLst/>
          </a:prstGeom>
          <a:noFill/>
        </p:spPr>
        <p:txBody>
          <a:bodyPr wrap="none" rtlCol="0">
            <a:spAutoFit/>
          </a:bodyPr>
          <a:lstStyle/>
          <a:p>
            <a:r>
              <a:rPr kumimoji="1" lang="ja-JP" altLang="en-US" sz="2400" dirty="0" smtClean="0"/>
              <a:t>ヤマセが吹き始めると</a:t>
            </a:r>
            <a:r>
              <a:rPr lang="ja-JP" altLang="en-US" sz="2400" dirty="0" smtClean="0"/>
              <a:t>気温が</a:t>
            </a:r>
            <a:endParaRPr lang="en-US" altLang="ja-JP" sz="2400" dirty="0" smtClean="0"/>
          </a:p>
          <a:p>
            <a:r>
              <a:rPr lang="ja-JP" altLang="en-US" sz="2400" dirty="0" smtClean="0"/>
              <a:t>下がり</a:t>
            </a:r>
            <a:r>
              <a:rPr lang="en-US" altLang="ja-JP" sz="2400" dirty="0" smtClean="0"/>
              <a:t>SST</a:t>
            </a:r>
            <a:r>
              <a:rPr lang="ja-JP" altLang="en-US" sz="2400" dirty="0" smtClean="0"/>
              <a:t>も下がる。</a:t>
            </a:r>
            <a:endParaRPr kumimoji="1" lang="ja-JP" altLang="en-US" sz="2400" dirty="0"/>
          </a:p>
        </p:txBody>
      </p:sp>
      <p:sp>
        <p:nvSpPr>
          <p:cNvPr id="5" name="テキスト ボックス 4"/>
          <p:cNvSpPr txBox="1"/>
          <p:nvPr/>
        </p:nvSpPr>
        <p:spPr>
          <a:xfrm>
            <a:off x="2627784" y="5661248"/>
            <a:ext cx="2160240" cy="830997"/>
          </a:xfrm>
          <a:prstGeom prst="rect">
            <a:avLst/>
          </a:prstGeom>
          <a:solidFill>
            <a:srgbClr val="66FFFF"/>
          </a:solidFill>
          <a:ln w="57150">
            <a:solidFill>
              <a:schemeClr val="tx1"/>
            </a:solidFill>
          </a:ln>
        </p:spPr>
        <p:txBody>
          <a:bodyPr wrap="square" rtlCol="0">
            <a:spAutoFit/>
          </a:bodyPr>
          <a:lstStyle/>
          <a:p>
            <a:r>
              <a:rPr kumimoji="1" lang="ja-JP" altLang="en-US" sz="1200" dirty="0" smtClean="0"/>
              <a:t>領域：　東経</a:t>
            </a:r>
            <a:r>
              <a:rPr kumimoji="1" lang="en-US" altLang="ja-JP" sz="1200" dirty="0" smtClean="0"/>
              <a:t>142.0</a:t>
            </a:r>
            <a:r>
              <a:rPr lang="ja-JP" altLang="en-US" sz="1200" dirty="0" smtClean="0"/>
              <a:t>度</a:t>
            </a:r>
            <a:endParaRPr lang="en-US" altLang="ja-JP" sz="1200" dirty="0" smtClean="0"/>
          </a:p>
          <a:p>
            <a:r>
              <a:rPr kumimoji="1" lang="ja-JP" altLang="en-US" sz="1200" dirty="0" smtClean="0"/>
              <a:t>　　　　　　　～東経</a:t>
            </a:r>
            <a:r>
              <a:rPr kumimoji="1" lang="en-US" altLang="ja-JP" sz="1200" dirty="0" smtClean="0"/>
              <a:t>144.5</a:t>
            </a:r>
            <a:r>
              <a:rPr kumimoji="1" lang="ja-JP" altLang="en-US" sz="1200" dirty="0" smtClean="0"/>
              <a:t>度</a:t>
            </a:r>
            <a:endParaRPr kumimoji="1" lang="en-US" altLang="ja-JP" sz="1200" dirty="0" smtClean="0"/>
          </a:p>
          <a:p>
            <a:r>
              <a:rPr lang="ja-JP" altLang="en-US" sz="1200" dirty="0" smtClean="0"/>
              <a:t>　　　　　　北緯</a:t>
            </a:r>
            <a:r>
              <a:rPr lang="en-US" altLang="ja-JP" sz="1200" dirty="0" smtClean="0"/>
              <a:t>38.0</a:t>
            </a:r>
            <a:r>
              <a:rPr lang="ja-JP" altLang="en-US" sz="1200" dirty="0" smtClean="0"/>
              <a:t>度</a:t>
            </a:r>
            <a:endParaRPr lang="en-US" altLang="ja-JP" sz="1200" dirty="0" smtClean="0"/>
          </a:p>
          <a:p>
            <a:r>
              <a:rPr lang="ja-JP" altLang="en-US" sz="1200" dirty="0" smtClean="0"/>
              <a:t>　　　　　　　～東経</a:t>
            </a:r>
            <a:r>
              <a:rPr lang="en-US" altLang="ja-JP" sz="1200" dirty="0" smtClean="0"/>
              <a:t>41.7</a:t>
            </a:r>
            <a:r>
              <a:rPr lang="ja-JP" altLang="en-US" sz="1200" dirty="0" smtClean="0"/>
              <a:t>度</a:t>
            </a:r>
            <a:endParaRPr lang="en-US" altLang="ja-JP" sz="1200" dirty="0" smtClean="0"/>
          </a:p>
        </p:txBody>
      </p:sp>
      <p:grpSp>
        <p:nvGrpSpPr>
          <p:cNvPr id="32" name="グループ化 31"/>
          <p:cNvGrpSpPr/>
          <p:nvPr/>
        </p:nvGrpSpPr>
        <p:grpSpPr>
          <a:xfrm>
            <a:off x="0" y="2924944"/>
            <a:ext cx="4932040" cy="2016224"/>
            <a:chOff x="480449" y="2060849"/>
            <a:chExt cx="4264463" cy="1878602"/>
          </a:xfrm>
        </p:grpSpPr>
        <p:pic>
          <p:nvPicPr>
            <p:cNvPr id="4100" name="Picture 4"/>
            <p:cNvPicPr>
              <a:picLocks noChangeAspect="1" noChangeArrowheads="1"/>
            </p:cNvPicPr>
            <p:nvPr/>
          </p:nvPicPr>
          <p:blipFill>
            <a:blip r:embed="rId5" cstate="print"/>
            <a:srcRect/>
            <a:stretch>
              <a:fillRect/>
            </a:stretch>
          </p:blipFill>
          <p:spPr bwMode="auto">
            <a:xfrm rot="5400000">
              <a:off x="1673380" y="867918"/>
              <a:ext cx="1878602" cy="4264463"/>
            </a:xfrm>
            <a:prstGeom prst="rect">
              <a:avLst/>
            </a:prstGeom>
            <a:noFill/>
            <a:ln w="9525">
              <a:noFill/>
              <a:miter lim="800000"/>
              <a:headEnd/>
              <a:tailEnd/>
            </a:ln>
          </p:spPr>
        </p:pic>
        <p:sp>
          <p:nvSpPr>
            <p:cNvPr id="15" name="テキスト ボックス 14"/>
            <p:cNvSpPr txBox="1"/>
            <p:nvPr/>
          </p:nvSpPr>
          <p:spPr>
            <a:xfrm>
              <a:off x="2268772" y="2492897"/>
              <a:ext cx="670561" cy="258092"/>
            </a:xfrm>
            <a:prstGeom prst="rect">
              <a:avLst/>
            </a:prstGeom>
            <a:solidFill>
              <a:schemeClr val="bg1"/>
            </a:solidFill>
          </p:spPr>
          <p:txBody>
            <a:bodyPr wrap="square" rtlCol="0">
              <a:spAutoFit/>
            </a:bodyPr>
            <a:lstStyle/>
            <a:p>
              <a:r>
                <a:rPr lang="ja-JP" altLang="en-US" sz="1200" dirty="0" smtClean="0"/>
                <a:t>気温</a:t>
              </a:r>
              <a:r>
                <a:rPr lang="en-US" altLang="ja-JP" sz="1200" dirty="0" smtClean="0"/>
                <a:t>(</a:t>
              </a:r>
              <a:r>
                <a:rPr lang="ja-JP" altLang="en-US" sz="1200" dirty="0" smtClean="0"/>
                <a:t>℃</a:t>
              </a:r>
              <a:r>
                <a:rPr lang="en-US" altLang="ja-JP" sz="1200" dirty="0" smtClean="0"/>
                <a:t>)</a:t>
              </a:r>
            </a:p>
          </p:txBody>
        </p:sp>
        <p:cxnSp>
          <p:nvCxnSpPr>
            <p:cNvPr id="22" name="直線コネクタ 21"/>
            <p:cNvCxnSpPr/>
            <p:nvPr/>
          </p:nvCxnSpPr>
          <p:spPr>
            <a:xfrm flipH="1">
              <a:off x="2131209" y="2708920"/>
              <a:ext cx="216024" cy="830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flipV="1">
              <a:off x="3575624" y="2852936"/>
              <a:ext cx="252028"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781969" y="3140968"/>
              <a:ext cx="792089" cy="276999"/>
            </a:xfrm>
            <a:prstGeom prst="rect">
              <a:avLst/>
            </a:prstGeom>
            <a:solidFill>
              <a:schemeClr val="bg1"/>
            </a:solidFill>
          </p:spPr>
          <p:txBody>
            <a:bodyPr wrap="square" rtlCol="0">
              <a:spAutoFit/>
            </a:bodyPr>
            <a:lstStyle/>
            <a:p>
              <a:r>
                <a:rPr lang="en-US" altLang="ja-JP" sz="1200" dirty="0" smtClean="0"/>
                <a:t>SST(</a:t>
              </a:r>
              <a:r>
                <a:rPr lang="ja-JP" altLang="en-US" sz="1200" dirty="0" smtClean="0"/>
                <a:t>℃</a:t>
              </a:r>
              <a:r>
                <a:rPr lang="en-US" altLang="ja-JP" sz="1200" dirty="0" smtClean="0"/>
                <a:t>)</a:t>
              </a:r>
            </a:p>
          </p:txBody>
        </p:sp>
      </p:grpSp>
      <p:pic>
        <p:nvPicPr>
          <p:cNvPr id="4098" name="Picture 2" descr="C:\Documents and Settings\mi0801\My Documents\My Pictures\yya.png"/>
          <p:cNvPicPr>
            <a:picLocks noChangeAspect="1" noChangeArrowheads="1"/>
          </p:cNvPicPr>
          <p:nvPr/>
        </p:nvPicPr>
        <p:blipFill>
          <a:blip r:embed="rId6" cstate="print"/>
          <a:srcRect/>
          <a:stretch>
            <a:fillRect/>
          </a:stretch>
        </p:blipFill>
        <p:spPr bwMode="auto">
          <a:xfrm>
            <a:off x="539552" y="4850504"/>
            <a:ext cx="1656184" cy="2007496"/>
          </a:xfrm>
          <a:prstGeom prst="rect">
            <a:avLst/>
          </a:prstGeom>
          <a:noFill/>
        </p:spPr>
      </p:pic>
      <p:cxnSp>
        <p:nvCxnSpPr>
          <p:cNvPr id="34" name="直線矢印コネクタ 33"/>
          <p:cNvCxnSpPr/>
          <p:nvPr/>
        </p:nvCxnSpPr>
        <p:spPr>
          <a:xfrm flipV="1">
            <a:off x="1547664" y="6093296"/>
            <a:ext cx="1008112" cy="14401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1475656" y="1196752"/>
            <a:ext cx="0" cy="3456384"/>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3419872" y="1196752"/>
            <a:ext cx="0" cy="3456384"/>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3203848" y="4615036"/>
            <a:ext cx="360040" cy="266328"/>
          </a:xfrm>
          <a:prstGeom prst="rect">
            <a:avLst/>
          </a:prstGeom>
          <a:solidFill>
            <a:schemeClr val="bg1"/>
          </a:solid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44" name="正方形/長方形 43"/>
          <p:cNvSpPr/>
          <p:nvPr/>
        </p:nvSpPr>
        <p:spPr>
          <a:xfrm>
            <a:off x="1350690" y="4619228"/>
            <a:ext cx="207640" cy="92596"/>
          </a:xfrm>
          <a:prstGeom prst="rect">
            <a:avLst/>
          </a:prstGeom>
          <a:solidFill>
            <a:schemeClr val="bg1"/>
          </a:solid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Tree>
    <p:custDataLst>
      <p:tags r:id="rId1"/>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908720"/>
          </a:xfrm>
          <a:solidFill>
            <a:srgbClr val="00B050"/>
          </a:solidFill>
        </p:spPr>
        <p:txBody>
          <a:bodyPr/>
          <a:lstStyle/>
          <a:p>
            <a:r>
              <a:rPr kumimoji="1" lang="ja-JP" altLang="en-US" dirty="0" smtClean="0">
                <a:solidFill>
                  <a:schemeClr val="bg1"/>
                </a:solidFill>
              </a:rPr>
              <a:t>まとめ</a:t>
            </a:r>
            <a:endParaRPr kumimoji="1" lang="ja-JP" altLang="en-US" dirty="0">
              <a:solidFill>
                <a:schemeClr val="bg1"/>
              </a:solidFill>
            </a:endParaRPr>
          </a:p>
        </p:txBody>
      </p:sp>
      <p:sp>
        <p:nvSpPr>
          <p:cNvPr id="5" name="テキスト ボックス 4"/>
          <p:cNvSpPr txBox="1"/>
          <p:nvPr/>
        </p:nvSpPr>
        <p:spPr>
          <a:xfrm>
            <a:off x="467544" y="1196752"/>
            <a:ext cx="7715061" cy="5262979"/>
          </a:xfrm>
          <a:prstGeom prst="rect">
            <a:avLst/>
          </a:prstGeom>
          <a:noFill/>
        </p:spPr>
        <p:txBody>
          <a:bodyPr wrap="none" rtlCol="0">
            <a:spAutoFit/>
          </a:bodyPr>
          <a:lstStyle/>
          <a:p>
            <a:pPr>
              <a:buFont typeface="Arial" pitchFamily="34" charset="0"/>
              <a:buChar char="•"/>
            </a:pPr>
            <a:r>
              <a:rPr kumimoji="1" lang="ja-JP" altLang="en-US" sz="2400" dirty="0" smtClean="0"/>
              <a:t>ヤマセが吹くことにより</a:t>
            </a:r>
            <a:r>
              <a:rPr kumimoji="1" lang="en-US" altLang="ja-JP" sz="2400" dirty="0" smtClean="0"/>
              <a:t>SST</a:t>
            </a:r>
            <a:r>
              <a:rPr kumimoji="1" lang="ja-JP" altLang="en-US" sz="2400" dirty="0" smtClean="0"/>
              <a:t>は低下する。</a:t>
            </a:r>
            <a:endParaRPr kumimoji="1" lang="en-US" altLang="ja-JP" sz="2400" dirty="0" smtClean="0"/>
          </a:p>
          <a:p>
            <a:endParaRPr kumimoji="1" lang="en-US" altLang="ja-JP" sz="2400" dirty="0" smtClean="0"/>
          </a:p>
          <a:p>
            <a:pPr>
              <a:buFont typeface="Arial" pitchFamily="34" charset="0"/>
              <a:buChar char="•"/>
            </a:pPr>
            <a:r>
              <a:rPr kumimoji="1" lang="ja-JP" altLang="en-US" sz="2400" dirty="0" smtClean="0"/>
              <a:t>　ヤマセ時の</a:t>
            </a:r>
            <a:r>
              <a:rPr kumimoji="1" lang="en-US" altLang="ja-JP" sz="2400" dirty="0" smtClean="0"/>
              <a:t>SST</a:t>
            </a:r>
            <a:r>
              <a:rPr kumimoji="1" lang="ja-JP" altLang="en-US" sz="2400" dirty="0" smtClean="0"/>
              <a:t>は</a:t>
            </a:r>
            <a:endParaRPr kumimoji="1" lang="en-US" altLang="ja-JP" sz="2400" dirty="0" smtClean="0"/>
          </a:p>
          <a:p>
            <a:r>
              <a:rPr lang="ja-JP" altLang="en-US" sz="2400" dirty="0" smtClean="0"/>
              <a:t>　　　</a:t>
            </a:r>
            <a:r>
              <a:rPr kumimoji="1" lang="ja-JP" altLang="en-US" sz="2400" dirty="0" smtClean="0"/>
              <a:t>暖水渦では低下しにくく、冷水渦では低下しやすい。</a:t>
            </a:r>
            <a:endParaRPr kumimoji="1" lang="en-US" altLang="ja-JP" sz="2400" dirty="0" smtClean="0"/>
          </a:p>
          <a:p>
            <a:r>
              <a:rPr lang="ja-JP" altLang="en-US" sz="2400" dirty="0" smtClean="0"/>
              <a:t>　</a:t>
            </a:r>
            <a:endParaRPr lang="en-US" altLang="ja-JP" sz="2400" dirty="0" smtClean="0"/>
          </a:p>
          <a:p>
            <a:r>
              <a:rPr lang="ja-JP" altLang="en-US" sz="2400" dirty="0" smtClean="0"/>
              <a:t>　　　　→</a:t>
            </a:r>
            <a:r>
              <a:rPr lang="en-US" altLang="ja-JP" sz="2400" dirty="0" smtClean="0">
                <a:solidFill>
                  <a:srgbClr val="FF0000"/>
                </a:solidFill>
              </a:rPr>
              <a:t>SST</a:t>
            </a:r>
            <a:r>
              <a:rPr lang="ja-JP" altLang="en-US" sz="2400" dirty="0" smtClean="0">
                <a:solidFill>
                  <a:srgbClr val="FF0000"/>
                </a:solidFill>
              </a:rPr>
              <a:t>の変動と海洋内部構造は関係</a:t>
            </a:r>
            <a:endParaRPr lang="en-US" altLang="ja-JP" sz="2400" dirty="0" smtClean="0">
              <a:solidFill>
                <a:srgbClr val="FF0000"/>
              </a:solidFill>
            </a:endParaRPr>
          </a:p>
          <a:p>
            <a:endParaRPr lang="en-US" altLang="ja-JP" sz="2400" dirty="0" smtClean="0"/>
          </a:p>
          <a:p>
            <a:endParaRPr lang="en-US" altLang="ja-JP" sz="2400" dirty="0" smtClean="0">
              <a:solidFill>
                <a:srgbClr val="FF0000"/>
              </a:solidFill>
            </a:endParaRPr>
          </a:p>
          <a:p>
            <a:pPr>
              <a:buFont typeface="Arial" pitchFamily="34" charset="0"/>
              <a:buChar char="•"/>
            </a:pPr>
            <a:r>
              <a:rPr lang="ja-JP" altLang="en-US" sz="2400" dirty="0" smtClean="0"/>
              <a:t>　潜熱、顕熱フラックスは</a:t>
            </a:r>
            <a:endParaRPr lang="en-US" altLang="ja-JP" sz="2400" dirty="0" smtClean="0"/>
          </a:p>
          <a:p>
            <a:r>
              <a:rPr lang="ja-JP" altLang="en-US" sz="2400" dirty="0" smtClean="0"/>
              <a:t>　　　　　　　　ヤマセの吹き出し時に急激に増加</a:t>
            </a:r>
            <a:endParaRPr lang="en-US" altLang="ja-JP" sz="2400" dirty="0" smtClean="0"/>
          </a:p>
          <a:p>
            <a:r>
              <a:rPr lang="ja-JP" altLang="en-US" sz="2400" dirty="0" smtClean="0"/>
              <a:t>　</a:t>
            </a:r>
            <a:endParaRPr lang="en-US" altLang="ja-JP" sz="2400" dirty="0" smtClean="0"/>
          </a:p>
          <a:p>
            <a:r>
              <a:rPr lang="ja-JP" altLang="en-US" sz="2400" dirty="0" smtClean="0"/>
              <a:t>　　　　　→</a:t>
            </a:r>
            <a:r>
              <a:rPr lang="ja-JP" altLang="en-US" sz="2400" dirty="0" smtClean="0">
                <a:solidFill>
                  <a:srgbClr val="FF0000"/>
                </a:solidFill>
              </a:rPr>
              <a:t>その結果</a:t>
            </a:r>
            <a:r>
              <a:rPr lang="en-US" altLang="ja-JP" sz="2400" dirty="0" smtClean="0">
                <a:solidFill>
                  <a:srgbClr val="FF0000"/>
                </a:solidFill>
              </a:rPr>
              <a:t>SST</a:t>
            </a:r>
            <a:r>
              <a:rPr lang="ja-JP" altLang="en-US" sz="2400" dirty="0" smtClean="0">
                <a:solidFill>
                  <a:srgbClr val="FF0000"/>
                </a:solidFill>
              </a:rPr>
              <a:t>の季節的上昇が抑えられる</a:t>
            </a:r>
            <a:r>
              <a:rPr lang="ja-JP" altLang="en-US" sz="2400" dirty="0" smtClean="0"/>
              <a:t>　　　　　</a:t>
            </a:r>
            <a:endParaRPr lang="en-US" altLang="ja-JP" sz="2400" dirty="0" smtClean="0"/>
          </a:p>
          <a:p>
            <a:endParaRPr kumimoji="1" lang="en-US" altLang="ja-JP" sz="2400" dirty="0" smtClean="0">
              <a:solidFill>
                <a:srgbClr val="FF0000"/>
              </a:solidFill>
            </a:endParaRPr>
          </a:p>
          <a:p>
            <a:endParaRPr kumimoji="1" lang="en-US" altLang="ja-JP" sz="2400"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908720"/>
          </a:xfrm>
          <a:solidFill>
            <a:srgbClr val="00B050"/>
          </a:solidFill>
        </p:spPr>
        <p:txBody>
          <a:bodyPr/>
          <a:lstStyle/>
          <a:p>
            <a:r>
              <a:rPr lang="ja-JP" altLang="en-US" dirty="0" smtClean="0">
                <a:solidFill>
                  <a:schemeClr val="bg1"/>
                </a:solidFill>
              </a:rPr>
              <a:t>今後の課題</a:t>
            </a:r>
            <a:endParaRPr kumimoji="1" lang="ja-JP" altLang="en-US" dirty="0">
              <a:solidFill>
                <a:schemeClr val="bg1"/>
              </a:solidFill>
            </a:endParaRPr>
          </a:p>
        </p:txBody>
      </p:sp>
      <p:sp>
        <p:nvSpPr>
          <p:cNvPr id="3" name="角丸四角形 2"/>
          <p:cNvSpPr/>
          <p:nvPr/>
        </p:nvSpPr>
        <p:spPr>
          <a:xfrm>
            <a:off x="683568" y="3573016"/>
            <a:ext cx="5184576" cy="1800200"/>
          </a:xfrm>
          <a:prstGeom prst="roundRect">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5" name="右矢印 4"/>
          <p:cNvSpPr/>
          <p:nvPr/>
        </p:nvSpPr>
        <p:spPr>
          <a:xfrm rot="5400000" flipH="1">
            <a:off x="1691680" y="2780928"/>
            <a:ext cx="936104" cy="648072"/>
          </a:xfrm>
          <a:prstGeom prst="rightArrow">
            <a:avLst>
              <a:gd name="adj1" fmla="val 50000"/>
              <a:gd name="adj2" fmla="val 4449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6" name="右矢印 5"/>
          <p:cNvSpPr/>
          <p:nvPr/>
        </p:nvSpPr>
        <p:spPr>
          <a:xfrm rot="5400000" flipH="1">
            <a:off x="2375756" y="2816932"/>
            <a:ext cx="936104" cy="576064"/>
          </a:xfrm>
          <a:prstGeom prst="rightArrow">
            <a:avLst>
              <a:gd name="adj1" fmla="val 50000"/>
              <a:gd name="adj2" fmla="val 4449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7" name="右矢印 6"/>
          <p:cNvSpPr/>
          <p:nvPr/>
        </p:nvSpPr>
        <p:spPr>
          <a:xfrm rot="5400000" flipH="1">
            <a:off x="3095836" y="2816932"/>
            <a:ext cx="936104" cy="576064"/>
          </a:xfrm>
          <a:prstGeom prst="rightArrow">
            <a:avLst>
              <a:gd name="adj1" fmla="val 50000"/>
              <a:gd name="adj2" fmla="val 4449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grpSp>
        <p:nvGrpSpPr>
          <p:cNvPr id="18" name="グループ化 17"/>
          <p:cNvGrpSpPr/>
          <p:nvPr/>
        </p:nvGrpSpPr>
        <p:grpSpPr>
          <a:xfrm>
            <a:off x="5220072" y="2564904"/>
            <a:ext cx="1944216" cy="864096"/>
            <a:chOff x="5436096" y="2420888"/>
            <a:chExt cx="1944216" cy="864096"/>
          </a:xfrm>
        </p:grpSpPr>
        <p:sp>
          <p:nvSpPr>
            <p:cNvPr id="4" name="右矢印 3"/>
            <p:cNvSpPr/>
            <p:nvPr/>
          </p:nvSpPr>
          <p:spPr>
            <a:xfrm rot="10800000">
              <a:off x="5436096" y="2420888"/>
              <a:ext cx="1944216" cy="864096"/>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9" name="テキスト ボックス 8"/>
            <p:cNvSpPr txBox="1"/>
            <p:nvPr/>
          </p:nvSpPr>
          <p:spPr>
            <a:xfrm>
              <a:off x="5508104" y="2564904"/>
              <a:ext cx="1667444" cy="523220"/>
            </a:xfrm>
            <a:prstGeom prst="rect">
              <a:avLst/>
            </a:prstGeom>
            <a:noFill/>
          </p:spPr>
          <p:txBody>
            <a:bodyPr wrap="none" rtlCol="0">
              <a:spAutoFit/>
            </a:bodyPr>
            <a:lstStyle/>
            <a:p>
              <a:r>
                <a:rPr kumimoji="1" lang="ja-JP" altLang="en-US" sz="2800" dirty="0" smtClean="0"/>
                <a:t>　　ヤマセ</a:t>
              </a:r>
              <a:endParaRPr kumimoji="1" lang="ja-JP" altLang="en-US" sz="2800" dirty="0"/>
            </a:p>
          </p:txBody>
        </p:sp>
      </p:grpSp>
      <p:sp>
        <p:nvSpPr>
          <p:cNvPr id="11" name="正方形/長方形 10"/>
          <p:cNvSpPr/>
          <p:nvPr/>
        </p:nvSpPr>
        <p:spPr>
          <a:xfrm>
            <a:off x="1763688" y="2924944"/>
            <a:ext cx="2232248" cy="646331"/>
          </a:xfrm>
          <a:prstGeom prst="rect">
            <a:avLst/>
          </a:prstGeom>
          <a:solidFill>
            <a:srgbClr val="FFFF00">
              <a:alpha val="46000"/>
            </a:srgbClr>
          </a:solidFill>
        </p:spPr>
        <p:txBody>
          <a:bodyPr wrap="square">
            <a:spAutoFit/>
          </a:bodyPr>
          <a:lstStyle/>
          <a:p>
            <a:pPr algn="ctr"/>
            <a:r>
              <a:rPr lang="ja-JP" altLang="en-US" b="1" dirty="0" smtClean="0"/>
              <a:t>潜熱・顕熱フラックスの増加</a:t>
            </a:r>
          </a:p>
        </p:txBody>
      </p:sp>
      <p:sp>
        <p:nvSpPr>
          <p:cNvPr id="14" name="雲 13"/>
          <p:cNvSpPr/>
          <p:nvPr/>
        </p:nvSpPr>
        <p:spPr>
          <a:xfrm>
            <a:off x="1187624" y="1124744"/>
            <a:ext cx="4752528" cy="1152128"/>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12" name="テキスト ボックス 11"/>
          <p:cNvSpPr txBox="1"/>
          <p:nvPr/>
        </p:nvSpPr>
        <p:spPr>
          <a:xfrm>
            <a:off x="3131840" y="980728"/>
            <a:ext cx="1415772" cy="1569660"/>
          </a:xfrm>
          <a:prstGeom prst="rect">
            <a:avLst/>
          </a:prstGeom>
          <a:noFill/>
        </p:spPr>
        <p:txBody>
          <a:bodyPr wrap="none" rtlCol="0">
            <a:spAutoFit/>
          </a:bodyPr>
          <a:lstStyle/>
          <a:p>
            <a:r>
              <a:rPr kumimoji="1" lang="ja-JP" altLang="en-US" sz="9600" dirty="0" smtClean="0"/>
              <a:t>？</a:t>
            </a:r>
            <a:endParaRPr kumimoji="1" lang="ja-JP" altLang="en-US" sz="9600" dirty="0"/>
          </a:p>
        </p:txBody>
      </p:sp>
      <p:sp>
        <p:nvSpPr>
          <p:cNvPr id="13" name="正方形/長方形 12"/>
          <p:cNvSpPr/>
          <p:nvPr/>
        </p:nvSpPr>
        <p:spPr>
          <a:xfrm>
            <a:off x="1979712" y="3573016"/>
            <a:ext cx="1656184" cy="2880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15" name="テキスト ボックス 14"/>
          <p:cNvSpPr txBox="1"/>
          <p:nvPr/>
        </p:nvSpPr>
        <p:spPr>
          <a:xfrm>
            <a:off x="2987824" y="3933056"/>
            <a:ext cx="1199367" cy="369332"/>
          </a:xfrm>
          <a:prstGeom prst="rect">
            <a:avLst/>
          </a:prstGeom>
          <a:noFill/>
        </p:spPr>
        <p:txBody>
          <a:bodyPr wrap="none" rtlCol="0">
            <a:spAutoFit/>
          </a:bodyPr>
          <a:lstStyle/>
          <a:p>
            <a:r>
              <a:rPr kumimoji="1" lang="en-US" altLang="ja-JP" dirty="0" smtClean="0"/>
              <a:t>SST</a:t>
            </a:r>
            <a:r>
              <a:rPr kumimoji="1" lang="ja-JP" altLang="en-US" dirty="0" smtClean="0"/>
              <a:t>の低下</a:t>
            </a:r>
            <a:endParaRPr kumimoji="1" lang="ja-JP" altLang="en-US" dirty="0"/>
          </a:p>
        </p:txBody>
      </p:sp>
      <p:sp>
        <p:nvSpPr>
          <p:cNvPr id="16" name="テキスト ボックス 15"/>
          <p:cNvSpPr txBox="1"/>
          <p:nvPr/>
        </p:nvSpPr>
        <p:spPr>
          <a:xfrm>
            <a:off x="5940152" y="3861048"/>
            <a:ext cx="3062057" cy="1015663"/>
          </a:xfrm>
          <a:prstGeom prst="rect">
            <a:avLst/>
          </a:prstGeom>
          <a:noFill/>
          <a:ln w="57150">
            <a:solidFill>
              <a:schemeClr val="tx1"/>
            </a:solidFill>
          </a:ln>
        </p:spPr>
        <p:txBody>
          <a:bodyPr wrap="none" rtlCol="0">
            <a:spAutoFit/>
          </a:bodyPr>
          <a:lstStyle/>
          <a:p>
            <a:r>
              <a:rPr kumimoji="1" lang="ja-JP" altLang="en-US" sz="2000" dirty="0" smtClean="0"/>
              <a:t>海洋がヤマセに</a:t>
            </a:r>
            <a:endParaRPr kumimoji="1" lang="en-US" altLang="ja-JP" sz="2000" dirty="0" smtClean="0"/>
          </a:p>
          <a:p>
            <a:endParaRPr lang="en-US" altLang="ja-JP" sz="2000" dirty="0" smtClean="0"/>
          </a:p>
          <a:p>
            <a:r>
              <a:rPr kumimoji="1" lang="ja-JP" altLang="en-US" sz="2000" dirty="0" smtClean="0"/>
              <a:t>どのように影響するか？？</a:t>
            </a:r>
            <a:endParaRPr kumimoji="1" lang="ja-JP" altLang="en-US" sz="2000" dirty="0"/>
          </a:p>
        </p:txBody>
      </p:sp>
      <p:sp>
        <p:nvSpPr>
          <p:cNvPr id="17" name="テキスト ボックス 16"/>
          <p:cNvSpPr txBox="1"/>
          <p:nvPr/>
        </p:nvSpPr>
        <p:spPr>
          <a:xfrm>
            <a:off x="251520" y="6165304"/>
            <a:ext cx="8268610" cy="523220"/>
          </a:xfrm>
          <a:prstGeom prst="rect">
            <a:avLst/>
          </a:prstGeom>
          <a:noFill/>
        </p:spPr>
        <p:txBody>
          <a:bodyPr wrap="none" rtlCol="0">
            <a:spAutoFit/>
          </a:bodyPr>
          <a:lstStyle/>
          <a:p>
            <a:r>
              <a:rPr lang="ja-JP" altLang="en-US" sz="2800" dirty="0" smtClean="0"/>
              <a:t>海洋が大気にどのようにフィ－ドバックしているか？？</a:t>
            </a:r>
            <a:endParaRPr kumimoji="1" lang="ja-JP" altLang="en-US" sz="2800" dirty="0"/>
          </a:p>
        </p:txBody>
      </p:sp>
      <p:sp>
        <p:nvSpPr>
          <p:cNvPr id="19" name="テキスト ボックス 18"/>
          <p:cNvSpPr txBox="1"/>
          <p:nvPr/>
        </p:nvSpPr>
        <p:spPr>
          <a:xfrm>
            <a:off x="323528" y="5661248"/>
            <a:ext cx="1723549" cy="461665"/>
          </a:xfrm>
          <a:prstGeom prst="rect">
            <a:avLst/>
          </a:prstGeom>
          <a:solidFill>
            <a:srgbClr val="00B050"/>
          </a:solidFill>
        </p:spPr>
        <p:txBody>
          <a:bodyPr wrap="none" rtlCol="0">
            <a:spAutoFit/>
          </a:bodyPr>
          <a:lstStyle/>
          <a:p>
            <a:r>
              <a:rPr kumimoji="1" lang="ja-JP" altLang="en-US" sz="2400" dirty="0" smtClean="0"/>
              <a:t>今後の課題</a:t>
            </a:r>
            <a:endParaRPr kumimoji="1" lang="ja-JP" altLang="en-US" sz="24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908720"/>
          </a:xfrm>
          <a:solidFill>
            <a:srgbClr val="00B050"/>
          </a:solidFill>
        </p:spPr>
        <p:txBody>
          <a:bodyPr/>
          <a:lstStyle/>
          <a:p>
            <a:r>
              <a:rPr kumimoji="1" lang="ja-JP" altLang="en-US" dirty="0" smtClean="0">
                <a:solidFill>
                  <a:schemeClr val="bg1"/>
                </a:solidFill>
              </a:rPr>
              <a:t>今後の課題</a:t>
            </a:r>
            <a:endParaRPr kumimoji="1" lang="ja-JP" altLang="en-US" dirty="0">
              <a:solidFill>
                <a:schemeClr val="bg1"/>
              </a:solidFill>
            </a:endParaRPr>
          </a:p>
        </p:txBody>
      </p:sp>
      <p:sp>
        <p:nvSpPr>
          <p:cNvPr id="4" name="テキスト ボックス 3"/>
          <p:cNvSpPr txBox="1"/>
          <p:nvPr/>
        </p:nvSpPr>
        <p:spPr>
          <a:xfrm>
            <a:off x="-468560" y="476672"/>
            <a:ext cx="8856984" cy="3847207"/>
          </a:xfrm>
          <a:prstGeom prst="rect">
            <a:avLst/>
          </a:prstGeom>
          <a:noFill/>
        </p:spPr>
        <p:txBody>
          <a:bodyPr wrap="square" rtlCol="0">
            <a:spAutoFit/>
          </a:bodyPr>
          <a:lstStyle/>
          <a:p>
            <a:pPr lvl="2"/>
            <a:endParaRPr kumimoji="1" lang="en-US" altLang="ja-JP" sz="2800" dirty="0" smtClean="0"/>
          </a:p>
          <a:p>
            <a:pPr lvl="2"/>
            <a:endParaRPr lang="en-US" altLang="ja-JP" sz="2800" dirty="0" smtClean="0"/>
          </a:p>
          <a:p>
            <a:pPr lvl="2">
              <a:buFont typeface="Arial" pitchFamily="34" charset="0"/>
              <a:buChar char="•"/>
            </a:pPr>
            <a:endParaRPr kumimoji="1" lang="en-US" altLang="ja-JP" sz="2800" dirty="0" smtClean="0"/>
          </a:p>
          <a:p>
            <a:pPr lvl="2"/>
            <a:r>
              <a:rPr lang="en-US" altLang="ja-JP" sz="3200" dirty="0" smtClean="0"/>
              <a:t>6</a:t>
            </a:r>
            <a:r>
              <a:rPr lang="ja-JP" altLang="en-US" sz="3200" dirty="0" smtClean="0"/>
              <a:t>月に観測船三隻による同時観測</a:t>
            </a:r>
            <a:endParaRPr lang="en-US" altLang="ja-JP" sz="3200" dirty="0" smtClean="0"/>
          </a:p>
          <a:p>
            <a:pPr lvl="2">
              <a:buFont typeface="Arial" pitchFamily="34" charset="0"/>
              <a:buChar char="•"/>
            </a:pPr>
            <a:endParaRPr lang="en-US" altLang="ja-JP" sz="3200" dirty="0" smtClean="0"/>
          </a:p>
          <a:p>
            <a:pPr lvl="2"/>
            <a:endParaRPr lang="en-US" altLang="ja-JP" sz="3200" dirty="0" smtClean="0"/>
          </a:p>
          <a:p>
            <a:pPr lvl="2"/>
            <a:r>
              <a:rPr kumimoji="1" lang="ja-JP" altLang="en-US" sz="3200" dirty="0" smtClean="0"/>
              <a:t>観測による実際のデータでは</a:t>
            </a:r>
            <a:endParaRPr kumimoji="1" lang="en-US" altLang="ja-JP" sz="3200" dirty="0" smtClean="0"/>
          </a:p>
          <a:p>
            <a:pPr lvl="2"/>
            <a:r>
              <a:rPr lang="ja-JP" altLang="en-US" sz="3200" dirty="0" smtClean="0"/>
              <a:t>　　　　　　　</a:t>
            </a:r>
            <a:r>
              <a:rPr kumimoji="1" lang="ja-JP" altLang="en-US" sz="3200" dirty="0" smtClean="0"/>
              <a:t>どうなるか？？？</a:t>
            </a:r>
            <a:endParaRPr kumimoji="1" lang="ja-JP" altLang="en-US" sz="3200" dirty="0"/>
          </a:p>
        </p:txBody>
      </p:sp>
      <p:sp>
        <p:nvSpPr>
          <p:cNvPr id="5" name="正方形/長方形 4"/>
          <p:cNvSpPr/>
          <p:nvPr/>
        </p:nvSpPr>
        <p:spPr>
          <a:xfrm>
            <a:off x="4067944" y="5345832"/>
            <a:ext cx="4320480" cy="1512168"/>
          </a:xfrm>
          <a:prstGeom prst="rect">
            <a:avLst/>
          </a:prstGeom>
          <a:solidFill>
            <a:srgbClr val="00CCFF">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6" name="斜め縞 5"/>
          <p:cNvSpPr/>
          <p:nvPr/>
        </p:nvSpPr>
        <p:spPr>
          <a:xfrm rot="13242351">
            <a:off x="5964928" y="4099976"/>
            <a:ext cx="1679403" cy="1361445"/>
          </a:xfrm>
          <a:prstGeom prst="diagStrip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10" name="斜め縞 9"/>
          <p:cNvSpPr/>
          <p:nvPr/>
        </p:nvSpPr>
        <p:spPr>
          <a:xfrm rot="13209992">
            <a:off x="6283071" y="4720111"/>
            <a:ext cx="1146331" cy="877198"/>
          </a:xfrm>
          <a:prstGeom prst="diagStripe">
            <a:avLst>
              <a:gd name="adj" fmla="val 7551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16" name="円/楕円 15"/>
          <p:cNvSpPr/>
          <p:nvPr/>
        </p:nvSpPr>
        <p:spPr>
          <a:xfrm>
            <a:off x="7020272" y="1844824"/>
            <a:ext cx="1152128" cy="122413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grpSp>
        <p:nvGrpSpPr>
          <p:cNvPr id="20" name="グループ化 19"/>
          <p:cNvGrpSpPr/>
          <p:nvPr/>
        </p:nvGrpSpPr>
        <p:grpSpPr>
          <a:xfrm>
            <a:off x="6948264" y="1196752"/>
            <a:ext cx="936104" cy="1800200"/>
            <a:chOff x="6948264" y="1556792"/>
            <a:chExt cx="936104" cy="1800200"/>
          </a:xfrm>
        </p:grpSpPr>
        <p:sp>
          <p:nvSpPr>
            <p:cNvPr id="17" name="円/楕円 16"/>
            <p:cNvSpPr/>
            <p:nvPr/>
          </p:nvSpPr>
          <p:spPr>
            <a:xfrm>
              <a:off x="6948264" y="1556792"/>
              <a:ext cx="936104"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18" name="フリーフォーム 17"/>
            <p:cNvSpPr/>
            <p:nvPr/>
          </p:nvSpPr>
          <p:spPr>
            <a:xfrm>
              <a:off x="7123771" y="2419815"/>
              <a:ext cx="315951" cy="624468"/>
            </a:xfrm>
            <a:custGeom>
              <a:avLst/>
              <a:gdLst>
                <a:gd name="connsiteX0" fmla="*/ 180278 w 315951"/>
                <a:gd name="connsiteY0" fmla="*/ 0 h 624468"/>
                <a:gd name="connsiteX1" fmla="*/ 291790 w 315951"/>
                <a:gd name="connsiteY1" fmla="*/ 278780 h 624468"/>
                <a:gd name="connsiteX2" fmla="*/ 35312 w 315951"/>
                <a:gd name="connsiteY2" fmla="*/ 468351 h 624468"/>
                <a:gd name="connsiteX3" fmla="*/ 79917 w 315951"/>
                <a:gd name="connsiteY3" fmla="*/ 624468 h 624468"/>
                <a:gd name="connsiteX4" fmla="*/ 79917 w 315951"/>
                <a:gd name="connsiteY4" fmla="*/ 624468 h 624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51" h="624468">
                  <a:moveTo>
                    <a:pt x="180278" y="0"/>
                  </a:moveTo>
                  <a:cubicBezTo>
                    <a:pt x="248114" y="100361"/>
                    <a:pt x="315951" y="200722"/>
                    <a:pt x="291790" y="278780"/>
                  </a:cubicBezTo>
                  <a:cubicBezTo>
                    <a:pt x="267629" y="356838"/>
                    <a:pt x="70624" y="410736"/>
                    <a:pt x="35312" y="468351"/>
                  </a:cubicBezTo>
                  <a:cubicBezTo>
                    <a:pt x="0" y="525966"/>
                    <a:pt x="79917" y="624468"/>
                    <a:pt x="79917" y="624468"/>
                  </a:cubicBezTo>
                  <a:lnTo>
                    <a:pt x="79917" y="624468"/>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正方形/長方形 18"/>
            <p:cNvSpPr/>
            <p:nvPr/>
          </p:nvSpPr>
          <p:spPr>
            <a:xfrm>
              <a:off x="7164288" y="3068960"/>
              <a:ext cx="216024" cy="288032"/>
            </a:xfrm>
            <a:prstGeom prst="rect">
              <a:avLst/>
            </a:prstGeom>
            <a:solidFill>
              <a:srgbClr val="66FFFF">
                <a:alpha val="38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grpSp>
      <p:sp>
        <p:nvSpPr>
          <p:cNvPr id="21" name="テキスト ボックス 20"/>
          <p:cNvSpPr txBox="1"/>
          <p:nvPr/>
        </p:nvSpPr>
        <p:spPr>
          <a:xfrm>
            <a:off x="7420451" y="2132856"/>
            <a:ext cx="1723549" cy="707886"/>
          </a:xfrm>
          <a:prstGeom prst="rect">
            <a:avLst/>
          </a:prstGeom>
          <a:noFill/>
        </p:spPr>
        <p:txBody>
          <a:bodyPr wrap="none" rtlCol="0">
            <a:spAutoFit/>
          </a:bodyPr>
          <a:lstStyle/>
          <a:p>
            <a:r>
              <a:rPr kumimoji="1" lang="ja-JP" altLang="en-US" sz="2000" b="1" dirty="0" smtClean="0"/>
              <a:t>ゾンデによる</a:t>
            </a:r>
            <a:endParaRPr kumimoji="1" lang="en-US" altLang="ja-JP" sz="2000" b="1" dirty="0" smtClean="0"/>
          </a:p>
          <a:p>
            <a:r>
              <a:rPr lang="ja-JP" altLang="en-US" sz="2000" b="1" dirty="0" smtClean="0"/>
              <a:t>高層気象観測</a:t>
            </a:r>
            <a:endParaRPr kumimoji="1" lang="ja-JP" altLang="en-US" sz="2000" b="1" dirty="0"/>
          </a:p>
        </p:txBody>
      </p:sp>
      <p:sp>
        <p:nvSpPr>
          <p:cNvPr id="22" name="円/楕円 21"/>
          <p:cNvSpPr/>
          <p:nvPr/>
        </p:nvSpPr>
        <p:spPr>
          <a:xfrm rot="19505067">
            <a:off x="4927890" y="5216475"/>
            <a:ext cx="50405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grpSp>
        <p:nvGrpSpPr>
          <p:cNvPr id="31" name="グループ化 30"/>
          <p:cNvGrpSpPr/>
          <p:nvPr/>
        </p:nvGrpSpPr>
        <p:grpSpPr>
          <a:xfrm rot="21206436">
            <a:off x="5065199" y="4070748"/>
            <a:ext cx="2480212" cy="1212757"/>
            <a:chOff x="5363737" y="3861048"/>
            <a:chExt cx="2480212" cy="1212757"/>
          </a:xfrm>
        </p:grpSpPr>
        <p:sp>
          <p:nvSpPr>
            <p:cNvPr id="28" name="正方形/長方形 27"/>
            <p:cNvSpPr/>
            <p:nvPr/>
          </p:nvSpPr>
          <p:spPr>
            <a:xfrm flipH="1">
              <a:off x="7236296" y="3861048"/>
              <a:ext cx="360040" cy="36004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11" name="台形 10"/>
            <p:cNvSpPr/>
            <p:nvPr/>
          </p:nvSpPr>
          <p:spPr>
            <a:xfrm rot="533256">
              <a:off x="6619813" y="4118903"/>
              <a:ext cx="1224136" cy="504056"/>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15" name="円/楕円 14"/>
            <p:cNvSpPr/>
            <p:nvPr/>
          </p:nvSpPr>
          <p:spPr>
            <a:xfrm>
              <a:off x="7020272" y="4221088"/>
              <a:ext cx="360040" cy="216024"/>
            </a:xfrm>
            <a:prstGeom prst="ellipse">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grpSp>
          <p:nvGrpSpPr>
            <p:cNvPr id="25" name="グループ化 24"/>
            <p:cNvGrpSpPr/>
            <p:nvPr/>
          </p:nvGrpSpPr>
          <p:grpSpPr>
            <a:xfrm rot="10800000" flipH="1" flipV="1">
              <a:off x="5752955" y="4258419"/>
              <a:ext cx="503907" cy="223219"/>
              <a:chOff x="5312666" y="3218883"/>
              <a:chExt cx="360040" cy="288950"/>
            </a:xfrm>
          </p:grpSpPr>
          <p:sp>
            <p:nvSpPr>
              <p:cNvPr id="23" name="正方形/長方形 22"/>
              <p:cNvSpPr/>
              <p:nvPr/>
            </p:nvSpPr>
            <p:spPr>
              <a:xfrm>
                <a:off x="5312666" y="3218883"/>
                <a:ext cx="360040"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24" name="正方形/長方形 23"/>
              <p:cNvSpPr/>
              <p:nvPr/>
            </p:nvSpPr>
            <p:spPr>
              <a:xfrm flipH="1">
                <a:off x="5565501" y="3311983"/>
                <a:ext cx="103763" cy="195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grpSp>
        <p:sp>
          <p:nvSpPr>
            <p:cNvPr id="26" name="フリーフォーム 25"/>
            <p:cNvSpPr/>
            <p:nvPr/>
          </p:nvSpPr>
          <p:spPr>
            <a:xfrm>
              <a:off x="5363737" y="4354551"/>
              <a:ext cx="278780" cy="719254"/>
            </a:xfrm>
            <a:custGeom>
              <a:avLst/>
              <a:gdLst>
                <a:gd name="connsiteX0" fmla="*/ 278780 w 278780"/>
                <a:gd name="connsiteY0" fmla="*/ 83634 h 719254"/>
                <a:gd name="connsiteX1" fmla="*/ 167268 w 278780"/>
                <a:gd name="connsiteY1" fmla="*/ 105937 h 719254"/>
                <a:gd name="connsiteX2" fmla="*/ 0 w 278780"/>
                <a:gd name="connsiteY2" fmla="*/ 719254 h 719254"/>
                <a:gd name="connsiteX3" fmla="*/ 0 w 278780"/>
                <a:gd name="connsiteY3" fmla="*/ 719254 h 719254"/>
                <a:gd name="connsiteX4" fmla="*/ 0 w 278780"/>
                <a:gd name="connsiteY4" fmla="*/ 719254 h 719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780" h="719254">
                  <a:moveTo>
                    <a:pt x="278780" y="83634"/>
                  </a:moveTo>
                  <a:cubicBezTo>
                    <a:pt x="246255" y="41817"/>
                    <a:pt x="213731" y="0"/>
                    <a:pt x="167268" y="105937"/>
                  </a:cubicBezTo>
                  <a:cubicBezTo>
                    <a:pt x="120805" y="211874"/>
                    <a:pt x="0" y="719254"/>
                    <a:pt x="0" y="719254"/>
                  </a:cubicBezTo>
                  <a:lnTo>
                    <a:pt x="0" y="719254"/>
                  </a:lnTo>
                  <a:lnTo>
                    <a:pt x="0" y="719254"/>
                  </a:lnTo>
                </a:path>
              </a:pathLst>
            </a:cu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27" name="テキスト ボックス 26"/>
          <p:cNvSpPr txBox="1"/>
          <p:nvPr/>
        </p:nvSpPr>
        <p:spPr>
          <a:xfrm>
            <a:off x="5652120" y="5733256"/>
            <a:ext cx="2339102" cy="830997"/>
          </a:xfrm>
          <a:prstGeom prst="rect">
            <a:avLst/>
          </a:prstGeom>
          <a:noFill/>
        </p:spPr>
        <p:txBody>
          <a:bodyPr wrap="none" rtlCol="0">
            <a:spAutoFit/>
          </a:bodyPr>
          <a:lstStyle/>
          <a:p>
            <a:r>
              <a:rPr kumimoji="1" lang="en-US" altLang="ja-JP" sz="2400" dirty="0" smtClean="0"/>
              <a:t>XBT</a:t>
            </a:r>
            <a:r>
              <a:rPr kumimoji="1" lang="ja-JP" altLang="en-US" sz="2400" dirty="0" smtClean="0"/>
              <a:t>による</a:t>
            </a:r>
            <a:endParaRPr kumimoji="1" lang="en-US" altLang="ja-JP" sz="2400" dirty="0" smtClean="0"/>
          </a:p>
          <a:p>
            <a:r>
              <a:rPr lang="ja-JP" altLang="en-US" sz="2400" dirty="0" smtClean="0"/>
              <a:t>海洋内部の観測</a:t>
            </a:r>
            <a:endParaRPr kumimoji="1" lang="ja-JP" altLang="en-US" sz="2400" dirty="0"/>
          </a:p>
        </p:txBody>
      </p:sp>
      <p:sp>
        <p:nvSpPr>
          <p:cNvPr id="30" name="下矢印 29"/>
          <p:cNvSpPr/>
          <p:nvPr/>
        </p:nvSpPr>
        <p:spPr>
          <a:xfrm>
            <a:off x="2771800" y="2492896"/>
            <a:ext cx="576064" cy="57606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980728"/>
          </a:xfrm>
          <a:solidFill>
            <a:srgbClr val="00B050"/>
          </a:solidFill>
        </p:spPr>
        <p:txBody>
          <a:bodyPr>
            <a:normAutofit/>
          </a:bodyPr>
          <a:lstStyle/>
          <a:p>
            <a:r>
              <a:rPr kumimoji="1" lang="ja-JP" altLang="en-US" dirty="0" smtClean="0">
                <a:solidFill>
                  <a:schemeClr val="bg1"/>
                </a:solidFill>
              </a:rPr>
              <a:t>背景①</a:t>
            </a:r>
            <a:r>
              <a:rPr kumimoji="1" lang="ja-JP" altLang="en-US" dirty="0" smtClean="0"/>
              <a:t>　</a:t>
            </a:r>
            <a:endParaRPr kumimoji="1" lang="ja-JP" altLang="en-US" dirty="0"/>
          </a:p>
        </p:txBody>
      </p:sp>
      <p:sp>
        <p:nvSpPr>
          <p:cNvPr id="10" name="テキスト ボックス 9"/>
          <p:cNvSpPr txBox="1"/>
          <p:nvPr/>
        </p:nvSpPr>
        <p:spPr>
          <a:xfrm>
            <a:off x="323528" y="2564904"/>
            <a:ext cx="6840760" cy="1077218"/>
          </a:xfrm>
          <a:prstGeom prst="rect">
            <a:avLst/>
          </a:prstGeom>
          <a:noFill/>
        </p:spPr>
        <p:txBody>
          <a:bodyPr wrap="square" rtlCol="0">
            <a:spAutoFit/>
          </a:bodyPr>
          <a:lstStyle/>
          <a:p>
            <a:pPr>
              <a:buFont typeface="Arial" pitchFamily="34" charset="0"/>
              <a:buChar char="•"/>
            </a:pPr>
            <a:r>
              <a:rPr lang="ja-JP" altLang="en-US" sz="3200" dirty="0" smtClean="0"/>
              <a:t>　海洋→大気（ヤマセ）・・・・・</a:t>
            </a:r>
            <a:endParaRPr lang="en-US" altLang="ja-JP" sz="3200" dirty="0" smtClean="0"/>
          </a:p>
          <a:p>
            <a:r>
              <a:rPr lang="ja-JP" altLang="en-US" sz="3200" dirty="0" smtClean="0"/>
              <a:t>　　</a:t>
            </a:r>
            <a:r>
              <a:rPr lang="en-US" altLang="ja-JP" dirty="0" smtClean="0"/>
              <a:t>    </a:t>
            </a:r>
          </a:p>
        </p:txBody>
      </p:sp>
      <p:sp>
        <p:nvSpPr>
          <p:cNvPr id="8" name="コンテンツ プレースホルダ 7"/>
          <p:cNvSpPr>
            <a:spLocks noGrp="1"/>
          </p:cNvSpPr>
          <p:nvPr>
            <p:ph idx="1"/>
          </p:nvPr>
        </p:nvSpPr>
        <p:spPr>
          <a:xfrm>
            <a:off x="323528" y="2780928"/>
            <a:ext cx="8229600" cy="4525963"/>
          </a:xfrm>
        </p:spPr>
        <p:txBody>
          <a:bodyPr/>
          <a:lstStyle/>
          <a:p>
            <a:pPr>
              <a:buNone/>
            </a:pPr>
            <a:endParaRPr lang="en-US" altLang="ja-JP" dirty="0" smtClean="0"/>
          </a:p>
          <a:p>
            <a:pPr>
              <a:buNone/>
            </a:pPr>
            <a:r>
              <a:rPr kumimoji="1" lang="ja-JP" altLang="en-US" dirty="0" smtClean="0"/>
              <a:t>　</a:t>
            </a:r>
            <a:endParaRPr kumimoji="1" lang="en-US" altLang="ja-JP" dirty="0" smtClean="0"/>
          </a:p>
          <a:p>
            <a:r>
              <a:rPr lang="ja-JP" altLang="en-US" dirty="0" smtClean="0"/>
              <a:t>大気（ヤマセ）→海洋・・・・・</a:t>
            </a:r>
            <a:endParaRPr lang="en-US" altLang="ja-JP" dirty="0" smtClean="0"/>
          </a:p>
          <a:p>
            <a:pPr>
              <a:buNone/>
            </a:pPr>
            <a:r>
              <a:rPr lang="ja-JP" altLang="en-US" dirty="0" smtClean="0"/>
              <a:t>　</a:t>
            </a:r>
            <a:r>
              <a:rPr lang="ja-JP" altLang="en-US" sz="2400" dirty="0" smtClean="0"/>
              <a:t>ヤマセが</a:t>
            </a:r>
            <a:r>
              <a:rPr lang="ja-JP" altLang="en-US" sz="2400" u="sng" dirty="0" smtClean="0"/>
              <a:t>海面水温</a:t>
            </a:r>
            <a:r>
              <a:rPr lang="ja-JP" altLang="en-US" sz="2400" dirty="0" smtClean="0"/>
              <a:t>に影響？</a:t>
            </a:r>
            <a:r>
              <a:rPr lang="en-US" altLang="ja-JP" sz="2400" dirty="0" smtClean="0"/>
              <a:t> </a:t>
            </a:r>
            <a:r>
              <a:rPr lang="ja-JP" altLang="en-US" dirty="0" smtClean="0"/>
              <a:t>　</a:t>
            </a:r>
            <a:endParaRPr lang="en-US" altLang="ja-JP" dirty="0" smtClean="0">
              <a:solidFill>
                <a:srgbClr val="FF0000"/>
              </a:solidFill>
            </a:endParaRPr>
          </a:p>
        </p:txBody>
      </p:sp>
      <p:sp>
        <p:nvSpPr>
          <p:cNvPr id="13" name="正方形/長方形 12"/>
          <p:cNvSpPr/>
          <p:nvPr/>
        </p:nvSpPr>
        <p:spPr>
          <a:xfrm>
            <a:off x="4860032" y="2492896"/>
            <a:ext cx="2088232" cy="72008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rgbClr val="FF0000"/>
                </a:solidFill>
              </a:rPr>
              <a:t>研究が多い</a:t>
            </a:r>
          </a:p>
        </p:txBody>
      </p:sp>
      <p:sp>
        <p:nvSpPr>
          <p:cNvPr id="14" name="正方形/長方形 13"/>
          <p:cNvSpPr/>
          <p:nvPr/>
        </p:nvSpPr>
        <p:spPr>
          <a:xfrm>
            <a:off x="4788024" y="3933056"/>
            <a:ext cx="2304256" cy="79208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rgbClr val="FF0000"/>
                </a:solidFill>
              </a:rPr>
              <a:t>研究が少な</a:t>
            </a:r>
            <a:r>
              <a:rPr kumimoji="1" lang="ja-JP" altLang="en-US" sz="2800" b="1" dirty="0" smtClean="0">
                <a:solidFill>
                  <a:srgbClr val="FF0000"/>
                </a:solidFill>
              </a:rPr>
              <a:t>い</a:t>
            </a:r>
          </a:p>
        </p:txBody>
      </p:sp>
      <p:sp>
        <p:nvSpPr>
          <p:cNvPr id="15" name="テキスト ボックス 14"/>
          <p:cNvSpPr txBox="1"/>
          <p:nvPr/>
        </p:nvSpPr>
        <p:spPr>
          <a:xfrm>
            <a:off x="323528" y="1340768"/>
            <a:ext cx="7537641" cy="523220"/>
          </a:xfrm>
          <a:prstGeom prst="rect">
            <a:avLst/>
          </a:prstGeom>
          <a:noFill/>
        </p:spPr>
        <p:txBody>
          <a:bodyPr wrap="none" rtlCol="0">
            <a:spAutoFit/>
          </a:bodyPr>
          <a:lstStyle/>
          <a:p>
            <a:r>
              <a:rPr kumimoji="1" lang="ja-JP" altLang="en-US" sz="2800" dirty="0" smtClean="0"/>
              <a:t>最近大気海洋相互作用が注目されているが・・・・</a:t>
            </a:r>
            <a:endParaRPr kumimoji="1" lang="ja-JP" altLang="en-US" sz="2800" dirty="0"/>
          </a:p>
        </p:txBody>
      </p:sp>
      <p:sp>
        <p:nvSpPr>
          <p:cNvPr id="16" name="角丸四角形 15"/>
          <p:cNvSpPr/>
          <p:nvPr/>
        </p:nvSpPr>
        <p:spPr>
          <a:xfrm>
            <a:off x="4139952" y="6021288"/>
            <a:ext cx="5004048" cy="836712"/>
          </a:xfrm>
          <a:prstGeom prst="roundRect">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17" name="雲 16"/>
          <p:cNvSpPr/>
          <p:nvPr/>
        </p:nvSpPr>
        <p:spPr>
          <a:xfrm>
            <a:off x="7236296" y="3501008"/>
            <a:ext cx="2160240" cy="1080120"/>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grpSp>
        <p:nvGrpSpPr>
          <p:cNvPr id="18" name="グループ化 17"/>
          <p:cNvGrpSpPr/>
          <p:nvPr/>
        </p:nvGrpSpPr>
        <p:grpSpPr>
          <a:xfrm rot="20205512">
            <a:off x="6983760" y="4725144"/>
            <a:ext cx="2160240" cy="792088"/>
            <a:chOff x="5436096" y="2420888"/>
            <a:chExt cx="1944216" cy="864096"/>
          </a:xfrm>
        </p:grpSpPr>
        <p:sp>
          <p:nvSpPr>
            <p:cNvPr id="19" name="右矢印 18"/>
            <p:cNvSpPr/>
            <p:nvPr/>
          </p:nvSpPr>
          <p:spPr>
            <a:xfrm rot="10800000">
              <a:off x="5436096" y="2420888"/>
              <a:ext cx="1944216" cy="864096"/>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20" name="テキスト ボックス 19"/>
            <p:cNvSpPr txBox="1"/>
            <p:nvPr/>
          </p:nvSpPr>
          <p:spPr>
            <a:xfrm>
              <a:off x="5488642" y="2606051"/>
              <a:ext cx="1667444" cy="523220"/>
            </a:xfrm>
            <a:prstGeom prst="rect">
              <a:avLst/>
            </a:prstGeom>
            <a:noFill/>
          </p:spPr>
          <p:txBody>
            <a:bodyPr wrap="none" rtlCol="0">
              <a:spAutoFit/>
            </a:bodyPr>
            <a:lstStyle/>
            <a:p>
              <a:r>
                <a:rPr kumimoji="1" lang="ja-JP" altLang="en-US" sz="2800" dirty="0" smtClean="0"/>
                <a:t>　　ヤマセ</a:t>
              </a:r>
              <a:endParaRPr kumimoji="1" lang="ja-JP" altLang="en-US" sz="2800" dirty="0"/>
            </a:p>
          </p:txBody>
        </p:sp>
      </p:grpSp>
      <p:sp>
        <p:nvSpPr>
          <p:cNvPr id="21" name="テキスト ボックス 20"/>
          <p:cNvSpPr txBox="1"/>
          <p:nvPr/>
        </p:nvSpPr>
        <p:spPr>
          <a:xfrm>
            <a:off x="5940152" y="5013176"/>
            <a:ext cx="1008112" cy="1569660"/>
          </a:xfrm>
          <a:prstGeom prst="rect">
            <a:avLst/>
          </a:prstGeom>
          <a:noFill/>
        </p:spPr>
        <p:txBody>
          <a:bodyPr wrap="square" rtlCol="0">
            <a:spAutoFit/>
          </a:bodyPr>
          <a:lstStyle/>
          <a:p>
            <a:r>
              <a:rPr kumimoji="1" lang="ja-JP" altLang="en-US" sz="9600" dirty="0" smtClean="0"/>
              <a:t>？</a:t>
            </a:r>
            <a:endParaRPr kumimoji="1" lang="ja-JP" altLang="en-US" sz="9600" dirty="0"/>
          </a:p>
        </p:txBody>
      </p:sp>
      <p:sp>
        <p:nvSpPr>
          <p:cNvPr id="22" name="角丸四角形吹き出し 21"/>
          <p:cNvSpPr/>
          <p:nvPr/>
        </p:nvSpPr>
        <p:spPr>
          <a:xfrm rot="10800000">
            <a:off x="971600" y="5373216"/>
            <a:ext cx="1512168" cy="504056"/>
          </a:xfrm>
          <a:prstGeom prst="wedgeRoundRectCallout">
            <a:avLst>
              <a:gd name="adj1" fmla="val -30017"/>
              <a:gd name="adj2" fmla="val 117328"/>
              <a:gd name="adj3" fmla="val 16667"/>
            </a:avLst>
          </a:prstGeom>
          <a:solidFill>
            <a:srgbClr val="FF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23" name="テキスト ボックス 22"/>
          <p:cNvSpPr txBox="1"/>
          <p:nvPr/>
        </p:nvSpPr>
        <p:spPr>
          <a:xfrm>
            <a:off x="971600" y="5445224"/>
            <a:ext cx="1656184" cy="369332"/>
          </a:xfrm>
          <a:prstGeom prst="rect">
            <a:avLst/>
          </a:prstGeom>
          <a:noFill/>
        </p:spPr>
        <p:txBody>
          <a:bodyPr wrap="square" rtlCol="0">
            <a:spAutoFit/>
          </a:bodyPr>
          <a:lstStyle/>
          <a:p>
            <a:r>
              <a:rPr kumimoji="1" lang="ja-JP" altLang="en-US" dirty="0" smtClean="0"/>
              <a:t>以降</a:t>
            </a:r>
            <a:r>
              <a:rPr kumimoji="1" lang="en-US" altLang="ja-JP" dirty="0" smtClean="0"/>
              <a:t>SST</a:t>
            </a:r>
            <a:r>
              <a:rPr kumimoji="1" lang="ja-JP" altLang="en-US" dirty="0" smtClean="0"/>
              <a:t>とする</a:t>
            </a:r>
            <a:endParaRPr kumimoji="1" lang="ja-JP" alt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2002年7月上旬の深さ100mの水温図"/>
          <p:cNvPicPr>
            <a:picLocks noChangeAspect="1" noChangeArrowheads="1"/>
          </p:cNvPicPr>
          <p:nvPr/>
        </p:nvPicPr>
        <p:blipFill>
          <a:blip r:embed="rId3" cstate="print"/>
          <a:srcRect/>
          <a:stretch>
            <a:fillRect/>
          </a:stretch>
        </p:blipFill>
        <p:spPr bwMode="auto">
          <a:xfrm>
            <a:off x="5387061" y="1412776"/>
            <a:ext cx="3756939" cy="3168352"/>
          </a:xfrm>
          <a:prstGeom prst="rect">
            <a:avLst/>
          </a:prstGeom>
          <a:solidFill>
            <a:srgbClr val="00CCFF"/>
          </a:solidFill>
        </p:spPr>
      </p:pic>
      <p:cxnSp>
        <p:nvCxnSpPr>
          <p:cNvPr id="17" name="曲線コネクタ 16"/>
          <p:cNvCxnSpPr/>
          <p:nvPr/>
        </p:nvCxnSpPr>
        <p:spPr>
          <a:xfrm rot="5400000">
            <a:off x="3959932" y="2096852"/>
            <a:ext cx="1800200" cy="720080"/>
          </a:xfrm>
          <a:prstGeom prst="curvedConnector3">
            <a:avLst>
              <a:gd name="adj1" fmla="val 50000"/>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cstate="print"/>
          <a:srcRect/>
          <a:stretch>
            <a:fillRect/>
          </a:stretch>
        </p:blipFill>
        <p:spPr bwMode="auto">
          <a:xfrm rot="860779">
            <a:off x="-293437" y="1341536"/>
            <a:ext cx="4176464" cy="5426476"/>
          </a:xfrm>
          <a:prstGeom prst="rect">
            <a:avLst/>
          </a:prstGeom>
          <a:noFill/>
          <a:ln w="9525">
            <a:noFill/>
            <a:miter lim="800000"/>
            <a:headEnd/>
            <a:tailEnd/>
          </a:ln>
        </p:spPr>
      </p:pic>
      <p:sp>
        <p:nvSpPr>
          <p:cNvPr id="29" name="円/楕円 28"/>
          <p:cNvSpPr/>
          <p:nvPr/>
        </p:nvSpPr>
        <p:spPr>
          <a:xfrm>
            <a:off x="3131840" y="3356992"/>
            <a:ext cx="2232248" cy="1800200"/>
          </a:xfrm>
          <a:prstGeom prst="ellipse">
            <a:avLst/>
          </a:prstGeom>
          <a:solidFill>
            <a:srgbClr val="FFFF00">
              <a:alpha val="6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cxnSp>
        <p:nvCxnSpPr>
          <p:cNvPr id="16" name="曲線コネクタ 15"/>
          <p:cNvCxnSpPr/>
          <p:nvPr/>
        </p:nvCxnSpPr>
        <p:spPr>
          <a:xfrm flipV="1">
            <a:off x="611560" y="5589240"/>
            <a:ext cx="3960440" cy="2276872"/>
          </a:xfrm>
          <a:prstGeom prst="curvedConnector3">
            <a:avLst>
              <a:gd name="adj1" fmla="val 50000"/>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flipH="1">
            <a:off x="3995936" y="1772816"/>
            <a:ext cx="936104" cy="523220"/>
          </a:xfrm>
          <a:prstGeom prst="rect">
            <a:avLst/>
          </a:prstGeom>
          <a:solidFill>
            <a:schemeClr val="tx1"/>
          </a:solidFill>
        </p:spPr>
        <p:txBody>
          <a:bodyPr wrap="square" rtlCol="0">
            <a:spAutoFit/>
          </a:bodyPr>
          <a:lstStyle/>
          <a:p>
            <a:r>
              <a:rPr lang="ja-JP" altLang="en-US" sz="2800" dirty="0" smtClean="0">
                <a:solidFill>
                  <a:schemeClr val="bg1"/>
                </a:solidFill>
              </a:rPr>
              <a:t>親潮</a:t>
            </a:r>
            <a:endParaRPr kumimoji="1" lang="ja-JP" altLang="en-US" sz="2800" dirty="0">
              <a:solidFill>
                <a:schemeClr val="bg1"/>
              </a:solidFill>
            </a:endParaRPr>
          </a:p>
        </p:txBody>
      </p:sp>
      <p:sp>
        <p:nvSpPr>
          <p:cNvPr id="31" name="テキスト ボックス 30"/>
          <p:cNvSpPr txBox="1"/>
          <p:nvPr/>
        </p:nvSpPr>
        <p:spPr>
          <a:xfrm>
            <a:off x="3203848" y="5877272"/>
            <a:ext cx="902811" cy="523220"/>
          </a:xfrm>
          <a:prstGeom prst="rect">
            <a:avLst/>
          </a:prstGeom>
          <a:solidFill>
            <a:schemeClr val="tx1"/>
          </a:solidFill>
        </p:spPr>
        <p:txBody>
          <a:bodyPr wrap="none" rtlCol="0">
            <a:spAutoFit/>
          </a:bodyPr>
          <a:lstStyle/>
          <a:p>
            <a:r>
              <a:rPr kumimoji="1" lang="ja-JP" altLang="en-US" sz="2800" dirty="0" smtClean="0">
                <a:solidFill>
                  <a:schemeClr val="bg1"/>
                </a:solidFill>
              </a:rPr>
              <a:t>黒潮</a:t>
            </a:r>
            <a:endParaRPr kumimoji="1" lang="ja-JP" altLang="en-US" sz="2800" dirty="0">
              <a:solidFill>
                <a:schemeClr val="bg1"/>
              </a:solidFill>
            </a:endParaRPr>
          </a:p>
        </p:txBody>
      </p:sp>
      <p:sp>
        <p:nvSpPr>
          <p:cNvPr id="33" name="正方形/長方形 32"/>
          <p:cNvSpPr/>
          <p:nvPr/>
        </p:nvSpPr>
        <p:spPr>
          <a:xfrm>
            <a:off x="5796136" y="4365104"/>
            <a:ext cx="3152255" cy="276999"/>
          </a:xfrm>
          <a:prstGeom prst="rect">
            <a:avLst/>
          </a:prstGeom>
        </p:spPr>
        <p:txBody>
          <a:bodyPr wrap="square">
            <a:spAutoFit/>
          </a:bodyPr>
          <a:lstStyle/>
          <a:p>
            <a:pPr lvl="0" eaLnBrk="0" fontAlgn="base" hangingPunct="0">
              <a:spcBef>
                <a:spcPct val="0"/>
              </a:spcBef>
              <a:spcAft>
                <a:spcPct val="0"/>
              </a:spcAft>
            </a:pPr>
            <a:r>
              <a:rPr lang="ja-JP" altLang="ja-JP" sz="1200" b="1" dirty="0" smtClean="0">
                <a:latin typeface="Arial" charset="0"/>
                <a:ea typeface="ＭＳ Ｐゴシック" charset="-128"/>
              </a:rPr>
              <a:t>2002年7月上旬の深さ100mの水温図(℃)</a:t>
            </a:r>
            <a:endParaRPr lang="ja-JP" altLang="ja-JP" sz="1200" dirty="0" smtClean="0">
              <a:latin typeface="Arial" charset="0"/>
              <a:ea typeface="ＭＳ Ｐゴシック" charset="-128"/>
            </a:endParaRPr>
          </a:p>
        </p:txBody>
      </p:sp>
      <p:sp>
        <p:nvSpPr>
          <p:cNvPr id="34" name="正方形/長方形 33"/>
          <p:cNvSpPr/>
          <p:nvPr/>
        </p:nvSpPr>
        <p:spPr>
          <a:xfrm>
            <a:off x="7380312" y="4581128"/>
            <a:ext cx="1510350" cy="369332"/>
          </a:xfrm>
          <a:prstGeom prst="rect">
            <a:avLst/>
          </a:prstGeom>
        </p:spPr>
        <p:txBody>
          <a:bodyPr wrap="none">
            <a:spAutoFit/>
          </a:bodyPr>
          <a:lstStyle/>
          <a:p>
            <a:r>
              <a:rPr lang="ja-JP" altLang="en-US" dirty="0" smtClean="0"/>
              <a:t>気象庁</a:t>
            </a:r>
            <a:r>
              <a:rPr lang="en-US" altLang="ja-JP" dirty="0" smtClean="0"/>
              <a:t>HP</a:t>
            </a:r>
            <a:r>
              <a:rPr lang="ja-JP" altLang="en-US" dirty="0" smtClean="0"/>
              <a:t>より</a:t>
            </a:r>
            <a:endParaRPr lang="ja-JP" altLang="en-US" dirty="0"/>
          </a:p>
        </p:txBody>
      </p:sp>
      <p:sp>
        <p:nvSpPr>
          <p:cNvPr id="12" name="テキスト ボックス 11"/>
          <p:cNvSpPr txBox="1"/>
          <p:nvPr/>
        </p:nvSpPr>
        <p:spPr>
          <a:xfrm>
            <a:off x="4860032" y="5301208"/>
            <a:ext cx="4139952" cy="954107"/>
          </a:xfrm>
          <a:prstGeom prst="rect">
            <a:avLst/>
          </a:prstGeom>
          <a:solidFill>
            <a:srgbClr val="FFFF99"/>
          </a:solidFill>
          <a:ln w="57150">
            <a:solidFill>
              <a:srgbClr val="00B050"/>
            </a:solidFill>
          </a:ln>
        </p:spPr>
        <p:txBody>
          <a:bodyPr wrap="square" rtlCol="0">
            <a:spAutoFit/>
          </a:bodyPr>
          <a:lstStyle/>
          <a:p>
            <a:r>
              <a:rPr kumimoji="1" lang="ja-JP" altLang="en-US" sz="2800" dirty="0" smtClean="0">
                <a:solidFill>
                  <a:srgbClr val="FF0000"/>
                </a:solidFill>
              </a:rPr>
              <a:t>　ヤマセが吹く海域の</a:t>
            </a:r>
            <a:endParaRPr kumimoji="1" lang="en-US" altLang="ja-JP" sz="2800" dirty="0" smtClean="0">
              <a:solidFill>
                <a:srgbClr val="FF0000"/>
              </a:solidFill>
            </a:endParaRPr>
          </a:p>
          <a:p>
            <a:r>
              <a:rPr lang="ja-JP" altLang="en-US" sz="2800" dirty="0" smtClean="0">
                <a:solidFill>
                  <a:srgbClr val="FF0000"/>
                </a:solidFill>
              </a:rPr>
              <a:t>　海洋内部構造は複雑！</a:t>
            </a:r>
            <a:endParaRPr kumimoji="1" lang="en-US" altLang="ja-JP" sz="2800" dirty="0" smtClean="0">
              <a:solidFill>
                <a:srgbClr val="FF0000"/>
              </a:solidFill>
            </a:endParaRPr>
          </a:p>
        </p:txBody>
      </p:sp>
      <p:sp>
        <p:nvSpPr>
          <p:cNvPr id="2" name="タイトル 1"/>
          <p:cNvSpPr>
            <a:spLocks noGrp="1"/>
          </p:cNvSpPr>
          <p:nvPr>
            <p:ph type="title"/>
          </p:nvPr>
        </p:nvSpPr>
        <p:spPr>
          <a:xfrm>
            <a:off x="0" y="0"/>
            <a:ext cx="9144000" cy="1052736"/>
          </a:xfrm>
          <a:solidFill>
            <a:srgbClr val="00B050"/>
          </a:solidFill>
          <a:ln w="76200">
            <a:noFill/>
          </a:ln>
        </p:spPr>
        <p:txBody>
          <a:bodyPr/>
          <a:lstStyle/>
          <a:p>
            <a:r>
              <a:rPr lang="ja-JP" altLang="en-US" dirty="0" smtClean="0">
                <a:solidFill>
                  <a:schemeClr val="bg1"/>
                </a:solidFill>
              </a:rPr>
              <a:t>背景②：冷水渦と暖水渦</a:t>
            </a:r>
            <a:endParaRPr kumimoji="1" lang="ja-JP" altLang="en-US" dirty="0">
              <a:solidFill>
                <a:schemeClr val="bg1"/>
              </a:solidFill>
            </a:endParaRPr>
          </a:p>
        </p:txBody>
      </p:sp>
      <p:sp>
        <p:nvSpPr>
          <p:cNvPr id="23" name="正方形/長方形 22"/>
          <p:cNvSpPr/>
          <p:nvPr/>
        </p:nvSpPr>
        <p:spPr>
          <a:xfrm>
            <a:off x="1619672" y="4221088"/>
            <a:ext cx="1112805" cy="461665"/>
          </a:xfrm>
          <a:prstGeom prst="rect">
            <a:avLst/>
          </a:prstGeom>
          <a:solidFill>
            <a:schemeClr val="tx1"/>
          </a:solidFill>
        </p:spPr>
        <p:txBody>
          <a:bodyPr wrap="none">
            <a:spAutoFit/>
          </a:bodyPr>
          <a:lstStyle/>
          <a:p>
            <a:pPr algn="ctr"/>
            <a:r>
              <a:rPr lang="ja-JP" altLang="en-US" sz="2400" b="1" dirty="0" smtClean="0">
                <a:solidFill>
                  <a:schemeClr val="bg1"/>
                </a:solidFill>
              </a:rPr>
              <a:t>混合域</a:t>
            </a:r>
          </a:p>
        </p:txBody>
      </p:sp>
      <p:cxnSp>
        <p:nvCxnSpPr>
          <p:cNvPr id="25" name="直線コネクタ 24"/>
          <p:cNvCxnSpPr>
            <a:stCxn id="23" idx="3"/>
            <a:endCxn id="29" idx="2"/>
          </p:cNvCxnSpPr>
          <p:nvPr/>
        </p:nvCxnSpPr>
        <p:spPr>
          <a:xfrm flipV="1">
            <a:off x="2732477" y="4257092"/>
            <a:ext cx="399363" cy="19482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4067944" y="4509120"/>
            <a:ext cx="216024" cy="216024"/>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28" name="正方形/長方形 27"/>
          <p:cNvSpPr/>
          <p:nvPr/>
        </p:nvSpPr>
        <p:spPr>
          <a:xfrm>
            <a:off x="4211960" y="3789040"/>
            <a:ext cx="216024" cy="21602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36" name="左カーブ矢印 35"/>
          <p:cNvSpPr/>
          <p:nvPr/>
        </p:nvSpPr>
        <p:spPr>
          <a:xfrm rot="5400000">
            <a:off x="4103948" y="3681028"/>
            <a:ext cx="360040" cy="720080"/>
          </a:xfrm>
          <a:prstGeom prst="curved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38" name="左カーブ矢印 37"/>
          <p:cNvSpPr/>
          <p:nvPr/>
        </p:nvSpPr>
        <p:spPr>
          <a:xfrm rot="16200000">
            <a:off x="4139952" y="3212976"/>
            <a:ext cx="360040" cy="792088"/>
          </a:xfrm>
          <a:prstGeom prst="curvedLeftArrow">
            <a:avLst>
              <a:gd name="adj1" fmla="val 25000"/>
              <a:gd name="adj2" fmla="val 50000"/>
              <a:gd name="adj3" fmla="val 2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39" name="左カーブ矢印 38"/>
          <p:cNvSpPr/>
          <p:nvPr/>
        </p:nvSpPr>
        <p:spPr>
          <a:xfrm rot="16200000" flipV="1">
            <a:off x="3919736" y="4081264"/>
            <a:ext cx="440432" cy="720080"/>
          </a:xfrm>
          <a:prstGeom prst="curved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40" name="左カーブ矢印 39"/>
          <p:cNvSpPr/>
          <p:nvPr/>
        </p:nvSpPr>
        <p:spPr>
          <a:xfrm rot="5400000" flipV="1">
            <a:off x="4011622" y="4565442"/>
            <a:ext cx="360040" cy="679444"/>
          </a:xfrm>
          <a:prstGeom prst="curved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41" name="円/楕円 40"/>
          <p:cNvSpPr/>
          <p:nvPr/>
        </p:nvSpPr>
        <p:spPr>
          <a:xfrm>
            <a:off x="2411760" y="2996952"/>
            <a:ext cx="1080120" cy="576064"/>
          </a:xfrm>
          <a:prstGeom prst="ellipse">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時計回り</a:t>
            </a:r>
          </a:p>
        </p:txBody>
      </p:sp>
      <p:sp>
        <p:nvSpPr>
          <p:cNvPr id="42" name="円/楕円 41"/>
          <p:cNvSpPr/>
          <p:nvPr/>
        </p:nvSpPr>
        <p:spPr>
          <a:xfrm>
            <a:off x="2411760" y="4941168"/>
            <a:ext cx="1296144" cy="576064"/>
          </a:xfrm>
          <a:prstGeom prst="ellipse">
            <a:avLst/>
          </a:prstGeom>
          <a:solidFill>
            <a:schemeClr val="tx2">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反時計回り</a:t>
            </a:r>
          </a:p>
        </p:txBody>
      </p:sp>
      <p:sp>
        <p:nvSpPr>
          <p:cNvPr id="43" name="テキスト ボックス 42"/>
          <p:cNvSpPr txBox="1"/>
          <p:nvPr/>
        </p:nvSpPr>
        <p:spPr>
          <a:xfrm>
            <a:off x="179512" y="1196752"/>
            <a:ext cx="3506088" cy="523220"/>
          </a:xfrm>
          <a:prstGeom prst="rect">
            <a:avLst/>
          </a:prstGeom>
          <a:noFill/>
        </p:spPr>
        <p:txBody>
          <a:bodyPr wrap="none" rtlCol="0">
            <a:spAutoFit/>
          </a:bodyPr>
          <a:lstStyle/>
          <a:p>
            <a:r>
              <a:rPr kumimoji="1" lang="ja-JP" altLang="en-US" sz="2800" dirty="0" smtClean="0"/>
              <a:t>水深１００</a:t>
            </a:r>
            <a:r>
              <a:rPr kumimoji="1" lang="en-US" altLang="ja-JP" sz="2800" dirty="0" smtClean="0"/>
              <a:t>m</a:t>
            </a:r>
            <a:r>
              <a:rPr kumimoji="1" lang="ja-JP" altLang="en-US" sz="2800" dirty="0" smtClean="0"/>
              <a:t>では・・・？</a:t>
            </a:r>
            <a:endParaRPr kumimoji="1" lang="ja-JP" alt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linds(horizontal)">
                                      <p:cBhvr>
                                        <p:cTn id="10" dur="500"/>
                                        <p:tgtEl>
                                          <p:spTgt spid="4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linds(horizontal)">
                                      <p:cBhvr>
                                        <p:cTn id="13" dur="500"/>
                                        <p:tgtEl>
                                          <p:spTgt spid="3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linds(horizontal)">
                                      <p:cBhvr>
                                        <p:cTn id="16" dur="500"/>
                                        <p:tgtEl>
                                          <p:spTgt spid="3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linds(horizontal)">
                                      <p:cBhvr>
                                        <p:cTn id="19" dur="500"/>
                                        <p:tgtEl>
                                          <p:spTgt spid="4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blinds(horizontal)">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39" grpId="0" animBg="1"/>
      <p:bldP spid="40" grpId="0" animBg="1"/>
      <p:bldP spid="41"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323166"/>
            <a:ext cx="186901" cy="646331"/>
          </a:xfrm>
          <a:prstGeom prst="rect">
            <a:avLst/>
          </a:prstGeom>
          <a:noFill/>
          <a:ln w="9525">
            <a:noFill/>
            <a:miter lim="800000"/>
            <a:headEnd/>
            <a:tailEnd/>
          </a:ln>
          <a:effectLst/>
        </p:spPr>
        <p:txBody>
          <a:bodyPr vert="horz" wrap="none" lIns="91440" tIns="45720" rIns="30153"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chemeClr val="tx1"/>
                </a:solidFill>
                <a:effectLst/>
                <a:latin typeface="Arial" charset="0"/>
                <a:ea typeface="ＭＳ Ｐゴシック" charset="-128"/>
              </a:rPr>
              <a:t> </a:t>
            </a:r>
            <a:endParaRPr kumimoji="1" lang="ja-JP" altLang="ja-JP" sz="9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charset="0"/>
              <a:ea typeface="ＭＳ Ｐゴシック" charset="-128"/>
            </a:endParaRPr>
          </a:p>
        </p:txBody>
      </p:sp>
      <p:pic>
        <p:nvPicPr>
          <p:cNvPr id="7172" name="Picture 4" descr="2002年7月上旬の東経144度線に沿った水温断面図"/>
          <p:cNvPicPr>
            <a:picLocks noChangeAspect="1" noChangeArrowheads="1"/>
          </p:cNvPicPr>
          <p:nvPr/>
        </p:nvPicPr>
        <p:blipFill>
          <a:blip r:embed="rId4" cstate="print"/>
          <a:srcRect/>
          <a:stretch>
            <a:fillRect/>
          </a:stretch>
        </p:blipFill>
        <p:spPr bwMode="auto">
          <a:xfrm>
            <a:off x="251520" y="1988840"/>
            <a:ext cx="4419435" cy="3672408"/>
          </a:xfrm>
          <a:prstGeom prst="rect">
            <a:avLst/>
          </a:prstGeom>
          <a:noFill/>
        </p:spPr>
      </p:pic>
      <p:sp>
        <p:nvSpPr>
          <p:cNvPr id="6" name="タイトル 5"/>
          <p:cNvSpPr>
            <a:spLocks noGrp="1"/>
          </p:cNvSpPr>
          <p:nvPr>
            <p:ph type="title"/>
          </p:nvPr>
        </p:nvSpPr>
        <p:spPr>
          <a:xfrm>
            <a:off x="0" y="0"/>
            <a:ext cx="9144000" cy="908720"/>
          </a:xfrm>
          <a:solidFill>
            <a:srgbClr val="00B050"/>
          </a:solidFill>
        </p:spPr>
        <p:txBody>
          <a:bodyPr>
            <a:normAutofit/>
          </a:bodyPr>
          <a:lstStyle/>
          <a:p>
            <a:r>
              <a:rPr kumimoji="1" lang="ja-JP" altLang="en-US" dirty="0" smtClean="0">
                <a:solidFill>
                  <a:schemeClr val="bg1"/>
                </a:solidFill>
              </a:rPr>
              <a:t>背景②</a:t>
            </a:r>
            <a:r>
              <a:rPr lang="ja-JP" altLang="en-US" dirty="0" smtClean="0">
                <a:solidFill>
                  <a:schemeClr val="bg1"/>
                </a:solidFill>
              </a:rPr>
              <a:t>：冷水渦と暖水渦</a:t>
            </a:r>
            <a:endParaRPr kumimoji="1" lang="ja-JP" altLang="en-US" dirty="0">
              <a:solidFill>
                <a:schemeClr val="bg1"/>
              </a:solidFill>
            </a:endParaRPr>
          </a:p>
        </p:txBody>
      </p:sp>
      <p:sp>
        <p:nvSpPr>
          <p:cNvPr id="7" name="テキスト ボックス 6"/>
          <p:cNvSpPr txBox="1"/>
          <p:nvPr/>
        </p:nvSpPr>
        <p:spPr>
          <a:xfrm>
            <a:off x="3203848" y="5301208"/>
            <a:ext cx="1510350" cy="369332"/>
          </a:xfrm>
          <a:prstGeom prst="rect">
            <a:avLst/>
          </a:prstGeom>
          <a:noFill/>
        </p:spPr>
        <p:txBody>
          <a:bodyPr wrap="none" rtlCol="0">
            <a:spAutoFit/>
          </a:bodyPr>
          <a:lstStyle/>
          <a:p>
            <a:r>
              <a:rPr lang="ja-JP" altLang="en-US" dirty="0" smtClean="0"/>
              <a:t>気象庁</a:t>
            </a:r>
            <a:r>
              <a:rPr lang="en-US" altLang="ja-JP" dirty="0" smtClean="0"/>
              <a:t>HP</a:t>
            </a:r>
            <a:r>
              <a:rPr lang="ja-JP" altLang="en-US" dirty="0" smtClean="0"/>
              <a:t>より</a:t>
            </a:r>
            <a:endParaRPr kumimoji="1" lang="ja-JP" altLang="en-US" dirty="0"/>
          </a:p>
        </p:txBody>
      </p:sp>
      <p:sp>
        <p:nvSpPr>
          <p:cNvPr id="10" name="テキスト ボックス 9"/>
          <p:cNvSpPr txBox="1"/>
          <p:nvPr/>
        </p:nvSpPr>
        <p:spPr>
          <a:xfrm>
            <a:off x="755576" y="6093296"/>
            <a:ext cx="7632848"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800" dirty="0" smtClean="0"/>
              <a:t>ヤマセ後の</a:t>
            </a:r>
            <a:r>
              <a:rPr kumimoji="1" lang="en-US" altLang="ja-JP" sz="2800" dirty="0" smtClean="0"/>
              <a:t>SST</a:t>
            </a:r>
            <a:r>
              <a:rPr kumimoji="1" lang="ja-JP" altLang="en-US" sz="2800" dirty="0" smtClean="0"/>
              <a:t>の変化→内部構造も関係？？？</a:t>
            </a:r>
            <a:endParaRPr kumimoji="1" lang="en-US" altLang="ja-JP" sz="2800" dirty="0" smtClean="0"/>
          </a:p>
        </p:txBody>
      </p:sp>
      <p:sp>
        <p:nvSpPr>
          <p:cNvPr id="11" name="正方形/長方形 10"/>
          <p:cNvSpPr/>
          <p:nvPr/>
        </p:nvSpPr>
        <p:spPr>
          <a:xfrm>
            <a:off x="604984" y="1413347"/>
            <a:ext cx="2234907" cy="230832"/>
          </a:xfrm>
          <a:prstGeom prst="rect">
            <a:avLst/>
          </a:prstGeom>
        </p:spPr>
        <p:txBody>
          <a:bodyPr wrap="none">
            <a:spAutoFit/>
          </a:bodyPr>
          <a:lstStyle/>
          <a:p>
            <a:pPr lvl="0" eaLnBrk="0" fontAlgn="base" hangingPunct="0">
              <a:spcBef>
                <a:spcPct val="0"/>
              </a:spcBef>
              <a:spcAft>
                <a:spcPct val="0"/>
              </a:spcAft>
            </a:pPr>
            <a:r>
              <a:rPr lang="ja-JP" altLang="ja-JP" sz="900" b="1" dirty="0" smtClean="0">
                <a:solidFill>
                  <a:prstClr val="black"/>
                </a:solidFill>
                <a:latin typeface="Arial" charset="0"/>
                <a:ea typeface="ＭＳ Ｐゴシック" charset="-128"/>
              </a:rPr>
              <a:t>2002</a:t>
            </a:r>
            <a:r>
              <a:rPr lang="ja-JP" altLang="en-US" sz="900" b="1" dirty="0" smtClean="0">
                <a:solidFill>
                  <a:prstClr val="black"/>
                </a:solidFill>
                <a:latin typeface="Arial" charset="0"/>
                <a:ea typeface="ＭＳ Ｐゴシック" charset="-128"/>
              </a:rPr>
              <a:t>年</a:t>
            </a:r>
            <a:r>
              <a:rPr lang="ja-JP" altLang="ja-JP" sz="900" b="1" dirty="0" smtClean="0">
                <a:solidFill>
                  <a:prstClr val="black"/>
                </a:solidFill>
                <a:latin typeface="Arial" charset="0"/>
                <a:ea typeface="ＭＳ Ｐゴシック" charset="-128"/>
              </a:rPr>
              <a:t>7</a:t>
            </a:r>
            <a:r>
              <a:rPr lang="ja-JP" altLang="en-US" sz="900" b="1" dirty="0" smtClean="0">
                <a:solidFill>
                  <a:prstClr val="black"/>
                </a:solidFill>
                <a:latin typeface="Arial" charset="0"/>
                <a:ea typeface="ＭＳ Ｐゴシック" charset="-128"/>
              </a:rPr>
              <a:t>月上旬の深さ</a:t>
            </a:r>
            <a:r>
              <a:rPr lang="ja-JP" altLang="ja-JP" sz="900" b="1" dirty="0" smtClean="0">
                <a:solidFill>
                  <a:prstClr val="black"/>
                </a:solidFill>
                <a:latin typeface="Arial" charset="0"/>
                <a:ea typeface="ＭＳ Ｐゴシック" charset="-128"/>
              </a:rPr>
              <a:t>100m</a:t>
            </a:r>
            <a:r>
              <a:rPr lang="ja-JP" altLang="en-US" sz="900" b="1" dirty="0" smtClean="0">
                <a:solidFill>
                  <a:prstClr val="black"/>
                </a:solidFill>
                <a:latin typeface="Arial" charset="0"/>
                <a:ea typeface="ＭＳ Ｐゴシック" charset="-128"/>
              </a:rPr>
              <a:t>の水温図</a:t>
            </a:r>
            <a:r>
              <a:rPr lang="ja-JP" altLang="ja-JP" sz="900" b="1" dirty="0" smtClean="0">
                <a:solidFill>
                  <a:prstClr val="black"/>
                </a:solidFill>
                <a:latin typeface="Arial" charset="0"/>
                <a:ea typeface="ＭＳ Ｐゴシック" charset="-128"/>
              </a:rPr>
              <a:t>(℃)</a:t>
            </a:r>
            <a:endParaRPr lang="ja-JP" altLang="ja-JP" sz="900" dirty="0" smtClean="0">
              <a:solidFill>
                <a:prstClr val="black"/>
              </a:solidFill>
              <a:latin typeface="Arial" charset="0"/>
              <a:ea typeface="ＭＳ Ｐゴシック" charset="-128"/>
            </a:endParaRPr>
          </a:p>
        </p:txBody>
      </p:sp>
      <p:sp>
        <p:nvSpPr>
          <p:cNvPr id="12" name="正方形/長方形 11"/>
          <p:cNvSpPr/>
          <p:nvPr/>
        </p:nvSpPr>
        <p:spPr>
          <a:xfrm>
            <a:off x="1259632" y="2132856"/>
            <a:ext cx="1584176" cy="648072"/>
          </a:xfrm>
          <a:prstGeom prst="rect">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pic>
        <p:nvPicPr>
          <p:cNvPr id="2050" name="Picture 2"/>
          <p:cNvPicPr>
            <a:picLocks noChangeAspect="1" noChangeArrowheads="1"/>
          </p:cNvPicPr>
          <p:nvPr/>
        </p:nvPicPr>
        <p:blipFill>
          <a:blip r:embed="rId5" cstate="print"/>
          <a:srcRect/>
          <a:stretch>
            <a:fillRect/>
          </a:stretch>
        </p:blipFill>
        <p:spPr bwMode="auto">
          <a:xfrm>
            <a:off x="5364088" y="1556792"/>
            <a:ext cx="3168352" cy="3096344"/>
          </a:xfrm>
          <a:prstGeom prst="rect">
            <a:avLst/>
          </a:prstGeom>
          <a:noFill/>
          <a:ln w="9525">
            <a:noFill/>
            <a:miter lim="800000"/>
            <a:headEnd/>
            <a:tailEnd/>
          </a:ln>
        </p:spPr>
      </p:pic>
      <p:cxnSp>
        <p:nvCxnSpPr>
          <p:cNvPr id="38" name="直線コネクタ 37"/>
          <p:cNvCxnSpPr/>
          <p:nvPr/>
        </p:nvCxnSpPr>
        <p:spPr>
          <a:xfrm>
            <a:off x="2843808" y="2132856"/>
            <a:ext cx="2376264" cy="36004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5220072" y="1124744"/>
            <a:ext cx="3528392" cy="367240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13" name="テキスト ボックス 12"/>
          <p:cNvSpPr txBox="1"/>
          <p:nvPr/>
        </p:nvSpPr>
        <p:spPr>
          <a:xfrm>
            <a:off x="5652120" y="1556792"/>
            <a:ext cx="2031325" cy="369332"/>
          </a:xfrm>
          <a:prstGeom prst="rect">
            <a:avLst/>
          </a:prstGeom>
          <a:noFill/>
        </p:spPr>
        <p:txBody>
          <a:bodyPr wrap="none" rtlCol="0">
            <a:spAutoFit/>
          </a:bodyPr>
          <a:lstStyle/>
          <a:p>
            <a:r>
              <a:rPr kumimoji="1" lang="ja-JP" altLang="en-US" dirty="0" smtClean="0"/>
              <a:t>表層の暖水が・・・・</a:t>
            </a:r>
            <a:endParaRPr kumimoji="1" lang="ja-JP" altLang="en-US" dirty="0"/>
          </a:p>
        </p:txBody>
      </p:sp>
      <p:sp>
        <p:nvSpPr>
          <p:cNvPr id="14" name="テキスト ボックス 13"/>
          <p:cNvSpPr txBox="1"/>
          <p:nvPr/>
        </p:nvSpPr>
        <p:spPr>
          <a:xfrm>
            <a:off x="6588224" y="2060848"/>
            <a:ext cx="633507" cy="369332"/>
          </a:xfrm>
          <a:prstGeom prst="rect">
            <a:avLst/>
          </a:prstGeom>
          <a:solidFill>
            <a:srgbClr val="FFFF99"/>
          </a:solidFill>
          <a:ln w="38100">
            <a:solidFill>
              <a:schemeClr val="tx1"/>
            </a:solidFill>
          </a:ln>
        </p:spPr>
        <p:txBody>
          <a:bodyPr wrap="none" rtlCol="0">
            <a:spAutoFit/>
          </a:bodyPr>
          <a:lstStyle/>
          <a:p>
            <a:r>
              <a:rPr kumimoji="1" lang="ja-JP" altLang="en-US" dirty="0" smtClean="0">
                <a:solidFill>
                  <a:srgbClr val="FF0000"/>
                </a:solidFill>
              </a:rPr>
              <a:t>薄い</a:t>
            </a:r>
            <a:endParaRPr kumimoji="1" lang="ja-JP" altLang="en-US" dirty="0">
              <a:solidFill>
                <a:srgbClr val="FF0000"/>
              </a:solidFill>
            </a:endParaRPr>
          </a:p>
        </p:txBody>
      </p:sp>
      <p:sp>
        <p:nvSpPr>
          <p:cNvPr id="17" name="テキスト ボックス 16"/>
          <p:cNvSpPr txBox="1"/>
          <p:nvPr/>
        </p:nvSpPr>
        <p:spPr>
          <a:xfrm>
            <a:off x="5796136" y="2060848"/>
            <a:ext cx="633507" cy="369332"/>
          </a:xfrm>
          <a:prstGeom prst="rect">
            <a:avLst/>
          </a:prstGeom>
          <a:solidFill>
            <a:srgbClr val="FFFF99"/>
          </a:solidFill>
          <a:ln w="38100">
            <a:solidFill>
              <a:schemeClr val="tx1"/>
            </a:solidFill>
          </a:ln>
        </p:spPr>
        <p:txBody>
          <a:bodyPr wrap="none" rtlCol="0">
            <a:spAutoFit/>
          </a:bodyPr>
          <a:lstStyle/>
          <a:p>
            <a:r>
              <a:rPr lang="ja-JP" altLang="en-US" dirty="0" smtClean="0">
                <a:solidFill>
                  <a:srgbClr val="FF0000"/>
                </a:solidFill>
              </a:rPr>
              <a:t>厚</a:t>
            </a:r>
            <a:r>
              <a:rPr kumimoji="1" lang="ja-JP" altLang="en-US" dirty="0" smtClean="0">
                <a:solidFill>
                  <a:srgbClr val="FF0000"/>
                </a:solidFill>
              </a:rPr>
              <a:t>い</a:t>
            </a:r>
            <a:endParaRPr kumimoji="1" lang="ja-JP" altLang="en-US" dirty="0">
              <a:solidFill>
                <a:srgbClr val="FF0000"/>
              </a:solidFill>
            </a:endParaRPr>
          </a:p>
        </p:txBody>
      </p:sp>
      <p:sp>
        <p:nvSpPr>
          <p:cNvPr id="18" name="テキスト ボックス 17"/>
          <p:cNvSpPr txBox="1"/>
          <p:nvPr/>
        </p:nvSpPr>
        <p:spPr>
          <a:xfrm>
            <a:off x="4644008" y="5085184"/>
            <a:ext cx="4627677" cy="830997"/>
          </a:xfrm>
          <a:prstGeom prst="rect">
            <a:avLst/>
          </a:prstGeom>
          <a:noFill/>
          <a:ln>
            <a:noFill/>
          </a:ln>
        </p:spPr>
        <p:txBody>
          <a:bodyPr wrap="none" rtlCol="0">
            <a:spAutoFit/>
          </a:bodyPr>
          <a:lstStyle/>
          <a:p>
            <a:r>
              <a:rPr lang="ja-JP" altLang="en-US" sz="2400" dirty="0" smtClean="0">
                <a:solidFill>
                  <a:srgbClr val="00CCFF"/>
                </a:solidFill>
              </a:rPr>
              <a:t>冷水渦</a:t>
            </a:r>
            <a:r>
              <a:rPr lang="ja-JP" altLang="en-US" sz="2400" dirty="0" smtClean="0"/>
              <a:t>＝表層の暖水が薄い</a:t>
            </a:r>
            <a:endParaRPr lang="en-US" altLang="ja-JP" sz="2400" dirty="0" smtClean="0"/>
          </a:p>
          <a:p>
            <a:r>
              <a:rPr kumimoji="1" lang="ja-JP" altLang="en-US" sz="2400" dirty="0" smtClean="0"/>
              <a:t>　　　　　　　→</a:t>
            </a:r>
            <a:r>
              <a:rPr kumimoji="1" lang="en-US" altLang="ja-JP" sz="2400" dirty="0" smtClean="0">
                <a:solidFill>
                  <a:srgbClr val="FF0000"/>
                </a:solidFill>
              </a:rPr>
              <a:t>SST</a:t>
            </a:r>
            <a:r>
              <a:rPr kumimoji="1" lang="ja-JP" altLang="en-US" sz="2400" dirty="0" smtClean="0">
                <a:solidFill>
                  <a:srgbClr val="FF0000"/>
                </a:solidFill>
              </a:rPr>
              <a:t>も下がりやすい？</a:t>
            </a:r>
            <a:endParaRPr kumimoji="1" lang="ja-JP" altLang="en-US" sz="2400" dirty="0">
              <a:solidFill>
                <a:srgbClr val="FF00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908720"/>
          </a:xfrm>
          <a:solidFill>
            <a:srgbClr val="00B050"/>
          </a:solidFill>
        </p:spPr>
        <p:txBody>
          <a:bodyPr>
            <a:normAutofit fontScale="90000"/>
          </a:bodyPr>
          <a:lstStyle/>
          <a:p>
            <a:r>
              <a:rPr kumimoji="1" lang="ja-JP" altLang="en-US" sz="5400" dirty="0" smtClean="0">
                <a:solidFill>
                  <a:schemeClr val="bg1"/>
                </a:solidFill>
              </a:rPr>
              <a:t>目的</a:t>
            </a:r>
            <a:endParaRPr kumimoji="1" lang="ja-JP" altLang="en-US" sz="5400" dirty="0">
              <a:solidFill>
                <a:schemeClr val="bg1"/>
              </a:solidFill>
            </a:endParaRPr>
          </a:p>
        </p:txBody>
      </p:sp>
      <p:sp>
        <p:nvSpPr>
          <p:cNvPr id="4" name="テキスト ボックス 3"/>
          <p:cNvSpPr txBox="1"/>
          <p:nvPr/>
        </p:nvSpPr>
        <p:spPr>
          <a:xfrm>
            <a:off x="323528" y="2636912"/>
            <a:ext cx="7920880" cy="39703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buFont typeface="Arial" pitchFamily="34" charset="0"/>
              <a:buChar char="•"/>
            </a:pPr>
            <a:r>
              <a:rPr lang="ja-JP" altLang="en-US" sz="3600" dirty="0" smtClean="0"/>
              <a:t>ヤマセが吹いた後に</a:t>
            </a:r>
            <a:r>
              <a:rPr lang="en-US" altLang="ja-JP" sz="3600" dirty="0" smtClean="0"/>
              <a:t>SST</a:t>
            </a:r>
            <a:r>
              <a:rPr lang="ja-JP" altLang="en-US" sz="3600" dirty="0" smtClean="0"/>
              <a:t>はどのように変化するか？</a:t>
            </a:r>
            <a:endParaRPr lang="en-US" altLang="ja-JP" sz="3600" dirty="0" smtClean="0"/>
          </a:p>
          <a:p>
            <a:pPr>
              <a:buFont typeface="Arial" pitchFamily="34" charset="0"/>
              <a:buChar char="•"/>
            </a:pPr>
            <a:endParaRPr lang="en-US" altLang="ja-JP" sz="3600" dirty="0" smtClean="0"/>
          </a:p>
          <a:p>
            <a:pPr>
              <a:buFont typeface="Arial" pitchFamily="34" charset="0"/>
              <a:buChar char="•"/>
            </a:pPr>
            <a:r>
              <a:rPr lang="ja-JP" altLang="en-US" sz="3600" dirty="0" smtClean="0"/>
              <a:t>表層の暖水の厚さは関係するのか？</a:t>
            </a:r>
            <a:endParaRPr lang="en-US" altLang="ja-JP" sz="3600" dirty="0" smtClean="0"/>
          </a:p>
          <a:p>
            <a:endParaRPr lang="en-US" altLang="ja-JP" sz="3600" dirty="0" smtClean="0"/>
          </a:p>
          <a:p>
            <a:pPr>
              <a:buFont typeface="Arial" pitchFamily="34" charset="0"/>
              <a:buChar char="•"/>
            </a:pPr>
            <a:r>
              <a:rPr lang="ja-JP" altLang="en-US" sz="3600" dirty="0" smtClean="0"/>
              <a:t>ヤマセが吹いた後、海洋からの熱はどのように変化するか？</a:t>
            </a:r>
            <a:endParaRPr lang="en-US" altLang="ja-JP" sz="3600" dirty="0" smtClean="0"/>
          </a:p>
        </p:txBody>
      </p:sp>
      <p:sp>
        <p:nvSpPr>
          <p:cNvPr id="6" name="テキスト ボックス 5"/>
          <p:cNvSpPr txBox="1"/>
          <p:nvPr/>
        </p:nvSpPr>
        <p:spPr>
          <a:xfrm>
            <a:off x="1043608" y="980728"/>
            <a:ext cx="6552728" cy="1631216"/>
          </a:xfrm>
          <a:prstGeom prst="rect">
            <a:avLst/>
          </a:prstGeom>
          <a:noFill/>
        </p:spPr>
        <p:txBody>
          <a:bodyPr wrap="square" rtlCol="0">
            <a:spAutoFit/>
          </a:bodyPr>
          <a:lstStyle/>
          <a:p>
            <a:r>
              <a:rPr kumimoji="1" lang="ja-JP" altLang="en-US" sz="2400" dirty="0" smtClean="0"/>
              <a:t>研究例の少ない</a:t>
            </a:r>
            <a:endParaRPr kumimoji="1" lang="en-US" altLang="ja-JP" sz="2400" dirty="0" smtClean="0"/>
          </a:p>
          <a:p>
            <a:endParaRPr lang="en-US" altLang="ja-JP" sz="2800" dirty="0" smtClean="0"/>
          </a:p>
          <a:p>
            <a:r>
              <a:rPr kumimoji="1" lang="ja-JP" altLang="en-US" sz="4400" dirty="0" smtClean="0">
                <a:solidFill>
                  <a:srgbClr val="FF0000"/>
                </a:solidFill>
              </a:rPr>
              <a:t>ヤマセ→海洋</a:t>
            </a:r>
            <a:r>
              <a:rPr kumimoji="1" lang="ja-JP" altLang="en-US" sz="2800" dirty="0" smtClean="0"/>
              <a:t>　の影響を考える！</a:t>
            </a:r>
            <a:endParaRPr kumimoji="1" lang="ja-JP" altLang="en-US" sz="28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908720"/>
          </a:xfrm>
          <a:solidFill>
            <a:srgbClr val="00B050"/>
          </a:solidFill>
        </p:spPr>
        <p:txBody>
          <a:bodyPr>
            <a:normAutofit/>
          </a:bodyPr>
          <a:lstStyle/>
          <a:p>
            <a:r>
              <a:rPr kumimoji="1" lang="ja-JP" altLang="en-US" sz="4800" dirty="0" smtClean="0">
                <a:solidFill>
                  <a:schemeClr val="bg1"/>
                </a:solidFill>
              </a:rPr>
              <a:t>使用データ</a:t>
            </a:r>
            <a:endParaRPr kumimoji="1" lang="ja-JP" altLang="en-US" sz="4800" dirty="0">
              <a:solidFill>
                <a:schemeClr val="bg1"/>
              </a:solidFill>
            </a:endParaRPr>
          </a:p>
        </p:txBody>
      </p:sp>
      <p:sp>
        <p:nvSpPr>
          <p:cNvPr id="3" name="テキスト ボックス 2"/>
          <p:cNvSpPr txBox="1"/>
          <p:nvPr/>
        </p:nvSpPr>
        <p:spPr>
          <a:xfrm>
            <a:off x="431032" y="980728"/>
            <a:ext cx="8712968" cy="5447645"/>
          </a:xfrm>
          <a:prstGeom prst="rect">
            <a:avLst/>
          </a:prstGeom>
          <a:noFill/>
        </p:spPr>
        <p:txBody>
          <a:bodyPr wrap="square" rtlCol="0">
            <a:spAutoFit/>
          </a:bodyPr>
          <a:lstStyle/>
          <a:p>
            <a:endParaRPr lang="en-US" altLang="ja-JP" sz="3200" b="1" dirty="0" smtClean="0"/>
          </a:p>
          <a:p>
            <a:r>
              <a:rPr lang="ja-JP" altLang="en-US" sz="4000" b="1" dirty="0" smtClean="0"/>
              <a:t>使用データ</a:t>
            </a:r>
            <a:r>
              <a:rPr lang="en-US" altLang="ja-JP" sz="4000" b="1" dirty="0" smtClean="0"/>
              <a:t>(UTC)</a:t>
            </a:r>
            <a:r>
              <a:rPr lang="ja-JP" altLang="en-US" sz="4000" b="1" dirty="0" smtClean="0"/>
              <a:t>　　　</a:t>
            </a:r>
            <a:endParaRPr lang="en-US" altLang="ja-JP" sz="4000" b="1" dirty="0" smtClean="0"/>
          </a:p>
          <a:p>
            <a:endParaRPr lang="en-US" altLang="ja-JP" sz="4000" b="1" dirty="0" smtClean="0"/>
          </a:p>
          <a:p>
            <a:pPr>
              <a:buFont typeface="Arial" pitchFamily="34" charset="0"/>
              <a:buChar char="•"/>
            </a:pPr>
            <a:r>
              <a:rPr kumimoji="1" lang="en-US" altLang="ja-JP" sz="4000" dirty="0" smtClean="0"/>
              <a:t>NCEP/NCAR</a:t>
            </a:r>
            <a:r>
              <a:rPr kumimoji="1" lang="ja-JP" altLang="en-US" sz="4000" smtClean="0"/>
              <a:t>再解析データ</a:t>
            </a:r>
            <a:r>
              <a:rPr kumimoji="1" lang="en-US" altLang="ja-JP" sz="4000" smtClean="0"/>
              <a:t>(6</a:t>
            </a:r>
            <a:r>
              <a:rPr kumimoji="1" lang="ja-JP" altLang="en-US" sz="4000" dirty="0" smtClean="0"/>
              <a:t>時間）</a:t>
            </a:r>
            <a:endParaRPr kumimoji="1" lang="en-US" altLang="ja-JP" sz="4000" dirty="0" smtClean="0"/>
          </a:p>
          <a:p>
            <a:r>
              <a:rPr lang="ja-JP" altLang="en-US" sz="4000" dirty="0" smtClean="0"/>
              <a:t>　　　　　　　　　　→気温、風</a:t>
            </a:r>
            <a:endParaRPr kumimoji="1" lang="en-US" altLang="ja-JP" sz="4000" dirty="0" smtClean="0"/>
          </a:p>
          <a:p>
            <a:r>
              <a:rPr kumimoji="1" lang="ja-JP" altLang="en-US" sz="4000" dirty="0" smtClean="0"/>
              <a:t>　　　　　　　</a:t>
            </a:r>
            <a:endParaRPr lang="en-US" altLang="ja-JP" sz="4000" dirty="0" smtClean="0"/>
          </a:p>
          <a:p>
            <a:pPr>
              <a:buFont typeface="Arial" pitchFamily="34" charset="0"/>
              <a:buChar char="•"/>
            </a:pPr>
            <a:r>
              <a:rPr lang="en-US" altLang="ja-JP" sz="4000" dirty="0" smtClean="0"/>
              <a:t>JCOPE2</a:t>
            </a:r>
            <a:r>
              <a:rPr lang="ja-JP" altLang="en-US" sz="4000" dirty="0" smtClean="0"/>
              <a:t>（１日）</a:t>
            </a:r>
            <a:endParaRPr lang="en-US" altLang="ja-JP" sz="4000" dirty="0" smtClean="0"/>
          </a:p>
          <a:p>
            <a:r>
              <a:rPr kumimoji="1" lang="ja-JP" altLang="en-US" sz="4000" dirty="0" smtClean="0"/>
              <a:t>　　　　　　　　　　→</a:t>
            </a:r>
            <a:r>
              <a:rPr kumimoji="1" lang="ja-JP" altLang="en-US" sz="3600" dirty="0" smtClean="0"/>
              <a:t>水深</a:t>
            </a:r>
            <a:r>
              <a:rPr kumimoji="1" lang="en-US" altLang="ja-JP" sz="3600" dirty="0" smtClean="0"/>
              <a:t>1000m</a:t>
            </a:r>
            <a:r>
              <a:rPr kumimoji="1" lang="ja-JP" altLang="en-US" sz="3600" dirty="0" err="1" smtClean="0"/>
              <a:t>までの</a:t>
            </a:r>
            <a:r>
              <a:rPr kumimoji="1" lang="ja-JP" altLang="en-US" sz="3600" dirty="0" smtClean="0"/>
              <a:t>水温、　</a:t>
            </a:r>
            <a:endParaRPr kumimoji="1" lang="en-US" altLang="ja-JP" sz="3600" dirty="0" smtClean="0"/>
          </a:p>
          <a:p>
            <a:r>
              <a:rPr kumimoji="1" lang="ja-JP" altLang="en-US" sz="3600" dirty="0" smtClean="0"/>
              <a:t>　　　　　　　　　　　　　　　　</a:t>
            </a:r>
            <a:r>
              <a:rPr lang="ja-JP" altLang="en-US" sz="3600" dirty="0" smtClean="0"/>
              <a:t>海洋の流れ</a:t>
            </a:r>
            <a:endParaRPr kumimoji="1" lang="ja-JP" altLang="en-US" sz="3600" dirty="0"/>
          </a:p>
        </p:txBody>
      </p:sp>
      <p:cxnSp>
        <p:nvCxnSpPr>
          <p:cNvPr id="7" name="直線コネクタ 6"/>
          <p:cNvCxnSpPr/>
          <p:nvPr/>
        </p:nvCxnSpPr>
        <p:spPr>
          <a:xfrm>
            <a:off x="611560" y="5157192"/>
            <a:ext cx="158417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0" y="0"/>
            <a:ext cx="9144000" cy="836712"/>
          </a:xfrm>
          <a:solidFill>
            <a:srgbClr val="00B050"/>
          </a:solidFill>
        </p:spPr>
        <p:txBody>
          <a:bodyPr/>
          <a:lstStyle/>
          <a:p>
            <a:r>
              <a:rPr kumimoji="1" lang="en-US" altLang="ja-JP" dirty="0" smtClean="0">
                <a:solidFill>
                  <a:schemeClr val="bg1"/>
                </a:solidFill>
              </a:rPr>
              <a:t>JCOPE2</a:t>
            </a:r>
            <a:r>
              <a:rPr kumimoji="1" lang="ja-JP" altLang="en-US" dirty="0" smtClean="0">
                <a:solidFill>
                  <a:schemeClr val="bg1"/>
                </a:solidFill>
              </a:rPr>
              <a:t>とは？</a:t>
            </a:r>
            <a:endParaRPr kumimoji="1" lang="ja-JP" altLang="en-US" dirty="0">
              <a:solidFill>
                <a:schemeClr val="bg1"/>
              </a:solidFill>
            </a:endParaRPr>
          </a:p>
        </p:txBody>
      </p:sp>
      <p:sp>
        <p:nvSpPr>
          <p:cNvPr id="5" name="テキスト ボックス 4"/>
          <p:cNvSpPr txBox="1"/>
          <p:nvPr/>
        </p:nvSpPr>
        <p:spPr>
          <a:xfrm>
            <a:off x="251520" y="836712"/>
            <a:ext cx="8064896" cy="10310515"/>
          </a:xfrm>
          <a:prstGeom prst="rect">
            <a:avLst/>
          </a:prstGeom>
          <a:noFill/>
        </p:spPr>
        <p:txBody>
          <a:bodyPr wrap="square" rtlCol="0">
            <a:spAutoFit/>
          </a:bodyPr>
          <a:lstStyle/>
          <a:p>
            <a:pPr>
              <a:buFont typeface="Arial" pitchFamily="34" charset="0"/>
              <a:buChar char="•"/>
            </a:pPr>
            <a:r>
              <a:rPr lang="ja-JP" altLang="en-US" sz="3200" dirty="0" smtClean="0"/>
              <a:t> 海洋客観解析データ（モデル予報</a:t>
            </a:r>
            <a:r>
              <a:rPr lang="en-US" altLang="ja-JP" sz="3200" dirty="0" smtClean="0"/>
              <a:t>+</a:t>
            </a:r>
            <a:r>
              <a:rPr lang="ja-JP" altLang="en-US" sz="3200" dirty="0" smtClean="0"/>
              <a:t>観測）</a:t>
            </a:r>
            <a:endParaRPr lang="en-US" altLang="ja-JP" sz="3200" dirty="0" smtClean="0"/>
          </a:p>
          <a:p>
            <a:r>
              <a:rPr lang="ja-JP" altLang="en-US" sz="2000" dirty="0" smtClean="0">
                <a:solidFill>
                  <a:srgbClr val="0070C0"/>
                </a:solidFill>
              </a:rPr>
              <a:t>　</a:t>
            </a:r>
            <a:endParaRPr lang="en-US" altLang="ja-JP" sz="2000" dirty="0" smtClean="0">
              <a:solidFill>
                <a:srgbClr val="0070C0"/>
              </a:solidFill>
            </a:endParaRPr>
          </a:p>
          <a:p>
            <a:pPr>
              <a:buFont typeface="Wingdings" pitchFamily="2" charset="2"/>
              <a:buChar char="p"/>
            </a:pPr>
            <a:r>
              <a:rPr lang="ja-JP" altLang="en-US" sz="2000" dirty="0" smtClean="0">
                <a:solidFill>
                  <a:srgbClr val="0070C0"/>
                </a:solidFill>
              </a:rPr>
              <a:t>モデル</a:t>
            </a:r>
            <a:endParaRPr lang="en-US" altLang="ja-JP" sz="2000" dirty="0" smtClean="0">
              <a:solidFill>
                <a:srgbClr val="0070C0"/>
              </a:solidFill>
            </a:endParaRPr>
          </a:p>
          <a:p>
            <a:r>
              <a:rPr lang="ja-JP" altLang="en-US" sz="2000" dirty="0" smtClean="0"/>
              <a:t>　</a:t>
            </a:r>
            <a:r>
              <a:rPr lang="en-US" altLang="ja-JP" sz="2000" dirty="0" smtClean="0"/>
              <a:t>POM/POM</a:t>
            </a:r>
            <a:r>
              <a:rPr lang="ja-JP" altLang="en-US" sz="2000" dirty="0" smtClean="0"/>
              <a:t>ｇｃｓ（プリンスオーシャンモデル）を基に</a:t>
            </a:r>
            <a:endParaRPr lang="en-US" altLang="ja-JP" sz="2000" dirty="0" smtClean="0"/>
          </a:p>
          <a:p>
            <a:r>
              <a:rPr lang="ja-JP" altLang="en-US" sz="2000" dirty="0" smtClean="0"/>
              <a:t>　構築。</a:t>
            </a:r>
            <a:endParaRPr lang="en-US" altLang="ja-JP" sz="2000" dirty="0" smtClean="0"/>
          </a:p>
          <a:p>
            <a:pPr>
              <a:buFont typeface="Wingdings" pitchFamily="2" charset="2"/>
              <a:buChar char="p"/>
            </a:pPr>
            <a:endParaRPr lang="en-US" altLang="ja-JP" sz="2000" dirty="0" smtClean="0">
              <a:solidFill>
                <a:srgbClr val="0070C0"/>
              </a:solidFill>
            </a:endParaRPr>
          </a:p>
          <a:p>
            <a:pPr>
              <a:buFont typeface="Wingdings" pitchFamily="2" charset="2"/>
              <a:buChar char="p"/>
            </a:pPr>
            <a:r>
              <a:rPr lang="ja-JP" altLang="en-US" sz="2000" dirty="0" smtClean="0">
                <a:solidFill>
                  <a:srgbClr val="0070C0"/>
                </a:solidFill>
              </a:rPr>
              <a:t>観測</a:t>
            </a:r>
            <a:r>
              <a:rPr lang="ja-JP" altLang="en-US" sz="2000" dirty="0" smtClean="0"/>
              <a:t>　</a:t>
            </a:r>
            <a:endParaRPr lang="en-US" altLang="ja-JP" sz="2000" dirty="0" smtClean="0"/>
          </a:p>
          <a:p>
            <a:r>
              <a:rPr lang="ja-JP" altLang="en-US" sz="2000" dirty="0" smtClean="0"/>
              <a:t>　入手可能なすべての観測データ</a:t>
            </a:r>
            <a:endParaRPr lang="en-US" altLang="ja-JP" sz="2000" dirty="0" smtClean="0"/>
          </a:p>
          <a:p>
            <a:r>
              <a:rPr lang="ja-JP" altLang="en-US" sz="2000" dirty="0" smtClean="0"/>
              <a:t>　（人工衛星、</a:t>
            </a:r>
            <a:r>
              <a:rPr lang="en-US" altLang="ja-JP" sz="2000" dirty="0" smtClean="0"/>
              <a:t>ARGO</a:t>
            </a:r>
            <a:r>
              <a:rPr lang="ja-JP" altLang="en-US" sz="2000" dirty="0" smtClean="0"/>
              <a:t>フロート、各種船舶によるデータ）</a:t>
            </a:r>
            <a:endParaRPr lang="en-US" altLang="ja-JP" sz="2000" dirty="0" smtClean="0">
              <a:solidFill>
                <a:srgbClr val="FF0000"/>
              </a:solidFill>
            </a:endParaRPr>
          </a:p>
          <a:p>
            <a:r>
              <a:rPr lang="ja-JP" altLang="en-US" sz="3200" dirty="0" smtClean="0">
                <a:solidFill>
                  <a:srgbClr val="FF0000"/>
                </a:solidFill>
              </a:rPr>
              <a:t>→精度がかなり良い</a:t>
            </a:r>
            <a:endParaRPr lang="en-US" altLang="ja-JP" sz="3200" dirty="0" smtClean="0"/>
          </a:p>
          <a:p>
            <a:pPr>
              <a:buFont typeface="Arial" pitchFamily="34" charset="0"/>
              <a:buChar char="•"/>
            </a:pPr>
            <a:endParaRPr lang="en-US" altLang="ja-JP" sz="3200" dirty="0" smtClean="0"/>
          </a:p>
          <a:p>
            <a:pPr>
              <a:buFont typeface="Arial" pitchFamily="34" charset="0"/>
              <a:buChar char="•"/>
            </a:pPr>
            <a:r>
              <a:rPr lang="ja-JP" altLang="en-US" sz="2400" dirty="0" smtClean="0"/>
              <a:t>格子間隔　</a:t>
            </a:r>
            <a:r>
              <a:rPr lang="en-US" altLang="ja-JP" sz="2400" dirty="0" smtClean="0">
                <a:solidFill>
                  <a:srgbClr val="FF0000"/>
                </a:solidFill>
              </a:rPr>
              <a:t>1/12</a:t>
            </a:r>
            <a:r>
              <a:rPr lang="ja-JP" altLang="en-US" sz="2400" dirty="0" smtClean="0">
                <a:solidFill>
                  <a:srgbClr val="FF0000"/>
                </a:solidFill>
              </a:rPr>
              <a:t>度（約１０</a:t>
            </a:r>
            <a:r>
              <a:rPr lang="en-US" altLang="ja-JP" sz="2400" dirty="0" smtClean="0">
                <a:solidFill>
                  <a:srgbClr val="FF0000"/>
                </a:solidFill>
              </a:rPr>
              <a:t>K</a:t>
            </a:r>
            <a:r>
              <a:rPr lang="ja-JP" altLang="en-US" sz="2400" dirty="0" smtClean="0">
                <a:solidFill>
                  <a:srgbClr val="FF0000"/>
                </a:solidFill>
              </a:rPr>
              <a:t>ｍ）</a:t>
            </a:r>
            <a:endParaRPr lang="en-US" altLang="ja-JP" sz="2400" dirty="0" smtClean="0">
              <a:solidFill>
                <a:srgbClr val="FF0000"/>
              </a:solidFill>
            </a:endParaRPr>
          </a:p>
          <a:p>
            <a:endParaRPr lang="en-US" altLang="ja-JP" sz="3200" dirty="0" smtClean="0"/>
          </a:p>
          <a:p>
            <a:pPr>
              <a:buFont typeface="Arial" pitchFamily="34" charset="0"/>
              <a:buChar char="•"/>
            </a:pPr>
            <a:r>
              <a:rPr lang="ja-JP" altLang="en-US" sz="2400" dirty="0" smtClean="0"/>
              <a:t>一日毎のデータ</a:t>
            </a:r>
            <a:endParaRPr lang="en-US" altLang="ja-JP" sz="2400" dirty="0" smtClean="0"/>
          </a:p>
          <a:p>
            <a:pPr>
              <a:buFont typeface="Arial" pitchFamily="34" charset="0"/>
              <a:buChar char="•"/>
            </a:pPr>
            <a:endParaRPr lang="en-US" altLang="ja-JP" sz="3200" dirty="0" smtClean="0"/>
          </a:p>
          <a:p>
            <a:endParaRPr lang="en-US" altLang="ja-JP" sz="2800" dirty="0" smtClean="0"/>
          </a:p>
          <a:p>
            <a:r>
              <a:rPr lang="ja-JP" altLang="en-US" sz="2800" dirty="0" smtClean="0"/>
              <a:t>　　　　　　　</a:t>
            </a:r>
            <a:endParaRPr lang="en-US" altLang="ja-JP" sz="2800" dirty="0" smtClean="0"/>
          </a:p>
          <a:p>
            <a:endParaRPr lang="ja-JP" altLang="en-US" sz="2800" dirty="0" smtClean="0"/>
          </a:p>
          <a:p>
            <a:pPr>
              <a:buFont typeface="Arial" pitchFamily="34" charset="0"/>
              <a:buChar char="•"/>
            </a:pPr>
            <a:endParaRPr lang="ja-JP" altLang="en-US" sz="3200" dirty="0" smtClean="0"/>
          </a:p>
          <a:p>
            <a:pPr>
              <a:buFont typeface="Arial" pitchFamily="34" charset="0"/>
              <a:buChar char="•"/>
            </a:pPr>
            <a:endParaRPr lang="en-US" altLang="ja-JP" sz="3200" dirty="0" smtClean="0"/>
          </a:p>
          <a:p>
            <a:endParaRPr lang="en-US" altLang="ja-JP" sz="3200" dirty="0" smtClean="0"/>
          </a:p>
          <a:p>
            <a:endParaRPr lang="en-US" altLang="ja-JP" sz="3200" dirty="0" smtClean="0"/>
          </a:p>
          <a:p>
            <a:endParaRPr lang="en-US" altLang="ja-JP" sz="3200" dirty="0" smtClean="0"/>
          </a:p>
          <a:p>
            <a:endParaRPr lang="en-US" altLang="ja-JP" dirty="0" smtClean="0"/>
          </a:p>
          <a:p>
            <a:endParaRPr kumimoji="1" lang="ja-JP" altLang="en-US" dirty="0"/>
          </a:p>
        </p:txBody>
      </p:sp>
      <p:sp>
        <p:nvSpPr>
          <p:cNvPr id="6" name="テキスト ボックス 5"/>
          <p:cNvSpPr txBox="1"/>
          <p:nvPr/>
        </p:nvSpPr>
        <p:spPr>
          <a:xfrm>
            <a:off x="3491880" y="2060848"/>
            <a:ext cx="2376264" cy="923330"/>
          </a:xfrm>
          <a:prstGeom prst="rect">
            <a:avLst/>
          </a:prstGeom>
          <a:noFill/>
        </p:spPr>
        <p:txBody>
          <a:bodyPr wrap="square" rtlCol="0">
            <a:spAutoFit/>
          </a:bodyPr>
          <a:lstStyle/>
          <a:p>
            <a:r>
              <a:rPr lang="en-US" altLang="ja-JP" dirty="0" smtClean="0"/>
              <a:t> </a:t>
            </a:r>
          </a:p>
          <a:p>
            <a:endParaRPr lang="en-US" altLang="ja-JP" dirty="0" smtClean="0"/>
          </a:p>
          <a:p>
            <a:endParaRPr kumimoji="1" lang="ja-JP" altLang="en-US" dirty="0"/>
          </a:p>
        </p:txBody>
      </p:sp>
      <p:pic>
        <p:nvPicPr>
          <p:cNvPr id="9" name="Picture 4"/>
          <p:cNvPicPr>
            <a:picLocks noChangeAspect="1" noChangeArrowheads="1"/>
          </p:cNvPicPr>
          <p:nvPr/>
        </p:nvPicPr>
        <p:blipFill>
          <a:blip r:embed="rId3" cstate="print"/>
          <a:srcRect/>
          <a:stretch>
            <a:fillRect/>
          </a:stretch>
        </p:blipFill>
        <p:spPr bwMode="auto">
          <a:xfrm>
            <a:off x="4283968" y="3933056"/>
            <a:ext cx="2365240" cy="2520280"/>
          </a:xfrm>
          <a:prstGeom prst="rect">
            <a:avLst/>
          </a:prstGeom>
          <a:noFill/>
          <a:ln w="9525">
            <a:noFill/>
            <a:miter lim="800000"/>
            <a:headEnd/>
            <a:tailEnd/>
          </a:ln>
        </p:spPr>
      </p:pic>
      <p:grpSp>
        <p:nvGrpSpPr>
          <p:cNvPr id="12" name="グループ化 11"/>
          <p:cNvGrpSpPr/>
          <p:nvPr/>
        </p:nvGrpSpPr>
        <p:grpSpPr>
          <a:xfrm>
            <a:off x="6695728" y="3933056"/>
            <a:ext cx="2448272" cy="2664296"/>
            <a:chOff x="4427984" y="3212976"/>
            <a:chExt cx="2448272" cy="2664296"/>
          </a:xfrm>
        </p:grpSpPr>
        <p:pic>
          <p:nvPicPr>
            <p:cNvPr id="8" name="Picture 5"/>
            <p:cNvPicPr>
              <a:picLocks noChangeAspect="1" noChangeArrowheads="1"/>
            </p:cNvPicPr>
            <p:nvPr/>
          </p:nvPicPr>
          <p:blipFill>
            <a:blip r:embed="rId4" cstate="print"/>
            <a:srcRect/>
            <a:stretch>
              <a:fillRect/>
            </a:stretch>
          </p:blipFill>
          <p:spPr bwMode="auto">
            <a:xfrm>
              <a:off x="4427984" y="3212976"/>
              <a:ext cx="2448272" cy="2664296"/>
            </a:xfrm>
            <a:prstGeom prst="rect">
              <a:avLst/>
            </a:prstGeom>
            <a:noFill/>
            <a:ln w="9525">
              <a:noFill/>
              <a:miter lim="800000"/>
              <a:headEnd/>
              <a:tailEnd/>
            </a:ln>
          </p:spPr>
        </p:pic>
        <p:sp>
          <p:nvSpPr>
            <p:cNvPr id="10" name="テキスト ボックス 9"/>
            <p:cNvSpPr txBox="1"/>
            <p:nvPr/>
          </p:nvSpPr>
          <p:spPr>
            <a:xfrm>
              <a:off x="4716016" y="3284984"/>
              <a:ext cx="74956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ltLang="ja-JP" dirty="0" smtClean="0"/>
                <a:t>NOAA</a:t>
              </a:r>
              <a:endParaRPr kumimoji="1" lang="ja-JP" altLang="en-US" dirty="0"/>
            </a:p>
          </p:txBody>
        </p:sp>
      </p:grpSp>
      <p:cxnSp>
        <p:nvCxnSpPr>
          <p:cNvPr id="15" name="直線コネクタ 14"/>
          <p:cNvCxnSpPr/>
          <p:nvPr/>
        </p:nvCxnSpPr>
        <p:spPr>
          <a:xfrm>
            <a:off x="7956376" y="3717032"/>
            <a:ext cx="216024" cy="36004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7092280" y="2492896"/>
            <a:ext cx="2051720" cy="122413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21" name="テキスト ボックス 20"/>
          <p:cNvSpPr txBox="1"/>
          <p:nvPr/>
        </p:nvSpPr>
        <p:spPr>
          <a:xfrm>
            <a:off x="7343800" y="2564904"/>
            <a:ext cx="1800200" cy="1446550"/>
          </a:xfrm>
          <a:prstGeom prst="rect">
            <a:avLst/>
          </a:prstGeom>
          <a:noFill/>
        </p:spPr>
        <p:txBody>
          <a:bodyPr wrap="square" rtlCol="0">
            <a:spAutoFit/>
          </a:bodyPr>
          <a:lstStyle/>
          <a:p>
            <a:r>
              <a:rPr kumimoji="1" lang="en-US" altLang="ja-JP" sz="1600" dirty="0" smtClean="0"/>
              <a:t>NOAA</a:t>
            </a:r>
            <a:r>
              <a:rPr lang="ja-JP" altLang="en-US" sz="1600" dirty="0" smtClean="0"/>
              <a:t>：</a:t>
            </a:r>
            <a:r>
              <a:rPr lang="en-US" altLang="ja-JP" sz="1600" dirty="0" smtClean="0"/>
              <a:t>OISST(</a:t>
            </a:r>
            <a:r>
              <a:rPr lang="ja-JP" altLang="en-US" sz="1600" dirty="0" smtClean="0"/>
              <a:t>内挿データ</a:t>
            </a:r>
            <a:r>
              <a:rPr lang="en-US" altLang="ja-JP" sz="1600" dirty="0" smtClean="0"/>
              <a:t>)</a:t>
            </a:r>
          </a:p>
          <a:p>
            <a:r>
              <a:rPr lang="ja-JP" altLang="en-US" sz="1600" dirty="0" smtClean="0"/>
              <a:t>格子間隔</a:t>
            </a:r>
            <a:r>
              <a:rPr lang="ja-JP" altLang="en-US" sz="1600" dirty="0" smtClean="0">
                <a:solidFill>
                  <a:srgbClr val="FF0000"/>
                </a:solidFill>
              </a:rPr>
              <a:t>１度</a:t>
            </a:r>
            <a:endParaRPr lang="en-US" altLang="ja-JP" sz="1600" dirty="0" smtClean="0">
              <a:solidFill>
                <a:srgbClr val="FF0000"/>
              </a:solidFill>
            </a:endParaRPr>
          </a:p>
          <a:p>
            <a:r>
              <a:rPr lang="en-US" altLang="ja-JP" sz="1600" dirty="0" smtClean="0"/>
              <a:t>SST</a:t>
            </a:r>
            <a:r>
              <a:rPr lang="ja-JP" altLang="en-US" sz="1600" dirty="0" smtClean="0"/>
              <a:t>が見れる</a:t>
            </a:r>
            <a:endParaRPr lang="en-US" altLang="ja-JP" sz="1600" dirty="0" smtClean="0"/>
          </a:p>
          <a:p>
            <a:endParaRPr kumimoji="1" lang="en-US" altLang="ja-JP" sz="2400" dirty="0" smtClean="0"/>
          </a:p>
        </p:txBody>
      </p:sp>
      <p:sp>
        <p:nvSpPr>
          <p:cNvPr id="14" name="テキスト ボックス 13"/>
          <p:cNvSpPr txBox="1"/>
          <p:nvPr/>
        </p:nvSpPr>
        <p:spPr>
          <a:xfrm>
            <a:off x="4644008" y="4005064"/>
            <a:ext cx="87992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ltLang="ja-JP" dirty="0" smtClean="0"/>
              <a:t>JCOPE2</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836712"/>
          </a:xfrm>
          <a:solidFill>
            <a:srgbClr val="00B050"/>
          </a:solidFill>
          <a:ln>
            <a:solidFill>
              <a:srgbClr val="00B050"/>
            </a:solidFill>
          </a:ln>
        </p:spPr>
        <p:txBody>
          <a:bodyPr/>
          <a:lstStyle/>
          <a:p>
            <a:r>
              <a:rPr kumimoji="1" lang="ja-JP" altLang="en-US" dirty="0" smtClean="0">
                <a:solidFill>
                  <a:schemeClr val="bg1"/>
                </a:solidFill>
              </a:rPr>
              <a:t>研究期間</a:t>
            </a:r>
            <a:endParaRPr kumimoji="1" lang="ja-JP" altLang="en-US" dirty="0">
              <a:solidFill>
                <a:schemeClr val="bg1"/>
              </a:solidFill>
            </a:endParaRPr>
          </a:p>
        </p:txBody>
      </p:sp>
      <p:pic>
        <p:nvPicPr>
          <p:cNvPr id="3" name="Picture 2"/>
          <p:cNvPicPr>
            <a:picLocks noChangeAspect="1" noChangeArrowheads="1"/>
          </p:cNvPicPr>
          <p:nvPr/>
        </p:nvPicPr>
        <p:blipFill>
          <a:blip r:embed="rId3" cstate="print"/>
          <a:srcRect/>
          <a:stretch>
            <a:fillRect/>
          </a:stretch>
        </p:blipFill>
        <p:spPr bwMode="auto">
          <a:xfrm rot="5400000">
            <a:off x="899591" y="692697"/>
            <a:ext cx="3600402" cy="4896544"/>
          </a:xfrm>
          <a:prstGeom prst="rect">
            <a:avLst/>
          </a:prstGeom>
          <a:noFill/>
          <a:ln w="9525">
            <a:noFill/>
            <a:miter lim="800000"/>
            <a:headEnd/>
            <a:tailEnd/>
          </a:ln>
        </p:spPr>
      </p:pic>
      <p:pic>
        <p:nvPicPr>
          <p:cNvPr id="4" name="Picture 4" descr="C:\Documents and Settings\mi0801\デスクトップ\WNI天気図\R11073003-0.gif"/>
          <p:cNvPicPr>
            <a:picLocks noChangeAspect="1" noChangeArrowheads="1"/>
          </p:cNvPicPr>
          <p:nvPr/>
        </p:nvPicPr>
        <p:blipFill>
          <a:blip r:embed="rId4" cstate="print"/>
          <a:srcRect/>
          <a:stretch>
            <a:fillRect/>
          </a:stretch>
        </p:blipFill>
        <p:spPr bwMode="auto">
          <a:xfrm>
            <a:off x="5436096" y="1628800"/>
            <a:ext cx="3240360" cy="3096344"/>
          </a:xfrm>
          <a:prstGeom prst="rect">
            <a:avLst/>
          </a:prstGeom>
          <a:noFill/>
        </p:spPr>
      </p:pic>
      <p:sp>
        <p:nvSpPr>
          <p:cNvPr id="5" name="正方形/長方形 4"/>
          <p:cNvSpPr/>
          <p:nvPr/>
        </p:nvSpPr>
        <p:spPr>
          <a:xfrm>
            <a:off x="2051720" y="3645024"/>
            <a:ext cx="3024336" cy="792088"/>
          </a:xfrm>
          <a:prstGeom prst="rect">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endParaRPr>
          </a:p>
        </p:txBody>
      </p:sp>
      <p:sp>
        <p:nvSpPr>
          <p:cNvPr id="6" name="テキスト ボックス 5"/>
          <p:cNvSpPr txBox="1"/>
          <p:nvPr/>
        </p:nvSpPr>
        <p:spPr>
          <a:xfrm>
            <a:off x="5364088" y="980728"/>
            <a:ext cx="3142207" cy="400110"/>
          </a:xfrm>
          <a:prstGeom prst="rect">
            <a:avLst/>
          </a:prstGeom>
          <a:solidFill>
            <a:schemeClr val="bg1"/>
          </a:solidFill>
        </p:spPr>
        <p:txBody>
          <a:bodyPr wrap="none" rtlCol="0">
            <a:spAutoFit/>
          </a:bodyPr>
          <a:lstStyle/>
          <a:p>
            <a:r>
              <a:rPr kumimoji="1" lang="en-US" altLang="ja-JP" sz="2000" dirty="0" smtClean="0"/>
              <a:t>7</a:t>
            </a:r>
            <a:r>
              <a:rPr kumimoji="1" lang="ja-JP" altLang="en-US" sz="2000" dirty="0" smtClean="0"/>
              <a:t>月</a:t>
            </a:r>
            <a:r>
              <a:rPr kumimoji="1" lang="en-US" altLang="ja-JP" sz="2000" dirty="0" smtClean="0"/>
              <a:t>30</a:t>
            </a:r>
            <a:r>
              <a:rPr kumimoji="1" lang="ja-JP" altLang="en-US" sz="2000" dirty="0" smtClean="0"/>
              <a:t>日</a:t>
            </a:r>
            <a:r>
              <a:rPr kumimoji="1" lang="en-US" altLang="ja-JP" sz="2000" dirty="0" smtClean="0"/>
              <a:t>12</a:t>
            </a:r>
            <a:r>
              <a:rPr kumimoji="1" lang="ja-JP" altLang="en-US" sz="2000" dirty="0" smtClean="0"/>
              <a:t>時の地上天気図</a:t>
            </a:r>
            <a:endParaRPr kumimoji="1" lang="ja-JP" altLang="en-US" sz="2000" dirty="0"/>
          </a:p>
        </p:txBody>
      </p:sp>
      <p:sp>
        <p:nvSpPr>
          <p:cNvPr id="7" name="テキスト ボックス 6"/>
          <p:cNvSpPr txBox="1"/>
          <p:nvPr/>
        </p:nvSpPr>
        <p:spPr>
          <a:xfrm>
            <a:off x="179512" y="980728"/>
            <a:ext cx="5220072" cy="400110"/>
          </a:xfrm>
          <a:prstGeom prst="rect">
            <a:avLst/>
          </a:prstGeom>
          <a:noFill/>
        </p:spPr>
        <p:txBody>
          <a:bodyPr wrap="square" rtlCol="0">
            <a:spAutoFit/>
          </a:bodyPr>
          <a:lstStyle/>
          <a:p>
            <a:r>
              <a:rPr kumimoji="1" lang="ja-JP" altLang="en-US" sz="2000" dirty="0" smtClean="0"/>
              <a:t>六ヶ所の観測</a:t>
            </a:r>
            <a:r>
              <a:rPr lang="ja-JP" altLang="en-US" sz="2000" dirty="0" smtClean="0"/>
              <a:t>　風の東西成分の高度分布図</a:t>
            </a:r>
            <a:endParaRPr kumimoji="1" lang="en-US" altLang="ja-JP" sz="2000" dirty="0" smtClean="0"/>
          </a:p>
        </p:txBody>
      </p:sp>
      <p:sp>
        <p:nvSpPr>
          <p:cNvPr id="8" name="正方形/長方形 7"/>
          <p:cNvSpPr/>
          <p:nvPr/>
        </p:nvSpPr>
        <p:spPr>
          <a:xfrm>
            <a:off x="755576" y="5085184"/>
            <a:ext cx="3744416" cy="792088"/>
          </a:xfrm>
          <a:prstGeom prst="rect">
            <a:avLst/>
          </a:prstGeom>
          <a:solidFill>
            <a:srgbClr val="FFFF99"/>
          </a:solidFill>
          <a:ln w="127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smtClean="0">
                <a:solidFill>
                  <a:schemeClr val="tx1"/>
                </a:solidFill>
              </a:rPr>
              <a:t>7</a:t>
            </a:r>
            <a:r>
              <a:rPr kumimoji="1" lang="ja-JP" altLang="en-US" sz="2400" b="1" dirty="0" smtClean="0">
                <a:solidFill>
                  <a:schemeClr val="tx1"/>
                </a:solidFill>
              </a:rPr>
              <a:t>月</a:t>
            </a:r>
            <a:r>
              <a:rPr lang="en-US" altLang="ja-JP" sz="2400" b="1" dirty="0" smtClean="0">
                <a:solidFill>
                  <a:schemeClr val="tx1"/>
                </a:solidFill>
              </a:rPr>
              <a:t>30</a:t>
            </a:r>
            <a:r>
              <a:rPr kumimoji="1" lang="ja-JP" altLang="en-US" sz="2400" b="1" dirty="0" smtClean="0">
                <a:solidFill>
                  <a:schemeClr val="tx1"/>
                </a:solidFill>
              </a:rPr>
              <a:t>日</a:t>
            </a:r>
            <a:r>
              <a:rPr kumimoji="1" lang="en-US" altLang="ja-JP" sz="2400" b="1" dirty="0" smtClean="0">
                <a:solidFill>
                  <a:schemeClr val="tx1"/>
                </a:solidFill>
              </a:rPr>
              <a:t>6</a:t>
            </a:r>
            <a:r>
              <a:rPr kumimoji="1" lang="ja-JP" altLang="en-US" sz="2400" b="1" dirty="0" smtClean="0">
                <a:solidFill>
                  <a:schemeClr val="tx1"/>
                </a:solidFill>
              </a:rPr>
              <a:t>時頃より</a:t>
            </a:r>
            <a:endParaRPr kumimoji="1" lang="en-US" altLang="ja-JP" sz="2400" b="1" dirty="0" smtClean="0">
              <a:solidFill>
                <a:schemeClr val="tx1"/>
              </a:solidFill>
            </a:endParaRPr>
          </a:p>
          <a:p>
            <a:pPr algn="ctr"/>
            <a:r>
              <a:rPr kumimoji="1" lang="ja-JP" altLang="en-US" sz="2400" b="1" dirty="0" smtClean="0">
                <a:solidFill>
                  <a:schemeClr val="tx1"/>
                </a:solidFill>
              </a:rPr>
              <a:t>東風成分が強くなる</a:t>
            </a:r>
          </a:p>
        </p:txBody>
      </p:sp>
      <p:sp>
        <p:nvSpPr>
          <p:cNvPr id="9" name="正方形/長方形 8"/>
          <p:cNvSpPr/>
          <p:nvPr/>
        </p:nvSpPr>
        <p:spPr>
          <a:xfrm>
            <a:off x="4716016" y="4869160"/>
            <a:ext cx="4283968" cy="1152128"/>
          </a:xfrm>
          <a:prstGeom prst="rect">
            <a:avLst/>
          </a:prstGeom>
          <a:solidFill>
            <a:srgbClr val="FFFF99"/>
          </a:solidFill>
          <a:ln w="127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沿海州と太平洋沿岸</a:t>
            </a:r>
            <a:endParaRPr lang="en-US" altLang="ja-JP" sz="2400" b="1" dirty="0" smtClean="0">
              <a:solidFill>
                <a:schemeClr val="tx1"/>
              </a:solidFill>
            </a:endParaRPr>
          </a:p>
          <a:p>
            <a:pPr algn="ctr"/>
            <a:r>
              <a:rPr lang="ja-JP" altLang="en-US" sz="2400" b="1" dirty="0" smtClean="0">
                <a:solidFill>
                  <a:schemeClr val="tx1"/>
                </a:solidFill>
              </a:rPr>
              <a:t>にリッジが伸び</a:t>
            </a:r>
            <a:endParaRPr lang="en-US" altLang="ja-JP" sz="2400" b="1" dirty="0" smtClean="0">
              <a:solidFill>
                <a:schemeClr val="tx1"/>
              </a:solidFill>
            </a:endParaRPr>
          </a:p>
          <a:p>
            <a:pPr algn="ctr"/>
            <a:r>
              <a:rPr kumimoji="1" lang="ja-JP" altLang="en-US" sz="2400" b="1" dirty="0" smtClean="0">
                <a:solidFill>
                  <a:schemeClr val="tx1"/>
                </a:solidFill>
              </a:rPr>
              <a:t>ヤマセの天気図となる</a:t>
            </a:r>
            <a:endParaRPr kumimoji="1" lang="en-US" altLang="ja-JP" sz="2400" b="1" dirty="0" smtClean="0">
              <a:solidFill>
                <a:schemeClr val="tx1"/>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4"/>
</p:tagLst>
</file>

<file path=ppt/tags/tag10.xml><?xml version="1.0" encoding="utf-8"?>
<p:tagLst xmlns:a="http://schemas.openxmlformats.org/drawingml/2006/main" xmlns:r="http://schemas.openxmlformats.org/officeDocument/2006/relationships" xmlns:p="http://schemas.openxmlformats.org/presentationml/2006/main">
  <p:tag name="TIMING" val="|16.7|20.3|7.8|7.3"/>
</p:tagLst>
</file>

<file path=ppt/tags/tag11.xml><?xml version="1.0" encoding="utf-8"?>
<p:tagLst xmlns:a="http://schemas.openxmlformats.org/drawingml/2006/main" xmlns:r="http://schemas.openxmlformats.org/officeDocument/2006/relationships" xmlns:p="http://schemas.openxmlformats.org/presentationml/2006/main">
  <p:tag name="TIMING" val="|8.2|3.8"/>
</p:tagLst>
</file>

<file path=ppt/tags/tag12.xml><?xml version="1.0" encoding="utf-8"?>
<p:tagLst xmlns:a="http://schemas.openxmlformats.org/drawingml/2006/main" xmlns:r="http://schemas.openxmlformats.org/officeDocument/2006/relationships" xmlns:p="http://schemas.openxmlformats.org/presentationml/2006/main">
  <p:tag name="TIMING" val="|20.4|7"/>
</p:tagLst>
</file>

<file path=ppt/tags/tag13.xml><?xml version="1.0" encoding="utf-8"?>
<p:tagLst xmlns:a="http://schemas.openxmlformats.org/drawingml/2006/main" xmlns:r="http://schemas.openxmlformats.org/officeDocument/2006/relationships" xmlns:p="http://schemas.openxmlformats.org/presentationml/2006/main">
  <p:tag name="TIMING" val="|5.2"/>
</p:tagLst>
</file>

<file path=ppt/tags/tag14.xml><?xml version="1.0" encoding="utf-8"?>
<p:tagLst xmlns:a="http://schemas.openxmlformats.org/drawingml/2006/main" xmlns:r="http://schemas.openxmlformats.org/officeDocument/2006/relationships" xmlns:p="http://schemas.openxmlformats.org/presentationml/2006/main">
  <p:tag name="TIMING" val="|0.8"/>
</p:tagLst>
</file>

<file path=ppt/tags/tag2.xml><?xml version="1.0" encoding="utf-8"?>
<p:tagLst xmlns:a="http://schemas.openxmlformats.org/drawingml/2006/main" xmlns:r="http://schemas.openxmlformats.org/officeDocument/2006/relationships" xmlns:p="http://schemas.openxmlformats.org/presentationml/2006/main">
  <p:tag name="TIMING" val="|20.8"/>
</p:tagLst>
</file>

<file path=ppt/tags/tag3.xml><?xml version="1.0" encoding="utf-8"?>
<p:tagLst xmlns:a="http://schemas.openxmlformats.org/drawingml/2006/main" xmlns:r="http://schemas.openxmlformats.org/officeDocument/2006/relationships" xmlns:p="http://schemas.openxmlformats.org/presentationml/2006/main">
  <p:tag name="TIMING" val="|23"/>
</p:tagLst>
</file>

<file path=ppt/tags/tag4.xml><?xml version="1.0" encoding="utf-8"?>
<p:tagLst xmlns:a="http://schemas.openxmlformats.org/drawingml/2006/main" xmlns:r="http://schemas.openxmlformats.org/officeDocument/2006/relationships" xmlns:p="http://schemas.openxmlformats.org/presentationml/2006/main">
  <p:tag name="TIMING" val="|14.6"/>
</p:tagLst>
</file>

<file path=ppt/tags/tag5.xml><?xml version="1.0" encoding="utf-8"?>
<p:tagLst xmlns:a="http://schemas.openxmlformats.org/drawingml/2006/main" xmlns:r="http://schemas.openxmlformats.org/officeDocument/2006/relationships" xmlns:p="http://schemas.openxmlformats.org/presentationml/2006/main">
  <p:tag name="TIMING" val="|10.7"/>
</p:tagLst>
</file>

<file path=ppt/tags/tag6.xml><?xml version="1.0" encoding="utf-8"?>
<p:tagLst xmlns:a="http://schemas.openxmlformats.org/drawingml/2006/main" xmlns:r="http://schemas.openxmlformats.org/officeDocument/2006/relationships" xmlns:p="http://schemas.openxmlformats.org/presentationml/2006/main">
  <p:tag name="TIMING" val="|12.1"/>
</p:tagLst>
</file>

<file path=ppt/tags/tag7.xml><?xml version="1.0" encoding="utf-8"?>
<p:tagLst xmlns:a="http://schemas.openxmlformats.org/drawingml/2006/main" xmlns:r="http://schemas.openxmlformats.org/officeDocument/2006/relationships" xmlns:p="http://schemas.openxmlformats.org/presentationml/2006/main">
  <p:tag name="TIMING" val="|6.7|10.3|14"/>
</p:tagLst>
</file>

<file path=ppt/tags/tag8.xml><?xml version="1.0" encoding="utf-8"?>
<p:tagLst xmlns:a="http://schemas.openxmlformats.org/drawingml/2006/main" xmlns:r="http://schemas.openxmlformats.org/officeDocument/2006/relationships" xmlns:p="http://schemas.openxmlformats.org/presentationml/2006/main">
  <p:tag name="TIMING" val="|5.3|3.7|4.4"/>
</p:tagLst>
</file>

<file path=ppt/tags/tag9.xml><?xml version="1.0" encoding="utf-8"?>
<p:tagLst xmlns:a="http://schemas.openxmlformats.org/drawingml/2006/main" xmlns:r="http://schemas.openxmlformats.org/officeDocument/2006/relationships" xmlns:p="http://schemas.openxmlformats.org/presentationml/2006/main">
  <p:tag name="TIMING" val="|41.9"/>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76200">
          <a:solidFill>
            <a:srgbClr val="FF0000"/>
          </a:solidFill>
          <a:prstDash val="sysDash"/>
        </a:ln>
      </a:spPr>
      <a:bodyPr rtlCol="0" anchor="ctr"/>
      <a:lstStyle>
        <a:defPPr algn="ctr">
          <a:defRPr kumimoji="1"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8697</TotalTime>
  <Words>969</Words>
  <Application>Microsoft Office PowerPoint</Application>
  <PresentationFormat>画面に合わせる (4:3)</PresentationFormat>
  <Paragraphs>342</Paragraphs>
  <Slides>26</Slides>
  <Notes>19</Notes>
  <HiddenSlides>6</HiddenSlides>
  <MMClips>0</MMClips>
  <ScaleCrop>false</ScaleCrop>
  <HeadingPairs>
    <vt:vector size="4" baseType="variant">
      <vt:variant>
        <vt:lpstr>テーマ</vt:lpstr>
      </vt:variant>
      <vt:variant>
        <vt:i4>1</vt:i4>
      </vt:variant>
      <vt:variant>
        <vt:lpstr>スライド タイトル</vt:lpstr>
      </vt:variant>
      <vt:variant>
        <vt:i4>26</vt:i4>
      </vt:variant>
    </vt:vector>
  </HeadingPairs>
  <TitlesOfParts>
    <vt:vector size="27" baseType="lpstr">
      <vt:lpstr>Office テーマ</vt:lpstr>
      <vt:lpstr>ヤマセ海域のSST変動と 海洋内部構造の関係  ー２０１１年の事例解析ー</vt:lpstr>
      <vt:lpstr>ヤマセとは？</vt:lpstr>
      <vt:lpstr>背景①　</vt:lpstr>
      <vt:lpstr>背景②：冷水渦と暖水渦</vt:lpstr>
      <vt:lpstr>背景②：冷水渦と暖水渦</vt:lpstr>
      <vt:lpstr>目的</vt:lpstr>
      <vt:lpstr>使用データ</vt:lpstr>
      <vt:lpstr>JCOPE2とは？</vt:lpstr>
      <vt:lpstr>研究期間</vt:lpstr>
      <vt:lpstr>研究期間</vt:lpstr>
      <vt:lpstr>方法</vt:lpstr>
      <vt:lpstr>結果①：SSTの変動</vt:lpstr>
      <vt:lpstr>結果①：100m水温図と流速</vt:lpstr>
      <vt:lpstr>結果①：海洋内部構造　暖水渦</vt:lpstr>
      <vt:lpstr>結果①：海洋内部構造　冷水渦</vt:lpstr>
      <vt:lpstr>結果①：SSTの変動と内部構造</vt:lpstr>
      <vt:lpstr>結果①：SSTの変動と内部構造</vt:lpstr>
      <vt:lpstr>結果①：まとめ</vt:lpstr>
      <vt:lpstr>結果②：潜熱・顕熱フラックス</vt:lpstr>
      <vt:lpstr>結果②のまとめ</vt:lpstr>
      <vt:lpstr>結果②：OISSTとの比較</vt:lpstr>
      <vt:lpstr>スライド 22</vt:lpstr>
      <vt:lpstr>結果③：領域平均</vt:lpstr>
      <vt:lpstr>まとめ</vt:lpstr>
      <vt:lpstr>今後の課題</vt:lpstr>
      <vt:lpstr>今後の課題</vt:lpstr>
    </vt:vector>
  </TitlesOfParts>
  <Company>弘前大学</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mi0801</dc:creator>
  <cp:lastModifiedBy>sasaki</cp:lastModifiedBy>
  <cp:revision>670</cp:revision>
  <dcterms:created xsi:type="dcterms:W3CDTF">2012-01-15T10:50:54Z</dcterms:created>
  <dcterms:modified xsi:type="dcterms:W3CDTF">2012-03-04T15:15:22Z</dcterms:modified>
</cp:coreProperties>
</file>