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5" r:id="rId2"/>
    <p:sldId id="326" r:id="rId3"/>
    <p:sldId id="327" r:id="rId4"/>
    <p:sldId id="328" r:id="rId5"/>
    <p:sldId id="329" r:id="rId6"/>
    <p:sldId id="330" r:id="rId7"/>
    <p:sldId id="331" r:id="rId8"/>
    <p:sldId id="332" r:id="rId9"/>
    <p:sldId id="338" r:id="rId10"/>
    <p:sldId id="339" r:id="rId11"/>
    <p:sldId id="341" r:id="rId12"/>
    <p:sldId id="340" r:id="rId13"/>
    <p:sldId id="343" r:id="rId14"/>
    <p:sldId id="334" r:id="rId15"/>
    <p:sldId id="335" r:id="rId16"/>
    <p:sldId id="336" r:id="rId17"/>
    <p:sldId id="342" r:id="rId1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2004" autoAdjust="0"/>
  </p:normalViewPr>
  <p:slideViewPr>
    <p:cSldViewPr>
      <p:cViewPr varScale="1">
        <p:scale>
          <a:sx n="77" d="100"/>
          <a:sy n="77" d="100"/>
        </p:scale>
        <p:origin x="-948" y="-10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EF15ECCF-7B75-4BA6-8986-040B2961A311}" type="datetimeFigureOut">
              <a:rPr lang="en-US" smtClean="0"/>
              <a:t>9/25/2012</a:t>
            </a:fld>
            <a:endParaRPr 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BCCC849E-4511-40AE-898D-A761C4DBAF04}" type="slidenum">
              <a:rPr lang="en-US" smtClean="0"/>
              <a:t>‹#›</a:t>
            </a:fld>
            <a:endParaRPr lang="en-US"/>
          </a:p>
        </p:txBody>
      </p:sp>
    </p:spTree>
    <p:extLst>
      <p:ext uri="{BB962C8B-B14F-4D97-AF65-F5344CB8AC3E}">
        <p14:creationId xmlns:p14="http://schemas.microsoft.com/office/powerpoint/2010/main" val="1080781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90F9E1B1-CCE3-4360-AA51-0045938B029E}" type="datetimeFigureOut">
              <a:rPr lang="en-US" smtClean="0"/>
              <a:t>9/25/2012</a:t>
            </a:fld>
            <a:endParaRPr 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BE026489-94F5-4A05-9E3D-3337423CF13A}" type="slidenum">
              <a:rPr lang="en-US" smtClean="0"/>
              <a:t>‹#›</a:t>
            </a:fld>
            <a:endParaRPr lang="en-US"/>
          </a:p>
        </p:txBody>
      </p:sp>
    </p:spTree>
    <p:extLst>
      <p:ext uri="{BB962C8B-B14F-4D97-AF65-F5344CB8AC3E}">
        <p14:creationId xmlns:p14="http://schemas.microsoft.com/office/powerpoint/2010/main" val="149492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低指数年：</a:t>
            </a:r>
            <a:r>
              <a:rPr lang="en-US" altLang="ja-JP" baseline="0" dirty="0" smtClean="0"/>
              <a:t> </a:t>
            </a:r>
            <a:r>
              <a:rPr lang="en-US" altLang="ja-JP" dirty="0" smtClean="0"/>
              <a:t>86, 91, 93, 98, 03</a:t>
            </a:r>
            <a:endParaRPr lang="en-US" dirty="0"/>
          </a:p>
        </p:txBody>
      </p:sp>
      <p:sp>
        <p:nvSpPr>
          <p:cNvPr id="4" name="スライド番号プレースホルダー 3"/>
          <p:cNvSpPr>
            <a:spLocks noGrp="1"/>
          </p:cNvSpPr>
          <p:nvPr>
            <p:ph type="sldNum" sz="quarter" idx="10"/>
          </p:nvPr>
        </p:nvSpPr>
        <p:spPr/>
        <p:txBody>
          <a:bodyPr/>
          <a:lstStyle/>
          <a:p>
            <a:fld id="{BE026489-94F5-4A05-9E3D-3337423CF13A}" type="slidenum">
              <a:rPr lang="en-US" smtClean="0"/>
              <a:t>7</a:t>
            </a:fld>
            <a:endParaRPr lang="en-US"/>
          </a:p>
        </p:txBody>
      </p:sp>
    </p:spTree>
    <p:extLst>
      <p:ext uri="{BB962C8B-B14F-4D97-AF65-F5344CB8AC3E}">
        <p14:creationId xmlns:p14="http://schemas.microsoft.com/office/powerpoint/2010/main" val="402002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4" name="日付プレースホルダー 3"/>
          <p:cNvSpPr>
            <a:spLocks noGrp="1"/>
          </p:cNvSpPr>
          <p:nvPr>
            <p:ph type="dt" sz="half" idx="10"/>
          </p:nvPr>
        </p:nvSpPr>
        <p:spPr/>
        <p:txBody>
          <a:bodyPr/>
          <a:lstStyle/>
          <a:p>
            <a:fld id="{981ACCDE-7432-4270-BC00-2A7D83BD5975}" type="datetimeFigureOut">
              <a:rPr lang="en-US" smtClean="0"/>
              <a:t>9/25/2012</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0FA88A4E-260C-43C2-A85B-ACC58AEFFBEF}" type="slidenum">
              <a:rPr lang="en-US" smtClean="0"/>
              <a:t>‹#›</a:t>
            </a:fld>
            <a:endParaRPr lang="en-US"/>
          </a:p>
        </p:txBody>
      </p:sp>
    </p:spTree>
    <p:extLst>
      <p:ext uri="{BB962C8B-B14F-4D97-AF65-F5344CB8AC3E}">
        <p14:creationId xmlns:p14="http://schemas.microsoft.com/office/powerpoint/2010/main" val="409523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981ACCDE-7432-4270-BC00-2A7D83BD5975}" type="datetimeFigureOut">
              <a:rPr lang="en-US" smtClean="0"/>
              <a:t>9/25/2012</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0FA88A4E-260C-43C2-A85B-ACC58AEFFBEF}" type="slidenum">
              <a:rPr lang="en-US" smtClean="0"/>
              <a:t>‹#›</a:t>
            </a:fld>
            <a:endParaRPr lang="en-US"/>
          </a:p>
        </p:txBody>
      </p:sp>
    </p:spTree>
    <p:extLst>
      <p:ext uri="{BB962C8B-B14F-4D97-AF65-F5344CB8AC3E}">
        <p14:creationId xmlns:p14="http://schemas.microsoft.com/office/powerpoint/2010/main" val="149608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981ACCDE-7432-4270-BC00-2A7D83BD5975}" type="datetimeFigureOut">
              <a:rPr lang="en-US" smtClean="0"/>
              <a:t>9/25/2012</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0FA88A4E-260C-43C2-A85B-ACC58AEFFBEF}" type="slidenum">
              <a:rPr lang="en-US" smtClean="0"/>
              <a:t>‹#›</a:t>
            </a:fld>
            <a:endParaRPr lang="en-US"/>
          </a:p>
        </p:txBody>
      </p:sp>
    </p:spTree>
    <p:extLst>
      <p:ext uri="{BB962C8B-B14F-4D97-AF65-F5344CB8AC3E}">
        <p14:creationId xmlns:p14="http://schemas.microsoft.com/office/powerpoint/2010/main" val="43430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981ACCDE-7432-4270-BC00-2A7D83BD5975}" type="datetimeFigureOut">
              <a:rPr lang="en-US" smtClean="0"/>
              <a:t>9/25/2012</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0FA88A4E-260C-43C2-A85B-ACC58AEFFBEF}" type="slidenum">
              <a:rPr lang="en-US" smtClean="0"/>
              <a:t>‹#›</a:t>
            </a:fld>
            <a:endParaRPr lang="en-US"/>
          </a:p>
        </p:txBody>
      </p:sp>
    </p:spTree>
    <p:extLst>
      <p:ext uri="{BB962C8B-B14F-4D97-AF65-F5344CB8AC3E}">
        <p14:creationId xmlns:p14="http://schemas.microsoft.com/office/powerpoint/2010/main" val="3526836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p>
            <a:fld id="{981ACCDE-7432-4270-BC00-2A7D83BD5975}" type="datetimeFigureOut">
              <a:rPr lang="en-US" smtClean="0"/>
              <a:t>9/25/2012</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0FA88A4E-260C-43C2-A85B-ACC58AEFFBEF}" type="slidenum">
              <a:rPr lang="en-US" smtClean="0"/>
              <a:t>‹#›</a:t>
            </a:fld>
            <a:endParaRPr lang="en-US"/>
          </a:p>
        </p:txBody>
      </p:sp>
    </p:spTree>
    <p:extLst>
      <p:ext uri="{BB962C8B-B14F-4D97-AF65-F5344CB8AC3E}">
        <p14:creationId xmlns:p14="http://schemas.microsoft.com/office/powerpoint/2010/main" val="203334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p:txBody>
          <a:bodyPr/>
          <a:lstStyle/>
          <a:p>
            <a:fld id="{981ACCDE-7432-4270-BC00-2A7D83BD5975}" type="datetimeFigureOut">
              <a:rPr lang="en-US" smtClean="0"/>
              <a:t>9/25/2012</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0FA88A4E-260C-43C2-A85B-ACC58AEFFBEF}" type="slidenum">
              <a:rPr lang="en-US" smtClean="0"/>
              <a:t>‹#›</a:t>
            </a:fld>
            <a:endParaRPr lang="en-US"/>
          </a:p>
        </p:txBody>
      </p:sp>
    </p:spTree>
    <p:extLst>
      <p:ext uri="{BB962C8B-B14F-4D97-AF65-F5344CB8AC3E}">
        <p14:creationId xmlns:p14="http://schemas.microsoft.com/office/powerpoint/2010/main" val="183408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6"/>
          <p:cNvSpPr>
            <a:spLocks noGrp="1"/>
          </p:cNvSpPr>
          <p:nvPr>
            <p:ph type="dt" sz="half" idx="10"/>
          </p:nvPr>
        </p:nvSpPr>
        <p:spPr/>
        <p:txBody>
          <a:bodyPr/>
          <a:lstStyle/>
          <a:p>
            <a:fld id="{981ACCDE-7432-4270-BC00-2A7D83BD5975}" type="datetimeFigureOut">
              <a:rPr lang="en-US" smtClean="0"/>
              <a:t>9/25/2012</a:t>
            </a:fld>
            <a:endParaRPr lang="en-US"/>
          </a:p>
        </p:txBody>
      </p:sp>
      <p:sp>
        <p:nvSpPr>
          <p:cNvPr id="8" name="フッター プレースホルダー 7"/>
          <p:cNvSpPr>
            <a:spLocks noGrp="1"/>
          </p:cNvSpPr>
          <p:nvPr>
            <p:ph type="ftr" sz="quarter" idx="11"/>
          </p:nvPr>
        </p:nvSpPr>
        <p:spPr/>
        <p:txBody>
          <a:bodyPr/>
          <a:lstStyle/>
          <a:p>
            <a:endParaRPr lang="en-US"/>
          </a:p>
        </p:txBody>
      </p:sp>
      <p:sp>
        <p:nvSpPr>
          <p:cNvPr id="9" name="スライド番号プレースホルダー 8"/>
          <p:cNvSpPr>
            <a:spLocks noGrp="1"/>
          </p:cNvSpPr>
          <p:nvPr>
            <p:ph type="sldNum" sz="quarter" idx="12"/>
          </p:nvPr>
        </p:nvSpPr>
        <p:spPr/>
        <p:txBody>
          <a:bodyPr/>
          <a:lstStyle/>
          <a:p>
            <a:fld id="{0FA88A4E-260C-43C2-A85B-ACC58AEFFBEF}" type="slidenum">
              <a:rPr lang="en-US" smtClean="0"/>
              <a:t>‹#›</a:t>
            </a:fld>
            <a:endParaRPr lang="en-US"/>
          </a:p>
        </p:txBody>
      </p:sp>
    </p:spTree>
    <p:extLst>
      <p:ext uri="{BB962C8B-B14F-4D97-AF65-F5344CB8AC3E}">
        <p14:creationId xmlns:p14="http://schemas.microsoft.com/office/powerpoint/2010/main" val="135461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日付プレースホルダー 2"/>
          <p:cNvSpPr>
            <a:spLocks noGrp="1"/>
          </p:cNvSpPr>
          <p:nvPr>
            <p:ph type="dt" sz="half" idx="10"/>
          </p:nvPr>
        </p:nvSpPr>
        <p:spPr/>
        <p:txBody>
          <a:bodyPr/>
          <a:lstStyle/>
          <a:p>
            <a:fld id="{981ACCDE-7432-4270-BC00-2A7D83BD5975}" type="datetimeFigureOut">
              <a:rPr lang="en-US" smtClean="0"/>
              <a:t>9/25/2012</a:t>
            </a:fld>
            <a:endParaRPr lang="en-US"/>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p:txBody>
          <a:bodyPr/>
          <a:lstStyle/>
          <a:p>
            <a:fld id="{0FA88A4E-260C-43C2-A85B-ACC58AEFFBEF}" type="slidenum">
              <a:rPr lang="en-US" smtClean="0"/>
              <a:t>‹#›</a:t>
            </a:fld>
            <a:endParaRPr lang="en-US"/>
          </a:p>
        </p:txBody>
      </p:sp>
    </p:spTree>
    <p:extLst>
      <p:ext uri="{BB962C8B-B14F-4D97-AF65-F5344CB8AC3E}">
        <p14:creationId xmlns:p14="http://schemas.microsoft.com/office/powerpoint/2010/main" val="2061596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1ACCDE-7432-4270-BC00-2A7D83BD5975}" type="datetimeFigureOut">
              <a:rPr lang="en-US" smtClean="0"/>
              <a:t>9/25/2012</a:t>
            </a:fld>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p:txBody>
          <a:bodyPr/>
          <a:lstStyle/>
          <a:p>
            <a:fld id="{0FA88A4E-260C-43C2-A85B-ACC58AEFFBEF}" type="slidenum">
              <a:rPr lang="en-US" smtClean="0"/>
              <a:t>‹#›</a:t>
            </a:fld>
            <a:endParaRPr lang="en-US"/>
          </a:p>
        </p:txBody>
      </p:sp>
    </p:spTree>
    <p:extLst>
      <p:ext uri="{BB962C8B-B14F-4D97-AF65-F5344CB8AC3E}">
        <p14:creationId xmlns:p14="http://schemas.microsoft.com/office/powerpoint/2010/main" val="242496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981ACCDE-7432-4270-BC00-2A7D83BD5975}" type="datetimeFigureOut">
              <a:rPr lang="en-US" smtClean="0"/>
              <a:t>9/25/2012</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0FA88A4E-260C-43C2-A85B-ACC58AEFFBEF}" type="slidenum">
              <a:rPr lang="en-US" smtClean="0"/>
              <a:t>‹#›</a:t>
            </a:fld>
            <a:endParaRPr lang="en-US"/>
          </a:p>
        </p:txBody>
      </p:sp>
    </p:spTree>
    <p:extLst>
      <p:ext uri="{BB962C8B-B14F-4D97-AF65-F5344CB8AC3E}">
        <p14:creationId xmlns:p14="http://schemas.microsoft.com/office/powerpoint/2010/main" val="411586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981ACCDE-7432-4270-BC00-2A7D83BD5975}" type="datetimeFigureOut">
              <a:rPr lang="en-US" smtClean="0"/>
              <a:t>9/25/2012</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0FA88A4E-260C-43C2-A85B-ACC58AEFFBEF}" type="slidenum">
              <a:rPr lang="en-US" smtClean="0"/>
              <a:t>‹#›</a:t>
            </a:fld>
            <a:endParaRPr lang="en-US"/>
          </a:p>
        </p:txBody>
      </p:sp>
    </p:spTree>
    <p:extLst>
      <p:ext uri="{BB962C8B-B14F-4D97-AF65-F5344CB8AC3E}">
        <p14:creationId xmlns:p14="http://schemas.microsoft.com/office/powerpoint/2010/main" val="368625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ACCDE-7432-4270-BC00-2A7D83BD5975}" type="datetimeFigureOut">
              <a:rPr lang="en-US" smtClean="0"/>
              <a:t>9/25/2012</a:t>
            </a:fld>
            <a:endParaRPr 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88A4E-260C-43C2-A85B-ACC58AEFFBEF}" type="slidenum">
              <a:rPr lang="en-US" smtClean="0"/>
              <a:t>‹#›</a:t>
            </a:fld>
            <a:endParaRPr lang="en-US"/>
          </a:p>
        </p:txBody>
      </p:sp>
    </p:spTree>
    <p:extLst>
      <p:ext uri="{BB962C8B-B14F-4D97-AF65-F5344CB8AC3E}">
        <p14:creationId xmlns:p14="http://schemas.microsoft.com/office/powerpoint/2010/main" val="63814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980728"/>
            <a:ext cx="8136904" cy="1902073"/>
          </a:xfrm>
          <a:ln>
            <a:solidFill>
              <a:schemeClr val="tx1"/>
            </a:solidFill>
          </a:ln>
        </p:spPr>
        <p:txBody>
          <a:bodyPr>
            <a:normAutofit fontScale="90000"/>
          </a:bodyPr>
          <a:lstStyle/>
          <a:p>
            <a:r>
              <a:rPr kumimoji="1" lang="en-US" altLang="ja-JP" dirty="0" smtClean="0"/>
              <a:t>CMIP5</a:t>
            </a:r>
            <a:r>
              <a:rPr kumimoji="1" lang="ja-JP" altLang="en-US" dirty="0" smtClean="0"/>
              <a:t>マルチ気候モデルにおける</a:t>
            </a:r>
            <a:r>
              <a:rPr kumimoji="1" lang="en-US" altLang="ja-JP" dirty="0" smtClean="0"/>
              <a:t/>
            </a:r>
            <a:br>
              <a:rPr kumimoji="1" lang="en-US" altLang="ja-JP" dirty="0" smtClean="0"/>
            </a:br>
            <a:r>
              <a:rPr kumimoji="1" lang="ja-JP" altLang="en-US" dirty="0" smtClean="0"/>
              <a:t>ヤマセに関連する大規模大気循環の</a:t>
            </a:r>
            <a:r>
              <a:rPr kumimoji="1" lang="en-US" altLang="ja-JP" dirty="0" smtClean="0"/>
              <a:t/>
            </a:r>
            <a:br>
              <a:rPr kumimoji="1" lang="en-US" altLang="ja-JP" dirty="0" smtClean="0"/>
            </a:br>
            <a:r>
              <a:rPr kumimoji="1" lang="ja-JP" altLang="en-US" dirty="0" smtClean="0"/>
              <a:t>再現性と将来変化</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気象研究所気候研究部</a:t>
            </a:r>
            <a:endParaRPr kumimoji="1" lang="en-US" altLang="ja-JP" dirty="0" smtClean="0"/>
          </a:p>
          <a:p>
            <a:endParaRPr kumimoji="1" lang="en-US" altLang="ja-JP" dirty="0" smtClean="0"/>
          </a:p>
          <a:p>
            <a:r>
              <a:rPr kumimoji="1" lang="ja-JP" altLang="en-US" dirty="0" smtClean="0"/>
              <a:t>遠藤洋和</a:t>
            </a:r>
            <a:endParaRPr kumimoji="1" lang="ja-JP" altLang="en-US" dirty="0"/>
          </a:p>
        </p:txBody>
      </p:sp>
      <p:sp>
        <p:nvSpPr>
          <p:cNvPr id="4" name="テキスト ボックス 3"/>
          <p:cNvSpPr txBox="1"/>
          <p:nvPr/>
        </p:nvSpPr>
        <p:spPr>
          <a:xfrm>
            <a:off x="4759466" y="0"/>
            <a:ext cx="4384534" cy="369332"/>
          </a:xfrm>
          <a:prstGeom prst="rect">
            <a:avLst/>
          </a:prstGeom>
          <a:noFill/>
        </p:spPr>
        <p:txBody>
          <a:bodyPr wrap="none" rtlCol="0">
            <a:spAutoFit/>
          </a:bodyPr>
          <a:lstStyle/>
          <a:p>
            <a:r>
              <a:rPr kumimoji="1" lang="en-US" altLang="ja-JP" dirty="0" smtClean="0"/>
              <a:t>2012.9.24</a:t>
            </a:r>
            <a:r>
              <a:rPr kumimoji="1" lang="ja-JP" altLang="en-US" dirty="0" smtClean="0"/>
              <a:t>　第６回ヤマセ研究会＠東北農研</a:t>
            </a:r>
            <a:endParaRPr kumimoji="1" lang="ja-JP" altLang="en-US" dirty="0"/>
          </a:p>
        </p:txBody>
      </p:sp>
    </p:spTree>
    <p:extLst>
      <p:ext uri="{BB962C8B-B14F-4D97-AF65-F5344CB8AC3E}">
        <p14:creationId xmlns:p14="http://schemas.microsoft.com/office/powerpoint/2010/main" val="697697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FEZI</a:t>
            </a:r>
            <a:r>
              <a:rPr lang="ja-JP" altLang="en-US" sz="3200" dirty="0" smtClean="0"/>
              <a:t>低指数年の循環場合成図（７月</a:t>
            </a:r>
            <a:r>
              <a:rPr lang="ja-JP" altLang="en-US" sz="3200" dirty="0"/>
              <a:t>）</a:t>
            </a: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616" y="1917481"/>
            <a:ext cx="3403283" cy="4889183"/>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163" y="1917481"/>
            <a:ext cx="3403283" cy="4889183"/>
          </a:xfrm>
          <a:prstGeom prst="rect">
            <a:avLst/>
          </a:prstGeom>
        </p:spPr>
      </p:pic>
      <p:sp>
        <p:nvSpPr>
          <p:cNvPr id="5" name="テキスト ボックス 4"/>
          <p:cNvSpPr txBox="1"/>
          <p:nvPr/>
        </p:nvSpPr>
        <p:spPr>
          <a:xfrm>
            <a:off x="5482628" y="1412776"/>
            <a:ext cx="1681871" cy="461665"/>
          </a:xfrm>
          <a:prstGeom prst="rect">
            <a:avLst/>
          </a:prstGeom>
          <a:noFill/>
        </p:spPr>
        <p:txBody>
          <a:bodyPr wrap="none" rtlCol="0">
            <a:spAutoFit/>
          </a:bodyPr>
          <a:lstStyle/>
          <a:p>
            <a:r>
              <a:rPr lang="ja-JP" altLang="en-US" sz="2400" dirty="0" smtClean="0"/>
              <a:t>モデル平均</a:t>
            </a:r>
            <a:endParaRPr lang="en-US" sz="2400" dirty="0"/>
          </a:p>
        </p:txBody>
      </p:sp>
      <p:sp>
        <p:nvSpPr>
          <p:cNvPr id="7" name="テキスト ボックス 6"/>
          <p:cNvSpPr txBox="1"/>
          <p:nvPr/>
        </p:nvSpPr>
        <p:spPr>
          <a:xfrm>
            <a:off x="2033065" y="1412776"/>
            <a:ext cx="1858201" cy="461665"/>
          </a:xfrm>
          <a:prstGeom prst="rect">
            <a:avLst/>
          </a:prstGeom>
          <a:noFill/>
        </p:spPr>
        <p:txBody>
          <a:bodyPr wrap="none" rtlCol="0">
            <a:spAutoFit/>
          </a:bodyPr>
          <a:lstStyle/>
          <a:p>
            <a:r>
              <a:rPr lang="ja-JP" altLang="en-US" sz="2400" dirty="0" smtClean="0"/>
              <a:t>再解析（</a:t>
            </a:r>
            <a:r>
              <a:rPr lang="en-US" altLang="ja-JP" sz="2400" dirty="0" smtClean="0"/>
              <a:t>JRA</a:t>
            </a:r>
            <a:r>
              <a:rPr lang="ja-JP" altLang="en-US" sz="2400" dirty="0" smtClean="0"/>
              <a:t>）</a:t>
            </a:r>
            <a:endParaRPr lang="en-US" sz="2400" dirty="0"/>
          </a:p>
        </p:txBody>
      </p:sp>
      <p:sp>
        <p:nvSpPr>
          <p:cNvPr id="12" name="正方形/長方形 11"/>
          <p:cNvSpPr/>
          <p:nvPr/>
        </p:nvSpPr>
        <p:spPr>
          <a:xfrm>
            <a:off x="395536" y="823531"/>
            <a:ext cx="8561366" cy="461665"/>
          </a:xfrm>
          <a:prstGeom prst="rect">
            <a:avLst/>
          </a:prstGeom>
        </p:spPr>
        <p:txBody>
          <a:bodyPr wrap="square">
            <a:spAutoFit/>
          </a:bodyPr>
          <a:lstStyle/>
          <a:p>
            <a:r>
              <a:rPr kumimoji="1" lang="ja-JP" altLang="en-US" sz="2400" dirty="0" smtClean="0"/>
              <a:t>マルチモデル平均は低指数時の大気循環偏差の特徴を良く再現</a:t>
            </a:r>
            <a:endParaRPr lang="en-US" sz="2400" dirty="0"/>
          </a:p>
        </p:txBody>
      </p:sp>
      <p:sp>
        <p:nvSpPr>
          <p:cNvPr id="13" name="テキスト ボックス 12"/>
          <p:cNvSpPr txBox="1"/>
          <p:nvPr/>
        </p:nvSpPr>
        <p:spPr>
          <a:xfrm>
            <a:off x="0" y="1443553"/>
            <a:ext cx="1736373" cy="707886"/>
          </a:xfrm>
          <a:prstGeom prst="rect">
            <a:avLst/>
          </a:prstGeom>
          <a:noFill/>
        </p:spPr>
        <p:txBody>
          <a:bodyPr wrap="none" rtlCol="0">
            <a:spAutoFit/>
          </a:bodyPr>
          <a:lstStyle/>
          <a:p>
            <a:r>
              <a:rPr lang="en-US" sz="2000" dirty="0" smtClean="0"/>
              <a:t>1981</a:t>
            </a:r>
            <a:r>
              <a:rPr lang="ja-JP" altLang="en-US" sz="2000" dirty="0" smtClean="0"/>
              <a:t>～</a:t>
            </a:r>
            <a:r>
              <a:rPr lang="en-US" altLang="ja-JP" sz="2000" dirty="0" smtClean="0"/>
              <a:t>2005</a:t>
            </a:r>
            <a:r>
              <a:rPr lang="ja-JP" altLang="en-US" sz="2000" dirty="0" smtClean="0"/>
              <a:t>年</a:t>
            </a:r>
            <a:endParaRPr lang="en-US" altLang="ja-JP" sz="2000" dirty="0" smtClean="0"/>
          </a:p>
          <a:p>
            <a:r>
              <a:rPr lang="ja-JP" altLang="en-US" sz="2000" dirty="0" smtClean="0"/>
              <a:t>５事例平均</a:t>
            </a:r>
            <a:endParaRPr lang="en-US" sz="2000" dirty="0"/>
          </a:p>
        </p:txBody>
      </p:sp>
    </p:spTree>
    <p:extLst>
      <p:ext uri="{BB962C8B-B14F-4D97-AF65-F5344CB8AC3E}">
        <p14:creationId xmlns:p14="http://schemas.microsoft.com/office/powerpoint/2010/main" val="1606242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FEZI</a:t>
            </a:r>
            <a:r>
              <a:rPr lang="ja-JP" altLang="en-US" sz="3200" dirty="0" smtClean="0"/>
              <a:t>低指数年のＳＬＰ偏差</a:t>
            </a:r>
            <a:endParaRPr lang="ja-JP" altLang="en-US" sz="32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7239" y="1628800"/>
            <a:ext cx="2157603" cy="506463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126" y="1628800"/>
            <a:ext cx="2157603" cy="5064633"/>
          </a:xfrm>
          <a:prstGeom prst="rect">
            <a:avLst/>
          </a:prstGeom>
        </p:spPr>
      </p:pic>
      <p:sp>
        <p:nvSpPr>
          <p:cNvPr id="6" name="テキスト ボックス 5"/>
          <p:cNvSpPr txBox="1"/>
          <p:nvPr/>
        </p:nvSpPr>
        <p:spPr>
          <a:xfrm>
            <a:off x="323528" y="908720"/>
            <a:ext cx="8568952" cy="523220"/>
          </a:xfrm>
          <a:prstGeom prst="rect">
            <a:avLst/>
          </a:prstGeom>
          <a:noFill/>
        </p:spPr>
        <p:txBody>
          <a:bodyPr wrap="square" rtlCol="0">
            <a:spAutoFit/>
          </a:bodyPr>
          <a:lstStyle/>
          <a:p>
            <a:r>
              <a:rPr lang="ja-JP" altLang="en-US" sz="2800" dirty="0" smtClean="0"/>
              <a:t>モデルは低指</a:t>
            </a:r>
            <a:r>
              <a:rPr lang="ja-JP" altLang="en-US" sz="2800" dirty="0"/>
              <a:t>数時</a:t>
            </a:r>
            <a:r>
              <a:rPr lang="ja-JP" altLang="en-US" sz="2800" dirty="0" smtClean="0"/>
              <a:t>のオホーツク高の発達と南下が弱い</a:t>
            </a:r>
          </a:p>
        </p:txBody>
      </p:sp>
      <p:sp>
        <p:nvSpPr>
          <p:cNvPr id="7" name="テキスト ボックス 6"/>
          <p:cNvSpPr txBox="1"/>
          <p:nvPr/>
        </p:nvSpPr>
        <p:spPr>
          <a:xfrm>
            <a:off x="6813868" y="1988840"/>
            <a:ext cx="2329484" cy="1015663"/>
          </a:xfrm>
          <a:prstGeom prst="rect">
            <a:avLst/>
          </a:prstGeom>
          <a:noFill/>
        </p:spPr>
        <p:txBody>
          <a:bodyPr wrap="none" rtlCol="0">
            <a:spAutoFit/>
          </a:bodyPr>
          <a:lstStyle/>
          <a:p>
            <a:r>
              <a:rPr lang="ja-JP" altLang="en-US" sz="2000" dirty="0" smtClean="0"/>
              <a:t>細黒線：各モデル</a:t>
            </a:r>
            <a:endParaRPr lang="en-US" altLang="ja-JP" sz="2000" dirty="0" smtClean="0"/>
          </a:p>
          <a:p>
            <a:r>
              <a:rPr lang="ja-JP" altLang="en-US" sz="2000" b="1" dirty="0" smtClean="0"/>
              <a:t>太黒線：モデル平均</a:t>
            </a:r>
            <a:endParaRPr lang="en-US" altLang="ja-JP" sz="2000" b="1" dirty="0" smtClean="0"/>
          </a:p>
          <a:p>
            <a:r>
              <a:rPr lang="ja-JP" altLang="en-US" sz="2000" b="1" dirty="0" smtClean="0">
                <a:solidFill>
                  <a:srgbClr val="FF0000"/>
                </a:solidFill>
              </a:rPr>
              <a:t>太赤線：ＪＲＡ</a:t>
            </a:r>
            <a:endParaRPr lang="en-US" sz="2000" b="1" dirty="0">
              <a:solidFill>
                <a:srgbClr val="FF0000"/>
              </a:solidFill>
            </a:endParaRPr>
          </a:p>
        </p:txBody>
      </p:sp>
      <p:sp>
        <p:nvSpPr>
          <p:cNvPr id="2" name="テキスト ボックス 1"/>
          <p:cNvSpPr txBox="1"/>
          <p:nvPr/>
        </p:nvSpPr>
        <p:spPr>
          <a:xfrm>
            <a:off x="3119483" y="6040889"/>
            <a:ext cx="875561" cy="584775"/>
          </a:xfrm>
          <a:prstGeom prst="rect">
            <a:avLst/>
          </a:prstGeom>
          <a:noFill/>
        </p:spPr>
        <p:txBody>
          <a:bodyPr wrap="none" rtlCol="0">
            <a:spAutoFit/>
          </a:bodyPr>
          <a:lstStyle/>
          <a:p>
            <a:r>
              <a:rPr lang="ja-JP" altLang="en-US" sz="3200" dirty="0" smtClean="0"/>
              <a:t>６月</a:t>
            </a:r>
            <a:endParaRPr lang="en-US" sz="3200" dirty="0"/>
          </a:p>
        </p:txBody>
      </p:sp>
      <p:sp>
        <p:nvSpPr>
          <p:cNvPr id="8" name="テキスト ボックス 7"/>
          <p:cNvSpPr txBox="1"/>
          <p:nvPr/>
        </p:nvSpPr>
        <p:spPr>
          <a:xfrm>
            <a:off x="5495747" y="6034518"/>
            <a:ext cx="875561" cy="584775"/>
          </a:xfrm>
          <a:prstGeom prst="rect">
            <a:avLst/>
          </a:prstGeom>
          <a:noFill/>
        </p:spPr>
        <p:txBody>
          <a:bodyPr wrap="none" rtlCol="0">
            <a:spAutoFit/>
          </a:bodyPr>
          <a:lstStyle/>
          <a:p>
            <a:r>
              <a:rPr lang="ja-JP" altLang="en-US" sz="3200" dirty="0"/>
              <a:t>７</a:t>
            </a:r>
            <a:r>
              <a:rPr lang="ja-JP" altLang="en-US" sz="3200" dirty="0" smtClean="0"/>
              <a:t>月</a:t>
            </a:r>
            <a:endParaRPr lang="en-US" sz="3200" dirty="0"/>
          </a:p>
        </p:txBody>
      </p:sp>
      <p:sp>
        <p:nvSpPr>
          <p:cNvPr id="9" name="テキスト ボックス 8"/>
          <p:cNvSpPr txBox="1"/>
          <p:nvPr/>
        </p:nvSpPr>
        <p:spPr>
          <a:xfrm>
            <a:off x="1619672" y="1643947"/>
            <a:ext cx="835293" cy="461665"/>
          </a:xfrm>
          <a:prstGeom prst="rect">
            <a:avLst/>
          </a:prstGeom>
          <a:noFill/>
        </p:spPr>
        <p:txBody>
          <a:bodyPr wrap="none" rtlCol="0">
            <a:spAutoFit/>
          </a:bodyPr>
          <a:lstStyle/>
          <a:p>
            <a:r>
              <a:rPr lang="en-US" sz="2400" dirty="0" smtClean="0"/>
              <a:t>[</a:t>
            </a:r>
            <a:r>
              <a:rPr lang="en-US" sz="2400" dirty="0" err="1" smtClean="0"/>
              <a:t>hPa</a:t>
            </a:r>
            <a:r>
              <a:rPr lang="en-US" sz="2400" dirty="0" smtClean="0"/>
              <a:t>]</a:t>
            </a:r>
            <a:endParaRPr lang="en-US" sz="2400" dirty="0"/>
          </a:p>
        </p:txBody>
      </p:sp>
      <p:sp>
        <p:nvSpPr>
          <p:cNvPr id="10" name="テキスト ボックス 9"/>
          <p:cNvSpPr txBox="1"/>
          <p:nvPr/>
        </p:nvSpPr>
        <p:spPr>
          <a:xfrm>
            <a:off x="-1" y="2085541"/>
            <a:ext cx="2354127" cy="1015663"/>
          </a:xfrm>
          <a:prstGeom prst="rect">
            <a:avLst/>
          </a:prstGeom>
          <a:noFill/>
        </p:spPr>
        <p:txBody>
          <a:bodyPr wrap="square" rtlCol="0">
            <a:spAutoFit/>
          </a:bodyPr>
          <a:lstStyle/>
          <a:p>
            <a:r>
              <a:rPr lang="en-US" sz="2000" dirty="0" smtClean="0"/>
              <a:t>1981</a:t>
            </a:r>
            <a:r>
              <a:rPr lang="ja-JP" altLang="en-US" sz="2000" dirty="0" smtClean="0"/>
              <a:t>～</a:t>
            </a:r>
            <a:r>
              <a:rPr lang="en-US" altLang="ja-JP" sz="2000" dirty="0" smtClean="0"/>
              <a:t>2005</a:t>
            </a:r>
            <a:r>
              <a:rPr lang="ja-JP" altLang="en-US" sz="2000" dirty="0" smtClean="0"/>
              <a:t>年</a:t>
            </a:r>
            <a:endParaRPr lang="en-US" altLang="ja-JP" sz="2000" dirty="0" smtClean="0"/>
          </a:p>
          <a:p>
            <a:r>
              <a:rPr lang="ja-JP" altLang="en-US" sz="2000" dirty="0" smtClean="0"/>
              <a:t>各モデル</a:t>
            </a:r>
            <a:r>
              <a:rPr lang="ja-JP" altLang="en-US" sz="2000" dirty="0"/>
              <a:t>の</a:t>
            </a:r>
            <a:r>
              <a:rPr lang="ja-JP" altLang="en-US" sz="2000" dirty="0" smtClean="0"/>
              <a:t>低指数年（５事例）平均値</a:t>
            </a:r>
            <a:endParaRPr lang="en-US" sz="2000" dirty="0"/>
          </a:p>
        </p:txBody>
      </p:sp>
    </p:spTree>
    <p:extLst>
      <p:ext uri="{BB962C8B-B14F-4D97-AF65-F5344CB8AC3E}">
        <p14:creationId xmlns:p14="http://schemas.microsoft.com/office/powerpoint/2010/main" val="3515501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FEZI</a:t>
            </a:r>
            <a:r>
              <a:rPr lang="ja-JP" altLang="en-US" sz="3200" dirty="0" smtClean="0"/>
              <a:t>低指数年</a:t>
            </a:r>
            <a:r>
              <a:rPr lang="ja-JP" altLang="en-US" sz="3200" dirty="0"/>
              <a:t>の</a:t>
            </a:r>
            <a:r>
              <a:rPr lang="ja-JP" altLang="en-US" sz="3200" dirty="0" smtClean="0"/>
              <a:t>Ｔ８５０偏差</a:t>
            </a:r>
            <a:endParaRPr lang="ja-JP" altLang="en-US" sz="3200" dirty="0"/>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012" y="1628800"/>
            <a:ext cx="2157603" cy="5064633"/>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8743" y="1628800"/>
            <a:ext cx="2157603" cy="5064633"/>
          </a:xfrm>
          <a:prstGeom prst="rect">
            <a:avLst/>
          </a:prstGeom>
        </p:spPr>
      </p:pic>
      <p:sp>
        <p:nvSpPr>
          <p:cNvPr id="5" name="テキスト ボックス 4"/>
          <p:cNvSpPr txBox="1"/>
          <p:nvPr/>
        </p:nvSpPr>
        <p:spPr>
          <a:xfrm>
            <a:off x="1692030" y="908720"/>
            <a:ext cx="5976314" cy="523220"/>
          </a:xfrm>
          <a:prstGeom prst="rect">
            <a:avLst/>
          </a:prstGeom>
          <a:noFill/>
        </p:spPr>
        <p:txBody>
          <a:bodyPr wrap="square" rtlCol="0">
            <a:spAutoFit/>
          </a:bodyPr>
          <a:lstStyle/>
          <a:p>
            <a:r>
              <a:rPr lang="ja-JP" altLang="en-US" sz="2800" dirty="0" smtClean="0"/>
              <a:t>低指数時の寒気の強度と南下が弱い</a:t>
            </a:r>
          </a:p>
        </p:txBody>
      </p:sp>
      <p:sp>
        <p:nvSpPr>
          <p:cNvPr id="7" name="テキスト ボックス 6"/>
          <p:cNvSpPr txBox="1"/>
          <p:nvPr/>
        </p:nvSpPr>
        <p:spPr>
          <a:xfrm>
            <a:off x="6813868" y="1988840"/>
            <a:ext cx="2329484" cy="1015663"/>
          </a:xfrm>
          <a:prstGeom prst="rect">
            <a:avLst/>
          </a:prstGeom>
          <a:noFill/>
        </p:spPr>
        <p:txBody>
          <a:bodyPr wrap="none" rtlCol="0">
            <a:spAutoFit/>
          </a:bodyPr>
          <a:lstStyle/>
          <a:p>
            <a:r>
              <a:rPr lang="ja-JP" altLang="en-US" sz="2000" dirty="0" smtClean="0"/>
              <a:t>細黒線：各モデル</a:t>
            </a:r>
            <a:endParaRPr lang="en-US" altLang="ja-JP" sz="2000" dirty="0" smtClean="0"/>
          </a:p>
          <a:p>
            <a:r>
              <a:rPr lang="ja-JP" altLang="en-US" sz="2000" b="1" dirty="0" smtClean="0"/>
              <a:t>太黒線：モデル平均</a:t>
            </a:r>
            <a:endParaRPr lang="en-US" altLang="ja-JP" sz="2000" b="1" dirty="0" smtClean="0"/>
          </a:p>
          <a:p>
            <a:r>
              <a:rPr lang="ja-JP" altLang="en-US" sz="2000" b="1" dirty="0" smtClean="0">
                <a:solidFill>
                  <a:srgbClr val="FF0000"/>
                </a:solidFill>
              </a:rPr>
              <a:t>太赤線：ＪＲＡ</a:t>
            </a:r>
            <a:endParaRPr lang="en-US" sz="2000" b="1" dirty="0">
              <a:solidFill>
                <a:srgbClr val="FF0000"/>
              </a:solidFill>
            </a:endParaRPr>
          </a:p>
        </p:txBody>
      </p:sp>
      <p:sp>
        <p:nvSpPr>
          <p:cNvPr id="10" name="テキスト ボックス 9"/>
          <p:cNvSpPr txBox="1"/>
          <p:nvPr/>
        </p:nvSpPr>
        <p:spPr>
          <a:xfrm>
            <a:off x="3636948" y="6040889"/>
            <a:ext cx="875561" cy="584775"/>
          </a:xfrm>
          <a:prstGeom prst="rect">
            <a:avLst/>
          </a:prstGeom>
          <a:noFill/>
        </p:spPr>
        <p:txBody>
          <a:bodyPr wrap="none" rtlCol="0">
            <a:spAutoFit/>
          </a:bodyPr>
          <a:lstStyle/>
          <a:p>
            <a:r>
              <a:rPr lang="ja-JP" altLang="en-US" sz="3200" dirty="0" smtClean="0"/>
              <a:t>６月</a:t>
            </a:r>
            <a:endParaRPr lang="en-US" sz="3200" dirty="0"/>
          </a:p>
        </p:txBody>
      </p:sp>
      <p:sp>
        <p:nvSpPr>
          <p:cNvPr id="11" name="テキスト ボックス 10"/>
          <p:cNvSpPr txBox="1"/>
          <p:nvPr/>
        </p:nvSpPr>
        <p:spPr>
          <a:xfrm>
            <a:off x="5933527" y="6040889"/>
            <a:ext cx="875561" cy="584775"/>
          </a:xfrm>
          <a:prstGeom prst="rect">
            <a:avLst/>
          </a:prstGeom>
          <a:noFill/>
        </p:spPr>
        <p:txBody>
          <a:bodyPr wrap="none" rtlCol="0">
            <a:spAutoFit/>
          </a:bodyPr>
          <a:lstStyle/>
          <a:p>
            <a:r>
              <a:rPr lang="ja-JP" altLang="en-US" sz="3200" dirty="0"/>
              <a:t>７</a:t>
            </a:r>
            <a:r>
              <a:rPr lang="ja-JP" altLang="en-US" sz="3200" dirty="0" smtClean="0"/>
              <a:t>月</a:t>
            </a:r>
            <a:endParaRPr lang="en-US" sz="3200" dirty="0"/>
          </a:p>
        </p:txBody>
      </p:sp>
      <p:sp>
        <p:nvSpPr>
          <p:cNvPr id="12" name="テキスト ボックス 11"/>
          <p:cNvSpPr txBox="1"/>
          <p:nvPr/>
        </p:nvSpPr>
        <p:spPr>
          <a:xfrm>
            <a:off x="1726498" y="1628800"/>
            <a:ext cx="652743" cy="461665"/>
          </a:xfrm>
          <a:prstGeom prst="rect">
            <a:avLst/>
          </a:prstGeom>
          <a:noFill/>
        </p:spPr>
        <p:txBody>
          <a:bodyPr wrap="none" rtlCol="0">
            <a:spAutoFit/>
          </a:bodyPr>
          <a:lstStyle/>
          <a:p>
            <a:r>
              <a:rPr lang="en-US" sz="2400" dirty="0" smtClean="0"/>
              <a:t>[</a:t>
            </a:r>
            <a:r>
              <a:rPr lang="ja-JP" altLang="en-US" sz="2400" dirty="0" smtClean="0"/>
              <a:t>℃</a:t>
            </a:r>
            <a:r>
              <a:rPr lang="en-US" sz="2400" dirty="0" smtClean="0"/>
              <a:t>]</a:t>
            </a:r>
            <a:endParaRPr lang="en-US" sz="2400" dirty="0"/>
          </a:p>
        </p:txBody>
      </p:sp>
      <p:sp>
        <p:nvSpPr>
          <p:cNvPr id="13" name="テキスト ボックス 12"/>
          <p:cNvSpPr txBox="1"/>
          <p:nvPr/>
        </p:nvSpPr>
        <p:spPr>
          <a:xfrm>
            <a:off x="-1" y="2085541"/>
            <a:ext cx="2354127" cy="1015663"/>
          </a:xfrm>
          <a:prstGeom prst="rect">
            <a:avLst/>
          </a:prstGeom>
          <a:noFill/>
        </p:spPr>
        <p:txBody>
          <a:bodyPr wrap="square" rtlCol="0">
            <a:spAutoFit/>
          </a:bodyPr>
          <a:lstStyle/>
          <a:p>
            <a:r>
              <a:rPr lang="en-US" sz="2000" dirty="0" smtClean="0"/>
              <a:t>1981</a:t>
            </a:r>
            <a:r>
              <a:rPr lang="ja-JP" altLang="en-US" sz="2000" dirty="0" smtClean="0"/>
              <a:t>～</a:t>
            </a:r>
            <a:r>
              <a:rPr lang="en-US" altLang="ja-JP" sz="2000" dirty="0" smtClean="0"/>
              <a:t>2005</a:t>
            </a:r>
            <a:r>
              <a:rPr lang="ja-JP" altLang="en-US" sz="2000" dirty="0" smtClean="0"/>
              <a:t>年</a:t>
            </a:r>
            <a:endParaRPr lang="en-US" altLang="ja-JP" sz="2000" dirty="0" smtClean="0"/>
          </a:p>
          <a:p>
            <a:r>
              <a:rPr lang="ja-JP" altLang="en-US" sz="2000" dirty="0" smtClean="0"/>
              <a:t>各モデル</a:t>
            </a:r>
            <a:r>
              <a:rPr lang="ja-JP" altLang="en-US" sz="2000" dirty="0"/>
              <a:t>の</a:t>
            </a:r>
            <a:r>
              <a:rPr lang="ja-JP" altLang="en-US" sz="2000" dirty="0" smtClean="0"/>
              <a:t>低指数年（５事例）平均値</a:t>
            </a:r>
            <a:endParaRPr lang="en-US" sz="2000" dirty="0"/>
          </a:p>
        </p:txBody>
      </p:sp>
    </p:spTree>
    <p:extLst>
      <p:ext uri="{BB962C8B-B14F-4D97-AF65-F5344CB8AC3E}">
        <p14:creationId xmlns:p14="http://schemas.microsoft.com/office/powerpoint/2010/main" val="2620183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8606"/>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FEZI</a:t>
            </a:r>
            <a:r>
              <a:rPr lang="ja-JP" altLang="en-US" sz="3200" dirty="0" smtClean="0"/>
              <a:t>とオホーツク高、気温の関係：　相関係数</a:t>
            </a:r>
            <a:endParaRPr lang="ja-JP" altLang="en-US" sz="3200" dirty="0"/>
          </a:p>
        </p:txBody>
      </p:sp>
      <p:sp>
        <p:nvSpPr>
          <p:cNvPr id="3" name="テキスト ボックス 2"/>
          <p:cNvSpPr txBox="1"/>
          <p:nvPr/>
        </p:nvSpPr>
        <p:spPr>
          <a:xfrm>
            <a:off x="613768" y="3555133"/>
            <a:ext cx="1515430" cy="369332"/>
          </a:xfrm>
          <a:prstGeom prst="rect">
            <a:avLst/>
          </a:prstGeom>
          <a:noFill/>
        </p:spPr>
        <p:txBody>
          <a:bodyPr wrap="square" rtlCol="0">
            <a:spAutoFit/>
          </a:bodyPr>
          <a:lstStyle/>
          <a:p>
            <a:r>
              <a:rPr lang="ja-JP" altLang="en-US" dirty="0" smtClean="0">
                <a:solidFill>
                  <a:srgbClr val="FF0000"/>
                </a:solidFill>
              </a:rPr>
              <a:t>－１を掛けた</a:t>
            </a:r>
            <a:endParaRPr lang="en-US" dirty="0">
              <a:solidFill>
                <a:srgbClr val="FF0000"/>
              </a:solidFill>
            </a:endParaRPr>
          </a:p>
        </p:txBody>
      </p:sp>
      <p:sp>
        <p:nvSpPr>
          <p:cNvPr id="5" name="テキスト ボックス 4"/>
          <p:cNvSpPr txBox="1"/>
          <p:nvPr/>
        </p:nvSpPr>
        <p:spPr>
          <a:xfrm>
            <a:off x="744184" y="2451594"/>
            <a:ext cx="1388522" cy="707886"/>
          </a:xfrm>
          <a:prstGeom prst="rect">
            <a:avLst/>
          </a:prstGeom>
          <a:noFill/>
          <a:ln>
            <a:solidFill>
              <a:schemeClr val="tx1"/>
            </a:solidFill>
          </a:ln>
        </p:spPr>
        <p:txBody>
          <a:bodyPr wrap="none" rtlCol="0">
            <a:spAutoFit/>
          </a:bodyPr>
          <a:lstStyle/>
          <a:p>
            <a:r>
              <a:rPr lang="en-US" altLang="ja-JP" sz="4000" b="1" dirty="0" smtClean="0"/>
              <a:t>OHTK</a:t>
            </a:r>
            <a:endParaRPr lang="en-US" altLang="ja-JP" sz="4000" dirty="0" smtClean="0"/>
          </a:p>
        </p:txBody>
      </p:sp>
      <p:sp>
        <p:nvSpPr>
          <p:cNvPr id="9" name="テキスト ボックス 8"/>
          <p:cNvSpPr txBox="1"/>
          <p:nvPr/>
        </p:nvSpPr>
        <p:spPr>
          <a:xfrm>
            <a:off x="7349" y="5743054"/>
            <a:ext cx="2823209" cy="400110"/>
          </a:xfrm>
          <a:prstGeom prst="rect">
            <a:avLst/>
          </a:prstGeom>
          <a:noFill/>
          <a:ln>
            <a:noFill/>
          </a:ln>
        </p:spPr>
        <p:txBody>
          <a:bodyPr wrap="none" rtlCol="0">
            <a:spAutoFit/>
          </a:bodyPr>
          <a:lstStyle/>
          <a:p>
            <a:r>
              <a:rPr lang="en-US" altLang="ja-JP" sz="2000" dirty="0" smtClean="0"/>
              <a:t>T850</a:t>
            </a:r>
            <a:r>
              <a:rPr lang="ja-JP" altLang="en-US" sz="2000" dirty="0" smtClean="0"/>
              <a:t>（</a:t>
            </a:r>
            <a:r>
              <a:rPr lang="en-US" altLang="ja-JP" sz="2000" dirty="0" smtClean="0"/>
              <a:t>140-150E, 40-45N</a:t>
            </a:r>
            <a:r>
              <a:rPr lang="ja-JP" altLang="en-US" sz="2000" dirty="0" smtClean="0"/>
              <a:t>）</a:t>
            </a:r>
            <a:endParaRPr lang="en-US" sz="2000" dirty="0"/>
          </a:p>
        </p:txBody>
      </p:sp>
      <p:sp>
        <p:nvSpPr>
          <p:cNvPr id="10" name="テキスト ボックス 9"/>
          <p:cNvSpPr txBox="1"/>
          <p:nvPr/>
        </p:nvSpPr>
        <p:spPr>
          <a:xfrm>
            <a:off x="33617" y="3235533"/>
            <a:ext cx="2675732" cy="400110"/>
          </a:xfrm>
          <a:prstGeom prst="rect">
            <a:avLst/>
          </a:prstGeom>
          <a:noFill/>
          <a:ln>
            <a:noFill/>
          </a:ln>
        </p:spPr>
        <p:txBody>
          <a:bodyPr wrap="none" rtlCol="0">
            <a:spAutoFit/>
          </a:bodyPr>
          <a:lstStyle/>
          <a:p>
            <a:r>
              <a:rPr lang="en-US" altLang="ja-JP" sz="2000" dirty="0" smtClean="0"/>
              <a:t>SLP (140-160E, 50-60N</a:t>
            </a:r>
            <a:r>
              <a:rPr lang="ja-JP" altLang="en-US" sz="2000" dirty="0" smtClean="0"/>
              <a:t>）</a:t>
            </a:r>
            <a:endParaRPr lang="en-US" sz="2000" dirty="0"/>
          </a:p>
        </p:txBody>
      </p:sp>
      <p:sp>
        <p:nvSpPr>
          <p:cNvPr id="11" name="テキスト ボックス 10"/>
          <p:cNvSpPr txBox="1"/>
          <p:nvPr/>
        </p:nvSpPr>
        <p:spPr>
          <a:xfrm>
            <a:off x="930569" y="4946322"/>
            <a:ext cx="946093" cy="707886"/>
          </a:xfrm>
          <a:prstGeom prst="rect">
            <a:avLst/>
          </a:prstGeom>
          <a:noFill/>
          <a:ln>
            <a:solidFill>
              <a:schemeClr val="tx1"/>
            </a:solidFill>
          </a:ln>
        </p:spPr>
        <p:txBody>
          <a:bodyPr wrap="none" rtlCol="0">
            <a:spAutoFit/>
          </a:bodyPr>
          <a:lstStyle/>
          <a:p>
            <a:r>
              <a:rPr lang="en-US" altLang="ja-JP" sz="4000" b="1" dirty="0" smtClean="0"/>
              <a:t>TNJ</a:t>
            </a:r>
            <a:endParaRPr lang="en-US" altLang="ja-JP" sz="4000" dirty="0" smtClean="0"/>
          </a:p>
        </p:txBody>
      </p:sp>
      <p:sp>
        <p:nvSpPr>
          <p:cNvPr id="12" name="テキスト ボックス 11"/>
          <p:cNvSpPr txBox="1"/>
          <p:nvPr/>
        </p:nvSpPr>
        <p:spPr>
          <a:xfrm>
            <a:off x="7568785" y="3643701"/>
            <a:ext cx="1420582" cy="369332"/>
          </a:xfrm>
          <a:prstGeom prst="rect">
            <a:avLst/>
          </a:prstGeom>
          <a:noFill/>
        </p:spPr>
        <p:txBody>
          <a:bodyPr wrap="none" rtlCol="0">
            <a:spAutoFit/>
          </a:bodyPr>
          <a:lstStyle/>
          <a:p>
            <a:r>
              <a:rPr lang="ja-JP" altLang="en-US" dirty="0" smtClean="0"/>
              <a:t>横軸：モデル</a:t>
            </a:r>
            <a:endParaRPr lang="en-US" altLang="ja-JP" dirty="0" smtClean="0"/>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048" y="1846040"/>
            <a:ext cx="4451380" cy="234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350" y="4365104"/>
            <a:ext cx="4446198" cy="234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7663435" y="4351791"/>
            <a:ext cx="1305165" cy="646331"/>
          </a:xfrm>
          <a:prstGeom prst="rect">
            <a:avLst/>
          </a:prstGeom>
          <a:noFill/>
        </p:spPr>
        <p:txBody>
          <a:bodyPr wrap="none" rtlCol="0">
            <a:spAutoFit/>
          </a:bodyPr>
          <a:lstStyle/>
          <a:p>
            <a:r>
              <a:rPr lang="ja-JP" altLang="en-US" dirty="0" smtClean="0"/>
              <a:t>ＪＲＡ</a:t>
            </a:r>
            <a:endParaRPr lang="en-US" altLang="ja-JP" dirty="0" smtClean="0"/>
          </a:p>
          <a:p>
            <a:r>
              <a:rPr lang="ja-JP" altLang="en-US" dirty="0" smtClean="0"/>
              <a:t>モデル平均</a:t>
            </a:r>
            <a:endParaRPr lang="en-US" altLang="ja-JP" dirty="0" smtClean="0"/>
          </a:p>
        </p:txBody>
      </p:sp>
      <p:cxnSp>
        <p:nvCxnSpPr>
          <p:cNvPr id="13" name="直線矢印コネクタ 12"/>
          <p:cNvCxnSpPr/>
          <p:nvPr/>
        </p:nvCxnSpPr>
        <p:spPr>
          <a:xfrm flipH="1" flipV="1">
            <a:off x="7307863" y="3973469"/>
            <a:ext cx="454721" cy="41979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7148753" y="3973469"/>
            <a:ext cx="535818" cy="76476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102335" y="882590"/>
            <a:ext cx="6939330" cy="830997"/>
          </a:xfrm>
          <a:prstGeom prst="rect">
            <a:avLst/>
          </a:prstGeom>
          <a:noFill/>
        </p:spPr>
        <p:txBody>
          <a:bodyPr wrap="square" rtlCol="0">
            <a:spAutoFit/>
          </a:bodyPr>
          <a:lstStyle/>
          <a:p>
            <a:pPr marL="342900" indent="-342900">
              <a:buFont typeface="Arial" pitchFamily="34" charset="0"/>
              <a:buChar char="•"/>
            </a:pPr>
            <a:r>
              <a:rPr lang="ja-JP" altLang="en-US" sz="2400" dirty="0" smtClean="0"/>
              <a:t>いくつかのモデルが現実的な高い相関関係を示す</a:t>
            </a:r>
            <a:endParaRPr lang="en-US" altLang="ja-JP" sz="2400" dirty="0" smtClean="0"/>
          </a:p>
          <a:p>
            <a:pPr marL="342900" indent="-342900">
              <a:buFont typeface="Arial" pitchFamily="34" charset="0"/>
              <a:buChar char="•"/>
            </a:pPr>
            <a:r>
              <a:rPr lang="ja-JP" altLang="en-US" sz="2400" dirty="0"/>
              <a:t>モデル間のばらつきが</a:t>
            </a:r>
            <a:r>
              <a:rPr lang="ja-JP" altLang="en-US" sz="2400" dirty="0" smtClean="0"/>
              <a:t>大きい</a:t>
            </a:r>
            <a:endParaRPr lang="en-US" altLang="ja-JP" sz="2400" dirty="0"/>
          </a:p>
        </p:txBody>
      </p:sp>
      <p:sp>
        <p:nvSpPr>
          <p:cNvPr id="16" name="テキスト ボックス 15"/>
          <p:cNvSpPr txBox="1"/>
          <p:nvPr/>
        </p:nvSpPr>
        <p:spPr>
          <a:xfrm>
            <a:off x="7389428" y="1845715"/>
            <a:ext cx="1736373" cy="400110"/>
          </a:xfrm>
          <a:prstGeom prst="rect">
            <a:avLst/>
          </a:prstGeom>
          <a:noFill/>
        </p:spPr>
        <p:txBody>
          <a:bodyPr wrap="none" rtlCol="0">
            <a:spAutoFit/>
          </a:bodyPr>
          <a:lstStyle/>
          <a:p>
            <a:r>
              <a:rPr lang="en-US" sz="2000" dirty="0" smtClean="0"/>
              <a:t>1981</a:t>
            </a:r>
            <a:r>
              <a:rPr lang="ja-JP" altLang="en-US" sz="2000" dirty="0" smtClean="0"/>
              <a:t>～</a:t>
            </a:r>
            <a:r>
              <a:rPr lang="en-US" altLang="ja-JP" sz="2000" dirty="0" smtClean="0"/>
              <a:t>2005</a:t>
            </a:r>
            <a:r>
              <a:rPr lang="ja-JP" altLang="en-US" sz="2000" dirty="0" smtClean="0"/>
              <a:t>年</a:t>
            </a:r>
            <a:endParaRPr lang="en-US" sz="2000" dirty="0"/>
          </a:p>
        </p:txBody>
      </p:sp>
      <p:sp>
        <p:nvSpPr>
          <p:cNvPr id="7" name="テキスト ボックス 6"/>
          <p:cNvSpPr txBox="1"/>
          <p:nvPr/>
        </p:nvSpPr>
        <p:spPr>
          <a:xfrm>
            <a:off x="7451443" y="2236222"/>
            <a:ext cx="1569660" cy="646331"/>
          </a:xfrm>
          <a:prstGeom prst="rect">
            <a:avLst/>
          </a:prstGeom>
          <a:noFill/>
        </p:spPr>
        <p:txBody>
          <a:bodyPr wrap="none" rtlCol="0">
            <a:spAutoFit/>
          </a:bodyPr>
          <a:lstStyle/>
          <a:p>
            <a:r>
              <a:rPr lang="ja-JP" altLang="en-US" dirty="0" smtClean="0"/>
              <a:t>年々変動成分</a:t>
            </a:r>
            <a:endParaRPr lang="en-US" altLang="ja-JP" dirty="0" smtClean="0"/>
          </a:p>
          <a:p>
            <a:r>
              <a:rPr lang="ja-JP" altLang="en-US" dirty="0" smtClean="0"/>
              <a:t>から計算</a:t>
            </a:r>
            <a:endParaRPr lang="en-US" dirty="0"/>
          </a:p>
        </p:txBody>
      </p:sp>
    </p:spTree>
    <p:extLst>
      <p:ext uri="{BB962C8B-B14F-4D97-AF65-F5344CB8AC3E}">
        <p14:creationId xmlns:p14="http://schemas.microsoft.com/office/powerpoint/2010/main" val="992111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50653" t="51517"/>
          <a:stretch/>
        </p:blipFill>
        <p:spPr>
          <a:xfrm>
            <a:off x="1237077" y="1916832"/>
            <a:ext cx="5952609" cy="4248472"/>
          </a:xfrm>
          <a:prstGeom prst="rect">
            <a:avLst/>
          </a:prstGeom>
        </p:spPr>
      </p:pic>
      <p:sp>
        <p:nvSpPr>
          <p:cNvPr id="4" name="正方形/長方形 3"/>
          <p:cNvSpPr/>
          <p:nvPr/>
        </p:nvSpPr>
        <p:spPr>
          <a:xfrm>
            <a:off x="0" y="18606"/>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過去・将来実験における</a:t>
            </a:r>
            <a:r>
              <a:rPr lang="en-US" altLang="ja-JP" sz="3200" dirty="0" smtClean="0"/>
              <a:t>FEZI</a:t>
            </a:r>
            <a:r>
              <a:rPr lang="ja-JP" altLang="en-US" sz="3200" dirty="0" smtClean="0"/>
              <a:t>の変化（夏平均）</a:t>
            </a:r>
            <a:endParaRPr lang="ja-JP" altLang="en-US" sz="3200" dirty="0"/>
          </a:p>
        </p:txBody>
      </p:sp>
      <p:sp>
        <p:nvSpPr>
          <p:cNvPr id="2" name="テキスト ボックス 1"/>
          <p:cNvSpPr txBox="1"/>
          <p:nvPr/>
        </p:nvSpPr>
        <p:spPr>
          <a:xfrm>
            <a:off x="-1" y="3373799"/>
            <a:ext cx="1866921" cy="954107"/>
          </a:xfrm>
          <a:prstGeom prst="rect">
            <a:avLst/>
          </a:prstGeom>
          <a:noFill/>
        </p:spPr>
        <p:txBody>
          <a:bodyPr wrap="none" rtlCol="0">
            <a:spAutoFit/>
          </a:bodyPr>
          <a:lstStyle/>
          <a:p>
            <a:r>
              <a:rPr lang="ja-JP" altLang="en-US" sz="2800" dirty="0" smtClean="0">
                <a:solidFill>
                  <a:schemeClr val="bg1">
                    <a:lumMod val="50000"/>
                  </a:schemeClr>
                </a:solidFill>
              </a:rPr>
              <a:t>再現実験</a:t>
            </a:r>
            <a:endParaRPr lang="en-US" altLang="ja-JP" sz="2800" dirty="0" smtClean="0">
              <a:solidFill>
                <a:schemeClr val="bg1">
                  <a:lumMod val="50000"/>
                </a:schemeClr>
              </a:solidFill>
            </a:endParaRPr>
          </a:p>
          <a:p>
            <a:r>
              <a:rPr lang="ja-JP" altLang="en-US" sz="2800" dirty="0" smtClean="0">
                <a:solidFill>
                  <a:schemeClr val="bg1">
                    <a:lumMod val="50000"/>
                  </a:schemeClr>
                </a:solidFill>
              </a:rPr>
              <a:t>（</a:t>
            </a:r>
            <a:r>
              <a:rPr lang="en-US" altLang="ja-JP" sz="2800" dirty="0" smtClean="0">
                <a:solidFill>
                  <a:schemeClr val="bg1">
                    <a:lumMod val="50000"/>
                  </a:schemeClr>
                </a:solidFill>
              </a:rPr>
              <a:t>historical</a:t>
            </a:r>
            <a:r>
              <a:rPr lang="ja-JP" altLang="en-US" sz="2800" dirty="0" smtClean="0">
                <a:solidFill>
                  <a:schemeClr val="bg1">
                    <a:lumMod val="50000"/>
                  </a:schemeClr>
                </a:solidFill>
              </a:rPr>
              <a:t>）</a:t>
            </a:r>
            <a:endParaRPr lang="en-US" sz="2800" dirty="0">
              <a:solidFill>
                <a:schemeClr val="bg1">
                  <a:lumMod val="50000"/>
                </a:schemeClr>
              </a:solidFill>
            </a:endParaRPr>
          </a:p>
        </p:txBody>
      </p:sp>
      <p:sp>
        <p:nvSpPr>
          <p:cNvPr id="5" name="テキスト ボックス 4"/>
          <p:cNvSpPr txBox="1"/>
          <p:nvPr/>
        </p:nvSpPr>
        <p:spPr>
          <a:xfrm>
            <a:off x="7069725" y="5023197"/>
            <a:ext cx="1011367" cy="523220"/>
          </a:xfrm>
          <a:prstGeom prst="rect">
            <a:avLst/>
          </a:prstGeom>
          <a:noFill/>
        </p:spPr>
        <p:txBody>
          <a:bodyPr wrap="none" rtlCol="0">
            <a:spAutoFit/>
          </a:bodyPr>
          <a:lstStyle/>
          <a:p>
            <a:r>
              <a:rPr lang="en-US" altLang="ja-JP" sz="2800" dirty="0" smtClean="0">
                <a:solidFill>
                  <a:srgbClr val="FF0000"/>
                </a:solidFill>
              </a:rPr>
              <a:t>rcp85</a:t>
            </a:r>
            <a:endParaRPr lang="en-US" sz="2800" dirty="0">
              <a:solidFill>
                <a:srgbClr val="FF0000"/>
              </a:solidFill>
            </a:endParaRPr>
          </a:p>
        </p:txBody>
      </p:sp>
      <p:sp>
        <p:nvSpPr>
          <p:cNvPr id="6" name="テキスト ボックス 5"/>
          <p:cNvSpPr txBox="1"/>
          <p:nvPr/>
        </p:nvSpPr>
        <p:spPr>
          <a:xfrm>
            <a:off x="7069725" y="4447133"/>
            <a:ext cx="1011367" cy="523220"/>
          </a:xfrm>
          <a:prstGeom prst="rect">
            <a:avLst/>
          </a:prstGeom>
          <a:noFill/>
        </p:spPr>
        <p:txBody>
          <a:bodyPr wrap="none" rtlCol="0">
            <a:spAutoFit/>
          </a:bodyPr>
          <a:lstStyle/>
          <a:p>
            <a:r>
              <a:rPr lang="en-US" sz="2800" dirty="0" smtClean="0">
                <a:solidFill>
                  <a:srgbClr val="00B0F0"/>
                </a:solidFill>
              </a:rPr>
              <a:t>rcp45</a:t>
            </a:r>
            <a:endParaRPr lang="en-US" sz="2800" dirty="0">
              <a:solidFill>
                <a:srgbClr val="00B0F0"/>
              </a:solidFill>
            </a:endParaRPr>
          </a:p>
        </p:txBody>
      </p:sp>
      <p:sp>
        <p:nvSpPr>
          <p:cNvPr id="7" name="正方形/長方形 6"/>
          <p:cNvSpPr/>
          <p:nvPr/>
        </p:nvSpPr>
        <p:spPr>
          <a:xfrm>
            <a:off x="1422627" y="891667"/>
            <a:ext cx="6450037" cy="954107"/>
          </a:xfrm>
          <a:prstGeom prst="rect">
            <a:avLst/>
          </a:prstGeom>
        </p:spPr>
        <p:txBody>
          <a:bodyPr wrap="square">
            <a:spAutoFit/>
          </a:bodyPr>
          <a:lstStyle/>
          <a:p>
            <a:pPr marL="457200" indent="-457200">
              <a:buFont typeface="Arial" pitchFamily="34" charset="0"/>
              <a:buChar char="•"/>
            </a:pPr>
            <a:r>
              <a:rPr lang="ja-JP" altLang="en-US" sz="2800" dirty="0" smtClean="0"/>
              <a:t>多数のモデルが</a:t>
            </a:r>
            <a:r>
              <a:rPr lang="en-US" altLang="ja-JP" sz="2800" dirty="0" smtClean="0"/>
              <a:t>FEZI</a:t>
            </a:r>
            <a:r>
              <a:rPr lang="ja-JP" altLang="en-US" sz="2800" dirty="0" smtClean="0"/>
              <a:t>の低下を予測する</a:t>
            </a:r>
            <a:endParaRPr lang="en-US" altLang="ja-JP" sz="2800" dirty="0" smtClean="0"/>
          </a:p>
          <a:p>
            <a:pPr marL="457200" indent="-457200">
              <a:buFont typeface="Arial" pitchFamily="34" charset="0"/>
              <a:buChar char="•"/>
            </a:pPr>
            <a:r>
              <a:rPr lang="ja-JP" altLang="en-US" sz="2800" dirty="0" smtClean="0"/>
              <a:t>モデル間のばらつきが大きい</a:t>
            </a:r>
            <a:endParaRPr lang="en-US" sz="2800" dirty="0"/>
          </a:p>
        </p:txBody>
      </p:sp>
      <p:sp>
        <p:nvSpPr>
          <p:cNvPr id="9" name="テキスト ボックス 8"/>
          <p:cNvSpPr txBox="1"/>
          <p:nvPr/>
        </p:nvSpPr>
        <p:spPr>
          <a:xfrm>
            <a:off x="7105161" y="3332341"/>
            <a:ext cx="1882247" cy="369332"/>
          </a:xfrm>
          <a:prstGeom prst="rect">
            <a:avLst/>
          </a:prstGeom>
          <a:noFill/>
        </p:spPr>
        <p:txBody>
          <a:bodyPr wrap="none" rtlCol="0">
            <a:spAutoFit/>
          </a:bodyPr>
          <a:lstStyle/>
          <a:p>
            <a:r>
              <a:rPr lang="ja-JP" altLang="en-US" dirty="0" smtClean="0"/>
              <a:t>太線：モデル平均</a:t>
            </a:r>
            <a:endParaRPr lang="en-US" dirty="0"/>
          </a:p>
        </p:txBody>
      </p:sp>
      <p:sp>
        <p:nvSpPr>
          <p:cNvPr id="10" name="テキスト ボックス 9"/>
          <p:cNvSpPr txBox="1"/>
          <p:nvPr/>
        </p:nvSpPr>
        <p:spPr>
          <a:xfrm>
            <a:off x="7105161" y="3717902"/>
            <a:ext cx="1882247" cy="646331"/>
          </a:xfrm>
          <a:prstGeom prst="rect">
            <a:avLst/>
          </a:prstGeom>
          <a:noFill/>
        </p:spPr>
        <p:txBody>
          <a:bodyPr wrap="none" rtlCol="0">
            <a:spAutoFit/>
          </a:bodyPr>
          <a:lstStyle/>
          <a:p>
            <a:r>
              <a:rPr lang="ja-JP" altLang="en-US" dirty="0"/>
              <a:t>陰影</a:t>
            </a:r>
            <a:r>
              <a:rPr lang="ja-JP" altLang="en-US" dirty="0" smtClean="0"/>
              <a:t>：各モデルの</a:t>
            </a:r>
            <a:endParaRPr lang="en-US" altLang="ja-JP" dirty="0" smtClean="0"/>
          </a:p>
          <a:p>
            <a:r>
              <a:rPr lang="en-US" altLang="ja-JP" dirty="0" smtClean="0"/>
              <a:t>10%</a:t>
            </a:r>
            <a:r>
              <a:rPr lang="ja-JP" altLang="en-US" dirty="0" smtClean="0"/>
              <a:t>～</a:t>
            </a:r>
            <a:r>
              <a:rPr lang="en-US" altLang="ja-JP" dirty="0" smtClean="0"/>
              <a:t>90%</a:t>
            </a:r>
            <a:r>
              <a:rPr lang="ja-JP" altLang="en-US" dirty="0" smtClean="0"/>
              <a:t>タイル</a:t>
            </a:r>
            <a:endParaRPr lang="en-US" altLang="ja-JP" dirty="0" smtClean="0"/>
          </a:p>
        </p:txBody>
      </p:sp>
      <p:sp>
        <p:nvSpPr>
          <p:cNvPr id="11" name="テキスト ボックス 10"/>
          <p:cNvSpPr txBox="1"/>
          <p:nvPr/>
        </p:nvSpPr>
        <p:spPr>
          <a:xfrm>
            <a:off x="7105160" y="2700211"/>
            <a:ext cx="1803699" cy="369332"/>
          </a:xfrm>
          <a:prstGeom prst="rect">
            <a:avLst/>
          </a:prstGeom>
          <a:noFill/>
        </p:spPr>
        <p:txBody>
          <a:bodyPr wrap="none" rtlCol="0">
            <a:spAutoFit/>
          </a:bodyPr>
          <a:lstStyle/>
          <a:p>
            <a:r>
              <a:rPr lang="en-US" dirty="0" smtClean="0"/>
              <a:t>21</a:t>
            </a:r>
            <a:r>
              <a:rPr lang="ja-JP" altLang="en-US" dirty="0" smtClean="0"/>
              <a:t>年移動平均値</a:t>
            </a:r>
            <a:endParaRPr lang="en-US" dirty="0"/>
          </a:p>
        </p:txBody>
      </p:sp>
      <p:sp>
        <p:nvSpPr>
          <p:cNvPr id="13" name="テキスト ボックス 12"/>
          <p:cNvSpPr txBox="1"/>
          <p:nvPr/>
        </p:nvSpPr>
        <p:spPr>
          <a:xfrm>
            <a:off x="7105160" y="1916832"/>
            <a:ext cx="1736373" cy="707886"/>
          </a:xfrm>
          <a:prstGeom prst="rect">
            <a:avLst/>
          </a:prstGeom>
          <a:noFill/>
        </p:spPr>
        <p:txBody>
          <a:bodyPr wrap="none" rtlCol="0">
            <a:spAutoFit/>
          </a:bodyPr>
          <a:lstStyle/>
          <a:p>
            <a:r>
              <a:rPr lang="en-US" sz="2000" dirty="0" smtClean="0"/>
              <a:t>1981</a:t>
            </a:r>
            <a:r>
              <a:rPr lang="ja-JP" altLang="en-US" sz="2000" dirty="0" smtClean="0"/>
              <a:t>～</a:t>
            </a:r>
            <a:r>
              <a:rPr lang="en-US" altLang="ja-JP" sz="2000" dirty="0" smtClean="0"/>
              <a:t>2005</a:t>
            </a:r>
            <a:r>
              <a:rPr lang="ja-JP" altLang="en-US" sz="2000" dirty="0" smtClean="0"/>
              <a:t>年</a:t>
            </a:r>
            <a:endParaRPr lang="en-US" altLang="ja-JP" sz="2000" dirty="0" smtClean="0"/>
          </a:p>
          <a:p>
            <a:r>
              <a:rPr lang="ja-JP" altLang="en-US" sz="2000" dirty="0" smtClean="0"/>
              <a:t>で</a:t>
            </a:r>
            <a:r>
              <a:rPr lang="en-US" altLang="ja-JP" sz="2000" dirty="0" smtClean="0"/>
              <a:t>FEZI</a:t>
            </a:r>
            <a:r>
              <a:rPr lang="ja-JP" altLang="en-US" sz="2000" dirty="0" smtClean="0"/>
              <a:t>を計算</a:t>
            </a:r>
            <a:endParaRPr lang="en-US" sz="2000" dirty="0"/>
          </a:p>
        </p:txBody>
      </p:sp>
    </p:spTree>
    <p:extLst>
      <p:ext uri="{BB962C8B-B14F-4D97-AF65-F5344CB8AC3E}">
        <p14:creationId xmlns:p14="http://schemas.microsoft.com/office/powerpoint/2010/main" val="1867049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523" y="1628800"/>
            <a:ext cx="7117094" cy="5062738"/>
          </a:xfrm>
          <a:prstGeom prst="rect">
            <a:avLst/>
          </a:prstGeom>
        </p:spPr>
      </p:pic>
      <p:sp>
        <p:nvSpPr>
          <p:cNvPr id="4" name="正方形/長方形 3"/>
          <p:cNvSpPr/>
          <p:nvPr/>
        </p:nvSpPr>
        <p:spPr>
          <a:xfrm>
            <a:off x="0" y="18606"/>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過去・将来実験における</a:t>
            </a:r>
            <a:r>
              <a:rPr lang="en-US" altLang="ja-JP" sz="3200" dirty="0" smtClean="0"/>
              <a:t>FEZI</a:t>
            </a:r>
            <a:r>
              <a:rPr lang="ja-JP" altLang="en-US" sz="3200" dirty="0" smtClean="0"/>
              <a:t>の変化（月平均）</a:t>
            </a:r>
            <a:endParaRPr lang="ja-JP" altLang="en-US" sz="3200" dirty="0"/>
          </a:p>
        </p:txBody>
      </p:sp>
      <p:sp>
        <p:nvSpPr>
          <p:cNvPr id="3" name="正方形/長方形 2"/>
          <p:cNvSpPr/>
          <p:nvPr/>
        </p:nvSpPr>
        <p:spPr>
          <a:xfrm>
            <a:off x="949523" y="838426"/>
            <a:ext cx="7324302" cy="523220"/>
          </a:xfrm>
          <a:prstGeom prst="rect">
            <a:avLst/>
          </a:prstGeom>
        </p:spPr>
        <p:txBody>
          <a:bodyPr wrap="square">
            <a:spAutoFit/>
          </a:bodyPr>
          <a:lstStyle/>
          <a:p>
            <a:r>
              <a:rPr lang="ja-JP" altLang="en-US" sz="2800" dirty="0" smtClean="0"/>
              <a:t>特に、ヤマセ</a:t>
            </a:r>
            <a:r>
              <a:rPr lang="ja-JP" altLang="en-US" sz="2800" dirty="0"/>
              <a:t>季後半の</a:t>
            </a:r>
            <a:r>
              <a:rPr lang="ja-JP" altLang="en-US" sz="2800" dirty="0" smtClean="0"/>
              <a:t>７～</a:t>
            </a:r>
            <a:r>
              <a:rPr lang="ja-JP" altLang="en-US" sz="2800" dirty="0"/>
              <a:t>８月に低下する傾向</a:t>
            </a:r>
            <a:endParaRPr lang="en-US" sz="2800" dirty="0"/>
          </a:p>
        </p:txBody>
      </p:sp>
    </p:spTree>
    <p:extLst>
      <p:ext uri="{BB962C8B-B14F-4D97-AF65-F5344CB8AC3E}">
        <p14:creationId xmlns:p14="http://schemas.microsoft.com/office/powerpoint/2010/main" val="1190278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8606"/>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過去・将来実験における</a:t>
            </a:r>
            <a:r>
              <a:rPr lang="en-US" altLang="ja-JP" sz="3200" dirty="0" smtClean="0"/>
              <a:t>FEZI</a:t>
            </a:r>
            <a:r>
              <a:rPr lang="ja-JP" altLang="en-US" sz="3200" dirty="0" smtClean="0"/>
              <a:t>の変化（月平均）</a:t>
            </a:r>
            <a:endParaRPr lang="ja-JP" altLang="en-US" sz="3200" dirty="0"/>
          </a:p>
        </p:txBody>
      </p:sp>
      <p:sp>
        <p:nvSpPr>
          <p:cNvPr id="5" name="正方形/長方形 4"/>
          <p:cNvSpPr/>
          <p:nvPr/>
        </p:nvSpPr>
        <p:spPr>
          <a:xfrm>
            <a:off x="2415443" y="908720"/>
            <a:ext cx="4536504" cy="584775"/>
          </a:xfrm>
          <a:prstGeom prst="rect">
            <a:avLst/>
          </a:prstGeom>
        </p:spPr>
        <p:txBody>
          <a:bodyPr wrap="square">
            <a:spAutoFit/>
          </a:bodyPr>
          <a:lstStyle/>
          <a:p>
            <a:r>
              <a:rPr lang="ja-JP" altLang="en-US" sz="3200" dirty="0" smtClean="0"/>
              <a:t>変動度の変化は不明瞭</a:t>
            </a:r>
            <a:endParaRPr lang="en-US" sz="3200"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498" y="1874003"/>
            <a:ext cx="4394835" cy="3263265"/>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r="20545"/>
          <a:stretch/>
        </p:blipFill>
        <p:spPr>
          <a:xfrm>
            <a:off x="1102112" y="1874003"/>
            <a:ext cx="3491911" cy="3271838"/>
          </a:xfrm>
          <a:prstGeom prst="rect">
            <a:avLst/>
          </a:prstGeom>
        </p:spPr>
      </p:pic>
      <p:sp>
        <p:nvSpPr>
          <p:cNvPr id="4" name="テキスト ボックス 3"/>
          <p:cNvSpPr txBox="1"/>
          <p:nvPr/>
        </p:nvSpPr>
        <p:spPr>
          <a:xfrm>
            <a:off x="15859" y="3356943"/>
            <a:ext cx="1111202" cy="369332"/>
          </a:xfrm>
          <a:prstGeom prst="rect">
            <a:avLst/>
          </a:prstGeom>
          <a:noFill/>
        </p:spPr>
        <p:txBody>
          <a:bodyPr wrap="none" rtlCol="0">
            <a:spAutoFit/>
          </a:bodyPr>
          <a:lstStyle/>
          <a:p>
            <a:r>
              <a:rPr lang="en-US" dirty="0" smtClean="0"/>
              <a:t>25</a:t>
            </a:r>
            <a:r>
              <a:rPr lang="ja-JP" altLang="en-US" dirty="0" smtClean="0"/>
              <a:t>年平均</a:t>
            </a:r>
            <a:endParaRPr lang="en-US" dirty="0"/>
          </a:p>
        </p:txBody>
      </p:sp>
      <p:sp>
        <p:nvSpPr>
          <p:cNvPr id="9" name="テキスト ボックス 8"/>
          <p:cNvSpPr txBox="1"/>
          <p:nvPr/>
        </p:nvSpPr>
        <p:spPr>
          <a:xfrm>
            <a:off x="15859" y="2481754"/>
            <a:ext cx="1034257" cy="646331"/>
          </a:xfrm>
          <a:prstGeom prst="rect">
            <a:avLst/>
          </a:prstGeom>
          <a:noFill/>
        </p:spPr>
        <p:txBody>
          <a:bodyPr wrap="none" rtlCol="0">
            <a:spAutoFit/>
          </a:bodyPr>
          <a:lstStyle/>
          <a:p>
            <a:r>
              <a:rPr lang="ja-JP" altLang="en-US" dirty="0" smtClean="0"/>
              <a:t>上位</a:t>
            </a:r>
            <a:endParaRPr lang="en-US" altLang="ja-JP" dirty="0" smtClean="0"/>
          </a:p>
          <a:p>
            <a:r>
              <a:rPr lang="ja-JP" altLang="en-US" dirty="0" smtClean="0"/>
              <a:t>３年平均</a:t>
            </a:r>
            <a:endParaRPr lang="en-US" dirty="0"/>
          </a:p>
        </p:txBody>
      </p:sp>
      <p:sp>
        <p:nvSpPr>
          <p:cNvPr id="10" name="テキスト ボックス 9"/>
          <p:cNvSpPr txBox="1"/>
          <p:nvPr/>
        </p:nvSpPr>
        <p:spPr>
          <a:xfrm>
            <a:off x="15859" y="3993922"/>
            <a:ext cx="1034257" cy="646331"/>
          </a:xfrm>
          <a:prstGeom prst="rect">
            <a:avLst/>
          </a:prstGeom>
          <a:noFill/>
        </p:spPr>
        <p:txBody>
          <a:bodyPr wrap="none" rtlCol="0">
            <a:spAutoFit/>
          </a:bodyPr>
          <a:lstStyle/>
          <a:p>
            <a:r>
              <a:rPr lang="ja-JP" altLang="en-US" dirty="0" smtClean="0"/>
              <a:t>下位</a:t>
            </a:r>
            <a:endParaRPr lang="en-US" altLang="ja-JP" dirty="0" smtClean="0"/>
          </a:p>
          <a:p>
            <a:r>
              <a:rPr lang="ja-JP" altLang="en-US" dirty="0" smtClean="0"/>
              <a:t>３年平均</a:t>
            </a:r>
            <a:endParaRPr lang="en-US" dirty="0"/>
          </a:p>
        </p:txBody>
      </p:sp>
      <p:sp>
        <p:nvSpPr>
          <p:cNvPr id="6" name="テキスト ボックス 5"/>
          <p:cNvSpPr txBox="1"/>
          <p:nvPr/>
        </p:nvSpPr>
        <p:spPr>
          <a:xfrm>
            <a:off x="8069667" y="2468411"/>
            <a:ext cx="1074333" cy="646331"/>
          </a:xfrm>
          <a:prstGeom prst="rect">
            <a:avLst/>
          </a:prstGeom>
          <a:noFill/>
        </p:spPr>
        <p:txBody>
          <a:bodyPr wrap="none" rtlCol="0">
            <a:spAutoFit/>
          </a:bodyPr>
          <a:lstStyle/>
          <a:p>
            <a:r>
              <a:rPr lang="ja-JP" altLang="en-US" dirty="0" smtClean="0"/>
              <a:t>各モデル</a:t>
            </a:r>
            <a:endParaRPr lang="en-US" altLang="ja-JP" dirty="0" smtClean="0"/>
          </a:p>
          <a:p>
            <a:r>
              <a:rPr lang="ja-JP" altLang="en-US" dirty="0" smtClean="0"/>
              <a:t>の分布</a:t>
            </a:r>
            <a:endParaRPr lang="en-US" dirty="0"/>
          </a:p>
        </p:txBody>
      </p:sp>
      <p:sp>
        <p:nvSpPr>
          <p:cNvPr id="12" name="テキスト ボックス 11"/>
          <p:cNvSpPr txBox="1"/>
          <p:nvPr/>
        </p:nvSpPr>
        <p:spPr>
          <a:xfrm>
            <a:off x="5401448" y="6044808"/>
            <a:ext cx="1011367" cy="523220"/>
          </a:xfrm>
          <a:prstGeom prst="rect">
            <a:avLst/>
          </a:prstGeom>
          <a:noFill/>
        </p:spPr>
        <p:txBody>
          <a:bodyPr wrap="none" rtlCol="0">
            <a:spAutoFit/>
          </a:bodyPr>
          <a:lstStyle/>
          <a:p>
            <a:r>
              <a:rPr lang="en-US" altLang="ja-JP" sz="2800" dirty="0" smtClean="0">
                <a:solidFill>
                  <a:srgbClr val="FF0000"/>
                </a:solidFill>
              </a:rPr>
              <a:t>rcp85</a:t>
            </a:r>
            <a:endParaRPr lang="en-US" sz="2800" dirty="0">
              <a:solidFill>
                <a:srgbClr val="FF0000"/>
              </a:solidFill>
            </a:endParaRPr>
          </a:p>
        </p:txBody>
      </p:sp>
      <p:sp>
        <p:nvSpPr>
          <p:cNvPr id="13" name="テキスト ボックス 12"/>
          <p:cNvSpPr txBox="1"/>
          <p:nvPr/>
        </p:nvSpPr>
        <p:spPr>
          <a:xfrm>
            <a:off x="4277703" y="6044808"/>
            <a:ext cx="1011367" cy="523220"/>
          </a:xfrm>
          <a:prstGeom prst="rect">
            <a:avLst/>
          </a:prstGeom>
          <a:noFill/>
        </p:spPr>
        <p:txBody>
          <a:bodyPr wrap="none" rtlCol="0">
            <a:spAutoFit/>
          </a:bodyPr>
          <a:lstStyle/>
          <a:p>
            <a:r>
              <a:rPr lang="en-US" altLang="ja-JP" sz="2800" dirty="0" smtClean="0">
                <a:solidFill>
                  <a:srgbClr val="00B0F0"/>
                </a:solidFill>
              </a:rPr>
              <a:t>rcp45</a:t>
            </a:r>
            <a:endParaRPr lang="en-US" sz="2800" dirty="0">
              <a:solidFill>
                <a:srgbClr val="00B0F0"/>
              </a:solidFill>
            </a:endParaRPr>
          </a:p>
        </p:txBody>
      </p:sp>
      <p:sp>
        <p:nvSpPr>
          <p:cNvPr id="14" name="テキスト ボックス 13"/>
          <p:cNvSpPr txBox="1"/>
          <p:nvPr/>
        </p:nvSpPr>
        <p:spPr>
          <a:xfrm>
            <a:off x="2657476" y="6044808"/>
            <a:ext cx="1507849" cy="523220"/>
          </a:xfrm>
          <a:prstGeom prst="rect">
            <a:avLst/>
          </a:prstGeom>
          <a:noFill/>
        </p:spPr>
        <p:txBody>
          <a:bodyPr wrap="none" rtlCol="0">
            <a:spAutoFit/>
          </a:bodyPr>
          <a:lstStyle/>
          <a:p>
            <a:r>
              <a:rPr lang="en-US" altLang="ja-JP" sz="2800" dirty="0">
                <a:solidFill>
                  <a:schemeClr val="bg1">
                    <a:lumMod val="50000"/>
                  </a:schemeClr>
                </a:solidFill>
              </a:rPr>
              <a:t>h</a:t>
            </a:r>
            <a:r>
              <a:rPr lang="en-US" altLang="ja-JP" sz="2800" dirty="0" smtClean="0">
                <a:solidFill>
                  <a:schemeClr val="bg1">
                    <a:lumMod val="50000"/>
                  </a:schemeClr>
                </a:solidFill>
              </a:rPr>
              <a:t>istorical</a:t>
            </a:r>
            <a:endParaRPr lang="en-US" sz="2800" dirty="0">
              <a:solidFill>
                <a:schemeClr val="bg1">
                  <a:lumMod val="50000"/>
                </a:schemeClr>
              </a:solidFill>
            </a:endParaRPr>
          </a:p>
        </p:txBody>
      </p:sp>
      <p:sp>
        <p:nvSpPr>
          <p:cNvPr id="8" name="テキスト ボックス 7"/>
          <p:cNvSpPr txBox="1"/>
          <p:nvPr/>
        </p:nvSpPr>
        <p:spPr>
          <a:xfrm>
            <a:off x="2627784" y="5229200"/>
            <a:ext cx="962123" cy="646331"/>
          </a:xfrm>
          <a:prstGeom prst="rect">
            <a:avLst/>
          </a:prstGeom>
          <a:noFill/>
        </p:spPr>
        <p:txBody>
          <a:bodyPr wrap="none" rtlCol="0">
            <a:spAutoFit/>
          </a:bodyPr>
          <a:lstStyle/>
          <a:p>
            <a:r>
              <a:rPr lang="ja-JP" altLang="en-US" sz="3600" dirty="0" smtClean="0"/>
              <a:t>７月</a:t>
            </a:r>
            <a:endParaRPr lang="en-US" sz="3600" dirty="0" smtClean="0"/>
          </a:p>
        </p:txBody>
      </p:sp>
      <p:sp>
        <p:nvSpPr>
          <p:cNvPr id="16" name="テキスト ボックス 15"/>
          <p:cNvSpPr txBox="1"/>
          <p:nvPr/>
        </p:nvSpPr>
        <p:spPr>
          <a:xfrm>
            <a:off x="6023166" y="5229199"/>
            <a:ext cx="962123" cy="646331"/>
          </a:xfrm>
          <a:prstGeom prst="rect">
            <a:avLst/>
          </a:prstGeom>
          <a:noFill/>
        </p:spPr>
        <p:txBody>
          <a:bodyPr wrap="none" rtlCol="0">
            <a:spAutoFit/>
          </a:bodyPr>
          <a:lstStyle/>
          <a:p>
            <a:r>
              <a:rPr lang="ja-JP" altLang="en-US" sz="3600" dirty="0" smtClean="0"/>
              <a:t>８月</a:t>
            </a:r>
            <a:endParaRPr lang="en-US" sz="3600" dirty="0"/>
          </a:p>
        </p:txBody>
      </p:sp>
      <p:sp>
        <p:nvSpPr>
          <p:cNvPr id="17" name="テキスト ボックス 16"/>
          <p:cNvSpPr txBox="1"/>
          <p:nvPr/>
        </p:nvSpPr>
        <p:spPr>
          <a:xfrm>
            <a:off x="0" y="1340768"/>
            <a:ext cx="1736373" cy="707886"/>
          </a:xfrm>
          <a:prstGeom prst="rect">
            <a:avLst/>
          </a:prstGeom>
          <a:noFill/>
        </p:spPr>
        <p:txBody>
          <a:bodyPr wrap="none" rtlCol="0">
            <a:spAutoFit/>
          </a:bodyPr>
          <a:lstStyle/>
          <a:p>
            <a:r>
              <a:rPr lang="ja-JP" altLang="en-US" sz="2000" dirty="0" smtClean="0"/>
              <a:t>基準期間：</a:t>
            </a:r>
            <a:endParaRPr lang="en-US" sz="2000" dirty="0" smtClean="0"/>
          </a:p>
          <a:p>
            <a:r>
              <a:rPr lang="en-US" sz="2000" dirty="0" smtClean="0"/>
              <a:t>1981</a:t>
            </a:r>
            <a:r>
              <a:rPr lang="ja-JP" altLang="en-US" sz="2000" dirty="0" smtClean="0"/>
              <a:t>～</a:t>
            </a:r>
            <a:r>
              <a:rPr lang="en-US" altLang="ja-JP" sz="2000" dirty="0" smtClean="0"/>
              <a:t>2005</a:t>
            </a:r>
            <a:r>
              <a:rPr lang="ja-JP" altLang="en-US" sz="2000" dirty="0" smtClean="0"/>
              <a:t>年</a:t>
            </a:r>
            <a:endParaRPr lang="en-US" altLang="ja-JP" sz="2000" dirty="0" smtClean="0"/>
          </a:p>
        </p:txBody>
      </p:sp>
    </p:spTree>
    <p:extLst>
      <p:ext uri="{BB962C8B-B14F-4D97-AF65-F5344CB8AC3E}">
        <p14:creationId xmlns:p14="http://schemas.microsoft.com/office/powerpoint/2010/main" val="2858468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8794" y="1124744"/>
            <a:ext cx="8786412" cy="5044107"/>
          </a:xfrm>
        </p:spPr>
        <p:txBody>
          <a:bodyPr>
            <a:noAutofit/>
          </a:bodyPr>
          <a:lstStyle/>
          <a:p>
            <a:pPr marL="514350" indent="-514350">
              <a:buFont typeface="+mj-lt"/>
              <a:buAutoNum type="arabicParenR"/>
            </a:pPr>
            <a:r>
              <a:rPr kumimoji="1" lang="en-US" altLang="ja-JP" sz="2800" dirty="0" smtClean="0"/>
              <a:t>500hPa</a:t>
            </a:r>
            <a:r>
              <a:rPr kumimoji="1" lang="ja-JP" altLang="en-US" sz="2800" dirty="0" smtClean="0"/>
              <a:t>高度から定義される極東</a:t>
            </a:r>
            <a:r>
              <a:rPr kumimoji="1" lang="ja-JP" altLang="en-US" sz="2800" dirty="0"/>
              <a:t>東西</a:t>
            </a:r>
            <a:r>
              <a:rPr kumimoji="1" lang="ja-JP" altLang="en-US" sz="2800" dirty="0" smtClean="0"/>
              <a:t>指数（</a:t>
            </a:r>
            <a:r>
              <a:rPr kumimoji="1" lang="en-US" altLang="ja-JP" sz="2800" dirty="0" smtClean="0"/>
              <a:t>FEZI</a:t>
            </a:r>
            <a:r>
              <a:rPr kumimoji="1" lang="ja-JP" altLang="en-US" sz="2800" dirty="0" smtClean="0"/>
              <a:t>）は、ヤマセ現象に関連する大規模な大気循環の変動を良く捉える指標である。</a:t>
            </a:r>
            <a:endParaRPr kumimoji="1" lang="en-US" altLang="ja-JP" sz="2800" dirty="0" smtClean="0"/>
          </a:p>
          <a:p>
            <a:pPr marL="514350" indent="-514350">
              <a:buFont typeface="+mj-lt"/>
              <a:buAutoNum type="arabicParenR"/>
            </a:pPr>
            <a:r>
              <a:rPr kumimoji="1" lang="en-US" altLang="ja-JP" sz="2800" dirty="0" smtClean="0"/>
              <a:t>CMIP5</a:t>
            </a:r>
            <a:r>
              <a:rPr kumimoji="1" lang="ja-JP" altLang="en-US" sz="2800" dirty="0" smtClean="0"/>
              <a:t>マルチ気候モデル群は、</a:t>
            </a:r>
            <a:r>
              <a:rPr kumimoji="1" lang="en-US" altLang="ja-JP" sz="2800" dirty="0" smtClean="0"/>
              <a:t>FEZI</a:t>
            </a:r>
            <a:r>
              <a:rPr kumimoji="1" lang="ja-JP" altLang="en-US" sz="2800" dirty="0" smtClean="0"/>
              <a:t>低指数時</a:t>
            </a:r>
            <a:r>
              <a:rPr kumimoji="1" lang="ja-JP" altLang="en-US" sz="2800" dirty="0"/>
              <a:t>に</a:t>
            </a:r>
            <a:r>
              <a:rPr kumimoji="1" lang="ja-JP" altLang="en-US" sz="2800" dirty="0" smtClean="0"/>
              <a:t>みられる大規模大気</a:t>
            </a:r>
            <a:r>
              <a:rPr kumimoji="1" lang="ja-JP" altLang="en-US" sz="2800" dirty="0"/>
              <a:t>循環の</a:t>
            </a:r>
            <a:r>
              <a:rPr kumimoji="1" lang="ja-JP" altLang="en-US" sz="2800" dirty="0" smtClean="0"/>
              <a:t>特徴</a:t>
            </a:r>
            <a:r>
              <a:rPr kumimoji="1" lang="ja-JP" altLang="en-US" sz="2800" dirty="0"/>
              <a:t>について</a:t>
            </a:r>
            <a:r>
              <a:rPr kumimoji="1" lang="ja-JP" altLang="en-US" sz="2800" dirty="0" smtClean="0"/>
              <a:t>、モデル間のばらつきが大きいものの概ね現実的に再現する。ただし、モデルが再現するオホーツク海高気圧の発達と日本への寒気南下の程度は弱い傾向がある。</a:t>
            </a:r>
            <a:endParaRPr kumimoji="1" lang="en-US" altLang="ja-JP" sz="2800" dirty="0" smtClean="0"/>
          </a:p>
          <a:p>
            <a:pPr marL="514350" indent="-514350">
              <a:buFont typeface="+mj-lt"/>
              <a:buAutoNum type="arabicParenR"/>
            </a:pPr>
            <a:r>
              <a:rPr kumimoji="1" lang="ja-JP" altLang="en-US" sz="2800" dirty="0" smtClean="0"/>
              <a:t>将来予測実験では、ヤマセ季後半の７～８月に</a:t>
            </a:r>
            <a:r>
              <a:rPr kumimoji="1" lang="en-US" altLang="ja-JP" sz="2800" dirty="0" smtClean="0"/>
              <a:t>FEZI</a:t>
            </a:r>
            <a:r>
              <a:rPr kumimoji="1" lang="ja-JP" altLang="en-US" sz="2800" dirty="0" smtClean="0"/>
              <a:t>の低下を予測するモデルが多いものの、予測値のモデル間のばらつきは大きい。</a:t>
            </a:r>
            <a:endParaRPr kumimoji="1" lang="ja-JP" altLang="en-US" sz="2800" dirty="0"/>
          </a:p>
        </p:txBody>
      </p:sp>
      <p:sp>
        <p:nvSpPr>
          <p:cNvPr id="4" name="正方形/長方形 3"/>
          <p:cNvSpPr/>
          <p:nvPr/>
        </p:nvSpPr>
        <p:spPr>
          <a:xfrm>
            <a:off x="0" y="0"/>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smtClean="0"/>
              <a:t>まとめ</a:t>
            </a:r>
            <a:endParaRPr lang="ja-JP" altLang="en-US" sz="4400" dirty="0"/>
          </a:p>
        </p:txBody>
      </p:sp>
    </p:spTree>
    <p:extLst>
      <p:ext uri="{BB962C8B-B14F-4D97-AF65-F5344CB8AC3E}">
        <p14:creationId xmlns:p14="http://schemas.microsoft.com/office/powerpoint/2010/main" val="3218032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27294" y="7429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研究目的</a:t>
            </a:r>
            <a:endParaRPr lang="ja-JP" altLang="en-US" dirty="0"/>
          </a:p>
        </p:txBody>
      </p:sp>
      <p:sp>
        <p:nvSpPr>
          <p:cNvPr id="5" name="テキスト ボックス 4"/>
          <p:cNvSpPr txBox="1"/>
          <p:nvPr/>
        </p:nvSpPr>
        <p:spPr>
          <a:xfrm>
            <a:off x="228826" y="1484784"/>
            <a:ext cx="8591646" cy="3539430"/>
          </a:xfrm>
          <a:prstGeom prst="rect">
            <a:avLst/>
          </a:prstGeom>
          <a:noFill/>
        </p:spPr>
        <p:txBody>
          <a:bodyPr wrap="square" rtlCol="0">
            <a:spAutoFit/>
          </a:bodyPr>
          <a:lstStyle/>
          <a:p>
            <a:pPr marL="457200" indent="-457200">
              <a:buFont typeface="Arial" pitchFamily="34" charset="0"/>
              <a:buChar char="•"/>
            </a:pPr>
            <a:r>
              <a:rPr lang="en-US" altLang="ja-JP" sz="3200" dirty="0" smtClean="0"/>
              <a:t>CMIP5</a:t>
            </a:r>
            <a:r>
              <a:rPr lang="ja-JP" altLang="en-US" sz="3200" dirty="0" smtClean="0"/>
              <a:t>実験に参加したマルチ気候モデルを対象に、ヤマセに関連する大気循環の再現特性を調べる。</a:t>
            </a:r>
            <a:endParaRPr lang="en-US" altLang="ja-JP" sz="3200" dirty="0" smtClean="0"/>
          </a:p>
          <a:p>
            <a:pPr marL="457200" indent="-457200">
              <a:buFont typeface="Arial" pitchFamily="34" charset="0"/>
              <a:buChar char="•"/>
            </a:pPr>
            <a:endParaRPr lang="en-US" altLang="ja-JP" sz="3200" dirty="0" smtClean="0"/>
          </a:p>
          <a:p>
            <a:pPr marL="457200" indent="-457200">
              <a:buFont typeface="Arial" pitchFamily="34" charset="0"/>
              <a:buChar char="•"/>
            </a:pPr>
            <a:r>
              <a:rPr lang="ja-JP" altLang="en-US" sz="3200" dirty="0" smtClean="0"/>
              <a:t>マルチ気候モデルの将来予測実験データを解析し、ヤマセに関連する大気循環の将来変化とその不確実性を明らかにする。</a:t>
            </a:r>
            <a:endParaRPr lang="en-US" altLang="ja-JP" sz="3200" dirty="0" smtClean="0"/>
          </a:p>
        </p:txBody>
      </p:sp>
    </p:spTree>
    <p:extLst>
      <p:ext uri="{BB962C8B-B14F-4D97-AF65-F5344CB8AC3E}">
        <p14:creationId xmlns:p14="http://schemas.microsoft.com/office/powerpoint/2010/main" val="2542651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2"/>
          <p:cNvSpPr txBox="1">
            <a:spLocks noChangeArrowheads="1"/>
          </p:cNvSpPr>
          <p:nvPr/>
        </p:nvSpPr>
        <p:spPr bwMode="auto">
          <a:xfrm>
            <a:off x="-6166" y="836712"/>
            <a:ext cx="91440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itchFamily="34" charset="0"/>
              <a:buChar char="•"/>
            </a:pPr>
            <a:r>
              <a:rPr lang="en-US" altLang="ja-JP" sz="2400" dirty="0" smtClean="0"/>
              <a:t>CMIP5:  5</a:t>
            </a:r>
            <a:r>
              <a:rPr lang="en-US" altLang="ja-JP" sz="2400" baseline="30000" dirty="0" smtClean="0"/>
              <a:t>th</a:t>
            </a:r>
            <a:r>
              <a:rPr lang="en-US" altLang="ja-JP" sz="2400" dirty="0" smtClean="0"/>
              <a:t> Phase of the Coupled Model </a:t>
            </a:r>
            <a:r>
              <a:rPr lang="en-US" altLang="ja-JP" sz="2400" dirty="0" err="1" smtClean="0"/>
              <a:t>Intercomparison</a:t>
            </a:r>
            <a:r>
              <a:rPr lang="en-US" altLang="ja-JP" sz="2400" dirty="0" smtClean="0"/>
              <a:t> Project </a:t>
            </a:r>
          </a:p>
          <a:p>
            <a:r>
              <a:rPr lang="en-US" altLang="ja-JP" sz="2400" dirty="0" smtClean="0"/>
              <a:t>	</a:t>
            </a:r>
            <a:r>
              <a:rPr lang="ja-JP" altLang="en-US" sz="2400" dirty="0" smtClean="0"/>
              <a:t>（第５期</a:t>
            </a:r>
            <a:r>
              <a:rPr lang="ja-JP" altLang="en-US" sz="2400" dirty="0"/>
              <a:t>結合モデル相互</a:t>
            </a:r>
            <a:r>
              <a:rPr lang="ja-JP" altLang="en-US" sz="2400" dirty="0" smtClean="0"/>
              <a:t>比較実験）</a:t>
            </a:r>
            <a:endParaRPr lang="en-US" altLang="ja-JP" sz="2400" dirty="0" smtClean="0"/>
          </a:p>
          <a:p>
            <a:pPr marL="342900" indent="-342900">
              <a:buFont typeface="Arial" pitchFamily="34" charset="0"/>
              <a:buChar char="•"/>
            </a:pPr>
            <a:r>
              <a:rPr lang="ja-JP" altLang="en-US" sz="2400" dirty="0" smtClean="0"/>
              <a:t>結果は</a:t>
            </a:r>
            <a:r>
              <a:rPr lang="en-US" altLang="ja-JP" sz="2400" dirty="0" smtClean="0"/>
              <a:t>IPCC</a:t>
            </a:r>
            <a:r>
              <a:rPr lang="ja-JP" altLang="en-US" sz="2400" dirty="0" smtClean="0"/>
              <a:t>第５次報告書に使われる。</a:t>
            </a:r>
            <a:endParaRPr lang="en-US" altLang="ja-JP" sz="2400" dirty="0" smtClean="0"/>
          </a:p>
          <a:p>
            <a:pPr marL="342900" indent="-342900">
              <a:buFont typeface="Arial" pitchFamily="34" charset="0"/>
              <a:buChar char="•"/>
            </a:pPr>
            <a:r>
              <a:rPr lang="en-US" altLang="ja-JP" sz="2400" dirty="0" smtClean="0"/>
              <a:t>20</a:t>
            </a:r>
            <a:r>
              <a:rPr lang="ja-JP" altLang="en-US" sz="2400" dirty="0" smtClean="0"/>
              <a:t>世紀再現実験、近未来予測実験（</a:t>
            </a:r>
            <a:r>
              <a:rPr lang="en-US" altLang="ja-JP" sz="2400" dirty="0" smtClean="0"/>
              <a:t>2030</a:t>
            </a:r>
            <a:r>
              <a:rPr lang="ja-JP" altLang="en-US" sz="2400" dirty="0" smtClean="0"/>
              <a:t>年代まで）、長期予測実験などから構成される。</a:t>
            </a:r>
            <a:endParaRPr lang="en-US" altLang="ja-JP" sz="2400" dirty="0" smtClean="0"/>
          </a:p>
          <a:p>
            <a:pPr marL="342900" indent="-342900">
              <a:buFont typeface="Arial" pitchFamily="34" charset="0"/>
              <a:buChar char="•"/>
            </a:pPr>
            <a:r>
              <a:rPr lang="ja-JP" altLang="en-US" sz="2400" dirty="0" smtClean="0"/>
              <a:t>予測実験では、あらかじめ策定された温室効果ガス（</a:t>
            </a:r>
            <a:r>
              <a:rPr lang="en-US" altLang="ja-JP" sz="2400" dirty="0" smtClean="0"/>
              <a:t>CO</a:t>
            </a:r>
            <a:r>
              <a:rPr lang="en-US" altLang="ja-JP" sz="2400" baseline="-25000" dirty="0" smtClean="0"/>
              <a:t>2</a:t>
            </a:r>
            <a:r>
              <a:rPr lang="ja-JP" altLang="en-US" sz="2400" dirty="0" smtClean="0"/>
              <a:t>など）やエアロゾルなどの排出シナリオを気候モデルに与える。</a:t>
            </a:r>
            <a:endParaRPr lang="en-US" altLang="ja-JP" sz="2800" u="sng" dirty="0" smtClean="0"/>
          </a:p>
          <a:p>
            <a:r>
              <a:rPr lang="ja-JP" altLang="en-US" sz="2800" u="sng" dirty="0" smtClean="0"/>
              <a:t>解析対象：</a:t>
            </a:r>
            <a:endParaRPr lang="en-US" altLang="ja-JP" sz="2800" u="sng" dirty="0" smtClean="0"/>
          </a:p>
          <a:p>
            <a:pPr marL="342900" indent="-342900">
              <a:buFont typeface="Arial" pitchFamily="34" charset="0"/>
              <a:buChar char="•"/>
            </a:pPr>
            <a:r>
              <a:rPr lang="en-US" altLang="ja-JP" sz="2400" dirty="0" smtClean="0"/>
              <a:t>20</a:t>
            </a:r>
            <a:r>
              <a:rPr lang="ja-JP" altLang="en-US" sz="2400" dirty="0" smtClean="0"/>
              <a:t>世紀再現実験（</a:t>
            </a:r>
            <a:r>
              <a:rPr lang="en-US" altLang="ja-JP" sz="2400" dirty="0"/>
              <a:t>h</a:t>
            </a:r>
            <a:r>
              <a:rPr lang="en-US" altLang="ja-JP" sz="2400" dirty="0" smtClean="0"/>
              <a:t>istorical</a:t>
            </a:r>
            <a:r>
              <a:rPr lang="ja-JP" altLang="en-US" sz="2400" dirty="0" smtClean="0"/>
              <a:t>）</a:t>
            </a:r>
            <a:endParaRPr lang="en-US" altLang="ja-JP" sz="2400" dirty="0" smtClean="0"/>
          </a:p>
          <a:p>
            <a:pPr marL="342900" indent="-342900">
              <a:buFont typeface="Arial" pitchFamily="34" charset="0"/>
              <a:buChar char="•"/>
            </a:pPr>
            <a:r>
              <a:rPr lang="ja-JP" altLang="en-US" sz="2400" dirty="0" smtClean="0"/>
              <a:t>長期予測実験（</a:t>
            </a:r>
            <a:r>
              <a:rPr lang="en-US" altLang="ja-JP" sz="2400" dirty="0" smtClean="0"/>
              <a:t>rcp45, rcp85</a:t>
            </a:r>
            <a:r>
              <a:rPr lang="ja-JP" altLang="en-US" sz="2400" dirty="0" smtClean="0"/>
              <a:t>）</a:t>
            </a:r>
            <a:endParaRPr lang="en-US" altLang="ja-JP" sz="2400" dirty="0" smtClean="0"/>
          </a:p>
        </p:txBody>
      </p:sp>
      <p:sp>
        <p:nvSpPr>
          <p:cNvPr id="30" name="テキスト ボックス 29"/>
          <p:cNvSpPr txBox="1"/>
          <p:nvPr/>
        </p:nvSpPr>
        <p:spPr>
          <a:xfrm>
            <a:off x="3874087" y="6457890"/>
            <a:ext cx="5290231" cy="400110"/>
          </a:xfrm>
          <a:prstGeom prst="rect">
            <a:avLst/>
          </a:prstGeom>
          <a:noFill/>
        </p:spPr>
        <p:txBody>
          <a:bodyPr wrap="none" rtlCol="0">
            <a:spAutoFit/>
          </a:bodyPr>
          <a:lstStyle/>
          <a:p>
            <a:r>
              <a:rPr kumimoji="1" lang="ja-JP" altLang="en-US" sz="2000" dirty="0" smtClean="0"/>
              <a:t>多くの大気モデルの水平</a:t>
            </a:r>
            <a:r>
              <a:rPr lang="ja-JP" altLang="en-US" sz="2000" dirty="0" smtClean="0"/>
              <a:t>解像度</a:t>
            </a:r>
            <a:r>
              <a:rPr kumimoji="1" lang="ja-JP" altLang="en-US" sz="2000" dirty="0" smtClean="0"/>
              <a:t>：　</a:t>
            </a:r>
            <a:r>
              <a:rPr lang="en-US" altLang="ja-JP" sz="2000" dirty="0" smtClean="0"/>
              <a:t>200</a:t>
            </a:r>
            <a:r>
              <a:rPr lang="ja-JP" altLang="en-US" sz="2000" dirty="0" smtClean="0"/>
              <a:t>～</a:t>
            </a:r>
            <a:r>
              <a:rPr lang="en-US" altLang="ja-JP" sz="2000" dirty="0" smtClean="0"/>
              <a:t>300</a:t>
            </a:r>
            <a:r>
              <a:rPr kumimoji="1" lang="en-US" altLang="ja-JP" sz="2000" dirty="0" smtClean="0"/>
              <a:t>km</a:t>
            </a:r>
            <a:endParaRPr kumimoji="1" lang="ja-JP" altLang="en-US" sz="2000" dirty="0"/>
          </a:p>
        </p:txBody>
      </p:sp>
      <p:sp>
        <p:nvSpPr>
          <p:cNvPr id="11" name="正方形/長方形 10"/>
          <p:cNvSpPr/>
          <p:nvPr/>
        </p:nvSpPr>
        <p:spPr>
          <a:xfrm>
            <a:off x="0" y="15181"/>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ＣＭＩＰ５マルチ気候モデル</a:t>
            </a:r>
            <a:endParaRPr lang="ja-JP" altLang="en-US" sz="3200" dirty="0"/>
          </a:p>
        </p:txBody>
      </p:sp>
      <p:sp>
        <p:nvSpPr>
          <p:cNvPr id="4" name="正方形/長方形 3"/>
          <p:cNvSpPr/>
          <p:nvPr/>
        </p:nvSpPr>
        <p:spPr>
          <a:xfrm>
            <a:off x="76454" y="4581128"/>
            <a:ext cx="9049047" cy="1938992"/>
          </a:xfrm>
          <a:prstGeom prst="rect">
            <a:avLst/>
          </a:prstGeom>
        </p:spPr>
        <p:txBody>
          <a:bodyPr wrap="square">
            <a:spAutoFit/>
          </a:bodyPr>
          <a:lstStyle/>
          <a:p>
            <a:r>
              <a:rPr lang="en-US" altLang="ja-JP" sz="2000" dirty="0" smtClean="0"/>
              <a:t>34 model list</a:t>
            </a:r>
            <a:r>
              <a:rPr lang="en-US" sz="2000" dirty="0" smtClean="0"/>
              <a:t> = “ACCESS1-0, ACCESS1-3,  BNU-ESM,  CCSM4,  CESM1-BGC,  CMCC-CM, </a:t>
            </a:r>
          </a:p>
          <a:p>
            <a:r>
              <a:rPr lang="en-US" sz="2000" dirty="0" smtClean="0"/>
              <a:t>CMCC-CMS,  CESM1-CAM5,  CNRM-CM5,  CSIRO-Mk3-6-0,  CanESM2,  FGOALS-g2, FGOALS-s2,  FIO-ESM,  GFDL-CM3,  GFDL-ESM2M,  GISS-E2-H,  GISS-E2-R,  </a:t>
            </a:r>
          </a:p>
          <a:p>
            <a:r>
              <a:rPr lang="en-US" sz="2000" dirty="0" smtClean="0"/>
              <a:t>HadGEM2-AO,  HadGEM2-CC,  HadGEM2-ES,  IPSL-CM5A-LR,  IPSL-CM5A-MR,  </a:t>
            </a:r>
          </a:p>
          <a:p>
            <a:r>
              <a:rPr lang="en-US" sz="2000" dirty="0" smtClean="0"/>
              <a:t>IPSL-CM5B-LR, </a:t>
            </a:r>
            <a:r>
              <a:rPr lang="en-US" sz="2000" b="1" dirty="0" smtClean="0"/>
              <a:t>MIROC-ESM-CHEM</a:t>
            </a:r>
            <a:r>
              <a:rPr lang="en-US" sz="2000" dirty="0" smtClean="0"/>
              <a:t>,   </a:t>
            </a:r>
            <a:r>
              <a:rPr lang="en-US" sz="2000" b="1" dirty="0" smtClean="0"/>
              <a:t>MIROC-ESM</a:t>
            </a:r>
            <a:r>
              <a:rPr lang="en-US" sz="2000" dirty="0" smtClean="0"/>
              <a:t>,  </a:t>
            </a:r>
            <a:r>
              <a:rPr lang="en-US" sz="2000" b="1" dirty="0" smtClean="0"/>
              <a:t>MIROC5</a:t>
            </a:r>
            <a:r>
              <a:rPr lang="en-US" sz="2000" dirty="0" smtClean="0"/>
              <a:t>,  MPI-ESM-LR,  </a:t>
            </a:r>
          </a:p>
          <a:p>
            <a:r>
              <a:rPr lang="en-US" sz="2000" dirty="0" smtClean="0"/>
              <a:t>MPI-ESM-MR,  </a:t>
            </a:r>
            <a:r>
              <a:rPr lang="en-US" sz="2000" b="1" dirty="0" smtClean="0"/>
              <a:t>MRI-CGCM3</a:t>
            </a:r>
            <a:r>
              <a:rPr lang="en-US" sz="2000" dirty="0" smtClean="0"/>
              <a:t>,  NorESM1-M,  NorESM1-ME,  bcc-csm1-1,  </a:t>
            </a:r>
            <a:r>
              <a:rPr lang="en-US" sz="2000" dirty="0"/>
              <a:t>inmcm4"</a:t>
            </a:r>
          </a:p>
        </p:txBody>
      </p:sp>
    </p:spTree>
    <p:extLst>
      <p:ext uri="{BB962C8B-B14F-4D97-AF65-F5344CB8AC3E}">
        <p14:creationId xmlns:p14="http://schemas.microsoft.com/office/powerpoint/2010/main" val="2576444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1" y="2336616"/>
            <a:ext cx="4265101" cy="414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632352" y="1674896"/>
            <a:ext cx="1556836" cy="584775"/>
          </a:xfrm>
          <a:prstGeom prst="rect">
            <a:avLst/>
          </a:prstGeom>
          <a:noFill/>
        </p:spPr>
        <p:txBody>
          <a:bodyPr wrap="none" rtlCol="0">
            <a:spAutoFit/>
          </a:bodyPr>
          <a:lstStyle/>
          <a:p>
            <a:r>
              <a:rPr kumimoji="1" lang="ja-JP" altLang="en-US" sz="3200" dirty="0" smtClean="0"/>
              <a:t>ＣＭＩＰ３</a:t>
            </a:r>
            <a:endParaRPr kumimoji="1" lang="ja-JP" altLang="en-US" sz="3200" dirty="0"/>
          </a:p>
        </p:txBody>
      </p:sp>
      <p:sp>
        <p:nvSpPr>
          <p:cNvPr id="9" name="テキスト ボックス 8"/>
          <p:cNvSpPr txBox="1"/>
          <p:nvPr/>
        </p:nvSpPr>
        <p:spPr>
          <a:xfrm>
            <a:off x="6300189" y="1674896"/>
            <a:ext cx="1556836" cy="584775"/>
          </a:xfrm>
          <a:prstGeom prst="rect">
            <a:avLst/>
          </a:prstGeom>
          <a:noFill/>
        </p:spPr>
        <p:txBody>
          <a:bodyPr wrap="none" rtlCol="0">
            <a:spAutoFit/>
          </a:bodyPr>
          <a:lstStyle/>
          <a:p>
            <a:r>
              <a:rPr kumimoji="1" lang="ja-JP" altLang="en-US" sz="3200" dirty="0" smtClean="0"/>
              <a:t>ＣＭＩＰ５</a:t>
            </a:r>
            <a:endParaRPr kumimoji="1" lang="ja-JP" altLang="en-US" sz="3200"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179" y="2336616"/>
            <a:ext cx="4265101" cy="414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0" y="15181"/>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気候モデルのヤマセ頻度の再現性</a:t>
            </a:r>
            <a:endParaRPr lang="ja-JP" altLang="en-US" sz="3200" dirty="0"/>
          </a:p>
        </p:txBody>
      </p:sp>
      <p:sp>
        <p:nvSpPr>
          <p:cNvPr id="5" name="テキスト ボックス 4"/>
          <p:cNvSpPr txBox="1"/>
          <p:nvPr/>
        </p:nvSpPr>
        <p:spPr>
          <a:xfrm>
            <a:off x="2488175" y="6490372"/>
            <a:ext cx="1884427" cy="369332"/>
          </a:xfrm>
          <a:prstGeom prst="rect">
            <a:avLst/>
          </a:prstGeom>
          <a:noFill/>
        </p:spPr>
        <p:txBody>
          <a:bodyPr wrap="none" rtlCol="0">
            <a:spAutoFit/>
          </a:bodyPr>
          <a:lstStyle/>
          <a:p>
            <a:r>
              <a:rPr lang="en-US" dirty="0" smtClean="0"/>
              <a:t>Endo (2012, JMSJ)</a:t>
            </a:r>
            <a:endParaRPr lang="en-US" dirty="0"/>
          </a:p>
        </p:txBody>
      </p:sp>
      <p:sp>
        <p:nvSpPr>
          <p:cNvPr id="2" name="テキスト ボックス 1"/>
          <p:cNvSpPr txBox="1"/>
          <p:nvPr/>
        </p:nvSpPr>
        <p:spPr>
          <a:xfrm>
            <a:off x="5146599" y="1350656"/>
            <a:ext cx="3988592" cy="369332"/>
          </a:xfrm>
          <a:prstGeom prst="rect">
            <a:avLst/>
          </a:prstGeom>
          <a:noFill/>
        </p:spPr>
        <p:txBody>
          <a:bodyPr wrap="none" rtlCol="0">
            <a:spAutoFit/>
          </a:bodyPr>
          <a:lstStyle/>
          <a:p>
            <a:r>
              <a:rPr lang="ja-JP" altLang="en-US" dirty="0" smtClean="0"/>
              <a:t>＃モデルの旬平均地上風を元に数えた</a:t>
            </a:r>
            <a:endParaRPr lang="en-US" dirty="0"/>
          </a:p>
        </p:txBody>
      </p:sp>
      <p:sp>
        <p:nvSpPr>
          <p:cNvPr id="6" name="テキスト ボックス 5"/>
          <p:cNvSpPr txBox="1"/>
          <p:nvPr/>
        </p:nvSpPr>
        <p:spPr>
          <a:xfrm>
            <a:off x="-12765" y="1967284"/>
            <a:ext cx="1582484" cy="369332"/>
          </a:xfrm>
          <a:prstGeom prst="rect">
            <a:avLst/>
          </a:prstGeom>
          <a:noFill/>
        </p:spPr>
        <p:txBody>
          <a:bodyPr wrap="none" rtlCol="0">
            <a:spAutoFit/>
          </a:bodyPr>
          <a:lstStyle/>
          <a:p>
            <a:r>
              <a:rPr lang="en-US" dirty="0" smtClean="0"/>
              <a:t>1981</a:t>
            </a:r>
            <a:r>
              <a:rPr lang="ja-JP" altLang="en-US" dirty="0" smtClean="0"/>
              <a:t>～</a:t>
            </a:r>
            <a:r>
              <a:rPr lang="en-US" altLang="ja-JP" dirty="0" smtClean="0"/>
              <a:t>2000</a:t>
            </a:r>
            <a:r>
              <a:rPr lang="ja-JP" altLang="en-US" dirty="0" smtClean="0"/>
              <a:t>年</a:t>
            </a:r>
            <a:endParaRPr lang="en-US" dirty="0"/>
          </a:p>
        </p:txBody>
      </p:sp>
      <p:sp>
        <p:nvSpPr>
          <p:cNvPr id="11" name="テキスト ボックス 10"/>
          <p:cNvSpPr txBox="1"/>
          <p:nvPr/>
        </p:nvSpPr>
        <p:spPr>
          <a:xfrm>
            <a:off x="4663179" y="1967284"/>
            <a:ext cx="1582484" cy="369332"/>
          </a:xfrm>
          <a:prstGeom prst="rect">
            <a:avLst/>
          </a:prstGeom>
          <a:noFill/>
        </p:spPr>
        <p:txBody>
          <a:bodyPr wrap="none" rtlCol="0">
            <a:spAutoFit/>
          </a:bodyPr>
          <a:lstStyle/>
          <a:p>
            <a:r>
              <a:rPr lang="en-US" dirty="0" smtClean="0"/>
              <a:t>1981</a:t>
            </a:r>
            <a:r>
              <a:rPr lang="ja-JP" altLang="en-US" dirty="0" smtClean="0"/>
              <a:t>～</a:t>
            </a:r>
            <a:r>
              <a:rPr lang="en-US" altLang="ja-JP" dirty="0" smtClean="0"/>
              <a:t>2005</a:t>
            </a:r>
            <a:r>
              <a:rPr lang="ja-JP" altLang="en-US" dirty="0" smtClean="0"/>
              <a:t>年</a:t>
            </a:r>
            <a:endParaRPr lang="en-US" dirty="0"/>
          </a:p>
        </p:txBody>
      </p:sp>
      <p:sp>
        <p:nvSpPr>
          <p:cNvPr id="7" name="テキスト ボックス 6"/>
          <p:cNvSpPr txBox="1"/>
          <p:nvPr/>
        </p:nvSpPr>
        <p:spPr>
          <a:xfrm>
            <a:off x="1112951" y="806805"/>
            <a:ext cx="6918098" cy="523220"/>
          </a:xfrm>
          <a:prstGeom prst="rect">
            <a:avLst/>
          </a:prstGeom>
          <a:noFill/>
        </p:spPr>
        <p:txBody>
          <a:bodyPr wrap="square" rtlCol="0">
            <a:spAutoFit/>
          </a:bodyPr>
          <a:lstStyle/>
          <a:p>
            <a:r>
              <a:rPr lang="ja-JP" altLang="en-US" sz="2800" dirty="0" smtClean="0"/>
              <a:t>気候モデルのヤマセ頻度は系統的に少ない</a:t>
            </a:r>
            <a:endParaRPr lang="en-US" sz="2800" dirty="0"/>
          </a:p>
        </p:txBody>
      </p:sp>
      <p:sp>
        <p:nvSpPr>
          <p:cNvPr id="12" name="テキスト ボックス 11"/>
          <p:cNvSpPr txBox="1"/>
          <p:nvPr/>
        </p:nvSpPr>
        <p:spPr>
          <a:xfrm>
            <a:off x="6039752" y="6494348"/>
            <a:ext cx="3104248" cy="369332"/>
          </a:xfrm>
          <a:prstGeom prst="rect">
            <a:avLst/>
          </a:prstGeom>
          <a:noFill/>
        </p:spPr>
        <p:txBody>
          <a:bodyPr wrap="none" rtlCol="0">
            <a:spAutoFit/>
          </a:bodyPr>
          <a:lstStyle/>
          <a:p>
            <a:r>
              <a:rPr lang="ja-JP" altLang="en-US" dirty="0"/>
              <a:t>遠藤</a:t>
            </a:r>
            <a:r>
              <a:rPr lang="en-US" dirty="0" smtClean="0"/>
              <a:t> (2012, H23RECCA</a:t>
            </a:r>
            <a:r>
              <a:rPr lang="ja-JP" altLang="en-US" dirty="0" smtClean="0"/>
              <a:t>報告書</a:t>
            </a:r>
            <a:r>
              <a:rPr lang="en-US" dirty="0" smtClean="0"/>
              <a:t>)</a:t>
            </a:r>
            <a:endParaRPr lang="en-US" dirty="0"/>
          </a:p>
        </p:txBody>
      </p:sp>
    </p:spTree>
    <p:extLst>
      <p:ext uri="{BB962C8B-B14F-4D97-AF65-F5344CB8AC3E}">
        <p14:creationId xmlns:p14="http://schemas.microsoft.com/office/powerpoint/2010/main" val="1802027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3585" y="1874442"/>
            <a:ext cx="2837688" cy="4563237"/>
          </a:xfrm>
          <a:prstGeom prst="rect">
            <a:avLst/>
          </a:prstGeom>
        </p:spPr>
      </p:pic>
      <p:sp>
        <p:nvSpPr>
          <p:cNvPr id="27" name="正方形/長方形 26"/>
          <p:cNvSpPr/>
          <p:nvPr/>
        </p:nvSpPr>
        <p:spPr>
          <a:xfrm>
            <a:off x="0" y="15181"/>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気候値</a:t>
            </a:r>
            <a:r>
              <a:rPr lang="ja-JP" altLang="en-US" sz="3200" dirty="0" smtClean="0"/>
              <a:t>の</a:t>
            </a:r>
            <a:r>
              <a:rPr lang="ja-JP" altLang="en-US" sz="3200" dirty="0"/>
              <a:t>再現性</a:t>
            </a:r>
            <a:r>
              <a:rPr lang="ja-JP" altLang="en-US" sz="3200" dirty="0" smtClean="0"/>
              <a:t>　（</a:t>
            </a:r>
            <a:r>
              <a:rPr lang="ja-JP" altLang="en-US" sz="3200" dirty="0"/>
              <a:t>６月）</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364" y="1874441"/>
            <a:ext cx="3176397" cy="4563237"/>
          </a:xfrm>
          <a:prstGeom prst="rect">
            <a:avLst/>
          </a:prstGeom>
        </p:spPr>
      </p:pic>
      <p:sp>
        <p:nvSpPr>
          <p:cNvPr id="6" name="テキスト ボックス 5"/>
          <p:cNvSpPr txBox="1"/>
          <p:nvPr/>
        </p:nvSpPr>
        <p:spPr>
          <a:xfrm>
            <a:off x="4007658" y="6494303"/>
            <a:ext cx="5136342" cy="369332"/>
          </a:xfrm>
          <a:prstGeom prst="rect">
            <a:avLst/>
          </a:prstGeom>
          <a:noFill/>
        </p:spPr>
        <p:txBody>
          <a:bodyPr wrap="none" rtlCol="0">
            <a:spAutoFit/>
          </a:bodyPr>
          <a:lstStyle/>
          <a:p>
            <a:r>
              <a:rPr lang="ja-JP" altLang="en-US" dirty="0" smtClean="0"/>
              <a:t>＃ Ｚ５００とＴ８５０は全球平均バイアスを差し引いた</a:t>
            </a:r>
            <a:endParaRPr lang="en-US" dirty="0"/>
          </a:p>
        </p:txBody>
      </p:sp>
      <p:sp>
        <p:nvSpPr>
          <p:cNvPr id="7" name="テキスト ボックス 6"/>
          <p:cNvSpPr txBox="1"/>
          <p:nvPr/>
        </p:nvSpPr>
        <p:spPr>
          <a:xfrm>
            <a:off x="-1" y="2476110"/>
            <a:ext cx="1152880" cy="523220"/>
          </a:xfrm>
          <a:prstGeom prst="rect">
            <a:avLst/>
          </a:prstGeom>
          <a:noFill/>
        </p:spPr>
        <p:txBody>
          <a:bodyPr wrap="none" rtlCol="0">
            <a:spAutoFit/>
          </a:bodyPr>
          <a:lstStyle/>
          <a:p>
            <a:r>
              <a:rPr lang="ja-JP" altLang="en-US" sz="2800" dirty="0" smtClean="0"/>
              <a:t>Ｚ５００</a:t>
            </a:r>
            <a:endParaRPr lang="en-US" sz="2800" dirty="0"/>
          </a:p>
        </p:txBody>
      </p:sp>
      <p:sp>
        <p:nvSpPr>
          <p:cNvPr id="8" name="テキスト ボックス 7"/>
          <p:cNvSpPr txBox="1"/>
          <p:nvPr/>
        </p:nvSpPr>
        <p:spPr>
          <a:xfrm>
            <a:off x="-1" y="4005064"/>
            <a:ext cx="1148071" cy="523220"/>
          </a:xfrm>
          <a:prstGeom prst="rect">
            <a:avLst/>
          </a:prstGeom>
          <a:noFill/>
        </p:spPr>
        <p:txBody>
          <a:bodyPr wrap="none" rtlCol="0">
            <a:spAutoFit/>
          </a:bodyPr>
          <a:lstStyle/>
          <a:p>
            <a:r>
              <a:rPr lang="ja-JP" altLang="en-US" sz="2800" dirty="0" smtClean="0"/>
              <a:t>Ｔ８５０</a:t>
            </a:r>
            <a:endParaRPr lang="en-US" sz="2800" dirty="0"/>
          </a:p>
        </p:txBody>
      </p:sp>
      <p:sp>
        <p:nvSpPr>
          <p:cNvPr id="9" name="テキスト ボックス 8"/>
          <p:cNvSpPr txBox="1"/>
          <p:nvPr/>
        </p:nvSpPr>
        <p:spPr>
          <a:xfrm>
            <a:off x="4808" y="5402016"/>
            <a:ext cx="936475" cy="523220"/>
          </a:xfrm>
          <a:prstGeom prst="rect">
            <a:avLst/>
          </a:prstGeom>
          <a:noFill/>
        </p:spPr>
        <p:txBody>
          <a:bodyPr wrap="none" rtlCol="0">
            <a:spAutoFit/>
          </a:bodyPr>
          <a:lstStyle/>
          <a:p>
            <a:r>
              <a:rPr lang="ja-JP" altLang="en-US" sz="2800" dirty="0" smtClean="0"/>
              <a:t>ＳＬＰ</a:t>
            </a:r>
            <a:endParaRPr lang="en-US" sz="2800" dirty="0"/>
          </a:p>
        </p:txBody>
      </p:sp>
      <p:sp>
        <p:nvSpPr>
          <p:cNvPr id="2" name="テキスト ボックス 1"/>
          <p:cNvSpPr txBox="1"/>
          <p:nvPr/>
        </p:nvSpPr>
        <p:spPr>
          <a:xfrm>
            <a:off x="574034" y="845520"/>
            <a:ext cx="8124340" cy="461665"/>
          </a:xfrm>
          <a:prstGeom prst="rect">
            <a:avLst/>
          </a:prstGeom>
          <a:noFill/>
        </p:spPr>
        <p:txBody>
          <a:bodyPr wrap="none" rtlCol="0">
            <a:spAutoFit/>
          </a:bodyPr>
          <a:lstStyle/>
          <a:p>
            <a:r>
              <a:rPr lang="ja-JP" altLang="en-US" sz="2400" dirty="0" smtClean="0"/>
              <a:t>モデルは太平洋高が強く、オホーツク高が弱いバイアスをもつ</a:t>
            </a:r>
            <a:endParaRPr lang="en-US" sz="2400" dirty="0"/>
          </a:p>
        </p:txBody>
      </p:sp>
      <p:sp>
        <p:nvSpPr>
          <p:cNvPr id="4" name="テキスト ボックス 3"/>
          <p:cNvSpPr txBox="1"/>
          <p:nvPr/>
        </p:nvSpPr>
        <p:spPr>
          <a:xfrm>
            <a:off x="7493650" y="1522028"/>
            <a:ext cx="1598515" cy="369332"/>
          </a:xfrm>
          <a:prstGeom prst="rect">
            <a:avLst/>
          </a:prstGeom>
          <a:noFill/>
        </p:spPr>
        <p:txBody>
          <a:bodyPr wrap="none" rtlCol="0">
            <a:spAutoFit/>
          </a:bodyPr>
          <a:lstStyle/>
          <a:p>
            <a:r>
              <a:rPr lang="ja-JP" altLang="en-US" dirty="0" smtClean="0"/>
              <a:t>陰影：バイアス</a:t>
            </a:r>
            <a:endParaRPr lang="en-US" dirty="0"/>
          </a:p>
        </p:txBody>
      </p:sp>
      <p:sp>
        <p:nvSpPr>
          <p:cNvPr id="12" name="テキスト ボックス 11"/>
          <p:cNvSpPr txBox="1"/>
          <p:nvPr/>
        </p:nvSpPr>
        <p:spPr>
          <a:xfrm>
            <a:off x="5364088" y="1412777"/>
            <a:ext cx="1681871" cy="461665"/>
          </a:xfrm>
          <a:prstGeom prst="rect">
            <a:avLst/>
          </a:prstGeom>
          <a:noFill/>
        </p:spPr>
        <p:txBody>
          <a:bodyPr wrap="none" rtlCol="0">
            <a:spAutoFit/>
          </a:bodyPr>
          <a:lstStyle/>
          <a:p>
            <a:r>
              <a:rPr lang="ja-JP" altLang="en-US" sz="2400" dirty="0" smtClean="0"/>
              <a:t>モデル平均</a:t>
            </a:r>
            <a:endParaRPr lang="en-US" sz="2400" dirty="0"/>
          </a:p>
        </p:txBody>
      </p:sp>
      <p:sp>
        <p:nvSpPr>
          <p:cNvPr id="14" name="テキスト ボックス 13"/>
          <p:cNvSpPr txBox="1"/>
          <p:nvPr/>
        </p:nvSpPr>
        <p:spPr>
          <a:xfrm>
            <a:off x="2117570" y="1412776"/>
            <a:ext cx="1858201" cy="461665"/>
          </a:xfrm>
          <a:prstGeom prst="rect">
            <a:avLst/>
          </a:prstGeom>
          <a:noFill/>
        </p:spPr>
        <p:txBody>
          <a:bodyPr wrap="none" rtlCol="0">
            <a:spAutoFit/>
          </a:bodyPr>
          <a:lstStyle/>
          <a:p>
            <a:r>
              <a:rPr lang="ja-JP" altLang="en-US" sz="2400" dirty="0" smtClean="0"/>
              <a:t>再解析（</a:t>
            </a:r>
            <a:r>
              <a:rPr lang="en-US" altLang="ja-JP" sz="2400" dirty="0" smtClean="0"/>
              <a:t>JRA</a:t>
            </a:r>
            <a:r>
              <a:rPr lang="ja-JP" altLang="en-US" sz="2400" dirty="0" smtClean="0"/>
              <a:t>）</a:t>
            </a:r>
            <a:endParaRPr lang="en-US" sz="2400" dirty="0"/>
          </a:p>
        </p:txBody>
      </p:sp>
    </p:spTree>
    <p:extLst>
      <p:ext uri="{BB962C8B-B14F-4D97-AF65-F5344CB8AC3E}">
        <p14:creationId xmlns:p14="http://schemas.microsoft.com/office/powerpoint/2010/main" val="952029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007658" y="6494303"/>
            <a:ext cx="5136342" cy="369332"/>
          </a:xfrm>
          <a:prstGeom prst="rect">
            <a:avLst/>
          </a:prstGeom>
          <a:noFill/>
        </p:spPr>
        <p:txBody>
          <a:bodyPr wrap="none" rtlCol="0">
            <a:spAutoFit/>
          </a:bodyPr>
          <a:lstStyle/>
          <a:p>
            <a:r>
              <a:rPr lang="ja-JP" altLang="en-US" dirty="0" smtClean="0"/>
              <a:t>＃ Ｚ５００とＴ８５０は全球平均バイアスを差し引いた</a:t>
            </a:r>
            <a:endParaRPr lang="en-US" dirty="0"/>
          </a:p>
        </p:txBody>
      </p:sp>
      <p:sp>
        <p:nvSpPr>
          <p:cNvPr id="27" name="正方形/長方形 26"/>
          <p:cNvSpPr/>
          <p:nvPr/>
        </p:nvSpPr>
        <p:spPr>
          <a:xfrm>
            <a:off x="0" y="15181"/>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気候値</a:t>
            </a:r>
            <a:r>
              <a:rPr lang="ja-JP" altLang="en-US" sz="3200" dirty="0" smtClean="0"/>
              <a:t>の</a:t>
            </a:r>
            <a:r>
              <a:rPr lang="ja-JP" altLang="en-US" sz="3200" dirty="0"/>
              <a:t>再現性</a:t>
            </a:r>
            <a:r>
              <a:rPr lang="ja-JP" altLang="en-US" sz="3200" dirty="0" smtClean="0"/>
              <a:t>　（７月</a:t>
            </a:r>
            <a:r>
              <a:rPr lang="ja-JP" altLang="en-US" sz="3200" dirty="0"/>
              <a:t>）</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1000" y="1890539"/>
            <a:ext cx="2837688" cy="4563237"/>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890539"/>
            <a:ext cx="3176397" cy="4563237"/>
          </a:xfrm>
          <a:prstGeom prst="rect">
            <a:avLst/>
          </a:prstGeom>
        </p:spPr>
      </p:pic>
      <p:sp>
        <p:nvSpPr>
          <p:cNvPr id="14" name="テキスト ボックス 13"/>
          <p:cNvSpPr txBox="1"/>
          <p:nvPr/>
        </p:nvSpPr>
        <p:spPr>
          <a:xfrm>
            <a:off x="-1" y="2476110"/>
            <a:ext cx="1152880" cy="523220"/>
          </a:xfrm>
          <a:prstGeom prst="rect">
            <a:avLst/>
          </a:prstGeom>
          <a:noFill/>
        </p:spPr>
        <p:txBody>
          <a:bodyPr wrap="none" rtlCol="0">
            <a:spAutoFit/>
          </a:bodyPr>
          <a:lstStyle/>
          <a:p>
            <a:r>
              <a:rPr lang="ja-JP" altLang="en-US" sz="2800" dirty="0" smtClean="0"/>
              <a:t>Ｚ５００</a:t>
            </a:r>
            <a:endParaRPr lang="en-US" sz="2800" dirty="0"/>
          </a:p>
        </p:txBody>
      </p:sp>
      <p:sp>
        <p:nvSpPr>
          <p:cNvPr id="15" name="テキスト ボックス 14"/>
          <p:cNvSpPr txBox="1"/>
          <p:nvPr/>
        </p:nvSpPr>
        <p:spPr>
          <a:xfrm>
            <a:off x="-1" y="4005064"/>
            <a:ext cx="1148071" cy="523220"/>
          </a:xfrm>
          <a:prstGeom prst="rect">
            <a:avLst/>
          </a:prstGeom>
          <a:noFill/>
        </p:spPr>
        <p:txBody>
          <a:bodyPr wrap="none" rtlCol="0">
            <a:spAutoFit/>
          </a:bodyPr>
          <a:lstStyle/>
          <a:p>
            <a:r>
              <a:rPr lang="ja-JP" altLang="en-US" sz="2800" dirty="0" smtClean="0"/>
              <a:t>Ｔ８５０</a:t>
            </a:r>
            <a:endParaRPr lang="en-US" sz="2800" dirty="0"/>
          </a:p>
        </p:txBody>
      </p:sp>
      <p:sp>
        <p:nvSpPr>
          <p:cNvPr id="16" name="テキスト ボックス 15"/>
          <p:cNvSpPr txBox="1"/>
          <p:nvPr/>
        </p:nvSpPr>
        <p:spPr>
          <a:xfrm>
            <a:off x="4808" y="5402016"/>
            <a:ext cx="936475" cy="523220"/>
          </a:xfrm>
          <a:prstGeom prst="rect">
            <a:avLst/>
          </a:prstGeom>
          <a:noFill/>
        </p:spPr>
        <p:txBody>
          <a:bodyPr wrap="none" rtlCol="0">
            <a:spAutoFit/>
          </a:bodyPr>
          <a:lstStyle/>
          <a:p>
            <a:r>
              <a:rPr lang="ja-JP" altLang="en-US" sz="2800" dirty="0" smtClean="0"/>
              <a:t>ＳＬＰ</a:t>
            </a:r>
            <a:endParaRPr lang="en-US" sz="2800" dirty="0"/>
          </a:p>
        </p:txBody>
      </p:sp>
      <p:sp>
        <p:nvSpPr>
          <p:cNvPr id="17" name="テキスト ボックス 16"/>
          <p:cNvSpPr txBox="1"/>
          <p:nvPr/>
        </p:nvSpPr>
        <p:spPr>
          <a:xfrm>
            <a:off x="7493650" y="1522028"/>
            <a:ext cx="1598515" cy="369332"/>
          </a:xfrm>
          <a:prstGeom prst="rect">
            <a:avLst/>
          </a:prstGeom>
          <a:noFill/>
        </p:spPr>
        <p:txBody>
          <a:bodyPr wrap="none" rtlCol="0">
            <a:spAutoFit/>
          </a:bodyPr>
          <a:lstStyle/>
          <a:p>
            <a:r>
              <a:rPr lang="ja-JP" altLang="en-US" dirty="0" smtClean="0"/>
              <a:t>陰影：バイアス</a:t>
            </a:r>
            <a:endParaRPr lang="en-US" dirty="0"/>
          </a:p>
        </p:txBody>
      </p:sp>
      <p:sp>
        <p:nvSpPr>
          <p:cNvPr id="18" name="テキスト ボックス 17"/>
          <p:cNvSpPr txBox="1"/>
          <p:nvPr/>
        </p:nvSpPr>
        <p:spPr>
          <a:xfrm>
            <a:off x="5364088" y="1412777"/>
            <a:ext cx="1681871" cy="461665"/>
          </a:xfrm>
          <a:prstGeom prst="rect">
            <a:avLst/>
          </a:prstGeom>
          <a:noFill/>
        </p:spPr>
        <p:txBody>
          <a:bodyPr wrap="none" rtlCol="0">
            <a:spAutoFit/>
          </a:bodyPr>
          <a:lstStyle/>
          <a:p>
            <a:r>
              <a:rPr lang="ja-JP" altLang="en-US" sz="2400" dirty="0" smtClean="0"/>
              <a:t>モデル平均</a:t>
            </a:r>
            <a:endParaRPr lang="en-US" sz="2400" dirty="0"/>
          </a:p>
        </p:txBody>
      </p:sp>
      <p:sp>
        <p:nvSpPr>
          <p:cNvPr id="19" name="テキスト ボックス 18"/>
          <p:cNvSpPr txBox="1"/>
          <p:nvPr/>
        </p:nvSpPr>
        <p:spPr>
          <a:xfrm>
            <a:off x="2117570" y="1412776"/>
            <a:ext cx="1858201" cy="461665"/>
          </a:xfrm>
          <a:prstGeom prst="rect">
            <a:avLst/>
          </a:prstGeom>
          <a:noFill/>
        </p:spPr>
        <p:txBody>
          <a:bodyPr wrap="none" rtlCol="0">
            <a:spAutoFit/>
          </a:bodyPr>
          <a:lstStyle/>
          <a:p>
            <a:r>
              <a:rPr lang="ja-JP" altLang="en-US" sz="2400" dirty="0" smtClean="0"/>
              <a:t>再解析（</a:t>
            </a:r>
            <a:r>
              <a:rPr lang="en-US" altLang="ja-JP" sz="2400" dirty="0" smtClean="0"/>
              <a:t>JRA</a:t>
            </a:r>
            <a:r>
              <a:rPr lang="ja-JP" altLang="en-US" sz="2400" dirty="0" smtClean="0"/>
              <a:t>）</a:t>
            </a:r>
            <a:endParaRPr lang="en-US" sz="2400" dirty="0"/>
          </a:p>
        </p:txBody>
      </p:sp>
      <p:sp>
        <p:nvSpPr>
          <p:cNvPr id="21" name="テキスト ボックス 20"/>
          <p:cNvSpPr txBox="1"/>
          <p:nvPr/>
        </p:nvSpPr>
        <p:spPr>
          <a:xfrm>
            <a:off x="574034" y="845520"/>
            <a:ext cx="8124340" cy="461665"/>
          </a:xfrm>
          <a:prstGeom prst="rect">
            <a:avLst/>
          </a:prstGeom>
          <a:noFill/>
        </p:spPr>
        <p:txBody>
          <a:bodyPr wrap="none" rtlCol="0">
            <a:spAutoFit/>
          </a:bodyPr>
          <a:lstStyle/>
          <a:p>
            <a:r>
              <a:rPr lang="ja-JP" altLang="en-US" sz="2400" dirty="0" smtClean="0"/>
              <a:t>モデルは太平洋高が強く、オホーツク高が弱いバイアスをもつ</a:t>
            </a:r>
            <a:endParaRPr lang="en-US" sz="2400" dirty="0"/>
          </a:p>
        </p:txBody>
      </p:sp>
    </p:spTree>
    <p:extLst>
      <p:ext uri="{BB962C8B-B14F-4D97-AF65-F5344CB8AC3E}">
        <p14:creationId xmlns:p14="http://schemas.microsoft.com/office/powerpoint/2010/main" val="4233316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極東東西</a:t>
            </a:r>
            <a:r>
              <a:rPr lang="ja-JP" altLang="en-US" sz="3200" dirty="0" smtClean="0"/>
              <a:t>指数（</a:t>
            </a:r>
            <a:r>
              <a:rPr lang="en-US" altLang="ja-JP" sz="3200" dirty="0" smtClean="0"/>
              <a:t>FEZI</a:t>
            </a:r>
            <a:r>
              <a:rPr lang="ja-JP" altLang="en-US" sz="3200" dirty="0" smtClean="0"/>
              <a:t>）</a:t>
            </a:r>
            <a:endParaRPr lang="ja-JP" altLang="en-US" sz="3200" dirty="0"/>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r="9633" b="63875"/>
          <a:stretch/>
        </p:blipFill>
        <p:spPr>
          <a:xfrm>
            <a:off x="1564180" y="2302896"/>
            <a:ext cx="2767900" cy="1589578"/>
          </a:xfrm>
          <a:prstGeom prst="rect">
            <a:avLst/>
          </a:prstGeom>
        </p:spPr>
      </p:pic>
      <p:sp>
        <p:nvSpPr>
          <p:cNvPr id="12" name="テキスト ボックス 11"/>
          <p:cNvSpPr txBox="1"/>
          <p:nvPr/>
        </p:nvSpPr>
        <p:spPr>
          <a:xfrm>
            <a:off x="213366" y="865717"/>
            <a:ext cx="8742971" cy="523220"/>
          </a:xfrm>
          <a:prstGeom prst="rect">
            <a:avLst/>
          </a:prstGeom>
          <a:noFill/>
          <a:ln>
            <a:solidFill>
              <a:schemeClr val="tx1"/>
            </a:solidFill>
          </a:ln>
        </p:spPr>
        <p:txBody>
          <a:bodyPr wrap="none" rtlCol="0">
            <a:spAutoFit/>
          </a:bodyPr>
          <a:lstStyle/>
          <a:p>
            <a:r>
              <a:rPr lang="en-US" altLang="ja-JP" sz="2800" dirty="0" smtClean="0"/>
              <a:t>FEZI</a:t>
            </a:r>
            <a:r>
              <a:rPr lang="ja-JP" altLang="en-US" sz="2800" dirty="0" smtClean="0"/>
              <a:t> </a:t>
            </a:r>
            <a:r>
              <a:rPr lang="ja-JP" altLang="en-US" sz="2000" dirty="0" smtClean="0"/>
              <a:t>＝</a:t>
            </a:r>
            <a:r>
              <a:rPr lang="en-US" altLang="ja-JP" sz="2000" dirty="0" smtClean="0"/>
              <a:t> </a:t>
            </a:r>
            <a:r>
              <a:rPr lang="en-US" altLang="ja-JP" sz="2800" dirty="0" smtClean="0"/>
              <a:t>Z500</a:t>
            </a:r>
            <a:r>
              <a:rPr lang="en-US" altLang="ja-JP" sz="2400" dirty="0" smtClean="0"/>
              <a:t> </a:t>
            </a:r>
            <a:r>
              <a:rPr lang="en-US" altLang="ja-JP" sz="2000" dirty="0" smtClean="0"/>
              <a:t>(40N, 90-170E</a:t>
            </a:r>
            <a:r>
              <a:rPr lang="ja-JP" altLang="en-US" sz="2000" dirty="0" smtClean="0"/>
              <a:t>平均</a:t>
            </a:r>
            <a:r>
              <a:rPr lang="en-US" altLang="ja-JP" sz="2000" dirty="0" smtClean="0"/>
              <a:t>) </a:t>
            </a:r>
            <a:r>
              <a:rPr lang="ja-JP" altLang="en-US" sz="2000" dirty="0" smtClean="0"/>
              <a:t>－ </a:t>
            </a:r>
            <a:r>
              <a:rPr lang="en-US" altLang="ja-JP" sz="2800" dirty="0" smtClean="0"/>
              <a:t>Z500</a:t>
            </a:r>
            <a:r>
              <a:rPr lang="en-US" altLang="ja-JP" sz="2000" dirty="0" smtClean="0"/>
              <a:t> (60N, 90-170E</a:t>
            </a:r>
            <a:r>
              <a:rPr lang="ja-JP" altLang="en-US" sz="2000" dirty="0" smtClean="0"/>
              <a:t>平均</a:t>
            </a:r>
            <a:r>
              <a:rPr lang="en-US" altLang="ja-JP" sz="2000" dirty="0" smtClean="0"/>
              <a:t>)</a:t>
            </a:r>
            <a:r>
              <a:rPr lang="ja-JP" altLang="en-US" sz="2000" dirty="0" smtClean="0"/>
              <a:t>　→　</a:t>
            </a:r>
            <a:r>
              <a:rPr lang="ja-JP" altLang="en-US" sz="2400" dirty="0" smtClean="0"/>
              <a:t>規格化</a:t>
            </a:r>
            <a:endParaRPr lang="en-US" sz="2400" dirty="0"/>
          </a:p>
        </p:txBody>
      </p:sp>
      <p:sp>
        <p:nvSpPr>
          <p:cNvPr id="10" name="テキスト ボックス 9"/>
          <p:cNvSpPr txBox="1"/>
          <p:nvPr/>
        </p:nvSpPr>
        <p:spPr>
          <a:xfrm>
            <a:off x="4658197" y="1790283"/>
            <a:ext cx="2549096" cy="461665"/>
          </a:xfrm>
          <a:prstGeom prst="rect">
            <a:avLst/>
          </a:prstGeom>
          <a:noFill/>
        </p:spPr>
        <p:txBody>
          <a:bodyPr wrap="none" rtlCol="0">
            <a:spAutoFit/>
          </a:bodyPr>
          <a:lstStyle/>
          <a:p>
            <a:r>
              <a:rPr lang="ja-JP" altLang="en-US" sz="2400" dirty="0" smtClean="0">
                <a:solidFill>
                  <a:srgbClr val="0070C0"/>
                </a:solidFill>
              </a:rPr>
              <a:t>低指数年（５事例）</a:t>
            </a:r>
            <a:endParaRPr lang="en-US" sz="2400" dirty="0">
              <a:solidFill>
                <a:srgbClr val="0070C0"/>
              </a:solidFill>
            </a:endParaRPr>
          </a:p>
        </p:txBody>
      </p:sp>
      <p:sp>
        <p:nvSpPr>
          <p:cNvPr id="14" name="テキスト ボックス 13"/>
          <p:cNvSpPr txBox="1"/>
          <p:nvPr/>
        </p:nvSpPr>
        <p:spPr>
          <a:xfrm>
            <a:off x="1729241" y="1790283"/>
            <a:ext cx="2549096" cy="461665"/>
          </a:xfrm>
          <a:prstGeom prst="rect">
            <a:avLst/>
          </a:prstGeom>
          <a:noFill/>
        </p:spPr>
        <p:txBody>
          <a:bodyPr wrap="none" rtlCol="0">
            <a:spAutoFit/>
          </a:bodyPr>
          <a:lstStyle/>
          <a:p>
            <a:r>
              <a:rPr lang="ja-JP" altLang="en-US" sz="2400" dirty="0" smtClean="0">
                <a:solidFill>
                  <a:srgbClr val="FF0000"/>
                </a:solidFill>
              </a:rPr>
              <a:t>高指数年（５事例）</a:t>
            </a:r>
            <a:endParaRPr lang="en-US" sz="2400" dirty="0">
              <a:solidFill>
                <a:srgbClr val="FF0000"/>
              </a:solidFill>
            </a:endParaRPr>
          </a:p>
        </p:txBody>
      </p:sp>
      <p:sp>
        <p:nvSpPr>
          <p:cNvPr id="13" name="テキスト ボックス 12"/>
          <p:cNvSpPr txBox="1"/>
          <p:nvPr/>
        </p:nvSpPr>
        <p:spPr>
          <a:xfrm>
            <a:off x="129914" y="2938631"/>
            <a:ext cx="1152880" cy="523220"/>
          </a:xfrm>
          <a:prstGeom prst="rect">
            <a:avLst/>
          </a:prstGeom>
          <a:noFill/>
        </p:spPr>
        <p:txBody>
          <a:bodyPr wrap="none" rtlCol="0">
            <a:spAutoFit/>
          </a:bodyPr>
          <a:lstStyle/>
          <a:p>
            <a:r>
              <a:rPr lang="ja-JP" altLang="en-US" sz="2800" dirty="0" smtClean="0"/>
              <a:t>Ｚ５００</a:t>
            </a:r>
            <a:endParaRPr lang="en-US" sz="2800" dirty="0"/>
          </a:p>
        </p:txBody>
      </p:sp>
      <p:sp>
        <p:nvSpPr>
          <p:cNvPr id="15" name="テキスト ボックス 14"/>
          <p:cNvSpPr txBox="1"/>
          <p:nvPr/>
        </p:nvSpPr>
        <p:spPr>
          <a:xfrm>
            <a:off x="-19601" y="1773050"/>
            <a:ext cx="1479892" cy="461665"/>
          </a:xfrm>
          <a:prstGeom prst="rect">
            <a:avLst/>
          </a:prstGeom>
          <a:noFill/>
        </p:spPr>
        <p:txBody>
          <a:bodyPr wrap="none" rtlCol="0">
            <a:spAutoFit/>
          </a:bodyPr>
          <a:lstStyle/>
          <a:p>
            <a:r>
              <a:rPr lang="en-US" sz="2400" dirty="0" smtClean="0"/>
              <a:t>[</a:t>
            </a:r>
            <a:r>
              <a:rPr lang="ja-JP" altLang="en-US" sz="2400" dirty="0" smtClean="0"/>
              <a:t>７月</a:t>
            </a:r>
            <a:r>
              <a:rPr lang="en-US" altLang="ja-JP" sz="2400" dirty="0" smtClean="0"/>
              <a:t>, JRA]</a:t>
            </a:r>
            <a:endParaRPr lang="en-US" sz="2400" dirty="0"/>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b="63875"/>
          <a:stretch/>
        </p:blipFill>
        <p:spPr>
          <a:xfrm>
            <a:off x="4469521" y="2302896"/>
            <a:ext cx="3062954" cy="1589578"/>
          </a:xfrm>
          <a:prstGeom prst="rect">
            <a:avLst/>
          </a:prstGeom>
        </p:spPr>
      </p:pic>
      <p:grpSp>
        <p:nvGrpSpPr>
          <p:cNvPr id="7" name="グループ化 6"/>
          <p:cNvGrpSpPr/>
          <p:nvPr/>
        </p:nvGrpSpPr>
        <p:grpSpPr>
          <a:xfrm>
            <a:off x="129914" y="3936533"/>
            <a:ext cx="8960343" cy="2812012"/>
            <a:chOff x="183657" y="3749367"/>
            <a:chExt cx="8960343" cy="2812012"/>
          </a:xfrm>
        </p:grpSpPr>
        <p:sp>
          <p:nvSpPr>
            <p:cNvPr id="11" name="正方形/長方形 10"/>
            <p:cNvSpPr/>
            <p:nvPr/>
          </p:nvSpPr>
          <p:spPr>
            <a:xfrm>
              <a:off x="7596336" y="3789040"/>
              <a:ext cx="1547664" cy="1200329"/>
            </a:xfrm>
            <a:prstGeom prst="rect">
              <a:avLst/>
            </a:prstGeom>
          </p:spPr>
          <p:txBody>
            <a:bodyPr wrap="square">
              <a:spAutoFit/>
            </a:bodyPr>
            <a:lstStyle/>
            <a:p>
              <a:r>
                <a:rPr lang="ja-JP" altLang="en-US" dirty="0" smtClean="0"/>
                <a:t>気温差</a:t>
              </a:r>
              <a:r>
                <a:rPr lang="ja-JP" altLang="en-US" dirty="0"/>
                <a:t>（</a:t>
              </a:r>
              <a:r>
                <a:rPr lang="ja-JP" altLang="en-US" dirty="0" smtClean="0"/>
                <a:t>℃）</a:t>
              </a:r>
              <a:endParaRPr lang="en-US" altLang="ja-JP" dirty="0" smtClean="0"/>
            </a:p>
            <a:p>
              <a:r>
                <a:rPr lang="ja-JP" altLang="en-US" dirty="0" smtClean="0"/>
                <a:t>北・日　　</a:t>
              </a:r>
              <a:r>
                <a:rPr lang="en-US" dirty="0" smtClean="0"/>
                <a:t>-1.4</a:t>
              </a:r>
            </a:p>
            <a:p>
              <a:r>
                <a:rPr lang="ja-JP" altLang="en-US" dirty="0" smtClean="0"/>
                <a:t>北・太　　</a:t>
              </a:r>
              <a:r>
                <a:rPr lang="en-US" dirty="0" smtClean="0"/>
                <a:t>-1.6</a:t>
              </a:r>
            </a:p>
            <a:p>
              <a:r>
                <a:rPr lang="ja-JP" altLang="en-US" dirty="0" smtClean="0"/>
                <a:t>東北・太  </a:t>
              </a:r>
              <a:r>
                <a:rPr lang="en-US" altLang="ja-JP" dirty="0" smtClean="0"/>
                <a:t>-1.8</a:t>
              </a:r>
              <a:endParaRPr lang="en-US" dirty="0" smtClean="0"/>
            </a:p>
          </p:txBody>
        </p:sp>
        <p:sp>
          <p:nvSpPr>
            <p:cNvPr id="16" name="テキスト ボックス 15"/>
            <p:cNvSpPr txBox="1"/>
            <p:nvPr/>
          </p:nvSpPr>
          <p:spPr>
            <a:xfrm>
              <a:off x="183657" y="4060165"/>
              <a:ext cx="1148071" cy="523220"/>
            </a:xfrm>
            <a:prstGeom prst="rect">
              <a:avLst/>
            </a:prstGeom>
            <a:noFill/>
          </p:spPr>
          <p:txBody>
            <a:bodyPr wrap="none" rtlCol="0">
              <a:spAutoFit/>
            </a:bodyPr>
            <a:lstStyle/>
            <a:p>
              <a:r>
                <a:rPr lang="ja-JP" altLang="en-US" sz="2800" dirty="0" smtClean="0"/>
                <a:t>Ｔ８５０</a:t>
              </a:r>
              <a:endParaRPr lang="en-US" sz="2800" dirty="0"/>
            </a:p>
          </p:txBody>
        </p:sp>
        <p:sp>
          <p:nvSpPr>
            <p:cNvPr id="17" name="テキスト ボックス 16"/>
            <p:cNvSpPr txBox="1"/>
            <p:nvPr/>
          </p:nvSpPr>
          <p:spPr>
            <a:xfrm>
              <a:off x="183657" y="5497463"/>
              <a:ext cx="936475" cy="523220"/>
            </a:xfrm>
            <a:prstGeom prst="rect">
              <a:avLst/>
            </a:prstGeom>
            <a:noFill/>
          </p:spPr>
          <p:txBody>
            <a:bodyPr wrap="none" rtlCol="0">
              <a:spAutoFit/>
            </a:bodyPr>
            <a:lstStyle/>
            <a:p>
              <a:r>
                <a:rPr lang="ja-JP" altLang="en-US" sz="2800" dirty="0" smtClean="0"/>
                <a:t>ＳＬＰ</a:t>
              </a:r>
              <a:endParaRPr lang="en-US" sz="2800" dirty="0"/>
            </a:p>
          </p:txBody>
        </p:sp>
        <p:sp>
          <p:nvSpPr>
            <p:cNvPr id="19" name="正方形/長方形 18"/>
            <p:cNvSpPr/>
            <p:nvPr/>
          </p:nvSpPr>
          <p:spPr>
            <a:xfrm>
              <a:off x="7596336" y="5229200"/>
              <a:ext cx="1547664" cy="1200329"/>
            </a:xfrm>
            <a:prstGeom prst="rect">
              <a:avLst/>
            </a:prstGeom>
          </p:spPr>
          <p:txBody>
            <a:bodyPr wrap="square">
              <a:spAutoFit/>
            </a:bodyPr>
            <a:lstStyle/>
            <a:p>
              <a:r>
                <a:rPr lang="ja-JP" altLang="en-US" dirty="0" smtClean="0"/>
                <a:t>日照</a:t>
              </a:r>
              <a:r>
                <a:rPr lang="ja-JP" altLang="en-US" dirty="0"/>
                <a:t>比</a:t>
              </a:r>
              <a:r>
                <a:rPr lang="ja-JP" altLang="en-US" dirty="0" smtClean="0"/>
                <a:t>（</a:t>
              </a:r>
              <a:r>
                <a:rPr lang="en-US" altLang="ja-JP" dirty="0" smtClean="0"/>
                <a:t>%</a:t>
              </a:r>
              <a:r>
                <a:rPr lang="ja-JP" altLang="en-US" dirty="0" smtClean="0"/>
                <a:t>）</a:t>
              </a:r>
              <a:endParaRPr lang="en-US" altLang="ja-JP" dirty="0" smtClean="0"/>
            </a:p>
            <a:p>
              <a:r>
                <a:rPr lang="ja-JP" altLang="en-US" dirty="0" smtClean="0"/>
                <a:t>北・日　　 </a:t>
              </a:r>
              <a:r>
                <a:rPr lang="en-US" altLang="ja-JP" dirty="0" smtClean="0"/>
                <a:t>94</a:t>
              </a:r>
              <a:endParaRPr lang="en-US" dirty="0" smtClean="0"/>
            </a:p>
            <a:p>
              <a:r>
                <a:rPr lang="ja-JP" altLang="en-US" dirty="0" smtClean="0"/>
                <a:t>北・太</a:t>
              </a:r>
              <a:r>
                <a:rPr lang="ja-JP" altLang="en-US" dirty="0"/>
                <a:t> </a:t>
              </a:r>
              <a:r>
                <a:rPr lang="ja-JP" altLang="en-US" dirty="0" smtClean="0"/>
                <a:t>      </a:t>
              </a:r>
              <a:r>
                <a:rPr lang="en-US" altLang="ja-JP" dirty="0" smtClean="0"/>
                <a:t>78</a:t>
              </a:r>
              <a:endParaRPr lang="en-US" dirty="0" smtClean="0"/>
            </a:p>
            <a:p>
              <a:r>
                <a:rPr lang="ja-JP" altLang="en-US" dirty="0" smtClean="0"/>
                <a:t>東北・太   </a:t>
              </a:r>
              <a:r>
                <a:rPr lang="en-US" altLang="ja-JP" dirty="0" smtClean="0"/>
                <a:t>66</a:t>
              </a:r>
              <a:endParaRPr lang="en-US" dirty="0" smtClean="0"/>
            </a:p>
          </p:txBody>
        </p:sp>
        <p:pic>
          <p:nvPicPr>
            <p:cNvPr id="20" name="図 19"/>
            <p:cNvPicPr>
              <a:picLocks noChangeAspect="1"/>
            </p:cNvPicPr>
            <p:nvPr/>
          </p:nvPicPr>
          <p:blipFill rotWithShape="1">
            <a:blip r:embed="rId3" cstate="print">
              <a:extLst>
                <a:ext uri="{28A0092B-C50C-407E-A947-70E740481C1C}">
                  <a14:useLocalDpi xmlns:a14="http://schemas.microsoft.com/office/drawing/2010/main" val="0"/>
                </a:ext>
              </a:extLst>
            </a:blip>
            <a:srcRect t="36095" r="9633"/>
            <a:stretch/>
          </p:blipFill>
          <p:spPr>
            <a:xfrm>
              <a:off x="1617923" y="3749368"/>
              <a:ext cx="2767900" cy="2812011"/>
            </a:xfrm>
            <a:prstGeom prst="rect">
              <a:avLst/>
            </a:prstGeom>
          </p:spPr>
        </p:pic>
        <p:pic>
          <p:nvPicPr>
            <p:cNvPr id="21" name="図 20"/>
            <p:cNvPicPr>
              <a:picLocks noChangeAspect="1"/>
            </p:cNvPicPr>
            <p:nvPr/>
          </p:nvPicPr>
          <p:blipFill rotWithShape="1">
            <a:blip r:embed="rId4" cstate="print">
              <a:extLst>
                <a:ext uri="{28A0092B-C50C-407E-A947-70E740481C1C}">
                  <a14:useLocalDpi xmlns:a14="http://schemas.microsoft.com/office/drawing/2010/main" val="0"/>
                </a:ext>
              </a:extLst>
            </a:blip>
            <a:srcRect t="36094"/>
            <a:stretch/>
          </p:blipFill>
          <p:spPr>
            <a:xfrm>
              <a:off x="4523264" y="3749367"/>
              <a:ext cx="3062954" cy="2812012"/>
            </a:xfrm>
            <a:prstGeom prst="rect">
              <a:avLst/>
            </a:prstGeom>
          </p:spPr>
        </p:pic>
      </p:grpSp>
      <p:sp>
        <p:nvSpPr>
          <p:cNvPr id="4" name="テキスト ボックス 3"/>
          <p:cNvSpPr txBox="1"/>
          <p:nvPr/>
        </p:nvSpPr>
        <p:spPr>
          <a:xfrm>
            <a:off x="-19601" y="2120730"/>
            <a:ext cx="1582484" cy="369332"/>
          </a:xfrm>
          <a:prstGeom prst="rect">
            <a:avLst/>
          </a:prstGeom>
          <a:noFill/>
        </p:spPr>
        <p:txBody>
          <a:bodyPr wrap="none" rtlCol="0">
            <a:spAutoFit/>
          </a:bodyPr>
          <a:lstStyle/>
          <a:p>
            <a:r>
              <a:rPr lang="en-US" dirty="0" smtClean="0"/>
              <a:t>1981</a:t>
            </a:r>
            <a:r>
              <a:rPr lang="ja-JP" altLang="en-US" dirty="0" smtClean="0"/>
              <a:t>～</a:t>
            </a:r>
            <a:r>
              <a:rPr lang="en-US" altLang="ja-JP" dirty="0" smtClean="0"/>
              <a:t>2005</a:t>
            </a:r>
            <a:r>
              <a:rPr lang="ja-JP" altLang="en-US" dirty="0" smtClean="0"/>
              <a:t>年</a:t>
            </a:r>
            <a:endParaRPr lang="en-US" dirty="0"/>
          </a:p>
        </p:txBody>
      </p:sp>
      <p:sp>
        <p:nvSpPr>
          <p:cNvPr id="9" name="テキスト ボックス 8"/>
          <p:cNvSpPr txBox="1"/>
          <p:nvPr/>
        </p:nvSpPr>
        <p:spPr>
          <a:xfrm>
            <a:off x="4508481" y="1416735"/>
            <a:ext cx="4560400" cy="369332"/>
          </a:xfrm>
          <a:prstGeom prst="rect">
            <a:avLst/>
          </a:prstGeom>
          <a:noFill/>
        </p:spPr>
        <p:txBody>
          <a:bodyPr wrap="square" rtlCol="0">
            <a:spAutoFit/>
          </a:bodyPr>
          <a:lstStyle/>
          <a:p>
            <a:r>
              <a:rPr lang="ja-JP" altLang="en-US" dirty="0" smtClean="0"/>
              <a:t>気象庁の長期予報現業で長らく使われている</a:t>
            </a:r>
            <a:endParaRPr lang="en-US" dirty="0"/>
          </a:p>
        </p:txBody>
      </p:sp>
    </p:spTree>
    <p:extLst>
      <p:ext uri="{BB962C8B-B14F-4D97-AF65-F5344CB8AC3E}">
        <p14:creationId xmlns:p14="http://schemas.microsoft.com/office/powerpoint/2010/main" val="21660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yoho_hp.cpd.naps.kishou.go.jp/reference/ci_trss/fig/cor/rgn03/cor_i04dt_c1dt_rgn03_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0" y="2276872"/>
            <a:ext cx="3780949" cy="3910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65" y="2276872"/>
            <a:ext cx="3780949" cy="391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962740" y="6252833"/>
            <a:ext cx="2146742" cy="369332"/>
          </a:xfrm>
          <a:prstGeom prst="rect">
            <a:avLst/>
          </a:prstGeom>
          <a:noFill/>
        </p:spPr>
        <p:txBody>
          <a:bodyPr wrap="none" rtlCol="0">
            <a:spAutoFit/>
          </a:bodyPr>
          <a:lstStyle/>
          <a:p>
            <a:r>
              <a:rPr lang="ja-JP" altLang="en-US" dirty="0" smtClean="0"/>
              <a:t>（作成：気候情報課）</a:t>
            </a:r>
            <a:endParaRPr lang="en-US" dirty="0"/>
          </a:p>
        </p:txBody>
      </p:sp>
      <p:sp>
        <p:nvSpPr>
          <p:cNvPr id="4" name="正方形/長方形 3"/>
          <p:cNvSpPr/>
          <p:nvPr/>
        </p:nvSpPr>
        <p:spPr>
          <a:xfrm>
            <a:off x="307693" y="3834374"/>
            <a:ext cx="8280920" cy="975543"/>
          </a:xfrm>
          <a:prstGeom prst="rect">
            <a:avLst/>
          </a:prstGeom>
          <a:solidFill>
            <a:schemeClr val="accent5">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正方形/長方形 7"/>
          <p:cNvSpPr/>
          <p:nvPr/>
        </p:nvSpPr>
        <p:spPr>
          <a:xfrm>
            <a:off x="0" y="0"/>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t>FEZI</a:t>
            </a:r>
            <a:r>
              <a:rPr lang="ja-JP" altLang="en-US" sz="3200" dirty="0" smtClean="0"/>
              <a:t>と北日本太平洋側の天候</a:t>
            </a:r>
            <a:endParaRPr lang="ja-JP" altLang="en-US" sz="3200" dirty="0"/>
          </a:p>
        </p:txBody>
      </p:sp>
      <p:sp>
        <p:nvSpPr>
          <p:cNvPr id="3" name="テキスト ボックス 2"/>
          <p:cNvSpPr txBox="1"/>
          <p:nvPr/>
        </p:nvSpPr>
        <p:spPr>
          <a:xfrm>
            <a:off x="6949916" y="5962045"/>
            <a:ext cx="2159566" cy="369332"/>
          </a:xfrm>
          <a:prstGeom prst="rect">
            <a:avLst/>
          </a:prstGeom>
          <a:noFill/>
        </p:spPr>
        <p:txBody>
          <a:bodyPr wrap="none" rtlCol="0">
            <a:spAutoFit/>
          </a:bodyPr>
          <a:lstStyle/>
          <a:p>
            <a:r>
              <a:rPr lang="ja-JP" altLang="en-US" dirty="0" smtClean="0"/>
              <a:t>期間：</a:t>
            </a:r>
            <a:r>
              <a:rPr lang="en-US" dirty="0" smtClean="0"/>
              <a:t>1979</a:t>
            </a:r>
            <a:r>
              <a:rPr lang="ja-JP" altLang="en-US" dirty="0" smtClean="0"/>
              <a:t>～</a:t>
            </a:r>
            <a:r>
              <a:rPr lang="en-US" altLang="ja-JP" dirty="0" smtClean="0"/>
              <a:t>2008</a:t>
            </a:r>
            <a:r>
              <a:rPr lang="ja-JP" altLang="en-US" dirty="0" smtClean="0"/>
              <a:t>年</a:t>
            </a:r>
            <a:endParaRPr lang="en-US" dirty="0"/>
          </a:p>
        </p:txBody>
      </p:sp>
      <p:sp>
        <p:nvSpPr>
          <p:cNvPr id="9" name="テキスト ボックス 8"/>
          <p:cNvSpPr txBox="1"/>
          <p:nvPr/>
        </p:nvSpPr>
        <p:spPr>
          <a:xfrm>
            <a:off x="1747853" y="1692096"/>
            <a:ext cx="1826141" cy="584775"/>
          </a:xfrm>
          <a:prstGeom prst="rect">
            <a:avLst/>
          </a:prstGeom>
          <a:noFill/>
        </p:spPr>
        <p:txBody>
          <a:bodyPr wrap="none" rtlCol="0">
            <a:spAutoFit/>
          </a:bodyPr>
          <a:lstStyle/>
          <a:p>
            <a:r>
              <a:rPr lang="ja-JP" altLang="en-US" sz="3200" dirty="0" smtClean="0"/>
              <a:t>地上気温</a:t>
            </a:r>
            <a:endParaRPr lang="en-US" sz="3200" dirty="0"/>
          </a:p>
        </p:txBody>
      </p:sp>
      <p:sp>
        <p:nvSpPr>
          <p:cNvPr id="10" name="テキスト ボックス 9"/>
          <p:cNvSpPr txBox="1"/>
          <p:nvPr/>
        </p:nvSpPr>
        <p:spPr>
          <a:xfrm>
            <a:off x="5636285" y="1692096"/>
            <a:ext cx="1826141" cy="584775"/>
          </a:xfrm>
          <a:prstGeom prst="rect">
            <a:avLst/>
          </a:prstGeom>
          <a:noFill/>
        </p:spPr>
        <p:txBody>
          <a:bodyPr wrap="none" rtlCol="0">
            <a:spAutoFit/>
          </a:bodyPr>
          <a:lstStyle/>
          <a:p>
            <a:r>
              <a:rPr lang="ja-JP" altLang="en-US" sz="3200" dirty="0" smtClean="0"/>
              <a:t>日照時間</a:t>
            </a:r>
            <a:endParaRPr lang="en-US" sz="3200" dirty="0"/>
          </a:p>
        </p:txBody>
      </p:sp>
      <p:sp>
        <p:nvSpPr>
          <p:cNvPr id="6" name="テキスト ボックス 5"/>
          <p:cNvSpPr txBox="1"/>
          <p:nvPr/>
        </p:nvSpPr>
        <p:spPr>
          <a:xfrm>
            <a:off x="973442" y="4057814"/>
            <a:ext cx="1548822" cy="523220"/>
          </a:xfrm>
          <a:prstGeom prst="rect">
            <a:avLst/>
          </a:prstGeom>
          <a:noFill/>
        </p:spPr>
        <p:txBody>
          <a:bodyPr wrap="none" rtlCol="0">
            <a:spAutoFit/>
          </a:bodyPr>
          <a:lstStyle/>
          <a:p>
            <a:r>
              <a:rPr lang="ja-JP" altLang="en-US" sz="2800" b="1" dirty="0" smtClean="0">
                <a:solidFill>
                  <a:schemeClr val="tx2"/>
                </a:solidFill>
              </a:rPr>
              <a:t>ヤマセ季</a:t>
            </a:r>
            <a:endParaRPr lang="en-US" sz="2800" b="1" dirty="0">
              <a:solidFill>
                <a:schemeClr val="tx2"/>
              </a:solidFill>
            </a:endParaRPr>
          </a:p>
        </p:txBody>
      </p:sp>
      <p:sp>
        <p:nvSpPr>
          <p:cNvPr id="11" name="テキスト ボックス 10"/>
          <p:cNvSpPr txBox="1"/>
          <p:nvPr/>
        </p:nvSpPr>
        <p:spPr>
          <a:xfrm>
            <a:off x="1911398" y="908720"/>
            <a:ext cx="5396906" cy="584775"/>
          </a:xfrm>
          <a:prstGeom prst="rect">
            <a:avLst/>
          </a:prstGeom>
          <a:noFill/>
        </p:spPr>
        <p:txBody>
          <a:bodyPr wrap="square" rtlCol="0">
            <a:spAutoFit/>
          </a:bodyPr>
          <a:lstStyle/>
          <a:p>
            <a:r>
              <a:rPr lang="ja-JP" altLang="en-US" sz="3200" dirty="0"/>
              <a:t>ＦＥＺＩ</a:t>
            </a:r>
            <a:r>
              <a:rPr lang="ja-JP" altLang="en-US" sz="3200" dirty="0" smtClean="0"/>
              <a:t>はヤマセ現象と関連深い</a:t>
            </a:r>
            <a:endParaRPr lang="en-US" sz="3200" dirty="0"/>
          </a:p>
        </p:txBody>
      </p:sp>
    </p:spTree>
    <p:extLst>
      <p:ext uri="{BB962C8B-B14F-4D97-AF65-F5344CB8AC3E}">
        <p14:creationId xmlns:p14="http://schemas.microsoft.com/office/powerpoint/2010/main" val="1765211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FEZI</a:t>
            </a:r>
            <a:r>
              <a:rPr lang="ja-JP" altLang="en-US" sz="3200" dirty="0" smtClean="0"/>
              <a:t>低指数年の循環場合成図（</a:t>
            </a:r>
            <a:r>
              <a:rPr lang="ja-JP" altLang="en-US" sz="3200" dirty="0"/>
              <a:t>６月）</a:t>
            </a: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0525" y="1946407"/>
            <a:ext cx="3403283" cy="4889183"/>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917" y="1946408"/>
            <a:ext cx="3403283" cy="4889183"/>
          </a:xfrm>
          <a:prstGeom prst="rect">
            <a:avLst/>
          </a:prstGeom>
        </p:spPr>
      </p:pic>
      <p:sp>
        <p:nvSpPr>
          <p:cNvPr id="5" name="テキスト ボックス 4"/>
          <p:cNvSpPr txBox="1"/>
          <p:nvPr/>
        </p:nvSpPr>
        <p:spPr>
          <a:xfrm>
            <a:off x="5482628" y="1412776"/>
            <a:ext cx="1681871" cy="461665"/>
          </a:xfrm>
          <a:prstGeom prst="rect">
            <a:avLst/>
          </a:prstGeom>
          <a:noFill/>
        </p:spPr>
        <p:txBody>
          <a:bodyPr wrap="none" rtlCol="0">
            <a:spAutoFit/>
          </a:bodyPr>
          <a:lstStyle/>
          <a:p>
            <a:r>
              <a:rPr lang="ja-JP" altLang="en-US" sz="2400" dirty="0" smtClean="0"/>
              <a:t>モデル平均</a:t>
            </a:r>
            <a:endParaRPr lang="en-US" sz="2400" dirty="0"/>
          </a:p>
        </p:txBody>
      </p:sp>
      <p:sp>
        <p:nvSpPr>
          <p:cNvPr id="2" name="正方形/長方形 1"/>
          <p:cNvSpPr/>
          <p:nvPr/>
        </p:nvSpPr>
        <p:spPr>
          <a:xfrm>
            <a:off x="395536" y="823531"/>
            <a:ext cx="8561366" cy="461665"/>
          </a:xfrm>
          <a:prstGeom prst="rect">
            <a:avLst/>
          </a:prstGeom>
        </p:spPr>
        <p:txBody>
          <a:bodyPr wrap="square">
            <a:spAutoFit/>
          </a:bodyPr>
          <a:lstStyle/>
          <a:p>
            <a:r>
              <a:rPr kumimoji="1" lang="ja-JP" altLang="en-US" sz="2400" dirty="0" smtClean="0"/>
              <a:t>マルチモデル平均は低指数時の大気循環偏差の特徴を良く再現</a:t>
            </a:r>
            <a:endParaRPr lang="en-US" sz="2400" dirty="0"/>
          </a:p>
        </p:txBody>
      </p:sp>
      <p:sp>
        <p:nvSpPr>
          <p:cNvPr id="7" name="テキスト ボックス 6"/>
          <p:cNvSpPr txBox="1"/>
          <p:nvPr/>
        </p:nvSpPr>
        <p:spPr>
          <a:xfrm>
            <a:off x="2033065" y="1412776"/>
            <a:ext cx="1858201" cy="461665"/>
          </a:xfrm>
          <a:prstGeom prst="rect">
            <a:avLst/>
          </a:prstGeom>
          <a:noFill/>
        </p:spPr>
        <p:txBody>
          <a:bodyPr wrap="none" rtlCol="0">
            <a:spAutoFit/>
          </a:bodyPr>
          <a:lstStyle/>
          <a:p>
            <a:r>
              <a:rPr lang="ja-JP" altLang="en-US" sz="2400" dirty="0" smtClean="0"/>
              <a:t>再解析（</a:t>
            </a:r>
            <a:r>
              <a:rPr lang="en-US" altLang="ja-JP" sz="2400" dirty="0" smtClean="0"/>
              <a:t>JRA</a:t>
            </a:r>
            <a:r>
              <a:rPr lang="ja-JP" altLang="en-US" sz="2400" dirty="0" smtClean="0"/>
              <a:t>）</a:t>
            </a:r>
            <a:endParaRPr lang="en-US" sz="2400" dirty="0"/>
          </a:p>
        </p:txBody>
      </p:sp>
      <p:sp>
        <p:nvSpPr>
          <p:cNvPr id="8" name="テキスト ボックス 7"/>
          <p:cNvSpPr txBox="1"/>
          <p:nvPr/>
        </p:nvSpPr>
        <p:spPr>
          <a:xfrm>
            <a:off x="0" y="1443553"/>
            <a:ext cx="1736373" cy="707886"/>
          </a:xfrm>
          <a:prstGeom prst="rect">
            <a:avLst/>
          </a:prstGeom>
          <a:noFill/>
        </p:spPr>
        <p:txBody>
          <a:bodyPr wrap="none" rtlCol="0">
            <a:spAutoFit/>
          </a:bodyPr>
          <a:lstStyle/>
          <a:p>
            <a:r>
              <a:rPr lang="en-US" sz="2000" dirty="0" smtClean="0"/>
              <a:t>1981</a:t>
            </a:r>
            <a:r>
              <a:rPr lang="ja-JP" altLang="en-US" sz="2000" dirty="0" smtClean="0"/>
              <a:t>～</a:t>
            </a:r>
            <a:r>
              <a:rPr lang="en-US" altLang="ja-JP" sz="2000" dirty="0" smtClean="0"/>
              <a:t>2005</a:t>
            </a:r>
            <a:r>
              <a:rPr lang="ja-JP" altLang="en-US" sz="2000" dirty="0" smtClean="0"/>
              <a:t>年</a:t>
            </a:r>
            <a:endParaRPr lang="en-US" altLang="ja-JP" sz="2000" dirty="0" smtClean="0"/>
          </a:p>
          <a:p>
            <a:r>
              <a:rPr lang="ja-JP" altLang="en-US" sz="2000" dirty="0" smtClean="0"/>
              <a:t>５事例平均</a:t>
            </a:r>
            <a:endParaRPr lang="en-US" sz="2000" dirty="0"/>
          </a:p>
        </p:txBody>
      </p:sp>
    </p:spTree>
    <p:extLst>
      <p:ext uri="{BB962C8B-B14F-4D97-AF65-F5344CB8AC3E}">
        <p14:creationId xmlns:p14="http://schemas.microsoft.com/office/powerpoint/2010/main" val="335756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19387</TotalTime>
  <Words>884</Words>
  <Application>Microsoft Office PowerPoint</Application>
  <PresentationFormat>画面に合わせる (4:3)</PresentationFormat>
  <Paragraphs>159</Paragraphs>
  <Slides>17</Slides>
  <Notes>1</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CMIP5マルチ気候モデルにおける ヤマセに関連する大規模大気循環の 再現性と将来変化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hendo</dc:creator>
  <cp:lastModifiedBy>hendo</cp:lastModifiedBy>
  <cp:revision>347</cp:revision>
  <cp:lastPrinted>2012-09-23T22:07:06Z</cp:lastPrinted>
  <dcterms:created xsi:type="dcterms:W3CDTF">2012-09-05T01:11:37Z</dcterms:created>
  <dcterms:modified xsi:type="dcterms:W3CDTF">2012-09-25T02:02:30Z</dcterms:modified>
</cp:coreProperties>
</file>