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653" r:id="rId3"/>
    <p:sldId id="633" r:id="rId4"/>
    <p:sldId id="663" r:id="rId5"/>
    <p:sldId id="722" r:id="rId6"/>
    <p:sldId id="794" r:id="rId7"/>
    <p:sldId id="770" r:id="rId8"/>
    <p:sldId id="771" r:id="rId9"/>
    <p:sldId id="772" r:id="rId10"/>
    <p:sldId id="773" r:id="rId11"/>
    <p:sldId id="778" r:id="rId12"/>
    <p:sldId id="795" r:id="rId13"/>
    <p:sldId id="796" r:id="rId14"/>
    <p:sldId id="800" r:id="rId15"/>
    <p:sldId id="799" r:id="rId16"/>
    <p:sldId id="802" r:id="rId17"/>
    <p:sldId id="801" r:id="rId18"/>
    <p:sldId id="797" r:id="rId19"/>
    <p:sldId id="784" r:id="rId20"/>
    <p:sldId id="785" r:id="rId21"/>
    <p:sldId id="787" r:id="rId22"/>
    <p:sldId id="789" r:id="rId23"/>
    <p:sldId id="803" r:id="rId24"/>
    <p:sldId id="804" r:id="rId25"/>
    <p:sldId id="805" r:id="rId26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FBFBF"/>
    <a:srgbClr val="003366"/>
    <a:srgbClr val="FF33CC"/>
    <a:srgbClr val="00CCFF"/>
    <a:srgbClr val="663300"/>
    <a:srgbClr val="FF0000"/>
    <a:srgbClr val="33CCCC"/>
    <a:srgbClr val="E2D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8" autoAdjust="0"/>
    <p:restoredTop sz="88818" autoAdjust="0"/>
  </p:normalViewPr>
  <p:slideViewPr>
    <p:cSldViewPr showGuides="1">
      <p:cViewPr varScale="1">
        <p:scale>
          <a:sx n="83" d="100"/>
          <a:sy n="83" d="100"/>
        </p:scale>
        <p:origin x="-828" y="-78"/>
      </p:cViewPr>
      <p:guideLst>
        <p:guide orient="horz" pos="436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6C05406-3394-434B-9034-3E0C2E9C68A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49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727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3A0C706-0603-4636-BB27-9EEEDF2EF50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altLang="ja-JP" dirty="0" smtClean="0"/>
              <a:t>1. What’s </a:t>
            </a:r>
            <a:r>
              <a:rPr lang="en-US" altLang="ja-JP" dirty="0" err="1" smtClean="0"/>
              <a:t>Yamase</a:t>
            </a:r>
            <a:r>
              <a:rPr lang="en-US" altLang="ja-JP" dirty="0" smtClean="0"/>
              <a:t>?</a:t>
            </a:r>
          </a:p>
          <a:p>
            <a:pPr marL="457200" indent="-457200">
              <a:defRPr/>
            </a:pPr>
            <a:r>
              <a:rPr lang="en-US" altLang="ja-JP" dirty="0" smtClean="0"/>
              <a:t>2. Background and objective</a:t>
            </a:r>
          </a:p>
          <a:p>
            <a:pPr marL="457200" indent="-457200">
              <a:defRPr/>
            </a:pPr>
            <a:r>
              <a:rPr lang="en-US" altLang="ja-JP" dirty="0" smtClean="0"/>
              <a:t>3. Features of Diurnal variation</a:t>
            </a:r>
          </a:p>
          <a:p>
            <a:pPr marL="457200" indent="-457200">
              <a:defRPr/>
            </a:pPr>
            <a:r>
              <a:rPr lang="en-US" altLang="ja-JP" dirty="0" smtClean="0"/>
              <a:t>4. Reproducibility of Synoptic variation</a:t>
            </a:r>
          </a:p>
          <a:p>
            <a:pPr marL="457200" indent="-457200">
              <a:defRPr/>
            </a:pPr>
            <a:r>
              <a:rPr lang="en-US" altLang="ja-JP" dirty="0" smtClean="0"/>
              <a:t>5. Error of surface temperature</a:t>
            </a:r>
          </a:p>
          <a:p>
            <a:pPr marL="457200" indent="-457200">
              <a:defRPr/>
            </a:pPr>
            <a:r>
              <a:rPr lang="en-US" altLang="ja-JP" dirty="0" smtClean="0"/>
              <a:t>6. Summary and future works</a:t>
            </a:r>
          </a:p>
          <a:p>
            <a:pPr>
              <a:defRPr/>
            </a:pPr>
            <a:endParaRPr lang="ja-JP" altLang="en-US" dirty="0"/>
          </a:p>
        </p:txBody>
      </p:sp>
      <p:sp>
        <p:nvSpPr>
          <p:cNvPr id="860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F8503-0D9C-444F-AC21-BCE317A38B3D}" type="slidenum">
              <a:rPr lang="ja-JP" altLang="en-US" smtClean="0">
                <a:latin typeface="Times New Roman" pitchFamily="18" charset="0"/>
              </a:rPr>
              <a:pPr/>
              <a:t>1</a:t>
            </a:fld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4E7E8-9B1C-45F6-AAF4-7AAF97951CAC}" type="slidenum">
              <a:rPr lang="ja-JP" altLang="en-US" smtClean="0">
                <a:latin typeface="Times New Roman" pitchFamily="18" charset="0"/>
              </a:rPr>
              <a:pPr/>
              <a:t>3</a:t>
            </a:fld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宮城県周辺でのアメダスの分布図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間隔粗い、不十分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400" smtClean="0">
                <a:latin typeface="Times New Roman" pitchFamily="18" charset="0"/>
                <a:ea typeface="ＭＳ Ｐゴシック" pitchFamily="50" charset="-128"/>
              </a:rPr>
              <a:t>MANAL</a:t>
            </a: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は10</a:t>
            </a:r>
            <a:r>
              <a:rPr lang="en-US" altLang="ja-JP" sz="2400" smtClean="0">
                <a:latin typeface="Times New Roman" pitchFamily="18" charset="0"/>
                <a:ea typeface="ＭＳ Ｐゴシック" pitchFamily="50" charset="-128"/>
              </a:rPr>
              <a:t>km、</a:t>
            </a:r>
            <a:r>
              <a:rPr lang="ja-JP" altLang="en-US" sz="2400" smtClean="0">
                <a:latin typeface="Times New Roman" pitchFamily="18" charset="0"/>
                <a:ea typeface="ＭＳ Ｐゴシック" pitchFamily="50" charset="-128"/>
              </a:rPr>
              <a:t>不十分</a:t>
            </a:r>
          </a:p>
          <a:p>
            <a:pPr eaLnBrk="1" hangingPunct="1"/>
            <a:endParaRPr lang="ja-JP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5C798-C574-4216-A2E8-2ACD742EDE27}" type="slidenum">
              <a:rPr lang="ja-JP" altLang="en-US" smtClean="0">
                <a:latin typeface="Times New Roman" pitchFamily="18" charset="0"/>
              </a:rPr>
              <a:pPr/>
              <a:t>4</a:t>
            </a:fld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 To understand Yamase phenomena, </a:t>
            </a:r>
            <a:r>
              <a:rPr lang="en-US" altLang="ja-JP" smtClean="0">
                <a:solidFill>
                  <a:srgbClr val="FF0000"/>
                </a:solidFill>
                <a:latin typeface="Times New Roman" pitchFamily="18" charset="0"/>
              </a:rPr>
              <a:t>downscaling method</a:t>
            </a:r>
            <a:r>
              <a:rPr lang="en-US" altLang="ja-JP" smtClean="0">
                <a:latin typeface="Times New Roman" pitchFamily="18" charset="0"/>
              </a:rPr>
              <a:t> is an attractive way.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Times New Roman" pitchFamily="18" charset="0"/>
              </a:rPr>
              <a:t>Efficacy, usability</a:t>
            </a:r>
          </a:p>
          <a:p>
            <a:pPr eaLnBrk="1" hangingPunct="1">
              <a:spcBef>
                <a:spcPct val="0"/>
              </a:spcBef>
            </a:pPr>
            <a:endParaRPr lang="en-US" altLang="ja-JP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200" dirty="0" smtClean="0"/>
              <a:t>地形効果</a:t>
            </a:r>
            <a:endParaRPr lang="en-US" altLang="ja-JP" sz="1200" dirty="0" smtClean="0"/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20km</a:t>
            </a:r>
            <a:r>
              <a:rPr lang="ja-JP" altLang="en-US" sz="1200" dirty="0" smtClean="0"/>
              <a:t>→</a:t>
            </a:r>
            <a:r>
              <a:rPr lang="en-US" altLang="ja-JP" sz="1200" dirty="0" smtClean="0"/>
              <a:t>5km</a:t>
            </a:r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5km</a:t>
            </a:r>
            <a:r>
              <a:rPr lang="ja-JP" altLang="en-US" sz="1200" dirty="0" smtClean="0"/>
              <a:t>→</a:t>
            </a:r>
            <a:r>
              <a:rPr lang="en-US" altLang="ja-JP" sz="1200" dirty="0" smtClean="0"/>
              <a:t>1km</a:t>
            </a:r>
          </a:p>
          <a:p>
            <a:r>
              <a:rPr kumimoji="1" lang="ja-JP" altLang="en-US" sz="1200" dirty="0" smtClean="0"/>
              <a:t>　積雲対流パラメタリゼーション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　雲量：</a:t>
            </a:r>
            <a:endParaRPr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0C706-0603-4636-BB27-9EEEDF2EF50B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1200" dirty="0" smtClean="0"/>
              <a:t>地形効果</a:t>
            </a:r>
            <a:endParaRPr lang="en-US" altLang="ja-JP" sz="1200" dirty="0" smtClean="0"/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20km</a:t>
            </a:r>
            <a:r>
              <a:rPr lang="ja-JP" altLang="en-US" sz="1200" dirty="0" smtClean="0"/>
              <a:t>→</a:t>
            </a:r>
            <a:r>
              <a:rPr lang="en-US" altLang="ja-JP" sz="1200" dirty="0" smtClean="0"/>
              <a:t>5km</a:t>
            </a:r>
          </a:p>
          <a:p>
            <a:r>
              <a:rPr lang="ja-JP" altLang="en-US" sz="1200" dirty="0" smtClean="0"/>
              <a:t>　　</a:t>
            </a:r>
            <a:r>
              <a:rPr lang="en-US" altLang="ja-JP" sz="1200" dirty="0" smtClean="0"/>
              <a:t>5km</a:t>
            </a:r>
            <a:r>
              <a:rPr lang="ja-JP" altLang="en-US" sz="1200" dirty="0" smtClean="0"/>
              <a:t>→</a:t>
            </a:r>
            <a:r>
              <a:rPr lang="en-US" altLang="ja-JP" sz="1200" dirty="0" smtClean="0"/>
              <a:t>1km</a:t>
            </a:r>
          </a:p>
          <a:p>
            <a:r>
              <a:rPr kumimoji="1" lang="ja-JP" altLang="en-US" sz="1200" dirty="0" smtClean="0"/>
              <a:t>　積雲対流パラメタリゼーション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　雲量：</a:t>
            </a:r>
            <a:endParaRPr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0C706-0603-4636-BB27-9EEEDF2EF50B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F9EE-EF39-407A-AEF4-1A34BBE39A23}" type="slidenum">
              <a:rPr lang="ja-JP" altLang="en-US"/>
              <a:pPr>
                <a:defRPr/>
              </a:pPr>
              <a:t>&lt;#&gt;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1D2B-5AE0-40ED-83C1-ED54CBB24C2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0B2B-E4DD-4F29-A97A-6992CA53EDB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2A67-A670-4F8B-B8B7-22B4DC177296}" type="slidenum">
              <a:rPr lang="ja-JP" altLang="en-US"/>
              <a:pPr>
                <a:defRPr/>
              </a:pPr>
              <a:t>&lt;#&gt;</a:t>
            </a:fld>
            <a:r>
              <a:rPr lang="en-US" altLang="ja-JP" dirty="0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B098-3303-431F-8E51-C30914DE9C9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8C35-65C1-43CD-A94F-4CA00C50923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7EEC-49E9-4D59-A587-35F94D260A3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122D-BED9-48A4-8CCC-74A32B0F86E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1109-44A0-4EB7-94C2-BEB964809BC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A091-71E2-4CD5-AD5E-D5A1B69FB67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DD8D-364F-4C70-B025-3EE9DAC99C2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2 レベル</a:t>
            </a:r>
          </a:p>
          <a:p>
            <a:pPr lvl="2"/>
            <a:r>
              <a:rPr lang="ja-JP" altLang="en-US" smtClean="0"/>
              <a:t>第 3 レベル</a:t>
            </a:r>
          </a:p>
          <a:p>
            <a:pPr lvl="3"/>
            <a:r>
              <a:rPr lang="ja-JP" altLang="en-US" smtClean="0"/>
              <a:t>第 4 レベル</a:t>
            </a:r>
          </a:p>
          <a:p>
            <a:pPr lvl="4"/>
            <a:r>
              <a:rPr lang="ja-JP" altLang="en-US" smtClean="0"/>
              <a:t>第 5 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340E3C1-84CE-4CD0-81AB-523446D41F51}" type="slidenum">
              <a:rPr lang="ja-JP" altLang="en-US"/>
              <a:pPr>
                <a:defRPr/>
              </a:pPr>
              <a:t>&lt;#&gt;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77" descr="C:\Documents and Settings\masahiro\My Documents\work\領域気候再現実験\manal_topo.png"/>
          <p:cNvPicPr>
            <a:picLocks noChangeAspect="1" noChangeArrowheads="1"/>
          </p:cNvPicPr>
          <p:nvPr/>
        </p:nvPicPr>
        <p:blipFill>
          <a:blip r:embed="rId3" cstate="print"/>
          <a:srcRect l="30743" t="4561" r="27579" b="39905"/>
          <a:stretch>
            <a:fillRect/>
          </a:stretch>
        </p:blipFill>
        <p:spPr bwMode="auto">
          <a:xfrm>
            <a:off x="5638800" y="3213100"/>
            <a:ext cx="3325813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713" y="548680"/>
            <a:ext cx="8653462" cy="1727423"/>
          </a:xfrm>
        </p:spPr>
        <p:txBody>
          <a:bodyPr/>
          <a:lstStyle/>
          <a:p>
            <a:pPr eaLnBrk="1" hangingPunct="1"/>
            <a:r>
              <a:rPr lang="en-US" altLang="ja-JP" sz="4800" dirty="0" smtClean="0"/>
              <a:t>1km</a:t>
            </a:r>
            <a:r>
              <a:rPr lang="ja-JP" altLang="en-US" sz="4800" dirty="0" smtClean="0"/>
              <a:t>格子で再現された</a:t>
            </a:r>
            <a:r>
              <a:rPr lang="en-US" altLang="ja-JP" sz="4800" dirty="0" smtClean="0"/>
              <a:t>2003</a:t>
            </a:r>
            <a:r>
              <a:rPr lang="ja-JP" altLang="ja-JP" sz="4800" dirty="0" smtClean="0"/>
              <a:t>年</a:t>
            </a:r>
            <a:r>
              <a:rPr lang="ja-JP" altLang="en-US" sz="4800" dirty="0" smtClean="0"/>
              <a:t>・</a:t>
            </a:r>
            <a:r>
              <a:rPr lang="en-US" altLang="ja-JP" sz="4800" dirty="0" smtClean="0"/>
              <a:t>2004</a:t>
            </a:r>
            <a:r>
              <a:rPr lang="ja-JP" altLang="en-US" sz="4800" dirty="0" smtClean="0"/>
              <a:t>年</a:t>
            </a:r>
            <a:r>
              <a:rPr lang="en-US" altLang="ja-JP" sz="4800" dirty="0" smtClean="0"/>
              <a:t>7</a:t>
            </a:r>
            <a:r>
              <a:rPr lang="ja-JP" altLang="en-US" sz="4800" dirty="0" smtClean="0"/>
              <a:t>月の気温場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4663" y="3811588"/>
            <a:ext cx="2236787" cy="1766887"/>
          </a:xfrm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mtClean="0"/>
              <a:t>沢田雅洋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岩崎俊樹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（東北大学）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4572000" y="17463"/>
            <a:ext cx="4535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ja-JP" altLang="ja-JP" sz="2000" b="1" dirty="0" smtClean="0"/>
              <a:t>第</a:t>
            </a:r>
            <a:r>
              <a:rPr lang="en-US" altLang="ja-JP" sz="2000" b="1" dirty="0" smtClean="0"/>
              <a:t>6</a:t>
            </a:r>
            <a:r>
              <a:rPr lang="ja-JP" altLang="ja-JP" sz="2000" b="1" dirty="0" smtClean="0"/>
              <a:t>回</a:t>
            </a:r>
            <a:r>
              <a:rPr lang="ja-JP" altLang="ja-JP" sz="2000" b="1" dirty="0"/>
              <a:t>やませ</a:t>
            </a:r>
            <a:r>
              <a:rPr lang="ja-JP" altLang="ja-JP" sz="2000" b="1" dirty="0" smtClean="0"/>
              <a:t>研究会</a:t>
            </a:r>
            <a:r>
              <a:rPr lang="ja-JP" altLang="ja-JP" sz="2000" b="1" dirty="0"/>
              <a:t>　</a:t>
            </a:r>
            <a:r>
              <a:rPr lang="en-US" altLang="ja-JP" sz="2000" b="1" dirty="0" smtClean="0"/>
              <a:t>2012</a:t>
            </a:r>
            <a:r>
              <a:rPr lang="ja-JP" altLang="ja-JP" sz="2000" b="1" dirty="0" smtClean="0"/>
              <a:t>年</a:t>
            </a:r>
            <a:r>
              <a:rPr lang="en-US" altLang="ja-JP" sz="2000" b="1" dirty="0" smtClean="0"/>
              <a:t>9</a:t>
            </a:r>
            <a:r>
              <a:rPr lang="ja-JP" altLang="ja-JP" sz="2000" b="1" dirty="0" smtClean="0"/>
              <a:t>月</a:t>
            </a:r>
            <a:r>
              <a:rPr lang="en-US" altLang="ja-JP" sz="2000" b="1" dirty="0" smtClean="0"/>
              <a:t>24-25</a:t>
            </a:r>
            <a:r>
              <a:rPr lang="ja-JP" altLang="ja-JP" sz="2000" b="1" dirty="0" smtClean="0"/>
              <a:t>日</a:t>
            </a:r>
            <a:endParaRPr lang="ja-JP" altLang="en-US" sz="2000" dirty="0"/>
          </a:p>
        </p:txBody>
      </p:sp>
      <p:sp>
        <p:nvSpPr>
          <p:cNvPr id="7" name="円/楕円 6"/>
          <p:cNvSpPr/>
          <p:nvPr/>
        </p:nvSpPr>
        <p:spPr>
          <a:xfrm>
            <a:off x="7667625" y="4749800"/>
            <a:ext cx="3603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295" name="テキスト ボックス 7"/>
          <p:cNvSpPr txBox="1">
            <a:spLocks noChangeArrowheads="1"/>
          </p:cNvSpPr>
          <p:nvPr/>
        </p:nvSpPr>
        <p:spPr bwMode="auto">
          <a:xfrm>
            <a:off x="7864475" y="5013325"/>
            <a:ext cx="1073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Miyagi</a:t>
            </a:r>
          </a:p>
          <a:p>
            <a:r>
              <a:rPr lang="en-US" altLang="ja-JP">
                <a:solidFill>
                  <a:srgbClr val="FF0000"/>
                </a:solidFill>
              </a:rPr>
              <a:t>Pref.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2297" name="正方形/長方形 8"/>
          <p:cNvSpPr>
            <a:spLocks noChangeArrowheads="1"/>
          </p:cNvSpPr>
          <p:nvPr/>
        </p:nvSpPr>
        <p:spPr bwMode="auto">
          <a:xfrm>
            <a:off x="107503" y="6381750"/>
            <a:ext cx="5400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800" dirty="0" smtClean="0"/>
              <a:t> 東北農業研究センター 研究交流センター セミナー室 </a:t>
            </a:r>
            <a:endParaRPr lang="ja-JP" altLang="en-US" sz="18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3F9EE-EF39-407A-AEF4-1A34BBE39A23}" type="slidenum">
              <a:rPr lang="ja-JP" altLang="en-US" smtClean="0"/>
              <a:pPr>
                <a:defRPr/>
              </a:pPr>
              <a:t>1</a:t>
            </a:fld>
            <a:r>
              <a:rPr lang="en-US" altLang="ja-JP" dirty="0" smtClean="0"/>
              <a:t>/14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54926" y="2093947"/>
            <a:ext cx="449353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4800" dirty="0" smtClean="0"/>
              <a:t>降水分布の比較</a:t>
            </a:r>
            <a:endParaRPr kumimoji="1" lang="ja-JP" altLang="en-US" sz="4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364088" y="1412776"/>
            <a:ext cx="20162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4800" dirty="0" smtClean="0">
                <a:solidFill>
                  <a:schemeClr val="bg1">
                    <a:lumMod val="85000"/>
                  </a:schemeClr>
                </a:solidFill>
              </a:rPr>
              <a:t>気温場</a:t>
            </a:r>
            <a:endParaRPr kumimoji="1" lang="ja-JP" alt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C:\Users\sawada\Documents\work\yamase_CI\20120924-25_ws\fig_201209\rain_com_ts_200407.png"/>
          <p:cNvPicPr>
            <a:picLocks noChangeAspect="1" noChangeArrowheads="1"/>
          </p:cNvPicPr>
          <p:nvPr/>
        </p:nvPicPr>
        <p:blipFill>
          <a:blip r:embed="rId2" cstate="print"/>
          <a:srcRect l="2520" b="31496"/>
          <a:stretch>
            <a:fillRect/>
          </a:stretch>
        </p:blipFill>
        <p:spPr bwMode="auto">
          <a:xfrm>
            <a:off x="524451" y="692150"/>
            <a:ext cx="8356599" cy="4698000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領域平均降水量の時系列比較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43608" y="692150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/>
              <a:t>2004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10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668344" y="1196752"/>
            <a:ext cx="817531" cy="1723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R/A</a:t>
            </a:r>
          </a:p>
          <a:p>
            <a:r>
              <a:rPr lang="en-US" altLang="ja-JP" sz="2800" dirty="0" smtClean="0"/>
              <a:t>1km</a:t>
            </a:r>
          </a:p>
          <a:p>
            <a:r>
              <a:rPr lang="en-US" altLang="ja-JP" sz="2800" dirty="0" smtClean="0">
                <a:solidFill>
                  <a:srgbClr val="00B050"/>
                </a:solidFill>
              </a:rPr>
              <a:t>5km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20km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251520" y="5517232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タイミングは合っている。絶対量が小さい。</a:t>
            </a:r>
            <a:endParaRPr lang="en-US" altLang="ja-JP" sz="2800" dirty="0" smtClean="0"/>
          </a:p>
          <a:p>
            <a:r>
              <a:rPr lang="ja-JP" altLang="en-US" sz="2800" dirty="0" smtClean="0"/>
              <a:t>解像度の違いによる差は小さい（観測との差に比べて）。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C:\Users\sawada\Documents\work\yamase_CI\20120924-25_ws\fig_201209\com_cd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494" y="692696"/>
            <a:ext cx="7380312" cy="5701291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月積算降水量の比較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11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995936" y="2132856"/>
            <a:ext cx="26930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2003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 rot="16200000">
            <a:off x="-760183" y="1923802"/>
            <a:ext cx="230832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000" dirty="0" smtClean="0"/>
              <a:t>降雨強度の累積分布</a:t>
            </a:r>
            <a:endParaRPr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 rot="16200000">
            <a:off x="-750890" y="4698428"/>
            <a:ext cx="230832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000" dirty="0" smtClean="0"/>
              <a:t>降雨強度の累積分布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995936" y="4941168"/>
            <a:ext cx="26930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2004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142952" y="6237312"/>
            <a:ext cx="225542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/>
              <a:t>降水強度（</a:t>
            </a:r>
            <a:r>
              <a:rPr lang="en-US" altLang="ja-JP" dirty="0" smtClean="0"/>
              <a:t>mm/h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7668344" y="1196752"/>
            <a:ext cx="817531" cy="1723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R/A</a:t>
            </a:r>
          </a:p>
          <a:p>
            <a:r>
              <a:rPr lang="en-US" altLang="ja-JP" sz="2800" dirty="0" smtClean="0"/>
              <a:t>1km</a:t>
            </a:r>
          </a:p>
          <a:p>
            <a:r>
              <a:rPr lang="en-US" altLang="ja-JP" sz="2800" dirty="0" smtClean="0">
                <a:solidFill>
                  <a:srgbClr val="00B050"/>
                </a:solidFill>
              </a:rPr>
              <a:t>5km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20km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sawada\Documents\work\yamase_CI\20120924-25_ws\fig_201209\map_com_rain_1km_2003_July.png"/>
          <p:cNvPicPr>
            <a:picLocks noChangeAspect="1" noChangeArrowheads="1"/>
          </p:cNvPicPr>
          <p:nvPr/>
        </p:nvPicPr>
        <p:blipFill>
          <a:blip r:embed="rId2" cstate="print"/>
          <a:srcRect r="22677" b="4889"/>
          <a:stretch>
            <a:fillRect/>
          </a:stretch>
        </p:blipFill>
        <p:spPr bwMode="auto">
          <a:xfrm>
            <a:off x="23495" y="537845"/>
            <a:ext cx="6260250" cy="5952402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月積算降水量の比較</a:t>
            </a:r>
            <a:r>
              <a:rPr lang="en-US" altLang="ja-JP" sz="3600" dirty="0" smtClean="0"/>
              <a:t>~1km</a:t>
            </a:r>
            <a:r>
              <a:rPr lang="ja-JP" altLang="en-US" sz="3600" dirty="0" smtClean="0"/>
              <a:t>格子感度実験</a:t>
            </a:r>
            <a:r>
              <a:rPr lang="en-US" altLang="ja-JP" sz="3600" dirty="0" smtClean="0"/>
              <a:t>~</a:t>
            </a:r>
            <a:endParaRPr lang="ja-JP" altLang="en-US" sz="3600" dirty="0" smtClean="0"/>
          </a:p>
        </p:txBody>
      </p:sp>
      <p:sp>
        <p:nvSpPr>
          <p:cNvPr id="86021" name="テキスト ボックス 7"/>
          <p:cNvSpPr txBox="1">
            <a:spLocks noChangeArrowheads="1"/>
          </p:cNvSpPr>
          <p:nvPr/>
        </p:nvSpPr>
        <p:spPr bwMode="auto">
          <a:xfrm>
            <a:off x="6300193" y="1268760"/>
            <a:ext cx="2808311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モデル</a:t>
            </a:r>
            <a:r>
              <a:rPr lang="ja-JP" altLang="en-US" dirty="0" smtClean="0"/>
              <a:t>の降水量とレーダーアメダスの空間</a:t>
            </a:r>
            <a:r>
              <a:rPr lang="ja-JP" altLang="en-US" dirty="0"/>
              <a:t>相関（陸地のみ）</a:t>
            </a:r>
            <a:endParaRPr lang="en-US" altLang="ja-JP" dirty="0"/>
          </a:p>
          <a:p>
            <a:r>
              <a:rPr lang="en-US" altLang="ja-JP" sz="2800" dirty="0" smtClean="0"/>
              <a:t> CTL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0.281</a:t>
            </a:r>
            <a:endParaRPr lang="en-US" altLang="ja-JP" sz="2800" dirty="0"/>
          </a:p>
          <a:p>
            <a:r>
              <a:rPr lang="en-US" altLang="ja-JP" sz="2800" dirty="0" smtClean="0"/>
              <a:t> KF  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0.308</a:t>
            </a:r>
            <a:endParaRPr lang="en-US" altLang="ja-JP" sz="2800" dirty="0"/>
          </a:p>
          <a:p>
            <a:r>
              <a:rPr lang="en-US" altLang="ja-JP" sz="2800" dirty="0" smtClean="0"/>
              <a:t> org5km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0.360</a:t>
            </a:r>
            <a:endParaRPr lang="en-US" altLang="ja-JP" sz="2800" dirty="0"/>
          </a:p>
          <a:p>
            <a:r>
              <a:rPr lang="ja-JP" altLang="en-US" dirty="0" smtClean="0"/>
              <a:t>約</a:t>
            </a:r>
            <a:r>
              <a:rPr lang="en-US" altLang="ja-JP" dirty="0" smtClean="0"/>
              <a:t>2.5km</a:t>
            </a:r>
            <a:r>
              <a:rPr lang="ja-JP" altLang="en-US" dirty="0" smtClean="0"/>
              <a:t>格子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81×80 points</a:t>
            </a:r>
          </a:p>
          <a:p>
            <a:endParaRPr lang="en-US" altLang="ja-JP" sz="1000" dirty="0" smtClean="0"/>
          </a:p>
          <a:p>
            <a:r>
              <a:rPr lang="ja-JP" altLang="en-US" dirty="0" smtClean="0"/>
              <a:t>領域平均降水量比</a:t>
            </a:r>
            <a:endParaRPr lang="en-US" altLang="ja-JP" dirty="0" smtClean="0"/>
          </a:p>
          <a:p>
            <a:r>
              <a:rPr lang="en-US" altLang="ja-JP" dirty="0" smtClean="0"/>
              <a:t> CTL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1.06</a:t>
            </a:r>
          </a:p>
          <a:p>
            <a:r>
              <a:rPr lang="en-US" altLang="ja-JP" dirty="0" smtClean="0"/>
              <a:t> KF  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1.07</a:t>
            </a:r>
          </a:p>
          <a:p>
            <a:r>
              <a:rPr lang="en-US" altLang="ja-JP" dirty="0" smtClean="0"/>
              <a:t> org5km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0.96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228184" y="765865"/>
            <a:ext cx="26930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2003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12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599966"/>
            <a:ext cx="65299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CTL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70938" y="609258"/>
            <a:ext cx="46704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KF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3543002"/>
            <a:ext cx="102411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org</a:t>
            </a:r>
            <a:r>
              <a:rPr kumimoji="1" lang="en-US" altLang="ja-JP" dirty="0" smtClean="0"/>
              <a:t>5km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0938" y="3552294"/>
            <a:ext cx="58566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R/A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Users\sawada\Documents\work\yamase_CI\20120924-25_ws\fig_201209\map_com_rain_1km_2004_July.png"/>
          <p:cNvPicPr>
            <a:picLocks noChangeAspect="1" noChangeArrowheads="1"/>
          </p:cNvPicPr>
          <p:nvPr/>
        </p:nvPicPr>
        <p:blipFill>
          <a:blip r:embed="rId2" cstate="print"/>
          <a:srcRect r="22677" b="4889"/>
          <a:stretch>
            <a:fillRect/>
          </a:stretch>
        </p:blipFill>
        <p:spPr bwMode="auto">
          <a:xfrm>
            <a:off x="28512" y="537250"/>
            <a:ext cx="6260250" cy="5952402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月積算降水量の比較</a:t>
            </a:r>
            <a:r>
              <a:rPr lang="en-US" altLang="ja-JP" sz="3600" dirty="0" smtClean="0"/>
              <a:t>~1km</a:t>
            </a:r>
            <a:r>
              <a:rPr lang="ja-JP" altLang="en-US" sz="3600" dirty="0" smtClean="0"/>
              <a:t>格子感度実験</a:t>
            </a:r>
            <a:r>
              <a:rPr lang="en-US" altLang="ja-JP" sz="3600" dirty="0" smtClean="0"/>
              <a:t>~</a:t>
            </a:r>
            <a:endParaRPr lang="ja-JP" altLang="en-US" sz="36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13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228184" y="765865"/>
            <a:ext cx="26930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2004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6300192" y="1268760"/>
            <a:ext cx="2736303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モデル</a:t>
            </a:r>
            <a:r>
              <a:rPr lang="ja-JP" altLang="en-US" dirty="0" smtClean="0"/>
              <a:t>の降水量とレーダーアメダスの空間</a:t>
            </a:r>
            <a:r>
              <a:rPr lang="ja-JP" altLang="en-US" dirty="0"/>
              <a:t>相関（陸地のみ）</a:t>
            </a:r>
            <a:endParaRPr lang="en-US" altLang="ja-JP" dirty="0"/>
          </a:p>
          <a:p>
            <a:r>
              <a:rPr lang="en-US" altLang="ja-JP" sz="2800" dirty="0" smtClean="0"/>
              <a:t> CTL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0.271</a:t>
            </a:r>
            <a:endParaRPr lang="en-US" altLang="ja-JP" sz="2800" dirty="0"/>
          </a:p>
          <a:p>
            <a:r>
              <a:rPr lang="en-US" altLang="ja-JP" sz="2800" dirty="0" smtClean="0"/>
              <a:t> KF  </a:t>
            </a:r>
            <a:r>
              <a:rPr lang="ja-JP" altLang="en-US" sz="2800" dirty="0" smtClean="0"/>
              <a:t>：</a:t>
            </a:r>
            <a:r>
              <a:rPr lang="en-US" altLang="ja-JP" sz="2800" dirty="0" smtClean="0">
                <a:solidFill>
                  <a:srgbClr val="FF0000"/>
                </a:solidFill>
              </a:rPr>
              <a:t>0.477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en-US" altLang="ja-JP" sz="2800" dirty="0" smtClean="0"/>
              <a:t> org5km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0.272</a:t>
            </a:r>
            <a:endParaRPr lang="en-US" altLang="ja-JP" sz="2800" dirty="0"/>
          </a:p>
          <a:p>
            <a:r>
              <a:rPr lang="ja-JP" altLang="en-US" dirty="0" smtClean="0"/>
              <a:t>約</a:t>
            </a:r>
            <a:r>
              <a:rPr lang="en-US" altLang="ja-JP" dirty="0" smtClean="0"/>
              <a:t>2.5km</a:t>
            </a:r>
            <a:r>
              <a:rPr lang="ja-JP" altLang="en-US" dirty="0" smtClean="0"/>
              <a:t>格子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81×80 points</a:t>
            </a:r>
          </a:p>
          <a:p>
            <a:endParaRPr lang="en-US" altLang="ja-JP" sz="1000" dirty="0" smtClean="0"/>
          </a:p>
          <a:p>
            <a:r>
              <a:rPr lang="ja-JP" altLang="en-US" dirty="0" smtClean="0"/>
              <a:t>領域平均降水量比</a:t>
            </a:r>
            <a:endParaRPr lang="en-US" altLang="ja-JP" dirty="0" smtClean="0"/>
          </a:p>
          <a:p>
            <a:r>
              <a:rPr lang="en-US" altLang="ja-JP" dirty="0" smtClean="0"/>
              <a:t>CTL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0.62</a:t>
            </a:r>
          </a:p>
          <a:p>
            <a:r>
              <a:rPr lang="en-US" altLang="ja-JP" dirty="0" smtClean="0"/>
              <a:t> KF  </a:t>
            </a:r>
            <a:r>
              <a:rPr lang="ja-JP" altLang="en-US" dirty="0" smtClean="0"/>
              <a:t>：</a:t>
            </a:r>
            <a:r>
              <a:rPr lang="en-US" altLang="ja-JP" dirty="0" smtClean="0">
                <a:solidFill>
                  <a:srgbClr val="FF0000"/>
                </a:solidFill>
              </a:rPr>
              <a:t>0.81</a:t>
            </a:r>
          </a:p>
          <a:p>
            <a:r>
              <a:rPr lang="en-US" altLang="ja-JP" dirty="0" smtClean="0"/>
              <a:t> org5km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0.60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599966"/>
            <a:ext cx="65299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CTL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0938" y="609258"/>
            <a:ext cx="46704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KF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5576" y="3543002"/>
            <a:ext cx="102411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org</a:t>
            </a:r>
            <a:r>
              <a:rPr kumimoji="1" lang="en-US" altLang="ja-JP" dirty="0" smtClean="0"/>
              <a:t>5km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70938" y="3552294"/>
            <a:ext cx="58566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R/A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C:\Users\sawada\Documents\work\yamase_CI\20120924-25_ws\fig_201209\com_cdf_1k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6" y="692150"/>
            <a:ext cx="7391400" cy="5709857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月積算降水量の比較</a:t>
            </a:r>
            <a:r>
              <a:rPr lang="en-US" altLang="ja-JP" sz="3600" dirty="0" smtClean="0"/>
              <a:t>~1km</a:t>
            </a:r>
            <a:r>
              <a:rPr lang="ja-JP" altLang="en-US" sz="3600" dirty="0" smtClean="0"/>
              <a:t>格子感度実験</a:t>
            </a:r>
            <a:r>
              <a:rPr lang="en-US" altLang="ja-JP" sz="3600" dirty="0" smtClean="0"/>
              <a:t>~</a:t>
            </a:r>
            <a:endParaRPr lang="ja-JP" altLang="en-US" sz="3600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14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995936" y="2132856"/>
            <a:ext cx="26930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2003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 rot="16200000">
            <a:off x="-760183" y="1923802"/>
            <a:ext cx="230832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000" dirty="0" smtClean="0"/>
              <a:t>降雨強度の累積分布</a:t>
            </a:r>
            <a:endParaRPr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 rot="16200000">
            <a:off x="-750890" y="4698428"/>
            <a:ext cx="2308324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000" dirty="0" smtClean="0"/>
              <a:t>降雨強度の累積分布</a:t>
            </a:r>
            <a:endParaRPr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995936" y="4941168"/>
            <a:ext cx="26930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2004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142952" y="6237312"/>
            <a:ext cx="225542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/>
              <a:t>降水強度（</a:t>
            </a:r>
            <a:r>
              <a:rPr lang="en-US" altLang="ja-JP" dirty="0" smtClean="0"/>
              <a:t>mm/h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7668344" y="1196752"/>
            <a:ext cx="1110817" cy="1723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R/A</a:t>
            </a:r>
          </a:p>
          <a:p>
            <a:r>
              <a:rPr lang="en-US" altLang="ja-JP" sz="2800" dirty="0" smtClean="0"/>
              <a:t>CTL</a:t>
            </a:r>
          </a:p>
          <a:p>
            <a:r>
              <a:rPr lang="en-US" altLang="ja-JP" sz="2800" dirty="0" smtClean="0">
                <a:solidFill>
                  <a:srgbClr val="00B050"/>
                </a:solidFill>
              </a:rPr>
              <a:t>KF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org5km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4966" y="103569"/>
            <a:ext cx="8568952" cy="566936"/>
          </a:xfrm>
        </p:spPr>
        <p:txBody>
          <a:bodyPr/>
          <a:lstStyle/>
          <a:p>
            <a:r>
              <a:rPr kumimoji="1" lang="ja-JP" altLang="en-US" sz="4000" dirty="0" smtClean="0"/>
              <a:t>まとめ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2575" y="836712"/>
            <a:ext cx="8748464" cy="5560941"/>
          </a:xfrm>
          <a:prstGeom prst="rect">
            <a:avLst/>
          </a:prstGeom>
          <a:noFill/>
        </p:spPr>
        <p:txBody>
          <a:bodyPr wrap="square" bIns="36000" rtlCol="0">
            <a:spAutoFit/>
          </a:bodyPr>
          <a:lstStyle/>
          <a:p>
            <a:r>
              <a:rPr lang="ja-JP" altLang="en-US" sz="2800" dirty="0" smtClean="0"/>
              <a:t>◆</a:t>
            </a:r>
            <a:r>
              <a:rPr lang="en-US" altLang="ja-JP" sz="2800" dirty="0" smtClean="0"/>
              <a:t>2003</a:t>
            </a:r>
            <a:r>
              <a:rPr lang="ja-JP" altLang="en-US" sz="2800" dirty="0" smtClean="0"/>
              <a:t>年（冷夏）</a:t>
            </a:r>
            <a:r>
              <a:rPr lang="en-US" altLang="ja-JP" sz="2800" dirty="0" smtClean="0"/>
              <a:t>/2004</a:t>
            </a:r>
            <a:r>
              <a:rPr lang="ja-JP" altLang="en-US" sz="2800" dirty="0" smtClean="0"/>
              <a:t>年（暑夏）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月の</a:t>
            </a:r>
            <a:r>
              <a:rPr lang="en-US" altLang="ja-JP" sz="2800" dirty="0" smtClean="0"/>
              <a:t>1km</a:t>
            </a:r>
            <a:r>
              <a:rPr lang="ja-JP" altLang="en-US" sz="2800" dirty="0" smtClean="0"/>
              <a:t>の再現性</a:t>
            </a:r>
            <a:endParaRPr lang="en-US" altLang="ja-JP" sz="2800" dirty="0" smtClean="0"/>
          </a:p>
          <a:p>
            <a:r>
              <a:rPr lang="ja-JP" altLang="en-US" sz="2800" dirty="0" smtClean="0"/>
              <a:t>　雲分布：衛星可視とよく対応（相関</a:t>
            </a:r>
            <a:r>
              <a:rPr lang="en-US" altLang="ja-JP" sz="2800" dirty="0" smtClean="0"/>
              <a:t>: 0.81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ja-JP" altLang="en-US" sz="2800" dirty="0" smtClean="0"/>
              <a:t>　雨分布：</a:t>
            </a:r>
            <a:r>
              <a:rPr lang="en-US" altLang="ja-JP" sz="2800" dirty="0" smtClean="0"/>
              <a:t>R/A</a:t>
            </a:r>
            <a:r>
              <a:rPr lang="ja-JP" altLang="en-US" sz="2800" dirty="0" smtClean="0"/>
              <a:t>と空間分布は合わず（相関</a:t>
            </a:r>
            <a:r>
              <a:rPr lang="en-US" altLang="ja-JP" sz="2800" dirty="0" smtClean="0"/>
              <a:t>: 0.27/0.26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積算量は程々（</a:t>
            </a:r>
            <a:r>
              <a:rPr lang="en-US" altLang="ja-JP" sz="2800" dirty="0" smtClean="0"/>
              <a:t>1.06/0.63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タイミングは合う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</a:t>
            </a:r>
            <a:r>
              <a:rPr lang="en-US" altLang="ja-JP" sz="2800" dirty="0" smtClean="0"/>
              <a:t>2003</a:t>
            </a:r>
            <a:r>
              <a:rPr lang="ja-JP" altLang="en-US" sz="2800" dirty="0" smtClean="0"/>
              <a:t>年：強雨が過剰</a:t>
            </a:r>
            <a:r>
              <a:rPr lang="en-US" altLang="ja-JP" sz="2800" dirty="0" smtClean="0"/>
              <a:t>, 2004</a:t>
            </a:r>
            <a:r>
              <a:rPr lang="ja-JP" altLang="en-US" sz="2800" dirty="0" smtClean="0"/>
              <a:t>年：弱雨が少なめ</a:t>
            </a:r>
            <a:endParaRPr lang="en-US" altLang="ja-JP" sz="2800" dirty="0" smtClean="0"/>
          </a:p>
          <a:p>
            <a:endParaRPr lang="en-US" altLang="ja-JP" sz="1000" dirty="0" smtClean="0"/>
          </a:p>
          <a:p>
            <a:r>
              <a:rPr lang="ja-JP" altLang="en-US" sz="2800" dirty="0" smtClean="0"/>
              <a:t>◆ダウンスケーリング結果（高解像度化）</a:t>
            </a:r>
            <a:endParaRPr lang="en-US" altLang="ja-JP" sz="2800" dirty="0" smtClean="0"/>
          </a:p>
          <a:p>
            <a:r>
              <a:rPr lang="ja-JP" altLang="en-US" sz="2800" dirty="0" smtClean="0"/>
              <a:t>　雲分布：改善</a:t>
            </a:r>
            <a:endParaRPr lang="en-US" altLang="ja-JP" sz="2800" dirty="0" smtClean="0"/>
          </a:p>
          <a:p>
            <a:r>
              <a:rPr lang="ja-JP" altLang="en-US" sz="2800" dirty="0" smtClean="0"/>
              <a:t>　雨分布：空間分布、積算量、タイミング顕著な違いなし</a:t>
            </a:r>
            <a:endParaRPr lang="en-US" altLang="ja-JP" sz="2800" dirty="0" smtClean="0"/>
          </a:p>
          <a:p>
            <a:r>
              <a:rPr lang="ja-JP" altLang="en-US" sz="2800" dirty="0" smtClean="0"/>
              <a:t>　　　　　　強雨の頻度が増加</a:t>
            </a:r>
            <a:endParaRPr lang="en-US" altLang="ja-JP" sz="2800" dirty="0" smtClean="0"/>
          </a:p>
          <a:p>
            <a:endParaRPr lang="en-US" altLang="ja-JP" sz="1000" dirty="0" smtClean="0"/>
          </a:p>
          <a:p>
            <a:r>
              <a:rPr lang="ja-JP" altLang="en-US" sz="2800" dirty="0" smtClean="0"/>
              <a:t>・積雲対流：弱雨の頻度を改善（</a:t>
            </a:r>
            <a:r>
              <a:rPr lang="en-US" altLang="ja-JP" sz="2800" dirty="0" smtClean="0"/>
              <a:t>2004</a:t>
            </a:r>
            <a:r>
              <a:rPr lang="ja-JP" altLang="en-US" sz="2800" dirty="0" smtClean="0"/>
              <a:t>年）</a:t>
            </a:r>
            <a:endParaRPr lang="en-US" altLang="ja-JP" sz="2800" dirty="0" smtClean="0"/>
          </a:p>
          <a:p>
            <a:r>
              <a:rPr lang="ja-JP" altLang="en-US" sz="2800" dirty="0" smtClean="0"/>
              <a:t>・地形効果：顕著な差は見られず</a:t>
            </a:r>
            <a:endParaRPr lang="en-US" altLang="ja-JP" sz="28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15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4966" y="103569"/>
            <a:ext cx="8568952" cy="566936"/>
          </a:xfrm>
        </p:spPr>
        <p:txBody>
          <a:bodyPr/>
          <a:lstStyle/>
          <a:p>
            <a:r>
              <a:rPr kumimoji="1" lang="ja-JP" altLang="en-US" sz="4000" dirty="0" smtClean="0"/>
              <a:t>今後の予定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2575" y="1085192"/>
            <a:ext cx="8748464" cy="5130054"/>
          </a:xfrm>
          <a:prstGeom prst="rect">
            <a:avLst/>
          </a:prstGeom>
          <a:noFill/>
        </p:spPr>
        <p:txBody>
          <a:bodyPr wrap="square" bIns="36000" rtlCol="0">
            <a:spAutoFit/>
          </a:bodyPr>
          <a:lstStyle/>
          <a:p>
            <a:r>
              <a:rPr lang="ja-JP" altLang="en-US" sz="3600" dirty="0" smtClean="0"/>
              <a:t>◆ヤマセの詳細な地域性：地上気温冷気流が支配的か、雲が支配的か？ヤマセの影響が及びやすい地域、その定量化</a:t>
            </a:r>
            <a:endParaRPr lang="en-US" altLang="ja-JP" sz="3600" dirty="0" smtClean="0"/>
          </a:p>
          <a:p>
            <a:endParaRPr lang="en-US" altLang="ja-JP" sz="1600" dirty="0" smtClean="0"/>
          </a:p>
          <a:p>
            <a:r>
              <a:rPr lang="ja-JP" altLang="en-US" sz="3600" dirty="0" smtClean="0"/>
              <a:t>◆気温誤差要因の特定のため、雲の検証をしたい。特に下層雲＆夜間。</a:t>
            </a:r>
            <a:endParaRPr lang="en-US" altLang="ja-JP" sz="3600" dirty="0" smtClean="0"/>
          </a:p>
          <a:p>
            <a:r>
              <a:rPr lang="ja-JP" altLang="en-US" sz="3600" dirty="0" smtClean="0"/>
              <a:t>　気温誤差～雲量？冷気流？</a:t>
            </a:r>
            <a:endParaRPr lang="en-US" altLang="ja-JP" sz="3600" dirty="0" smtClean="0"/>
          </a:p>
          <a:p>
            <a:endParaRPr lang="en-US" altLang="ja-JP" sz="1600" dirty="0" smtClean="0"/>
          </a:p>
          <a:p>
            <a:r>
              <a:rPr lang="ja-JP" altLang="en-US" sz="3600" dirty="0" smtClean="0"/>
              <a:t>◆提供するにはバイアス補正が必要＞統計的ダウンスケーリング？</a:t>
            </a:r>
            <a:endParaRPr lang="en-US" altLang="ja-JP" sz="3600" dirty="0" smtClean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16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17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月積算降水量の比較</a:t>
            </a:r>
            <a:r>
              <a:rPr lang="en-US" altLang="ja-JP" sz="3600" smtClean="0"/>
              <a:t>~JRA/ERA~</a:t>
            </a:r>
            <a:endParaRPr lang="ja-JP" altLang="en-US" sz="3600" dirty="0" smtClean="0"/>
          </a:p>
        </p:txBody>
      </p:sp>
      <p:sp>
        <p:nvSpPr>
          <p:cNvPr id="86021" name="テキスト ボックス 7"/>
          <p:cNvSpPr txBox="1">
            <a:spLocks noChangeArrowheads="1"/>
          </p:cNvSpPr>
          <p:nvPr/>
        </p:nvSpPr>
        <p:spPr bwMode="auto">
          <a:xfrm>
            <a:off x="6444208" y="1380852"/>
            <a:ext cx="25922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モデル</a:t>
            </a:r>
            <a:r>
              <a:rPr lang="ja-JP" altLang="en-US" dirty="0" smtClean="0"/>
              <a:t>の降水量とレーダーアメダスの空間</a:t>
            </a:r>
            <a:r>
              <a:rPr lang="ja-JP" altLang="en-US" dirty="0"/>
              <a:t>相関（陸地のみ）</a:t>
            </a:r>
            <a:endParaRPr lang="en-US" altLang="ja-JP" dirty="0"/>
          </a:p>
          <a:p>
            <a:r>
              <a:rPr lang="en-US" altLang="ja-JP" sz="2800" dirty="0" smtClean="0"/>
              <a:t> 1km</a:t>
            </a:r>
            <a:r>
              <a:rPr lang="ja-JP" altLang="en-US" sz="2800" dirty="0"/>
              <a:t>：</a:t>
            </a:r>
            <a:r>
              <a:rPr lang="en-US" altLang="ja-JP" sz="2800" dirty="0" smtClean="0"/>
              <a:t>0.281</a:t>
            </a:r>
            <a:endParaRPr lang="en-US" altLang="ja-JP" sz="2800" dirty="0"/>
          </a:p>
          <a:p>
            <a:r>
              <a:rPr lang="en-US" altLang="ja-JP" sz="2800" dirty="0" smtClean="0"/>
              <a:t> KF  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0.308</a:t>
            </a:r>
            <a:endParaRPr lang="en-US" altLang="ja-JP" sz="2800" dirty="0"/>
          </a:p>
          <a:p>
            <a:r>
              <a:rPr lang="en-US" altLang="ja-JP" sz="2800" dirty="0" smtClean="0"/>
              <a:t> org5km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0.360</a:t>
            </a:r>
            <a:endParaRPr lang="en-US" altLang="ja-JP" sz="2800" dirty="0"/>
          </a:p>
          <a:p>
            <a:r>
              <a:rPr lang="ja-JP" altLang="en-US" dirty="0" smtClean="0"/>
              <a:t>約</a:t>
            </a:r>
            <a:r>
              <a:rPr lang="en-US" altLang="ja-JP" dirty="0" smtClean="0"/>
              <a:t>2.5km</a:t>
            </a:r>
            <a:r>
              <a:rPr lang="ja-JP" altLang="en-US" dirty="0" smtClean="0"/>
              <a:t>格子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81×80 points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228184" y="765865"/>
            <a:ext cx="26930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2003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18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pic>
        <p:nvPicPr>
          <p:cNvPr id="223234" name="Picture 2" descr="C:\Users\sawada\Documents\work\yamase_CI\20120924-25_ws\fig_201209\map_com_rain_era_2003_July.png"/>
          <p:cNvPicPr>
            <a:picLocks noChangeAspect="1" noChangeArrowheads="1"/>
          </p:cNvPicPr>
          <p:nvPr/>
        </p:nvPicPr>
        <p:blipFill>
          <a:blip r:embed="rId2" cstate="print"/>
          <a:srcRect r="22677" b="4889"/>
          <a:stretch>
            <a:fillRect/>
          </a:stretch>
        </p:blipFill>
        <p:spPr bwMode="auto">
          <a:xfrm>
            <a:off x="2576796" y="538765"/>
            <a:ext cx="6260250" cy="5952402"/>
          </a:xfrm>
          <a:prstGeom prst="rect">
            <a:avLst/>
          </a:prstGeom>
          <a:noFill/>
        </p:spPr>
      </p:pic>
      <p:pic>
        <p:nvPicPr>
          <p:cNvPr id="223235" name="Picture 3" descr="C:\Users\sawada\Documents\work\yamase_CI\20120924-25_ws\fig_201209\map_com_rain_era_2004_July.png"/>
          <p:cNvPicPr>
            <a:picLocks noChangeAspect="1" noChangeArrowheads="1"/>
          </p:cNvPicPr>
          <p:nvPr/>
        </p:nvPicPr>
        <p:blipFill>
          <a:blip r:embed="rId3" cstate="print"/>
          <a:srcRect t="2934" r="29480" b="50850"/>
          <a:stretch>
            <a:fillRect/>
          </a:stretch>
        </p:blipFill>
        <p:spPr bwMode="auto">
          <a:xfrm>
            <a:off x="2576796" y="3673346"/>
            <a:ext cx="5709294" cy="2892476"/>
          </a:xfrm>
          <a:prstGeom prst="rect">
            <a:avLst/>
          </a:prstGeom>
          <a:noFill/>
        </p:spPr>
      </p:pic>
      <p:pic>
        <p:nvPicPr>
          <p:cNvPr id="223237" name="Picture 5" descr="C:\Users\sawada\Documents\work\yamase_CI\20120924-25_ws\fig_201209\map_radar_2003_July.png"/>
          <p:cNvPicPr>
            <a:picLocks noChangeAspect="1" noChangeArrowheads="1"/>
          </p:cNvPicPr>
          <p:nvPr/>
        </p:nvPicPr>
        <p:blipFill>
          <a:blip r:embed="rId4" cstate="print"/>
          <a:srcRect r="4973"/>
          <a:stretch>
            <a:fillRect/>
          </a:stretch>
        </p:blipFill>
        <p:spPr bwMode="auto">
          <a:xfrm>
            <a:off x="24980" y="743684"/>
            <a:ext cx="2923552" cy="2857976"/>
          </a:xfrm>
          <a:prstGeom prst="rect">
            <a:avLst/>
          </a:prstGeom>
          <a:noFill/>
        </p:spPr>
      </p:pic>
      <p:pic>
        <p:nvPicPr>
          <p:cNvPr id="223238" name="Picture 6" descr="C:\Users\sawada\Documents\work\yamase_CI\20120924-25_ws\fig_201209\map_radar_2004_July.png"/>
          <p:cNvPicPr>
            <a:picLocks noChangeAspect="1" noChangeArrowheads="1"/>
          </p:cNvPicPr>
          <p:nvPr/>
        </p:nvPicPr>
        <p:blipFill>
          <a:blip r:embed="rId5" cstate="print"/>
          <a:srcRect r="4973"/>
          <a:stretch>
            <a:fillRect/>
          </a:stretch>
        </p:blipFill>
        <p:spPr bwMode="auto">
          <a:xfrm>
            <a:off x="35496" y="3696012"/>
            <a:ext cx="2923555" cy="2857976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434724" y="599966"/>
            <a:ext cx="17400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52000" tIns="0" rIns="252000" bIns="0" rtlCol="0">
            <a:spAutoFit/>
          </a:bodyPr>
          <a:lstStyle/>
          <a:p>
            <a:r>
              <a:rPr kumimoji="1" lang="en-US" altLang="ja-JP" dirty="0" smtClean="0"/>
              <a:t>R/A-2003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11584" y="609258"/>
            <a:ext cx="1775294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52000" tIns="0" rIns="252000" bIns="0" rtlCol="0">
            <a:spAutoFit/>
          </a:bodyPr>
          <a:lstStyle/>
          <a:p>
            <a:r>
              <a:rPr kumimoji="1" lang="en-US" altLang="ja-JP" dirty="0" smtClean="0"/>
              <a:t>JRA-2003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4724" y="3532492"/>
            <a:ext cx="17400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52000" tIns="0" rIns="252000" bIns="0" rtlCol="0">
            <a:spAutoFit/>
          </a:bodyPr>
          <a:lstStyle/>
          <a:p>
            <a:r>
              <a:rPr lang="en-US" altLang="ja-JP" dirty="0" smtClean="0"/>
              <a:t>R/A-2004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11584" y="3541784"/>
            <a:ext cx="184262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52000" tIns="0" rIns="252000" bIns="0" rtlCol="0">
            <a:spAutoFit/>
          </a:bodyPr>
          <a:lstStyle/>
          <a:p>
            <a:r>
              <a:rPr kumimoji="1" lang="en-US" altLang="ja-JP" dirty="0" smtClean="0"/>
              <a:t>JRA-2004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88680" y="610178"/>
            <a:ext cx="184262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52000" tIns="0" rIns="252000" bIns="0" rtlCol="0">
            <a:spAutoFit/>
          </a:bodyPr>
          <a:lstStyle/>
          <a:p>
            <a:r>
              <a:rPr kumimoji="1" lang="en-US" altLang="ja-JP" dirty="0" smtClean="0"/>
              <a:t>ERA-2003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88680" y="3542704"/>
            <a:ext cx="184262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52000" tIns="0" rIns="252000" bIns="0" rtlCol="0">
            <a:spAutoFit/>
          </a:bodyPr>
          <a:lstStyle/>
          <a:p>
            <a:r>
              <a:rPr kumimoji="1" lang="en-US" altLang="ja-JP" dirty="0" smtClean="0"/>
              <a:t>ERA-2004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64926" y="548680"/>
            <a:ext cx="114691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252000" tIns="0" rIns="252000" bIns="0" rtlCol="0">
            <a:spAutoFit/>
          </a:bodyPr>
          <a:lstStyle/>
          <a:p>
            <a:r>
              <a:rPr kumimoji="1" lang="en-US" altLang="ja-JP" sz="2800" dirty="0" smtClean="0"/>
              <a:t>5km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C:\Users\sawada\Documents\work\yamase_CI\20120924-25_ws\fig_201209\rain_com_ts_1km_200307.png"/>
          <p:cNvPicPr>
            <a:picLocks noChangeAspect="1" noChangeArrowheads="1"/>
          </p:cNvPicPr>
          <p:nvPr/>
        </p:nvPicPr>
        <p:blipFill>
          <a:blip r:embed="rId2" cstate="print"/>
          <a:srcRect l="2520" b="31496"/>
          <a:stretch>
            <a:fillRect/>
          </a:stretch>
        </p:blipFill>
        <p:spPr bwMode="auto">
          <a:xfrm>
            <a:off x="527677" y="691705"/>
            <a:ext cx="8356500" cy="4698000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領域平均降水量の時系列比較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43608" y="692150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/>
              <a:t>2003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19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251520" y="5517232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タイミングは合っている。</a:t>
            </a:r>
            <a:endParaRPr lang="en-US" altLang="ja-JP" sz="2800" dirty="0" smtClean="0"/>
          </a:p>
          <a:p>
            <a:r>
              <a:rPr lang="ja-JP" altLang="en-US" sz="2800" dirty="0" smtClean="0"/>
              <a:t>解像度の違いによる差は小さい（観測との差に比べて）。</a:t>
            </a:r>
            <a:endParaRPr lang="en-US" altLang="ja-JP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7380312" y="1196752"/>
            <a:ext cx="1110817" cy="1723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R/A</a:t>
            </a:r>
          </a:p>
          <a:p>
            <a:r>
              <a:rPr lang="en-US" altLang="ja-JP" sz="2800" dirty="0" smtClean="0"/>
              <a:t>CTL</a:t>
            </a:r>
          </a:p>
          <a:p>
            <a:r>
              <a:rPr lang="en-US" altLang="ja-JP" sz="2800" dirty="0" smtClean="0">
                <a:solidFill>
                  <a:srgbClr val="00B050"/>
                </a:solidFill>
              </a:rPr>
              <a:t>KF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org5km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ヤマセに関連する局地</a:t>
            </a:r>
            <a:r>
              <a:rPr lang="ja-JP" altLang="en-US" dirty="0" smtClean="0">
                <a:solidFill>
                  <a:srgbClr val="0000FF"/>
                </a:solidFill>
              </a:rPr>
              <a:t>気候</a:t>
            </a:r>
            <a:r>
              <a:rPr lang="ja-JP" altLang="en-US" dirty="0" smtClean="0"/>
              <a:t>研究</a:t>
            </a:r>
            <a:endParaRPr lang="ja-JP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39838" y="1900238"/>
            <a:ext cx="7653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ja-JP" altLang="en-US" sz="2800">
                <a:solidFill>
                  <a:schemeClr val="bg2"/>
                </a:solidFill>
                <a:latin typeface="ＭＳ Ｐゴシック" pitchFamily="50" charset="-128"/>
              </a:rPr>
              <a:t>気候モデルの結果（</a:t>
            </a:r>
            <a:r>
              <a:rPr lang="en-US" altLang="ja-JP" sz="2800">
                <a:solidFill>
                  <a:schemeClr val="bg2"/>
                </a:solidFill>
                <a:latin typeface="ＭＳ Ｐゴシック" pitchFamily="50" charset="-128"/>
              </a:rPr>
              <a:t>MRI, AORI)</a:t>
            </a:r>
            <a:r>
              <a:rPr lang="ja-JP" altLang="en-US" sz="2800">
                <a:solidFill>
                  <a:schemeClr val="bg2"/>
                </a:solidFill>
                <a:latin typeface="ＭＳ Ｐゴシック" pitchFamily="50" charset="-128"/>
              </a:rPr>
              <a:t>をダウンスケール</a:t>
            </a:r>
            <a:endParaRPr lang="en-US" altLang="ja-JP" sz="2800">
              <a:solidFill>
                <a:schemeClr val="bg2"/>
              </a:solidFill>
              <a:latin typeface="ＭＳ Ｐゴシック" pitchFamily="50" charset="-128"/>
            </a:endParaRPr>
          </a:p>
          <a:p>
            <a:pPr>
              <a:tabLst>
                <a:tab pos="228600" algn="l"/>
              </a:tabLst>
            </a:pPr>
            <a:r>
              <a:rPr lang="ja-JP" altLang="en-US" sz="2800">
                <a:solidFill>
                  <a:schemeClr val="bg2"/>
                </a:solidFill>
                <a:latin typeface="ＭＳ Ｐゴシック" pitchFamily="50" charset="-128"/>
              </a:rPr>
              <a:t>　　→ヤマセの頻度や強度を自動検出し統計調査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0700" y="1325563"/>
            <a:ext cx="79390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10km</a:t>
            </a:r>
            <a:r>
              <a:rPr lang="ja-JP" altLang="en-US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メッシュダウンスケール　　</a:t>
            </a:r>
            <a:r>
              <a:rPr lang="en-US" altLang="ja-JP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1000</a:t>
            </a:r>
            <a:r>
              <a:rPr lang="ja-JP" altLang="en-US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年程度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59209" y="3573016"/>
            <a:ext cx="7561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ja-JP" altLang="en-US" sz="2800" b="1" dirty="0">
                <a:solidFill>
                  <a:srgbClr val="003366"/>
                </a:solidFill>
                <a:latin typeface="ＭＳ Ｐゴシック" pitchFamily="50" charset="-128"/>
              </a:rPr>
              <a:t>ヤマセと冬季モンスーンの地域特性の理解</a:t>
            </a:r>
            <a:endParaRPr lang="en-US" altLang="ja-JP" sz="2800" b="1" dirty="0">
              <a:solidFill>
                <a:srgbClr val="003366"/>
              </a:solidFill>
              <a:latin typeface="ＭＳ Ｐゴシック" pitchFamily="50" charset="-128"/>
            </a:endParaRPr>
          </a:p>
          <a:p>
            <a:pPr>
              <a:tabLst>
                <a:tab pos="228600" algn="l"/>
              </a:tabLst>
            </a:pPr>
            <a:r>
              <a:rPr lang="en-US" altLang="ja-JP" sz="2800" b="1" dirty="0">
                <a:solidFill>
                  <a:srgbClr val="003366"/>
                </a:solidFill>
                <a:latin typeface="ＭＳ Ｐゴシック" pitchFamily="50" charset="-128"/>
              </a:rPr>
              <a:t>2003</a:t>
            </a:r>
            <a:r>
              <a:rPr lang="ja-JP" altLang="en-US" sz="2800" b="1" dirty="0">
                <a:solidFill>
                  <a:srgbClr val="003366"/>
                </a:solidFill>
                <a:latin typeface="ＭＳ Ｐゴシック" pitchFamily="50" charset="-128"/>
              </a:rPr>
              <a:t>年</a:t>
            </a:r>
            <a:r>
              <a:rPr lang="en-US" altLang="ja-JP" sz="2800" b="1" dirty="0">
                <a:solidFill>
                  <a:srgbClr val="003366"/>
                </a:solidFill>
                <a:latin typeface="ＭＳ Ｐゴシック" pitchFamily="50" charset="-128"/>
              </a:rPr>
              <a:t>7</a:t>
            </a:r>
            <a:r>
              <a:rPr lang="ja-JP" altLang="en-US" sz="2800" b="1" dirty="0" smtClean="0">
                <a:solidFill>
                  <a:srgbClr val="003366"/>
                </a:solidFill>
                <a:latin typeface="ＭＳ Ｐゴシック" pitchFamily="50" charset="-128"/>
              </a:rPr>
              <a:t>月（冷夏） </a:t>
            </a:r>
            <a:r>
              <a:rPr lang="en-US" altLang="ja-JP" sz="2800" b="1" dirty="0" err="1">
                <a:solidFill>
                  <a:srgbClr val="003366"/>
                </a:solidFill>
                <a:latin typeface="ＭＳ Ｐゴシック" pitchFamily="50" charset="-128"/>
              </a:rPr>
              <a:t>v.s</a:t>
            </a:r>
            <a:r>
              <a:rPr lang="en-US" altLang="ja-JP" sz="2800" b="1" dirty="0">
                <a:solidFill>
                  <a:srgbClr val="003366"/>
                </a:solidFill>
                <a:latin typeface="ＭＳ Ｐゴシック" pitchFamily="50" charset="-128"/>
              </a:rPr>
              <a:t>. 2004</a:t>
            </a:r>
            <a:r>
              <a:rPr lang="ja-JP" altLang="en-US" sz="2800" b="1" dirty="0">
                <a:solidFill>
                  <a:srgbClr val="003366"/>
                </a:solidFill>
                <a:latin typeface="ＭＳ Ｐゴシック" pitchFamily="50" charset="-128"/>
              </a:rPr>
              <a:t>年</a:t>
            </a:r>
            <a:r>
              <a:rPr lang="en-US" altLang="ja-JP" sz="2800" b="1" dirty="0">
                <a:solidFill>
                  <a:srgbClr val="003366"/>
                </a:solidFill>
                <a:latin typeface="ＭＳ Ｐゴシック" pitchFamily="50" charset="-128"/>
              </a:rPr>
              <a:t>7</a:t>
            </a:r>
            <a:r>
              <a:rPr lang="ja-JP" altLang="en-US" sz="2800" b="1" dirty="0" smtClean="0">
                <a:solidFill>
                  <a:srgbClr val="003366"/>
                </a:solidFill>
                <a:latin typeface="ＭＳ Ｐゴシック" pitchFamily="50" charset="-128"/>
              </a:rPr>
              <a:t>月（暑夏）の</a:t>
            </a:r>
            <a:r>
              <a:rPr lang="ja-JP" altLang="en-US" sz="2800" b="1" dirty="0">
                <a:solidFill>
                  <a:srgbClr val="003366"/>
                </a:solidFill>
                <a:latin typeface="ＭＳ Ｐゴシック" pitchFamily="50" charset="-128"/>
              </a:rPr>
              <a:t>比較</a:t>
            </a:r>
            <a:endParaRPr lang="en-US" altLang="ja-JP" sz="2800" b="1" dirty="0">
              <a:solidFill>
                <a:srgbClr val="003366"/>
              </a:solidFill>
              <a:latin typeface="ＭＳ Ｐゴシック" pitchFamily="50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92138" y="3013075"/>
            <a:ext cx="77962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1km</a:t>
            </a:r>
            <a:r>
              <a:rPr lang="ja-JP" altLang="en-US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メッシュダウンスケール　　</a:t>
            </a:r>
            <a:r>
              <a:rPr lang="en-US" altLang="ja-JP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100</a:t>
            </a:r>
            <a:r>
              <a:rPr lang="ja-JP" altLang="en-US" sz="32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か月程度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31913" y="5589588"/>
            <a:ext cx="6934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ja-JP" altLang="en-US" sz="2800">
                <a:solidFill>
                  <a:schemeClr val="bg2"/>
                </a:solidFill>
                <a:latin typeface="ＭＳ Ｐゴシック" pitchFamily="50" charset="-128"/>
              </a:rPr>
              <a:t>下層雲解像モデルによる雲の形成過程研究</a:t>
            </a:r>
            <a:endParaRPr lang="en-US" altLang="ja-JP" sz="2800">
              <a:solidFill>
                <a:schemeClr val="bg2"/>
              </a:solidFill>
              <a:latin typeface="ＭＳ Ｐゴシック" pitchFamily="50" charset="-12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63575" y="4911725"/>
            <a:ext cx="74374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100m</a:t>
            </a:r>
            <a:r>
              <a:rPr lang="ja-JP" altLang="en-US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メッシュダウンスケール　　</a:t>
            </a:r>
            <a:r>
              <a:rPr lang="en-US" altLang="ja-JP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100</a:t>
            </a:r>
            <a:r>
              <a:rPr lang="ja-JP" altLang="en-US" sz="32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日程度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68313" y="1268413"/>
            <a:ext cx="8424862" cy="5040312"/>
          </a:xfrm>
          <a:prstGeom prst="rect">
            <a:avLst/>
          </a:prstGeom>
          <a:noFill/>
          <a:ln w="381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2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7" grpId="0"/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C:\Users\sawada\Documents\work\yamase_CI\20120924-25_ws\fig_201209\rain_com_ts_1km_200407.png"/>
          <p:cNvPicPr>
            <a:picLocks noChangeAspect="1" noChangeArrowheads="1"/>
          </p:cNvPicPr>
          <p:nvPr/>
        </p:nvPicPr>
        <p:blipFill>
          <a:blip r:embed="rId2" cstate="print"/>
          <a:srcRect l="2520" b="31496"/>
          <a:stretch>
            <a:fillRect/>
          </a:stretch>
        </p:blipFill>
        <p:spPr bwMode="auto">
          <a:xfrm>
            <a:off x="528320" y="692150"/>
            <a:ext cx="8356500" cy="4698000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領域平均降水量の時系列比較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43608" y="692150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/>
              <a:t>2004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20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380312" y="1196752"/>
            <a:ext cx="1110817" cy="1723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R/A</a:t>
            </a:r>
          </a:p>
          <a:p>
            <a:r>
              <a:rPr lang="en-US" altLang="ja-JP" sz="2800" dirty="0" smtClean="0"/>
              <a:t>CTL</a:t>
            </a:r>
          </a:p>
          <a:p>
            <a:r>
              <a:rPr lang="en-US" altLang="ja-JP" sz="2800" dirty="0" smtClean="0">
                <a:solidFill>
                  <a:srgbClr val="00B050"/>
                </a:solidFill>
              </a:rPr>
              <a:t>KF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org5km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7"/>
          <p:cNvSpPr txBox="1">
            <a:spLocks noChangeArrowheads="1"/>
          </p:cNvSpPr>
          <p:nvPr/>
        </p:nvSpPr>
        <p:spPr bwMode="auto">
          <a:xfrm>
            <a:off x="251520" y="5517232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タイミングは合っている。絶対量が小さい。</a:t>
            </a:r>
            <a:endParaRPr lang="en-US" altLang="ja-JP" sz="2800" dirty="0" smtClean="0"/>
          </a:p>
          <a:p>
            <a:r>
              <a:rPr lang="ja-JP" altLang="en-US" sz="2800" dirty="0" smtClean="0"/>
              <a:t>解像度の違いによる差は小さい（観測との差に比べて）。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C:\Users\sawada\Documents\work\yamase_CI\20120924-25_ws\fig_201209\rain_com_ts_era_200307.png"/>
          <p:cNvPicPr>
            <a:picLocks noChangeAspect="1" noChangeArrowheads="1"/>
          </p:cNvPicPr>
          <p:nvPr/>
        </p:nvPicPr>
        <p:blipFill>
          <a:blip r:embed="rId2" cstate="print"/>
          <a:srcRect l="2520" b="31496"/>
          <a:stretch>
            <a:fillRect/>
          </a:stretch>
        </p:blipFill>
        <p:spPr bwMode="auto">
          <a:xfrm>
            <a:off x="528122" y="692150"/>
            <a:ext cx="8356500" cy="4698000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領域平均降水量の時系列比較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43608" y="692150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/>
              <a:t>2003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21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251520" y="5517232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タイミングは合っている。</a:t>
            </a:r>
            <a:endParaRPr lang="en-US" altLang="ja-JP" sz="2800" dirty="0" smtClean="0"/>
          </a:p>
          <a:p>
            <a:r>
              <a:rPr lang="ja-JP" altLang="en-US" sz="2800" dirty="0" smtClean="0"/>
              <a:t>解像度の違いによる差は小さい（観測との差に比べて）。</a:t>
            </a:r>
            <a:endParaRPr lang="en-US" altLang="ja-JP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7380312" y="1196752"/>
            <a:ext cx="718145" cy="12926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R/A</a:t>
            </a:r>
          </a:p>
          <a:p>
            <a:r>
              <a:rPr lang="en-US" altLang="ja-JP" sz="2800" dirty="0" smtClean="0"/>
              <a:t>JRA</a:t>
            </a:r>
          </a:p>
          <a:p>
            <a:r>
              <a:rPr lang="en-US" altLang="ja-JP" sz="2800" dirty="0" smtClean="0">
                <a:solidFill>
                  <a:srgbClr val="00B050"/>
                </a:solidFill>
              </a:rPr>
              <a:t>ERA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C:\Users\sawada\Documents\work\yamase_CI\20120924-25_ws\fig_201209\rain_com_ts_era_200407.png"/>
          <p:cNvPicPr>
            <a:picLocks noChangeAspect="1" noChangeArrowheads="1"/>
          </p:cNvPicPr>
          <p:nvPr/>
        </p:nvPicPr>
        <p:blipFill>
          <a:blip r:embed="rId2" cstate="print"/>
          <a:srcRect l="2520" b="31496"/>
          <a:stretch>
            <a:fillRect/>
          </a:stretch>
        </p:blipFill>
        <p:spPr bwMode="auto">
          <a:xfrm>
            <a:off x="528320" y="692150"/>
            <a:ext cx="8356500" cy="4698000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領域平均降水量の時系列比較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43608" y="692150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/>
              <a:t>2004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22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251520" y="5517232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タイミングは合っている。絶対量が小さい。</a:t>
            </a:r>
            <a:endParaRPr lang="en-US" altLang="ja-JP" sz="2800" dirty="0" smtClean="0"/>
          </a:p>
          <a:p>
            <a:r>
              <a:rPr lang="ja-JP" altLang="en-US" sz="2800" dirty="0" smtClean="0"/>
              <a:t>解像度の違いによる差は小さい（観測との差に比べて）。</a:t>
            </a:r>
            <a:endParaRPr lang="en-US" altLang="ja-JP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7380312" y="1196752"/>
            <a:ext cx="718145" cy="12926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R/A</a:t>
            </a:r>
          </a:p>
          <a:p>
            <a:r>
              <a:rPr lang="en-US" altLang="ja-JP" sz="2800" dirty="0" smtClean="0"/>
              <a:t>JRA</a:t>
            </a:r>
          </a:p>
          <a:p>
            <a:r>
              <a:rPr lang="en-US" altLang="ja-JP" sz="2800" dirty="0" smtClean="0">
                <a:solidFill>
                  <a:srgbClr val="00B050"/>
                </a:solidFill>
              </a:rPr>
              <a:t>ERA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 descr="C:\Users\sawada\Documents\work\yamase_CI\20120924-25_ws\fig_201209\amedas_map_tmna_July.png"/>
          <p:cNvPicPr>
            <a:picLocks noChangeAspect="1" noChangeArrowheads="1"/>
          </p:cNvPicPr>
          <p:nvPr/>
        </p:nvPicPr>
        <p:blipFill>
          <a:blip r:embed="rId2" cstate="print"/>
          <a:srcRect b="14668"/>
          <a:stretch>
            <a:fillRect/>
          </a:stretch>
        </p:blipFill>
        <p:spPr bwMode="auto">
          <a:xfrm>
            <a:off x="240090" y="692150"/>
            <a:ext cx="8572500" cy="5654553"/>
          </a:xfrm>
          <a:prstGeom prst="rect">
            <a:avLst/>
          </a:prstGeom>
          <a:noFill/>
        </p:spPr>
      </p:pic>
      <p:sp>
        <p:nvSpPr>
          <p:cNvPr id="56323" name="タイトル 1"/>
          <p:cNvSpPr>
            <a:spLocks noGrp="1"/>
          </p:cNvSpPr>
          <p:nvPr>
            <p:ph type="title"/>
          </p:nvPr>
        </p:nvSpPr>
        <p:spPr>
          <a:xfrm>
            <a:off x="139661" y="71413"/>
            <a:ext cx="8856000" cy="549275"/>
          </a:xfrm>
        </p:spPr>
        <p:txBody>
          <a:bodyPr lIns="0" tIns="0" rIns="0" bIns="0"/>
          <a:lstStyle/>
          <a:p>
            <a:r>
              <a:rPr lang="ja-JP" altLang="en-US" sz="3600" dirty="0" smtClean="0"/>
              <a:t>日最低気温の分布（アメダス）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23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619672" y="6310481"/>
            <a:ext cx="14362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気温（度）</a:t>
            </a:r>
            <a:endParaRPr lang="ja-JP" altLang="en-US" sz="2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71600" y="755412"/>
            <a:ext cx="151721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88000" tIns="0" rIns="216000" bIns="0">
            <a:spAutoFit/>
          </a:bodyPr>
          <a:lstStyle/>
          <a:p>
            <a:r>
              <a:rPr lang="en-US" altLang="ja-JP" dirty="0" smtClean="0"/>
              <a:t>2003/07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774174" y="764704"/>
            <a:ext cx="151721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88000" tIns="0" rIns="216000" bIns="0">
            <a:spAutoFit/>
          </a:bodyPr>
          <a:lstStyle/>
          <a:p>
            <a:r>
              <a:rPr lang="en-US" altLang="ja-JP" dirty="0" smtClean="0"/>
              <a:t>2004/07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588224" y="755412"/>
            <a:ext cx="158815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180000" bIns="0">
            <a:spAutoFit/>
          </a:bodyPr>
          <a:lstStyle/>
          <a:p>
            <a:r>
              <a:rPr lang="en-US" altLang="ja-JP" dirty="0" smtClean="0"/>
              <a:t>2003-2004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C:\Users\sawada\Documents\work\yamase_CI\20120924-25_ws\fig_201209\amedas_map_tmxa_July.png"/>
          <p:cNvPicPr>
            <a:picLocks noChangeAspect="1" noChangeArrowheads="1"/>
          </p:cNvPicPr>
          <p:nvPr/>
        </p:nvPicPr>
        <p:blipFill>
          <a:blip r:embed="rId2" cstate="print"/>
          <a:srcRect b="14668"/>
          <a:stretch>
            <a:fillRect/>
          </a:stretch>
        </p:blipFill>
        <p:spPr bwMode="auto">
          <a:xfrm>
            <a:off x="240090" y="692150"/>
            <a:ext cx="8572500" cy="5654543"/>
          </a:xfrm>
          <a:prstGeom prst="rect">
            <a:avLst/>
          </a:prstGeom>
          <a:noFill/>
        </p:spPr>
      </p:pic>
      <p:sp>
        <p:nvSpPr>
          <p:cNvPr id="56323" name="タイトル 1"/>
          <p:cNvSpPr>
            <a:spLocks noGrp="1"/>
          </p:cNvSpPr>
          <p:nvPr>
            <p:ph type="title"/>
          </p:nvPr>
        </p:nvSpPr>
        <p:spPr>
          <a:xfrm>
            <a:off x="139661" y="71413"/>
            <a:ext cx="8856000" cy="549275"/>
          </a:xfrm>
        </p:spPr>
        <p:txBody>
          <a:bodyPr lIns="0" tIns="0" rIns="0" bIns="0"/>
          <a:lstStyle/>
          <a:p>
            <a:r>
              <a:rPr lang="ja-JP" altLang="en-US" sz="3600" dirty="0" smtClean="0"/>
              <a:t>日最高気温の分布（アメダス）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24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619672" y="6310481"/>
            <a:ext cx="14362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気温（度）</a:t>
            </a:r>
            <a:endParaRPr lang="ja-JP" altLang="en-US" sz="2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71600" y="755412"/>
            <a:ext cx="151721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88000" tIns="0" rIns="216000" bIns="0">
            <a:spAutoFit/>
          </a:bodyPr>
          <a:lstStyle/>
          <a:p>
            <a:r>
              <a:rPr lang="en-US" altLang="ja-JP" dirty="0" smtClean="0"/>
              <a:t>2003/07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774174" y="764704"/>
            <a:ext cx="151721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88000" tIns="0" rIns="216000" bIns="0">
            <a:spAutoFit/>
          </a:bodyPr>
          <a:lstStyle/>
          <a:p>
            <a:r>
              <a:rPr lang="en-US" altLang="ja-JP" dirty="0" smtClean="0"/>
              <a:t>2004/07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588224" y="755412"/>
            <a:ext cx="158815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180000" bIns="0">
            <a:spAutoFit/>
          </a:bodyPr>
          <a:lstStyle/>
          <a:p>
            <a:r>
              <a:rPr lang="en-US" altLang="ja-JP" dirty="0" smtClean="0"/>
              <a:t>2003-2004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C:\Users\sawada\Documents\work\yamase_CI\20120924-25_ws\fig_201209\amedas_map_dtra_July.png"/>
          <p:cNvPicPr>
            <a:picLocks noChangeAspect="1" noChangeArrowheads="1"/>
          </p:cNvPicPr>
          <p:nvPr/>
        </p:nvPicPr>
        <p:blipFill>
          <a:blip r:embed="rId2" cstate="print"/>
          <a:srcRect b="14668"/>
          <a:stretch>
            <a:fillRect/>
          </a:stretch>
        </p:blipFill>
        <p:spPr bwMode="auto">
          <a:xfrm>
            <a:off x="240090" y="692150"/>
            <a:ext cx="8572500" cy="5654553"/>
          </a:xfrm>
          <a:prstGeom prst="rect">
            <a:avLst/>
          </a:prstGeom>
          <a:noFill/>
        </p:spPr>
      </p:pic>
      <p:sp>
        <p:nvSpPr>
          <p:cNvPr id="56323" name="タイトル 1"/>
          <p:cNvSpPr>
            <a:spLocks noGrp="1"/>
          </p:cNvSpPr>
          <p:nvPr>
            <p:ph type="title"/>
          </p:nvPr>
        </p:nvSpPr>
        <p:spPr>
          <a:xfrm>
            <a:off x="139661" y="71413"/>
            <a:ext cx="8856000" cy="549275"/>
          </a:xfrm>
        </p:spPr>
        <p:txBody>
          <a:bodyPr lIns="0" tIns="0" rIns="0" bIns="0"/>
          <a:lstStyle/>
          <a:p>
            <a:r>
              <a:rPr lang="ja-JP" altLang="en-US" sz="3600" dirty="0" smtClean="0"/>
              <a:t>気温日較差の分布（アメダス）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25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619672" y="6310481"/>
            <a:ext cx="14362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気温（度）</a:t>
            </a:r>
            <a:endParaRPr lang="ja-JP" altLang="en-US" sz="2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71600" y="755412"/>
            <a:ext cx="151721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88000" tIns="0" rIns="216000" bIns="0">
            <a:spAutoFit/>
          </a:bodyPr>
          <a:lstStyle/>
          <a:p>
            <a:r>
              <a:rPr lang="en-US" altLang="ja-JP" dirty="0" smtClean="0"/>
              <a:t>2003/07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774174" y="764704"/>
            <a:ext cx="151721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288000" tIns="0" rIns="216000" bIns="0">
            <a:spAutoFit/>
          </a:bodyPr>
          <a:lstStyle/>
          <a:p>
            <a:r>
              <a:rPr lang="en-US" altLang="ja-JP" dirty="0" smtClean="0"/>
              <a:t>2004/07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588224" y="755412"/>
            <a:ext cx="158815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180000" bIns="0">
            <a:spAutoFit/>
          </a:bodyPr>
          <a:lstStyle/>
          <a:p>
            <a:r>
              <a:rPr lang="en-US" altLang="ja-JP" dirty="0" smtClean="0"/>
              <a:t>2003-2004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9" y="1412776"/>
            <a:ext cx="6543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 descr="C:\Users\sawada\Documents\work\yamase_CI\20120305-06_ws\fig\ts_snap.png"/>
          <p:cNvPicPr>
            <a:picLocks noChangeAspect="1" noChangeArrowheads="1"/>
          </p:cNvPicPr>
          <p:nvPr/>
        </p:nvPicPr>
        <p:blipFill>
          <a:blip r:embed="rId4" cstate="print"/>
          <a:srcRect l="945" t="6727" r="24567" b="9174"/>
          <a:stretch>
            <a:fillRect/>
          </a:stretch>
        </p:blipFill>
        <p:spPr bwMode="auto">
          <a:xfrm>
            <a:off x="5019288" y="1628800"/>
            <a:ext cx="4086710" cy="3564321"/>
          </a:xfrm>
          <a:prstGeom prst="rect">
            <a:avLst/>
          </a:prstGeom>
          <a:noFill/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440113" y="85725"/>
            <a:ext cx="2255837" cy="676275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ja-JP" altLang="en-US" smtClean="0"/>
              <a:t>研究背景</a:t>
            </a:r>
          </a:p>
        </p:txBody>
      </p:sp>
      <p:sp>
        <p:nvSpPr>
          <p:cNvPr id="14341" name="正方形/長方形 18"/>
          <p:cNvSpPr>
            <a:spLocks noChangeArrowheads="1"/>
          </p:cNvSpPr>
          <p:nvPr/>
        </p:nvSpPr>
        <p:spPr bwMode="auto">
          <a:xfrm>
            <a:off x="720144" y="692696"/>
            <a:ext cx="7704856" cy="5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ja-JP" sz="2800" b="1" dirty="0"/>
              <a:t>1km</a:t>
            </a:r>
            <a:r>
              <a:rPr lang="ja-JP" altLang="en-US" sz="2800" dirty="0" smtClean="0"/>
              <a:t>メッシュ気象</a:t>
            </a:r>
            <a:r>
              <a:rPr lang="ja-JP" altLang="en-US" sz="2800" dirty="0"/>
              <a:t>データ</a:t>
            </a:r>
            <a:r>
              <a:rPr lang="en-US" altLang="ja-JP" sz="2800" dirty="0"/>
              <a:t> </a:t>
            </a:r>
            <a:r>
              <a:rPr lang="en-US" altLang="ja-JP" sz="2800" b="1" dirty="0"/>
              <a:t>=&gt; </a:t>
            </a:r>
            <a:r>
              <a:rPr lang="ja-JP" altLang="en-US" sz="2800" dirty="0" smtClean="0">
                <a:solidFill>
                  <a:srgbClr val="0000FF"/>
                </a:solidFill>
              </a:rPr>
              <a:t>地域特性（農業利用）</a:t>
            </a:r>
            <a:endParaRPr lang="en-US" altLang="ja-JP" sz="2800" dirty="0">
              <a:solidFill>
                <a:srgbClr val="0000FF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71563" y="6105488"/>
            <a:ext cx="6983412" cy="6477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anchor="ctr"/>
          <a:lstStyle/>
          <a:p>
            <a:pPr>
              <a:lnSpc>
                <a:spcPct val="110000"/>
              </a:lnSpc>
              <a:defRPr/>
            </a:pPr>
            <a:r>
              <a:rPr lang="ja-JP" altLang="en-US" sz="3200" dirty="0">
                <a:solidFill>
                  <a:schemeClr val="tx1"/>
                </a:solidFill>
                <a:latin typeface="ＭＳ Ｐゴシック" pitchFamily="50" charset="-128"/>
                <a:cs typeface="Times New Roman" pitchFamily="18" charset="0"/>
              </a:rPr>
              <a:t>力学的ダウンスケーリングが有効・有用</a:t>
            </a:r>
            <a:endParaRPr lang="en-US" altLang="ja-JP" sz="3200" dirty="0">
              <a:solidFill>
                <a:schemeClr val="tx1"/>
              </a:solidFill>
              <a:latin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256213" y="2997200"/>
            <a:ext cx="4068762" cy="771525"/>
          </a:xfrm>
          <a:prstGeom prst="ellipse">
            <a:avLst/>
          </a:prstGeom>
          <a:solidFill>
            <a:srgbClr val="FFFFCC">
              <a:alpha val="50196"/>
            </a:srgb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ja-JP" altLang="en-US" sz="2800" b="1" dirty="0">
                <a:solidFill>
                  <a:srgbClr val="FF0000"/>
                </a:solidFill>
              </a:rPr>
              <a:t>詳細な地形の影響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92714" y="5241392"/>
            <a:ext cx="27235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err="1" smtClean="0"/>
              <a:t>Ishizaki</a:t>
            </a:r>
            <a:r>
              <a:rPr kumimoji="1" lang="en-US" altLang="ja-JP" dirty="0" smtClean="0"/>
              <a:t> et al., 2012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9072" y="1259468"/>
            <a:ext cx="693459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 smtClean="0"/>
              <a:t>20km</a:t>
            </a:r>
            <a:r>
              <a:rPr kumimoji="1" lang="ja-JP" altLang="en-US" dirty="0" smtClean="0"/>
              <a:t>メッシュで再現された地上気温偏差（</a:t>
            </a:r>
            <a:r>
              <a:rPr kumimoji="1" lang="en-US" altLang="ja-JP" dirty="0" smtClean="0"/>
              <a:t>1993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月）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467544" y="5586560"/>
            <a:ext cx="3672408" cy="48235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</a:rPr>
              <a:t>東西コントラストを表現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3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459163" y="73025"/>
            <a:ext cx="2255837" cy="676275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ja-JP" altLang="en-US" smtClean="0"/>
              <a:t>研究目的</a:t>
            </a:r>
            <a:endParaRPr lang="en-US" altLang="ja-JP" smtClean="0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69938" y="1371600"/>
            <a:ext cx="7569200" cy="2435777"/>
          </a:xfrm>
          <a:prstGeom prst="rect">
            <a:avLst/>
          </a:prstGeom>
          <a:noFill/>
          <a:ln w="38100">
            <a:solidFill>
              <a:srgbClr val="003366"/>
            </a:solidFill>
            <a:miter lim="800000"/>
            <a:headEnd/>
            <a:tailEnd/>
          </a:ln>
        </p:spPr>
        <p:txBody>
          <a:bodyPr tIns="14400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chemeClr val="accent2"/>
                </a:solidFill>
              </a:rPr>
              <a:t>○ ヤマセの地域特性の理解</a:t>
            </a:r>
          </a:p>
          <a:p>
            <a:pPr>
              <a:lnSpc>
                <a:spcPts val="3500"/>
              </a:lnSpc>
            </a:pPr>
            <a:r>
              <a:rPr lang="en-US" altLang="ja-JP" sz="2800" dirty="0"/>
              <a:t>  - </a:t>
            </a:r>
            <a:r>
              <a:rPr lang="ja-JP" altLang="en-US" sz="2800" dirty="0"/>
              <a:t>地域気候</a:t>
            </a:r>
            <a:r>
              <a:rPr lang="en-US" altLang="ja-JP" sz="2800" dirty="0"/>
              <a:t> (</a:t>
            </a:r>
            <a:r>
              <a:rPr lang="ja-JP" altLang="en-US" sz="2800" dirty="0"/>
              <a:t>気温、雲、</a:t>
            </a:r>
            <a:r>
              <a:rPr lang="ja-JP" altLang="en-US" sz="2800" dirty="0" smtClean="0"/>
              <a:t>風、雨など</a:t>
            </a:r>
            <a:r>
              <a:rPr lang="ja-JP" altLang="en-US" sz="2800" dirty="0"/>
              <a:t>の日</a:t>
            </a:r>
            <a:r>
              <a:rPr lang="ja-JP" altLang="en-US" sz="2800" dirty="0" smtClean="0"/>
              <a:t>変化</a:t>
            </a:r>
            <a:r>
              <a:rPr lang="en-US" altLang="ja-JP" sz="2800" dirty="0" smtClean="0"/>
              <a:t>)</a:t>
            </a:r>
            <a:endParaRPr lang="en-US" altLang="ja-JP" sz="2800" dirty="0"/>
          </a:p>
          <a:p>
            <a:pPr>
              <a:lnSpc>
                <a:spcPts val="3500"/>
              </a:lnSpc>
            </a:pPr>
            <a:r>
              <a:rPr lang="en-US" altLang="ja-JP" sz="2800" dirty="0"/>
              <a:t>  - </a:t>
            </a:r>
            <a:r>
              <a:rPr lang="ja-JP" altLang="en-US" sz="2800" dirty="0"/>
              <a:t>力学的ダウンスケーリングの有効性・有用性</a:t>
            </a:r>
            <a:endParaRPr lang="ja-JP" altLang="en-US" sz="600" dirty="0"/>
          </a:p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chemeClr val="accent2"/>
                </a:solidFill>
              </a:rPr>
              <a:t>○ 農業利用</a:t>
            </a:r>
          </a:p>
          <a:p>
            <a:pPr>
              <a:lnSpc>
                <a:spcPts val="3500"/>
              </a:lnSpc>
            </a:pPr>
            <a:r>
              <a:rPr lang="en-US" altLang="ja-JP" sz="2800" dirty="0"/>
              <a:t>  - </a:t>
            </a:r>
            <a:r>
              <a:rPr lang="ja-JP" altLang="en-US" sz="2800" dirty="0"/>
              <a:t>高解像度の気象</a:t>
            </a:r>
            <a:r>
              <a:rPr lang="ja-JP" altLang="en-US" sz="2800" dirty="0" smtClean="0"/>
              <a:t>データの活用法（使えるか？）</a:t>
            </a:r>
            <a:endParaRPr lang="ja-JP" altLang="en-US" sz="2800" dirty="0"/>
          </a:p>
        </p:txBody>
      </p:sp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3668713" y="914400"/>
            <a:ext cx="1798637" cy="563563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</p:spPr>
        <p:txBody>
          <a:bodyPr wrap="none" lIns="54000" tIns="10800" rIns="54000" bIns="10800" anchor="ctr">
            <a:spAutoFit/>
          </a:bodyPr>
          <a:lstStyle/>
          <a:p>
            <a:pPr algn="ctr"/>
            <a:r>
              <a:rPr lang="en-US" altLang="ja-JP" sz="3200">
                <a:solidFill>
                  <a:srgbClr val="FFFFCC"/>
                </a:solidFill>
              </a:rPr>
              <a:t>Final goal</a:t>
            </a:r>
          </a:p>
        </p:txBody>
      </p:sp>
      <p:sp>
        <p:nvSpPr>
          <p:cNvPr id="15365" name="AutoShape 22"/>
          <p:cNvSpPr>
            <a:spLocks noChangeArrowheads="1"/>
          </p:cNvSpPr>
          <p:nvPr/>
        </p:nvSpPr>
        <p:spPr bwMode="auto">
          <a:xfrm>
            <a:off x="779960" y="4797152"/>
            <a:ext cx="7589018" cy="1421854"/>
          </a:xfrm>
          <a:prstGeom prst="roundRect">
            <a:avLst>
              <a:gd name="adj" fmla="val 4736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ダウンスケーリングによって、降水量の再現は良くなるか（悪くなるか）？その理由は？</a:t>
            </a:r>
            <a:endParaRPr lang="en-US" altLang="ja-JP" sz="2800" dirty="0" smtClean="0">
              <a:solidFill>
                <a:srgbClr val="003366"/>
              </a:solidFill>
              <a:latin typeface="ＭＳ Ｐゴシック" pitchFamily="50" charset="-128"/>
            </a:endParaRPr>
          </a:p>
          <a:p>
            <a:pPr algn="just"/>
            <a:r>
              <a:rPr lang="en-US" altLang="ja-JP" sz="2800" dirty="0" smtClean="0">
                <a:solidFill>
                  <a:srgbClr val="003366"/>
                </a:solidFill>
                <a:latin typeface="ＭＳ Ｐゴシック" pitchFamily="50" charset="-128"/>
              </a:rPr>
              <a:t>2003</a:t>
            </a:r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（冷夏）</a:t>
            </a:r>
            <a:r>
              <a:rPr lang="en-US" altLang="ja-JP" sz="2800" dirty="0" smtClean="0">
                <a:solidFill>
                  <a:srgbClr val="003366"/>
                </a:solidFill>
                <a:latin typeface="ＭＳ Ｐゴシック" pitchFamily="50" charset="-128"/>
              </a:rPr>
              <a:t>/2004</a:t>
            </a:r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（暑夏）年</a:t>
            </a:r>
            <a:r>
              <a:rPr lang="en-US" altLang="ja-JP" sz="2800" dirty="0" smtClean="0">
                <a:solidFill>
                  <a:srgbClr val="003366"/>
                </a:solidFill>
                <a:latin typeface="ＭＳ Ｐゴシック" pitchFamily="50" charset="-128"/>
              </a:rPr>
              <a:t>7</a:t>
            </a:r>
            <a:r>
              <a:rPr lang="ja-JP" altLang="en-US" sz="2800" dirty="0" smtClean="0">
                <a:solidFill>
                  <a:srgbClr val="003366"/>
                </a:solidFill>
                <a:latin typeface="ＭＳ Ｐゴシック" pitchFamily="50" charset="-128"/>
              </a:rPr>
              <a:t>月の事例について。</a:t>
            </a:r>
            <a:endParaRPr lang="en-US" altLang="ja-JP" sz="2800" dirty="0">
              <a:solidFill>
                <a:srgbClr val="003366"/>
              </a:solidFill>
              <a:latin typeface="ＭＳ Ｐゴシック" pitchFamily="50" charset="-128"/>
            </a:endParaRPr>
          </a:p>
        </p:txBody>
      </p:sp>
      <p:sp>
        <p:nvSpPr>
          <p:cNvPr id="15366" name="AutoShape 24"/>
          <p:cNvSpPr>
            <a:spLocks noChangeArrowheads="1"/>
          </p:cNvSpPr>
          <p:nvPr/>
        </p:nvSpPr>
        <p:spPr bwMode="auto">
          <a:xfrm>
            <a:off x="3365500" y="4292600"/>
            <a:ext cx="2411413" cy="563563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9525">
            <a:noFill/>
            <a:round/>
            <a:headEnd/>
            <a:tailEnd/>
          </a:ln>
        </p:spPr>
        <p:txBody>
          <a:bodyPr wrap="none" lIns="54000" tIns="10800" rIns="54000" bIns="10800" anchor="ctr">
            <a:spAutoFit/>
          </a:bodyPr>
          <a:lstStyle/>
          <a:p>
            <a:pPr algn="ctr"/>
            <a:r>
              <a:rPr lang="en-US" altLang="ja-JP" sz="3200">
                <a:solidFill>
                  <a:srgbClr val="FFFFCC"/>
                </a:solidFill>
              </a:rPr>
              <a:t>Today’s topic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4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wada\Documents\work\yamase_CI\paper\fig_201111\topo_5km.png"/>
          <p:cNvPicPr>
            <a:picLocks noChangeAspect="1" noChangeArrowheads="1"/>
          </p:cNvPicPr>
          <p:nvPr/>
        </p:nvPicPr>
        <p:blipFill>
          <a:blip r:embed="rId2" cstate="print"/>
          <a:srcRect l="15591" t="8269" r="16063"/>
          <a:stretch>
            <a:fillRect/>
          </a:stretch>
        </p:blipFill>
        <p:spPr bwMode="auto">
          <a:xfrm>
            <a:off x="3003550" y="3544317"/>
            <a:ext cx="286385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sawada\Documents\work\yamase_CI\paper\fig_201111\topo_20km.png"/>
          <p:cNvPicPr>
            <a:picLocks noChangeAspect="1" noChangeArrowheads="1"/>
          </p:cNvPicPr>
          <p:nvPr/>
        </p:nvPicPr>
        <p:blipFill>
          <a:blip r:embed="rId3" cstate="print"/>
          <a:srcRect l="15591" t="8269" r="16063"/>
          <a:stretch>
            <a:fillRect/>
          </a:stretch>
        </p:blipFill>
        <p:spPr bwMode="auto">
          <a:xfrm>
            <a:off x="50800" y="3544317"/>
            <a:ext cx="286543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sawada\Documents\work\yamase_CI\paper\fig_201111\topo_1km.png"/>
          <p:cNvPicPr>
            <a:picLocks noChangeAspect="1" noChangeArrowheads="1"/>
          </p:cNvPicPr>
          <p:nvPr/>
        </p:nvPicPr>
        <p:blipFill>
          <a:blip r:embed="rId4" cstate="print"/>
          <a:srcRect l="15591" t="8269" r="16063"/>
          <a:stretch>
            <a:fillRect/>
          </a:stretch>
        </p:blipFill>
        <p:spPr bwMode="auto">
          <a:xfrm>
            <a:off x="6027738" y="3544317"/>
            <a:ext cx="286543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106363"/>
            <a:ext cx="8280400" cy="609600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ja-JP" altLang="en-US" sz="4000" smtClean="0"/>
              <a:t>モデル（</a:t>
            </a:r>
            <a:r>
              <a:rPr lang="en-US" altLang="ja-JP" sz="4000" smtClean="0"/>
              <a:t>JMA-NHM）</a:t>
            </a:r>
            <a:r>
              <a:rPr lang="ja-JP" altLang="en-US" sz="4000" smtClean="0"/>
              <a:t>の設定と計算領域</a:t>
            </a:r>
          </a:p>
        </p:txBody>
      </p:sp>
      <p:graphicFrame>
        <p:nvGraphicFramePr>
          <p:cNvPr id="58830" name="Group 462"/>
          <p:cNvGraphicFramePr>
            <a:graphicFrameLocks noGrp="1"/>
          </p:cNvGraphicFramePr>
          <p:nvPr/>
        </p:nvGraphicFramePr>
        <p:xfrm>
          <a:off x="379413" y="746125"/>
          <a:ext cx="8327613" cy="2019300"/>
        </p:xfrm>
        <a:graphic>
          <a:graphicData uri="http://schemas.openxmlformats.org/drawingml/2006/table">
            <a:tbl>
              <a:tblPr/>
              <a:tblGrid>
                <a:gridCol w="2025138"/>
                <a:gridCol w="2157975"/>
                <a:gridCol w="2072250"/>
                <a:gridCol w="20722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格子数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/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解像度</a:t>
                      </a: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101x101:20km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21x121: 5km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24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x241: 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1km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計算時間</a:t>
                      </a: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2003/2004年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5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月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27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日～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8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月3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日（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97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日）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1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地表面過程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2400" dirty="0" err="1" smtClean="0">
                          <a:latin typeface="Arial" pitchFamily="34" charset="0"/>
                          <a:cs typeface="Arial" pitchFamily="34" charset="0"/>
                        </a:rPr>
                        <a:t>Beljaars</a:t>
                      </a:r>
                      <a:r>
                        <a:rPr lang="en-US" altLang="ja-JP" sz="240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altLang="ja-JP" sz="2400" dirty="0" err="1" smtClean="0">
                          <a:latin typeface="Arial" pitchFamily="34" charset="0"/>
                          <a:cs typeface="Arial" pitchFamily="34" charset="0"/>
                        </a:rPr>
                        <a:t>Holtslag</a:t>
                      </a:r>
                      <a:r>
                        <a:rPr lang="en-US" altLang="ja-JP" sz="240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altLang="ja-JP" sz="2400" dirty="0" smtClean="0">
                          <a:latin typeface="Arial" pitchFamily="34" charset="0"/>
                          <a:cs typeface="Arial" pitchFamily="34" charset="0"/>
                        </a:rPr>
                        <a:t>1991)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湿潤過程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Kain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-Fritsch</a:t>
                      </a: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＋雲物理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雲物理のみ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pitchFamily="50" charset="-128"/>
                        </a:rPr>
                        <a:t>放射・雲量</a:t>
                      </a:r>
                    </a:p>
                  </a:txBody>
                  <a:tcPr marL="36000" marR="0" marT="19050" marB="1905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北川</a:t>
                      </a:r>
                      <a:r>
                        <a:rPr kumimoji="1" lang="en-US" altLang="ja-JP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(2000), </a:t>
                      </a:r>
                      <a:r>
                        <a:rPr kumimoji="1" lang="ja-JP" altLang="en-US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藪他（</a:t>
                      </a:r>
                      <a:r>
                        <a:rPr kumimoji="1" lang="en-US" altLang="ja-JP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2005</a:t>
                      </a:r>
                      <a:r>
                        <a:rPr kumimoji="1" lang="ja-JP" altLang="en-US" sz="24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）＋部分凝結考慮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400" kern="1200" baseline="0" dirty="0" smtClean="0">
                        <a:solidFill>
                          <a:schemeClr val="tx1"/>
                        </a:solidFill>
                        <a:latin typeface="ＭＳ Ｐゴシック" pitchFamily="50" charset="-128"/>
                        <a:ea typeface="ＭＳ Ｐゴシック" pitchFamily="50" charset="-128"/>
                        <a:cs typeface="Ebrima" pitchFamily="2" charset="0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pitchFamily="50" charset="-128"/>
                      </a:endParaRPr>
                    </a:p>
                  </a:txBody>
                  <a:tcPr marL="76200" marR="76200" marT="19050" marB="190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32"/>
          <p:cNvGrpSpPr>
            <a:grpSpLocks/>
          </p:cNvGrpSpPr>
          <p:nvPr/>
        </p:nvGrpSpPr>
        <p:grpSpPr bwMode="auto">
          <a:xfrm>
            <a:off x="3348038" y="3579242"/>
            <a:ext cx="2700337" cy="2743200"/>
            <a:chOff x="1104" y="2107"/>
            <a:chExt cx="1934" cy="2005"/>
          </a:xfrm>
        </p:grpSpPr>
        <p:sp>
          <p:nvSpPr>
            <p:cNvPr id="20526" name="Rectangle 328"/>
            <p:cNvSpPr>
              <a:spLocks noChangeArrowheads="1"/>
            </p:cNvSpPr>
            <p:nvPr/>
          </p:nvSpPr>
          <p:spPr bwMode="auto">
            <a:xfrm>
              <a:off x="1104" y="3033"/>
              <a:ext cx="877" cy="8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27" name="Line 329"/>
            <p:cNvSpPr>
              <a:spLocks noChangeShapeType="1"/>
            </p:cNvSpPr>
            <p:nvPr/>
          </p:nvSpPr>
          <p:spPr bwMode="auto">
            <a:xfrm flipV="1">
              <a:off x="1981" y="2107"/>
              <a:ext cx="1057" cy="9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28" name="Line 331"/>
            <p:cNvSpPr>
              <a:spLocks noChangeShapeType="1"/>
            </p:cNvSpPr>
            <p:nvPr/>
          </p:nvSpPr>
          <p:spPr bwMode="auto">
            <a:xfrm>
              <a:off x="1981" y="3875"/>
              <a:ext cx="1057" cy="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517" name="Rectangle 378"/>
          <p:cNvSpPr>
            <a:spLocks noChangeArrowheads="1"/>
          </p:cNvSpPr>
          <p:nvPr/>
        </p:nvSpPr>
        <p:spPr bwMode="auto">
          <a:xfrm>
            <a:off x="1193800" y="4198367"/>
            <a:ext cx="882650" cy="936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18" name="Line 380"/>
          <p:cNvSpPr>
            <a:spLocks noChangeShapeType="1"/>
          </p:cNvSpPr>
          <p:nvPr/>
        </p:nvSpPr>
        <p:spPr bwMode="auto">
          <a:xfrm flipV="1">
            <a:off x="2082800" y="3550667"/>
            <a:ext cx="935038" cy="650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19" name="Line 381"/>
          <p:cNvSpPr>
            <a:spLocks noChangeShapeType="1"/>
          </p:cNvSpPr>
          <p:nvPr/>
        </p:nvSpPr>
        <p:spPr bwMode="auto">
          <a:xfrm>
            <a:off x="2076450" y="5134992"/>
            <a:ext cx="936625" cy="1204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Rectangle 320"/>
          <p:cNvSpPr>
            <a:spLocks noChangeArrowheads="1"/>
          </p:cNvSpPr>
          <p:nvPr/>
        </p:nvSpPr>
        <p:spPr bwMode="auto">
          <a:xfrm>
            <a:off x="3024188" y="3550667"/>
            <a:ext cx="2843212" cy="2789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  <a:ea typeface="ＭＳ Ｐゴシック" charset="-128"/>
            </a:endParaRPr>
          </a:p>
        </p:txBody>
      </p:sp>
      <p:sp>
        <p:nvSpPr>
          <p:cNvPr id="34" name="Rectangle 320"/>
          <p:cNvSpPr>
            <a:spLocks noChangeArrowheads="1"/>
          </p:cNvSpPr>
          <p:nvPr/>
        </p:nvSpPr>
        <p:spPr bwMode="auto">
          <a:xfrm>
            <a:off x="179388" y="3550667"/>
            <a:ext cx="2592387" cy="2771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  <a:ea typeface="ＭＳ Ｐゴシック" charset="-128"/>
            </a:endParaRPr>
          </a:p>
        </p:txBody>
      </p:sp>
      <p:sp>
        <p:nvSpPr>
          <p:cNvPr id="20522" name="AutoShape 364"/>
          <p:cNvSpPr>
            <a:spLocks noChangeArrowheads="1"/>
          </p:cNvSpPr>
          <p:nvPr/>
        </p:nvSpPr>
        <p:spPr bwMode="auto">
          <a:xfrm>
            <a:off x="3365500" y="3387154"/>
            <a:ext cx="1384300" cy="3762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ja-JP" sz="2800"/>
              <a:t>dx=5km</a:t>
            </a:r>
            <a:endParaRPr lang="ja-JP" altLang="en-US" sz="2800"/>
          </a:p>
        </p:txBody>
      </p:sp>
      <p:sp>
        <p:nvSpPr>
          <p:cNvPr id="20523" name="AutoShape 370"/>
          <p:cNvSpPr>
            <a:spLocks noChangeArrowheads="1"/>
          </p:cNvSpPr>
          <p:nvPr/>
        </p:nvSpPr>
        <p:spPr bwMode="auto">
          <a:xfrm>
            <a:off x="411163" y="3390329"/>
            <a:ext cx="1568450" cy="3762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ja-JP" sz="2800"/>
              <a:t>dx=20km</a:t>
            </a:r>
            <a:endParaRPr lang="ja-JP" altLang="en-US" sz="2800"/>
          </a:p>
        </p:txBody>
      </p:sp>
      <p:sp>
        <p:nvSpPr>
          <p:cNvPr id="27" name="Rectangle 320"/>
          <p:cNvSpPr>
            <a:spLocks noChangeArrowheads="1"/>
          </p:cNvSpPr>
          <p:nvPr/>
        </p:nvSpPr>
        <p:spPr bwMode="auto">
          <a:xfrm>
            <a:off x="6038850" y="3550667"/>
            <a:ext cx="2844800" cy="27892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n w="19050">
                <a:solidFill>
                  <a:sysClr val="windowText" lastClr="000000"/>
                </a:solidFill>
              </a:ln>
              <a:ea typeface="ＭＳ Ｐゴシック" charset="-128"/>
            </a:endParaRPr>
          </a:p>
        </p:txBody>
      </p:sp>
      <p:sp>
        <p:nvSpPr>
          <p:cNvPr id="20525" name="AutoShape 365"/>
          <p:cNvSpPr>
            <a:spLocks noChangeArrowheads="1"/>
          </p:cNvSpPr>
          <p:nvPr/>
        </p:nvSpPr>
        <p:spPr bwMode="auto">
          <a:xfrm>
            <a:off x="6140450" y="3356992"/>
            <a:ext cx="1384300" cy="374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en-US" altLang="ja-JP" sz="2800"/>
              <a:t>dx=1km</a:t>
            </a:r>
            <a:endParaRPr lang="ja-JP" altLang="en-US" sz="28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504" y="2852936"/>
            <a:ext cx="9147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初期値：再解析</a:t>
            </a:r>
            <a:r>
              <a:rPr kumimoji="1" lang="en-US" altLang="ja-JP" dirty="0" smtClean="0"/>
              <a:t>JRA25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1.25</a:t>
            </a:r>
            <a:r>
              <a:rPr kumimoji="1" lang="ja-JP" altLang="en-US" dirty="0" smtClean="0"/>
              <a:t>度格子）、海面水温：</a:t>
            </a:r>
            <a:r>
              <a:rPr kumimoji="1" lang="en-US" altLang="ja-JP" dirty="0" smtClean="0"/>
              <a:t>NGSST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0.05</a:t>
            </a:r>
            <a:r>
              <a:rPr kumimoji="1" lang="ja-JP" altLang="en-US" dirty="0" smtClean="0"/>
              <a:t>度格子）</a:t>
            </a:r>
            <a:endParaRPr kumimoji="1" lang="ja-JP" altLang="en-US" dirty="0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5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2" descr="C:\Users\sawada\Documents\work\yamase_CI\paper\fig_201112\map_com_albed_vis_July_p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36575"/>
            <a:ext cx="809625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アルベド（上端）と</a:t>
            </a:r>
            <a:r>
              <a:rPr lang="en-US" altLang="ja-JP" sz="3600" dirty="0" smtClean="0"/>
              <a:t>GOES9/VIS</a:t>
            </a:r>
            <a:r>
              <a:rPr lang="ja-JP" altLang="en-US" sz="3600" dirty="0" smtClean="0"/>
              <a:t>の比較</a:t>
            </a:r>
          </a:p>
        </p:txBody>
      </p:sp>
      <p:sp>
        <p:nvSpPr>
          <p:cNvPr id="86021" name="テキスト ボックス 7"/>
          <p:cNvSpPr txBox="1">
            <a:spLocks noChangeArrowheads="1"/>
          </p:cNvSpPr>
          <p:nvPr/>
        </p:nvSpPr>
        <p:spPr bwMode="auto">
          <a:xfrm>
            <a:off x="6588125" y="1380852"/>
            <a:ext cx="23050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dirty="0"/>
              <a:t>モデルのアルベドと衛星可視の</a:t>
            </a:r>
            <a:endParaRPr lang="en-US" altLang="ja-JP" dirty="0"/>
          </a:p>
          <a:p>
            <a:r>
              <a:rPr lang="ja-JP" altLang="en-US" dirty="0"/>
              <a:t>空間相関（陸地のみ）</a:t>
            </a:r>
            <a:endParaRPr lang="en-US" altLang="ja-JP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1km</a:t>
            </a:r>
            <a:r>
              <a:rPr lang="ja-JP" altLang="en-US" sz="2800" dirty="0"/>
              <a:t>：</a:t>
            </a:r>
            <a:r>
              <a:rPr lang="en-US" altLang="ja-JP" sz="2800" dirty="0">
                <a:solidFill>
                  <a:srgbClr val="FF0000"/>
                </a:solidFill>
              </a:rPr>
              <a:t>0.810</a:t>
            </a:r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5km</a:t>
            </a:r>
            <a:r>
              <a:rPr lang="ja-JP" altLang="en-US" sz="2800" dirty="0"/>
              <a:t>：</a:t>
            </a:r>
            <a:r>
              <a:rPr lang="en-US" altLang="ja-JP" sz="2800" dirty="0"/>
              <a:t>0.716</a:t>
            </a:r>
          </a:p>
          <a:p>
            <a:r>
              <a:rPr lang="en-US" altLang="ja-JP" sz="2800" dirty="0"/>
              <a:t> 20km</a:t>
            </a:r>
            <a:r>
              <a:rPr lang="ja-JP" altLang="en-US" sz="2800" dirty="0"/>
              <a:t>：</a:t>
            </a:r>
            <a:r>
              <a:rPr lang="en-US" altLang="ja-JP" sz="2800" dirty="0"/>
              <a:t>0.471</a:t>
            </a:r>
          </a:p>
          <a:p>
            <a:r>
              <a:rPr lang="ja-JP" altLang="en-US" dirty="0"/>
              <a:t>約</a:t>
            </a:r>
            <a:r>
              <a:rPr lang="en-US" altLang="ja-JP" dirty="0"/>
              <a:t>0.09</a:t>
            </a:r>
            <a:r>
              <a:rPr lang="ja-JP" altLang="en-US" dirty="0"/>
              <a:t>度格子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29×22 </a:t>
            </a:r>
            <a:r>
              <a:rPr lang="en-US" altLang="ja-JP" dirty="0" smtClean="0"/>
              <a:t>points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※</a:t>
            </a:r>
            <a:r>
              <a:rPr lang="ja-JP" altLang="en-US" dirty="0" smtClean="0"/>
              <a:t>カラーバーが違うことに注意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6516216" y="765865"/>
            <a:ext cx="262001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月平均、</a:t>
            </a:r>
            <a:r>
              <a:rPr lang="en-US" altLang="ja-JP" sz="2800" dirty="0" smtClean="0"/>
              <a:t>12LT</a:t>
            </a:r>
            <a:r>
              <a:rPr lang="ja-JP" altLang="en-US" sz="2800" dirty="0" smtClean="0"/>
              <a:t>）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6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 descr="C:\Users\sawada\Documents\work\yamase_CI\20120924-25_ws\fig_201209\map_com_rain_2003_July.png"/>
          <p:cNvPicPr>
            <a:picLocks noChangeAspect="1" noChangeArrowheads="1"/>
          </p:cNvPicPr>
          <p:nvPr/>
        </p:nvPicPr>
        <p:blipFill>
          <a:blip r:embed="rId2" cstate="print"/>
          <a:srcRect r="22677" b="4889"/>
          <a:stretch>
            <a:fillRect/>
          </a:stretch>
        </p:blipFill>
        <p:spPr bwMode="auto">
          <a:xfrm>
            <a:off x="28525" y="537250"/>
            <a:ext cx="6260237" cy="5952402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月積算降水量の比較</a:t>
            </a:r>
          </a:p>
        </p:txBody>
      </p:sp>
      <p:sp>
        <p:nvSpPr>
          <p:cNvPr id="86021" name="テキスト ボックス 7"/>
          <p:cNvSpPr txBox="1">
            <a:spLocks noChangeArrowheads="1"/>
          </p:cNvSpPr>
          <p:nvPr/>
        </p:nvSpPr>
        <p:spPr bwMode="auto">
          <a:xfrm>
            <a:off x="6372199" y="1196752"/>
            <a:ext cx="273630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モデル</a:t>
            </a:r>
            <a:r>
              <a:rPr lang="ja-JP" altLang="en-US" dirty="0" smtClean="0"/>
              <a:t>の降水量とレーダーアメダスの空間</a:t>
            </a:r>
            <a:r>
              <a:rPr lang="ja-JP" altLang="en-US" dirty="0"/>
              <a:t>相関（陸地のみ）</a:t>
            </a:r>
            <a:endParaRPr lang="en-US" altLang="ja-JP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1km</a:t>
            </a:r>
            <a:r>
              <a:rPr lang="ja-JP" altLang="en-US" sz="2800" dirty="0"/>
              <a:t>：</a:t>
            </a:r>
            <a:r>
              <a:rPr lang="en-US" altLang="ja-JP" sz="2800" dirty="0" smtClean="0"/>
              <a:t>0.281</a:t>
            </a:r>
            <a:endParaRPr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5km</a:t>
            </a:r>
            <a:r>
              <a:rPr lang="ja-JP" altLang="en-US" sz="2800" dirty="0"/>
              <a:t>：</a:t>
            </a:r>
            <a:r>
              <a:rPr lang="en-US" altLang="ja-JP" sz="2800" dirty="0" smtClean="0"/>
              <a:t>0.242</a:t>
            </a:r>
            <a:endParaRPr lang="en-US" altLang="ja-JP" sz="2800" dirty="0"/>
          </a:p>
          <a:p>
            <a:r>
              <a:rPr lang="en-US" altLang="ja-JP" sz="2800" dirty="0"/>
              <a:t> 20km</a:t>
            </a:r>
            <a:r>
              <a:rPr lang="ja-JP" altLang="en-US" sz="2800" dirty="0"/>
              <a:t>：</a:t>
            </a:r>
            <a:r>
              <a:rPr lang="en-US" altLang="ja-JP" sz="2800" dirty="0" smtClean="0"/>
              <a:t>0.172</a:t>
            </a:r>
            <a:endParaRPr lang="en-US" altLang="ja-JP" sz="2800" dirty="0"/>
          </a:p>
          <a:p>
            <a:r>
              <a:rPr lang="ja-JP" altLang="en-US" dirty="0" smtClean="0"/>
              <a:t>約</a:t>
            </a:r>
            <a:r>
              <a:rPr lang="en-US" altLang="ja-JP" dirty="0" smtClean="0"/>
              <a:t>2.5km</a:t>
            </a:r>
            <a:r>
              <a:rPr lang="ja-JP" altLang="en-US" dirty="0" smtClean="0"/>
              <a:t>格子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81×80 points</a:t>
            </a:r>
          </a:p>
          <a:p>
            <a:endParaRPr lang="en-US" altLang="ja-JP" sz="1000" dirty="0" smtClean="0"/>
          </a:p>
          <a:p>
            <a:r>
              <a:rPr lang="ja-JP" altLang="en-US" dirty="0" smtClean="0"/>
              <a:t>領域平均降水量比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1km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1.06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5km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1.09</a:t>
            </a:r>
          </a:p>
          <a:p>
            <a:r>
              <a:rPr lang="en-US" altLang="ja-JP" dirty="0" smtClean="0"/>
              <a:t> 20km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0.90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228184" y="765865"/>
            <a:ext cx="26930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2003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7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599966"/>
            <a:ext cx="91014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0" rIns="180000" bIns="0" rtlCol="0">
            <a:spAutoFit/>
          </a:bodyPr>
          <a:lstStyle/>
          <a:p>
            <a:r>
              <a:rPr kumimoji="1" lang="en-US" altLang="ja-JP" dirty="0" smtClean="0"/>
              <a:t>1km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0938" y="609258"/>
            <a:ext cx="91014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0" rIns="180000" bIns="0" rtlCol="0">
            <a:spAutoFit/>
          </a:bodyPr>
          <a:lstStyle/>
          <a:p>
            <a:r>
              <a:rPr kumimoji="1" lang="en-US" altLang="ja-JP" dirty="0" smtClean="0"/>
              <a:t>5km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3543002"/>
            <a:ext cx="10640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0" rIns="180000" bIns="0" rtlCol="0">
            <a:spAutoFit/>
          </a:bodyPr>
          <a:lstStyle/>
          <a:p>
            <a:r>
              <a:rPr kumimoji="1" lang="en-US" altLang="ja-JP" dirty="0" smtClean="0"/>
              <a:t>20km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70938" y="3552294"/>
            <a:ext cx="87647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0" rIns="180000" bIns="0" rtlCol="0">
            <a:spAutoFit/>
          </a:bodyPr>
          <a:lstStyle/>
          <a:p>
            <a:r>
              <a:rPr kumimoji="1" lang="en-US" altLang="ja-JP" dirty="0" smtClean="0"/>
              <a:t>R/A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9" name="Picture 3" descr="C:\Users\sawada\Documents\work\yamase_CI\20120924-25_ws\fig_201209\map_com_rain_2004_July.png"/>
          <p:cNvPicPr>
            <a:picLocks noChangeAspect="1" noChangeArrowheads="1"/>
          </p:cNvPicPr>
          <p:nvPr/>
        </p:nvPicPr>
        <p:blipFill>
          <a:blip r:embed="rId2" cstate="print"/>
          <a:srcRect r="22677" b="4889"/>
          <a:stretch>
            <a:fillRect/>
          </a:stretch>
        </p:blipFill>
        <p:spPr bwMode="auto">
          <a:xfrm>
            <a:off x="24066" y="537250"/>
            <a:ext cx="6260250" cy="5952402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月積算降水量の比較</a:t>
            </a:r>
          </a:p>
        </p:txBody>
      </p:sp>
      <p:sp>
        <p:nvSpPr>
          <p:cNvPr id="86021" name="テキスト ボックス 7"/>
          <p:cNvSpPr txBox="1">
            <a:spLocks noChangeArrowheads="1"/>
          </p:cNvSpPr>
          <p:nvPr/>
        </p:nvSpPr>
        <p:spPr bwMode="auto">
          <a:xfrm>
            <a:off x="6371505" y="1196752"/>
            <a:ext cx="2736999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/>
              <a:t>モデル</a:t>
            </a:r>
            <a:r>
              <a:rPr lang="ja-JP" altLang="en-US" dirty="0" smtClean="0"/>
              <a:t>の降水量とレーダーアメダスの空間</a:t>
            </a:r>
            <a:r>
              <a:rPr lang="ja-JP" altLang="en-US" dirty="0"/>
              <a:t>相関（陸地のみ）</a:t>
            </a:r>
            <a:endParaRPr lang="en-US" altLang="ja-JP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1km</a:t>
            </a:r>
            <a:r>
              <a:rPr lang="ja-JP" altLang="en-US" sz="2800" dirty="0"/>
              <a:t>：</a:t>
            </a:r>
            <a:r>
              <a:rPr lang="en-US" altLang="ja-JP" sz="2800" dirty="0" smtClean="0"/>
              <a:t>0.271</a:t>
            </a:r>
            <a:endParaRPr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5km</a:t>
            </a:r>
            <a:r>
              <a:rPr lang="ja-JP" altLang="en-US" sz="2800" dirty="0"/>
              <a:t>：</a:t>
            </a:r>
            <a:r>
              <a:rPr lang="en-US" altLang="ja-JP" sz="2800" dirty="0" smtClean="0"/>
              <a:t>0.235</a:t>
            </a:r>
            <a:endParaRPr lang="en-US" altLang="ja-JP" sz="2800" dirty="0"/>
          </a:p>
          <a:p>
            <a:r>
              <a:rPr lang="en-US" altLang="ja-JP" sz="2800" dirty="0"/>
              <a:t> 20km</a:t>
            </a:r>
            <a:r>
              <a:rPr lang="ja-JP" altLang="en-US" sz="2800" dirty="0"/>
              <a:t>：</a:t>
            </a:r>
            <a:r>
              <a:rPr lang="en-US" altLang="ja-JP" sz="2800" dirty="0" smtClean="0">
                <a:solidFill>
                  <a:srgbClr val="0000FF"/>
                </a:solidFill>
              </a:rPr>
              <a:t>0.506</a:t>
            </a:r>
            <a:endParaRPr lang="en-US" altLang="ja-JP" sz="2800" dirty="0">
              <a:solidFill>
                <a:srgbClr val="0000FF"/>
              </a:solidFill>
            </a:endParaRPr>
          </a:p>
          <a:p>
            <a:r>
              <a:rPr lang="ja-JP" altLang="en-US" dirty="0" smtClean="0"/>
              <a:t>約</a:t>
            </a:r>
            <a:r>
              <a:rPr lang="en-US" altLang="ja-JP" dirty="0" smtClean="0"/>
              <a:t>2.5km</a:t>
            </a:r>
            <a:r>
              <a:rPr lang="ja-JP" altLang="en-US" dirty="0" smtClean="0"/>
              <a:t>格子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 smtClean="0"/>
              <a:t>81×80 points</a:t>
            </a:r>
          </a:p>
          <a:p>
            <a:endParaRPr lang="en-US" altLang="ja-JP" sz="1000" dirty="0" smtClean="0"/>
          </a:p>
          <a:p>
            <a:r>
              <a:rPr lang="ja-JP" altLang="en-US" dirty="0" smtClean="0"/>
              <a:t>領域平均降水量比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1km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0.62</a:t>
            </a: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5km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0.54</a:t>
            </a:r>
          </a:p>
          <a:p>
            <a:r>
              <a:rPr lang="en-US" altLang="ja-JP" dirty="0" smtClean="0"/>
              <a:t> 20km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0.53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8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228184" y="765865"/>
            <a:ext cx="26930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2004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月平均）</a:t>
            </a:r>
            <a:endParaRPr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599966"/>
            <a:ext cx="91014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0" rIns="180000" bIns="0" rtlCol="0">
            <a:spAutoFit/>
          </a:bodyPr>
          <a:lstStyle/>
          <a:p>
            <a:r>
              <a:rPr kumimoji="1" lang="en-US" altLang="ja-JP" dirty="0" smtClean="0"/>
              <a:t>1km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70938" y="609258"/>
            <a:ext cx="91014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0" rIns="180000" bIns="0" rtlCol="0">
            <a:spAutoFit/>
          </a:bodyPr>
          <a:lstStyle/>
          <a:p>
            <a:r>
              <a:rPr kumimoji="1" lang="en-US" altLang="ja-JP" dirty="0" smtClean="0"/>
              <a:t>5km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3543002"/>
            <a:ext cx="1064028" cy="36933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0" rIns="180000" bIns="0" rtlCol="0">
            <a:spAutoFit/>
          </a:bodyPr>
          <a:lstStyle/>
          <a:p>
            <a:r>
              <a:rPr kumimoji="1" lang="en-US" altLang="ja-JP" dirty="0" smtClean="0"/>
              <a:t>20km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0938" y="3552294"/>
            <a:ext cx="87647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180000" tIns="0" rIns="180000" bIns="0" rtlCol="0">
            <a:spAutoFit/>
          </a:bodyPr>
          <a:lstStyle/>
          <a:p>
            <a:r>
              <a:rPr kumimoji="1" lang="en-US" altLang="ja-JP" dirty="0" smtClean="0"/>
              <a:t>R/A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 descr="C:\Users\sawada\Documents\work\yamase_CI\20120924-25_ws\fig_201209\rain_com_ts_200307.png"/>
          <p:cNvPicPr>
            <a:picLocks noChangeAspect="1" noChangeArrowheads="1"/>
          </p:cNvPicPr>
          <p:nvPr/>
        </p:nvPicPr>
        <p:blipFill>
          <a:blip r:embed="rId2" cstate="print"/>
          <a:srcRect l="2520" b="31496"/>
          <a:stretch>
            <a:fillRect/>
          </a:stretch>
        </p:blipFill>
        <p:spPr bwMode="auto">
          <a:xfrm>
            <a:off x="524577" y="692696"/>
            <a:ext cx="8356473" cy="4698005"/>
          </a:xfrm>
          <a:prstGeom prst="rect">
            <a:avLst/>
          </a:prstGeom>
          <a:noFill/>
        </p:spPr>
      </p:pic>
      <p:sp>
        <p:nvSpPr>
          <p:cNvPr id="86020" name="タイトル 1"/>
          <p:cNvSpPr>
            <a:spLocks noGrp="1"/>
          </p:cNvSpPr>
          <p:nvPr>
            <p:ph type="title"/>
          </p:nvPr>
        </p:nvSpPr>
        <p:spPr>
          <a:xfrm>
            <a:off x="58738" y="71413"/>
            <a:ext cx="9001125" cy="549275"/>
          </a:xfrm>
        </p:spPr>
        <p:txBody>
          <a:bodyPr lIns="36000" tIns="36000" rIns="36000" bIns="36000"/>
          <a:lstStyle/>
          <a:p>
            <a:r>
              <a:rPr lang="ja-JP" altLang="en-US" sz="3600" dirty="0" smtClean="0"/>
              <a:t>領域平均降水量の時系列比較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43608" y="692150"/>
            <a:ext cx="161582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/>
              <a:t>2003</a:t>
            </a:r>
            <a:r>
              <a:rPr lang="ja-JP" altLang="en-US" sz="2800" dirty="0" smtClean="0"/>
              <a:t>年</a:t>
            </a:r>
            <a:r>
              <a:rPr lang="en-US" altLang="ja-JP" sz="2800" dirty="0" smtClean="0"/>
              <a:t>7</a:t>
            </a:r>
            <a:r>
              <a:rPr lang="ja-JP" altLang="en-US" sz="2800" dirty="0" smtClean="0"/>
              <a:t>月</a:t>
            </a:r>
            <a:endParaRPr lang="ja-JP" altLang="en-US" sz="28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42A67-A670-4F8B-B8B7-22B4DC177296}" type="slidenum">
              <a:rPr lang="ja-JP" altLang="en-US" smtClean="0"/>
              <a:pPr>
                <a:defRPr/>
              </a:pPr>
              <a:t>9</a:t>
            </a:fld>
            <a:r>
              <a:rPr lang="en-US" altLang="ja-JP" smtClean="0"/>
              <a:t>/16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668344" y="1196752"/>
            <a:ext cx="817531" cy="1723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R/A</a:t>
            </a:r>
          </a:p>
          <a:p>
            <a:r>
              <a:rPr lang="en-US" altLang="ja-JP" sz="2800" dirty="0" smtClean="0"/>
              <a:t>1km</a:t>
            </a:r>
          </a:p>
          <a:p>
            <a:r>
              <a:rPr lang="en-US" altLang="ja-JP" sz="2800" dirty="0" smtClean="0">
                <a:solidFill>
                  <a:srgbClr val="00B050"/>
                </a:solidFill>
              </a:rPr>
              <a:t>5km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20km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7"/>
          <p:cNvSpPr txBox="1">
            <a:spLocks noChangeArrowheads="1"/>
          </p:cNvSpPr>
          <p:nvPr/>
        </p:nvSpPr>
        <p:spPr bwMode="auto">
          <a:xfrm>
            <a:off x="251520" y="5517232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タイミングは合っている。</a:t>
            </a:r>
            <a:endParaRPr lang="en-US" altLang="ja-JP" sz="2800" dirty="0" smtClean="0"/>
          </a:p>
          <a:p>
            <a:r>
              <a:rPr lang="ja-JP" altLang="en-US" sz="2800" dirty="0" smtClean="0"/>
              <a:t>解像度の違いによる差は小さい（観測との差に比べて）。</a:t>
            </a:r>
            <a:endParaRPr lang="en-US" altLang="ja-JP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20617</TotalTime>
  <Words>1124</Words>
  <Application>Microsoft Office PowerPoint</Application>
  <PresentationFormat>画面に合わせる (4:3)</PresentationFormat>
  <Paragraphs>302</Paragraphs>
  <Slides>25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標準デザイン</vt:lpstr>
      <vt:lpstr>1km格子で再現された2003年・2004年7月の気温場</vt:lpstr>
      <vt:lpstr>ヤマセに関連する局地気候研究</vt:lpstr>
      <vt:lpstr>研究背景</vt:lpstr>
      <vt:lpstr>研究目的</vt:lpstr>
      <vt:lpstr>モデル（JMA-NHM）の設定と計算領域</vt:lpstr>
      <vt:lpstr>アルベド（上端）とGOES9/VISの比較</vt:lpstr>
      <vt:lpstr>月積算降水量の比較</vt:lpstr>
      <vt:lpstr>月積算降水量の比較</vt:lpstr>
      <vt:lpstr>領域平均降水量の時系列比較</vt:lpstr>
      <vt:lpstr>領域平均降水量の時系列比較</vt:lpstr>
      <vt:lpstr>月積算降水量の比較</vt:lpstr>
      <vt:lpstr>月積算降水量の比較~1km格子感度実験~</vt:lpstr>
      <vt:lpstr>月積算降水量の比較~1km格子感度実験~</vt:lpstr>
      <vt:lpstr>月積算降水量の比較~1km格子感度実験~</vt:lpstr>
      <vt:lpstr>まとめ</vt:lpstr>
      <vt:lpstr>今後の予定</vt:lpstr>
      <vt:lpstr>スライド 17</vt:lpstr>
      <vt:lpstr>月積算降水量の比較~JRA/ERA~</vt:lpstr>
      <vt:lpstr>領域平均降水量の時系列比較</vt:lpstr>
      <vt:lpstr>領域平均降水量の時系列比較</vt:lpstr>
      <vt:lpstr>領域平均降水量の時系列比較</vt:lpstr>
      <vt:lpstr>領域平均降水量の時系列比較</vt:lpstr>
      <vt:lpstr>日最低気温の分布（アメダス）</vt:lpstr>
      <vt:lpstr>日最高気温の分布（アメダス）</vt:lpstr>
      <vt:lpstr>気温日較差の分布（アメダス）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sawada</dc:creator>
  <cp:lastModifiedBy>sawada</cp:lastModifiedBy>
  <cp:revision>2027</cp:revision>
  <dcterms:created xsi:type="dcterms:W3CDTF">1601-01-01T00:00:00Z</dcterms:created>
  <dcterms:modified xsi:type="dcterms:W3CDTF">2012-09-25T00:41:31Z</dcterms:modified>
</cp:coreProperties>
</file>