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rawings/drawing9.xml" ContentType="application/vnd.openxmlformats-officedocument.drawingml.chartshapes+xml"/>
  <Override PartName="/ppt/drawings/drawing13.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8.xml" ContentType="application/vnd.openxmlformats-officedocument.drawingml.chartshapes+xml"/>
  <Override PartName="/ppt/drawings/drawing11.xml" ContentType="application/vnd.openxmlformats-officedocument.drawingml.chartshapes+xml"/>
  <Override PartName="/ppt/drawings/drawing12.xml" ContentType="application/vnd.openxmlformats-officedocument.drawingml.chartshap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rawings/drawing1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9"/>
  </p:handoutMasterIdLst>
  <p:sldIdLst>
    <p:sldId id="256" r:id="rId2"/>
    <p:sldId id="257" r:id="rId3"/>
    <p:sldId id="295" r:id="rId4"/>
    <p:sldId id="296" r:id="rId5"/>
    <p:sldId id="258" r:id="rId6"/>
    <p:sldId id="259" r:id="rId7"/>
    <p:sldId id="286" r:id="rId8"/>
    <p:sldId id="260" r:id="rId9"/>
    <p:sldId id="283" r:id="rId10"/>
    <p:sldId id="273" r:id="rId11"/>
    <p:sldId id="262" r:id="rId12"/>
    <p:sldId id="268" r:id="rId13"/>
    <p:sldId id="289" r:id="rId14"/>
    <p:sldId id="290" r:id="rId15"/>
    <p:sldId id="287" r:id="rId16"/>
    <p:sldId id="279" r:id="rId17"/>
    <p:sldId id="293" r:id="rId18"/>
    <p:sldId id="294" r:id="rId19"/>
    <p:sldId id="291" r:id="rId20"/>
    <p:sldId id="292" r:id="rId21"/>
    <p:sldId id="263" r:id="rId22"/>
    <p:sldId id="264" r:id="rId23"/>
    <p:sldId id="280" r:id="rId24"/>
    <p:sldId id="281" r:id="rId25"/>
    <p:sldId id="277" r:id="rId26"/>
    <p:sldId id="271" r:id="rId27"/>
    <p:sldId id="272" r:id="rId2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2E3"/>
    <a:srgbClr val="F296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4660"/>
  </p:normalViewPr>
  <p:slideViewPr>
    <p:cSldViewPr>
      <p:cViewPr>
        <p:scale>
          <a:sx n="70" d="100"/>
          <a:sy n="70" d="100"/>
        </p:scale>
        <p:origin x="-4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30452;&#12375;&#12398;&#12383;&#12417;&#12398;&#12464;&#12521;&#12501;&#12456;&#12463;&#12475;&#12523;.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FMV\Documents\&#23395;&#31680;&#21029;&#12398;&#27700;&#28201;&#25512;&#31227;.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FMV\Documents\&#26032;&#23450;&#32681;&#12464;&#12521;&#12501;&#20316;&#25104;.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FMV\Documents\&#26032;&#23450;&#32681;&#12464;&#12521;&#12501;&#20316;&#25104;.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FMV\Documents\&#26032;&#26465;&#32626;&#29575;.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FMV\Documents\&#26032;&#26465;&#32626;&#2957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FMV\Documents\&#24180;&#24179;&#2234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FMV\Documents\&#24180;&#24179;&#2234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FMV\Documents\&#24180;&#24179;&#2234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FMV\Documents\&#26032;&#26465;&#32626;&#29575;.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FMV\Documents\&#23395;&#31680;&#21029;&#12398;&#27700;&#28201;&#25512;&#3122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FMV\Documents\&#23395;&#31680;&#21029;&#12398;&#27700;&#28201;&#25512;&#31227;.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FMV\Documents\&#23395;&#31680;&#21029;&#12398;&#27700;&#28201;&#25512;&#3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barChart>
        <c:barDir val="col"/>
        <c:grouping val="clustered"/>
        <c:ser>
          <c:idx val="0"/>
          <c:order val="0"/>
          <c:tx>
            <c:strRef>
              <c:f>Sheet3!$B$1</c:f>
              <c:strCache>
                <c:ptCount val="1"/>
                <c:pt idx="0">
                  <c:v>平舘1m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Sheet3!$B$2:$B$40</c:f>
            </c:numRef>
          </c:val>
        </c:ser>
        <c:ser>
          <c:idx val="1"/>
          <c:order val="1"/>
          <c:tx>
            <c:strRef>
              <c:f>Sheet3!$C$1</c:f>
              <c:strCache>
                <c:ptCount val="1"/>
                <c:pt idx="0">
                  <c:v>平舘15m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Sheet3!$C$2:$C$40</c:f>
            </c:numRef>
          </c:val>
        </c:ser>
        <c:ser>
          <c:idx val="2"/>
          <c:order val="2"/>
          <c:tx>
            <c:strRef>
              <c:f>Sheet3!$D$1</c:f>
              <c:strCache>
                <c:ptCount val="1"/>
                <c:pt idx="0">
                  <c:v>平舘30m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Sheet3!$D$2:$D$40</c:f>
            </c:numRef>
          </c:val>
        </c:ser>
        <c:ser>
          <c:idx val="3"/>
          <c:order val="3"/>
          <c:tx>
            <c:strRef>
              <c:f>Sheet3!$E$1</c:f>
              <c:strCache>
                <c:ptCount val="1"/>
                <c:pt idx="0">
                  <c:v>平舘45m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Sheet3!$E$2:$E$40</c:f>
            </c:numRef>
          </c:val>
        </c:ser>
        <c:ser>
          <c:idx val="4"/>
          <c:order val="4"/>
          <c:tx>
            <c:strRef>
              <c:f>Sheet3!$F$1</c:f>
              <c:strCache>
                <c:ptCount val="1"/>
                <c:pt idx="0">
                  <c:v>青森1m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Sheet3!$F$2:$F$40</c:f>
            </c:numRef>
          </c:val>
        </c:ser>
        <c:ser>
          <c:idx val="5"/>
          <c:order val="5"/>
          <c:tx>
            <c:strRef>
              <c:f>Sheet3!$G$1</c:f>
              <c:strCache>
                <c:ptCount val="1"/>
                <c:pt idx="0">
                  <c:v>青森15m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Sheet3!$G$2:$G$40</c:f>
            </c:numRef>
          </c:val>
        </c:ser>
        <c:ser>
          <c:idx val="6"/>
          <c:order val="6"/>
          <c:tx>
            <c:strRef>
              <c:f>Sheet3!$H$1</c:f>
              <c:strCache>
                <c:ptCount val="1"/>
                <c:pt idx="0">
                  <c:v>青森30m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Sheet3!$H$2:$H$40</c:f>
            </c:numRef>
          </c:val>
        </c:ser>
        <c:ser>
          <c:idx val="7"/>
          <c:order val="7"/>
          <c:tx>
            <c:strRef>
              <c:f>Sheet3!$I$1</c:f>
              <c:strCache>
                <c:ptCount val="1"/>
                <c:pt idx="0">
                  <c:v>青森44m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Sheet3!$I$2:$I$40</c:f>
            </c:numRef>
          </c:val>
        </c:ser>
        <c:ser>
          <c:idx val="8"/>
          <c:order val="8"/>
          <c:tx>
            <c:strRef>
              <c:f>Sheet3!$J$1</c:f>
              <c:strCache>
                <c:ptCount val="1"/>
                <c:pt idx="0">
                  <c:v>東湾1m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Sheet3!$J$2:$J$40</c:f>
            </c:numRef>
          </c:val>
        </c:ser>
        <c:ser>
          <c:idx val="9"/>
          <c:order val="9"/>
          <c:tx>
            <c:strRef>
              <c:f>Sheet3!$K$1</c:f>
              <c:strCache>
                <c:ptCount val="1"/>
                <c:pt idx="0">
                  <c:v>東湾15m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Sheet3!$K$2:$K$40</c:f>
            </c:numRef>
          </c:val>
        </c:ser>
        <c:ser>
          <c:idx val="10"/>
          <c:order val="10"/>
          <c:tx>
            <c:strRef>
              <c:f>Sheet3!$L$1</c:f>
              <c:strCache>
                <c:ptCount val="1"/>
                <c:pt idx="0">
                  <c:v>東湾30m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Sheet3!$L$2:$L$40</c:f>
            </c:numRef>
          </c:val>
        </c:ser>
        <c:ser>
          <c:idx val="11"/>
          <c:order val="11"/>
          <c:tx>
            <c:strRef>
              <c:f>Sheet3!$M$1</c:f>
              <c:strCache>
                <c:ptCount val="1"/>
                <c:pt idx="0">
                  <c:v>東湾46m</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Sheet3!$M$2:$M$40</c:f>
            </c:numRef>
          </c:val>
        </c:ser>
        <c:ser>
          <c:idx val="12"/>
          <c:order val="12"/>
          <c:tx>
            <c:strRef>
              <c:f>Sheet3!$N$1</c:f>
              <c:strCache>
                <c:ptCount val="1"/>
                <c:pt idx="0">
                  <c:v>欠測数</c:v>
                </c:pt>
              </c:strCache>
            </c:strRef>
          </c:tx>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Sheet3!$N$2:$N$40</c:f>
            </c:numRef>
          </c:val>
        </c:ser>
        <c:ser>
          <c:idx val="13"/>
          <c:order val="13"/>
          <c:tx>
            <c:strRef>
              <c:f>Sheet3!$O$1</c:f>
              <c:strCache>
                <c:ptCount val="1"/>
                <c:pt idx="0">
                  <c:v>欠測率</c:v>
                </c:pt>
              </c:strCache>
            </c:strRef>
          </c:tx>
          <c:spPr>
            <a:solidFill>
              <a:srgbClr val="0070C0"/>
            </a:solidFill>
          </c:spPr>
          <c:cat>
            <c:numRef>
              <c:f>Sheet3!$A$2:$A$40</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Sheet3!$O$2:$O$40</c:f>
              <c:numCache>
                <c:formatCode>General</c:formatCode>
                <c:ptCount val="39"/>
                <c:pt idx="0">
                  <c:v>75.595238095238102</c:v>
                </c:pt>
                <c:pt idx="1">
                  <c:v>21.031746031745957</c:v>
                </c:pt>
                <c:pt idx="2">
                  <c:v>24.00793650793651</c:v>
                </c:pt>
                <c:pt idx="3">
                  <c:v>9.9206349206349227</c:v>
                </c:pt>
                <c:pt idx="4">
                  <c:v>28.571428571428569</c:v>
                </c:pt>
                <c:pt idx="5">
                  <c:v>12.896825396825404</c:v>
                </c:pt>
                <c:pt idx="6">
                  <c:v>0</c:v>
                </c:pt>
                <c:pt idx="7">
                  <c:v>14.880952380952381</c:v>
                </c:pt>
                <c:pt idx="8">
                  <c:v>16.468253968253929</c:v>
                </c:pt>
                <c:pt idx="9">
                  <c:v>4.3650793650793664</c:v>
                </c:pt>
                <c:pt idx="10">
                  <c:v>21.626984126984205</c:v>
                </c:pt>
                <c:pt idx="11">
                  <c:v>1.5046296296296278</c:v>
                </c:pt>
                <c:pt idx="12">
                  <c:v>6.7129629629629637</c:v>
                </c:pt>
                <c:pt idx="13">
                  <c:v>13.773148148148149</c:v>
                </c:pt>
                <c:pt idx="14">
                  <c:v>7.2916666666666714</c:v>
                </c:pt>
                <c:pt idx="15">
                  <c:v>11.921296296296306</c:v>
                </c:pt>
                <c:pt idx="16">
                  <c:v>1.8518518518518521</c:v>
                </c:pt>
                <c:pt idx="17">
                  <c:v>6.0185185185184933</c:v>
                </c:pt>
                <c:pt idx="18">
                  <c:v>8.7962962962963047</c:v>
                </c:pt>
                <c:pt idx="19">
                  <c:v>4.6296296296296324</c:v>
                </c:pt>
                <c:pt idx="20">
                  <c:v>2.4305555555555558</c:v>
                </c:pt>
                <c:pt idx="21">
                  <c:v>1.5046296296296278</c:v>
                </c:pt>
                <c:pt idx="22">
                  <c:v>0</c:v>
                </c:pt>
                <c:pt idx="23">
                  <c:v>1.3888888888888924</c:v>
                </c:pt>
                <c:pt idx="24">
                  <c:v>1.6203703703703702</c:v>
                </c:pt>
                <c:pt idx="25">
                  <c:v>4.9768518518518521</c:v>
                </c:pt>
                <c:pt idx="26">
                  <c:v>0.34722222222222315</c:v>
                </c:pt>
                <c:pt idx="27">
                  <c:v>2.0833333333333401</c:v>
                </c:pt>
                <c:pt idx="28">
                  <c:v>0.34722222222222315</c:v>
                </c:pt>
                <c:pt idx="29">
                  <c:v>1.0416666666666659</c:v>
                </c:pt>
                <c:pt idx="30">
                  <c:v>0.92592592592592549</c:v>
                </c:pt>
                <c:pt idx="31">
                  <c:v>0.81018518518518512</c:v>
                </c:pt>
                <c:pt idx="32">
                  <c:v>0.34722222222222315</c:v>
                </c:pt>
                <c:pt idx="33">
                  <c:v>0.57870370370370372</c:v>
                </c:pt>
                <c:pt idx="34">
                  <c:v>1.3888888888888924</c:v>
                </c:pt>
                <c:pt idx="35">
                  <c:v>4.5138888888888875</c:v>
                </c:pt>
                <c:pt idx="36">
                  <c:v>7.5231481481481479</c:v>
                </c:pt>
                <c:pt idx="37">
                  <c:v>1.9675925925925903</c:v>
                </c:pt>
                <c:pt idx="38">
                  <c:v>2.3148148148148127</c:v>
                </c:pt>
              </c:numCache>
            </c:numRef>
          </c:val>
        </c:ser>
        <c:axId val="103287808"/>
        <c:axId val="103322368"/>
      </c:barChart>
      <c:catAx>
        <c:axId val="103287808"/>
        <c:scaling>
          <c:orientation val="minMax"/>
        </c:scaling>
        <c:axPos val="b"/>
        <c:numFmt formatCode="General" sourceLinked="1"/>
        <c:tickLblPos val="nextTo"/>
        <c:crossAx val="103322368"/>
        <c:crosses val="autoZero"/>
        <c:auto val="1"/>
        <c:lblAlgn val="ctr"/>
        <c:lblOffset val="100"/>
      </c:catAx>
      <c:valAx>
        <c:axId val="103322368"/>
        <c:scaling>
          <c:orientation val="minMax"/>
        </c:scaling>
        <c:axPos val="l"/>
        <c:majorGridlines/>
        <c:numFmt formatCode="General" sourceLinked="1"/>
        <c:tickLblPos val="nextTo"/>
        <c:crossAx val="103287808"/>
        <c:crosses val="autoZero"/>
        <c:crossBetween val="between"/>
      </c:valAx>
    </c:plotArea>
    <c:legend>
      <c:legendPos val="r"/>
      <c:layout/>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平舘</a:t>
            </a:r>
            <a:r>
              <a:rPr lang="en-US" altLang="ja-JP"/>
              <a:t>15m</a:t>
            </a:r>
            <a:r>
              <a:rPr lang="ja-JP" altLang="en-US"/>
              <a:t>の季節別の水温推移</a:t>
            </a:r>
          </a:p>
        </c:rich>
      </c:tx>
      <c:layout/>
    </c:title>
    <c:plotArea>
      <c:layout/>
      <c:lineChart>
        <c:grouping val="standard"/>
        <c:ser>
          <c:idx val="0"/>
          <c:order val="0"/>
          <c:tx>
            <c:strRef>
              <c:f>平舘15m!$A$2</c:f>
              <c:strCache>
                <c:ptCount val="1"/>
                <c:pt idx="0">
                  <c:v>冬(2月～4月)</c:v>
                </c:pt>
              </c:strCache>
            </c:strRef>
          </c:tx>
          <c:spPr>
            <a:ln w="3175"/>
          </c:spPr>
          <c:marker>
            <c:spPr>
              <a:noFill/>
            </c:spPr>
          </c:marker>
          <c:trendline>
            <c:spPr>
              <a:ln>
                <a:solidFill>
                  <a:srgbClr val="0070C0"/>
                </a:solidFill>
              </a:ln>
            </c:spPr>
            <c:trendlineType val="linear"/>
          </c:trendline>
          <c:cat>
            <c:numRef>
              <c:f>平舘15m!$B$1:$AN$1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平舘15m!$B$2:$AN$2</c:f>
              <c:numCache>
                <c:formatCode>General</c:formatCode>
                <c:ptCount val="39"/>
                <c:pt idx="1">
                  <c:v>8.540555555555553</c:v>
                </c:pt>
                <c:pt idx="3">
                  <c:v>7.5394444444444506</c:v>
                </c:pt>
                <c:pt idx="4">
                  <c:v>8.1772222222222197</c:v>
                </c:pt>
                <c:pt idx="5">
                  <c:v>8.6572222222222237</c:v>
                </c:pt>
                <c:pt idx="6">
                  <c:v>7.2605555555555439</c:v>
                </c:pt>
                <c:pt idx="7">
                  <c:v>7.9131250000000009</c:v>
                </c:pt>
                <c:pt idx="9">
                  <c:v>8.7572222222222198</c:v>
                </c:pt>
                <c:pt idx="10">
                  <c:v>6.0129411764705845</c:v>
                </c:pt>
                <c:pt idx="11">
                  <c:v>7.1438888888888865</c:v>
                </c:pt>
                <c:pt idx="12">
                  <c:v>7.1323529411764675</c:v>
                </c:pt>
                <c:pt idx="13">
                  <c:v>8.0782352941176505</c:v>
                </c:pt>
                <c:pt idx="14">
                  <c:v>8.4022222222222247</c:v>
                </c:pt>
                <c:pt idx="15">
                  <c:v>8.56</c:v>
                </c:pt>
                <c:pt idx="16">
                  <c:v>9.3494444444444547</c:v>
                </c:pt>
                <c:pt idx="17">
                  <c:v>8.7355555555555569</c:v>
                </c:pt>
                <c:pt idx="18">
                  <c:v>8.7506250000000012</c:v>
                </c:pt>
                <c:pt idx="19">
                  <c:v>9.1966666666666708</c:v>
                </c:pt>
                <c:pt idx="20">
                  <c:v>8.7270588235294113</c:v>
                </c:pt>
                <c:pt idx="21">
                  <c:v>8.7588235294117496</c:v>
                </c:pt>
                <c:pt idx="22">
                  <c:v>8.0166666666666728</c:v>
                </c:pt>
                <c:pt idx="23">
                  <c:v>8.9150000000000027</c:v>
                </c:pt>
                <c:pt idx="24">
                  <c:v>8.7172222222222207</c:v>
                </c:pt>
                <c:pt idx="25">
                  <c:v>7.0938888888888885</c:v>
                </c:pt>
                <c:pt idx="26">
                  <c:v>8.93</c:v>
                </c:pt>
                <c:pt idx="27">
                  <c:v>8.3364705882353007</c:v>
                </c:pt>
                <c:pt idx="28">
                  <c:v>9.1033333333333335</c:v>
                </c:pt>
                <c:pt idx="29">
                  <c:v>8.1994444444444508</c:v>
                </c:pt>
                <c:pt idx="30">
                  <c:v>8.2750000000000004</c:v>
                </c:pt>
                <c:pt idx="31">
                  <c:v>8.2287499999999998</c:v>
                </c:pt>
                <c:pt idx="32">
                  <c:v>7.1877777777777707</c:v>
                </c:pt>
                <c:pt idx="33">
                  <c:v>9.6072222222222212</c:v>
                </c:pt>
                <c:pt idx="34">
                  <c:v>8.3388888888888886</c:v>
                </c:pt>
                <c:pt idx="35">
                  <c:v>8.9523529411764695</c:v>
                </c:pt>
                <c:pt idx="36">
                  <c:v>8.3905555555555562</c:v>
                </c:pt>
                <c:pt idx="37">
                  <c:v>7.4211111111111121</c:v>
                </c:pt>
                <c:pt idx="38">
                  <c:v>7.3933333333333415</c:v>
                </c:pt>
              </c:numCache>
            </c:numRef>
          </c:val>
        </c:ser>
        <c:ser>
          <c:idx val="1"/>
          <c:order val="1"/>
          <c:tx>
            <c:strRef>
              <c:f>平舘15m!$A$3</c:f>
              <c:strCache>
                <c:ptCount val="1"/>
                <c:pt idx="0">
                  <c:v>春(5月～7月)</c:v>
                </c:pt>
              </c:strCache>
            </c:strRef>
          </c:tx>
          <c:spPr>
            <a:ln w="3175"/>
          </c:spPr>
          <c:marker>
            <c:spPr>
              <a:noFill/>
            </c:spPr>
          </c:marker>
          <c:trendline>
            <c:spPr>
              <a:ln>
                <a:solidFill>
                  <a:srgbClr val="C00000"/>
                </a:solidFill>
              </a:ln>
            </c:spPr>
            <c:trendlineType val="linear"/>
          </c:trendline>
          <c:cat>
            <c:numRef>
              <c:f>平舘15m!$B$1:$AN$1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平舘15m!$B$3:$AN$3</c:f>
              <c:numCache>
                <c:formatCode>General</c:formatCode>
                <c:ptCount val="39"/>
                <c:pt idx="0">
                  <c:v>13.197777777777768</c:v>
                </c:pt>
                <c:pt idx="1">
                  <c:v>14.108461538461539</c:v>
                </c:pt>
                <c:pt idx="2">
                  <c:v>13.585000000000004</c:v>
                </c:pt>
                <c:pt idx="3">
                  <c:v>12.92166666666667</c:v>
                </c:pt>
                <c:pt idx="4">
                  <c:v>14.277647058823527</c:v>
                </c:pt>
                <c:pt idx="6">
                  <c:v>14.01166666666667</c:v>
                </c:pt>
                <c:pt idx="8">
                  <c:v>13.145</c:v>
                </c:pt>
                <c:pt idx="9">
                  <c:v>13.369411764705884</c:v>
                </c:pt>
                <c:pt idx="10">
                  <c:v>13.091111111111092</c:v>
                </c:pt>
                <c:pt idx="11">
                  <c:v>13.670555555555556</c:v>
                </c:pt>
                <c:pt idx="12">
                  <c:v>13.051666666666684</c:v>
                </c:pt>
                <c:pt idx="13">
                  <c:v>13.969444444444465</c:v>
                </c:pt>
                <c:pt idx="14">
                  <c:v>12.985555555555571</c:v>
                </c:pt>
                <c:pt idx="15">
                  <c:v>13.757500000000002</c:v>
                </c:pt>
                <c:pt idx="16">
                  <c:v>15.396666666666684</c:v>
                </c:pt>
                <c:pt idx="17">
                  <c:v>14.913888888888902</c:v>
                </c:pt>
                <c:pt idx="18">
                  <c:v>14.388666666666674</c:v>
                </c:pt>
                <c:pt idx="19">
                  <c:v>13.817058823529409</c:v>
                </c:pt>
                <c:pt idx="20">
                  <c:v>14.675000000000002</c:v>
                </c:pt>
                <c:pt idx="21">
                  <c:v>14.721111111111085</c:v>
                </c:pt>
                <c:pt idx="22">
                  <c:v>13.645555555555555</c:v>
                </c:pt>
                <c:pt idx="23">
                  <c:v>14.783888888888889</c:v>
                </c:pt>
                <c:pt idx="24">
                  <c:v>14.738888888888871</c:v>
                </c:pt>
                <c:pt idx="25">
                  <c:v>14.542777777777768</c:v>
                </c:pt>
                <c:pt idx="26">
                  <c:v>14.709444444444452</c:v>
                </c:pt>
                <c:pt idx="27">
                  <c:v>14.855000000000024</c:v>
                </c:pt>
                <c:pt idx="28">
                  <c:v>15.04611111111109</c:v>
                </c:pt>
                <c:pt idx="29">
                  <c:v>13.790588235294116</c:v>
                </c:pt>
                <c:pt idx="30">
                  <c:v>15.200555555555557</c:v>
                </c:pt>
                <c:pt idx="31">
                  <c:v>14.081666666666672</c:v>
                </c:pt>
                <c:pt idx="32">
                  <c:v>13.923888888888889</c:v>
                </c:pt>
                <c:pt idx="33">
                  <c:v>14.880555555555556</c:v>
                </c:pt>
                <c:pt idx="34">
                  <c:v>14.380000000000004</c:v>
                </c:pt>
                <c:pt idx="35">
                  <c:v>14.675000000000002</c:v>
                </c:pt>
                <c:pt idx="36">
                  <c:v>14.18555555555557</c:v>
                </c:pt>
                <c:pt idx="37">
                  <c:v>13.973333333333334</c:v>
                </c:pt>
                <c:pt idx="38">
                  <c:v>14.373333333333346</c:v>
                </c:pt>
              </c:numCache>
            </c:numRef>
          </c:val>
        </c:ser>
        <c:ser>
          <c:idx val="2"/>
          <c:order val="2"/>
          <c:tx>
            <c:strRef>
              <c:f>平舘15m!$A$4</c:f>
              <c:strCache>
                <c:ptCount val="1"/>
                <c:pt idx="0">
                  <c:v>夏(8月～10月)</c:v>
                </c:pt>
              </c:strCache>
            </c:strRef>
          </c:tx>
          <c:spPr>
            <a:ln w="3175"/>
          </c:spPr>
          <c:marker>
            <c:spPr>
              <a:noFill/>
            </c:spPr>
          </c:marker>
          <c:trendline>
            <c:spPr>
              <a:ln>
                <a:solidFill>
                  <a:srgbClr val="9BBB59">
                    <a:shade val="95000"/>
                    <a:satMod val="105000"/>
                  </a:srgbClr>
                </a:solidFill>
              </a:ln>
            </c:spPr>
            <c:trendlineType val="linear"/>
          </c:trendline>
          <c:cat>
            <c:numRef>
              <c:f>平舘15m!$B$1:$AN$1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平舘15m!$B$4:$AN$4</c:f>
              <c:numCache>
                <c:formatCode>General</c:formatCode>
                <c:ptCount val="39"/>
                <c:pt idx="1">
                  <c:v>22.31687500000006</c:v>
                </c:pt>
                <c:pt idx="2">
                  <c:v>20.480555555555529</c:v>
                </c:pt>
                <c:pt idx="3">
                  <c:v>20.252857142857145</c:v>
                </c:pt>
                <c:pt idx="4">
                  <c:v>21.598235294117629</c:v>
                </c:pt>
                <c:pt idx="6">
                  <c:v>19.497777777777753</c:v>
                </c:pt>
                <c:pt idx="9">
                  <c:v>21.006470588235263</c:v>
                </c:pt>
                <c:pt idx="10">
                  <c:v>20.060000000000002</c:v>
                </c:pt>
                <c:pt idx="11">
                  <c:v>22.25333333333327</c:v>
                </c:pt>
                <c:pt idx="12">
                  <c:v>20.93222222222218</c:v>
                </c:pt>
                <c:pt idx="13">
                  <c:v>21.114444444444494</c:v>
                </c:pt>
                <c:pt idx="14">
                  <c:v>19.863076923076925</c:v>
                </c:pt>
                <c:pt idx="15">
                  <c:v>20.517272727272761</c:v>
                </c:pt>
                <c:pt idx="16">
                  <c:v>22.235882352941182</c:v>
                </c:pt>
                <c:pt idx="17">
                  <c:v>20.275714285714251</c:v>
                </c:pt>
                <c:pt idx="18">
                  <c:v>20.663749999999947</c:v>
                </c:pt>
                <c:pt idx="19">
                  <c:v>19.528333333333258</c:v>
                </c:pt>
                <c:pt idx="20">
                  <c:v>22.507222222222222</c:v>
                </c:pt>
                <c:pt idx="21">
                  <c:v>22.068333333333253</c:v>
                </c:pt>
                <c:pt idx="22">
                  <c:v>20.769444444444446</c:v>
                </c:pt>
                <c:pt idx="23">
                  <c:v>21.404444444444444</c:v>
                </c:pt>
                <c:pt idx="24">
                  <c:v>21.57</c:v>
                </c:pt>
                <c:pt idx="25">
                  <c:v>21.984666666666669</c:v>
                </c:pt>
                <c:pt idx="26">
                  <c:v>22.727222222222188</c:v>
                </c:pt>
                <c:pt idx="27">
                  <c:v>20.556249999999967</c:v>
                </c:pt>
                <c:pt idx="28">
                  <c:v>21.34333333333327</c:v>
                </c:pt>
                <c:pt idx="29">
                  <c:v>20.045555555555559</c:v>
                </c:pt>
                <c:pt idx="30">
                  <c:v>21.195625</c:v>
                </c:pt>
                <c:pt idx="31">
                  <c:v>22.145555555555553</c:v>
                </c:pt>
                <c:pt idx="32">
                  <c:v>21.17611111111113</c:v>
                </c:pt>
                <c:pt idx="33">
                  <c:v>21.455555555555559</c:v>
                </c:pt>
                <c:pt idx="34">
                  <c:v>21.116111111111131</c:v>
                </c:pt>
                <c:pt idx="35">
                  <c:v>20.47388888888889</c:v>
                </c:pt>
                <c:pt idx="36">
                  <c:v>23.727666666666668</c:v>
                </c:pt>
                <c:pt idx="37">
                  <c:v>21.396111111111114</c:v>
                </c:pt>
                <c:pt idx="38">
                  <c:v>23.448888888888888</c:v>
                </c:pt>
              </c:numCache>
            </c:numRef>
          </c:val>
        </c:ser>
        <c:ser>
          <c:idx val="3"/>
          <c:order val="3"/>
          <c:tx>
            <c:strRef>
              <c:f>平舘15m!$A$5</c:f>
              <c:strCache>
                <c:ptCount val="1"/>
                <c:pt idx="0">
                  <c:v>秋(11月～1月)</c:v>
                </c:pt>
              </c:strCache>
            </c:strRef>
          </c:tx>
          <c:spPr>
            <a:ln w="3175"/>
          </c:spPr>
          <c:marker>
            <c:spPr>
              <a:noFill/>
            </c:spPr>
          </c:marker>
          <c:trendline>
            <c:spPr>
              <a:ln>
                <a:solidFill>
                  <a:srgbClr val="7030A0"/>
                </a:solidFill>
              </a:ln>
            </c:spPr>
            <c:trendlineType val="linear"/>
          </c:trendline>
          <c:cat>
            <c:numRef>
              <c:f>平舘15m!$B$1:$AN$1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平舘15m!$B$5:$AN$5</c:f>
              <c:numCache>
                <c:formatCode>General</c:formatCode>
                <c:ptCount val="39"/>
                <c:pt idx="2">
                  <c:v>12.08888888888889</c:v>
                </c:pt>
                <c:pt idx="3">
                  <c:v>13.54777777777776</c:v>
                </c:pt>
                <c:pt idx="4">
                  <c:v>12.973888888888906</c:v>
                </c:pt>
                <c:pt idx="6">
                  <c:v>12.592222222222222</c:v>
                </c:pt>
                <c:pt idx="9">
                  <c:v>12.327058823529416</c:v>
                </c:pt>
                <c:pt idx="10">
                  <c:v>11.816111111111111</c:v>
                </c:pt>
                <c:pt idx="11">
                  <c:v>13.248235294117649</c:v>
                </c:pt>
                <c:pt idx="12">
                  <c:v>12.088750000000001</c:v>
                </c:pt>
                <c:pt idx="13">
                  <c:v>12.848888888888887</c:v>
                </c:pt>
                <c:pt idx="14">
                  <c:v>12.234444444444444</c:v>
                </c:pt>
                <c:pt idx="15">
                  <c:v>14.007777777777768</c:v>
                </c:pt>
                <c:pt idx="16">
                  <c:v>14.122777777777769</c:v>
                </c:pt>
                <c:pt idx="17">
                  <c:v>13.222222222222223</c:v>
                </c:pt>
                <c:pt idx="18">
                  <c:v>13.699333333333334</c:v>
                </c:pt>
                <c:pt idx="19">
                  <c:v>13.535555555555554</c:v>
                </c:pt>
                <c:pt idx="20">
                  <c:v>13.978888888888894</c:v>
                </c:pt>
                <c:pt idx="21">
                  <c:v>13.396111111111113</c:v>
                </c:pt>
                <c:pt idx="22">
                  <c:v>13.281111111111089</c:v>
                </c:pt>
                <c:pt idx="23">
                  <c:v>13.251111111111095</c:v>
                </c:pt>
                <c:pt idx="24">
                  <c:v>13.036666666666672</c:v>
                </c:pt>
                <c:pt idx="25">
                  <c:v>14.173888888888889</c:v>
                </c:pt>
                <c:pt idx="26">
                  <c:v>12.544444444444444</c:v>
                </c:pt>
                <c:pt idx="27">
                  <c:v>12.79388888888889</c:v>
                </c:pt>
                <c:pt idx="28">
                  <c:v>11.979375000000001</c:v>
                </c:pt>
                <c:pt idx="29">
                  <c:v>13.650555555555554</c:v>
                </c:pt>
                <c:pt idx="30">
                  <c:v>13.554444444444458</c:v>
                </c:pt>
                <c:pt idx="31">
                  <c:v>12.630555555555558</c:v>
                </c:pt>
                <c:pt idx="32">
                  <c:v>13.747777777777758</c:v>
                </c:pt>
                <c:pt idx="33">
                  <c:v>13.381111111111098</c:v>
                </c:pt>
                <c:pt idx="34">
                  <c:v>13.923529411764704</c:v>
                </c:pt>
                <c:pt idx="35">
                  <c:v>13.489444444444461</c:v>
                </c:pt>
                <c:pt idx="36">
                  <c:v>13.418333333333331</c:v>
                </c:pt>
                <c:pt idx="37">
                  <c:v>12.588888888888889</c:v>
                </c:pt>
                <c:pt idx="38">
                  <c:v>13.19222222222222</c:v>
                </c:pt>
              </c:numCache>
            </c:numRef>
          </c:val>
        </c:ser>
        <c:marker val="1"/>
        <c:axId val="151004672"/>
        <c:axId val="151006208"/>
      </c:lineChart>
      <c:catAx>
        <c:axId val="151004672"/>
        <c:scaling>
          <c:orientation val="minMax"/>
        </c:scaling>
        <c:axPos val="b"/>
        <c:numFmt formatCode="General" sourceLinked="1"/>
        <c:majorTickMark val="none"/>
        <c:tickLblPos val="nextTo"/>
        <c:crossAx val="151006208"/>
        <c:crosses val="autoZero"/>
        <c:auto val="1"/>
        <c:lblAlgn val="ctr"/>
        <c:lblOffset val="100"/>
      </c:catAx>
      <c:valAx>
        <c:axId val="151006208"/>
        <c:scaling>
          <c:orientation val="minMax"/>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51004672"/>
        <c:crosses val="autoZero"/>
        <c:crossBetween val="between"/>
      </c:valAx>
    </c:plotArea>
    <c:legend>
      <c:legendPos val="r"/>
      <c:layout/>
    </c:legend>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東湾</a:t>
            </a:r>
            <a:r>
              <a:rPr lang="en-US" altLang="ja-JP"/>
              <a:t>1m</a:t>
            </a:r>
            <a:r>
              <a:rPr lang="ja-JP" altLang="en-US"/>
              <a:t>の季節別の水温推移</a:t>
            </a:r>
          </a:p>
        </c:rich>
      </c:tx>
      <c:layout/>
    </c:title>
    <c:plotArea>
      <c:layout/>
      <c:lineChart>
        <c:grouping val="standard"/>
        <c:ser>
          <c:idx val="0"/>
          <c:order val="0"/>
          <c:tx>
            <c:strRef>
              <c:f>東湾1m!$A$2</c:f>
              <c:strCache>
                <c:ptCount val="1"/>
                <c:pt idx="0">
                  <c:v>冬(2月～4月)</c:v>
                </c:pt>
              </c:strCache>
            </c:strRef>
          </c:tx>
          <c:spPr>
            <a:ln w="3175"/>
          </c:spPr>
          <c:marker>
            <c:spPr>
              <a:noFill/>
            </c:spPr>
          </c:marker>
          <c:trendline>
            <c:spPr>
              <a:ln>
                <a:solidFill>
                  <a:srgbClr val="0070C0"/>
                </a:solidFill>
              </a:ln>
            </c:spPr>
            <c:trendlineType val="linear"/>
          </c:trendline>
          <c:cat>
            <c:numRef>
              <c:f>東湾1m!$B$1:$AC$1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東湾1m!$B$2:$AC$2</c:f>
              <c:numCache>
                <c:formatCode>General</c:formatCode>
                <c:ptCount val="28"/>
                <c:pt idx="0">
                  <c:v>4.2272222222222222</c:v>
                </c:pt>
                <c:pt idx="1">
                  <c:v>3.8338888888888807</c:v>
                </c:pt>
                <c:pt idx="2">
                  <c:v>5.1743749999999862</c:v>
                </c:pt>
                <c:pt idx="3">
                  <c:v>5.29</c:v>
                </c:pt>
                <c:pt idx="4">
                  <c:v>5.9938888888888888</c:v>
                </c:pt>
                <c:pt idx="5">
                  <c:v>6.5877777777777755</c:v>
                </c:pt>
                <c:pt idx="6">
                  <c:v>5.3127777777777645</c:v>
                </c:pt>
                <c:pt idx="7">
                  <c:v>6.0806249999999995</c:v>
                </c:pt>
                <c:pt idx="8">
                  <c:v>6.4211111111111112</c:v>
                </c:pt>
                <c:pt idx="9">
                  <c:v>5.6822222222222223</c:v>
                </c:pt>
                <c:pt idx="10">
                  <c:v>6.3952941176470555</c:v>
                </c:pt>
                <c:pt idx="11">
                  <c:v>4.4172222222222324</c:v>
                </c:pt>
                <c:pt idx="12">
                  <c:v>6.2038888888888888</c:v>
                </c:pt>
                <c:pt idx="13">
                  <c:v>4.9937500000000004</c:v>
                </c:pt>
                <c:pt idx="14">
                  <c:v>3.6568749999999977</c:v>
                </c:pt>
                <c:pt idx="15">
                  <c:v>4.771111111111126</c:v>
                </c:pt>
                <c:pt idx="16">
                  <c:v>4.8693750000000007</c:v>
                </c:pt>
                <c:pt idx="17">
                  <c:v>6.4816666666666807</c:v>
                </c:pt>
                <c:pt idx="18">
                  <c:v>4.1877777777777645</c:v>
                </c:pt>
                <c:pt idx="19">
                  <c:v>4.7616666666666694</c:v>
                </c:pt>
                <c:pt idx="20">
                  <c:v>3.8705555555555566</c:v>
                </c:pt>
                <c:pt idx="21">
                  <c:v>3.5349999999999997</c:v>
                </c:pt>
                <c:pt idx="22">
                  <c:v>5.4217647058823735</c:v>
                </c:pt>
                <c:pt idx="23">
                  <c:v>4.4677777777777745</c:v>
                </c:pt>
                <c:pt idx="24">
                  <c:v>6.0316666666666734</c:v>
                </c:pt>
                <c:pt idx="25">
                  <c:v>5.166666666666667</c:v>
                </c:pt>
                <c:pt idx="26">
                  <c:v>3.8433333333333342</c:v>
                </c:pt>
                <c:pt idx="27">
                  <c:v>2.8649999999999998</c:v>
                </c:pt>
              </c:numCache>
            </c:numRef>
          </c:val>
        </c:ser>
        <c:ser>
          <c:idx val="1"/>
          <c:order val="1"/>
          <c:tx>
            <c:strRef>
              <c:f>東湾1m!$A$3</c:f>
              <c:strCache>
                <c:ptCount val="1"/>
                <c:pt idx="0">
                  <c:v>春(5月～7月)</c:v>
                </c:pt>
              </c:strCache>
            </c:strRef>
          </c:tx>
          <c:spPr>
            <a:ln w="3175"/>
          </c:spPr>
          <c:marker>
            <c:spPr>
              <a:noFill/>
            </c:spPr>
          </c:marker>
          <c:trendline>
            <c:spPr>
              <a:ln>
                <a:solidFill>
                  <a:srgbClr val="C00000"/>
                </a:solidFill>
              </a:ln>
            </c:spPr>
            <c:trendlineType val="linear"/>
          </c:trendline>
          <c:cat>
            <c:numRef>
              <c:f>東湾1m!$B$1:$AC$1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東湾1m!$B$3:$AC$3</c:f>
              <c:numCache>
                <c:formatCode>General</c:formatCode>
                <c:ptCount val="28"/>
                <c:pt idx="0">
                  <c:v>14.71666666666667</c:v>
                </c:pt>
                <c:pt idx="1">
                  <c:v>13.133333333333333</c:v>
                </c:pt>
                <c:pt idx="2">
                  <c:v>15.120555555555599</c:v>
                </c:pt>
                <c:pt idx="3">
                  <c:v>13.69823529411765</c:v>
                </c:pt>
                <c:pt idx="5">
                  <c:v>15.810555555555636</c:v>
                </c:pt>
                <c:pt idx="6">
                  <c:v>15.562941176470588</c:v>
                </c:pt>
                <c:pt idx="7">
                  <c:v>15.295882352941176</c:v>
                </c:pt>
                <c:pt idx="8">
                  <c:v>13.957222222222224</c:v>
                </c:pt>
                <c:pt idx="9">
                  <c:v>15.413333333333334</c:v>
                </c:pt>
                <c:pt idx="10">
                  <c:v>15.307222222222224</c:v>
                </c:pt>
                <c:pt idx="11">
                  <c:v>13.691666666666666</c:v>
                </c:pt>
                <c:pt idx="12">
                  <c:v>15.428333333333333</c:v>
                </c:pt>
                <c:pt idx="13">
                  <c:v>15.119444444444452</c:v>
                </c:pt>
                <c:pt idx="14">
                  <c:v>15.055000000000026</c:v>
                </c:pt>
                <c:pt idx="15">
                  <c:v>15.650555555555554</c:v>
                </c:pt>
                <c:pt idx="16">
                  <c:v>15.112777777777778</c:v>
                </c:pt>
                <c:pt idx="17">
                  <c:v>15.640555555555558</c:v>
                </c:pt>
                <c:pt idx="18">
                  <c:v>14.182222222222222</c:v>
                </c:pt>
                <c:pt idx="19">
                  <c:v>15.485555555555576</c:v>
                </c:pt>
                <c:pt idx="20">
                  <c:v>14.04944444444445</c:v>
                </c:pt>
                <c:pt idx="21">
                  <c:v>13.897777777777771</c:v>
                </c:pt>
                <c:pt idx="22">
                  <c:v>15.313888888888922</c:v>
                </c:pt>
                <c:pt idx="23">
                  <c:v>14.951666666666698</c:v>
                </c:pt>
                <c:pt idx="24">
                  <c:v>14.901666666666674</c:v>
                </c:pt>
                <c:pt idx="25">
                  <c:v>15.690555555555559</c:v>
                </c:pt>
                <c:pt idx="26">
                  <c:v>14.702222222222222</c:v>
                </c:pt>
                <c:pt idx="27">
                  <c:v>15.228124999999997</c:v>
                </c:pt>
              </c:numCache>
            </c:numRef>
          </c:val>
        </c:ser>
        <c:ser>
          <c:idx val="2"/>
          <c:order val="2"/>
          <c:tx>
            <c:strRef>
              <c:f>東湾1m!$A$4</c:f>
              <c:strCache>
                <c:ptCount val="1"/>
                <c:pt idx="0">
                  <c:v>夏(8月～10月)</c:v>
                </c:pt>
              </c:strCache>
            </c:strRef>
          </c:tx>
          <c:spPr>
            <a:ln w="3175"/>
          </c:spPr>
          <c:marker>
            <c:spPr>
              <a:noFill/>
            </c:spPr>
          </c:marker>
          <c:trendline>
            <c:spPr>
              <a:ln>
                <a:solidFill>
                  <a:srgbClr val="92D050"/>
                </a:solidFill>
              </a:ln>
            </c:spPr>
            <c:trendlineType val="linear"/>
          </c:trendline>
          <c:cat>
            <c:numRef>
              <c:f>東湾1m!$B$1:$AC$1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東湾1m!$B$4:$AC$4</c:f>
              <c:numCache>
                <c:formatCode>General</c:formatCode>
                <c:ptCount val="28"/>
                <c:pt idx="0">
                  <c:v>22.304999999999996</c:v>
                </c:pt>
                <c:pt idx="1">
                  <c:v>20.902777777777679</c:v>
                </c:pt>
                <c:pt idx="2">
                  <c:v>20.5344444444445</c:v>
                </c:pt>
                <c:pt idx="5">
                  <c:v>22.663529411764689</c:v>
                </c:pt>
                <c:pt idx="6">
                  <c:v>19.895714285714231</c:v>
                </c:pt>
                <c:pt idx="7">
                  <c:v>20.508235294117629</c:v>
                </c:pt>
                <c:pt idx="8">
                  <c:v>18.898333333333216</c:v>
                </c:pt>
                <c:pt idx="9">
                  <c:v>22.724999999999987</c:v>
                </c:pt>
                <c:pt idx="10">
                  <c:v>21.722222222222133</c:v>
                </c:pt>
                <c:pt idx="11">
                  <c:v>20.436666666666664</c:v>
                </c:pt>
                <c:pt idx="12">
                  <c:v>20.868666666666666</c:v>
                </c:pt>
                <c:pt idx="13">
                  <c:v>20.998333333333182</c:v>
                </c:pt>
                <c:pt idx="14">
                  <c:v>22.397333333333247</c:v>
                </c:pt>
                <c:pt idx="15">
                  <c:v>22.496111111111119</c:v>
                </c:pt>
                <c:pt idx="16">
                  <c:v>19.841111111111111</c:v>
                </c:pt>
                <c:pt idx="17">
                  <c:v>20.853333333333243</c:v>
                </c:pt>
                <c:pt idx="18">
                  <c:v>19.643333333333224</c:v>
                </c:pt>
                <c:pt idx="19">
                  <c:v>21.714999999999996</c:v>
                </c:pt>
                <c:pt idx="20">
                  <c:v>22.547222222222189</c:v>
                </c:pt>
                <c:pt idx="21">
                  <c:v>21.631666666666721</c:v>
                </c:pt>
                <c:pt idx="22">
                  <c:v>21.557058823529431</c:v>
                </c:pt>
                <c:pt idx="23">
                  <c:v>20.947777777777713</c:v>
                </c:pt>
                <c:pt idx="24">
                  <c:v>20.46833333333317</c:v>
                </c:pt>
                <c:pt idx="25">
                  <c:v>23.898333333333216</c:v>
                </c:pt>
                <c:pt idx="26">
                  <c:v>21.594444444444445</c:v>
                </c:pt>
                <c:pt idx="27">
                  <c:v>23.908333333333189</c:v>
                </c:pt>
              </c:numCache>
            </c:numRef>
          </c:val>
        </c:ser>
        <c:ser>
          <c:idx val="3"/>
          <c:order val="3"/>
          <c:tx>
            <c:strRef>
              <c:f>東湾1m!$A$5</c:f>
              <c:strCache>
                <c:ptCount val="1"/>
                <c:pt idx="0">
                  <c:v>秋(11月～1月)</c:v>
                </c:pt>
              </c:strCache>
            </c:strRef>
          </c:tx>
          <c:spPr>
            <a:ln w="3175"/>
          </c:spPr>
          <c:marker>
            <c:spPr>
              <a:noFill/>
            </c:spPr>
          </c:marker>
          <c:trendline>
            <c:spPr>
              <a:ln>
                <a:solidFill>
                  <a:srgbClr val="7030A0"/>
                </a:solidFill>
              </a:ln>
            </c:spPr>
            <c:trendlineType val="linear"/>
          </c:trendline>
          <c:cat>
            <c:numRef>
              <c:f>東湾1m!$B$1:$AC$1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東湾1m!$B$5:$AC$5</c:f>
              <c:numCache>
                <c:formatCode>General</c:formatCode>
                <c:ptCount val="28"/>
                <c:pt idx="0">
                  <c:v>9.7038888888888888</c:v>
                </c:pt>
                <c:pt idx="1">
                  <c:v>8.1607692307692723</c:v>
                </c:pt>
                <c:pt idx="2">
                  <c:v>9.4877777777777759</c:v>
                </c:pt>
                <c:pt idx="3">
                  <c:v>9.290555555555553</c:v>
                </c:pt>
                <c:pt idx="4">
                  <c:v>10.600555555555557</c:v>
                </c:pt>
                <c:pt idx="5">
                  <c:v>11.353333333333364</c:v>
                </c:pt>
                <c:pt idx="6">
                  <c:v>10.179444444444471</c:v>
                </c:pt>
                <c:pt idx="7">
                  <c:v>11.370714285714316</c:v>
                </c:pt>
                <c:pt idx="8">
                  <c:v>10.18444444444445</c:v>
                </c:pt>
                <c:pt idx="9">
                  <c:v>10.846666666666676</c:v>
                </c:pt>
                <c:pt idx="10">
                  <c:v>10.357222222222251</c:v>
                </c:pt>
                <c:pt idx="11">
                  <c:v>10.452222222222257</c:v>
                </c:pt>
                <c:pt idx="12">
                  <c:v>10.496111111111098</c:v>
                </c:pt>
                <c:pt idx="13">
                  <c:v>9.4938888888888897</c:v>
                </c:pt>
                <c:pt idx="14">
                  <c:v>10.819444444444477</c:v>
                </c:pt>
                <c:pt idx="15">
                  <c:v>9.7338888888888881</c:v>
                </c:pt>
                <c:pt idx="16">
                  <c:v>9.48</c:v>
                </c:pt>
                <c:pt idx="17">
                  <c:v>8.4344444444444466</c:v>
                </c:pt>
                <c:pt idx="18">
                  <c:v>10.766111111111098</c:v>
                </c:pt>
                <c:pt idx="19">
                  <c:v>10.479444444444477</c:v>
                </c:pt>
                <c:pt idx="20">
                  <c:v>9.7672222222222231</c:v>
                </c:pt>
                <c:pt idx="21">
                  <c:v>10.525555555555556</c:v>
                </c:pt>
                <c:pt idx="22">
                  <c:v>9.7911111111110607</c:v>
                </c:pt>
                <c:pt idx="23">
                  <c:v>11.231764705882348</c:v>
                </c:pt>
                <c:pt idx="24">
                  <c:v>10.394444444444456</c:v>
                </c:pt>
                <c:pt idx="25">
                  <c:v>10.871666666666695</c:v>
                </c:pt>
                <c:pt idx="26">
                  <c:v>9.7594444444444548</c:v>
                </c:pt>
                <c:pt idx="27">
                  <c:v>10.029444444444454</c:v>
                </c:pt>
              </c:numCache>
            </c:numRef>
          </c:val>
        </c:ser>
        <c:marker val="1"/>
        <c:axId val="151078400"/>
        <c:axId val="151079936"/>
      </c:lineChart>
      <c:catAx>
        <c:axId val="151078400"/>
        <c:scaling>
          <c:orientation val="minMax"/>
        </c:scaling>
        <c:axPos val="b"/>
        <c:numFmt formatCode="General" sourceLinked="1"/>
        <c:majorTickMark val="none"/>
        <c:tickLblPos val="nextTo"/>
        <c:crossAx val="151079936"/>
        <c:crosses val="autoZero"/>
        <c:auto val="1"/>
        <c:lblAlgn val="ctr"/>
        <c:lblOffset val="100"/>
      </c:catAx>
      <c:valAx>
        <c:axId val="151079936"/>
        <c:scaling>
          <c:orientation val="minMax"/>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51078400"/>
        <c:crosses val="autoZero"/>
        <c:crossBetween val="between"/>
      </c:valAx>
    </c:plotArea>
    <c:legend>
      <c:legendPos val="r"/>
      <c:layout/>
    </c:legend>
    <c:plotVisOnly val="1"/>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東湾</a:t>
            </a:r>
            <a:r>
              <a:rPr lang="en-US" altLang="ja-JP"/>
              <a:t>15m</a:t>
            </a:r>
            <a:r>
              <a:rPr lang="ja-JP" altLang="en-US"/>
              <a:t>の季節別の水温推移</a:t>
            </a:r>
          </a:p>
        </c:rich>
      </c:tx>
      <c:layout/>
    </c:title>
    <c:plotArea>
      <c:layout/>
      <c:lineChart>
        <c:grouping val="standard"/>
        <c:ser>
          <c:idx val="0"/>
          <c:order val="0"/>
          <c:tx>
            <c:strRef>
              <c:f>東湾15m!$A$2</c:f>
              <c:strCache>
                <c:ptCount val="1"/>
                <c:pt idx="0">
                  <c:v>冬(2月～4月)</c:v>
                </c:pt>
              </c:strCache>
            </c:strRef>
          </c:tx>
          <c:spPr>
            <a:ln w="3175"/>
          </c:spPr>
          <c:marker>
            <c:spPr>
              <a:noFill/>
            </c:spPr>
          </c:marker>
          <c:trendline>
            <c:spPr>
              <a:ln>
                <a:solidFill>
                  <a:srgbClr val="0070C0"/>
                </a:solidFill>
              </a:ln>
            </c:spPr>
            <c:trendlineType val="linear"/>
          </c:trendline>
          <c:cat>
            <c:numRef>
              <c:f>東湾15m!$B$1:$AC$1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東湾15m!$B$2:$AC$2</c:f>
              <c:numCache>
                <c:formatCode>General</c:formatCode>
                <c:ptCount val="28"/>
                <c:pt idx="0">
                  <c:v>3.7494117647058842</c:v>
                </c:pt>
                <c:pt idx="1">
                  <c:v>3.6866666666666674</c:v>
                </c:pt>
                <c:pt idx="3">
                  <c:v>5.0905555555555377</c:v>
                </c:pt>
                <c:pt idx="4">
                  <c:v>5.936111111111126</c:v>
                </c:pt>
                <c:pt idx="5">
                  <c:v>6.4227777777777755</c:v>
                </c:pt>
                <c:pt idx="6">
                  <c:v>5.0711111111111133</c:v>
                </c:pt>
                <c:pt idx="7">
                  <c:v>5.9406250000000034</c:v>
                </c:pt>
                <c:pt idx="8">
                  <c:v>6.3966666666666674</c:v>
                </c:pt>
                <c:pt idx="9">
                  <c:v>5.6247058823529281</c:v>
                </c:pt>
                <c:pt idx="10">
                  <c:v>6.2</c:v>
                </c:pt>
                <c:pt idx="11">
                  <c:v>4.3083333333333433</c:v>
                </c:pt>
                <c:pt idx="12">
                  <c:v>6.1016666666666683</c:v>
                </c:pt>
                <c:pt idx="13">
                  <c:v>4.8268749999999851</c:v>
                </c:pt>
                <c:pt idx="14">
                  <c:v>3.2387500000000005</c:v>
                </c:pt>
                <c:pt idx="15">
                  <c:v>4.7572222222222234</c:v>
                </c:pt>
                <c:pt idx="16">
                  <c:v>4.6762500000000014</c:v>
                </c:pt>
                <c:pt idx="17">
                  <c:v>6.3433333333333453</c:v>
                </c:pt>
                <c:pt idx="18">
                  <c:v>4.0277777777777652</c:v>
                </c:pt>
                <c:pt idx="19">
                  <c:v>4.7082352941176504</c:v>
                </c:pt>
                <c:pt idx="20">
                  <c:v>3.7638888888888888</c:v>
                </c:pt>
                <c:pt idx="21">
                  <c:v>3.4361111111111109</c:v>
                </c:pt>
                <c:pt idx="22">
                  <c:v>5.3188235294117652</c:v>
                </c:pt>
                <c:pt idx="23">
                  <c:v>4.3255555555555301</c:v>
                </c:pt>
                <c:pt idx="24">
                  <c:v>5.9316666666666809</c:v>
                </c:pt>
                <c:pt idx="26">
                  <c:v>3.6816666666666658</c:v>
                </c:pt>
                <c:pt idx="27">
                  <c:v>2.6488888888888877</c:v>
                </c:pt>
              </c:numCache>
            </c:numRef>
          </c:val>
        </c:ser>
        <c:ser>
          <c:idx val="1"/>
          <c:order val="1"/>
          <c:tx>
            <c:strRef>
              <c:f>東湾15m!$A$3</c:f>
              <c:strCache>
                <c:ptCount val="1"/>
                <c:pt idx="0">
                  <c:v>春(5月～7月)</c:v>
                </c:pt>
              </c:strCache>
            </c:strRef>
          </c:tx>
          <c:spPr>
            <a:ln w="3175"/>
          </c:spPr>
          <c:marker>
            <c:spPr>
              <a:noFill/>
            </c:spPr>
          </c:marker>
          <c:trendline>
            <c:spPr>
              <a:ln>
                <a:solidFill>
                  <a:srgbClr val="C00000"/>
                </a:solidFill>
              </a:ln>
            </c:spPr>
            <c:trendlineType val="linear"/>
          </c:trendline>
          <c:cat>
            <c:numRef>
              <c:f>東湾15m!$B$1:$AC$1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東湾15m!$B$3:$AC$3</c:f>
              <c:numCache>
                <c:formatCode>General</c:formatCode>
                <c:ptCount val="28"/>
                <c:pt idx="0">
                  <c:v>14.213125</c:v>
                </c:pt>
                <c:pt idx="1">
                  <c:v>11.871111111111111</c:v>
                </c:pt>
                <c:pt idx="3">
                  <c:v>12.488823529411761</c:v>
                </c:pt>
                <c:pt idx="4">
                  <c:v>12.11</c:v>
                </c:pt>
                <c:pt idx="5">
                  <c:v>14.807222222222224</c:v>
                </c:pt>
                <c:pt idx="6">
                  <c:v>14.267058823529412</c:v>
                </c:pt>
                <c:pt idx="7">
                  <c:v>13.741176470588233</c:v>
                </c:pt>
                <c:pt idx="8">
                  <c:v>13.176666666666694</c:v>
                </c:pt>
                <c:pt idx="9">
                  <c:v>13.513888888888889</c:v>
                </c:pt>
                <c:pt idx="10">
                  <c:v>14.098888888888887</c:v>
                </c:pt>
                <c:pt idx="11">
                  <c:v>12.642777777777768</c:v>
                </c:pt>
                <c:pt idx="12">
                  <c:v>13.970555555555556</c:v>
                </c:pt>
                <c:pt idx="13">
                  <c:v>14.177222222222222</c:v>
                </c:pt>
                <c:pt idx="14">
                  <c:v>13.491111111111085</c:v>
                </c:pt>
                <c:pt idx="15">
                  <c:v>13.560555555555556</c:v>
                </c:pt>
                <c:pt idx="16">
                  <c:v>13.801666666666696</c:v>
                </c:pt>
                <c:pt idx="17">
                  <c:v>14.693888888888885</c:v>
                </c:pt>
                <c:pt idx="18">
                  <c:v>13.175000000000002</c:v>
                </c:pt>
                <c:pt idx="19">
                  <c:v>13.847222222222223</c:v>
                </c:pt>
                <c:pt idx="20">
                  <c:v>12.577222222222222</c:v>
                </c:pt>
                <c:pt idx="21">
                  <c:v>12.62166666666667</c:v>
                </c:pt>
                <c:pt idx="22">
                  <c:v>12.881111111111098</c:v>
                </c:pt>
                <c:pt idx="23">
                  <c:v>13.332222222222224</c:v>
                </c:pt>
                <c:pt idx="24">
                  <c:v>13.725</c:v>
                </c:pt>
                <c:pt idx="25">
                  <c:v>12.33</c:v>
                </c:pt>
                <c:pt idx="26">
                  <c:v>12.258333333333333</c:v>
                </c:pt>
                <c:pt idx="27">
                  <c:v>12.693750000000001</c:v>
                </c:pt>
              </c:numCache>
            </c:numRef>
          </c:val>
        </c:ser>
        <c:ser>
          <c:idx val="2"/>
          <c:order val="2"/>
          <c:tx>
            <c:strRef>
              <c:f>東湾15m!$A$4</c:f>
              <c:strCache>
                <c:ptCount val="1"/>
                <c:pt idx="0">
                  <c:v>夏(8月～10月)</c:v>
                </c:pt>
              </c:strCache>
            </c:strRef>
          </c:tx>
          <c:spPr>
            <a:ln w="3175"/>
          </c:spPr>
          <c:marker>
            <c:spPr>
              <a:noFill/>
            </c:spPr>
          </c:marker>
          <c:trendline>
            <c:spPr>
              <a:ln>
                <a:solidFill>
                  <a:srgbClr val="92D050"/>
                </a:solidFill>
              </a:ln>
            </c:spPr>
            <c:trendlineType val="linear"/>
          </c:trendline>
          <c:cat>
            <c:numRef>
              <c:f>東湾15m!$B$1:$AC$1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東湾15m!$B$4:$AC$4</c:f>
              <c:numCache>
                <c:formatCode>General</c:formatCode>
                <c:ptCount val="28"/>
                <c:pt idx="0">
                  <c:v>21.038333333333224</c:v>
                </c:pt>
                <c:pt idx="1">
                  <c:v>19.803888888888931</c:v>
                </c:pt>
                <c:pt idx="2">
                  <c:v>20.412222222222162</c:v>
                </c:pt>
                <c:pt idx="5">
                  <c:v>22.24352941176463</c:v>
                </c:pt>
                <c:pt idx="6">
                  <c:v>19.579285714285735</c:v>
                </c:pt>
                <c:pt idx="7">
                  <c:v>20.254705882352926</c:v>
                </c:pt>
                <c:pt idx="8">
                  <c:v>18.658888888888931</c:v>
                </c:pt>
                <c:pt idx="9">
                  <c:v>21.757777777777772</c:v>
                </c:pt>
                <c:pt idx="10">
                  <c:v>21.502777777777716</c:v>
                </c:pt>
                <c:pt idx="11">
                  <c:v>20.013888888888935</c:v>
                </c:pt>
                <c:pt idx="12">
                  <c:v>20.51066666666669</c:v>
                </c:pt>
                <c:pt idx="13">
                  <c:v>20.672222222222189</c:v>
                </c:pt>
                <c:pt idx="14">
                  <c:v>21.22066666666667</c:v>
                </c:pt>
                <c:pt idx="15">
                  <c:v>21.863333333333216</c:v>
                </c:pt>
                <c:pt idx="16">
                  <c:v>19.702777777777701</c:v>
                </c:pt>
                <c:pt idx="17">
                  <c:v>20.716666666666665</c:v>
                </c:pt>
                <c:pt idx="18">
                  <c:v>19.223333333333215</c:v>
                </c:pt>
                <c:pt idx="19">
                  <c:v>21.042777777777701</c:v>
                </c:pt>
                <c:pt idx="20">
                  <c:v>21.744444444444444</c:v>
                </c:pt>
                <c:pt idx="21">
                  <c:v>21.013333333333247</c:v>
                </c:pt>
                <c:pt idx="22">
                  <c:v>21.12111111111113</c:v>
                </c:pt>
                <c:pt idx="23">
                  <c:v>20.117777777777778</c:v>
                </c:pt>
                <c:pt idx="24">
                  <c:v>20.052777777777713</c:v>
                </c:pt>
                <c:pt idx="25">
                  <c:v>23.044666666666675</c:v>
                </c:pt>
                <c:pt idx="26">
                  <c:v>20.801666666666691</c:v>
                </c:pt>
                <c:pt idx="27">
                  <c:v>22.690555555555555</c:v>
                </c:pt>
              </c:numCache>
            </c:numRef>
          </c:val>
        </c:ser>
        <c:ser>
          <c:idx val="3"/>
          <c:order val="3"/>
          <c:tx>
            <c:strRef>
              <c:f>東湾15m!$A$5</c:f>
              <c:strCache>
                <c:ptCount val="1"/>
                <c:pt idx="0">
                  <c:v>秋(11月～1月)</c:v>
                </c:pt>
              </c:strCache>
            </c:strRef>
          </c:tx>
          <c:spPr>
            <a:ln w="3175"/>
          </c:spPr>
          <c:marker>
            <c:spPr>
              <a:noFill/>
            </c:spPr>
          </c:marker>
          <c:trendline>
            <c:spPr>
              <a:ln>
                <a:solidFill>
                  <a:srgbClr val="7030A0"/>
                </a:solidFill>
              </a:ln>
            </c:spPr>
            <c:trendlineType val="linear"/>
          </c:trendline>
          <c:cat>
            <c:numRef>
              <c:f>東湾15m!$B$1:$AC$1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東湾15m!$B$5:$AC$5</c:f>
              <c:numCache>
                <c:formatCode>General</c:formatCode>
                <c:ptCount val="28"/>
                <c:pt idx="0">
                  <c:v>9.68888888888889</c:v>
                </c:pt>
                <c:pt idx="2">
                  <c:v>9.479444444444475</c:v>
                </c:pt>
                <c:pt idx="3">
                  <c:v>9.2438888888888879</c:v>
                </c:pt>
                <c:pt idx="4">
                  <c:v>10.607777777777768</c:v>
                </c:pt>
                <c:pt idx="5">
                  <c:v>11.345555555555556</c:v>
                </c:pt>
                <c:pt idx="6">
                  <c:v>10.185</c:v>
                </c:pt>
                <c:pt idx="7">
                  <c:v>11.337857142857143</c:v>
                </c:pt>
                <c:pt idx="8">
                  <c:v>10.089444444444469</c:v>
                </c:pt>
                <c:pt idx="9">
                  <c:v>10.832222222222224</c:v>
                </c:pt>
                <c:pt idx="10">
                  <c:v>10.34444444444445</c:v>
                </c:pt>
                <c:pt idx="11">
                  <c:v>10.447777777777768</c:v>
                </c:pt>
                <c:pt idx="12">
                  <c:v>10.497777777777769</c:v>
                </c:pt>
                <c:pt idx="13">
                  <c:v>9.4966666666666768</c:v>
                </c:pt>
                <c:pt idx="14">
                  <c:v>10.855555555555595</c:v>
                </c:pt>
                <c:pt idx="15">
                  <c:v>9.7261111111110683</c:v>
                </c:pt>
                <c:pt idx="16">
                  <c:v>9.4716666666666747</c:v>
                </c:pt>
                <c:pt idx="17">
                  <c:v>8.4411111111110682</c:v>
                </c:pt>
                <c:pt idx="18">
                  <c:v>10.752222222222224</c:v>
                </c:pt>
                <c:pt idx="19">
                  <c:v>10.478888888888889</c:v>
                </c:pt>
                <c:pt idx="20">
                  <c:v>9.7633333333333336</c:v>
                </c:pt>
                <c:pt idx="21">
                  <c:v>10.542222222222223</c:v>
                </c:pt>
                <c:pt idx="22">
                  <c:v>9.8338888888888878</c:v>
                </c:pt>
                <c:pt idx="23">
                  <c:v>11.178823529411748</c:v>
                </c:pt>
                <c:pt idx="25">
                  <c:v>10.890000000000002</c:v>
                </c:pt>
                <c:pt idx="26">
                  <c:v>9.780555555555555</c:v>
                </c:pt>
                <c:pt idx="27">
                  <c:v>10.067222222222222</c:v>
                </c:pt>
              </c:numCache>
            </c:numRef>
          </c:val>
        </c:ser>
        <c:marker val="1"/>
        <c:axId val="151315968"/>
        <c:axId val="151317504"/>
      </c:lineChart>
      <c:catAx>
        <c:axId val="151315968"/>
        <c:scaling>
          <c:orientation val="minMax"/>
        </c:scaling>
        <c:axPos val="b"/>
        <c:numFmt formatCode="General" sourceLinked="1"/>
        <c:majorTickMark val="none"/>
        <c:tickLblPos val="nextTo"/>
        <c:crossAx val="151317504"/>
        <c:crosses val="autoZero"/>
        <c:auto val="1"/>
        <c:lblAlgn val="ctr"/>
        <c:lblOffset val="100"/>
      </c:catAx>
      <c:valAx>
        <c:axId val="151317504"/>
        <c:scaling>
          <c:orientation val="minMax"/>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51315968"/>
        <c:crosses val="autoZero"/>
        <c:crossBetween val="between"/>
      </c:valAx>
    </c:plotArea>
    <c:legend>
      <c:legendPos val="r"/>
      <c:layout/>
    </c:legend>
    <c:plotVisOnly val="1"/>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barChart>
        <c:barDir val="col"/>
        <c:grouping val="clustered"/>
        <c:ser>
          <c:idx val="0"/>
          <c:order val="0"/>
          <c:tx>
            <c:strRef>
              <c:f>新上昇率!$J$3</c:f>
              <c:strCache>
                <c:ptCount val="1"/>
                <c:pt idx="0">
                  <c:v>上昇率</c:v>
                </c:pt>
              </c:strCache>
            </c:strRef>
          </c:tx>
          <c:dPt>
            <c:idx val="0"/>
            <c:spPr>
              <a:solidFill>
                <a:srgbClr val="C00000"/>
              </a:solidFill>
            </c:spPr>
          </c:dPt>
          <c:dPt>
            <c:idx val="1"/>
            <c:spPr>
              <a:solidFill>
                <a:srgbClr val="C00000"/>
              </a:solidFill>
            </c:spPr>
          </c:dPt>
          <c:dPt>
            <c:idx val="2"/>
            <c:spPr>
              <a:solidFill>
                <a:srgbClr val="C00000"/>
              </a:solidFill>
              <a:ln>
                <a:noFill/>
              </a:ln>
            </c:spPr>
          </c:dPt>
          <c:dPt>
            <c:idx val="3"/>
            <c:spPr>
              <a:solidFill>
                <a:srgbClr val="C00000"/>
              </a:solidFill>
            </c:spPr>
          </c:dPt>
          <c:dPt>
            <c:idx val="4"/>
            <c:spPr>
              <a:solidFill>
                <a:srgbClr val="FF0000"/>
              </a:solidFill>
            </c:spPr>
          </c:dPt>
          <c:dPt>
            <c:idx val="5"/>
            <c:spPr>
              <a:solidFill>
                <a:srgbClr val="FF0000"/>
              </a:solidFill>
            </c:spPr>
          </c:dPt>
          <c:dPt>
            <c:idx val="6"/>
            <c:spPr>
              <a:solidFill>
                <a:srgbClr val="FF0000"/>
              </a:solidFill>
            </c:spPr>
          </c:dPt>
          <c:dPt>
            <c:idx val="7"/>
            <c:spPr>
              <a:solidFill>
                <a:srgbClr val="FF0000"/>
              </a:solidFill>
            </c:spPr>
          </c:dPt>
          <c:dPt>
            <c:idx val="8"/>
            <c:spPr>
              <a:solidFill>
                <a:srgbClr val="FFC000"/>
              </a:solidFill>
            </c:spPr>
          </c:dPt>
          <c:dPt>
            <c:idx val="9"/>
            <c:spPr>
              <a:solidFill>
                <a:srgbClr val="FFC000"/>
              </a:solidFill>
            </c:spPr>
          </c:dPt>
          <c:dPt>
            <c:idx val="10"/>
            <c:spPr>
              <a:solidFill>
                <a:srgbClr val="FFC000"/>
              </a:solidFill>
            </c:spPr>
          </c:dPt>
          <c:dPt>
            <c:idx val="11"/>
            <c:spPr>
              <a:solidFill>
                <a:srgbClr val="FFC000"/>
              </a:solidFill>
            </c:spPr>
          </c:dPt>
          <c:dPt>
            <c:idx val="13"/>
            <c:spPr>
              <a:solidFill>
                <a:srgbClr val="00B0F0"/>
              </a:solidFill>
            </c:spPr>
          </c:dPt>
          <c:dPt>
            <c:idx val="14"/>
            <c:spPr>
              <a:solidFill>
                <a:srgbClr val="00B0F0"/>
              </a:solidFill>
            </c:spPr>
          </c:dPt>
          <c:dPt>
            <c:idx val="15"/>
            <c:spPr>
              <a:solidFill>
                <a:srgbClr val="00B0F0"/>
              </a:solidFill>
            </c:spPr>
          </c:dPt>
          <c:dPt>
            <c:idx val="16"/>
            <c:spPr>
              <a:solidFill>
                <a:srgbClr val="00B0F0"/>
              </a:solidFill>
            </c:spPr>
          </c:dPt>
          <c:dPt>
            <c:idx val="21"/>
            <c:spPr>
              <a:solidFill>
                <a:srgbClr val="002060"/>
              </a:solidFill>
            </c:spPr>
          </c:dPt>
          <c:dPt>
            <c:idx val="22"/>
            <c:spPr>
              <a:solidFill>
                <a:srgbClr val="002060"/>
              </a:solidFill>
            </c:spPr>
          </c:dPt>
          <c:dPt>
            <c:idx val="23"/>
            <c:spPr>
              <a:solidFill>
                <a:srgbClr val="002060"/>
              </a:solidFill>
            </c:spPr>
          </c:dPt>
          <c:dPt>
            <c:idx val="24"/>
            <c:spPr>
              <a:solidFill>
                <a:srgbClr val="002060"/>
              </a:solidFill>
            </c:spPr>
          </c:dPt>
          <c:cat>
            <c:strRef>
              <c:f>新上昇率!$I$4:$I$28</c:f>
              <c:strCache>
                <c:ptCount val="25"/>
                <c:pt idx="0">
                  <c:v>平舘1m</c:v>
                </c:pt>
                <c:pt idx="1">
                  <c:v>平舘15m</c:v>
                </c:pt>
                <c:pt idx="2">
                  <c:v>平舘30m</c:v>
                </c:pt>
                <c:pt idx="3">
                  <c:v>平舘45m</c:v>
                </c:pt>
                <c:pt idx="4">
                  <c:v>青森1m</c:v>
                </c:pt>
                <c:pt idx="5">
                  <c:v>青森15m</c:v>
                </c:pt>
                <c:pt idx="6">
                  <c:v>青森30m</c:v>
                </c:pt>
                <c:pt idx="7">
                  <c:v>青森44m</c:v>
                </c:pt>
                <c:pt idx="8">
                  <c:v>東湾1m</c:v>
                </c:pt>
                <c:pt idx="9">
                  <c:v>東湾15m</c:v>
                </c:pt>
                <c:pt idx="10">
                  <c:v>東湾30m</c:v>
                </c:pt>
                <c:pt idx="11">
                  <c:v>東湾46m</c:v>
                </c:pt>
                <c:pt idx="13">
                  <c:v>平舘1m</c:v>
                </c:pt>
                <c:pt idx="14">
                  <c:v>平舘15m</c:v>
                </c:pt>
                <c:pt idx="15">
                  <c:v>平舘30m</c:v>
                </c:pt>
                <c:pt idx="16">
                  <c:v>平舘45m</c:v>
                </c:pt>
                <c:pt idx="17">
                  <c:v>青森1m</c:v>
                </c:pt>
                <c:pt idx="18">
                  <c:v>青森15m</c:v>
                </c:pt>
                <c:pt idx="19">
                  <c:v>青森30m</c:v>
                </c:pt>
                <c:pt idx="20">
                  <c:v>青森44m</c:v>
                </c:pt>
                <c:pt idx="21">
                  <c:v>東湾1m</c:v>
                </c:pt>
                <c:pt idx="22">
                  <c:v>東湾15m</c:v>
                </c:pt>
                <c:pt idx="23">
                  <c:v>東湾30m</c:v>
                </c:pt>
                <c:pt idx="24">
                  <c:v>東湾46m</c:v>
                </c:pt>
              </c:strCache>
            </c:strRef>
          </c:cat>
          <c:val>
            <c:numRef>
              <c:f>新上昇率!$J$4:$J$28</c:f>
              <c:numCache>
                <c:formatCode>General</c:formatCode>
                <c:ptCount val="25"/>
                <c:pt idx="0">
                  <c:v>3.0800000000000011E-2</c:v>
                </c:pt>
                <c:pt idx="1">
                  <c:v>3.2500000000000001E-2</c:v>
                </c:pt>
                <c:pt idx="2">
                  <c:v>1.9099999999999999E-2</c:v>
                </c:pt>
                <c:pt idx="3">
                  <c:v>8.0000000000000227E-3</c:v>
                </c:pt>
                <c:pt idx="4">
                  <c:v>3.4000000000000002E-2</c:v>
                </c:pt>
                <c:pt idx="5">
                  <c:v>4.02E-2</c:v>
                </c:pt>
                <c:pt idx="6">
                  <c:v>3.7800000000000104E-2</c:v>
                </c:pt>
                <c:pt idx="7">
                  <c:v>2.0500000000000001E-2</c:v>
                </c:pt>
                <c:pt idx="8">
                  <c:v>5.5600000000000004E-2</c:v>
                </c:pt>
                <c:pt idx="9">
                  <c:v>3.85E-2</c:v>
                </c:pt>
                <c:pt idx="10">
                  <c:v>3.0800000000000011E-2</c:v>
                </c:pt>
                <c:pt idx="11">
                  <c:v>2.07E-2</c:v>
                </c:pt>
                <c:pt idx="13">
                  <c:v>2.4E-2</c:v>
                </c:pt>
                <c:pt idx="14">
                  <c:v>1.8200000000000049E-2</c:v>
                </c:pt>
                <c:pt idx="15">
                  <c:v>5.8000000000000013E-3</c:v>
                </c:pt>
                <c:pt idx="16">
                  <c:v>2.0299999999999999E-2</c:v>
                </c:pt>
                <c:pt idx="17">
                  <c:v>1.3800000000000045E-2</c:v>
                </c:pt>
                <c:pt idx="18">
                  <c:v>1.6700000000000052E-2</c:v>
                </c:pt>
                <c:pt idx="19">
                  <c:v>1.2999999999999998E-2</c:v>
                </c:pt>
                <c:pt idx="20">
                  <c:v>1.7100000000000001E-2</c:v>
                </c:pt>
                <c:pt idx="21">
                  <c:v>1.5500000000000033E-2</c:v>
                </c:pt>
                <c:pt idx="22">
                  <c:v>2.0999999999999999E-3</c:v>
                </c:pt>
                <c:pt idx="23">
                  <c:v>4.1000000000000003E-3</c:v>
                </c:pt>
                <c:pt idx="24">
                  <c:v>7.7000000000000193E-3</c:v>
                </c:pt>
              </c:numCache>
            </c:numRef>
          </c:val>
        </c:ser>
        <c:axId val="156217728"/>
        <c:axId val="156219264"/>
      </c:barChart>
      <c:catAx>
        <c:axId val="156217728"/>
        <c:scaling>
          <c:orientation val="minMax"/>
        </c:scaling>
        <c:axPos val="b"/>
        <c:tickLblPos val="nextTo"/>
        <c:crossAx val="156219264"/>
        <c:crosses val="autoZero"/>
        <c:auto val="1"/>
        <c:lblAlgn val="ctr"/>
        <c:lblOffset val="500"/>
      </c:catAx>
      <c:valAx>
        <c:axId val="156219264"/>
        <c:scaling>
          <c:orientation val="minMax"/>
          <c:min val="-5.0000000000000114E-3"/>
        </c:scaling>
        <c:axPos val="l"/>
        <c:majorGridlines/>
        <c:numFmt formatCode="General" sourceLinked="1"/>
        <c:tickLblPos val="nextTo"/>
        <c:crossAx val="156217728"/>
        <c:crosses val="autoZero"/>
        <c:crossBetween val="between"/>
      </c:valAx>
    </c:plotArea>
    <c:plotVisOnly val="1"/>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barChart>
        <c:barDir val="col"/>
        <c:grouping val="clustered"/>
        <c:ser>
          <c:idx val="0"/>
          <c:order val="0"/>
          <c:tx>
            <c:strRef>
              <c:f>新上昇率!$M$3</c:f>
              <c:strCache>
                <c:ptCount val="1"/>
                <c:pt idx="0">
                  <c:v>傾向</c:v>
                </c:pt>
              </c:strCache>
            </c:strRef>
          </c:tx>
          <c:dPt>
            <c:idx val="0"/>
            <c:spPr>
              <a:solidFill>
                <a:srgbClr val="FFC000"/>
              </a:solidFill>
            </c:spPr>
          </c:dPt>
          <c:dPt>
            <c:idx val="1"/>
            <c:spPr>
              <a:solidFill>
                <a:srgbClr val="FFC000"/>
              </a:solidFill>
            </c:spPr>
          </c:dPt>
          <c:dPt>
            <c:idx val="2"/>
            <c:spPr>
              <a:solidFill>
                <a:srgbClr val="FFC000"/>
              </a:solidFill>
            </c:spPr>
          </c:dPt>
          <c:dPt>
            <c:idx val="3"/>
            <c:spPr>
              <a:solidFill>
                <a:srgbClr val="FFC000"/>
              </a:solidFill>
            </c:spPr>
          </c:dPt>
          <c:dPt>
            <c:idx val="4"/>
            <c:spPr>
              <a:solidFill>
                <a:srgbClr val="FFFF00"/>
              </a:solidFill>
            </c:spPr>
          </c:dPt>
          <c:dPt>
            <c:idx val="5"/>
            <c:spPr>
              <a:solidFill>
                <a:srgbClr val="FFFF00"/>
              </a:solidFill>
            </c:spPr>
          </c:dPt>
          <c:dPt>
            <c:idx val="6"/>
            <c:spPr>
              <a:solidFill>
                <a:srgbClr val="FFFF00"/>
              </a:solidFill>
            </c:spPr>
          </c:dPt>
          <c:dPt>
            <c:idx val="7"/>
            <c:spPr>
              <a:solidFill>
                <a:srgbClr val="FFFF00"/>
              </a:solidFill>
            </c:spPr>
          </c:dPt>
          <c:dPt>
            <c:idx val="8"/>
            <c:spPr>
              <a:solidFill>
                <a:srgbClr val="92D050"/>
              </a:solidFill>
            </c:spPr>
          </c:dPt>
          <c:dPt>
            <c:idx val="9"/>
            <c:spPr>
              <a:solidFill>
                <a:srgbClr val="92D050"/>
              </a:solidFill>
            </c:spPr>
          </c:dPt>
          <c:dPt>
            <c:idx val="10"/>
            <c:spPr>
              <a:solidFill>
                <a:srgbClr val="92D050"/>
              </a:solidFill>
            </c:spPr>
          </c:dPt>
          <c:dPt>
            <c:idx val="11"/>
            <c:spPr>
              <a:solidFill>
                <a:srgbClr val="92D050"/>
              </a:solidFill>
            </c:spPr>
          </c:dPt>
          <c:dPt>
            <c:idx val="13"/>
            <c:spPr>
              <a:solidFill>
                <a:srgbClr val="7030A0"/>
              </a:solidFill>
            </c:spPr>
          </c:dPt>
          <c:dPt>
            <c:idx val="14"/>
            <c:spPr>
              <a:solidFill>
                <a:srgbClr val="7030A0"/>
              </a:solidFill>
            </c:spPr>
          </c:dPt>
          <c:dPt>
            <c:idx val="15"/>
            <c:spPr>
              <a:solidFill>
                <a:srgbClr val="7030A0"/>
              </a:solidFill>
            </c:spPr>
          </c:dPt>
          <c:dPt>
            <c:idx val="16"/>
            <c:spPr>
              <a:solidFill>
                <a:srgbClr val="7030A0"/>
              </a:solidFill>
            </c:spPr>
          </c:dPt>
          <c:dPt>
            <c:idx val="21"/>
            <c:spPr>
              <a:solidFill>
                <a:srgbClr val="00B0F0"/>
              </a:solidFill>
            </c:spPr>
          </c:dPt>
          <c:dPt>
            <c:idx val="22"/>
            <c:spPr>
              <a:solidFill>
                <a:srgbClr val="00B0F0"/>
              </a:solidFill>
            </c:spPr>
          </c:dPt>
          <c:dPt>
            <c:idx val="23"/>
            <c:spPr>
              <a:solidFill>
                <a:srgbClr val="00B0F0"/>
              </a:solidFill>
            </c:spPr>
          </c:dPt>
          <c:dPt>
            <c:idx val="24"/>
            <c:spPr>
              <a:solidFill>
                <a:srgbClr val="00B0F0"/>
              </a:solidFill>
            </c:spPr>
          </c:dPt>
          <c:cat>
            <c:strRef>
              <c:f>新上昇率!$L$4:$L$28</c:f>
              <c:strCache>
                <c:ptCount val="25"/>
                <c:pt idx="0">
                  <c:v>平舘1m</c:v>
                </c:pt>
                <c:pt idx="1">
                  <c:v>平舘15m</c:v>
                </c:pt>
                <c:pt idx="2">
                  <c:v>平舘30m</c:v>
                </c:pt>
                <c:pt idx="3">
                  <c:v>平舘45m</c:v>
                </c:pt>
                <c:pt idx="4">
                  <c:v>青森1m</c:v>
                </c:pt>
                <c:pt idx="5">
                  <c:v>青森15m</c:v>
                </c:pt>
                <c:pt idx="6">
                  <c:v>青森30m</c:v>
                </c:pt>
                <c:pt idx="7">
                  <c:v>青森44m</c:v>
                </c:pt>
                <c:pt idx="8">
                  <c:v>東湾1m</c:v>
                </c:pt>
                <c:pt idx="9">
                  <c:v>東湾15m</c:v>
                </c:pt>
                <c:pt idx="10">
                  <c:v>東湾30m</c:v>
                </c:pt>
                <c:pt idx="11">
                  <c:v>東湾46m</c:v>
                </c:pt>
                <c:pt idx="13">
                  <c:v>平舘1m</c:v>
                </c:pt>
                <c:pt idx="14">
                  <c:v>平舘15m</c:v>
                </c:pt>
                <c:pt idx="15">
                  <c:v>平舘30m</c:v>
                </c:pt>
                <c:pt idx="16">
                  <c:v>平舘45m</c:v>
                </c:pt>
                <c:pt idx="17">
                  <c:v>青森1m</c:v>
                </c:pt>
                <c:pt idx="18">
                  <c:v>青森15m</c:v>
                </c:pt>
                <c:pt idx="19">
                  <c:v>青森30m</c:v>
                </c:pt>
                <c:pt idx="20">
                  <c:v>青森44m</c:v>
                </c:pt>
                <c:pt idx="21">
                  <c:v>東湾1m</c:v>
                </c:pt>
                <c:pt idx="22">
                  <c:v>東湾15m</c:v>
                </c:pt>
                <c:pt idx="23">
                  <c:v>東湾30m</c:v>
                </c:pt>
                <c:pt idx="24">
                  <c:v>東湾46m</c:v>
                </c:pt>
              </c:strCache>
            </c:strRef>
          </c:cat>
          <c:val>
            <c:numRef>
              <c:f>新上昇率!$M$4:$M$28</c:f>
              <c:numCache>
                <c:formatCode>General</c:formatCode>
                <c:ptCount val="25"/>
                <c:pt idx="0">
                  <c:v>2.8500000000000001E-2</c:v>
                </c:pt>
                <c:pt idx="1">
                  <c:v>3.1600000000000052E-2</c:v>
                </c:pt>
                <c:pt idx="2">
                  <c:v>2.1100000000000001E-2</c:v>
                </c:pt>
                <c:pt idx="3">
                  <c:v>2.2700000000000001E-2</c:v>
                </c:pt>
                <c:pt idx="4">
                  <c:v>2.07E-2</c:v>
                </c:pt>
                <c:pt idx="5">
                  <c:v>2.7400000000000077E-2</c:v>
                </c:pt>
                <c:pt idx="6">
                  <c:v>3.0599999999999999E-2</c:v>
                </c:pt>
                <c:pt idx="7">
                  <c:v>2.9600000000000001E-2</c:v>
                </c:pt>
                <c:pt idx="8">
                  <c:v>2.5700000000000001E-2</c:v>
                </c:pt>
                <c:pt idx="9">
                  <c:v>-1.9400000000000063E-2</c:v>
                </c:pt>
                <c:pt idx="10">
                  <c:v>-1.6400000000000001E-2</c:v>
                </c:pt>
                <c:pt idx="11">
                  <c:v>-1.5400000000000021E-2</c:v>
                </c:pt>
                <c:pt idx="13">
                  <c:v>7.9000000000000251E-3</c:v>
                </c:pt>
                <c:pt idx="14">
                  <c:v>1.0999999999999998E-2</c:v>
                </c:pt>
                <c:pt idx="15">
                  <c:v>6.0000000000000114E-3</c:v>
                </c:pt>
                <c:pt idx="16">
                  <c:v>1.5500000000000033E-2</c:v>
                </c:pt>
                <c:pt idx="17">
                  <c:v>-5.6000000000000034E-3</c:v>
                </c:pt>
                <c:pt idx="18">
                  <c:v>-4.8000000000000004E-3</c:v>
                </c:pt>
                <c:pt idx="19">
                  <c:v>-5.6000000000000034E-3</c:v>
                </c:pt>
                <c:pt idx="20">
                  <c:v>-4.1000000000000003E-3</c:v>
                </c:pt>
                <c:pt idx="21">
                  <c:v>-4.3700000000000003E-2</c:v>
                </c:pt>
                <c:pt idx="22">
                  <c:v>-4.8000000000000001E-2</c:v>
                </c:pt>
                <c:pt idx="23">
                  <c:v>-4.2500000000000003E-2</c:v>
                </c:pt>
                <c:pt idx="24">
                  <c:v>-1.9300000000000057E-2</c:v>
                </c:pt>
              </c:numCache>
            </c:numRef>
          </c:val>
        </c:ser>
        <c:axId val="156252032"/>
        <c:axId val="156253568"/>
      </c:barChart>
      <c:catAx>
        <c:axId val="156252032"/>
        <c:scaling>
          <c:orientation val="minMax"/>
        </c:scaling>
        <c:axPos val="b"/>
        <c:majorTickMark val="none"/>
        <c:tickLblPos val="low"/>
        <c:crossAx val="156253568"/>
        <c:crosses val="autoZero"/>
        <c:auto val="1"/>
        <c:lblAlgn val="ctr"/>
        <c:lblOffset val="100"/>
        <c:tickLblSkip val="1"/>
      </c:catAx>
      <c:valAx>
        <c:axId val="156253568"/>
        <c:scaling>
          <c:orientation val="minMax"/>
        </c:scaling>
        <c:axPos val="l"/>
        <c:majorGridlines/>
        <c:numFmt formatCode="General" sourceLinked="1"/>
        <c:majorTickMark val="none"/>
        <c:tickLblPos val="nextTo"/>
        <c:crossAx val="156252032"/>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月ごとの平均海水温</a:t>
            </a:r>
            <a:r>
              <a:rPr lang="en-US" altLang="ja-JP"/>
              <a:t>(</a:t>
            </a:r>
            <a:r>
              <a:rPr lang="ja-JP" altLang="en-US"/>
              <a:t>平舘</a:t>
            </a:r>
            <a:r>
              <a:rPr lang="en-US" altLang="ja-JP"/>
              <a:t>)</a:t>
            </a:r>
            <a:endParaRPr lang="ja-JP" altLang="en-US"/>
          </a:p>
        </c:rich>
      </c:tx>
      <c:layout/>
    </c:title>
    <c:plotArea>
      <c:layout>
        <c:manualLayout>
          <c:layoutTarget val="inner"/>
          <c:xMode val="edge"/>
          <c:yMode val="edge"/>
          <c:x val="7.2400967240206435E-2"/>
          <c:y val="0.13329362171100381"/>
          <c:w val="0.7946823660931277"/>
          <c:h val="0.80540406538895659"/>
        </c:manualLayout>
      </c:layout>
      <c:lineChart>
        <c:grouping val="standard"/>
        <c:ser>
          <c:idx val="0"/>
          <c:order val="0"/>
          <c:tx>
            <c:strRef>
              <c:f>月ごとの平均!$B$86</c:f>
              <c:strCache>
                <c:ptCount val="1"/>
                <c:pt idx="0">
                  <c:v>平舘1m</c:v>
                </c:pt>
              </c:strCache>
            </c:strRef>
          </c:tx>
          <c:spPr>
            <a:ln w="3175"/>
          </c:spPr>
          <c:cat>
            <c:strRef>
              <c:f>月ごとの平均!$A$87:$A$98</c:f>
              <c:strCache>
                <c:ptCount val="12"/>
                <c:pt idx="0">
                  <c:v>1月平均</c:v>
                </c:pt>
                <c:pt idx="1">
                  <c:v>2月平均</c:v>
                </c:pt>
                <c:pt idx="2">
                  <c:v>3月平均</c:v>
                </c:pt>
                <c:pt idx="3">
                  <c:v>4月平均</c:v>
                </c:pt>
                <c:pt idx="4">
                  <c:v>5月平均</c:v>
                </c:pt>
                <c:pt idx="5">
                  <c:v>6月平均</c:v>
                </c:pt>
                <c:pt idx="6">
                  <c:v>7月平均</c:v>
                </c:pt>
                <c:pt idx="7">
                  <c:v>8月平均</c:v>
                </c:pt>
                <c:pt idx="8">
                  <c:v>9月平均</c:v>
                </c:pt>
                <c:pt idx="9">
                  <c:v>10月平均</c:v>
                </c:pt>
                <c:pt idx="10">
                  <c:v>11月平均</c:v>
                </c:pt>
                <c:pt idx="11">
                  <c:v>12月平均</c:v>
                </c:pt>
              </c:strCache>
            </c:strRef>
          </c:cat>
          <c:val>
            <c:numRef>
              <c:f>月ごとの平均!$B$87:$B$98</c:f>
              <c:numCache>
                <c:formatCode>General</c:formatCode>
                <c:ptCount val="12"/>
                <c:pt idx="0">
                  <c:v>10.154126733876733</c:v>
                </c:pt>
                <c:pt idx="1">
                  <c:v>8.439703703703703</c:v>
                </c:pt>
                <c:pt idx="2">
                  <c:v>7.6178564993564644</c:v>
                </c:pt>
                <c:pt idx="3">
                  <c:v>8.4104008613877248</c:v>
                </c:pt>
                <c:pt idx="4">
                  <c:v>10.948911806543368</c:v>
                </c:pt>
                <c:pt idx="5">
                  <c:v>14.837540212277112</c:v>
                </c:pt>
                <c:pt idx="6">
                  <c:v>18.743489668239629</c:v>
                </c:pt>
                <c:pt idx="7">
                  <c:v>22.648822785352188</c:v>
                </c:pt>
                <c:pt idx="8">
                  <c:v>22.524787632743489</c:v>
                </c:pt>
                <c:pt idx="9">
                  <c:v>19.53052181736378</c:v>
                </c:pt>
                <c:pt idx="10">
                  <c:v>16.139733681049471</c:v>
                </c:pt>
                <c:pt idx="11">
                  <c:v>12.876236367947003</c:v>
                </c:pt>
              </c:numCache>
            </c:numRef>
          </c:val>
        </c:ser>
        <c:ser>
          <c:idx val="1"/>
          <c:order val="1"/>
          <c:tx>
            <c:strRef>
              <c:f>月ごとの平均!$C$86</c:f>
              <c:strCache>
                <c:ptCount val="1"/>
                <c:pt idx="0">
                  <c:v>平舘15m</c:v>
                </c:pt>
              </c:strCache>
            </c:strRef>
          </c:tx>
          <c:spPr>
            <a:ln w="3175"/>
          </c:spPr>
          <c:cat>
            <c:strRef>
              <c:f>月ごとの平均!$A$87:$A$98</c:f>
              <c:strCache>
                <c:ptCount val="12"/>
                <c:pt idx="0">
                  <c:v>1月平均</c:v>
                </c:pt>
                <c:pt idx="1">
                  <c:v>2月平均</c:v>
                </c:pt>
                <c:pt idx="2">
                  <c:v>3月平均</c:v>
                </c:pt>
                <c:pt idx="3">
                  <c:v>4月平均</c:v>
                </c:pt>
                <c:pt idx="4">
                  <c:v>5月平均</c:v>
                </c:pt>
                <c:pt idx="5">
                  <c:v>6月平均</c:v>
                </c:pt>
                <c:pt idx="6">
                  <c:v>7月平均</c:v>
                </c:pt>
                <c:pt idx="7">
                  <c:v>8月平均</c:v>
                </c:pt>
                <c:pt idx="8">
                  <c:v>9月平均</c:v>
                </c:pt>
                <c:pt idx="9">
                  <c:v>10月平均</c:v>
                </c:pt>
                <c:pt idx="10">
                  <c:v>11月平均</c:v>
                </c:pt>
                <c:pt idx="11">
                  <c:v>12月平均</c:v>
                </c:pt>
              </c:strCache>
            </c:strRef>
          </c:cat>
          <c:val>
            <c:numRef>
              <c:f>月ごとの平均!$C$87:$C$98</c:f>
              <c:numCache>
                <c:formatCode>General</c:formatCode>
                <c:ptCount val="12"/>
                <c:pt idx="0">
                  <c:v>10.206108608608609</c:v>
                </c:pt>
                <c:pt idx="1">
                  <c:v>8.5116007625272356</c:v>
                </c:pt>
                <c:pt idx="2">
                  <c:v>7.7379502717002655</c:v>
                </c:pt>
                <c:pt idx="3">
                  <c:v>8.4276707308812551</c:v>
                </c:pt>
                <c:pt idx="4">
                  <c:v>10.580724540329804</c:v>
                </c:pt>
                <c:pt idx="5">
                  <c:v>14.067544388041359</c:v>
                </c:pt>
                <c:pt idx="6">
                  <c:v>17.969719739410788</c:v>
                </c:pt>
                <c:pt idx="7">
                  <c:v>22.034936641999142</c:v>
                </c:pt>
                <c:pt idx="8">
                  <c:v>22.412100175423689</c:v>
                </c:pt>
                <c:pt idx="9">
                  <c:v>19.530881691408155</c:v>
                </c:pt>
                <c:pt idx="10">
                  <c:v>16.183079197618731</c:v>
                </c:pt>
                <c:pt idx="11">
                  <c:v>12.917776197249884</c:v>
                </c:pt>
              </c:numCache>
            </c:numRef>
          </c:val>
        </c:ser>
        <c:ser>
          <c:idx val="2"/>
          <c:order val="2"/>
          <c:tx>
            <c:strRef>
              <c:f>月ごとの平均!$D$86</c:f>
              <c:strCache>
                <c:ptCount val="1"/>
                <c:pt idx="0">
                  <c:v>平舘30m</c:v>
                </c:pt>
              </c:strCache>
            </c:strRef>
          </c:tx>
          <c:spPr>
            <a:ln w="3175"/>
          </c:spPr>
          <c:cat>
            <c:strRef>
              <c:f>月ごとの平均!$A$87:$A$98</c:f>
              <c:strCache>
                <c:ptCount val="12"/>
                <c:pt idx="0">
                  <c:v>1月平均</c:v>
                </c:pt>
                <c:pt idx="1">
                  <c:v>2月平均</c:v>
                </c:pt>
                <c:pt idx="2">
                  <c:v>3月平均</c:v>
                </c:pt>
                <c:pt idx="3">
                  <c:v>4月平均</c:v>
                </c:pt>
                <c:pt idx="4">
                  <c:v>5月平均</c:v>
                </c:pt>
                <c:pt idx="5">
                  <c:v>6月平均</c:v>
                </c:pt>
                <c:pt idx="6">
                  <c:v>7月平均</c:v>
                </c:pt>
                <c:pt idx="7">
                  <c:v>8月平均</c:v>
                </c:pt>
                <c:pt idx="8">
                  <c:v>9月平均</c:v>
                </c:pt>
                <c:pt idx="9">
                  <c:v>10月平均</c:v>
                </c:pt>
                <c:pt idx="10">
                  <c:v>11月平均</c:v>
                </c:pt>
                <c:pt idx="11">
                  <c:v>12月平均</c:v>
                </c:pt>
              </c:strCache>
            </c:strRef>
          </c:cat>
          <c:val>
            <c:numRef>
              <c:f>月ごとの平均!$D$87:$D$98</c:f>
              <c:numCache>
                <c:formatCode>General</c:formatCode>
                <c:ptCount val="12"/>
                <c:pt idx="0">
                  <c:v>10.318273809523808</c:v>
                </c:pt>
                <c:pt idx="1">
                  <c:v>8.6059683218016509</c:v>
                </c:pt>
                <c:pt idx="2">
                  <c:v>7.9054270112603504</c:v>
                </c:pt>
                <c:pt idx="3">
                  <c:v>8.6355533509700191</c:v>
                </c:pt>
                <c:pt idx="4">
                  <c:v>10.447652116402116</c:v>
                </c:pt>
                <c:pt idx="5">
                  <c:v>13.199890109890111</c:v>
                </c:pt>
                <c:pt idx="6">
                  <c:v>16.675590828924129</c:v>
                </c:pt>
                <c:pt idx="7">
                  <c:v>20.501926638176627</c:v>
                </c:pt>
                <c:pt idx="8">
                  <c:v>21.719448907882239</c:v>
                </c:pt>
                <c:pt idx="9">
                  <c:v>19.442083333333077</c:v>
                </c:pt>
                <c:pt idx="10">
                  <c:v>16.344193121693131</c:v>
                </c:pt>
                <c:pt idx="11">
                  <c:v>13.059684744268155</c:v>
                </c:pt>
              </c:numCache>
            </c:numRef>
          </c:val>
        </c:ser>
        <c:ser>
          <c:idx val="3"/>
          <c:order val="3"/>
          <c:tx>
            <c:strRef>
              <c:f>月ごとの平均!$E$86</c:f>
              <c:strCache>
                <c:ptCount val="1"/>
                <c:pt idx="0">
                  <c:v>平舘45m</c:v>
                </c:pt>
              </c:strCache>
            </c:strRef>
          </c:tx>
          <c:spPr>
            <a:ln w="6350"/>
          </c:spPr>
          <c:cat>
            <c:strRef>
              <c:f>月ごとの平均!$A$87:$A$98</c:f>
              <c:strCache>
                <c:ptCount val="12"/>
                <c:pt idx="0">
                  <c:v>1月平均</c:v>
                </c:pt>
                <c:pt idx="1">
                  <c:v>2月平均</c:v>
                </c:pt>
                <c:pt idx="2">
                  <c:v>3月平均</c:v>
                </c:pt>
                <c:pt idx="3">
                  <c:v>4月平均</c:v>
                </c:pt>
                <c:pt idx="4">
                  <c:v>5月平均</c:v>
                </c:pt>
                <c:pt idx="5">
                  <c:v>6月平均</c:v>
                </c:pt>
                <c:pt idx="6">
                  <c:v>7月平均</c:v>
                </c:pt>
                <c:pt idx="7">
                  <c:v>8月平均</c:v>
                </c:pt>
                <c:pt idx="8">
                  <c:v>9月平均</c:v>
                </c:pt>
                <c:pt idx="9">
                  <c:v>10月平均</c:v>
                </c:pt>
                <c:pt idx="10">
                  <c:v>11月平均</c:v>
                </c:pt>
                <c:pt idx="11">
                  <c:v>12月平均</c:v>
                </c:pt>
              </c:strCache>
            </c:strRef>
          </c:cat>
          <c:val>
            <c:numRef>
              <c:f>月ごとの平均!$E$87:$E$98</c:f>
              <c:numCache>
                <c:formatCode>General</c:formatCode>
                <c:ptCount val="12"/>
                <c:pt idx="0">
                  <c:v>10.103925175175148</c:v>
                </c:pt>
                <c:pt idx="1">
                  <c:v>8.2958754826254619</c:v>
                </c:pt>
                <c:pt idx="2">
                  <c:v>7.627463097551332</c:v>
                </c:pt>
                <c:pt idx="3">
                  <c:v>8.3783281979458319</c:v>
                </c:pt>
                <c:pt idx="4">
                  <c:v>9.9526243386244424</c:v>
                </c:pt>
                <c:pt idx="5">
                  <c:v>12.08288175876412</c:v>
                </c:pt>
                <c:pt idx="6">
                  <c:v>14.810795907251787</c:v>
                </c:pt>
                <c:pt idx="7">
                  <c:v>18.06558356733342</c:v>
                </c:pt>
                <c:pt idx="8">
                  <c:v>19.538772360404717</c:v>
                </c:pt>
                <c:pt idx="9">
                  <c:v>18.478527890238258</c:v>
                </c:pt>
                <c:pt idx="10">
                  <c:v>16.006139165481272</c:v>
                </c:pt>
                <c:pt idx="11">
                  <c:v>12.830770507349456</c:v>
                </c:pt>
              </c:numCache>
            </c:numRef>
          </c:val>
        </c:ser>
        <c:marker val="1"/>
        <c:axId val="104678144"/>
        <c:axId val="104703872"/>
      </c:lineChart>
      <c:catAx>
        <c:axId val="104678144"/>
        <c:scaling>
          <c:orientation val="minMax"/>
        </c:scaling>
        <c:axPos val="b"/>
        <c:majorTickMark val="none"/>
        <c:tickLblPos val="nextTo"/>
        <c:crossAx val="104703872"/>
        <c:crosses val="autoZero"/>
        <c:auto val="1"/>
        <c:lblAlgn val="ctr"/>
        <c:lblOffset val="100"/>
      </c:catAx>
      <c:valAx>
        <c:axId val="104703872"/>
        <c:scaling>
          <c:orientation val="minMax"/>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04678144"/>
        <c:crosses val="autoZero"/>
        <c:crossBetween val="between"/>
      </c:valAx>
    </c:plotArea>
    <c:legend>
      <c:legendPos val="r"/>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青森の深さ別の年平均水温</a:t>
            </a:r>
          </a:p>
        </c:rich>
      </c:tx>
      <c:layout/>
    </c:title>
    <c:plotArea>
      <c:layout/>
      <c:lineChart>
        <c:grouping val="standard"/>
        <c:ser>
          <c:idx val="0"/>
          <c:order val="0"/>
          <c:tx>
            <c:strRef>
              <c:f>新定義!$A$8</c:f>
              <c:strCache>
                <c:ptCount val="1"/>
                <c:pt idx="0">
                  <c:v>1m</c:v>
                </c:pt>
              </c:strCache>
            </c:strRef>
          </c:tx>
          <c:spPr>
            <a:ln w="3175"/>
          </c:spPr>
          <c:marker>
            <c:spPr>
              <a:noFill/>
            </c:spPr>
          </c:marker>
          <c:trendline>
            <c:spPr>
              <a:ln>
                <a:solidFill>
                  <a:srgbClr val="0070C0"/>
                </a:solidFill>
              </a:ln>
            </c:spPr>
            <c:trendlineType val="linear"/>
          </c:trendline>
          <c:cat>
            <c:numRef>
              <c:f>新定義!$B$7:$AN$7</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新定義!$B$8:$AN$8</c:f>
              <c:numCache>
                <c:formatCode>General</c:formatCode>
                <c:ptCount val="39"/>
                <c:pt idx="1">
                  <c:v>14.136984126984125</c:v>
                </c:pt>
                <c:pt idx="2">
                  <c:v>13.87500000000003</c:v>
                </c:pt>
                <c:pt idx="3">
                  <c:v>13.330882352941174</c:v>
                </c:pt>
                <c:pt idx="6">
                  <c:v>12.646249999999998</c:v>
                </c:pt>
                <c:pt idx="7">
                  <c:v>13.369705882352967</c:v>
                </c:pt>
                <c:pt idx="9">
                  <c:v>13.678985507246376</c:v>
                </c:pt>
                <c:pt idx="11">
                  <c:v>13.793611111111098</c:v>
                </c:pt>
                <c:pt idx="12">
                  <c:v>12.785714285714286</c:v>
                </c:pt>
                <c:pt idx="13">
                  <c:v>13.673142857142874</c:v>
                </c:pt>
                <c:pt idx="15">
                  <c:v>13.773281250000004</c:v>
                </c:pt>
                <c:pt idx="16">
                  <c:v>15.024861111111079</c:v>
                </c:pt>
                <c:pt idx="17">
                  <c:v>13.288088235294113</c:v>
                </c:pt>
                <c:pt idx="18">
                  <c:v>14.2269696969697</c:v>
                </c:pt>
                <c:pt idx="19">
                  <c:v>13.68594202898552</c:v>
                </c:pt>
                <c:pt idx="20">
                  <c:v>14.739583333333336</c:v>
                </c:pt>
                <c:pt idx="21">
                  <c:v>14.495774647887355</c:v>
                </c:pt>
                <c:pt idx="22">
                  <c:v>13.312361111111111</c:v>
                </c:pt>
                <c:pt idx="23">
                  <c:v>14.467222222222222</c:v>
                </c:pt>
                <c:pt idx="24">
                  <c:v>13.931830985915495</c:v>
                </c:pt>
                <c:pt idx="25">
                  <c:v>13.291739130434781</c:v>
                </c:pt>
                <c:pt idx="26">
                  <c:v>14.480694444444454</c:v>
                </c:pt>
                <c:pt idx="27">
                  <c:v>13.669718309859153</c:v>
                </c:pt>
                <c:pt idx="28">
                  <c:v>13.983055555555557</c:v>
                </c:pt>
                <c:pt idx="29">
                  <c:v>13.133750000000001</c:v>
                </c:pt>
                <c:pt idx="30">
                  <c:v>13.930277777777768</c:v>
                </c:pt>
                <c:pt idx="31">
                  <c:v>13.54676056338028</c:v>
                </c:pt>
                <c:pt idx="32">
                  <c:v>13.178750000000001</c:v>
                </c:pt>
                <c:pt idx="33">
                  <c:v>14.257777777777768</c:v>
                </c:pt>
                <c:pt idx="34">
                  <c:v>14.094366197183099</c:v>
                </c:pt>
                <c:pt idx="35">
                  <c:v>13.935882352941205</c:v>
                </c:pt>
                <c:pt idx="36">
                  <c:v>15.086843750000005</c:v>
                </c:pt>
                <c:pt idx="37">
                  <c:v>13.472112676056369</c:v>
                </c:pt>
                <c:pt idx="38">
                  <c:v>14.21695652173913</c:v>
                </c:pt>
              </c:numCache>
            </c:numRef>
          </c:val>
        </c:ser>
        <c:ser>
          <c:idx val="1"/>
          <c:order val="1"/>
          <c:tx>
            <c:strRef>
              <c:f>新定義!$A$9</c:f>
              <c:strCache>
                <c:ptCount val="1"/>
                <c:pt idx="0">
                  <c:v>15m</c:v>
                </c:pt>
              </c:strCache>
            </c:strRef>
          </c:tx>
          <c:spPr>
            <a:ln w="3175"/>
          </c:spPr>
          <c:marker>
            <c:spPr>
              <a:noFill/>
            </c:spPr>
          </c:marker>
          <c:trendline>
            <c:spPr>
              <a:ln>
                <a:solidFill>
                  <a:srgbClr val="C00000"/>
                </a:solidFill>
              </a:ln>
            </c:spPr>
            <c:trendlineType val="linear"/>
          </c:trendline>
          <c:cat>
            <c:numRef>
              <c:f>新定義!$B$7:$AN$7</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新定義!$B$9:$AN$9</c:f>
              <c:numCache>
                <c:formatCode>General</c:formatCode>
                <c:ptCount val="39"/>
                <c:pt idx="1">
                  <c:v>13.51</c:v>
                </c:pt>
                <c:pt idx="2">
                  <c:v>13.055762711864434</c:v>
                </c:pt>
                <c:pt idx="3">
                  <c:v>12.473235294117679</c:v>
                </c:pt>
                <c:pt idx="6">
                  <c:v>12.076527777777777</c:v>
                </c:pt>
                <c:pt idx="9">
                  <c:v>13.204202898550719</c:v>
                </c:pt>
                <c:pt idx="11">
                  <c:v>13.044027777777753</c:v>
                </c:pt>
                <c:pt idx="12">
                  <c:v>12.216714285714287</c:v>
                </c:pt>
                <c:pt idx="13">
                  <c:v>13.046571428571397</c:v>
                </c:pt>
                <c:pt idx="15">
                  <c:v>13.367500000000025</c:v>
                </c:pt>
                <c:pt idx="16">
                  <c:v>14.594861111111083</c:v>
                </c:pt>
                <c:pt idx="17">
                  <c:v>12.659558823529439</c:v>
                </c:pt>
                <c:pt idx="18">
                  <c:v>13.68045454545455</c:v>
                </c:pt>
                <c:pt idx="19">
                  <c:v>13.26565217391305</c:v>
                </c:pt>
                <c:pt idx="20">
                  <c:v>14.019305555555558</c:v>
                </c:pt>
                <c:pt idx="21">
                  <c:v>14.05253521126768</c:v>
                </c:pt>
                <c:pt idx="22">
                  <c:v>12.831388888888887</c:v>
                </c:pt>
                <c:pt idx="23">
                  <c:v>13.951805555555557</c:v>
                </c:pt>
                <c:pt idx="24">
                  <c:v>13.432535211267666</c:v>
                </c:pt>
                <c:pt idx="25">
                  <c:v>12.548840579710141</c:v>
                </c:pt>
                <c:pt idx="26">
                  <c:v>13.786527777777771</c:v>
                </c:pt>
                <c:pt idx="27">
                  <c:v>13.18323943661972</c:v>
                </c:pt>
                <c:pt idx="28">
                  <c:v>13.570833333333336</c:v>
                </c:pt>
                <c:pt idx="29">
                  <c:v>12.576857142857142</c:v>
                </c:pt>
                <c:pt idx="30">
                  <c:v>13.60928571428572</c:v>
                </c:pt>
                <c:pt idx="31">
                  <c:v>12.993239436619724</c:v>
                </c:pt>
                <c:pt idx="32">
                  <c:v>12.51323943661972</c:v>
                </c:pt>
                <c:pt idx="33">
                  <c:v>13.636805555555553</c:v>
                </c:pt>
                <c:pt idx="34">
                  <c:v>13.418028169014043</c:v>
                </c:pt>
                <c:pt idx="35">
                  <c:v>13.454558823529426</c:v>
                </c:pt>
                <c:pt idx="36">
                  <c:v>14.128781250000001</c:v>
                </c:pt>
                <c:pt idx="38">
                  <c:v>13.423043478260867</c:v>
                </c:pt>
              </c:numCache>
            </c:numRef>
          </c:val>
        </c:ser>
        <c:ser>
          <c:idx val="2"/>
          <c:order val="2"/>
          <c:tx>
            <c:strRef>
              <c:f>新定義!$A$10</c:f>
              <c:strCache>
                <c:ptCount val="1"/>
                <c:pt idx="0">
                  <c:v>30m</c:v>
                </c:pt>
              </c:strCache>
            </c:strRef>
          </c:tx>
          <c:spPr>
            <a:ln w="3175"/>
          </c:spPr>
          <c:marker>
            <c:spPr>
              <a:noFill/>
            </c:spPr>
          </c:marker>
          <c:trendline>
            <c:spPr>
              <a:ln>
                <a:solidFill>
                  <a:srgbClr val="92D050"/>
                </a:solidFill>
              </a:ln>
            </c:spPr>
            <c:trendlineType val="linear"/>
          </c:trendline>
          <c:cat>
            <c:numRef>
              <c:f>新定義!$B$7:$AN$7</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新定義!$B$10:$AN$10</c:f>
              <c:numCache>
                <c:formatCode>General</c:formatCode>
                <c:ptCount val="39"/>
                <c:pt idx="1">
                  <c:v>12.9352380952381</c:v>
                </c:pt>
                <c:pt idx="2">
                  <c:v>12.655762711864424</c:v>
                </c:pt>
                <c:pt idx="3">
                  <c:v>12.278235294117644</c:v>
                </c:pt>
                <c:pt idx="6">
                  <c:v>11.686666666666676</c:v>
                </c:pt>
                <c:pt idx="9">
                  <c:v>12.75855072463769</c:v>
                </c:pt>
                <c:pt idx="11">
                  <c:v>12.379861111111113</c:v>
                </c:pt>
                <c:pt idx="12">
                  <c:v>11.710000000000003</c:v>
                </c:pt>
                <c:pt idx="13">
                  <c:v>12.610428571428571</c:v>
                </c:pt>
                <c:pt idx="15">
                  <c:v>12.701774193548385</c:v>
                </c:pt>
                <c:pt idx="16">
                  <c:v>14.10444444444445</c:v>
                </c:pt>
                <c:pt idx="17">
                  <c:v>12.22058823529412</c:v>
                </c:pt>
                <c:pt idx="18">
                  <c:v>13.227424242424252</c:v>
                </c:pt>
                <c:pt idx="19">
                  <c:v>12.862463768115969</c:v>
                </c:pt>
                <c:pt idx="20">
                  <c:v>13.553194444444452</c:v>
                </c:pt>
                <c:pt idx="21">
                  <c:v>13.606197183098564</c:v>
                </c:pt>
                <c:pt idx="22">
                  <c:v>12.325972222222255</c:v>
                </c:pt>
                <c:pt idx="23">
                  <c:v>13.462083333333366</c:v>
                </c:pt>
                <c:pt idx="24">
                  <c:v>12.969014084507075</c:v>
                </c:pt>
                <c:pt idx="25">
                  <c:v>12.37463768115942</c:v>
                </c:pt>
                <c:pt idx="26">
                  <c:v>13.365138888888943</c:v>
                </c:pt>
                <c:pt idx="27">
                  <c:v>12.654507042253519</c:v>
                </c:pt>
                <c:pt idx="28">
                  <c:v>13.125416666666702</c:v>
                </c:pt>
                <c:pt idx="29">
                  <c:v>12.143888888888894</c:v>
                </c:pt>
                <c:pt idx="30">
                  <c:v>13.169861111111111</c:v>
                </c:pt>
                <c:pt idx="31">
                  <c:v>12.655211267605656</c:v>
                </c:pt>
                <c:pt idx="32">
                  <c:v>12.081690140845073</c:v>
                </c:pt>
                <c:pt idx="33">
                  <c:v>13.248749999999999</c:v>
                </c:pt>
                <c:pt idx="34">
                  <c:v>12.890845070422539</c:v>
                </c:pt>
                <c:pt idx="35">
                  <c:v>13.157575757575755</c:v>
                </c:pt>
                <c:pt idx="36">
                  <c:v>13.667437500000034</c:v>
                </c:pt>
                <c:pt idx="38">
                  <c:v>12.947971014492728</c:v>
                </c:pt>
              </c:numCache>
            </c:numRef>
          </c:val>
        </c:ser>
        <c:ser>
          <c:idx val="3"/>
          <c:order val="3"/>
          <c:tx>
            <c:strRef>
              <c:f>新定義!$A$11</c:f>
              <c:strCache>
                <c:ptCount val="1"/>
                <c:pt idx="0">
                  <c:v>44m</c:v>
                </c:pt>
              </c:strCache>
            </c:strRef>
          </c:tx>
          <c:spPr>
            <a:ln w="3175"/>
          </c:spPr>
          <c:marker>
            <c:spPr>
              <a:noFill/>
            </c:spPr>
          </c:marker>
          <c:trendline>
            <c:spPr>
              <a:ln>
                <a:solidFill>
                  <a:srgbClr val="7030A0"/>
                </a:solidFill>
              </a:ln>
            </c:spPr>
            <c:trendlineType val="linear"/>
          </c:trendline>
          <c:cat>
            <c:numRef>
              <c:f>新定義!$B$7:$AN$7</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新定義!$B$11:$AN$11</c:f>
              <c:numCache>
                <c:formatCode>General</c:formatCode>
                <c:ptCount val="39"/>
                <c:pt idx="1">
                  <c:v>11.643442622950817</c:v>
                </c:pt>
                <c:pt idx="2">
                  <c:v>11.660000000000002</c:v>
                </c:pt>
                <c:pt idx="6">
                  <c:v>11.184166666666666</c:v>
                </c:pt>
                <c:pt idx="9">
                  <c:v>12.021304347826087</c:v>
                </c:pt>
                <c:pt idx="11">
                  <c:v>11.31416666666667</c:v>
                </c:pt>
                <c:pt idx="12">
                  <c:v>10.819714285714316</c:v>
                </c:pt>
                <c:pt idx="13">
                  <c:v>11.813285714285724</c:v>
                </c:pt>
                <c:pt idx="15">
                  <c:v>12.321874999999999</c:v>
                </c:pt>
                <c:pt idx="16">
                  <c:v>12.942916666666672</c:v>
                </c:pt>
                <c:pt idx="17">
                  <c:v>11.385882352941223</c:v>
                </c:pt>
                <c:pt idx="18">
                  <c:v>12.327424242424279</c:v>
                </c:pt>
                <c:pt idx="19">
                  <c:v>12.25840579710145</c:v>
                </c:pt>
                <c:pt idx="20">
                  <c:v>11.641874999999999</c:v>
                </c:pt>
                <c:pt idx="21">
                  <c:v>12.773802816901426</c:v>
                </c:pt>
                <c:pt idx="22">
                  <c:v>11.534444444444444</c:v>
                </c:pt>
                <c:pt idx="23">
                  <c:v>12.564305555555549</c:v>
                </c:pt>
                <c:pt idx="24">
                  <c:v>12.150140845070421</c:v>
                </c:pt>
                <c:pt idx="25">
                  <c:v>11.896086956521785</c:v>
                </c:pt>
                <c:pt idx="26">
                  <c:v>12.330277777777768</c:v>
                </c:pt>
                <c:pt idx="27">
                  <c:v>11.661126760563368</c:v>
                </c:pt>
                <c:pt idx="28">
                  <c:v>12.154722222222222</c:v>
                </c:pt>
                <c:pt idx="29">
                  <c:v>11.400985915492956</c:v>
                </c:pt>
                <c:pt idx="30">
                  <c:v>12.537083333333335</c:v>
                </c:pt>
                <c:pt idx="31">
                  <c:v>11.626901408450678</c:v>
                </c:pt>
                <c:pt idx="32">
                  <c:v>11.10253521126767</c:v>
                </c:pt>
                <c:pt idx="33">
                  <c:v>12.474861111111098</c:v>
                </c:pt>
                <c:pt idx="34">
                  <c:v>11.871690140845066</c:v>
                </c:pt>
                <c:pt idx="35">
                  <c:v>12.358970588235294</c:v>
                </c:pt>
                <c:pt idx="36">
                  <c:v>12.477374999999999</c:v>
                </c:pt>
                <c:pt idx="38">
                  <c:v>11.760289855072466</c:v>
                </c:pt>
              </c:numCache>
            </c:numRef>
          </c:val>
        </c:ser>
        <c:marker val="1"/>
        <c:axId val="106001536"/>
        <c:axId val="106003840"/>
      </c:lineChart>
      <c:catAx>
        <c:axId val="106001536"/>
        <c:scaling>
          <c:orientation val="minMax"/>
        </c:scaling>
        <c:axPos val="b"/>
        <c:numFmt formatCode="General" sourceLinked="1"/>
        <c:majorTickMark val="none"/>
        <c:tickLblPos val="nextTo"/>
        <c:crossAx val="106003840"/>
        <c:crosses val="autoZero"/>
        <c:auto val="1"/>
        <c:lblAlgn val="ctr"/>
        <c:lblOffset val="100"/>
      </c:catAx>
      <c:valAx>
        <c:axId val="106003840"/>
        <c:scaling>
          <c:orientation val="minMax"/>
          <c:max val="16"/>
          <c:min val="10"/>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06001536"/>
        <c:crosses val="autoZero"/>
        <c:crossBetween val="between"/>
      </c:valAx>
    </c:plotArea>
    <c:legend>
      <c:legendPos val="r"/>
      <c:layout/>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平舘の深さ別の年平均水温</a:t>
            </a:r>
          </a:p>
        </c:rich>
      </c:tx>
      <c:layout/>
    </c:title>
    <c:plotArea>
      <c:layout/>
      <c:lineChart>
        <c:grouping val="standard"/>
        <c:ser>
          <c:idx val="0"/>
          <c:order val="0"/>
          <c:tx>
            <c:strRef>
              <c:f>年平均水温の推移!$A$2</c:f>
              <c:strCache>
                <c:ptCount val="1"/>
                <c:pt idx="0">
                  <c:v>1m</c:v>
                </c:pt>
              </c:strCache>
            </c:strRef>
          </c:tx>
          <c:spPr>
            <a:ln w="3175"/>
          </c:spPr>
          <c:marker>
            <c:spPr>
              <a:noFill/>
            </c:spPr>
          </c:marker>
          <c:trendline>
            <c:spPr>
              <a:ln>
                <a:solidFill>
                  <a:srgbClr val="8064A2">
                    <a:shade val="95000"/>
                    <a:satMod val="105000"/>
                  </a:srgbClr>
                </a:solidFill>
              </a:ln>
            </c:spPr>
            <c:trendlineType val="linear"/>
          </c:trendline>
          <c:cat>
            <c:numRef>
              <c:f>年平均水温の推移!$B$1:$AN$1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年平均水温の推移!$B$2:$AN$2</c:f>
              <c:numCache>
                <c:formatCode>General</c:formatCode>
                <c:ptCount val="39"/>
                <c:pt idx="3">
                  <c:v>13.455735294117677</c:v>
                </c:pt>
                <c:pt idx="4">
                  <c:v>14.667183098591551</c:v>
                </c:pt>
                <c:pt idx="6">
                  <c:v>13.261805555555553</c:v>
                </c:pt>
                <c:pt idx="7">
                  <c:v>13.667301587301571</c:v>
                </c:pt>
                <c:pt idx="9">
                  <c:v>14.10470588235294</c:v>
                </c:pt>
                <c:pt idx="11">
                  <c:v>14.304647887323968</c:v>
                </c:pt>
                <c:pt idx="12">
                  <c:v>13.725362318840581</c:v>
                </c:pt>
                <c:pt idx="13">
                  <c:v>14.250281690140845</c:v>
                </c:pt>
                <c:pt idx="16">
                  <c:v>15.338309859154936</c:v>
                </c:pt>
                <c:pt idx="17">
                  <c:v>14.164264705882353</c:v>
                </c:pt>
                <c:pt idx="18">
                  <c:v>14.506875000000003</c:v>
                </c:pt>
                <c:pt idx="19">
                  <c:v>14.25246376811595</c:v>
                </c:pt>
                <c:pt idx="20">
                  <c:v>15.329718309859157</c:v>
                </c:pt>
                <c:pt idx="21">
                  <c:v>15.158714285714284</c:v>
                </c:pt>
                <c:pt idx="22">
                  <c:v>13.964166666666674</c:v>
                </c:pt>
                <c:pt idx="23">
                  <c:v>14.903611111111113</c:v>
                </c:pt>
                <c:pt idx="24">
                  <c:v>14.824571428571415</c:v>
                </c:pt>
                <c:pt idx="25">
                  <c:v>13.860434782608722</c:v>
                </c:pt>
                <c:pt idx="26">
                  <c:v>15.33840579710145</c:v>
                </c:pt>
                <c:pt idx="27">
                  <c:v>14.378028169014069</c:v>
                </c:pt>
                <c:pt idx="28">
                  <c:v>14.611971830985917</c:v>
                </c:pt>
                <c:pt idx="29">
                  <c:v>14.025070422535208</c:v>
                </c:pt>
                <c:pt idx="30">
                  <c:v>14.706478873239437</c:v>
                </c:pt>
                <c:pt idx="31">
                  <c:v>14.605694444444454</c:v>
                </c:pt>
                <c:pt idx="32">
                  <c:v>13.927500000000002</c:v>
                </c:pt>
                <c:pt idx="33">
                  <c:v>15.168333333333335</c:v>
                </c:pt>
                <c:pt idx="34">
                  <c:v>14.671267605633798</c:v>
                </c:pt>
                <c:pt idx="35">
                  <c:v>14.63929577464789</c:v>
                </c:pt>
                <c:pt idx="36">
                  <c:v>15.391805555555557</c:v>
                </c:pt>
                <c:pt idx="37">
                  <c:v>14.023333333333332</c:v>
                </c:pt>
                <c:pt idx="38">
                  <c:v>14.859027777777779</c:v>
                </c:pt>
              </c:numCache>
            </c:numRef>
          </c:val>
        </c:ser>
        <c:ser>
          <c:idx val="1"/>
          <c:order val="1"/>
          <c:tx>
            <c:strRef>
              <c:f>年平均水温の推移!$A$3</c:f>
              <c:strCache>
                <c:ptCount val="1"/>
                <c:pt idx="0">
                  <c:v>15m</c:v>
                </c:pt>
              </c:strCache>
            </c:strRef>
          </c:tx>
          <c:spPr>
            <a:ln w="3175"/>
          </c:spPr>
          <c:marker>
            <c:spPr>
              <a:noFill/>
            </c:spPr>
          </c:marker>
          <c:trendline>
            <c:spPr>
              <a:ln>
                <a:solidFill>
                  <a:srgbClr val="C00000"/>
                </a:solidFill>
              </a:ln>
            </c:spPr>
            <c:trendlineType val="linear"/>
          </c:trendline>
          <c:cat>
            <c:numRef>
              <c:f>年平均水温の推移!$B$1:$AN$1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年平均水温の推移!$B$3:$AN$3</c:f>
              <c:numCache>
                <c:formatCode>General</c:formatCode>
                <c:ptCount val="39"/>
                <c:pt idx="3">
                  <c:v>13.080294117647075</c:v>
                </c:pt>
                <c:pt idx="4">
                  <c:v>14.18242857142857</c:v>
                </c:pt>
                <c:pt idx="6">
                  <c:v>13.258611111111094</c:v>
                </c:pt>
                <c:pt idx="9">
                  <c:v>13.932753623188402</c:v>
                </c:pt>
                <c:pt idx="10">
                  <c:v>11.298448275862071</c:v>
                </c:pt>
                <c:pt idx="11">
                  <c:v>13.94422535211266</c:v>
                </c:pt>
                <c:pt idx="12">
                  <c:v>13.471159420289855</c:v>
                </c:pt>
                <c:pt idx="13">
                  <c:v>14.005070422535205</c:v>
                </c:pt>
                <c:pt idx="14">
                  <c:v>12.983880597014949</c:v>
                </c:pt>
                <c:pt idx="15">
                  <c:v>13.358888888888915</c:v>
                </c:pt>
                <c:pt idx="16">
                  <c:v>15.165070422535209</c:v>
                </c:pt>
                <c:pt idx="17">
                  <c:v>13.977794117647079</c:v>
                </c:pt>
                <c:pt idx="18">
                  <c:v>14.299843750000001</c:v>
                </c:pt>
                <c:pt idx="19">
                  <c:v>14.098405797101453</c:v>
                </c:pt>
                <c:pt idx="20">
                  <c:v>15.050140845070421</c:v>
                </c:pt>
                <c:pt idx="21">
                  <c:v>14.89394366197182</c:v>
                </c:pt>
                <c:pt idx="22">
                  <c:v>13.839305555555555</c:v>
                </c:pt>
                <c:pt idx="23">
                  <c:v>14.721249999999998</c:v>
                </c:pt>
                <c:pt idx="24">
                  <c:v>14.563055555555557</c:v>
                </c:pt>
                <c:pt idx="25">
                  <c:v>13.910869565217389</c:v>
                </c:pt>
                <c:pt idx="26">
                  <c:v>14.85930555555557</c:v>
                </c:pt>
                <c:pt idx="27">
                  <c:v>14.023333333333333</c:v>
                </c:pt>
                <c:pt idx="28">
                  <c:v>14.491428571428573</c:v>
                </c:pt>
                <c:pt idx="29">
                  <c:v>13.827746478873257</c:v>
                </c:pt>
                <c:pt idx="30">
                  <c:v>14.366428571428576</c:v>
                </c:pt>
                <c:pt idx="31">
                  <c:v>14.661428571428571</c:v>
                </c:pt>
                <c:pt idx="32">
                  <c:v>13.735972222222223</c:v>
                </c:pt>
                <c:pt idx="33">
                  <c:v>14.885833333333354</c:v>
                </c:pt>
                <c:pt idx="34">
                  <c:v>14.422957746478867</c:v>
                </c:pt>
                <c:pt idx="35">
                  <c:v>14.464084507042282</c:v>
                </c:pt>
                <c:pt idx="36">
                  <c:v>15.042611111111098</c:v>
                </c:pt>
                <c:pt idx="37">
                  <c:v>13.837222222222222</c:v>
                </c:pt>
                <c:pt idx="38">
                  <c:v>14.608333333333333</c:v>
                </c:pt>
              </c:numCache>
            </c:numRef>
          </c:val>
        </c:ser>
        <c:ser>
          <c:idx val="2"/>
          <c:order val="2"/>
          <c:tx>
            <c:strRef>
              <c:f>年平均水温の推移!$A$4</c:f>
              <c:strCache>
                <c:ptCount val="1"/>
                <c:pt idx="0">
                  <c:v>30m</c:v>
                </c:pt>
              </c:strCache>
            </c:strRef>
          </c:tx>
          <c:spPr>
            <a:ln w="3175"/>
          </c:spPr>
          <c:marker>
            <c:spPr>
              <a:noFill/>
            </c:spPr>
          </c:marker>
          <c:trendline>
            <c:spPr>
              <a:ln>
                <a:solidFill>
                  <a:srgbClr val="92D050"/>
                </a:solidFill>
              </a:ln>
            </c:spPr>
            <c:trendlineType val="linear"/>
          </c:trendline>
          <c:cat>
            <c:numRef>
              <c:f>年平均水温の推移!$B$1:$AN$1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年平均水温の推移!$B$4:$AN$4</c:f>
              <c:numCache>
                <c:formatCode>General</c:formatCode>
                <c:ptCount val="39"/>
                <c:pt idx="11">
                  <c:v>13.314647887323964</c:v>
                </c:pt>
                <c:pt idx="12">
                  <c:v>13.012898550724653</c:v>
                </c:pt>
                <c:pt idx="13">
                  <c:v>13.5743661971831</c:v>
                </c:pt>
                <c:pt idx="16">
                  <c:v>14.727605633802819</c:v>
                </c:pt>
                <c:pt idx="17">
                  <c:v>13.527205882352941</c:v>
                </c:pt>
                <c:pt idx="18">
                  <c:v>13.909375000000001</c:v>
                </c:pt>
                <c:pt idx="19">
                  <c:v>13.79608695652176</c:v>
                </c:pt>
                <c:pt idx="20">
                  <c:v>14.571267605633798</c:v>
                </c:pt>
                <c:pt idx="21">
                  <c:v>14.527605633802812</c:v>
                </c:pt>
                <c:pt idx="22">
                  <c:v>13.392638888888918</c:v>
                </c:pt>
                <c:pt idx="23">
                  <c:v>14.276111111111099</c:v>
                </c:pt>
                <c:pt idx="24">
                  <c:v>14.085138888888901</c:v>
                </c:pt>
                <c:pt idx="25">
                  <c:v>13.726231884057968</c:v>
                </c:pt>
                <c:pt idx="26">
                  <c:v>14.256388888888885</c:v>
                </c:pt>
                <c:pt idx="27">
                  <c:v>13.663943661971818</c:v>
                </c:pt>
                <c:pt idx="28">
                  <c:v>14.077777777777769</c:v>
                </c:pt>
                <c:pt idx="29">
                  <c:v>13.55550724637683</c:v>
                </c:pt>
                <c:pt idx="30">
                  <c:v>14.139857142857123</c:v>
                </c:pt>
                <c:pt idx="31">
                  <c:v>14.107042253521129</c:v>
                </c:pt>
                <c:pt idx="32">
                  <c:v>13.242222222222217</c:v>
                </c:pt>
                <c:pt idx="33">
                  <c:v>14.454444444444464</c:v>
                </c:pt>
                <c:pt idx="34">
                  <c:v>13.872253521126774</c:v>
                </c:pt>
                <c:pt idx="35">
                  <c:v>14.118169014084501</c:v>
                </c:pt>
                <c:pt idx="36">
                  <c:v>14.514500000000002</c:v>
                </c:pt>
                <c:pt idx="37">
                  <c:v>13.418611111111098</c:v>
                </c:pt>
                <c:pt idx="38">
                  <c:v>14.075000000000006</c:v>
                </c:pt>
              </c:numCache>
            </c:numRef>
          </c:val>
        </c:ser>
        <c:ser>
          <c:idx val="3"/>
          <c:order val="3"/>
          <c:tx>
            <c:strRef>
              <c:f>年平均水温の推移!$A$5</c:f>
              <c:strCache>
                <c:ptCount val="1"/>
                <c:pt idx="0">
                  <c:v>45m</c:v>
                </c:pt>
              </c:strCache>
            </c:strRef>
          </c:tx>
          <c:spPr>
            <a:ln w="3175"/>
          </c:spPr>
          <c:marker>
            <c:spPr>
              <a:noFill/>
            </c:spPr>
          </c:marker>
          <c:trendline>
            <c:spPr>
              <a:ln>
                <a:solidFill>
                  <a:srgbClr val="7030A0"/>
                </a:solidFill>
              </a:ln>
            </c:spPr>
            <c:trendlineType val="linear"/>
          </c:trendline>
          <c:cat>
            <c:numRef>
              <c:f>年平均水温の推移!$B$1:$AN$1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年平均水温の推移!$B$5:$AN$5</c:f>
              <c:numCache>
                <c:formatCode>General</c:formatCode>
                <c:ptCount val="39"/>
                <c:pt idx="4">
                  <c:v>13.169436619718349</c:v>
                </c:pt>
                <c:pt idx="6">
                  <c:v>12.303888888888904</c:v>
                </c:pt>
                <c:pt idx="8">
                  <c:v>13.407833333333334</c:v>
                </c:pt>
                <c:pt idx="9">
                  <c:v>12.824705882352944</c:v>
                </c:pt>
                <c:pt idx="11">
                  <c:v>12.354225352112675</c:v>
                </c:pt>
                <c:pt idx="12">
                  <c:v>12.19028985507247</c:v>
                </c:pt>
                <c:pt idx="13">
                  <c:v>12.959295774647886</c:v>
                </c:pt>
                <c:pt idx="16">
                  <c:v>13.819859154929572</c:v>
                </c:pt>
                <c:pt idx="17">
                  <c:v>12.792794117647079</c:v>
                </c:pt>
                <c:pt idx="18">
                  <c:v>13.17234375</c:v>
                </c:pt>
                <c:pt idx="19">
                  <c:v>13.224637681159418</c:v>
                </c:pt>
                <c:pt idx="20">
                  <c:v>13.722535211267628</c:v>
                </c:pt>
                <c:pt idx="21">
                  <c:v>13.779577464788733</c:v>
                </c:pt>
                <c:pt idx="22">
                  <c:v>12.631388888888871</c:v>
                </c:pt>
                <c:pt idx="23">
                  <c:v>13.519861111111098</c:v>
                </c:pt>
                <c:pt idx="24">
                  <c:v>13.293194444444445</c:v>
                </c:pt>
                <c:pt idx="25">
                  <c:v>13.230588235294119</c:v>
                </c:pt>
                <c:pt idx="26">
                  <c:v>13.34555555555557</c:v>
                </c:pt>
                <c:pt idx="27">
                  <c:v>12.76633802816902</c:v>
                </c:pt>
                <c:pt idx="28">
                  <c:v>13.378333333333327</c:v>
                </c:pt>
                <c:pt idx="29">
                  <c:v>12.766056338028184</c:v>
                </c:pt>
                <c:pt idx="30">
                  <c:v>13.74361111111109</c:v>
                </c:pt>
                <c:pt idx="31">
                  <c:v>13.233888888888888</c:v>
                </c:pt>
                <c:pt idx="32">
                  <c:v>12.509305555555557</c:v>
                </c:pt>
                <c:pt idx="33">
                  <c:v>13.696666666666674</c:v>
                </c:pt>
                <c:pt idx="34">
                  <c:v>12.909859154929579</c:v>
                </c:pt>
                <c:pt idx="35">
                  <c:v>13.362816901408474</c:v>
                </c:pt>
                <c:pt idx="36">
                  <c:v>13.40838888888889</c:v>
                </c:pt>
                <c:pt idx="37">
                  <c:v>12.653472222222236</c:v>
                </c:pt>
                <c:pt idx="38">
                  <c:v>13.078750000000001</c:v>
                </c:pt>
              </c:numCache>
            </c:numRef>
          </c:val>
        </c:ser>
        <c:marker val="1"/>
        <c:axId val="149390464"/>
        <c:axId val="149391616"/>
      </c:lineChart>
      <c:catAx>
        <c:axId val="149390464"/>
        <c:scaling>
          <c:orientation val="minMax"/>
        </c:scaling>
        <c:axPos val="b"/>
        <c:numFmt formatCode="General" sourceLinked="1"/>
        <c:majorTickMark val="none"/>
        <c:tickLblPos val="nextTo"/>
        <c:crossAx val="149391616"/>
        <c:crosses val="autoZero"/>
        <c:auto val="1"/>
        <c:lblAlgn val="ctr"/>
        <c:lblOffset val="100"/>
      </c:catAx>
      <c:valAx>
        <c:axId val="149391616"/>
        <c:scaling>
          <c:orientation val="minMax"/>
          <c:max val="16"/>
          <c:min val="10"/>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49390464"/>
        <c:crosses val="autoZero"/>
        <c:crossBetween val="between"/>
      </c:valAx>
    </c:plotArea>
    <c:legend>
      <c:legendPos val="r"/>
      <c:layout/>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東湾の深さ別の年平均水温</a:t>
            </a:r>
          </a:p>
        </c:rich>
      </c:tx>
      <c:layout/>
    </c:title>
    <c:plotArea>
      <c:layout/>
      <c:lineChart>
        <c:grouping val="standard"/>
        <c:ser>
          <c:idx val="0"/>
          <c:order val="0"/>
          <c:tx>
            <c:strRef>
              <c:f>年平均水温の推移!$A$14</c:f>
              <c:strCache>
                <c:ptCount val="1"/>
                <c:pt idx="0">
                  <c:v>1m</c:v>
                </c:pt>
              </c:strCache>
            </c:strRef>
          </c:tx>
          <c:spPr>
            <a:ln w="3175"/>
          </c:spPr>
          <c:marker>
            <c:spPr>
              <a:noFill/>
            </c:spPr>
          </c:marker>
          <c:trendline>
            <c:spPr>
              <a:ln>
                <a:solidFill>
                  <a:srgbClr val="0070C0"/>
                </a:solidFill>
              </a:ln>
            </c:spPr>
            <c:trendlineType val="linear"/>
          </c:trendline>
          <c:cat>
            <c:numRef>
              <c:f>年平均水温の推移!$B$13:$AC$13</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年平均水温の推移!$B$14:$AC$14</c:f>
              <c:numCache>
                <c:formatCode>General</c:formatCode>
                <c:ptCount val="28"/>
                <c:pt idx="0">
                  <c:v>12.584305555555551</c:v>
                </c:pt>
                <c:pt idx="1">
                  <c:v>11.756417910447778</c:v>
                </c:pt>
                <c:pt idx="2">
                  <c:v>12.739714285714287</c:v>
                </c:pt>
                <c:pt idx="5">
                  <c:v>13.947746478873254</c:v>
                </c:pt>
                <c:pt idx="6">
                  <c:v>12.274776119402986</c:v>
                </c:pt>
                <c:pt idx="7">
                  <c:v>13.229253731343283</c:v>
                </c:pt>
                <c:pt idx="8">
                  <c:v>12.652898550724661</c:v>
                </c:pt>
                <c:pt idx="9">
                  <c:v>13.639999999999999</c:v>
                </c:pt>
                <c:pt idx="10">
                  <c:v>13.591690140845069</c:v>
                </c:pt>
                <c:pt idx="11">
                  <c:v>12.116388888888892</c:v>
                </c:pt>
                <c:pt idx="12">
                  <c:v>13.017971014492748</c:v>
                </c:pt>
                <c:pt idx="13">
                  <c:v>13.051142857142866</c:v>
                </c:pt>
                <c:pt idx="14">
                  <c:v>12.580597014925392</c:v>
                </c:pt>
                <c:pt idx="15">
                  <c:v>13.303750000000004</c:v>
                </c:pt>
                <c:pt idx="16">
                  <c:v>12.569857142857142</c:v>
                </c:pt>
                <c:pt idx="17">
                  <c:v>12.933194444444446</c:v>
                </c:pt>
                <c:pt idx="18">
                  <c:v>11.968888888888896</c:v>
                </c:pt>
                <c:pt idx="19">
                  <c:v>13.226388888888891</c:v>
                </c:pt>
                <c:pt idx="20">
                  <c:v>12.645833333333332</c:v>
                </c:pt>
                <c:pt idx="21">
                  <c:v>12.252222222222224</c:v>
                </c:pt>
                <c:pt idx="22">
                  <c:v>13.08114285714287</c:v>
                </c:pt>
                <c:pt idx="23">
                  <c:v>12.765774647887326</c:v>
                </c:pt>
                <c:pt idx="24">
                  <c:v>13.040972222222225</c:v>
                </c:pt>
                <c:pt idx="25">
                  <c:v>13.960138888888901</c:v>
                </c:pt>
                <c:pt idx="26">
                  <c:v>12.576111111111111</c:v>
                </c:pt>
                <c:pt idx="27">
                  <c:v>12.946000000000002</c:v>
                </c:pt>
              </c:numCache>
            </c:numRef>
          </c:val>
        </c:ser>
        <c:ser>
          <c:idx val="1"/>
          <c:order val="1"/>
          <c:tx>
            <c:strRef>
              <c:f>年平均水温の推移!$A$15</c:f>
              <c:strCache>
                <c:ptCount val="1"/>
                <c:pt idx="0">
                  <c:v>15m</c:v>
                </c:pt>
              </c:strCache>
            </c:strRef>
          </c:tx>
          <c:spPr>
            <a:ln w="3175"/>
          </c:spPr>
          <c:marker>
            <c:spPr>
              <a:noFill/>
            </c:spPr>
          </c:marker>
          <c:trendline>
            <c:spPr>
              <a:ln>
                <a:solidFill>
                  <a:srgbClr val="C00000"/>
                </a:solidFill>
              </a:ln>
            </c:spPr>
            <c:trendlineType val="linear"/>
          </c:trendline>
          <c:cat>
            <c:numRef>
              <c:f>年平均水温の推移!$B$13:$AC$13</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年平均水温の推移!$B$15:$AC$15</c:f>
              <c:numCache>
                <c:formatCode>General</c:formatCode>
                <c:ptCount val="28"/>
                <c:pt idx="0">
                  <c:v>12.08028985507247</c:v>
                </c:pt>
                <c:pt idx="5">
                  <c:v>13.552253521126756</c:v>
                </c:pt>
                <c:pt idx="6">
                  <c:v>11.814328358208956</c:v>
                </c:pt>
                <c:pt idx="7">
                  <c:v>12.729999999999999</c:v>
                </c:pt>
                <c:pt idx="8">
                  <c:v>12.361739130434795</c:v>
                </c:pt>
                <c:pt idx="9">
                  <c:v>13.005070422535214</c:v>
                </c:pt>
                <c:pt idx="10">
                  <c:v>13.178169014084505</c:v>
                </c:pt>
                <c:pt idx="11">
                  <c:v>11.718888888888872</c:v>
                </c:pt>
                <c:pt idx="12">
                  <c:v>12.530724637681157</c:v>
                </c:pt>
                <c:pt idx="13">
                  <c:v>12.689714285714286</c:v>
                </c:pt>
                <c:pt idx="14">
                  <c:v>11.799701492537313</c:v>
                </c:pt>
                <c:pt idx="15">
                  <c:v>12.626250000000001</c:v>
                </c:pt>
                <c:pt idx="16">
                  <c:v>12.150714285714299</c:v>
                </c:pt>
                <c:pt idx="17">
                  <c:v>12.625972222222224</c:v>
                </c:pt>
                <c:pt idx="18">
                  <c:v>11.571805555555557</c:v>
                </c:pt>
                <c:pt idx="19">
                  <c:v>12.741971830985911</c:v>
                </c:pt>
                <c:pt idx="20">
                  <c:v>12.052916666666684</c:v>
                </c:pt>
                <c:pt idx="21">
                  <c:v>11.755277777777778</c:v>
                </c:pt>
                <c:pt idx="22">
                  <c:v>12.458732394366223</c:v>
                </c:pt>
                <c:pt idx="23">
                  <c:v>12.102676056338046</c:v>
                </c:pt>
                <c:pt idx="26">
                  <c:v>11.731388888888876</c:v>
                </c:pt>
                <c:pt idx="27">
                  <c:v>12.008571428571409</c:v>
                </c:pt>
              </c:numCache>
            </c:numRef>
          </c:val>
        </c:ser>
        <c:ser>
          <c:idx val="2"/>
          <c:order val="2"/>
          <c:tx>
            <c:strRef>
              <c:f>年平均水温の推移!$A$16</c:f>
              <c:strCache>
                <c:ptCount val="1"/>
                <c:pt idx="0">
                  <c:v>30m</c:v>
                </c:pt>
              </c:strCache>
            </c:strRef>
          </c:tx>
          <c:spPr>
            <a:ln w="3175"/>
          </c:spPr>
          <c:marker>
            <c:spPr>
              <a:noFill/>
            </c:spPr>
          </c:marker>
          <c:trendline>
            <c:spPr>
              <a:ln>
                <a:solidFill>
                  <a:srgbClr val="92D050"/>
                </a:solidFill>
              </a:ln>
            </c:spPr>
            <c:trendlineType val="linear"/>
          </c:trendline>
          <c:cat>
            <c:numRef>
              <c:f>年平均水温の推移!$B$13:$AC$13</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年平均水温の推移!$B$16:$AC$16</c:f>
              <c:numCache>
                <c:formatCode>General</c:formatCode>
                <c:ptCount val="28"/>
                <c:pt idx="0">
                  <c:v>10.552253521126756</c:v>
                </c:pt>
                <c:pt idx="5">
                  <c:v>12.860140845070424</c:v>
                </c:pt>
                <c:pt idx="6">
                  <c:v>10.853432835820948</c:v>
                </c:pt>
                <c:pt idx="7">
                  <c:v>11.807611940298498</c:v>
                </c:pt>
                <c:pt idx="8">
                  <c:v>11.621304347826088</c:v>
                </c:pt>
                <c:pt idx="9">
                  <c:v>11.64583333333333</c:v>
                </c:pt>
                <c:pt idx="10">
                  <c:v>12.384647887323968</c:v>
                </c:pt>
                <c:pt idx="11">
                  <c:v>10.706250000000001</c:v>
                </c:pt>
                <c:pt idx="12">
                  <c:v>12.024927536231873</c:v>
                </c:pt>
                <c:pt idx="13">
                  <c:v>11.948857142857126</c:v>
                </c:pt>
                <c:pt idx="14">
                  <c:v>11.205820895522386</c:v>
                </c:pt>
                <c:pt idx="15">
                  <c:v>11.731805555555548</c:v>
                </c:pt>
                <c:pt idx="16">
                  <c:v>11.41457142857141</c:v>
                </c:pt>
                <c:pt idx="17">
                  <c:v>11.807638888888899</c:v>
                </c:pt>
                <c:pt idx="18">
                  <c:v>10.82666666666668</c:v>
                </c:pt>
                <c:pt idx="19">
                  <c:v>11.824583333333347</c:v>
                </c:pt>
                <c:pt idx="20">
                  <c:v>11.14041666666667</c:v>
                </c:pt>
                <c:pt idx="21">
                  <c:v>10.72875</c:v>
                </c:pt>
                <c:pt idx="22">
                  <c:v>11.913098591549314</c:v>
                </c:pt>
                <c:pt idx="23">
                  <c:v>11.111971830985917</c:v>
                </c:pt>
                <c:pt idx="26">
                  <c:v>10.829583333333344</c:v>
                </c:pt>
              </c:numCache>
            </c:numRef>
          </c:val>
        </c:ser>
        <c:ser>
          <c:idx val="3"/>
          <c:order val="3"/>
          <c:tx>
            <c:strRef>
              <c:f>年平均水温の推移!$A$17</c:f>
              <c:strCache>
                <c:ptCount val="1"/>
                <c:pt idx="0">
                  <c:v>46m</c:v>
                </c:pt>
              </c:strCache>
            </c:strRef>
          </c:tx>
          <c:spPr>
            <a:ln w="3175"/>
          </c:spPr>
          <c:marker>
            <c:spPr>
              <a:noFill/>
            </c:spPr>
          </c:marker>
          <c:trendline>
            <c:spPr>
              <a:ln>
                <a:solidFill>
                  <a:srgbClr val="7030A0"/>
                </a:solidFill>
              </a:ln>
            </c:spPr>
            <c:trendlineType val="linear"/>
          </c:trendline>
          <c:cat>
            <c:numRef>
              <c:f>年平均水温の推移!$B$13:$AC$13</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年平均水温の推移!$B$17:$AC$17</c:f>
              <c:numCache>
                <c:formatCode>General</c:formatCode>
                <c:ptCount val="28"/>
                <c:pt idx="0">
                  <c:v>9.6582089552238699</c:v>
                </c:pt>
                <c:pt idx="5">
                  <c:v>11.153802816901431</c:v>
                </c:pt>
                <c:pt idx="6">
                  <c:v>9.5044776119403007</c:v>
                </c:pt>
                <c:pt idx="7">
                  <c:v>10.428955223880601</c:v>
                </c:pt>
                <c:pt idx="8">
                  <c:v>10.551739130434784</c:v>
                </c:pt>
                <c:pt idx="9">
                  <c:v>9.5025000000000048</c:v>
                </c:pt>
                <c:pt idx="10">
                  <c:v>11.020140845070419</c:v>
                </c:pt>
                <c:pt idx="11">
                  <c:v>9.3713888888888928</c:v>
                </c:pt>
                <c:pt idx="12">
                  <c:v>10.698260869565217</c:v>
                </c:pt>
                <c:pt idx="13">
                  <c:v>10.382857142857144</c:v>
                </c:pt>
                <c:pt idx="14">
                  <c:v>10.431492537313446</c:v>
                </c:pt>
                <c:pt idx="15">
                  <c:v>10.305416666666696</c:v>
                </c:pt>
                <c:pt idx="16">
                  <c:v>9.8324285714285704</c:v>
                </c:pt>
                <c:pt idx="17">
                  <c:v>10.427222222222223</c:v>
                </c:pt>
                <c:pt idx="18">
                  <c:v>9.4172222222222217</c:v>
                </c:pt>
                <c:pt idx="19">
                  <c:v>10.82416666666667</c:v>
                </c:pt>
                <c:pt idx="20">
                  <c:v>9.7294444444444448</c:v>
                </c:pt>
                <c:pt idx="21">
                  <c:v>9.4916666666666725</c:v>
                </c:pt>
                <c:pt idx="22">
                  <c:v>10.781408450704225</c:v>
                </c:pt>
                <c:pt idx="23">
                  <c:v>9.726197183098563</c:v>
                </c:pt>
                <c:pt idx="26">
                  <c:v>9.7979166666666622</c:v>
                </c:pt>
                <c:pt idx="27">
                  <c:v>9.5877142857142861</c:v>
                </c:pt>
              </c:numCache>
            </c:numRef>
          </c:val>
        </c:ser>
        <c:marker val="1"/>
        <c:axId val="149467904"/>
        <c:axId val="149469440"/>
      </c:lineChart>
      <c:catAx>
        <c:axId val="149467904"/>
        <c:scaling>
          <c:orientation val="minMax"/>
        </c:scaling>
        <c:axPos val="b"/>
        <c:numFmt formatCode="General" sourceLinked="1"/>
        <c:majorTickMark val="none"/>
        <c:tickLblPos val="nextTo"/>
        <c:crossAx val="149469440"/>
        <c:crosses val="autoZero"/>
        <c:auto val="1"/>
        <c:lblAlgn val="ctr"/>
        <c:lblOffset val="100"/>
      </c:catAx>
      <c:valAx>
        <c:axId val="149469440"/>
        <c:scaling>
          <c:orientation val="minMax"/>
          <c:max val="16"/>
          <c:min val="8"/>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49467904"/>
        <c:crosses val="autoZero"/>
        <c:crossBetween val="between"/>
      </c:valAx>
    </c:plotArea>
    <c:legend>
      <c:legendPos val="r"/>
      <c:layout/>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年平均水温の傾向</a:t>
            </a:r>
          </a:p>
        </c:rich>
      </c:tx>
      <c:layout/>
    </c:title>
    <c:plotArea>
      <c:layout/>
      <c:barChart>
        <c:barDir val="col"/>
        <c:grouping val="clustered"/>
        <c:ser>
          <c:idx val="0"/>
          <c:order val="0"/>
          <c:tx>
            <c:strRef>
              <c:f>新上昇率!$F$1</c:f>
              <c:strCache>
                <c:ptCount val="1"/>
                <c:pt idx="0">
                  <c:v>年平均</c:v>
                </c:pt>
              </c:strCache>
            </c:strRef>
          </c:tx>
          <c:dPt>
            <c:idx val="0"/>
            <c:spPr>
              <a:solidFill>
                <a:srgbClr val="FF0000"/>
              </a:solidFill>
            </c:spPr>
          </c:dPt>
          <c:dPt>
            <c:idx val="1"/>
            <c:spPr>
              <a:solidFill>
                <a:srgbClr val="FF0000"/>
              </a:solidFill>
            </c:spPr>
          </c:dPt>
          <c:dPt>
            <c:idx val="2"/>
            <c:spPr>
              <a:solidFill>
                <a:srgbClr val="FF0000"/>
              </a:solidFill>
            </c:spPr>
          </c:dPt>
          <c:dPt>
            <c:idx val="3"/>
            <c:spPr>
              <a:solidFill>
                <a:srgbClr val="FF0000"/>
              </a:solidFill>
            </c:spPr>
          </c:dPt>
          <c:dPt>
            <c:idx val="4"/>
            <c:spPr>
              <a:solidFill>
                <a:srgbClr val="00B050"/>
              </a:solidFill>
            </c:spPr>
          </c:dPt>
          <c:dPt>
            <c:idx val="5"/>
            <c:spPr>
              <a:solidFill>
                <a:srgbClr val="00B050"/>
              </a:solidFill>
            </c:spPr>
          </c:dPt>
          <c:dPt>
            <c:idx val="6"/>
            <c:spPr>
              <a:solidFill>
                <a:srgbClr val="00B050"/>
              </a:solidFill>
            </c:spPr>
          </c:dPt>
          <c:dPt>
            <c:idx val="7"/>
            <c:spPr>
              <a:solidFill>
                <a:srgbClr val="00B050"/>
              </a:solidFill>
            </c:spPr>
          </c:dPt>
          <c:cat>
            <c:strRef>
              <c:f>新上昇率!$A$2:$A$13</c:f>
              <c:strCache>
                <c:ptCount val="12"/>
                <c:pt idx="0">
                  <c:v>平舘1m</c:v>
                </c:pt>
                <c:pt idx="1">
                  <c:v>平舘15m</c:v>
                </c:pt>
                <c:pt idx="2">
                  <c:v>平舘30m</c:v>
                </c:pt>
                <c:pt idx="3">
                  <c:v>平舘45m</c:v>
                </c:pt>
                <c:pt idx="4">
                  <c:v>青森1m</c:v>
                </c:pt>
                <c:pt idx="5">
                  <c:v>青森15m</c:v>
                </c:pt>
                <c:pt idx="6">
                  <c:v>青森30m</c:v>
                </c:pt>
                <c:pt idx="7">
                  <c:v>青森44m</c:v>
                </c:pt>
                <c:pt idx="8">
                  <c:v>東湾1m</c:v>
                </c:pt>
                <c:pt idx="9">
                  <c:v>東湾15m</c:v>
                </c:pt>
                <c:pt idx="10">
                  <c:v>東湾30m</c:v>
                </c:pt>
                <c:pt idx="11">
                  <c:v>東湾46m</c:v>
                </c:pt>
              </c:strCache>
            </c:strRef>
          </c:cat>
          <c:val>
            <c:numRef>
              <c:f>新上昇率!$F$2:$F$13</c:f>
              <c:numCache>
                <c:formatCode>General</c:formatCode>
                <c:ptCount val="12"/>
                <c:pt idx="0">
                  <c:v>2.4799999999999999E-2</c:v>
                </c:pt>
                <c:pt idx="1">
                  <c:v>3.7800000000000104E-2</c:v>
                </c:pt>
                <c:pt idx="2">
                  <c:v>1.2900000000000003E-2</c:v>
                </c:pt>
                <c:pt idx="3">
                  <c:v>1.0300000000000005E-2</c:v>
                </c:pt>
                <c:pt idx="4">
                  <c:v>1.3599999999999998E-2</c:v>
                </c:pt>
                <c:pt idx="5">
                  <c:v>1.5900000000000001E-2</c:v>
                </c:pt>
                <c:pt idx="6">
                  <c:v>1.6899999999999998E-2</c:v>
                </c:pt>
                <c:pt idx="7">
                  <c:v>1.3700000000000042E-2</c:v>
                </c:pt>
                <c:pt idx="8">
                  <c:v>1.5699999999999999E-2</c:v>
                </c:pt>
                <c:pt idx="9">
                  <c:v>-2.8199999999999989E-2</c:v>
                </c:pt>
                <c:pt idx="10">
                  <c:v>-2.0799999999999999E-2</c:v>
                </c:pt>
                <c:pt idx="11">
                  <c:v>-1.5699999999999999E-2</c:v>
                </c:pt>
              </c:numCache>
            </c:numRef>
          </c:val>
        </c:ser>
        <c:axId val="149498496"/>
        <c:axId val="149500288"/>
      </c:barChart>
      <c:catAx>
        <c:axId val="149498496"/>
        <c:scaling>
          <c:orientation val="minMax"/>
        </c:scaling>
        <c:axPos val="b"/>
        <c:majorTickMark val="none"/>
        <c:tickLblPos val="low"/>
        <c:crossAx val="149500288"/>
        <c:crosses val="autoZero"/>
        <c:auto val="1"/>
        <c:lblAlgn val="ctr"/>
        <c:lblOffset val="100"/>
      </c:catAx>
      <c:valAx>
        <c:axId val="149500288"/>
        <c:scaling>
          <c:orientation val="minMax"/>
        </c:scaling>
        <c:axPos val="l"/>
        <c:majorGridlines/>
        <c:numFmt formatCode="General" sourceLinked="1"/>
        <c:majorTickMark val="none"/>
        <c:tickLblPos val="nextTo"/>
        <c:crossAx val="149498496"/>
        <c:crosses val="autoZero"/>
        <c:crossBetween val="between"/>
      </c:valAx>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青森</a:t>
            </a:r>
            <a:r>
              <a:rPr lang="en-US" altLang="ja-JP"/>
              <a:t>1m</a:t>
            </a:r>
            <a:r>
              <a:rPr lang="ja-JP" altLang="en-US"/>
              <a:t>の季節別の水温推移</a:t>
            </a:r>
          </a:p>
        </c:rich>
      </c:tx>
      <c:layout/>
    </c:title>
    <c:plotArea>
      <c:layout/>
      <c:lineChart>
        <c:grouping val="standard"/>
        <c:ser>
          <c:idx val="0"/>
          <c:order val="0"/>
          <c:tx>
            <c:strRef>
              <c:f>青森1m!$A$2</c:f>
              <c:strCache>
                <c:ptCount val="1"/>
                <c:pt idx="0">
                  <c:v>冬(2月～4月)</c:v>
                </c:pt>
              </c:strCache>
            </c:strRef>
          </c:tx>
          <c:spPr>
            <a:ln w="3175"/>
          </c:spPr>
          <c:marker>
            <c:spPr>
              <a:noFill/>
            </c:spPr>
          </c:marker>
          <c:trendline>
            <c:spPr>
              <a:ln>
                <a:solidFill>
                  <a:srgbClr val="0070C0"/>
                </a:solidFill>
              </a:ln>
            </c:spPr>
            <c:trendlineType val="linear"/>
          </c:trendline>
          <c:cat>
            <c:numRef>
              <c:f>青森1m!$B$1:$AN$1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青森1m!$B$2:$AN$2</c:f>
              <c:numCache>
                <c:formatCode>General</c:formatCode>
                <c:ptCount val="39"/>
                <c:pt idx="1">
                  <c:v>7.7200000000000006</c:v>
                </c:pt>
                <c:pt idx="2">
                  <c:v>6.3509090909090915</c:v>
                </c:pt>
                <c:pt idx="3">
                  <c:v>6.4422222222222318</c:v>
                </c:pt>
                <c:pt idx="5">
                  <c:v>7.5044444444444425</c:v>
                </c:pt>
                <c:pt idx="6">
                  <c:v>4.3172222222222221</c:v>
                </c:pt>
                <c:pt idx="7">
                  <c:v>6.3707142857142864</c:v>
                </c:pt>
                <c:pt idx="8">
                  <c:v>4.963571428571429</c:v>
                </c:pt>
                <c:pt idx="9">
                  <c:v>7.8238888888888845</c:v>
                </c:pt>
                <c:pt idx="10">
                  <c:v>4.3121428571428497</c:v>
                </c:pt>
                <c:pt idx="11">
                  <c:v>6.3205555555555399</c:v>
                </c:pt>
                <c:pt idx="12">
                  <c:v>5.0416666666666714</c:v>
                </c:pt>
                <c:pt idx="13">
                  <c:v>6.9105882352941181</c:v>
                </c:pt>
                <c:pt idx="14">
                  <c:v>7.0655555555555436</c:v>
                </c:pt>
                <c:pt idx="15">
                  <c:v>7.5594444444444484</c:v>
                </c:pt>
                <c:pt idx="16">
                  <c:v>8.3872222222222224</c:v>
                </c:pt>
                <c:pt idx="17">
                  <c:v>6.5338888888888862</c:v>
                </c:pt>
                <c:pt idx="18">
                  <c:v>7.5831250000000017</c:v>
                </c:pt>
                <c:pt idx="19">
                  <c:v>7.9144444444444453</c:v>
                </c:pt>
                <c:pt idx="20">
                  <c:v>7.5583333333333416</c:v>
                </c:pt>
                <c:pt idx="21">
                  <c:v>7.4552941176470577</c:v>
                </c:pt>
                <c:pt idx="22">
                  <c:v>6.5255555555555418</c:v>
                </c:pt>
                <c:pt idx="23">
                  <c:v>7.8394444444444504</c:v>
                </c:pt>
                <c:pt idx="24">
                  <c:v>6.91</c:v>
                </c:pt>
                <c:pt idx="25">
                  <c:v>5.0572222222222214</c:v>
                </c:pt>
                <c:pt idx="26">
                  <c:v>7.0049999999999955</c:v>
                </c:pt>
                <c:pt idx="27">
                  <c:v>7.1905882352941175</c:v>
                </c:pt>
                <c:pt idx="28">
                  <c:v>8.1416666666666657</c:v>
                </c:pt>
                <c:pt idx="29">
                  <c:v>6.4044444444444464</c:v>
                </c:pt>
                <c:pt idx="30">
                  <c:v>5.9716666666666764</c:v>
                </c:pt>
                <c:pt idx="31">
                  <c:v>5.3411111111111111</c:v>
                </c:pt>
                <c:pt idx="32">
                  <c:v>4.9311111111111199</c:v>
                </c:pt>
                <c:pt idx="33">
                  <c:v>7.3305555555555451</c:v>
                </c:pt>
                <c:pt idx="34">
                  <c:v>6.692222222222223</c:v>
                </c:pt>
                <c:pt idx="35">
                  <c:v>7.7882352941176514</c:v>
                </c:pt>
                <c:pt idx="36">
                  <c:v>6.8364705882352865</c:v>
                </c:pt>
                <c:pt idx="37">
                  <c:v>4.9261111111111102</c:v>
                </c:pt>
                <c:pt idx="38">
                  <c:v>4.6994444444444436</c:v>
                </c:pt>
              </c:numCache>
            </c:numRef>
          </c:val>
        </c:ser>
        <c:ser>
          <c:idx val="1"/>
          <c:order val="1"/>
          <c:tx>
            <c:strRef>
              <c:f>青森1m!$A$3</c:f>
              <c:strCache>
                <c:ptCount val="1"/>
                <c:pt idx="0">
                  <c:v>春(5月～7月)</c:v>
                </c:pt>
              </c:strCache>
            </c:strRef>
          </c:tx>
          <c:spPr>
            <a:ln w="3175"/>
          </c:spPr>
          <c:marker>
            <c:spPr>
              <a:noFill/>
            </c:spPr>
          </c:marker>
          <c:trendline>
            <c:spPr>
              <a:ln>
                <a:solidFill>
                  <a:srgbClr val="C00000"/>
                </a:solidFill>
              </a:ln>
            </c:spPr>
            <c:trendlineType val="linear"/>
          </c:trendline>
          <c:cat>
            <c:numRef>
              <c:f>青森1m!$B$1:$AN$1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青森1m!$B$3:$AN$3</c:f>
              <c:numCache>
                <c:formatCode>General</c:formatCode>
                <c:ptCount val="39"/>
                <c:pt idx="1">
                  <c:v>14.677333333333333</c:v>
                </c:pt>
                <c:pt idx="2">
                  <c:v>15.220624999999998</c:v>
                </c:pt>
                <c:pt idx="3">
                  <c:v>15.016000000000002</c:v>
                </c:pt>
                <c:pt idx="5">
                  <c:v>15.050625</c:v>
                </c:pt>
                <c:pt idx="6">
                  <c:v>15.365555555555575</c:v>
                </c:pt>
                <c:pt idx="7">
                  <c:v>14.583333333333334</c:v>
                </c:pt>
                <c:pt idx="9">
                  <c:v>14.226470588235294</c:v>
                </c:pt>
                <c:pt idx="10">
                  <c:v>14.894444444444456</c:v>
                </c:pt>
                <c:pt idx="11">
                  <c:v>15.310555555555554</c:v>
                </c:pt>
                <c:pt idx="12">
                  <c:v>13.951111111111111</c:v>
                </c:pt>
                <c:pt idx="13">
                  <c:v>15.464444444444462</c:v>
                </c:pt>
                <c:pt idx="14">
                  <c:v>14.373333333333349</c:v>
                </c:pt>
                <c:pt idx="15">
                  <c:v>14.373000000000006</c:v>
                </c:pt>
                <c:pt idx="16">
                  <c:v>16.405555555555527</c:v>
                </c:pt>
                <c:pt idx="17">
                  <c:v>16.165555555555549</c:v>
                </c:pt>
                <c:pt idx="18">
                  <c:v>16.098125</c:v>
                </c:pt>
                <c:pt idx="19">
                  <c:v>14.585555555555556</c:v>
                </c:pt>
                <c:pt idx="20">
                  <c:v>15.857777777777777</c:v>
                </c:pt>
                <c:pt idx="21">
                  <c:v>15.890000000000002</c:v>
                </c:pt>
                <c:pt idx="22">
                  <c:v>14.386111111111113</c:v>
                </c:pt>
                <c:pt idx="23">
                  <c:v>16.168333333333262</c:v>
                </c:pt>
                <c:pt idx="24">
                  <c:v>15.895882352941191</c:v>
                </c:pt>
                <c:pt idx="25">
                  <c:v>15.728333333333318</c:v>
                </c:pt>
                <c:pt idx="26">
                  <c:v>16.268333333333246</c:v>
                </c:pt>
                <c:pt idx="27">
                  <c:v>15.736666666666666</c:v>
                </c:pt>
                <c:pt idx="28">
                  <c:v>16</c:v>
                </c:pt>
                <c:pt idx="29">
                  <c:v>14.830555555555557</c:v>
                </c:pt>
                <c:pt idx="30">
                  <c:v>16.00166666666669</c:v>
                </c:pt>
                <c:pt idx="31">
                  <c:v>14.840555555555556</c:v>
                </c:pt>
                <c:pt idx="32">
                  <c:v>14.678333333333335</c:v>
                </c:pt>
                <c:pt idx="33">
                  <c:v>16.14333333333327</c:v>
                </c:pt>
                <c:pt idx="34">
                  <c:v>15.735555555555557</c:v>
                </c:pt>
                <c:pt idx="35">
                  <c:v>15.459444444444468</c:v>
                </c:pt>
                <c:pt idx="36">
                  <c:v>17.249374999999986</c:v>
                </c:pt>
                <c:pt idx="37">
                  <c:v>15.414444444444452</c:v>
                </c:pt>
                <c:pt idx="38">
                  <c:v>15.493888888888902</c:v>
                </c:pt>
              </c:numCache>
            </c:numRef>
          </c:val>
        </c:ser>
        <c:ser>
          <c:idx val="2"/>
          <c:order val="2"/>
          <c:tx>
            <c:strRef>
              <c:f>青森1m!$A$4</c:f>
              <c:strCache>
                <c:ptCount val="1"/>
                <c:pt idx="0">
                  <c:v>夏(8月～10月)</c:v>
                </c:pt>
              </c:strCache>
            </c:strRef>
          </c:tx>
          <c:spPr>
            <a:ln w="3175"/>
          </c:spPr>
          <c:marker>
            <c:spPr>
              <a:noFill/>
            </c:spPr>
          </c:marker>
          <c:trendline>
            <c:spPr>
              <a:ln>
                <a:solidFill>
                  <a:srgbClr val="92D050"/>
                </a:solidFill>
              </a:ln>
            </c:spPr>
            <c:trendlineType val="linear"/>
          </c:trendline>
          <c:cat>
            <c:numRef>
              <c:f>青森1m!$B$1:$AN$1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青森1m!$B$4:$AN$4</c:f>
              <c:numCache>
                <c:formatCode>General</c:formatCode>
                <c:ptCount val="39"/>
                <c:pt idx="1">
                  <c:v>22.917647058823526</c:v>
                </c:pt>
                <c:pt idx="2">
                  <c:v>21.473749999999942</c:v>
                </c:pt>
                <c:pt idx="3">
                  <c:v>20.805882352941172</c:v>
                </c:pt>
                <c:pt idx="4">
                  <c:v>21.19857142857143</c:v>
                </c:pt>
                <c:pt idx="6">
                  <c:v>19.512222222222199</c:v>
                </c:pt>
                <c:pt idx="7">
                  <c:v>20.413888888888891</c:v>
                </c:pt>
                <c:pt idx="8">
                  <c:v>20.778333333333258</c:v>
                </c:pt>
                <c:pt idx="9">
                  <c:v>21.288235294117609</c:v>
                </c:pt>
                <c:pt idx="11">
                  <c:v>22.550555555555558</c:v>
                </c:pt>
                <c:pt idx="12">
                  <c:v>21.181111111111118</c:v>
                </c:pt>
                <c:pt idx="13">
                  <c:v>21.015555555555558</c:v>
                </c:pt>
                <c:pt idx="15">
                  <c:v>21.436666666666671</c:v>
                </c:pt>
                <c:pt idx="16">
                  <c:v>22.529444444444447</c:v>
                </c:pt>
                <c:pt idx="17">
                  <c:v>20.328571428571433</c:v>
                </c:pt>
                <c:pt idx="18">
                  <c:v>20.801764705882384</c:v>
                </c:pt>
                <c:pt idx="19">
                  <c:v>19.474444444444444</c:v>
                </c:pt>
                <c:pt idx="20">
                  <c:v>23.077222222222222</c:v>
                </c:pt>
                <c:pt idx="21">
                  <c:v>22.013888888888921</c:v>
                </c:pt>
                <c:pt idx="22">
                  <c:v>20.867777777777746</c:v>
                </c:pt>
                <c:pt idx="23">
                  <c:v>21.566666666666663</c:v>
                </c:pt>
                <c:pt idx="24">
                  <c:v>21.51277777777775</c:v>
                </c:pt>
                <c:pt idx="25">
                  <c:v>22.476666666666663</c:v>
                </c:pt>
                <c:pt idx="26">
                  <c:v>22.929444444444446</c:v>
                </c:pt>
                <c:pt idx="27">
                  <c:v>20.319999999999997</c:v>
                </c:pt>
                <c:pt idx="28">
                  <c:v>21.18222222222218</c:v>
                </c:pt>
                <c:pt idx="29">
                  <c:v>20.078333333333262</c:v>
                </c:pt>
                <c:pt idx="30">
                  <c:v>21.803888888888924</c:v>
                </c:pt>
                <c:pt idx="31">
                  <c:v>22.733888888888895</c:v>
                </c:pt>
                <c:pt idx="32">
                  <c:v>21.68888888888889</c:v>
                </c:pt>
                <c:pt idx="33">
                  <c:v>21.857777777777777</c:v>
                </c:pt>
                <c:pt idx="34">
                  <c:v>21.373333333333271</c:v>
                </c:pt>
                <c:pt idx="35">
                  <c:v>20.584117647058825</c:v>
                </c:pt>
                <c:pt idx="36">
                  <c:v>24.37458823529413</c:v>
                </c:pt>
                <c:pt idx="37">
                  <c:v>21.912777777777741</c:v>
                </c:pt>
                <c:pt idx="38">
                  <c:v>24.316666666666691</c:v>
                </c:pt>
              </c:numCache>
            </c:numRef>
          </c:val>
        </c:ser>
        <c:ser>
          <c:idx val="3"/>
          <c:order val="3"/>
          <c:tx>
            <c:strRef>
              <c:f>青森1m!$A$5</c:f>
              <c:strCache>
                <c:ptCount val="1"/>
                <c:pt idx="0">
                  <c:v>秋(11月～1月)</c:v>
                </c:pt>
              </c:strCache>
            </c:strRef>
          </c:tx>
          <c:spPr>
            <a:ln w="3175"/>
          </c:spPr>
          <c:marker>
            <c:spPr>
              <a:noFill/>
            </c:spPr>
          </c:marker>
          <c:trendline>
            <c:spPr>
              <a:ln>
                <a:solidFill>
                  <a:srgbClr val="7030A0"/>
                </a:solidFill>
              </a:ln>
            </c:spPr>
            <c:trendlineType val="linear"/>
          </c:trendline>
          <c:cat>
            <c:numRef>
              <c:f>青森1m!$B$1:$AN$1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青森1m!$B$5:$AN$5</c:f>
              <c:numCache>
                <c:formatCode>General</c:formatCode>
                <c:ptCount val="39"/>
                <c:pt idx="1">
                  <c:v>10.65</c:v>
                </c:pt>
                <c:pt idx="2">
                  <c:v>10.271176470588237</c:v>
                </c:pt>
                <c:pt idx="3">
                  <c:v>12.024444444444446</c:v>
                </c:pt>
                <c:pt idx="4">
                  <c:v>11.734444444444446</c:v>
                </c:pt>
                <c:pt idx="5">
                  <c:v>11.186875000000001</c:v>
                </c:pt>
                <c:pt idx="6">
                  <c:v>11.701111111111089</c:v>
                </c:pt>
                <c:pt idx="7">
                  <c:v>9.7883333333333198</c:v>
                </c:pt>
                <c:pt idx="8">
                  <c:v>12.361111111111098</c:v>
                </c:pt>
                <c:pt idx="9">
                  <c:v>11.27875</c:v>
                </c:pt>
                <c:pt idx="10">
                  <c:v>10.215</c:v>
                </c:pt>
                <c:pt idx="11">
                  <c:v>11.688333333333333</c:v>
                </c:pt>
                <c:pt idx="12">
                  <c:v>10.633750000000001</c:v>
                </c:pt>
                <c:pt idx="13">
                  <c:v>11.178823529411748</c:v>
                </c:pt>
                <c:pt idx="14">
                  <c:v>10.966111111111111</c:v>
                </c:pt>
                <c:pt idx="15">
                  <c:v>12.466111111111111</c:v>
                </c:pt>
                <c:pt idx="16">
                  <c:v>12.641111111111085</c:v>
                </c:pt>
                <c:pt idx="17">
                  <c:v>11.697222222222223</c:v>
                </c:pt>
                <c:pt idx="18">
                  <c:v>12.730714285714285</c:v>
                </c:pt>
                <c:pt idx="19">
                  <c:v>11.961666666666684</c:v>
                </c:pt>
                <c:pt idx="20">
                  <c:v>12.609444444444454</c:v>
                </c:pt>
                <c:pt idx="21">
                  <c:v>11.821111111111097</c:v>
                </c:pt>
                <c:pt idx="22">
                  <c:v>12.020555555555553</c:v>
                </c:pt>
                <c:pt idx="23">
                  <c:v>11.718888888888891</c:v>
                </c:pt>
                <c:pt idx="24">
                  <c:v>10.991111111111096</c:v>
                </c:pt>
                <c:pt idx="25">
                  <c:v>12.563888888888904</c:v>
                </c:pt>
                <c:pt idx="26">
                  <c:v>10.988333333333333</c:v>
                </c:pt>
                <c:pt idx="27">
                  <c:v>11.272222222222222</c:v>
                </c:pt>
                <c:pt idx="28">
                  <c:v>9.9227777777777781</c:v>
                </c:pt>
                <c:pt idx="29">
                  <c:v>12.008333333333333</c:v>
                </c:pt>
                <c:pt idx="30">
                  <c:v>11.51444444444445</c:v>
                </c:pt>
                <c:pt idx="31">
                  <c:v>11.052941176470583</c:v>
                </c:pt>
                <c:pt idx="32">
                  <c:v>11.968888888888896</c:v>
                </c:pt>
                <c:pt idx="33">
                  <c:v>11.627222222222221</c:v>
                </c:pt>
                <c:pt idx="34">
                  <c:v>12.714117647058806</c:v>
                </c:pt>
                <c:pt idx="35">
                  <c:v>11.602500000000004</c:v>
                </c:pt>
                <c:pt idx="36">
                  <c:v>10.75</c:v>
                </c:pt>
                <c:pt idx="37">
                  <c:v>11.496</c:v>
                </c:pt>
                <c:pt idx="38">
                  <c:v>11.967647058823541</c:v>
                </c:pt>
              </c:numCache>
            </c:numRef>
          </c:val>
        </c:ser>
        <c:marker val="1"/>
        <c:axId val="149566976"/>
        <c:axId val="149568512"/>
      </c:lineChart>
      <c:catAx>
        <c:axId val="149566976"/>
        <c:scaling>
          <c:orientation val="minMax"/>
        </c:scaling>
        <c:axPos val="b"/>
        <c:numFmt formatCode="General" sourceLinked="1"/>
        <c:majorTickMark val="none"/>
        <c:tickLblPos val="nextTo"/>
        <c:crossAx val="149568512"/>
        <c:crosses val="autoZero"/>
        <c:auto val="1"/>
        <c:lblAlgn val="ctr"/>
        <c:lblOffset val="100"/>
      </c:catAx>
      <c:valAx>
        <c:axId val="149568512"/>
        <c:scaling>
          <c:orientation val="minMax"/>
        </c:scaling>
        <c:axPos val="l"/>
        <c:majorGridlines/>
        <c:title>
          <c:tx>
            <c:rich>
              <a:bodyPr/>
              <a:lstStyle/>
              <a:p>
                <a:pPr>
                  <a:defRPr/>
                </a:pPr>
                <a:r>
                  <a:rPr lang="ja-JP" altLang="en-US"/>
                  <a:t>海水温</a:t>
                </a:r>
                <a:r>
                  <a:rPr lang="en-US" altLang="ja-JP"/>
                  <a:t>(</a:t>
                </a:r>
                <a:r>
                  <a:rPr lang="ja-JP" altLang="en-US"/>
                  <a:t>℃</a:t>
                </a:r>
                <a:r>
                  <a:rPr lang="en-US" altLang="ja-JP"/>
                  <a:t>)</a:t>
                </a:r>
                <a:r>
                  <a:rPr lang="ja-JP" altLang="en-US"/>
                  <a:t>　</a:t>
                </a:r>
              </a:p>
            </c:rich>
          </c:tx>
          <c:layout/>
        </c:title>
        <c:numFmt formatCode="General" sourceLinked="1"/>
        <c:majorTickMark val="none"/>
        <c:tickLblPos val="nextTo"/>
        <c:crossAx val="149566976"/>
        <c:crosses val="autoZero"/>
        <c:crossBetween val="between"/>
      </c:valAx>
    </c:plotArea>
    <c:legend>
      <c:legendPos val="r"/>
      <c:layout/>
    </c:legend>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青森</a:t>
            </a:r>
            <a:r>
              <a:rPr lang="en-US" altLang="ja-JP"/>
              <a:t>15m</a:t>
            </a:r>
            <a:r>
              <a:rPr lang="ja-JP" altLang="en-US"/>
              <a:t>の季節別の水温推移</a:t>
            </a:r>
          </a:p>
        </c:rich>
      </c:tx>
      <c:layout/>
    </c:title>
    <c:plotArea>
      <c:layout/>
      <c:lineChart>
        <c:grouping val="standard"/>
        <c:ser>
          <c:idx val="0"/>
          <c:order val="0"/>
          <c:tx>
            <c:strRef>
              <c:f>青森15m!$A$2</c:f>
              <c:strCache>
                <c:ptCount val="1"/>
                <c:pt idx="0">
                  <c:v>冬(2月～4月)</c:v>
                </c:pt>
              </c:strCache>
            </c:strRef>
          </c:tx>
          <c:spPr>
            <a:ln w="3175"/>
          </c:spPr>
          <c:marker>
            <c:spPr>
              <a:noFill/>
            </c:spPr>
          </c:marker>
          <c:trendline>
            <c:spPr>
              <a:ln>
                <a:solidFill>
                  <a:srgbClr val="0070C0"/>
                </a:solidFill>
              </a:ln>
            </c:spPr>
            <c:trendlineType val="linear"/>
          </c:trendline>
          <c:cat>
            <c:numRef>
              <c:f>青森15m!$B$1:$AN$1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青森15m!$B$2:$AN$2</c:f>
              <c:numCache>
                <c:formatCode>General</c:formatCode>
                <c:ptCount val="39"/>
                <c:pt idx="1">
                  <c:v>7.3964705882352861</c:v>
                </c:pt>
                <c:pt idx="2">
                  <c:v>6.3719999999999999</c:v>
                </c:pt>
                <c:pt idx="3">
                  <c:v>6.362222222222222</c:v>
                </c:pt>
                <c:pt idx="5">
                  <c:v>7.4855555555555462</c:v>
                </c:pt>
                <c:pt idx="6">
                  <c:v>4.1755555555555448</c:v>
                </c:pt>
                <c:pt idx="8">
                  <c:v>4.9180000000000001</c:v>
                </c:pt>
                <c:pt idx="9">
                  <c:v>7.7127777777777755</c:v>
                </c:pt>
                <c:pt idx="10">
                  <c:v>3.9849999999999999</c:v>
                </c:pt>
                <c:pt idx="11">
                  <c:v>6.0533333333333417</c:v>
                </c:pt>
                <c:pt idx="12">
                  <c:v>4.8855555555555439</c:v>
                </c:pt>
                <c:pt idx="13">
                  <c:v>6.7647058823529385</c:v>
                </c:pt>
                <c:pt idx="14">
                  <c:v>6.9655555555555448</c:v>
                </c:pt>
                <c:pt idx="15">
                  <c:v>7.4727777777777789</c:v>
                </c:pt>
                <c:pt idx="16">
                  <c:v>8.2727777777777707</c:v>
                </c:pt>
                <c:pt idx="17">
                  <c:v>6.2761111111111134</c:v>
                </c:pt>
                <c:pt idx="18">
                  <c:v>7.4643749999999915</c:v>
                </c:pt>
                <c:pt idx="19">
                  <c:v>7.9416666666666744</c:v>
                </c:pt>
                <c:pt idx="20">
                  <c:v>7.4711111111111199</c:v>
                </c:pt>
                <c:pt idx="21">
                  <c:v>7.3923529411764655</c:v>
                </c:pt>
                <c:pt idx="22">
                  <c:v>6.4327777777777779</c:v>
                </c:pt>
                <c:pt idx="23">
                  <c:v>7.7650000000000006</c:v>
                </c:pt>
                <c:pt idx="24">
                  <c:v>6.7972222222222234</c:v>
                </c:pt>
                <c:pt idx="25">
                  <c:v>4.9233333333333418</c:v>
                </c:pt>
                <c:pt idx="26">
                  <c:v>6.9394444444444527</c:v>
                </c:pt>
                <c:pt idx="27">
                  <c:v>7.0870588235294045</c:v>
                </c:pt>
                <c:pt idx="28">
                  <c:v>7.9316666666666764</c:v>
                </c:pt>
                <c:pt idx="29">
                  <c:v>6.0994444444444431</c:v>
                </c:pt>
                <c:pt idx="30">
                  <c:v>5.9050000000000011</c:v>
                </c:pt>
                <c:pt idx="31">
                  <c:v>5.3288888888888808</c:v>
                </c:pt>
                <c:pt idx="32">
                  <c:v>4.8872222222222224</c:v>
                </c:pt>
                <c:pt idx="33">
                  <c:v>7.2761111111111134</c:v>
                </c:pt>
                <c:pt idx="34">
                  <c:v>6.498333333333342</c:v>
                </c:pt>
                <c:pt idx="35">
                  <c:v>7.7341176470588149</c:v>
                </c:pt>
                <c:pt idx="36">
                  <c:v>6.7494117647058864</c:v>
                </c:pt>
                <c:pt idx="37">
                  <c:v>4.8594444444444473</c:v>
                </c:pt>
                <c:pt idx="38">
                  <c:v>4.6750000000000007</c:v>
                </c:pt>
              </c:numCache>
            </c:numRef>
          </c:val>
        </c:ser>
        <c:ser>
          <c:idx val="1"/>
          <c:order val="1"/>
          <c:tx>
            <c:strRef>
              <c:f>青森15m!$A$3</c:f>
              <c:strCache>
                <c:ptCount val="1"/>
                <c:pt idx="0">
                  <c:v>春(5月～7月)</c:v>
                </c:pt>
              </c:strCache>
            </c:strRef>
          </c:tx>
          <c:spPr>
            <a:ln w="3175"/>
          </c:spPr>
          <c:marker>
            <c:spPr>
              <a:noFill/>
            </c:spPr>
          </c:marker>
          <c:trendline>
            <c:spPr>
              <a:ln>
                <a:solidFill>
                  <a:srgbClr val="C00000"/>
                </a:solidFill>
              </a:ln>
            </c:spPr>
            <c:trendlineType val="linear"/>
          </c:trendline>
          <c:cat>
            <c:numRef>
              <c:f>青森15m!$B$1:$AN$1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青森15m!$B$3:$AN$3</c:f>
              <c:numCache>
                <c:formatCode>General</c:formatCode>
                <c:ptCount val="39"/>
                <c:pt idx="1">
                  <c:v>12.903333333333334</c:v>
                </c:pt>
                <c:pt idx="2">
                  <c:v>12.895000000000016</c:v>
                </c:pt>
                <c:pt idx="3">
                  <c:v>12.965333333333353</c:v>
                </c:pt>
                <c:pt idx="5">
                  <c:v>13.501250000000001</c:v>
                </c:pt>
                <c:pt idx="6">
                  <c:v>13.593333333333334</c:v>
                </c:pt>
                <c:pt idx="7">
                  <c:v>12.937777777777768</c:v>
                </c:pt>
                <c:pt idx="9">
                  <c:v>13.06705882352942</c:v>
                </c:pt>
                <c:pt idx="10">
                  <c:v>11.963888888888908</c:v>
                </c:pt>
                <c:pt idx="11">
                  <c:v>13.355555555555577</c:v>
                </c:pt>
                <c:pt idx="12">
                  <c:v>12.449444444444454</c:v>
                </c:pt>
                <c:pt idx="13">
                  <c:v>13.512222222222224</c:v>
                </c:pt>
                <c:pt idx="14">
                  <c:v>12.667777777777768</c:v>
                </c:pt>
                <c:pt idx="15">
                  <c:v>12.757</c:v>
                </c:pt>
                <c:pt idx="16">
                  <c:v>15.002777777777778</c:v>
                </c:pt>
                <c:pt idx="17">
                  <c:v>14.337222222222225</c:v>
                </c:pt>
                <c:pt idx="18">
                  <c:v>14.253750000000002</c:v>
                </c:pt>
                <c:pt idx="19">
                  <c:v>13.293333333333335</c:v>
                </c:pt>
                <c:pt idx="20">
                  <c:v>14.063888888888906</c:v>
                </c:pt>
                <c:pt idx="21">
                  <c:v>14.343888888888896</c:v>
                </c:pt>
                <c:pt idx="22">
                  <c:v>12.92166666666667</c:v>
                </c:pt>
                <c:pt idx="23">
                  <c:v>14.486111111111111</c:v>
                </c:pt>
                <c:pt idx="24">
                  <c:v>14.284117647058808</c:v>
                </c:pt>
                <c:pt idx="25">
                  <c:v>13.714444444444442</c:v>
                </c:pt>
                <c:pt idx="26">
                  <c:v>14.000555555555556</c:v>
                </c:pt>
                <c:pt idx="27">
                  <c:v>14.365000000000018</c:v>
                </c:pt>
                <c:pt idx="28">
                  <c:v>14.661111111111094</c:v>
                </c:pt>
                <c:pt idx="29">
                  <c:v>13.466250000000002</c:v>
                </c:pt>
                <c:pt idx="30">
                  <c:v>14.472222222222236</c:v>
                </c:pt>
                <c:pt idx="31">
                  <c:v>13.382777777777784</c:v>
                </c:pt>
                <c:pt idx="32">
                  <c:v>13.084444444444452</c:v>
                </c:pt>
                <c:pt idx="33">
                  <c:v>14.150555555555554</c:v>
                </c:pt>
                <c:pt idx="34">
                  <c:v>13.803333333333336</c:v>
                </c:pt>
                <c:pt idx="35">
                  <c:v>14.07722222222222</c:v>
                </c:pt>
                <c:pt idx="36">
                  <c:v>14.051250000000001</c:v>
                </c:pt>
                <c:pt idx="37">
                  <c:v>13.08944444444446</c:v>
                </c:pt>
                <c:pt idx="38">
                  <c:v>13.369444444444468</c:v>
                </c:pt>
              </c:numCache>
            </c:numRef>
          </c:val>
        </c:ser>
        <c:ser>
          <c:idx val="2"/>
          <c:order val="2"/>
          <c:tx>
            <c:strRef>
              <c:f>青森15m!$A$4</c:f>
              <c:strCache>
                <c:ptCount val="1"/>
                <c:pt idx="0">
                  <c:v>夏(8月～10月)</c:v>
                </c:pt>
              </c:strCache>
            </c:strRef>
          </c:tx>
          <c:spPr>
            <a:ln w="3175"/>
          </c:spPr>
          <c:marker>
            <c:spPr>
              <a:noFill/>
            </c:spPr>
          </c:marker>
          <c:trendline>
            <c:spPr>
              <a:ln>
                <a:solidFill>
                  <a:srgbClr val="92D050"/>
                </a:solidFill>
              </a:ln>
            </c:spPr>
            <c:trendlineType val="linear"/>
          </c:trendline>
          <c:cat>
            <c:numRef>
              <c:f>青森15m!$B$1:$AN$1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青森15m!$B$4:$AN$4</c:f>
              <c:numCache>
                <c:formatCode>General</c:formatCode>
                <c:ptCount val="39"/>
                <c:pt idx="1">
                  <c:v>22.21</c:v>
                </c:pt>
                <c:pt idx="2">
                  <c:v>20.300624999999989</c:v>
                </c:pt>
                <c:pt idx="3">
                  <c:v>19.44705882352941</c:v>
                </c:pt>
                <c:pt idx="6">
                  <c:v>19.062777777777733</c:v>
                </c:pt>
                <c:pt idx="7">
                  <c:v>20.033888888888921</c:v>
                </c:pt>
                <c:pt idx="8">
                  <c:v>20.35666666666669</c:v>
                </c:pt>
                <c:pt idx="9">
                  <c:v>20.618823529411792</c:v>
                </c:pt>
                <c:pt idx="11">
                  <c:v>21.728888888888896</c:v>
                </c:pt>
                <c:pt idx="12">
                  <c:v>20.607222222222219</c:v>
                </c:pt>
                <c:pt idx="13">
                  <c:v>20.659444444444475</c:v>
                </c:pt>
                <c:pt idx="15">
                  <c:v>20.959999999999987</c:v>
                </c:pt>
                <c:pt idx="16">
                  <c:v>22.312777777777772</c:v>
                </c:pt>
                <c:pt idx="17">
                  <c:v>19.87571428571426</c:v>
                </c:pt>
                <c:pt idx="18">
                  <c:v>20.487058823529413</c:v>
                </c:pt>
                <c:pt idx="19">
                  <c:v>19.111111111111139</c:v>
                </c:pt>
                <c:pt idx="20">
                  <c:v>22.066111111111109</c:v>
                </c:pt>
                <c:pt idx="21">
                  <c:v>21.834999999999997</c:v>
                </c:pt>
                <c:pt idx="22">
                  <c:v>20.47111111111111</c:v>
                </c:pt>
                <c:pt idx="23">
                  <c:v>21.237777777777779</c:v>
                </c:pt>
                <c:pt idx="24">
                  <c:v>21.130000000000027</c:v>
                </c:pt>
                <c:pt idx="25">
                  <c:v>21.545333333333254</c:v>
                </c:pt>
                <c:pt idx="26">
                  <c:v>22.414444444444445</c:v>
                </c:pt>
                <c:pt idx="27">
                  <c:v>19.85111111111113</c:v>
                </c:pt>
                <c:pt idx="28">
                  <c:v>20.985555555555528</c:v>
                </c:pt>
                <c:pt idx="29">
                  <c:v>19.570555555555558</c:v>
                </c:pt>
                <c:pt idx="30">
                  <c:v>21.24388888888889</c:v>
                </c:pt>
                <c:pt idx="31">
                  <c:v>21.987777777777737</c:v>
                </c:pt>
                <c:pt idx="32">
                  <c:v>21.083529411764669</c:v>
                </c:pt>
                <c:pt idx="33">
                  <c:v>21.294444444444441</c:v>
                </c:pt>
                <c:pt idx="34">
                  <c:v>20.83611111111113</c:v>
                </c:pt>
                <c:pt idx="35">
                  <c:v>20.169999999999987</c:v>
                </c:pt>
                <c:pt idx="36">
                  <c:v>23.854823529411807</c:v>
                </c:pt>
                <c:pt idx="37">
                  <c:v>21.481666666666666</c:v>
                </c:pt>
                <c:pt idx="38">
                  <c:v>23.352777777777749</c:v>
                </c:pt>
              </c:numCache>
            </c:numRef>
          </c:val>
        </c:ser>
        <c:ser>
          <c:idx val="3"/>
          <c:order val="3"/>
          <c:tx>
            <c:strRef>
              <c:f>青森15m!$A$5</c:f>
              <c:strCache>
                <c:ptCount val="1"/>
                <c:pt idx="0">
                  <c:v>秋(11月～1月)</c:v>
                </c:pt>
              </c:strCache>
            </c:strRef>
          </c:tx>
          <c:spPr>
            <a:ln w="3175"/>
          </c:spPr>
          <c:marker>
            <c:spPr>
              <a:noFill/>
            </c:spPr>
          </c:marker>
          <c:trendline>
            <c:spPr>
              <a:ln>
                <a:solidFill>
                  <a:srgbClr val="7030A0"/>
                </a:solidFill>
              </a:ln>
            </c:spPr>
            <c:trendlineType val="linear"/>
          </c:trendline>
          <c:cat>
            <c:numRef>
              <c:f>青森15m!$B$1:$AN$1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青森15m!$B$5:$AN$5</c:f>
              <c:numCache>
                <c:formatCode>General</c:formatCode>
                <c:ptCount val="39"/>
                <c:pt idx="1">
                  <c:v>10.350769230769268</c:v>
                </c:pt>
                <c:pt idx="2">
                  <c:v>10.283529411764707</c:v>
                </c:pt>
                <c:pt idx="3">
                  <c:v>11.860555555555573</c:v>
                </c:pt>
                <c:pt idx="4">
                  <c:v>11.811666666666676</c:v>
                </c:pt>
                <c:pt idx="5">
                  <c:v>11.280625000000001</c:v>
                </c:pt>
                <c:pt idx="6">
                  <c:v>11.777222222222223</c:v>
                </c:pt>
                <c:pt idx="7">
                  <c:v>9.885000000000014</c:v>
                </c:pt>
                <c:pt idx="8">
                  <c:v>12.455000000000016</c:v>
                </c:pt>
                <c:pt idx="9">
                  <c:v>11.265625</c:v>
                </c:pt>
                <c:pt idx="10">
                  <c:v>10.306111111111099</c:v>
                </c:pt>
                <c:pt idx="11">
                  <c:v>11.703333333333335</c:v>
                </c:pt>
                <c:pt idx="12">
                  <c:v>10.655625000000004</c:v>
                </c:pt>
                <c:pt idx="13">
                  <c:v>11.18823529411765</c:v>
                </c:pt>
                <c:pt idx="14">
                  <c:v>10.956666666666692</c:v>
                </c:pt>
                <c:pt idx="15">
                  <c:v>12.50333333333333</c:v>
                </c:pt>
                <c:pt idx="16">
                  <c:v>12.62944444444445</c:v>
                </c:pt>
                <c:pt idx="17">
                  <c:v>11.785555555555554</c:v>
                </c:pt>
                <c:pt idx="18">
                  <c:v>12.766428571428571</c:v>
                </c:pt>
                <c:pt idx="19">
                  <c:v>11.98</c:v>
                </c:pt>
                <c:pt idx="20">
                  <c:v>12.619444444444452</c:v>
                </c:pt>
                <c:pt idx="21">
                  <c:v>11.873888888888915</c:v>
                </c:pt>
                <c:pt idx="22">
                  <c:v>12.033888888888892</c:v>
                </c:pt>
                <c:pt idx="23">
                  <c:v>11.746666666666664</c:v>
                </c:pt>
                <c:pt idx="24">
                  <c:v>11.074444444444454</c:v>
                </c:pt>
                <c:pt idx="25">
                  <c:v>12.62166666666667</c:v>
                </c:pt>
                <c:pt idx="26">
                  <c:v>11.053888888888899</c:v>
                </c:pt>
                <c:pt idx="27">
                  <c:v>11.272222222222222</c:v>
                </c:pt>
                <c:pt idx="28">
                  <c:v>10.058333333333332</c:v>
                </c:pt>
                <c:pt idx="29">
                  <c:v>12.017777777777768</c:v>
                </c:pt>
                <c:pt idx="30">
                  <c:v>11.542777777777768</c:v>
                </c:pt>
                <c:pt idx="31">
                  <c:v>11.097058823529412</c:v>
                </c:pt>
                <c:pt idx="32">
                  <c:v>12.056111111111113</c:v>
                </c:pt>
                <c:pt idx="33">
                  <c:v>11.704444444444444</c:v>
                </c:pt>
                <c:pt idx="34">
                  <c:v>12.717058823529413</c:v>
                </c:pt>
                <c:pt idx="35">
                  <c:v>11.594374999999999</c:v>
                </c:pt>
                <c:pt idx="36">
                  <c:v>10.794285714285715</c:v>
                </c:pt>
                <c:pt idx="38">
                  <c:v>12.000000000000002</c:v>
                </c:pt>
              </c:numCache>
            </c:numRef>
          </c:val>
        </c:ser>
        <c:marker val="1"/>
        <c:axId val="150308352"/>
        <c:axId val="150309888"/>
      </c:lineChart>
      <c:catAx>
        <c:axId val="150308352"/>
        <c:scaling>
          <c:orientation val="minMax"/>
        </c:scaling>
        <c:axPos val="b"/>
        <c:numFmt formatCode="General" sourceLinked="1"/>
        <c:majorTickMark val="none"/>
        <c:tickLblPos val="nextTo"/>
        <c:crossAx val="150309888"/>
        <c:crosses val="autoZero"/>
        <c:auto val="1"/>
        <c:lblAlgn val="ctr"/>
        <c:lblOffset val="100"/>
      </c:catAx>
      <c:valAx>
        <c:axId val="150309888"/>
        <c:scaling>
          <c:orientation val="minMax"/>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50308352"/>
        <c:crosses val="autoZero"/>
        <c:crossBetween val="between"/>
      </c:valAx>
    </c:plotArea>
    <c:legend>
      <c:legendPos val="r"/>
      <c:layout/>
    </c:legend>
    <c:plotVisOnly val="1"/>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平舘</a:t>
            </a:r>
            <a:r>
              <a:rPr lang="en-US" altLang="ja-JP"/>
              <a:t>1m</a:t>
            </a:r>
            <a:r>
              <a:rPr lang="ja-JP" altLang="en-US"/>
              <a:t>の季節別の水温推移</a:t>
            </a:r>
          </a:p>
        </c:rich>
      </c:tx>
      <c:layout/>
    </c:title>
    <c:plotArea>
      <c:layout/>
      <c:lineChart>
        <c:grouping val="standard"/>
        <c:ser>
          <c:idx val="0"/>
          <c:order val="0"/>
          <c:tx>
            <c:strRef>
              <c:f>平舘1m!$A$2</c:f>
              <c:strCache>
                <c:ptCount val="1"/>
                <c:pt idx="0">
                  <c:v>冬(2月～4月)</c:v>
                </c:pt>
              </c:strCache>
            </c:strRef>
          </c:tx>
          <c:spPr>
            <a:ln w="3175"/>
          </c:spPr>
          <c:marker>
            <c:spPr>
              <a:noFill/>
            </c:spPr>
          </c:marker>
          <c:trendline>
            <c:spPr>
              <a:ln>
                <a:solidFill>
                  <a:srgbClr val="0070C0"/>
                </a:solidFill>
              </a:ln>
            </c:spPr>
            <c:trendlineType val="linear"/>
          </c:trendline>
          <c:cat>
            <c:numRef>
              <c:f>平舘1m!$B$1:$AN$1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平舘1m!$B$2:$AN$2</c:f>
              <c:numCache>
                <c:formatCode>General</c:formatCode>
                <c:ptCount val="39"/>
                <c:pt idx="1">
                  <c:v>8.5905555555555555</c:v>
                </c:pt>
                <c:pt idx="3">
                  <c:v>7.6077777777777698</c:v>
                </c:pt>
                <c:pt idx="4">
                  <c:v>8.2105555555555529</c:v>
                </c:pt>
                <c:pt idx="5">
                  <c:v>8.6961111111110938</c:v>
                </c:pt>
                <c:pt idx="6">
                  <c:v>6.7844444444444454</c:v>
                </c:pt>
                <c:pt idx="7">
                  <c:v>7.7906250000000012</c:v>
                </c:pt>
                <c:pt idx="9">
                  <c:v>8.8300000000000018</c:v>
                </c:pt>
                <c:pt idx="10">
                  <c:v>5.9916666666666734</c:v>
                </c:pt>
                <c:pt idx="11">
                  <c:v>7.1583333333333332</c:v>
                </c:pt>
                <c:pt idx="12">
                  <c:v>7.1664705882352848</c:v>
                </c:pt>
                <c:pt idx="13">
                  <c:v>8.1535294117647066</c:v>
                </c:pt>
                <c:pt idx="14">
                  <c:v>8.4888888888888907</c:v>
                </c:pt>
                <c:pt idx="15">
                  <c:v>8.5955555555555545</c:v>
                </c:pt>
                <c:pt idx="16">
                  <c:v>9.3644444444444606</c:v>
                </c:pt>
                <c:pt idx="17">
                  <c:v>8.7350000000000012</c:v>
                </c:pt>
                <c:pt idx="18">
                  <c:v>8.7706250000000008</c:v>
                </c:pt>
                <c:pt idx="19">
                  <c:v>9.2172222222222189</c:v>
                </c:pt>
                <c:pt idx="20">
                  <c:v>8.7411764705882309</c:v>
                </c:pt>
                <c:pt idx="21">
                  <c:v>8.8131250000000012</c:v>
                </c:pt>
                <c:pt idx="22">
                  <c:v>8.0394444444444506</c:v>
                </c:pt>
                <c:pt idx="23">
                  <c:v>8.957777777777773</c:v>
                </c:pt>
                <c:pt idx="24">
                  <c:v>8.7861111111110919</c:v>
                </c:pt>
                <c:pt idx="25">
                  <c:v>6.1449999999999907</c:v>
                </c:pt>
                <c:pt idx="26">
                  <c:v>8.8250000000000028</c:v>
                </c:pt>
                <c:pt idx="27">
                  <c:v>8.4017647058823517</c:v>
                </c:pt>
                <c:pt idx="28">
                  <c:v>9.1827777777777779</c:v>
                </c:pt>
                <c:pt idx="29">
                  <c:v>8.2194444444444468</c:v>
                </c:pt>
                <c:pt idx="30">
                  <c:v>8.1183333333333199</c:v>
                </c:pt>
                <c:pt idx="31">
                  <c:v>7.935555555555549</c:v>
                </c:pt>
                <c:pt idx="32">
                  <c:v>7.1161111111111097</c:v>
                </c:pt>
                <c:pt idx="33">
                  <c:v>9.5311111111110893</c:v>
                </c:pt>
                <c:pt idx="34">
                  <c:v>8.3094444444444626</c:v>
                </c:pt>
                <c:pt idx="35">
                  <c:v>8.9829411764705789</c:v>
                </c:pt>
                <c:pt idx="36">
                  <c:v>8.402777777777775</c:v>
                </c:pt>
                <c:pt idx="37">
                  <c:v>7.1761111111111102</c:v>
                </c:pt>
                <c:pt idx="38">
                  <c:v>7.2949999999999955</c:v>
                </c:pt>
              </c:numCache>
            </c:numRef>
          </c:val>
        </c:ser>
        <c:ser>
          <c:idx val="1"/>
          <c:order val="1"/>
          <c:tx>
            <c:strRef>
              <c:f>平舘1m!$A$3</c:f>
              <c:strCache>
                <c:ptCount val="1"/>
                <c:pt idx="0">
                  <c:v>春(5月～7月)</c:v>
                </c:pt>
              </c:strCache>
            </c:strRef>
          </c:tx>
          <c:spPr>
            <a:ln w="3175"/>
          </c:spPr>
          <c:marker>
            <c:spPr>
              <a:noFill/>
            </c:spPr>
          </c:marker>
          <c:trendline>
            <c:spPr>
              <a:ln>
                <a:solidFill>
                  <a:srgbClr val="C00000"/>
                </a:solidFill>
              </a:ln>
            </c:spPr>
            <c:trendlineType val="linear"/>
          </c:trendline>
          <c:cat>
            <c:numRef>
              <c:f>平舘1m!$B$1:$AN$1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平舘1m!$B$3:$AN$3</c:f>
              <c:numCache>
                <c:formatCode>General</c:formatCode>
                <c:ptCount val="39"/>
                <c:pt idx="0">
                  <c:v>14.49866666666667</c:v>
                </c:pt>
                <c:pt idx="1">
                  <c:v>14.806153846153849</c:v>
                </c:pt>
                <c:pt idx="2">
                  <c:v>14.346666666666676</c:v>
                </c:pt>
                <c:pt idx="3">
                  <c:v>13.905555555555569</c:v>
                </c:pt>
                <c:pt idx="4">
                  <c:v>15.503529411764706</c:v>
                </c:pt>
                <c:pt idx="5">
                  <c:v>14.108750000000001</c:v>
                </c:pt>
                <c:pt idx="6">
                  <c:v>14.630000000000003</c:v>
                </c:pt>
                <c:pt idx="7">
                  <c:v>13.542727272727276</c:v>
                </c:pt>
                <c:pt idx="8">
                  <c:v>13.313000000000002</c:v>
                </c:pt>
                <c:pt idx="9">
                  <c:v>13.707647058823527</c:v>
                </c:pt>
                <c:pt idx="10">
                  <c:v>14.233333333333333</c:v>
                </c:pt>
                <c:pt idx="11">
                  <c:v>14.606666666666674</c:v>
                </c:pt>
                <c:pt idx="12">
                  <c:v>13.677777777777768</c:v>
                </c:pt>
                <c:pt idx="13">
                  <c:v>14.812777777777777</c:v>
                </c:pt>
                <c:pt idx="14">
                  <c:v>13.818333333333332</c:v>
                </c:pt>
                <c:pt idx="15">
                  <c:v>14.315625000000002</c:v>
                </c:pt>
                <c:pt idx="16">
                  <c:v>15.915000000000004</c:v>
                </c:pt>
                <c:pt idx="17">
                  <c:v>15.559444444444464</c:v>
                </c:pt>
                <c:pt idx="18">
                  <c:v>15.080666666666676</c:v>
                </c:pt>
                <c:pt idx="19">
                  <c:v>14.261764705882353</c:v>
                </c:pt>
                <c:pt idx="20">
                  <c:v>15.483888888888886</c:v>
                </c:pt>
                <c:pt idx="21">
                  <c:v>15.271111111111091</c:v>
                </c:pt>
                <c:pt idx="22">
                  <c:v>14.015000000000002</c:v>
                </c:pt>
                <c:pt idx="23">
                  <c:v>15.373333333333349</c:v>
                </c:pt>
                <c:pt idx="24">
                  <c:v>15.14666666666667</c:v>
                </c:pt>
                <c:pt idx="25">
                  <c:v>15.060000000000002</c:v>
                </c:pt>
                <c:pt idx="26">
                  <c:v>15.497222222222225</c:v>
                </c:pt>
                <c:pt idx="27">
                  <c:v>15.338333333333331</c:v>
                </c:pt>
                <c:pt idx="28">
                  <c:v>15.615555555555559</c:v>
                </c:pt>
                <c:pt idx="29">
                  <c:v>14.314117647058819</c:v>
                </c:pt>
                <c:pt idx="30">
                  <c:v>15.695000000000002</c:v>
                </c:pt>
                <c:pt idx="31">
                  <c:v>14.556666666666684</c:v>
                </c:pt>
                <c:pt idx="32">
                  <c:v>14.39055555555557</c:v>
                </c:pt>
                <c:pt idx="33">
                  <c:v>15.77555555555557</c:v>
                </c:pt>
                <c:pt idx="34">
                  <c:v>15.059444444444464</c:v>
                </c:pt>
                <c:pt idx="35">
                  <c:v>15.15944444444446</c:v>
                </c:pt>
                <c:pt idx="36">
                  <c:v>15.354444444444464</c:v>
                </c:pt>
                <c:pt idx="37">
                  <c:v>14.698888888888888</c:v>
                </c:pt>
                <c:pt idx="38">
                  <c:v>15.028333333333331</c:v>
                </c:pt>
              </c:numCache>
            </c:numRef>
          </c:val>
        </c:ser>
        <c:ser>
          <c:idx val="2"/>
          <c:order val="2"/>
          <c:tx>
            <c:strRef>
              <c:f>平舘1m!$A$4</c:f>
              <c:strCache>
                <c:ptCount val="1"/>
                <c:pt idx="0">
                  <c:v>夏(8月～10月)</c:v>
                </c:pt>
              </c:strCache>
            </c:strRef>
          </c:tx>
          <c:spPr>
            <a:ln w="3175"/>
          </c:spPr>
          <c:marker>
            <c:spPr>
              <a:noFill/>
            </c:spPr>
          </c:marker>
          <c:trendline>
            <c:spPr>
              <a:ln>
                <a:solidFill>
                  <a:srgbClr val="92D050"/>
                </a:solidFill>
              </a:ln>
            </c:spPr>
            <c:trendlineType val="linear"/>
          </c:trendline>
          <c:cat>
            <c:numRef>
              <c:f>平舘1m!$B$1:$AN$1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平舘1m!$B$4:$AN$4</c:f>
              <c:numCache>
                <c:formatCode>General</c:formatCode>
                <c:ptCount val="39"/>
                <c:pt idx="0">
                  <c:v>20.813333333333279</c:v>
                </c:pt>
                <c:pt idx="1">
                  <c:v>22.841176470588227</c:v>
                </c:pt>
                <c:pt idx="2">
                  <c:v>20.39777777777778</c:v>
                </c:pt>
                <c:pt idx="3">
                  <c:v>20.670714285714286</c:v>
                </c:pt>
                <c:pt idx="4">
                  <c:v>21.941111111111113</c:v>
                </c:pt>
                <c:pt idx="6">
                  <c:v>19.779999999999987</c:v>
                </c:pt>
                <c:pt idx="7">
                  <c:v>20.742777777777718</c:v>
                </c:pt>
                <c:pt idx="8">
                  <c:v>20.689999999999987</c:v>
                </c:pt>
                <c:pt idx="9">
                  <c:v>21.279411764705884</c:v>
                </c:pt>
                <c:pt idx="11">
                  <c:v>22.75722222222219</c:v>
                </c:pt>
                <c:pt idx="12">
                  <c:v>21.253888888888891</c:v>
                </c:pt>
                <c:pt idx="13">
                  <c:v>21.18</c:v>
                </c:pt>
                <c:pt idx="16">
                  <c:v>22.421764705882353</c:v>
                </c:pt>
                <c:pt idx="17">
                  <c:v>20.382857142857144</c:v>
                </c:pt>
                <c:pt idx="18">
                  <c:v>20.833125000000031</c:v>
                </c:pt>
                <c:pt idx="19">
                  <c:v>19.685555555555553</c:v>
                </c:pt>
                <c:pt idx="20">
                  <c:v>22.816666666666691</c:v>
                </c:pt>
                <c:pt idx="21">
                  <c:v>22.18888888888889</c:v>
                </c:pt>
                <c:pt idx="22">
                  <c:v>20.903333333333258</c:v>
                </c:pt>
                <c:pt idx="23">
                  <c:v>21.517222222222227</c:v>
                </c:pt>
                <c:pt idx="24">
                  <c:v>21.740555555555559</c:v>
                </c:pt>
                <c:pt idx="25">
                  <c:v>22.370666666666661</c:v>
                </c:pt>
                <c:pt idx="26">
                  <c:v>22.951666666666668</c:v>
                </c:pt>
                <c:pt idx="27">
                  <c:v>20.686111111111106</c:v>
                </c:pt>
                <c:pt idx="28">
                  <c:v>21.392352941176476</c:v>
                </c:pt>
                <c:pt idx="29">
                  <c:v>20.312222222222189</c:v>
                </c:pt>
                <c:pt idx="30">
                  <c:v>21.57</c:v>
                </c:pt>
                <c:pt idx="31">
                  <c:v>22.498888888888892</c:v>
                </c:pt>
                <c:pt idx="32">
                  <c:v>21.592777777777741</c:v>
                </c:pt>
                <c:pt idx="33">
                  <c:v>21.773888888888891</c:v>
                </c:pt>
                <c:pt idx="34">
                  <c:v>21.428888888888892</c:v>
                </c:pt>
                <c:pt idx="35">
                  <c:v>20.674444444444472</c:v>
                </c:pt>
                <c:pt idx="36">
                  <c:v>23.933888888888891</c:v>
                </c:pt>
                <c:pt idx="37">
                  <c:v>21.66888888888889</c:v>
                </c:pt>
                <c:pt idx="38">
                  <c:v>23.908888888888885</c:v>
                </c:pt>
              </c:numCache>
            </c:numRef>
          </c:val>
        </c:ser>
        <c:ser>
          <c:idx val="3"/>
          <c:order val="3"/>
          <c:tx>
            <c:strRef>
              <c:f>平舘1m!$A$5</c:f>
              <c:strCache>
                <c:ptCount val="1"/>
                <c:pt idx="0">
                  <c:v>秋(11月～1月)</c:v>
                </c:pt>
              </c:strCache>
            </c:strRef>
          </c:tx>
          <c:spPr>
            <a:ln w="3175"/>
          </c:spPr>
          <c:marker>
            <c:spPr>
              <a:noFill/>
            </c:spPr>
          </c:marker>
          <c:trendline>
            <c:spPr>
              <a:ln>
                <a:solidFill>
                  <a:srgbClr val="7030A0"/>
                </a:solidFill>
              </a:ln>
            </c:spPr>
            <c:trendlineType val="linear"/>
          </c:trendline>
          <c:cat>
            <c:numRef>
              <c:f>平舘1m!$B$1:$AN$1</c:f>
              <c:numCache>
                <c:formatCode>General</c:formatCode>
                <c:ptCount val="39"/>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numCache>
            </c:numRef>
          </c:cat>
          <c:val>
            <c:numRef>
              <c:f>平舘1m!$B$5:$AN$5</c:f>
              <c:numCache>
                <c:formatCode>General</c:formatCode>
                <c:ptCount val="39"/>
                <c:pt idx="0">
                  <c:v>12.154117647058818</c:v>
                </c:pt>
                <c:pt idx="2">
                  <c:v>12.03</c:v>
                </c:pt>
                <c:pt idx="3">
                  <c:v>13.613333333333335</c:v>
                </c:pt>
                <c:pt idx="4">
                  <c:v>12.97</c:v>
                </c:pt>
                <c:pt idx="5">
                  <c:v>12.643333333333333</c:v>
                </c:pt>
                <c:pt idx="6">
                  <c:v>12.124444444444446</c:v>
                </c:pt>
                <c:pt idx="7">
                  <c:v>11.96</c:v>
                </c:pt>
                <c:pt idx="8">
                  <c:v>13.683333333333332</c:v>
                </c:pt>
                <c:pt idx="9">
                  <c:v>12.21875</c:v>
                </c:pt>
                <c:pt idx="10">
                  <c:v>11.747777777777758</c:v>
                </c:pt>
                <c:pt idx="11">
                  <c:v>13.238235294117645</c:v>
                </c:pt>
                <c:pt idx="12">
                  <c:v>12.087500000000002</c:v>
                </c:pt>
                <c:pt idx="13">
                  <c:v>12.84</c:v>
                </c:pt>
                <c:pt idx="14">
                  <c:v>12.221111111111085</c:v>
                </c:pt>
                <c:pt idx="15">
                  <c:v>13.975555555555575</c:v>
                </c:pt>
                <c:pt idx="16">
                  <c:v>14.102777777777778</c:v>
                </c:pt>
                <c:pt idx="17">
                  <c:v>13.196666666666674</c:v>
                </c:pt>
                <c:pt idx="18">
                  <c:v>13.697333333333335</c:v>
                </c:pt>
                <c:pt idx="19">
                  <c:v>13.518333333333333</c:v>
                </c:pt>
                <c:pt idx="20">
                  <c:v>13.955555555555575</c:v>
                </c:pt>
                <c:pt idx="21">
                  <c:v>13.358333333333336</c:v>
                </c:pt>
                <c:pt idx="22">
                  <c:v>13.260555555555557</c:v>
                </c:pt>
                <c:pt idx="23">
                  <c:v>13.54125</c:v>
                </c:pt>
                <c:pt idx="24">
                  <c:v>12.930555555555555</c:v>
                </c:pt>
                <c:pt idx="25">
                  <c:v>14.397647058823544</c:v>
                </c:pt>
                <c:pt idx="26">
                  <c:v>12.530555555555555</c:v>
                </c:pt>
                <c:pt idx="27">
                  <c:v>12.803888888888906</c:v>
                </c:pt>
                <c:pt idx="28">
                  <c:v>12.413888888888886</c:v>
                </c:pt>
                <c:pt idx="29">
                  <c:v>13.637777777777762</c:v>
                </c:pt>
                <c:pt idx="30">
                  <c:v>13.374117647058823</c:v>
                </c:pt>
                <c:pt idx="31">
                  <c:v>12.55777777777778</c:v>
                </c:pt>
                <c:pt idx="32">
                  <c:v>13.72777777777776</c:v>
                </c:pt>
                <c:pt idx="33">
                  <c:v>13.382222222222236</c:v>
                </c:pt>
                <c:pt idx="34">
                  <c:v>13.931176470588234</c:v>
                </c:pt>
                <c:pt idx="35">
                  <c:v>13.463888888888905</c:v>
                </c:pt>
                <c:pt idx="36">
                  <c:v>13.445</c:v>
                </c:pt>
                <c:pt idx="37">
                  <c:v>12.567222222222224</c:v>
                </c:pt>
                <c:pt idx="38">
                  <c:v>13.177222222222227</c:v>
                </c:pt>
              </c:numCache>
            </c:numRef>
          </c:val>
        </c:ser>
        <c:marker val="1"/>
        <c:axId val="150402560"/>
        <c:axId val="150404096"/>
      </c:lineChart>
      <c:catAx>
        <c:axId val="150402560"/>
        <c:scaling>
          <c:orientation val="minMax"/>
        </c:scaling>
        <c:axPos val="b"/>
        <c:numFmt formatCode="General" sourceLinked="1"/>
        <c:majorTickMark val="none"/>
        <c:tickLblPos val="nextTo"/>
        <c:crossAx val="150404096"/>
        <c:crosses val="autoZero"/>
        <c:auto val="1"/>
        <c:lblAlgn val="ctr"/>
        <c:lblOffset val="100"/>
      </c:catAx>
      <c:valAx>
        <c:axId val="150404096"/>
        <c:scaling>
          <c:orientation val="minMax"/>
        </c:scaling>
        <c:axPos val="l"/>
        <c:majorGridlines/>
        <c:title>
          <c:tx>
            <c:rich>
              <a:bodyPr/>
              <a:lstStyle/>
              <a:p>
                <a:pPr>
                  <a:defRPr/>
                </a:pPr>
                <a:r>
                  <a:rPr lang="ja-JP" altLang="en-US"/>
                  <a:t>海水温</a:t>
                </a:r>
                <a:r>
                  <a:rPr lang="en-US" altLang="ja-JP"/>
                  <a:t>(</a:t>
                </a:r>
                <a:r>
                  <a:rPr lang="ja-JP" altLang="en-US"/>
                  <a:t>℃</a:t>
                </a:r>
                <a:r>
                  <a:rPr lang="en-US" altLang="ja-JP"/>
                  <a:t>)</a:t>
                </a:r>
                <a:endParaRPr lang="ja-JP" altLang="en-US"/>
              </a:p>
            </c:rich>
          </c:tx>
          <c:layout/>
        </c:title>
        <c:numFmt formatCode="General" sourceLinked="1"/>
        <c:majorTickMark val="none"/>
        <c:tickLblPos val="nextTo"/>
        <c:crossAx val="150402560"/>
        <c:crosses val="autoZero"/>
        <c:crossBetween val="between"/>
      </c:valAx>
    </c:plotArea>
    <c:legend>
      <c:legendPos val="r"/>
      <c:layout/>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0.02708</cdr:x>
      <cdr:y>0.07292</cdr:y>
    </cdr:from>
    <cdr:to>
      <cdr:x>0.14792</cdr:x>
      <cdr:y>0.1875</cdr:y>
    </cdr:to>
    <cdr:sp macro="" textlink="">
      <cdr:nvSpPr>
        <cdr:cNvPr id="2" name="テキスト ボックス 1"/>
        <cdr:cNvSpPr txBox="1"/>
      </cdr:nvSpPr>
      <cdr:spPr>
        <a:xfrm xmlns:a="http://schemas.openxmlformats.org/drawingml/2006/main">
          <a:off x="123825" y="200025"/>
          <a:ext cx="55245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a:t>
          </a:r>
        </a:p>
      </cdr:txBody>
    </cdr:sp>
  </cdr:relSizeAnchor>
  <cdr:relSizeAnchor xmlns:cdr="http://schemas.openxmlformats.org/drawingml/2006/chartDrawing">
    <cdr:from>
      <cdr:x>0.4825</cdr:x>
      <cdr:y>0.14951</cdr:y>
    </cdr:from>
    <cdr:to>
      <cdr:x>0.85</cdr:x>
      <cdr:y>0.54726</cdr:y>
    </cdr:to>
    <cdr:sp macro="" textlink="">
      <cdr:nvSpPr>
        <cdr:cNvPr id="3" name="四角形吹き出し 2"/>
        <cdr:cNvSpPr/>
      </cdr:nvSpPr>
      <cdr:spPr>
        <a:xfrm xmlns:a="http://schemas.openxmlformats.org/drawingml/2006/main">
          <a:off x="3970784" y="676672"/>
          <a:ext cx="3024336" cy="1800200"/>
        </a:xfrm>
        <a:prstGeom xmlns:a="http://schemas.openxmlformats.org/drawingml/2006/main" prst="wedgeRectCallou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0.4825</cdr:x>
      <cdr:y>0.14951</cdr:y>
    </cdr:from>
    <cdr:to>
      <cdr:x>0.85</cdr:x>
      <cdr:y>0.54726</cdr:y>
    </cdr:to>
    <cdr:sp macro="" textlink="">
      <cdr:nvSpPr>
        <cdr:cNvPr id="4" name="テキスト ボックス 3"/>
        <cdr:cNvSpPr txBox="1"/>
      </cdr:nvSpPr>
      <cdr:spPr>
        <a:xfrm xmlns:a="http://schemas.openxmlformats.org/drawingml/2006/main">
          <a:off x="3970784" y="676672"/>
          <a:ext cx="3024336" cy="18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t>欠測は観測初期に多い</a:t>
          </a:r>
          <a:endParaRPr lang="ja-JP" altLang="en-US" sz="2000" dirty="0"/>
        </a:p>
      </cdr:txBody>
    </cdr:sp>
  </cdr:relSizeAnchor>
</c:userShapes>
</file>

<file path=ppt/drawings/drawing10.xml><?xml version="1.0" encoding="utf-8"?>
<c:userShapes xmlns:c="http://schemas.openxmlformats.org/drawingml/2006/chart">
  <cdr:relSizeAnchor xmlns:cdr="http://schemas.openxmlformats.org/drawingml/2006/chartDrawing">
    <cdr:from>
      <cdr:x>0.83624</cdr:x>
      <cdr:y>0.19663</cdr:y>
    </cdr:from>
    <cdr:to>
      <cdr:x>0.98084</cdr:x>
      <cdr:y>0.29494</cdr:y>
    </cdr:to>
    <cdr:sp macro="" textlink="">
      <cdr:nvSpPr>
        <cdr:cNvPr id="3" name="テキスト ボックス 2"/>
        <cdr:cNvSpPr txBox="1"/>
      </cdr:nvSpPr>
      <cdr:spPr>
        <a:xfrm xmlns:a="http://schemas.openxmlformats.org/drawingml/2006/main">
          <a:off x="4572000" y="666750"/>
          <a:ext cx="790575"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季節</a:t>
          </a:r>
        </a:p>
      </cdr:txBody>
    </cdr:sp>
  </cdr:relSizeAnchor>
  <cdr:relSizeAnchor xmlns:cdr="http://schemas.openxmlformats.org/drawingml/2006/chartDrawing">
    <cdr:from>
      <cdr:x>0.54878</cdr:x>
      <cdr:y>0.15449</cdr:y>
    </cdr:from>
    <cdr:to>
      <cdr:x>0.73693</cdr:x>
      <cdr:y>0.22753</cdr:y>
    </cdr:to>
    <cdr:sp macro="" textlink="">
      <cdr:nvSpPr>
        <cdr:cNvPr id="4" name="テキスト ボックス 3"/>
        <cdr:cNvSpPr txBox="1"/>
      </cdr:nvSpPr>
      <cdr:spPr>
        <a:xfrm xmlns:a="http://schemas.openxmlformats.org/drawingml/2006/main">
          <a:off x="3000376" y="523875"/>
          <a:ext cx="10287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0.0316</a:t>
          </a:r>
          <a:r>
            <a:rPr lang="ja-JP" altLang="en-US" sz="1100"/>
            <a:t>℃</a:t>
          </a:r>
          <a:r>
            <a:rPr lang="en-US" altLang="ja-JP" sz="1100"/>
            <a:t>/</a:t>
          </a:r>
          <a:r>
            <a:rPr lang="ja-JP" altLang="en-US" sz="1100"/>
            <a:t>年</a:t>
          </a:r>
        </a:p>
      </cdr:txBody>
    </cdr:sp>
  </cdr:relSizeAnchor>
  <cdr:relSizeAnchor xmlns:cdr="http://schemas.openxmlformats.org/drawingml/2006/chartDrawing">
    <cdr:from>
      <cdr:x>0.59756</cdr:x>
      <cdr:y>0.31461</cdr:y>
    </cdr:from>
    <cdr:to>
      <cdr:x>0.76655</cdr:x>
      <cdr:y>0.39326</cdr:y>
    </cdr:to>
    <cdr:sp macro="" textlink="">
      <cdr:nvSpPr>
        <cdr:cNvPr id="5" name="テキスト ボックス 4"/>
        <cdr:cNvSpPr txBox="1"/>
      </cdr:nvSpPr>
      <cdr:spPr>
        <a:xfrm xmlns:a="http://schemas.openxmlformats.org/drawingml/2006/main">
          <a:off x="3267075" y="1066800"/>
          <a:ext cx="9239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0.0325</a:t>
          </a:r>
          <a:r>
            <a:rPr lang="ja-JP" altLang="en-US" sz="1100"/>
            <a:t>℃</a:t>
          </a:r>
          <a:r>
            <a:rPr lang="en-US" altLang="ja-JP" sz="1100"/>
            <a:t>/</a:t>
          </a:r>
          <a:r>
            <a:rPr lang="ja-JP" altLang="en-US" sz="1100"/>
            <a:t>年</a:t>
          </a:r>
        </a:p>
      </cdr:txBody>
    </cdr:sp>
  </cdr:relSizeAnchor>
  <cdr:relSizeAnchor xmlns:cdr="http://schemas.openxmlformats.org/drawingml/2006/chartDrawing">
    <cdr:from>
      <cdr:x>0.39373</cdr:x>
      <cdr:y>0.51685</cdr:y>
    </cdr:from>
    <cdr:to>
      <cdr:x>0.5662</cdr:x>
      <cdr:y>0.60112</cdr:y>
    </cdr:to>
    <cdr:sp macro="" textlink="">
      <cdr:nvSpPr>
        <cdr:cNvPr id="6" name="テキスト ボックス 5"/>
        <cdr:cNvSpPr txBox="1"/>
      </cdr:nvSpPr>
      <cdr:spPr>
        <a:xfrm xmlns:a="http://schemas.openxmlformats.org/drawingml/2006/main">
          <a:off x="2152650" y="1752600"/>
          <a:ext cx="9429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0.0182</a:t>
          </a:r>
          <a:r>
            <a:rPr lang="ja-JP" altLang="en-US" sz="1100"/>
            <a:t>℃</a:t>
          </a:r>
          <a:r>
            <a:rPr lang="en-US" altLang="ja-JP" sz="1100"/>
            <a:t>/</a:t>
          </a:r>
          <a:r>
            <a:rPr lang="ja-JP" altLang="en-US" sz="1100"/>
            <a:t>年</a:t>
          </a:r>
        </a:p>
      </cdr:txBody>
    </cdr:sp>
  </cdr:relSizeAnchor>
  <cdr:relSizeAnchor xmlns:cdr="http://schemas.openxmlformats.org/drawingml/2006/chartDrawing">
    <cdr:from>
      <cdr:x>0.58362</cdr:x>
      <cdr:y>0.74157</cdr:y>
    </cdr:from>
    <cdr:to>
      <cdr:x>0.75261</cdr:x>
      <cdr:y>0.82022</cdr:y>
    </cdr:to>
    <cdr:sp macro="" textlink="">
      <cdr:nvSpPr>
        <cdr:cNvPr id="7" name="テキスト ボックス 6"/>
        <cdr:cNvSpPr txBox="1"/>
      </cdr:nvSpPr>
      <cdr:spPr>
        <a:xfrm xmlns:a="http://schemas.openxmlformats.org/drawingml/2006/main">
          <a:off x="3190875" y="2514600"/>
          <a:ext cx="9239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0.011</a:t>
          </a:r>
          <a:r>
            <a:rPr lang="ja-JP" altLang="en-US" sz="1100"/>
            <a:t>℃</a:t>
          </a:r>
          <a:r>
            <a:rPr lang="en-US" altLang="ja-JP" sz="1100"/>
            <a:t>/</a:t>
          </a:r>
          <a:r>
            <a:rPr lang="ja-JP" altLang="en-US" sz="1100"/>
            <a:t>年</a:t>
          </a:r>
        </a:p>
      </cdr:txBody>
    </cdr:sp>
  </cdr:relSizeAnchor>
</c:userShapes>
</file>

<file path=ppt/drawings/drawing11.xml><?xml version="1.0" encoding="utf-8"?>
<c:userShapes xmlns:c="http://schemas.openxmlformats.org/drawingml/2006/chart">
  <cdr:relSizeAnchor xmlns:cdr="http://schemas.openxmlformats.org/drawingml/2006/chartDrawing">
    <cdr:from>
      <cdr:x>0.6</cdr:x>
      <cdr:y>0.18444</cdr:y>
    </cdr:from>
    <cdr:to>
      <cdr:x>0.776</cdr:x>
      <cdr:y>0.24667</cdr:y>
    </cdr:to>
    <cdr:sp macro="" textlink="">
      <cdr:nvSpPr>
        <cdr:cNvPr id="2" name="テキスト ボックス 1"/>
        <cdr:cNvSpPr txBox="1"/>
      </cdr:nvSpPr>
      <cdr:spPr>
        <a:xfrm xmlns:a="http://schemas.openxmlformats.org/drawingml/2006/main">
          <a:off x="3571876" y="790575"/>
          <a:ext cx="10477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0.0556</a:t>
          </a:r>
          <a:r>
            <a:rPr lang="ja-JP" altLang="en-US" sz="1100"/>
            <a:t>℃</a:t>
          </a:r>
          <a:r>
            <a:rPr lang="en-US" altLang="ja-JP" sz="1100"/>
            <a:t>/</a:t>
          </a:r>
          <a:r>
            <a:rPr lang="ja-JP" altLang="en-US" sz="1100"/>
            <a:t>年</a:t>
          </a:r>
        </a:p>
      </cdr:txBody>
    </cdr:sp>
  </cdr:relSizeAnchor>
  <cdr:relSizeAnchor xmlns:cdr="http://schemas.openxmlformats.org/drawingml/2006/chartDrawing">
    <cdr:from>
      <cdr:x>0.6032</cdr:x>
      <cdr:y>0.42222</cdr:y>
    </cdr:from>
    <cdr:to>
      <cdr:x>0.7648</cdr:x>
      <cdr:y>0.49111</cdr:y>
    </cdr:to>
    <cdr:sp macro="" textlink="">
      <cdr:nvSpPr>
        <cdr:cNvPr id="3" name="テキスト ボックス 2"/>
        <cdr:cNvSpPr txBox="1"/>
      </cdr:nvSpPr>
      <cdr:spPr>
        <a:xfrm xmlns:a="http://schemas.openxmlformats.org/drawingml/2006/main">
          <a:off x="3590926" y="1809749"/>
          <a:ext cx="9620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0.0257</a:t>
          </a:r>
          <a:r>
            <a:rPr lang="ja-JP" altLang="en-US" sz="1100"/>
            <a:t>℃</a:t>
          </a:r>
          <a:r>
            <a:rPr lang="en-US" altLang="ja-JP" sz="1100"/>
            <a:t>/</a:t>
          </a:r>
          <a:r>
            <a:rPr lang="ja-JP" altLang="en-US" sz="1100"/>
            <a:t>年</a:t>
          </a:r>
        </a:p>
      </cdr:txBody>
    </cdr:sp>
  </cdr:relSizeAnchor>
  <cdr:relSizeAnchor xmlns:cdr="http://schemas.openxmlformats.org/drawingml/2006/chartDrawing">
    <cdr:from>
      <cdr:x>0.5072</cdr:x>
      <cdr:y>0.56667</cdr:y>
    </cdr:from>
    <cdr:to>
      <cdr:x>0.6864</cdr:x>
      <cdr:y>0.62889</cdr:y>
    </cdr:to>
    <cdr:sp macro="" textlink="">
      <cdr:nvSpPr>
        <cdr:cNvPr id="4" name="テキスト ボックス 3"/>
        <cdr:cNvSpPr txBox="1"/>
      </cdr:nvSpPr>
      <cdr:spPr>
        <a:xfrm xmlns:a="http://schemas.openxmlformats.org/drawingml/2006/main">
          <a:off x="3019427" y="2428875"/>
          <a:ext cx="10668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0.0155</a:t>
          </a:r>
          <a:r>
            <a:rPr lang="ja-JP" altLang="en-US" sz="1100"/>
            <a:t>℃</a:t>
          </a:r>
          <a:r>
            <a:rPr lang="en-US" altLang="ja-JP" sz="1100"/>
            <a:t>/</a:t>
          </a:r>
          <a:r>
            <a:rPr lang="ja-JP" altLang="en-US" sz="1100"/>
            <a:t>年</a:t>
          </a:r>
        </a:p>
      </cdr:txBody>
    </cdr:sp>
  </cdr:relSizeAnchor>
  <cdr:relSizeAnchor xmlns:cdr="http://schemas.openxmlformats.org/drawingml/2006/chartDrawing">
    <cdr:from>
      <cdr:x>0.5776</cdr:x>
      <cdr:y>0.69778</cdr:y>
    </cdr:from>
    <cdr:to>
      <cdr:x>0.7472</cdr:x>
      <cdr:y>0.74889</cdr:y>
    </cdr:to>
    <cdr:sp macro="" textlink="">
      <cdr:nvSpPr>
        <cdr:cNvPr id="5" name="テキスト ボックス 4"/>
        <cdr:cNvSpPr txBox="1"/>
      </cdr:nvSpPr>
      <cdr:spPr>
        <a:xfrm xmlns:a="http://schemas.openxmlformats.org/drawingml/2006/main">
          <a:off x="3438527" y="2990849"/>
          <a:ext cx="10096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-0.0437</a:t>
          </a:r>
          <a:r>
            <a:rPr lang="ja-JP" altLang="en-US" sz="1100"/>
            <a:t>℃</a:t>
          </a:r>
          <a:r>
            <a:rPr lang="en-US" altLang="ja-JP" sz="1100"/>
            <a:t>/</a:t>
          </a:r>
          <a:r>
            <a:rPr lang="ja-JP" altLang="en-US" sz="1100"/>
            <a:t>年</a:t>
          </a:r>
        </a:p>
      </cdr:txBody>
    </cdr:sp>
  </cdr:relSizeAnchor>
  <cdr:relSizeAnchor xmlns:cdr="http://schemas.openxmlformats.org/drawingml/2006/chartDrawing">
    <cdr:from>
      <cdr:x>0.808</cdr:x>
      <cdr:y>0.25111</cdr:y>
    </cdr:from>
    <cdr:to>
      <cdr:x>0.9392</cdr:x>
      <cdr:y>0.3</cdr:y>
    </cdr:to>
    <cdr:sp macro="" textlink="">
      <cdr:nvSpPr>
        <cdr:cNvPr id="6" name="テキスト ボックス 5"/>
        <cdr:cNvSpPr txBox="1"/>
      </cdr:nvSpPr>
      <cdr:spPr>
        <a:xfrm xmlns:a="http://schemas.openxmlformats.org/drawingml/2006/main">
          <a:off x="4810126" y="1076325"/>
          <a:ext cx="7810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季節</a:t>
          </a:r>
        </a:p>
      </cdr:txBody>
    </cdr:sp>
  </cdr:relSizeAnchor>
</c:userShapes>
</file>

<file path=ppt/drawings/drawing12.xml><?xml version="1.0" encoding="utf-8"?>
<c:userShapes xmlns:c="http://schemas.openxmlformats.org/drawingml/2006/chart">
  <cdr:relSizeAnchor xmlns:cdr="http://schemas.openxmlformats.org/drawingml/2006/chartDrawing">
    <cdr:from>
      <cdr:x>0.55061</cdr:x>
      <cdr:y>0.15885</cdr:y>
    </cdr:from>
    <cdr:to>
      <cdr:x>0.72239</cdr:x>
      <cdr:y>0.24479</cdr:y>
    </cdr:to>
    <cdr:sp macro="" textlink="">
      <cdr:nvSpPr>
        <cdr:cNvPr id="2" name="テキスト ボックス 1"/>
        <cdr:cNvSpPr txBox="1"/>
      </cdr:nvSpPr>
      <cdr:spPr>
        <a:xfrm xmlns:a="http://schemas.openxmlformats.org/drawingml/2006/main">
          <a:off x="3419475" y="581025"/>
          <a:ext cx="10668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0.0385</a:t>
          </a:r>
          <a:r>
            <a:rPr lang="ja-JP" altLang="en-US" sz="1100"/>
            <a:t>℃</a:t>
          </a:r>
          <a:r>
            <a:rPr lang="en-US" altLang="ja-JP" sz="1100"/>
            <a:t>/</a:t>
          </a:r>
          <a:r>
            <a:rPr lang="ja-JP" altLang="en-US" sz="1100"/>
            <a:t>年</a:t>
          </a:r>
        </a:p>
      </cdr:txBody>
    </cdr:sp>
  </cdr:relSizeAnchor>
  <cdr:relSizeAnchor xmlns:cdr="http://schemas.openxmlformats.org/drawingml/2006/chartDrawing">
    <cdr:from>
      <cdr:x>0.54755</cdr:x>
      <cdr:y>0.34896</cdr:y>
    </cdr:from>
    <cdr:to>
      <cdr:x>0.72699</cdr:x>
      <cdr:y>0.42969</cdr:y>
    </cdr:to>
    <cdr:sp macro="" textlink="">
      <cdr:nvSpPr>
        <cdr:cNvPr id="3" name="テキスト ボックス 2"/>
        <cdr:cNvSpPr txBox="1"/>
      </cdr:nvSpPr>
      <cdr:spPr>
        <a:xfrm xmlns:a="http://schemas.openxmlformats.org/drawingml/2006/main">
          <a:off x="3400425" y="1276350"/>
          <a:ext cx="11144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-0.0194</a:t>
          </a:r>
          <a:r>
            <a:rPr lang="ja-JP" altLang="en-US" sz="1100"/>
            <a:t>℃</a:t>
          </a:r>
          <a:r>
            <a:rPr lang="en-US" altLang="ja-JP" sz="1100"/>
            <a:t>/</a:t>
          </a:r>
          <a:r>
            <a:rPr lang="ja-JP" altLang="en-US" sz="1100"/>
            <a:t>年</a:t>
          </a:r>
        </a:p>
      </cdr:txBody>
    </cdr:sp>
  </cdr:relSizeAnchor>
  <cdr:relSizeAnchor xmlns:cdr="http://schemas.openxmlformats.org/drawingml/2006/chartDrawing">
    <cdr:from>
      <cdr:x>0.56748</cdr:x>
      <cdr:y>0.63542</cdr:y>
    </cdr:from>
    <cdr:to>
      <cdr:x>0.71779</cdr:x>
      <cdr:y>0.72917</cdr:y>
    </cdr:to>
    <cdr:sp macro="" textlink="">
      <cdr:nvSpPr>
        <cdr:cNvPr id="4" name="テキスト ボックス 3"/>
        <cdr:cNvSpPr txBox="1"/>
      </cdr:nvSpPr>
      <cdr:spPr>
        <a:xfrm xmlns:a="http://schemas.openxmlformats.org/drawingml/2006/main">
          <a:off x="3524251" y="2324100"/>
          <a:ext cx="933449"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0.0021</a:t>
          </a:r>
          <a:r>
            <a:rPr lang="ja-JP" altLang="en-US" sz="1100"/>
            <a:t>℃</a:t>
          </a:r>
          <a:r>
            <a:rPr lang="en-US" altLang="ja-JP" sz="1100"/>
            <a:t>/</a:t>
          </a:r>
          <a:r>
            <a:rPr lang="ja-JP" altLang="en-US" sz="1100"/>
            <a:t>年</a:t>
          </a:r>
        </a:p>
      </cdr:txBody>
    </cdr:sp>
  </cdr:relSizeAnchor>
  <cdr:relSizeAnchor xmlns:cdr="http://schemas.openxmlformats.org/drawingml/2006/chartDrawing">
    <cdr:from>
      <cdr:x>0.54141</cdr:x>
      <cdr:y>0.79167</cdr:y>
    </cdr:from>
    <cdr:to>
      <cdr:x>0.68558</cdr:x>
      <cdr:y>0.86458</cdr:y>
    </cdr:to>
    <cdr:sp macro="" textlink="">
      <cdr:nvSpPr>
        <cdr:cNvPr id="5" name="テキスト ボックス 4"/>
        <cdr:cNvSpPr txBox="1"/>
      </cdr:nvSpPr>
      <cdr:spPr>
        <a:xfrm xmlns:a="http://schemas.openxmlformats.org/drawingml/2006/main">
          <a:off x="3362325" y="2895600"/>
          <a:ext cx="8953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-0.048</a:t>
          </a:r>
          <a:r>
            <a:rPr lang="ja-JP" altLang="en-US" sz="1100"/>
            <a:t>℃</a:t>
          </a:r>
          <a:r>
            <a:rPr lang="en-US" altLang="ja-JP" sz="1100"/>
            <a:t>/</a:t>
          </a:r>
          <a:r>
            <a:rPr lang="ja-JP" altLang="en-US" sz="1100"/>
            <a:t>年</a:t>
          </a:r>
        </a:p>
      </cdr:txBody>
    </cdr:sp>
  </cdr:relSizeAnchor>
  <cdr:relSizeAnchor xmlns:cdr="http://schemas.openxmlformats.org/drawingml/2006/chartDrawing">
    <cdr:from>
      <cdr:x>0.80061</cdr:x>
      <cdr:y>0.22917</cdr:y>
    </cdr:from>
    <cdr:to>
      <cdr:x>0.89571</cdr:x>
      <cdr:y>0.29427</cdr:y>
    </cdr:to>
    <cdr:sp macro="" textlink="">
      <cdr:nvSpPr>
        <cdr:cNvPr id="6" name="テキスト ボックス 5"/>
        <cdr:cNvSpPr txBox="1"/>
      </cdr:nvSpPr>
      <cdr:spPr>
        <a:xfrm xmlns:a="http://schemas.openxmlformats.org/drawingml/2006/main">
          <a:off x="4972051" y="838200"/>
          <a:ext cx="590550" cy="238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季節</a:t>
          </a:r>
        </a:p>
      </cdr:txBody>
    </cdr:sp>
  </cdr:relSizeAnchor>
</c:userShapes>
</file>

<file path=ppt/drawings/drawing13.xml><?xml version="1.0" encoding="utf-8"?>
<c:userShapes xmlns:c="http://schemas.openxmlformats.org/drawingml/2006/chart">
  <cdr:relSizeAnchor xmlns:cdr="http://schemas.openxmlformats.org/drawingml/2006/chartDrawing">
    <cdr:from>
      <cdr:x>0.05736</cdr:x>
      <cdr:y>0.06606</cdr:y>
    </cdr:from>
    <cdr:to>
      <cdr:x>0.14884</cdr:x>
      <cdr:y>0.12984</cdr:y>
    </cdr:to>
    <cdr:sp macro="" textlink="">
      <cdr:nvSpPr>
        <cdr:cNvPr id="2" name="テキスト ボックス 1"/>
        <cdr:cNvSpPr txBox="1"/>
      </cdr:nvSpPr>
      <cdr:spPr>
        <a:xfrm xmlns:a="http://schemas.openxmlformats.org/drawingml/2006/main">
          <a:off x="352425" y="276225"/>
          <a:ext cx="56197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a:t>
          </a:r>
          <a:r>
            <a:rPr lang="ja-JP" altLang="en-US" sz="1100"/>
            <a:t>℃</a:t>
          </a:r>
          <a:r>
            <a:rPr lang="en-US" altLang="ja-JP" sz="1100"/>
            <a:t>)</a:t>
          </a:r>
          <a:endParaRPr lang="ja-JP" altLang="en-US" sz="1100"/>
        </a:p>
      </cdr:txBody>
    </cdr:sp>
  </cdr:relSizeAnchor>
  <cdr:relSizeAnchor xmlns:cdr="http://schemas.openxmlformats.org/drawingml/2006/chartDrawing">
    <cdr:from>
      <cdr:x>0.22875</cdr:x>
      <cdr:y>0.02223</cdr:y>
    </cdr:from>
    <cdr:to>
      <cdr:x>0.325</cdr:x>
      <cdr:y>0.11769</cdr:y>
    </cdr:to>
    <cdr:sp macro="" textlink="">
      <cdr:nvSpPr>
        <cdr:cNvPr id="3" name="テキスト ボックス 2"/>
        <cdr:cNvSpPr txBox="1"/>
      </cdr:nvSpPr>
      <cdr:spPr>
        <a:xfrm xmlns:a="http://schemas.openxmlformats.org/drawingml/2006/main">
          <a:off x="1882552" y="100608"/>
          <a:ext cx="79208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t>夏</a:t>
          </a:r>
          <a:endParaRPr lang="ja-JP" altLang="en-US" sz="2000" dirty="0"/>
        </a:p>
      </cdr:txBody>
    </cdr:sp>
  </cdr:relSizeAnchor>
  <cdr:relSizeAnchor xmlns:cdr="http://schemas.openxmlformats.org/drawingml/2006/chartDrawing">
    <cdr:from>
      <cdr:x>0.7275</cdr:x>
      <cdr:y>0.00632</cdr:y>
    </cdr:from>
    <cdr:to>
      <cdr:x>0.80625</cdr:x>
      <cdr:y>0.10178</cdr:y>
    </cdr:to>
    <cdr:sp macro="" textlink="">
      <cdr:nvSpPr>
        <cdr:cNvPr id="4" name="テキスト ボックス 3"/>
        <cdr:cNvSpPr txBox="1"/>
      </cdr:nvSpPr>
      <cdr:spPr>
        <a:xfrm xmlns:a="http://schemas.openxmlformats.org/drawingml/2006/main">
          <a:off x="5987008" y="28600"/>
          <a:ext cx="64807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t>秋</a:t>
          </a:r>
          <a:endParaRPr lang="ja-JP" altLang="en-US" sz="20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0.04355</cdr:x>
      <cdr:y>0.0544</cdr:y>
    </cdr:from>
    <cdr:to>
      <cdr:x>0.15</cdr:x>
      <cdr:y>0.12435</cdr:y>
    </cdr:to>
    <cdr:sp macro="" textlink="">
      <cdr:nvSpPr>
        <cdr:cNvPr id="2" name="テキスト ボックス 1"/>
        <cdr:cNvSpPr txBox="1"/>
      </cdr:nvSpPr>
      <cdr:spPr>
        <a:xfrm xmlns:a="http://schemas.openxmlformats.org/drawingml/2006/main">
          <a:off x="257175" y="200025"/>
          <a:ext cx="62865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a:t>
          </a:r>
          <a:r>
            <a:rPr lang="ja-JP" altLang="en-US" sz="1100"/>
            <a:t>℃</a:t>
          </a:r>
          <a:r>
            <a:rPr lang="en-US" altLang="ja-JP" sz="1100"/>
            <a:t>)</a:t>
          </a:r>
          <a:endParaRPr lang="ja-JP" altLang="en-US" sz="1100"/>
        </a:p>
      </cdr:txBody>
    </cdr:sp>
  </cdr:relSizeAnchor>
  <cdr:relSizeAnchor xmlns:cdr="http://schemas.openxmlformats.org/drawingml/2006/chartDrawing">
    <cdr:from>
      <cdr:x>0.07126</cdr:x>
      <cdr:y>0.46771</cdr:y>
    </cdr:from>
    <cdr:to>
      <cdr:x>0.38625</cdr:x>
      <cdr:y>0.83364</cdr:y>
    </cdr:to>
    <cdr:sp macro="" textlink="">
      <cdr:nvSpPr>
        <cdr:cNvPr id="3" name="正方形/長方形 2"/>
        <cdr:cNvSpPr/>
      </cdr:nvSpPr>
      <cdr:spPr>
        <a:xfrm xmlns:a="http://schemas.openxmlformats.org/drawingml/2006/main">
          <a:off x="586408" y="2116832"/>
          <a:ext cx="2592288" cy="1656184"/>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0.86124</cdr:x>
      <cdr:y>0.31622</cdr:y>
    </cdr:from>
    <cdr:to>
      <cdr:x>0.95324</cdr:x>
      <cdr:y>0.38378</cdr:y>
    </cdr:to>
    <cdr:sp macro="" textlink="">
      <cdr:nvSpPr>
        <cdr:cNvPr id="2" name="テキスト ボックス 1"/>
        <cdr:cNvSpPr txBox="1"/>
      </cdr:nvSpPr>
      <cdr:spPr>
        <a:xfrm xmlns:a="http://schemas.openxmlformats.org/drawingml/2006/main">
          <a:off x="5438776" y="1114425"/>
          <a:ext cx="5810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水深</a:t>
          </a:r>
        </a:p>
      </cdr:txBody>
    </cdr:sp>
  </cdr:relSizeAnchor>
</c:userShapes>
</file>

<file path=ppt/drawings/drawing3.xml><?xml version="1.0" encoding="utf-8"?>
<c:userShapes xmlns:c="http://schemas.openxmlformats.org/drawingml/2006/chart">
  <cdr:relSizeAnchor xmlns:cdr="http://schemas.openxmlformats.org/drawingml/2006/chartDrawing">
    <cdr:from>
      <cdr:x>0.11265</cdr:x>
      <cdr:y>0.14128</cdr:y>
    </cdr:from>
    <cdr:to>
      <cdr:x>0.31481</cdr:x>
      <cdr:y>0.21192</cdr:y>
    </cdr:to>
    <cdr:sp macro="" textlink="">
      <cdr:nvSpPr>
        <cdr:cNvPr id="2" name="テキスト ボックス 1"/>
        <cdr:cNvSpPr txBox="1"/>
      </cdr:nvSpPr>
      <cdr:spPr>
        <a:xfrm xmlns:a="http://schemas.openxmlformats.org/drawingml/2006/main">
          <a:off x="695298" y="609598"/>
          <a:ext cx="1247802" cy="304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0.0136</a:t>
          </a:r>
          <a:r>
            <a:rPr lang="ja-JP" altLang="en-US" sz="1100"/>
            <a:t>℃</a:t>
          </a:r>
          <a:r>
            <a:rPr lang="en-US" altLang="ja-JP" sz="1100"/>
            <a:t>/</a:t>
          </a:r>
          <a:r>
            <a:rPr lang="ja-JP" altLang="en-US" sz="1100"/>
            <a:t>年</a:t>
          </a:r>
          <a:r>
            <a:rPr lang="en-US" altLang="ja-JP" sz="1100"/>
            <a:t>(1m)</a:t>
          </a:r>
        </a:p>
      </cdr:txBody>
    </cdr:sp>
  </cdr:relSizeAnchor>
  <cdr:relSizeAnchor xmlns:cdr="http://schemas.openxmlformats.org/drawingml/2006/chartDrawing">
    <cdr:from>
      <cdr:x>0.12191</cdr:x>
      <cdr:y>0.26932</cdr:y>
    </cdr:from>
    <cdr:to>
      <cdr:x>0.34259</cdr:x>
      <cdr:y>0.3223</cdr:y>
    </cdr:to>
    <cdr:sp macro="" textlink="">
      <cdr:nvSpPr>
        <cdr:cNvPr id="3" name="テキスト ボックス 2"/>
        <cdr:cNvSpPr txBox="1"/>
      </cdr:nvSpPr>
      <cdr:spPr>
        <a:xfrm xmlns:a="http://schemas.openxmlformats.org/drawingml/2006/main">
          <a:off x="752474" y="1162052"/>
          <a:ext cx="136207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0.0159</a:t>
          </a:r>
          <a:r>
            <a:rPr lang="ja-JP" altLang="en-US" sz="1100"/>
            <a:t>℃</a:t>
          </a:r>
          <a:r>
            <a:rPr lang="en-US" altLang="ja-JP" sz="1100"/>
            <a:t>/</a:t>
          </a:r>
          <a:r>
            <a:rPr lang="ja-JP" altLang="en-US" sz="1100"/>
            <a:t>年</a:t>
          </a:r>
          <a:r>
            <a:rPr lang="en-US" altLang="ja-JP" sz="1100"/>
            <a:t>(15m)</a:t>
          </a:r>
          <a:endParaRPr lang="ja-JP" altLang="en-US" sz="1100"/>
        </a:p>
      </cdr:txBody>
    </cdr:sp>
  </cdr:relSizeAnchor>
  <cdr:relSizeAnchor xmlns:cdr="http://schemas.openxmlformats.org/drawingml/2006/chartDrawing">
    <cdr:from>
      <cdr:x>0.64043</cdr:x>
      <cdr:y>0.75055</cdr:y>
    </cdr:from>
    <cdr:to>
      <cdr:x>0.86111</cdr:x>
      <cdr:y>0.81457</cdr:y>
    </cdr:to>
    <cdr:sp macro="" textlink="">
      <cdr:nvSpPr>
        <cdr:cNvPr id="4" name="テキスト ボックス 3"/>
        <cdr:cNvSpPr txBox="1"/>
      </cdr:nvSpPr>
      <cdr:spPr>
        <a:xfrm xmlns:a="http://schemas.openxmlformats.org/drawingml/2006/main">
          <a:off x="3952875" y="3238500"/>
          <a:ext cx="136207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0.0169</a:t>
          </a:r>
          <a:r>
            <a:rPr lang="ja-JP" altLang="en-US" sz="1100"/>
            <a:t>℃</a:t>
          </a:r>
          <a:r>
            <a:rPr lang="en-US" altLang="ja-JP" sz="1100"/>
            <a:t>/</a:t>
          </a:r>
          <a:r>
            <a:rPr lang="ja-JP" altLang="en-US" sz="1100"/>
            <a:t>年</a:t>
          </a:r>
          <a:r>
            <a:rPr lang="en-US" altLang="ja-JP" sz="1100"/>
            <a:t>(30m)</a:t>
          </a:r>
          <a:endParaRPr lang="ja-JP" altLang="en-US" sz="1100"/>
        </a:p>
      </cdr:txBody>
    </cdr:sp>
  </cdr:relSizeAnchor>
  <cdr:relSizeAnchor xmlns:cdr="http://schemas.openxmlformats.org/drawingml/2006/chartDrawing">
    <cdr:from>
      <cdr:x>0.45525</cdr:x>
      <cdr:y>0.81898</cdr:y>
    </cdr:from>
    <cdr:to>
      <cdr:x>0.67593</cdr:x>
      <cdr:y>0.88962</cdr:y>
    </cdr:to>
    <cdr:sp macro="" textlink="">
      <cdr:nvSpPr>
        <cdr:cNvPr id="5" name="テキスト ボックス 4"/>
        <cdr:cNvSpPr txBox="1"/>
      </cdr:nvSpPr>
      <cdr:spPr>
        <a:xfrm xmlns:a="http://schemas.openxmlformats.org/drawingml/2006/main">
          <a:off x="2809875" y="3533776"/>
          <a:ext cx="1362101" cy="304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0.0137</a:t>
          </a:r>
          <a:r>
            <a:rPr lang="ja-JP" altLang="en-US" sz="1100"/>
            <a:t>℃</a:t>
          </a:r>
          <a:r>
            <a:rPr lang="en-US" altLang="ja-JP" sz="1100"/>
            <a:t>/</a:t>
          </a:r>
          <a:r>
            <a:rPr lang="ja-JP" altLang="en-US" sz="1100"/>
            <a:t>年</a:t>
          </a:r>
          <a:r>
            <a:rPr lang="en-US" altLang="ja-JP" sz="1100"/>
            <a:t>(44m)</a:t>
          </a:r>
          <a:endParaRPr lang="ja-JP" altLang="en-US" sz="1100"/>
        </a:p>
      </cdr:txBody>
    </cdr:sp>
  </cdr:relSizeAnchor>
  <cdr:relSizeAnchor xmlns:cdr="http://schemas.openxmlformats.org/drawingml/2006/chartDrawing">
    <cdr:from>
      <cdr:x>0.84877</cdr:x>
      <cdr:y>0.27594</cdr:y>
    </cdr:from>
    <cdr:to>
      <cdr:x>0.94907</cdr:x>
      <cdr:y>0.32892</cdr:y>
    </cdr:to>
    <cdr:sp macro="" textlink="">
      <cdr:nvSpPr>
        <cdr:cNvPr id="6" name="テキスト ボックス 5"/>
        <cdr:cNvSpPr txBox="1"/>
      </cdr:nvSpPr>
      <cdr:spPr>
        <a:xfrm xmlns:a="http://schemas.openxmlformats.org/drawingml/2006/main">
          <a:off x="5238750" y="1190626"/>
          <a:ext cx="6191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水深</a:t>
          </a:r>
        </a:p>
      </cdr:txBody>
    </cdr:sp>
  </cdr:relSizeAnchor>
</c:userShapes>
</file>

<file path=ppt/drawings/drawing4.xml><?xml version="1.0" encoding="utf-8"?>
<c:userShapes xmlns:c="http://schemas.openxmlformats.org/drawingml/2006/chart">
  <cdr:relSizeAnchor xmlns:cdr="http://schemas.openxmlformats.org/drawingml/2006/chartDrawing">
    <cdr:from>
      <cdr:x>0.12963</cdr:x>
      <cdr:y>0.13901</cdr:y>
    </cdr:from>
    <cdr:to>
      <cdr:x>0.29012</cdr:x>
      <cdr:y>0.20404</cdr:y>
    </cdr:to>
    <cdr:sp macro="" textlink="">
      <cdr:nvSpPr>
        <cdr:cNvPr id="2" name="テキスト ボックス 1"/>
        <cdr:cNvSpPr txBox="1"/>
      </cdr:nvSpPr>
      <cdr:spPr>
        <a:xfrm xmlns:a="http://schemas.openxmlformats.org/drawingml/2006/main">
          <a:off x="800100" y="590550"/>
          <a:ext cx="9906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0.0248</a:t>
          </a:r>
          <a:r>
            <a:rPr lang="ja-JP" altLang="en-US" sz="1100"/>
            <a:t>℃</a:t>
          </a:r>
          <a:r>
            <a:rPr lang="en-US" altLang="ja-JP" sz="1100"/>
            <a:t>/</a:t>
          </a:r>
          <a:r>
            <a:rPr lang="ja-JP" altLang="en-US" sz="1100"/>
            <a:t>年</a:t>
          </a:r>
        </a:p>
      </cdr:txBody>
    </cdr:sp>
  </cdr:relSizeAnchor>
  <cdr:relSizeAnchor xmlns:cdr="http://schemas.openxmlformats.org/drawingml/2006/chartDrawing">
    <cdr:from>
      <cdr:x>0.10031</cdr:x>
      <cdr:y>0.23543</cdr:y>
    </cdr:from>
    <cdr:to>
      <cdr:x>0.30556</cdr:x>
      <cdr:y>0.29372</cdr:y>
    </cdr:to>
    <cdr:sp macro="" textlink="">
      <cdr:nvSpPr>
        <cdr:cNvPr id="3" name="テキスト ボックス 2"/>
        <cdr:cNvSpPr txBox="1"/>
      </cdr:nvSpPr>
      <cdr:spPr>
        <a:xfrm xmlns:a="http://schemas.openxmlformats.org/drawingml/2006/main">
          <a:off x="619124" y="1000124"/>
          <a:ext cx="1266825" cy="247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0.0378</a:t>
          </a:r>
          <a:r>
            <a:rPr lang="ja-JP" altLang="en-US" sz="1100"/>
            <a:t>℃</a:t>
          </a:r>
          <a:r>
            <a:rPr lang="en-US" altLang="ja-JP" sz="1100"/>
            <a:t>/</a:t>
          </a:r>
          <a:r>
            <a:rPr lang="ja-JP" altLang="en-US" sz="1100"/>
            <a:t>年</a:t>
          </a:r>
        </a:p>
      </cdr:txBody>
    </cdr:sp>
  </cdr:relSizeAnchor>
  <cdr:relSizeAnchor xmlns:cdr="http://schemas.openxmlformats.org/drawingml/2006/chartDrawing">
    <cdr:from>
      <cdr:x>0.62809</cdr:x>
      <cdr:y>0.65471</cdr:y>
    </cdr:from>
    <cdr:to>
      <cdr:x>0.77778</cdr:x>
      <cdr:y>0.72646</cdr:y>
    </cdr:to>
    <cdr:sp macro="" textlink="">
      <cdr:nvSpPr>
        <cdr:cNvPr id="4" name="テキスト ボックス 3"/>
        <cdr:cNvSpPr txBox="1"/>
      </cdr:nvSpPr>
      <cdr:spPr>
        <a:xfrm xmlns:a="http://schemas.openxmlformats.org/drawingml/2006/main">
          <a:off x="3876675" y="2781300"/>
          <a:ext cx="9239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0.0129</a:t>
          </a:r>
          <a:r>
            <a:rPr lang="ja-JP" altLang="en-US" sz="1100"/>
            <a:t>℃</a:t>
          </a:r>
          <a:r>
            <a:rPr lang="en-US" altLang="ja-JP" sz="1100"/>
            <a:t>/</a:t>
          </a:r>
          <a:r>
            <a:rPr lang="ja-JP" altLang="en-US" sz="1100"/>
            <a:t>年</a:t>
          </a:r>
        </a:p>
      </cdr:txBody>
    </cdr:sp>
  </cdr:relSizeAnchor>
  <cdr:relSizeAnchor xmlns:cdr="http://schemas.openxmlformats.org/drawingml/2006/chartDrawing">
    <cdr:from>
      <cdr:x>0.61111</cdr:x>
      <cdr:y>0.787</cdr:y>
    </cdr:from>
    <cdr:to>
      <cdr:x>0.77932</cdr:x>
      <cdr:y>0.86771</cdr:y>
    </cdr:to>
    <cdr:sp macro="" textlink="">
      <cdr:nvSpPr>
        <cdr:cNvPr id="5" name="テキスト ボックス 4"/>
        <cdr:cNvSpPr txBox="1"/>
      </cdr:nvSpPr>
      <cdr:spPr>
        <a:xfrm xmlns:a="http://schemas.openxmlformats.org/drawingml/2006/main">
          <a:off x="3771900" y="3343275"/>
          <a:ext cx="10382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0.0103</a:t>
          </a:r>
          <a:r>
            <a:rPr lang="ja-JP" altLang="en-US" sz="1100"/>
            <a:t>℃</a:t>
          </a:r>
          <a:r>
            <a:rPr lang="en-US" altLang="ja-JP" sz="1100"/>
            <a:t>/</a:t>
          </a:r>
          <a:r>
            <a:rPr lang="ja-JP" altLang="en-US" sz="1100"/>
            <a:t>年</a:t>
          </a:r>
        </a:p>
      </cdr:txBody>
    </cdr:sp>
  </cdr:relSizeAnchor>
  <cdr:relSizeAnchor xmlns:cdr="http://schemas.openxmlformats.org/drawingml/2006/chartDrawing">
    <cdr:from>
      <cdr:x>0.84877</cdr:x>
      <cdr:y>0.26233</cdr:y>
    </cdr:from>
    <cdr:to>
      <cdr:x>0.93519</cdr:x>
      <cdr:y>0.33184</cdr:y>
    </cdr:to>
    <cdr:sp macro="" textlink="">
      <cdr:nvSpPr>
        <cdr:cNvPr id="6" name="テキスト ボックス 5"/>
        <cdr:cNvSpPr txBox="1"/>
      </cdr:nvSpPr>
      <cdr:spPr>
        <a:xfrm xmlns:a="http://schemas.openxmlformats.org/drawingml/2006/main">
          <a:off x="5238750" y="1114425"/>
          <a:ext cx="5334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水深</a:t>
          </a:r>
        </a:p>
      </cdr:txBody>
    </cdr:sp>
  </cdr:relSizeAnchor>
</c:userShapes>
</file>

<file path=ppt/drawings/drawing5.xml><?xml version="1.0" encoding="utf-8"?>
<c:userShapes xmlns:c="http://schemas.openxmlformats.org/drawingml/2006/chart">
  <cdr:relSizeAnchor xmlns:cdr="http://schemas.openxmlformats.org/drawingml/2006/chartDrawing">
    <cdr:from>
      <cdr:x>0.58423</cdr:x>
      <cdr:y>0.14349</cdr:y>
    </cdr:from>
    <cdr:to>
      <cdr:x>0.79598</cdr:x>
      <cdr:y>0.19426</cdr:y>
    </cdr:to>
    <cdr:sp macro="" textlink="">
      <cdr:nvSpPr>
        <cdr:cNvPr id="2" name="テキスト ボックス 1"/>
        <cdr:cNvSpPr txBox="1"/>
      </cdr:nvSpPr>
      <cdr:spPr>
        <a:xfrm xmlns:a="http://schemas.openxmlformats.org/drawingml/2006/main">
          <a:off x="3600450" y="619126"/>
          <a:ext cx="13049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0.0157</a:t>
          </a:r>
          <a:r>
            <a:rPr lang="ja-JP" altLang="en-US" sz="1100"/>
            <a:t>℃</a:t>
          </a:r>
          <a:r>
            <a:rPr lang="en-US" altLang="ja-JP" sz="1100"/>
            <a:t>/</a:t>
          </a:r>
          <a:r>
            <a:rPr lang="ja-JP" altLang="en-US" sz="1100"/>
            <a:t>年</a:t>
          </a:r>
        </a:p>
      </cdr:txBody>
    </cdr:sp>
  </cdr:relSizeAnchor>
  <cdr:relSizeAnchor xmlns:cdr="http://schemas.openxmlformats.org/drawingml/2006/chartDrawing">
    <cdr:from>
      <cdr:x>0.43895</cdr:x>
      <cdr:y>0.25386</cdr:y>
    </cdr:from>
    <cdr:to>
      <cdr:x>0.59351</cdr:x>
      <cdr:y>0.31567</cdr:y>
    </cdr:to>
    <cdr:sp macro="" textlink="">
      <cdr:nvSpPr>
        <cdr:cNvPr id="3" name="テキスト ボックス 2"/>
        <cdr:cNvSpPr txBox="1"/>
      </cdr:nvSpPr>
      <cdr:spPr>
        <a:xfrm xmlns:a="http://schemas.openxmlformats.org/drawingml/2006/main">
          <a:off x="2705100" y="1095376"/>
          <a:ext cx="9525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-0.0282</a:t>
          </a:r>
          <a:r>
            <a:rPr lang="ja-JP" altLang="en-US" sz="1100"/>
            <a:t>℃</a:t>
          </a:r>
          <a:r>
            <a:rPr lang="en-US" altLang="ja-JP" sz="1100"/>
            <a:t>/</a:t>
          </a:r>
          <a:r>
            <a:rPr lang="ja-JP" altLang="en-US" sz="1100"/>
            <a:t>年</a:t>
          </a:r>
        </a:p>
      </cdr:txBody>
    </cdr:sp>
  </cdr:relSizeAnchor>
  <cdr:relSizeAnchor xmlns:cdr="http://schemas.openxmlformats.org/drawingml/2006/chartDrawing">
    <cdr:from>
      <cdr:x>0.14374</cdr:x>
      <cdr:y>0.75938</cdr:y>
    </cdr:from>
    <cdr:to>
      <cdr:x>0.31839</cdr:x>
      <cdr:y>0.82781</cdr:y>
    </cdr:to>
    <cdr:sp macro="" textlink="">
      <cdr:nvSpPr>
        <cdr:cNvPr id="4" name="テキスト ボックス 3"/>
        <cdr:cNvSpPr txBox="1"/>
      </cdr:nvSpPr>
      <cdr:spPr>
        <a:xfrm xmlns:a="http://schemas.openxmlformats.org/drawingml/2006/main">
          <a:off x="885824" y="3276601"/>
          <a:ext cx="1076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-0.0208</a:t>
          </a:r>
          <a:r>
            <a:rPr lang="ja-JP" altLang="en-US" sz="1100"/>
            <a:t>℃</a:t>
          </a:r>
          <a:r>
            <a:rPr lang="en-US" altLang="ja-JP" sz="1100"/>
            <a:t>/</a:t>
          </a:r>
          <a:r>
            <a:rPr lang="ja-JP" altLang="en-US" sz="1100"/>
            <a:t>年</a:t>
          </a:r>
        </a:p>
      </cdr:txBody>
    </cdr:sp>
  </cdr:relSizeAnchor>
  <cdr:relSizeAnchor xmlns:cdr="http://schemas.openxmlformats.org/drawingml/2006/chartDrawing">
    <cdr:from>
      <cdr:x>0.63524</cdr:x>
      <cdr:y>0.83002</cdr:y>
    </cdr:from>
    <cdr:to>
      <cdr:x>0.7898</cdr:x>
      <cdr:y>0.88742</cdr:y>
    </cdr:to>
    <cdr:sp macro="" textlink="">
      <cdr:nvSpPr>
        <cdr:cNvPr id="5" name="テキスト ボックス 4"/>
        <cdr:cNvSpPr txBox="1"/>
      </cdr:nvSpPr>
      <cdr:spPr>
        <a:xfrm xmlns:a="http://schemas.openxmlformats.org/drawingml/2006/main">
          <a:off x="3914775" y="3581401"/>
          <a:ext cx="9525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-0.0157</a:t>
          </a:r>
          <a:r>
            <a:rPr lang="ja-JP" altLang="en-US" sz="1100"/>
            <a:t>℃</a:t>
          </a:r>
          <a:r>
            <a:rPr lang="en-US" altLang="ja-JP" sz="1100"/>
            <a:t>/</a:t>
          </a:r>
          <a:r>
            <a:rPr lang="ja-JP" altLang="en-US" sz="1100"/>
            <a:t>年</a:t>
          </a:r>
        </a:p>
      </cdr:txBody>
    </cdr:sp>
  </cdr:relSizeAnchor>
</c:userShapes>
</file>

<file path=ppt/drawings/drawing6.xml><?xml version="1.0" encoding="utf-8"?>
<c:userShapes xmlns:c="http://schemas.openxmlformats.org/drawingml/2006/chart">
  <cdr:relSizeAnchor xmlns:cdr="http://schemas.openxmlformats.org/drawingml/2006/chartDrawing">
    <cdr:from>
      <cdr:x>0.02751</cdr:x>
      <cdr:y>0.03814</cdr:y>
    </cdr:from>
    <cdr:to>
      <cdr:x>0.12376</cdr:x>
      <cdr:y>0.10178</cdr:y>
    </cdr:to>
    <cdr:sp macro="" textlink="">
      <cdr:nvSpPr>
        <cdr:cNvPr id="2" name="テキスト ボックス 1"/>
        <cdr:cNvSpPr txBox="1"/>
      </cdr:nvSpPr>
      <cdr:spPr>
        <a:xfrm xmlns:a="http://schemas.openxmlformats.org/drawingml/2006/main">
          <a:off x="226369" y="172616"/>
          <a:ext cx="792087"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a:t>
          </a:r>
          <a:r>
            <a:rPr lang="ja-JP" altLang="en-US" sz="1100" dirty="0"/>
            <a:t>℃</a:t>
          </a:r>
          <a:r>
            <a:rPr lang="en-US" altLang="ja-JP" sz="1100" dirty="0"/>
            <a:t>)</a:t>
          </a:r>
          <a:endParaRPr lang="ja-JP" alt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0.5404</cdr:x>
      <cdr:y>0.19837</cdr:y>
    </cdr:from>
    <cdr:to>
      <cdr:x>0.69697</cdr:x>
      <cdr:y>0.29076</cdr:y>
    </cdr:to>
    <cdr:sp macro="" textlink="">
      <cdr:nvSpPr>
        <cdr:cNvPr id="2" name="テキスト ボックス 1"/>
        <cdr:cNvSpPr txBox="1"/>
      </cdr:nvSpPr>
      <cdr:spPr>
        <a:xfrm xmlns:a="http://schemas.openxmlformats.org/drawingml/2006/main">
          <a:off x="3057525" y="695325"/>
          <a:ext cx="8858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0.034</a:t>
          </a:r>
          <a:r>
            <a:rPr lang="ja-JP" altLang="en-US" sz="1100"/>
            <a:t>℃</a:t>
          </a:r>
          <a:r>
            <a:rPr lang="en-US" altLang="ja-JP" sz="1100"/>
            <a:t>/</a:t>
          </a:r>
          <a:r>
            <a:rPr lang="ja-JP" altLang="en-US" sz="1100"/>
            <a:t>年</a:t>
          </a:r>
        </a:p>
      </cdr:txBody>
    </cdr:sp>
  </cdr:relSizeAnchor>
  <cdr:relSizeAnchor xmlns:cdr="http://schemas.openxmlformats.org/drawingml/2006/chartDrawing">
    <cdr:from>
      <cdr:x>0.56229</cdr:x>
      <cdr:y>0.3913</cdr:y>
    </cdr:from>
    <cdr:to>
      <cdr:x>0.74747</cdr:x>
      <cdr:y>0.46739</cdr:y>
    </cdr:to>
    <cdr:sp macro="" textlink="">
      <cdr:nvSpPr>
        <cdr:cNvPr id="3" name="テキスト ボックス 2"/>
        <cdr:cNvSpPr txBox="1"/>
      </cdr:nvSpPr>
      <cdr:spPr>
        <a:xfrm xmlns:a="http://schemas.openxmlformats.org/drawingml/2006/main">
          <a:off x="3181350" y="1371600"/>
          <a:ext cx="10477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0.0207</a:t>
          </a:r>
          <a:r>
            <a:rPr lang="ja-JP" altLang="en-US" sz="1100"/>
            <a:t>℃</a:t>
          </a:r>
          <a:r>
            <a:rPr lang="en-US" altLang="ja-JP" sz="1100"/>
            <a:t>/</a:t>
          </a:r>
          <a:r>
            <a:rPr lang="ja-JP" altLang="en-US" sz="1100"/>
            <a:t>年</a:t>
          </a:r>
        </a:p>
      </cdr:txBody>
    </cdr:sp>
  </cdr:relSizeAnchor>
  <cdr:relSizeAnchor xmlns:cdr="http://schemas.openxmlformats.org/drawingml/2006/chartDrawing">
    <cdr:from>
      <cdr:x>0.56734</cdr:x>
      <cdr:y>0.52446</cdr:y>
    </cdr:from>
    <cdr:to>
      <cdr:x>0.73232</cdr:x>
      <cdr:y>0.58696</cdr:y>
    </cdr:to>
    <cdr:sp macro="" textlink="">
      <cdr:nvSpPr>
        <cdr:cNvPr id="4" name="テキスト ボックス 3"/>
        <cdr:cNvSpPr txBox="1"/>
      </cdr:nvSpPr>
      <cdr:spPr>
        <a:xfrm xmlns:a="http://schemas.openxmlformats.org/drawingml/2006/main">
          <a:off x="3209926" y="1838324"/>
          <a:ext cx="9334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0.0138</a:t>
          </a:r>
          <a:r>
            <a:rPr lang="ja-JP" altLang="en-US" sz="1100"/>
            <a:t>℃</a:t>
          </a:r>
          <a:r>
            <a:rPr lang="en-US" altLang="ja-JP" sz="1100"/>
            <a:t>/</a:t>
          </a:r>
          <a:r>
            <a:rPr lang="ja-JP" altLang="en-US" sz="1100"/>
            <a:t>年</a:t>
          </a:r>
        </a:p>
      </cdr:txBody>
    </cdr:sp>
  </cdr:relSizeAnchor>
  <cdr:relSizeAnchor xmlns:cdr="http://schemas.openxmlformats.org/drawingml/2006/chartDrawing">
    <cdr:from>
      <cdr:x>0.57407</cdr:x>
      <cdr:y>0.7962</cdr:y>
    </cdr:from>
    <cdr:to>
      <cdr:x>0.75084</cdr:x>
      <cdr:y>0.87228</cdr:y>
    </cdr:to>
    <cdr:sp macro="" textlink="">
      <cdr:nvSpPr>
        <cdr:cNvPr id="5" name="テキスト ボックス 4"/>
        <cdr:cNvSpPr txBox="1"/>
      </cdr:nvSpPr>
      <cdr:spPr>
        <a:xfrm xmlns:a="http://schemas.openxmlformats.org/drawingml/2006/main">
          <a:off x="3248025" y="2790825"/>
          <a:ext cx="10001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-0.0056</a:t>
          </a:r>
          <a:r>
            <a:rPr lang="ja-JP" altLang="en-US" sz="1100"/>
            <a:t>℃</a:t>
          </a:r>
          <a:r>
            <a:rPr lang="en-US" altLang="ja-JP" sz="1100"/>
            <a:t>/</a:t>
          </a:r>
          <a:r>
            <a:rPr lang="ja-JP" altLang="en-US" sz="1100"/>
            <a:t>年</a:t>
          </a:r>
        </a:p>
      </cdr:txBody>
    </cdr:sp>
  </cdr:relSizeAnchor>
  <cdr:relSizeAnchor xmlns:cdr="http://schemas.openxmlformats.org/drawingml/2006/chartDrawing">
    <cdr:from>
      <cdr:x>0.83502</cdr:x>
      <cdr:y>0.20924</cdr:y>
    </cdr:from>
    <cdr:to>
      <cdr:x>0.96801</cdr:x>
      <cdr:y>0.27717</cdr:y>
    </cdr:to>
    <cdr:sp macro="" textlink="">
      <cdr:nvSpPr>
        <cdr:cNvPr id="6" name="テキスト ボックス 5"/>
        <cdr:cNvSpPr txBox="1"/>
      </cdr:nvSpPr>
      <cdr:spPr>
        <a:xfrm xmlns:a="http://schemas.openxmlformats.org/drawingml/2006/main">
          <a:off x="4724400" y="733425"/>
          <a:ext cx="75247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季節</a:t>
          </a:r>
        </a:p>
      </cdr:txBody>
    </cdr:sp>
  </cdr:relSizeAnchor>
</c:userShapes>
</file>

<file path=ppt/drawings/drawing8.xml><?xml version="1.0" encoding="utf-8"?>
<c:userShapes xmlns:c="http://schemas.openxmlformats.org/drawingml/2006/chart">
  <cdr:relSizeAnchor xmlns:cdr="http://schemas.openxmlformats.org/drawingml/2006/chartDrawing">
    <cdr:from>
      <cdr:x>0.61844</cdr:x>
      <cdr:y>0.18063</cdr:y>
    </cdr:from>
    <cdr:to>
      <cdr:x>0.79809</cdr:x>
      <cdr:y>0.25916</cdr:y>
    </cdr:to>
    <cdr:sp macro="" textlink="">
      <cdr:nvSpPr>
        <cdr:cNvPr id="2" name="テキスト ボックス 1"/>
        <cdr:cNvSpPr txBox="1"/>
      </cdr:nvSpPr>
      <cdr:spPr>
        <a:xfrm xmlns:a="http://schemas.openxmlformats.org/drawingml/2006/main">
          <a:off x="3705225" y="657225"/>
          <a:ext cx="10763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0.0402</a:t>
          </a:r>
          <a:r>
            <a:rPr lang="ja-JP" altLang="en-US" sz="1100"/>
            <a:t>℃</a:t>
          </a:r>
          <a:r>
            <a:rPr lang="en-US" altLang="ja-JP" sz="1100"/>
            <a:t>/</a:t>
          </a:r>
          <a:r>
            <a:rPr lang="ja-JP" altLang="en-US" sz="1100"/>
            <a:t>年</a:t>
          </a:r>
        </a:p>
      </cdr:txBody>
    </cdr:sp>
  </cdr:relSizeAnchor>
  <cdr:relSizeAnchor xmlns:cdr="http://schemas.openxmlformats.org/drawingml/2006/chartDrawing">
    <cdr:from>
      <cdr:x>0.62639</cdr:x>
      <cdr:y>0.42932</cdr:y>
    </cdr:from>
    <cdr:to>
      <cdr:x>0.78537</cdr:x>
      <cdr:y>0.50262</cdr:y>
    </cdr:to>
    <cdr:sp macro="" textlink="">
      <cdr:nvSpPr>
        <cdr:cNvPr id="3" name="テキスト ボックス 2"/>
        <cdr:cNvSpPr txBox="1"/>
      </cdr:nvSpPr>
      <cdr:spPr>
        <a:xfrm xmlns:a="http://schemas.openxmlformats.org/drawingml/2006/main">
          <a:off x="3752850" y="1562100"/>
          <a:ext cx="9525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0.0274</a:t>
          </a:r>
          <a:r>
            <a:rPr lang="ja-JP" altLang="en-US" sz="1100"/>
            <a:t>℃</a:t>
          </a:r>
          <a:r>
            <a:rPr lang="en-US" altLang="ja-JP" sz="1100"/>
            <a:t>/</a:t>
          </a:r>
          <a:r>
            <a:rPr lang="ja-JP" altLang="en-US" sz="1100"/>
            <a:t>年</a:t>
          </a:r>
        </a:p>
      </cdr:txBody>
    </cdr:sp>
  </cdr:relSizeAnchor>
  <cdr:relSizeAnchor xmlns:cdr="http://schemas.openxmlformats.org/drawingml/2006/chartDrawing">
    <cdr:from>
      <cdr:x>0.62162</cdr:x>
      <cdr:y>0.62304</cdr:y>
    </cdr:from>
    <cdr:to>
      <cdr:x>0.77901</cdr:x>
      <cdr:y>0.68586</cdr:y>
    </cdr:to>
    <cdr:sp macro="" textlink="">
      <cdr:nvSpPr>
        <cdr:cNvPr id="4" name="テキスト ボックス 3"/>
        <cdr:cNvSpPr txBox="1"/>
      </cdr:nvSpPr>
      <cdr:spPr>
        <a:xfrm xmlns:a="http://schemas.openxmlformats.org/drawingml/2006/main">
          <a:off x="3724275" y="2266950"/>
          <a:ext cx="942976"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0.0164</a:t>
          </a:r>
          <a:r>
            <a:rPr lang="ja-JP" altLang="en-US" sz="1100"/>
            <a:t>℃</a:t>
          </a:r>
          <a:r>
            <a:rPr lang="en-US" altLang="ja-JP" sz="1100"/>
            <a:t>/</a:t>
          </a:r>
          <a:r>
            <a:rPr lang="ja-JP" altLang="en-US" sz="1100"/>
            <a:t>年</a:t>
          </a:r>
        </a:p>
      </cdr:txBody>
    </cdr:sp>
  </cdr:relSizeAnchor>
  <cdr:relSizeAnchor xmlns:cdr="http://schemas.openxmlformats.org/drawingml/2006/chartDrawing">
    <cdr:from>
      <cdr:x>0.58347</cdr:x>
      <cdr:y>0.79319</cdr:y>
    </cdr:from>
    <cdr:to>
      <cdr:x>0.75517</cdr:x>
      <cdr:y>0.86126</cdr:y>
    </cdr:to>
    <cdr:sp macro="" textlink="">
      <cdr:nvSpPr>
        <cdr:cNvPr id="5" name="テキスト ボックス 4"/>
        <cdr:cNvSpPr txBox="1"/>
      </cdr:nvSpPr>
      <cdr:spPr>
        <a:xfrm xmlns:a="http://schemas.openxmlformats.org/drawingml/2006/main">
          <a:off x="3495676" y="2886076"/>
          <a:ext cx="10287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-0.0048</a:t>
          </a:r>
          <a:r>
            <a:rPr lang="ja-JP" altLang="en-US" sz="1100"/>
            <a:t>℃</a:t>
          </a:r>
          <a:r>
            <a:rPr lang="en-US" altLang="ja-JP" sz="1100"/>
            <a:t>/</a:t>
          </a:r>
          <a:r>
            <a:rPr lang="ja-JP" altLang="en-US" sz="1100"/>
            <a:t>年</a:t>
          </a:r>
        </a:p>
      </cdr:txBody>
    </cdr:sp>
  </cdr:relSizeAnchor>
  <cdr:relSizeAnchor xmlns:cdr="http://schemas.openxmlformats.org/drawingml/2006/chartDrawing">
    <cdr:from>
      <cdr:x>0.8442</cdr:x>
      <cdr:y>0.2199</cdr:y>
    </cdr:from>
    <cdr:to>
      <cdr:x>0.95072</cdr:x>
      <cdr:y>0.29319</cdr:y>
    </cdr:to>
    <cdr:sp macro="" textlink="">
      <cdr:nvSpPr>
        <cdr:cNvPr id="6" name="テキスト ボックス 5"/>
        <cdr:cNvSpPr txBox="1"/>
      </cdr:nvSpPr>
      <cdr:spPr>
        <a:xfrm xmlns:a="http://schemas.openxmlformats.org/drawingml/2006/main">
          <a:off x="5057775" y="800100"/>
          <a:ext cx="63817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季節</a:t>
          </a:r>
        </a:p>
      </cdr:txBody>
    </cdr:sp>
  </cdr:relSizeAnchor>
</c:userShapes>
</file>

<file path=ppt/drawings/drawing9.xml><?xml version="1.0" encoding="utf-8"?>
<c:userShapes xmlns:c="http://schemas.openxmlformats.org/drawingml/2006/chart">
  <cdr:relSizeAnchor xmlns:cdr="http://schemas.openxmlformats.org/drawingml/2006/chartDrawing">
    <cdr:from>
      <cdr:x>0.82167</cdr:x>
      <cdr:y>0.24197</cdr:y>
    </cdr:from>
    <cdr:to>
      <cdr:x>0.95748</cdr:x>
      <cdr:y>0.32548</cdr:y>
    </cdr:to>
    <cdr:sp macro="" textlink="">
      <cdr:nvSpPr>
        <cdr:cNvPr id="2" name="テキスト ボックス 1"/>
        <cdr:cNvSpPr txBox="1"/>
      </cdr:nvSpPr>
      <cdr:spPr>
        <a:xfrm xmlns:a="http://schemas.openxmlformats.org/drawingml/2006/main">
          <a:off x="5705475" y="1076324"/>
          <a:ext cx="94297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季節</a:t>
          </a:r>
        </a:p>
      </cdr:txBody>
    </cdr:sp>
  </cdr:relSizeAnchor>
  <cdr:relSizeAnchor xmlns:cdr="http://schemas.openxmlformats.org/drawingml/2006/chartDrawing">
    <cdr:from>
      <cdr:x>0.65204</cdr:x>
      <cdr:y>0.20097</cdr:y>
    </cdr:from>
    <cdr:to>
      <cdr:x>0.75705</cdr:x>
      <cdr:y>0.25666</cdr:y>
    </cdr:to>
    <cdr:sp macro="" textlink="">
      <cdr:nvSpPr>
        <cdr:cNvPr id="3" name="テキスト ボックス 2"/>
        <cdr:cNvSpPr txBox="1"/>
      </cdr:nvSpPr>
      <cdr:spPr>
        <a:xfrm xmlns:a="http://schemas.openxmlformats.org/drawingml/2006/main">
          <a:off x="3962400" y="790575"/>
          <a:ext cx="6381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0.59561</cdr:x>
      <cdr:y>0.20097</cdr:y>
    </cdr:from>
    <cdr:to>
      <cdr:x>0.77743</cdr:x>
      <cdr:y>0.28087</cdr:y>
    </cdr:to>
    <cdr:sp macro="" textlink="">
      <cdr:nvSpPr>
        <cdr:cNvPr id="4" name="テキスト ボックス 3"/>
        <cdr:cNvSpPr txBox="1"/>
      </cdr:nvSpPr>
      <cdr:spPr>
        <a:xfrm xmlns:a="http://schemas.openxmlformats.org/drawingml/2006/main">
          <a:off x="3619500" y="790575"/>
          <a:ext cx="11049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0.0308</a:t>
          </a:r>
          <a:r>
            <a:rPr lang="ja-JP" altLang="en-US" sz="1100"/>
            <a:t>℃</a:t>
          </a:r>
          <a:r>
            <a:rPr lang="en-US" altLang="ja-JP" sz="1100"/>
            <a:t>/</a:t>
          </a:r>
          <a:r>
            <a:rPr lang="ja-JP" altLang="en-US" sz="1100"/>
            <a:t>年</a:t>
          </a:r>
        </a:p>
      </cdr:txBody>
    </cdr:sp>
  </cdr:relSizeAnchor>
  <cdr:relSizeAnchor xmlns:cdr="http://schemas.openxmlformats.org/drawingml/2006/chartDrawing">
    <cdr:from>
      <cdr:x>0.64263</cdr:x>
      <cdr:y>0.38983</cdr:y>
    </cdr:from>
    <cdr:to>
      <cdr:x>0.80251</cdr:x>
      <cdr:y>0.46489</cdr:y>
    </cdr:to>
    <cdr:sp macro="" textlink="">
      <cdr:nvSpPr>
        <cdr:cNvPr id="5" name="テキスト ボックス 4"/>
        <cdr:cNvSpPr txBox="1"/>
      </cdr:nvSpPr>
      <cdr:spPr>
        <a:xfrm xmlns:a="http://schemas.openxmlformats.org/drawingml/2006/main">
          <a:off x="3905250" y="1533525"/>
          <a:ext cx="97155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0.0285</a:t>
          </a:r>
          <a:r>
            <a:rPr lang="ja-JP" altLang="en-US" sz="1100"/>
            <a:t>℃</a:t>
          </a:r>
          <a:r>
            <a:rPr lang="en-US" altLang="ja-JP" sz="1100"/>
            <a:t>/</a:t>
          </a:r>
          <a:r>
            <a:rPr lang="ja-JP" altLang="en-US" sz="1100"/>
            <a:t>年</a:t>
          </a:r>
        </a:p>
      </cdr:txBody>
    </cdr:sp>
  </cdr:relSizeAnchor>
  <cdr:relSizeAnchor xmlns:cdr="http://schemas.openxmlformats.org/drawingml/2006/chartDrawing">
    <cdr:from>
      <cdr:x>0.6442</cdr:x>
      <cdr:y>0.58596</cdr:y>
    </cdr:from>
    <cdr:to>
      <cdr:x>0.80564</cdr:x>
      <cdr:y>0.66344</cdr:y>
    </cdr:to>
    <cdr:sp macro="" textlink="">
      <cdr:nvSpPr>
        <cdr:cNvPr id="6" name="テキスト ボックス 5"/>
        <cdr:cNvSpPr txBox="1"/>
      </cdr:nvSpPr>
      <cdr:spPr>
        <a:xfrm xmlns:a="http://schemas.openxmlformats.org/drawingml/2006/main">
          <a:off x="3914775" y="2305050"/>
          <a:ext cx="9810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0.024</a:t>
          </a:r>
          <a:r>
            <a:rPr lang="ja-JP" altLang="en-US" sz="1100"/>
            <a:t>℃</a:t>
          </a:r>
          <a:r>
            <a:rPr lang="en-US" altLang="ja-JP" sz="1100"/>
            <a:t>/</a:t>
          </a:r>
          <a:r>
            <a:rPr lang="ja-JP" altLang="en-US" sz="1100"/>
            <a:t>年</a:t>
          </a:r>
        </a:p>
      </cdr:txBody>
    </cdr:sp>
  </cdr:relSizeAnchor>
  <cdr:relSizeAnchor xmlns:cdr="http://schemas.openxmlformats.org/drawingml/2006/chartDrawing">
    <cdr:from>
      <cdr:x>0.61442</cdr:x>
      <cdr:y>0.7724</cdr:y>
    </cdr:from>
    <cdr:to>
      <cdr:x>0.77273</cdr:x>
      <cdr:y>0.85956</cdr:y>
    </cdr:to>
    <cdr:sp macro="" textlink="">
      <cdr:nvSpPr>
        <cdr:cNvPr id="7" name="テキスト ボックス 6"/>
        <cdr:cNvSpPr txBox="1"/>
      </cdr:nvSpPr>
      <cdr:spPr>
        <a:xfrm xmlns:a="http://schemas.openxmlformats.org/drawingml/2006/main">
          <a:off x="3733800" y="3038475"/>
          <a:ext cx="9620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0.0079</a:t>
          </a:r>
          <a:r>
            <a:rPr lang="ja-JP" altLang="en-US" sz="1100"/>
            <a:t>℃</a:t>
          </a:r>
          <a:r>
            <a:rPr lang="en-US" altLang="ja-JP" sz="1100"/>
            <a:t>/</a:t>
          </a:r>
          <a:r>
            <a:rPr lang="ja-JP" altLang="en-US" sz="1100"/>
            <a:t>年</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2689E4A-725F-45D2-B64A-D32D2E071BB8}" type="datetimeFigureOut">
              <a:rPr lang="ja-JP" altLang="en-US"/>
              <a:pPr>
                <a:defRPr/>
              </a:pPr>
              <a:t>2013/3/8</a:t>
            </a:fld>
            <a:endParaRPr lang="en-US" altLang="ja-JP"/>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862874-9AE7-4DD7-82F1-33A633B9179E}"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724895-B013-40CB-B564-B6BE84242BB4}" type="datetimeFigureOut">
              <a:rPr lang="ja-JP" altLang="en-US"/>
              <a:pPr>
                <a:defRPr/>
              </a:pPr>
              <a:t>2013/3/8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0A49222-94D5-4ECC-901C-BD198D4B151E}"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407034E-7FCC-4446-949C-1A12E8CAD2C7}" type="datetimeFigureOut">
              <a:rPr lang="ja-JP" altLang="en-US"/>
              <a:pPr>
                <a:defRPr/>
              </a:pPr>
              <a:t>2013/3/8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AA4D600-FE25-4754-BA39-E5E28737D408}"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B86FE2A-8E5B-43D4-AEFC-05E7D6D8A0A9}" type="datetimeFigureOut">
              <a:rPr lang="ja-JP" altLang="en-US"/>
              <a:pPr>
                <a:defRPr/>
              </a:pPr>
              <a:t>2013/3/8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5C77A80-C69C-4239-ADEA-FFF98134CE98}"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13F8EA-1BD9-474F-8A41-09A4C68D6CB6}" type="datetimeFigureOut">
              <a:rPr lang="ja-JP" altLang="en-US"/>
              <a:pPr>
                <a:defRPr/>
              </a:pPr>
              <a:t>2013/3/8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1411D38-4EBC-4AFC-A111-F73DB438B954}"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AC958F4-7CAC-453B-B0EF-3F9909735B58}" type="datetimeFigureOut">
              <a:rPr lang="ja-JP" altLang="en-US"/>
              <a:pPr>
                <a:defRPr/>
              </a:pPr>
              <a:t>2013/3/8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608CD9-EF6A-49D0-9C76-65B8689A9819}"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017C93F-4F30-4BF9-BF90-D8BEA445E8A5}" type="datetimeFigureOut">
              <a:rPr lang="ja-JP" altLang="en-US"/>
              <a:pPr>
                <a:defRPr/>
              </a:pPr>
              <a:t>2013/3/8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88FA4C4-6EF8-424A-BFA8-FE6302E9B75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C3478BA-D974-4DC1-9CB4-E245DC195074}" type="datetimeFigureOut">
              <a:rPr lang="ja-JP" altLang="en-US"/>
              <a:pPr>
                <a:defRPr/>
              </a:pPr>
              <a:t>2013/3/8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1520086-0864-4AF1-93CC-4D936F1383FA}"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B0AEB8E-7330-468B-A04B-516C7438C642}" type="datetimeFigureOut">
              <a:rPr lang="ja-JP" altLang="en-US"/>
              <a:pPr>
                <a:defRPr/>
              </a:pPr>
              <a:t>2013/3/8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9192E3D2-24F8-437D-8DFF-3AFE08B24589}"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FF3FD80-2C22-4585-A041-55EAB5397F04}" type="datetimeFigureOut">
              <a:rPr lang="ja-JP" altLang="en-US"/>
              <a:pPr>
                <a:defRPr/>
              </a:pPr>
              <a:t>2013/3/8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B89334C8-D4C2-4920-A1F9-D0B631570667}"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11E9E92-E4A3-4524-A1F5-0146887F1BFE}" type="datetimeFigureOut">
              <a:rPr lang="ja-JP" altLang="en-US"/>
              <a:pPr>
                <a:defRPr/>
              </a:pPr>
              <a:t>2013/3/8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A4D40E1-E6D5-4EBD-AE4D-289EA99839A7}"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ADAE8EF-C848-474E-9E56-5480E38581A1}" type="datetimeFigureOut">
              <a:rPr lang="ja-JP" altLang="en-US"/>
              <a:pPr>
                <a:defRPr/>
              </a:pPr>
              <a:t>2013/3/8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F1D12F-9DA0-4A6F-99BF-B6AA817C06B7}"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420B6F4-5A36-4151-A3FB-0C2EB8B23D09}" type="datetimeFigureOut">
              <a:rPr lang="ja-JP" altLang="en-US"/>
              <a:pPr>
                <a:defRPr/>
              </a:pPr>
              <a:t>2013/3/8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8D4141C-7D8C-44C6-9443-90F29CE81D6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4338" name="タイトル 1"/>
          <p:cNvSpPr>
            <a:spLocks noGrp="1"/>
          </p:cNvSpPr>
          <p:nvPr>
            <p:ph type="ctrTitle"/>
          </p:nvPr>
        </p:nvSpPr>
        <p:spPr/>
        <p:txBody>
          <a:bodyPr/>
          <a:lstStyle/>
          <a:p>
            <a:pPr eaLnBrk="1" hangingPunct="1"/>
            <a:r>
              <a:rPr lang="ja-JP" altLang="en-US" dirty="0" smtClean="0">
                <a:solidFill>
                  <a:srgbClr val="F692E3"/>
                </a:solidFill>
              </a:rPr>
              <a:t>陸奥湾の海水温分布とその長期変化傾向</a:t>
            </a:r>
          </a:p>
        </p:txBody>
      </p:sp>
      <p:sp>
        <p:nvSpPr>
          <p:cNvPr id="14339" name="Text Box 4"/>
          <p:cNvSpPr txBox="1">
            <a:spLocks noChangeArrowheads="1"/>
          </p:cNvSpPr>
          <p:nvPr/>
        </p:nvSpPr>
        <p:spPr bwMode="auto">
          <a:xfrm>
            <a:off x="1187450" y="4195763"/>
            <a:ext cx="7040710" cy="1384995"/>
          </a:xfrm>
          <a:prstGeom prst="rect">
            <a:avLst/>
          </a:prstGeom>
          <a:noFill/>
          <a:ln w="9525">
            <a:noFill/>
            <a:miter lim="800000"/>
            <a:headEnd/>
            <a:tailEnd/>
          </a:ln>
        </p:spPr>
        <p:txBody>
          <a:bodyPr wrap="none">
            <a:spAutoFit/>
          </a:bodyPr>
          <a:lstStyle/>
          <a:p>
            <a:r>
              <a:rPr lang="ja-JP" altLang="en-US" sz="2800" b="1" dirty="0"/>
              <a:t>児玉安正・清水和也（弘前大・理工）</a:t>
            </a:r>
          </a:p>
          <a:p>
            <a:r>
              <a:rPr lang="ja-JP" altLang="en-US" sz="2800" b="1" dirty="0"/>
              <a:t>清藤真樹・扇田いずみ</a:t>
            </a:r>
          </a:p>
          <a:p>
            <a:r>
              <a:rPr lang="ja-JP" altLang="en-US" sz="2800" b="1" dirty="0"/>
              <a:t>（青森県産業技術センター・水産総合研究所）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ja-JP" altLang="en-US" smtClean="0">
                <a:solidFill>
                  <a:srgbClr val="000000"/>
                </a:solidFill>
              </a:rPr>
              <a:t>欠測の扱い</a:t>
            </a:r>
          </a:p>
        </p:txBody>
      </p:sp>
      <p:sp>
        <p:nvSpPr>
          <p:cNvPr id="22530" name="コンテンツ プレースホルダ 2"/>
          <p:cNvSpPr>
            <a:spLocks noGrp="1"/>
          </p:cNvSpPr>
          <p:nvPr>
            <p:ph idx="1"/>
          </p:nvPr>
        </p:nvSpPr>
        <p:spPr/>
        <p:txBody>
          <a:bodyPr/>
          <a:lstStyle/>
          <a:p>
            <a:pPr eaLnBrk="1" hangingPunct="1">
              <a:lnSpc>
                <a:spcPct val="90000"/>
              </a:lnSpc>
            </a:pPr>
            <a:r>
              <a:rPr lang="ja-JP" altLang="en-US" smtClean="0"/>
              <a:t>月平均海水温：有効データが２半旬以上ある月について月平均値を求める．１半旬以下の月は欠測として解析対象から除く</a:t>
            </a:r>
          </a:p>
          <a:p>
            <a:pPr eaLnBrk="1" hangingPunct="1">
              <a:lnSpc>
                <a:spcPct val="90000"/>
              </a:lnSpc>
            </a:pPr>
            <a:endParaRPr lang="en-US" altLang="ja-JP" smtClean="0"/>
          </a:p>
          <a:p>
            <a:pPr eaLnBrk="1" hangingPunct="1">
              <a:lnSpc>
                <a:spcPct val="90000"/>
              </a:lnSpc>
            </a:pPr>
            <a:r>
              <a:rPr lang="ja-JP" altLang="en-US" smtClean="0"/>
              <a:t>季節平均海水温・年平均海水温：月平均値の平均値として求める．１ヶ月以上欠測がある場合は，解析対象から除く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ja-JP" altLang="en-US" smtClean="0">
                <a:solidFill>
                  <a:srgbClr val="000000"/>
                </a:solidFill>
              </a:rPr>
              <a:t>季節区分：月別の平均海水温</a:t>
            </a:r>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直線コネクタ 18"/>
          <p:cNvCxnSpPr/>
          <p:nvPr/>
        </p:nvCxnSpPr>
        <p:spPr>
          <a:xfrm>
            <a:off x="6516688" y="2205038"/>
            <a:ext cx="0" cy="3671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276600" y="2205038"/>
            <a:ext cx="0" cy="3671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619250" y="2205038"/>
            <a:ext cx="0" cy="3671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787900" y="2205038"/>
            <a:ext cx="0" cy="3600450"/>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a:spLocks noChangeArrowheads="1"/>
          </p:cNvSpPr>
          <p:nvPr/>
        </p:nvSpPr>
        <p:spPr bwMode="auto">
          <a:xfrm>
            <a:off x="2195513" y="5300663"/>
            <a:ext cx="576262" cy="369887"/>
          </a:xfrm>
          <a:prstGeom prst="rect">
            <a:avLst/>
          </a:prstGeom>
          <a:noFill/>
          <a:ln w="9525">
            <a:noFill/>
            <a:miter lim="800000"/>
            <a:headEnd/>
            <a:tailEnd/>
          </a:ln>
        </p:spPr>
        <p:txBody>
          <a:bodyPr>
            <a:spAutoFit/>
          </a:bodyPr>
          <a:lstStyle/>
          <a:p>
            <a:r>
              <a:rPr lang="ja-JP" altLang="en-US">
                <a:latin typeface="Calibri" pitchFamily="34" charset="0"/>
              </a:rPr>
              <a:t>冬</a:t>
            </a:r>
          </a:p>
        </p:txBody>
      </p:sp>
      <p:sp>
        <p:nvSpPr>
          <p:cNvPr id="30" name="テキスト ボックス 29"/>
          <p:cNvSpPr txBox="1">
            <a:spLocks noChangeArrowheads="1"/>
          </p:cNvSpPr>
          <p:nvPr/>
        </p:nvSpPr>
        <p:spPr bwMode="auto">
          <a:xfrm>
            <a:off x="3779838" y="4581525"/>
            <a:ext cx="647700" cy="368300"/>
          </a:xfrm>
          <a:prstGeom prst="rect">
            <a:avLst/>
          </a:prstGeom>
          <a:noFill/>
          <a:ln w="9525">
            <a:noFill/>
            <a:miter lim="800000"/>
            <a:headEnd/>
            <a:tailEnd/>
          </a:ln>
        </p:spPr>
        <p:txBody>
          <a:bodyPr>
            <a:spAutoFit/>
          </a:bodyPr>
          <a:lstStyle/>
          <a:p>
            <a:r>
              <a:rPr lang="ja-JP" altLang="en-US">
                <a:latin typeface="Calibri" pitchFamily="34" charset="0"/>
              </a:rPr>
              <a:t>春</a:t>
            </a:r>
          </a:p>
        </p:txBody>
      </p:sp>
      <p:sp>
        <p:nvSpPr>
          <p:cNvPr id="31" name="テキスト ボックス 30"/>
          <p:cNvSpPr txBox="1">
            <a:spLocks noChangeArrowheads="1"/>
          </p:cNvSpPr>
          <p:nvPr/>
        </p:nvSpPr>
        <p:spPr bwMode="auto">
          <a:xfrm>
            <a:off x="5364163" y="5373688"/>
            <a:ext cx="647700" cy="368300"/>
          </a:xfrm>
          <a:prstGeom prst="rect">
            <a:avLst/>
          </a:prstGeom>
          <a:noFill/>
          <a:ln w="9525">
            <a:noFill/>
            <a:miter lim="800000"/>
            <a:headEnd/>
            <a:tailEnd/>
          </a:ln>
        </p:spPr>
        <p:txBody>
          <a:bodyPr>
            <a:spAutoFit/>
          </a:bodyPr>
          <a:lstStyle/>
          <a:p>
            <a:r>
              <a:rPr lang="ja-JP" altLang="en-US">
                <a:latin typeface="Calibri" pitchFamily="34" charset="0"/>
              </a:rPr>
              <a:t>夏</a:t>
            </a:r>
          </a:p>
        </p:txBody>
      </p:sp>
      <p:sp>
        <p:nvSpPr>
          <p:cNvPr id="33" name="テキスト ボックス 32"/>
          <p:cNvSpPr txBox="1">
            <a:spLocks noChangeArrowheads="1"/>
          </p:cNvSpPr>
          <p:nvPr/>
        </p:nvSpPr>
        <p:spPr bwMode="auto">
          <a:xfrm>
            <a:off x="6948488" y="4581525"/>
            <a:ext cx="576262" cy="368300"/>
          </a:xfrm>
          <a:prstGeom prst="rect">
            <a:avLst/>
          </a:prstGeom>
          <a:noFill/>
          <a:ln w="9525">
            <a:noFill/>
            <a:miter lim="800000"/>
            <a:headEnd/>
            <a:tailEnd/>
          </a:ln>
        </p:spPr>
        <p:txBody>
          <a:bodyPr>
            <a:spAutoFit/>
          </a:bodyPr>
          <a:lstStyle/>
          <a:p>
            <a:r>
              <a:rPr lang="ja-JP" altLang="en-US">
                <a:latin typeface="Calibri" pitchFamily="34" charset="0"/>
              </a:rPr>
              <a:t>秋</a:t>
            </a:r>
          </a:p>
        </p:txBody>
      </p:sp>
      <p:sp>
        <p:nvSpPr>
          <p:cNvPr id="34" name="右矢印 33"/>
          <p:cNvSpPr/>
          <p:nvPr/>
        </p:nvSpPr>
        <p:spPr>
          <a:xfrm>
            <a:off x="1619250" y="3789363"/>
            <a:ext cx="504825" cy="4318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右矢印 34"/>
          <p:cNvSpPr/>
          <p:nvPr/>
        </p:nvSpPr>
        <p:spPr>
          <a:xfrm>
            <a:off x="4787900" y="4581525"/>
            <a:ext cx="504825" cy="431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右矢印 35"/>
          <p:cNvSpPr/>
          <p:nvPr/>
        </p:nvSpPr>
        <p:spPr>
          <a:xfrm>
            <a:off x="6516688" y="3860800"/>
            <a:ext cx="503237" cy="431800"/>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右矢印 36"/>
          <p:cNvSpPr/>
          <p:nvPr/>
        </p:nvSpPr>
        <p:spPr>
          <a:xfrm>
            <a:off x="3276600" y="3068638"/>
            <a:ext cx="503238" cy="431800"/>
          </a:xfrm>
          <a:prstGeom prst="rightArrow">
            <a:avLst/>
          </a:prstGeom>
          <a:solidFill>
            <a:srgbClr val="F692E3"/>
          </a:solidFill>
          <a:ln>
            <a:solidFill>
              <a:srgbClr val="F692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4"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青森の年平均水温の推移</a:t>
            </a:r>
            <a:endParaRPr lang="ja-JP" altLang="en-US" dirty="0"/>
          </a:p>
        </p:txBody>
      </p:sp>
      <p:graphicFrame>
        <p:nvGraphicFramePr>
          <p:cNvPr id="9" name="コンテンツ プレースホルダ 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4579" name="Line 4"/>
          <p:cNvSpPr>
            <a:spLocks noChangeShapeType="1"/>
          </p:cNvSpPr>
          <p:nvPr/>
        </p:nvSpPr>
        <p:spPr bwMode="auto">
          <a:xfrm flipV="1">
            <a:off x="3779838" y="6092825"/>
            <a:ext cx="0" cy="431800"/>
          </a:xfrm>
          <a:prstGeom prst="line">
            <a:avLst/>
          </a:prstGeom>
          <a:noFill/>
          <a:ln w="53975">
            <a:solidFill>
              <a:schemeClr val="tx1"/>
            </a:solidFill>
            <a:round/>
            <a:headEnd/>
            <a:tailEnd type="triangle" w="med" len="med"/>
          </a:ln>
        </p:spPr>
        <p:txBody>
          <a:bodyPr/>
          <a:lstStyle/>
          <a:p>
            <a:endParaRPr lang="ja-JP" altLang="en-US"/>
          </a:p>
        </p:txBody>
      </p:sp>
      <p:sp>
        <p:nvSpPr>
          <p:cNvPr id="24580" name="Text Box 5"/>
          <p:cNvSpPr txBox="1">
            <a:spLocks noChangeArrowheads="1"/>
          </p:cNvSpPr>
          <p:nvPr/>
        </p:nvSpPr>
        <p:spPr bwMode="auto">
          <a:xfrm>
            <a:off x="4192588" y="6099175"/>
            <a:ext cx="2655887" cy="366713"/>
          </a:xfrm>
          <a:prstGeom prst="rect">
            <a:avLst/>
          </a:prstGeom>
          <a:noFill/>
          <a:ln w="9525">
            <a:noFill/>
            <a:miter lim="800000"/>
            <a:headEnd/>
            <a:tailEnd/>
          </a:ln>
        </p:spPr>
        <p:txBody>
          <a:bodyPr wrap="none">
            <a:spAutoFit/>
          </a:bodyPr>
          <a:lstStyle/>
          <a:p>
            <a:r>
              <a:rPr lang="ja-JP" altLang="en-US" b="1"/>
              <a:t>１９９０年のレジームシフト</a:t>
            </a:r>
          </a:p>
        </p:txBody>
      </p:sp>
      <p:pic>
        <p:nvPicPr>
          <p:cNvPr id="6"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ja-JP" altLang="en-US" smtClean="0">
                <a:solidFill>
                  <a:srgbClr val="000000"/>
                </a:solidFill>
              </a:rPr>
              <a:t>平舘の年平均水温の推移</a:t>
            </a:r>
          </a:p>
        </p:txBody>
      </p:sp>
      <p:graphicFrame>
        <p:nvGraphicFramePr>
          <p:cNvPr id="4" name="コンテンツ プレースホルダ 3"/>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ja-JP" altLang="en-US" smtClean="0">
                <a:solidFill>
                  <a:srgbClr val="000000"/>
                </a:solidFill>
              </a:rPr>
              <a:t>東湾の年平均水温の推移</a:t>
            </a:r>
          </a:p>
        </p:txBody>
      </p:sp>
      <p:graphicFrame>
        <p:nvGraphicFramePr>
          <p:cNvPr id="4" name="コンテンツ プレースホルダ 3"/>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cstate="print"/>
          <a:srcRect/>
          <a:stretch>
            <a:fillRect/>
          </a:stretch>
        </p:blipFill>
        <p:spPr bwMode="auto">
          <a:xfrm>
            <a:off x="1692275" y="260350"/>
            <a:ext cx="4752975" cy="5648325"/>
          </a:xfrm>
          <a:prstGeom prst="rect">
            <a:avLst/>
          </a:prstGeom>
          <a:noFill/>
          <a:ln w="9525">
            <a:noFill/>
            <a:miter lim="800000"/>
            <a:headEnd/>
            <a:tailEnd/>
          </a:ln>
        </p:spPr>
      </p:pic>
      <p:sp>
        <p:nvSpPr>
          <p:cNvPr id="27650" name="Text Box 5"/>
          <p:cNvSpPr txBox="1">
            <a:spLocks noChangeArrowheads="1"/>
          </p:cNvSpPr>
          <p:nvPr/>
        </p:nvSpPr>
        <p:spPr bwMode="auto">
          <a:xfrm>
            <a:off x="1527175" y="6170613"/>
            <a:ext cx="5880100" cy="366712"/>
          </a:xfrm>
          <a:prstGeom prst="rect">
            <a:avLst/>
          </a:prstGeom>
          <a:noFill/>
          <a:ln w="9525">
            <a:noFill/>
            <a:miter lim="800000"/>
            <a:headEnd/>
            <a:tailEnd/>
          </a:ln>
        </p:spPr>
        <p:txBody>
          <a:bodyPr wrap="none">
            <a:spAutoFit/>
          </a:bodyPr>
          <a:lstStyle/>
          <a:p>
            <a:r>
              <a:rPr lang="ja-JP" altLang="en-US"/>
              <a:t>岸田と木所（２００８）　日本海の海洋環境と漁業資源の近況</a:t>
            </a:r>
          </a:p>
        </p:txBody>
      </p:sp>
      <p:sp>
        <p:nvSpPr>
          <p:cNvPr id="27651" name="Text Box 6"/>
          <p:cNvSpPr txBox="1">
            <a:spLocks noChangeArrowheads="1"/>
          </p:cNvSpPr>
          <p:nvPr/>
        </p:nvSpPr>
        <p:spPr bwMode="auto">
          <a:xfrm>
            <a:off x="6640513" y="3146425"/>
            <a:ext cx="2435225" cy="915988"/>
          </a:xfrm>
          <a:prstGeom prst="rect">
            <a:avLst/>
          </a:prstGeom>
          <a:noFill/>
          <a:ln w="9525">
            <a:noFill/>
            <a:miter lim="800000"/>
            <a:headEnd/>
            <a:tailEnd/>
          </a:ln>
        </p:spPr>
        <p:txBody>
          <a:bodyPr wrap="none">
            <a:spAutoFit/>
          </a:bodyPr>
          <a:lstStyle/>
          <a:p>
            <a:r>
              <a:rPr lang="ja-JP" altLang="en-US"/>
              <a:t>１９８０年代の終わり</a:t>
            </a:r>
          </a:p>
          <a:p>
            <a:r>
              <a:rPr lang="ja-JP" altLang="en-US"/>
              <a:t>北西大西洋の水温</a:t>
            </a:r>
          </a:p>
          <a:p>
            <a:r>
              <a:rPr lang="ja-JP" altLang="en-US"/>
              <a:t>上昇（レジュームシフト）</a:t>
            </a:r>
          </a:p>
        </p:txBody>
      </p:sp>
      <p:cxnSp>
        <p:nvCxnSpPr>
          <p:cNvPr id="6" name="直線矢印コネクタ 5"/>
          <p:cNvCxnSpPr/>
          <p:nvPr/>
        </p:nvCxnSpPr>
        <p:spPr>
          <a:xfrm>
            <a:off x="4572000" y="2204864"/>
            <a:ext cx="0" cy="122413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年平均水温の傾向</a:t>
            </a:r>
            <a:endParaRPr lang="ja-JP" altLang="en-US" dirty="0"/>
          </a:p>
        </p:txBody>
      </p:sp>
      <p:graphicFrame>
        <p:nvGraphicFramePr>
          <p:cNvPr id="7" name="コンテンツ プレースホルダ 6"/>
          <p:cNvGraphicFramePr>
            <a:graphicFrameLocks noGrp="1"/>
          </p:cNvGraphicFramePr>
          <p:nvPr>
            <p:ph idx="1"/>
          </p:nvPr>
        </p:nvGraphicFramePr>
        <p:xfrm>
          <a:off x="395536" y="1124744"/>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ja-JP" altLang="en-US" smtClean="0">
                <a:solidFill>
                  <a:srgbClr val="000000"/>
                </a:solidFill>
              </a:rPr>
              <a:t>青森の季節別の水温推移（１ｍ）</a:t>
            </a:r>
          </a:p>
        </p:txBody>
      </p:sp>
      <p:graphicFrame>
        <p:nvGraphicFramePr>
          <p:cNvPr id="4" name="コンテンツ プレースホルダ 3"/>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ja-JP" altLang="en-US" smtClean="0">
                <a:solidFill>
                  <a:srgbClr val="000000"/>
                </a:solidFill>
              </a:rPr>
              <a:t>青森の季節別水温推移（１５ｍ）</a:t>
            </a:r>
          </a:p>
        </p:txBody>
      </p:sp>
      <p:graphicFrame>
        <p:nvGraphicFramePr>
          <p:cNvPr id="4" name="コンテンツ プレースホルダ 3"/>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ja-JP" altLang="en-US" smtClean="0">
                <a:solidFill>
                  <a:srgbClr val="000000"/>
                </a:solidFill>
              </a:rPr>
              <a:t>平舘の季節別水温推移（１ｍ）</a:t>
            </a:r>
          </a:p>
        </p:txBody>
      </p:sp>
      <p:graphicFrame>
        <p:nvGraphicFramePr>
          <p:cNvPr id="4" name="コンテンツ プレースホルダ 3"/>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研究の背景</a:t>
            </a:r>
            <a:endParaRPr lang="ja-JP" altLang="en-US" dirty="0"/>
          </a:p>
        </p:txBody>
      </p:sp>
      <p:sp>
        <p:nvSpPr>
          <p:cNvPr id="15362" name="コンテンツ プレースホルダ 2"/>
          <p:cNvSpPr>
            <a:spLocks noGrp="1"/>
          </p:cNvSpPr>
          <p:nvPr>
            <p:ph idx="1"/>
          </p:nvPr>
        </p:nvSpPr>
        <p:spPr/>
        <p:txBody>
          <a:bodyPr/>
          <a:lstStyle/>
          <a:p>
            <a:pPr eaLnBrk="1" hangingPunct="1">
              <a:buFont typeface="Arial" charset="0"/>
              <a:buNone/>
            </a:pPr>
            <a:r>
              <a:rPr lang="ja-JP" altLang="en-US" smtClean="0"/>
              <a:t>陸奥湾の養殖ホタテ　昭和３０年代から</a:t>
            </a:r>
          </a:p>
          <a:p>
            <a:pPr eaLnBrk="1" hangingPunct="1">
              <a:buFont typeface="Arial" charset="0"/>
              <a:buNone/>
            </a:pPr>
            <a:endParaRPr lang="ja-JP" altLang="en-US" smtClean="0"/>
          </a:p>
          <a:p>
            <a:pPr eaLnBrk="1" hangingPunct="1">
              <a:buFont typeface="Arial" charset="0"/>
              <a:buNone/>
            </a:pPr>
            <a:r>
              <a:rPr lang="ja-JP" altLang="en-US" smtClean="0"/>
              <a:t>１９７４年～ブイによる海洋観測システム</a:t>
            </a:r>
          </a:p>
          <a:p>
            <a:pPr eaLnBrk="1" hangingPunct="1">
              <a:buFont typeface="Arial" charset="0"/>
              <a:buNone/>
            </a:pPr>
            <a:r>
              <a:rPr lang="ja-JP" altLang="en-US" smtClean="0"/>
              <a:t>長期間のデータが蓄積している</a:t>
            </a:r>
          </a:p>
          <a:p>
            <a:pPr eaLnBrk="1" hangingPunct="1">
              <a:buFont typeface="Arial" charset="0"/>
              <a:buNone/>
            </a:pPr>
            <a:r>
              <a:rPr lang="ja-JP" altLang="en-US" smtClean="0"/>
              <a:t>　</a:t>
            </a:r>
          </a:p>
          <a:p>
            <a:pPr eaLnBrk="1" hangingPunct="1">
              <a:buFont typeface="Arial" charset="0"/>
              <a:buNone/>
            </a:pPr>
            <a:r>
              <a:rPr lang="ja-JP" altLang="en-US" smtClean="0"/>
              <a:t>陸奥湾の養殖ホタテガイに障害が発生（</a:t>
            </a:r>
            <a:r>
              <a:rPr lang="en-US" altLang="ja-JP" smtClean="0"/>
              <a:t>2010,2012</a:t>
            </a:r>
            <a:r>
              <a:rPr lang="ja-JP" altLang="en-US" smtClean="0"/>
              <a:t>）</a:t>
            </a:r>
          </a:p>
          <a:p>
            <a:pPr eaLnBrk="1" hangingPunct="1">
              <a:buFont typeface="Arial" charset="0"/>
              <a:buNone/>
            </a:pPr>
            <a:r>
              <a:rPr lang="ja-JP" altLang="en-US" smtClean="0"/>
              <a:t>高海水温が主因</a:t>
            </a:r>
          </a:p>
          <a:p>
            <a:pPr eaLnBrk="1" hangingPunct="1">
              <a:buFont typeface="Arial" charset="0"/>
              <a:buNone/>
            </a:pPr>
            <a:endParaRPr lang="ja-JP" altLang="en-US" smtClean="0"/>
          </a:p>
        </p:txBody>
      </p:sp>
      <p:sp>
        <p:nvSpPr>
          <p:cNvPr id="7" name="下矢印 6"/>
          <p:cNvSpPr/>
          <p:nvPr/>
        </p:nvSpPr>
        <p:spPr>
          <a:xfrm>
            <a:off x="3419475" y="2205038"/>
            <a:ext cx="647700"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下矢印 9"/>
          <p:cNvSpPr/>
          <p:nvPr/>
        </p:nvSpPr>
        <p:spPr>
          <a:xfrm>
            <a:off x="3419475" y="3933825"/>
            <a:ext cx="647700"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ja-JP" altLang="en-US" smtClean="0">
                <a:solidFill>
                  <a:srgbClr val="000000"/>
                </a:solidFill>
              </a:rPr>
              <a:t>平舘の季節別水温推移（１５ｍ）</a:t>
            </a:r>
          </a:p>
        </p:txBody>
      </p:sp>
      <p:graphicFrame>
        <p:nvGraphicFramePr>
          <p:cNvPr id="4" name="コンテンツ プレースホルダ 3"/>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ja-JP" altLang="en-US" smtClean="0">
                <a:solidFill>
                  <a:srgbClr val="000000"/>
                </a:solidFill>
              </a:rPr>
              <a:t>東湾の季節別の水温推移（１ｍ）</a:t>
            </a:r>
          </a:p>
        </p:txBody>
      </p:sp>
      <p:graphicFrame>
        <p:nvGraphicFramePr>
          <p:cNvPr id="9" name="コンテンツ プレースホルダ 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ja-JP" altLang="en-US" smtClean="0">
                <a:solidFill>
                  <a:srgbClr val="000000"/>
                </a:solidFill>
              </a:rPr>
              <a:t>東湾の季節別の水温推移（１５ｍ）</a:t>
            </a:r>
          </a:p>
        </p:txBody>
      </p:sp>
      <p:graphicFrame>
        <p:nvGraphicFramePr>
          <p:cNvPr id="8" name="コンテンツ プレースホルダ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季節別年平均水温のまとめ①</a:t>
            </a:r>
            <a:endParaRPr lang="ja-JP" altLang="en-US" dirty="0"/>
          </a:p>
        </p:txBody>
      </p:sp>
      <p:cxnSp>
        <p:nvCxnSpPr>
          <p:cNvPr id="15" name="直線コネクタ 14"/>
          <p:cNvCxnSpPr/>
          <p:nvPr/>
        </p:nvCxnSpPr>
        <p:spPr>
          <a:xfrm flipV="1">
            <a:off x="4787900" y="2133600"/>
            <a:ext cx="0" cy="30241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コンテンツ プレースホルダ 11"/>
          <p:cNvGraphicFramePr>
            <a:graphicFrameLocks noGrp="1"/>
          </p:cNvGraphicFramePr>
          <p:nvPr>
            <p:ph idx="1"/>
          </p:nvPr>
        </p:nvGraphicFramePr>
        <p:xfrm>
          <a:off x="395536" y="112474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4932363" y="2349500"/>
            <a:ext cx="3527425" cy="1655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845" name="テキスト ボックス 13"/>
          <p:cNvSpPr txBox="1">
            <a:spLocks noChangeArrowheads="1"/>
          </p:cNvSpPr>
          <p:nvPr/>
        </p:nvSpPr>
        <p:spPr bwMode="auto">
          <a:xfrm>
            <a:off x="4932363" y="2924175"/>
            <a:ext cx="3527425" cy="647700"/>
          </a:xfrm>
          <a:prstGeom prst="rect">
            <a:avLst/>
          </a:prstGeom>
          <a:noFill/>
          <a:ln w="9525">
            <a:noFill/>
            <a:miter lim="800000"/>
            <a:headEnd/>
            <a:tailEnd/>
          </a:ln>
        </p:spPr>
        <p:txBody>
          <a:bodyPr>
            <a:spAutoFit/>
          </a:bodyPr>
          <a:lstStyle/>
          <a:p>
            <a:r>
              <a:rPr lang="ja-JP" altLang="en-US">
                <a:latin typeface="Calibri" pitchFamily="34" charset="0"/>
              </a:rPr>
              <a:t>夏と秋は上昇傾向</a:t>
            </a:r>
            <a:endParaRPr lang="en-US" altLang="ja-JP">
              <a:latin typeface="Calibri" pitchFamily="34" charset="0"/>
            </a:endParaRPr>
          </a:p>
          <a:p>
            <a:endParaRPr lang="ja-JP" altLang="en-US">
              <a:latin typeface="Calibri" pitchFamily="34" charset="0"/>
            </a:endParaRPr>
          </a:p>
        </p:txBody>
      </p:sp>
      <p:pic>
        <p:nvPicPr>
          <p:cNvPr id="7"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季節別年平均水温のまとめ②</a:t>
            </a:r>
            <a:endParaRPr lang="ja-JP" altLang="en-US" dirty="0"/>
          </a:p>
        </p:txBody>
      </p:sp>
      <p:graphicFrame>
        <p:nvGraphicFramePr>
          <p:cNvPr id="20" name="コンテンツ プレースホルダ 19"/>
          <p:cNvGraphicFramePr>
            <a:graphicFrameLocks noGrp="1"/>
          </p:cNvGraphicFramePr>
          <p:nvPr>
            <p:ph idx="1"/>
          </p:nvPr>
        </p:nvGraphicFramePr>
        <p:xfrm>
          <a:off x="467544" y="1124744"/>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直線コネクタ 21"/>
          <p:cNvCxnSpPr/>
          <p:nvPr/>
        </p:nvCxnSpPr>
        <p:spPr>
          <a:xfrm>
            <a:off x="4643438" y="2133600"/>
            <a:ext cx="0" cy="3382963"/>
          </a:xfrm>
          <a:prstGeom prst="line">
            <a:avLst/>
          </a:prstGeom>
        </p:spPr>
        <p:style>
          <a:lnRef idx="1">
            <a:schemeClr val="accent1"/>
          </a:lnRef>
          <a:fillRef idx="0">
            <a:schemeClr val="accent1"/>
          </a:fillRef>
          <a:effectRef idx="0">
            <a:schemeClr val="accent1"/>
          </a:effectRef>
          <a:fontRef idx="minor">
            <a:schemeClr val="tx1"/>
          </a:fontRef>
        </p:style>
      </p:cxnSp>
      <p:sp>
        <p:nvSpPr>
          <p:cNvPr id="36868" name="テキスト ボックス 22"/>
          <p:cNvSpPr txBox="1">
            <a:spLocks noChangeArrowheads="1"/>
          </p:cNvSpPr>
          <p:nvPr/>
        </p:nvSpPr>
        <p:spPr bwMode="auto">
          <a:xfrm>
            <a:off x="2411413" y="1628775"/>
            <a:ext cx="865187" cy="369888"/>
          </a:xfrm>
          <a:prstGeom prst="rect">
            <a:avLst/>
          </a:prstGeom>
          <a:noFill/>
          <a:ln w="9525">
            <a:noFill/>
            <a:miter lim="800000"/>
            <a:headEnd/>
            <a:tailEnd/>
          </a:ln>
        </p:spPr>
        <p:txBody>
          <a:bodyPr>
            <a:spAutoFit/>
          </a:bodyPr>
          <a:lstStyle/>
          <a:p>
            <a:r>
              <a:rPr lang="ja-JP" altLang="en-US">
                <a:latin typeface="Calibri" pitchFamily="34" charset="0"/>
              </a:rPr>
              <a:t>春</a:t>
            </a:r>
          </a:p>
        </p:txBody>
      </p:sp>
      <p:sp>
        <p:nvSpPr>
          <p:cNvPr id="36869" name="テキスト ボックス 23"/>
          <p:cNvSpPr txBox="1">
            <a:spLocks noChangeArrowheads="1"/>
          </p:cNvSpPr>
          <p:nvPr/>
        </p:nvSpPr>
        <p:spPr bwMode="auto">
          <a:xfrm>
            <a:off x="6372225" y="1628775"/>
            <a:ext cx="792163" cy="369888"/>
          </a:xfrm>
          <a:prstGeom prst="rect">
            <a:avLst/>
          </a:prstGeom>
          <a:noFill/>
          <a:ln w="9525">
            <a:noFill/>
            <a:miter lim="800000"/>
            <a:headEnd/>
            <a:tailEnd/>
          </a:ln>
        </p:spPr>
        <p:txBody>
          <a:bodyPr>
            <a:spAutoFit/>
          </a:bodyPr>
          <a:lstStyle/>
          <a:p>
            <a:r>
              <a:rPr lang="ja-JP" altLang="en-US">
                <a:latin typeface="Calibri" pitchFamily="34" charset="0"/>
              </a:rPr>
              <a:t>冬</a:t>
            </a:r>
          </a:p>
        </p:txBody>
      </p:sp>
      <p:sp>
        <p:nvSpPr>
          <p:cNvPr id="36870" name="テキスト ボックス 24"/>
          <p:cNvSpPr txBox="1">
            <a:spLocks noChangeArrowheads="1"/>
          </p:cNvSpPr>
          <p:nvPr/>
        </p:nvSpPr>
        <p:spPr bwMode="auto">
          <a:xfrm>
            <a:off x="1042988" y="3716338"/>
            <a:ext cx="2592387" cy="646331"/>
          </a:xfrm>
          <a:prstGeom prst="rect">
            <a:avLst/>
          </a:prstGeom>
          <a:noFill/>
          <a:ln w="9525">
            <a:noFill/>
            <a:miter lim="800000"/>
            <a:headEnd/>
            <a:tailEnd/>
          </a:ln>
        </p:spPr>
        <p:txBody>
          <a:bodyPr>
            <a:spAutoFit/>
          </a:bodyPr>
          <a:lstStyle/>
          <a:p>
            <a:r>
              <a:rPr lang="ja-JP" altLang="en-US" dirty="0">
                <a:latin typeface="Calibri" pitchFamily="34" charset="0"/>
              </a:rPr>
              <a:t>春と冬</a:t>
            </a:r>
            <a:r>
              <a:rPr lang="ja-JP" altLang="en-US" dirty="0" smtClean="0">
                <a:latin typeface="Calibri" pitchFamily="34" charset="0"/>
              </a:rPr>
              <a:t>は東湾を除き上昇傾向．東湾は下降傾向</a:t>
            </a:r>
            <a:endParaRPr lang="ja-JP" altLang="en-US" dirty="0">
              <a:latin typeface="Calibri" pitchFamily="34" charset="0"/>
            </a:endParaRPr>
          </a:p>
        </p:txBody>
      </p:sp>
      <p:pic>
        <p:nvPicPr>
          <p:cNvPr id="8" name="図 7" descr="青森地図.jpg"/>
          <p:cNvPicPr>
            <a:picLocks noChangeAspect="1"/>
          </p:cNvPicPr>
          <p:nvPr/>
        </p:nvPicPr>
        <p:blipFill>
          <a:blip r:embed="rId3" cstate="print"/>
          <a:srcRect/>
          <a:stretch>
            <a:fillRect/>
          </a:stretch>
        </p:blipFill>
        <p:spPr bwMode="auto">
          <a:xfrm>
            <a:off x="7560022" y="5665591"/>
            <a:ext cx="1583978" cy="1192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ja-JP" altLang="en-US" smtClean="0">
                <a:solidFill>
                  <a:srgbClr val="000000"/>
                </a:solidFill>
              </a:rPr>
              <a:t>西側は津軽暖流の影響がある</a:t>
            </a:r>
          </a:p>
        </p:txBody>
      </p:sp>
      <p:pic>
        <p:nvPicPr>
          <p:cNvPr id="37890" name="図 3" descr="aomo.jpg"/>
          <p:cNvPicPr>
            <a:picLocks noChangeAspect="1"/>
          </p:cNvPicPr>
          <p:nvPr/>
        </p:nvPicPr>
        <p:blipFill>
          <a:blip r:embed="rId2" cstate="print"/>
          <a:srcRect/>
          <a:stretch>
            <a:fillRect/>
          </a:stretch>
        </p:blipFill>
        <p:spPr bwMode="auto">
          <a:xfrm>
            <a:off x="2195736" y="1988840"/>
            <a:ext cx="4968875" cy="3625850"/>
          </a:xfrm>
          <a:prstGeom prst="rect">
            <a:avLst/>
          </a:prstGeom>
          <a:noFill/>
          <a:ln w="9525">
            <a:noFill/>
            <a:miter lim="800000"/>
            <a:headEnd/>
            <a:tailEnd/>
          </a:ln>
        </p:spPr>
      </p:pic>
      <p:sp>
        <p:nvSpPr>
          <p:cNvPr id="37891" name="テキスト ボックス 4"/>
          <p:cNvSpPr txBox="1">
            <a:spLocks noChangeArrowheads="1"/>
          </p:cNvSpPr>
          <p:nvPr/>
        </p:nvSpPr>
        <p:spPr bwMode="auto">
          <a:xfrm>
            <a:off x="5292725" y="4149725"/>
            <a:ext cx="1079500" cy="368300"/>
          </a:xfrm>
          <a:prstGeom prst="rect">
            <a:avLst/>
          </a:prstGeom>
          <a:noFill/>
          <a:ln w="9525">
            <a:noFill/>
            <a:miter lim="800000"/>
            <a:headEnd/>
            <a:tailEnd/>
          </a:ln>
        </p:spPr>
        <p:txBody>
          <a:bodyPr>
            <a:spAutoFit/>
          </a:bodyPr>
          <a:lstStyle/>
          <a:p>
            <a:r>
              <a:rPr lang="ja-JP" altLang="en-US">
                <a:latin typeface="Calibri" pitchFamily="34" charset="0"/>
              </a:rPr>
              <a:t>陸奥湾</a:t>
            </a:r>
          </a:p>
        </p:txBody>
      </p:sp>
      <p:sp>
        <p:nvSpPr>
          <p:cNvPr id="7" name="右カーブ矢印 6"/>
          <p:cNvSpPr/>
          <p:nvPr/>
        </p:nvSpPr>
        <p:spPr>
          <a:xfrm>
            <a:off x="3275856" y="3068960"/>
            <a:ext cx="936625" cy="20875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9" name="右カーブ矢印 8"/>
          <p:cNvSpPr>
            <a:spLocks noChangeArrowheads="1"/>
          </p:cNvSpPr>
          <p:nvPr/>
        </p:nvSpPr>
        <p:spPr bwMode="auto">
          <a:xfrm rot="10800000">
            <a:off x="5508104" y="2780928"/>
            <a:ext cx="936625" cy="2087562"/>
          </a:xfrm>
          <a:prstGeom prst="curvedRightArrow">
            <a:avLst>
              <a:gd name="adj1" fmla="val 24992"/>
              <a:gd name="adj2" fmla="val 50004"/>
              <a:gd name="adj3" fmla="val 25000"/>
            </a:avLst>
          </a:prstGeom>
          <a:solidFill>
            <a:schemeClr val="accent1"/>
          </a:solidFill>
          <a:ln w="25400" algn="ctr">
            <a:solidFill>
              <a:srgbClr val="385D8A"/>
            </a:solidFill>
            <a:miter lim="800000"/>
            <a:headEnd/>
            <a:tailEnd/>
          </a:ln>
        </p:spPr>
        <p:txBody>
          <a:bodyPr rot="10800000" anchor="ctr"/>
          <a:lstStyle/>
          <a:p>
            <a:pPr algn="ctr" fontAlgn="auto">
              <a:spcBef>
                <a:spcPts val="0"/>
              </a:spcBef>
              <a:spcAft>
                <a:spcPts val="0"/>
              </a:spcAft>
              <a:defRPr/>
            </a:pPr>
            <a:endParaRPr lang="ja-JP" altLang="en-US">
              <a:latin typeface="+mn-lt"/>
              <a:ea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まとめ</a:t>
            </a:r>
            <a:endParaRPr lang="ja-JP" altLang="en-US" dirty="0"/>
          </a:p>
        </p:txBody>
      </p:sp>
      <p:sp>
        <p:nvSpPr>
          <p:cNvPr id="39938" name="コンテンツ プレースホルダ 2"/>
          <p:cNvSpPr>
            <a:spLocks noGrp="1"/>
          </p:cNvSpPr>
          <p:nvPr>
            <p:ph idx="1"/>
          </p:nvPr>
        </p:nvSpPr>
        <p:spPr>
          <a:xfrm>
            <a:off x="457200" y="1600200"/>
            <a:ext cx="8229600" cy="5068888"/>
          </a:xfrm>
        </p:spPr>
        <p:txBody>
          <a:bodyPr/>
          <a:lstStyle/>
          <a:p>
            <a:pPr eaLnBrk="1" hangingPunct="1"/>
            <a:r>
              <a:rPr lang="ja-JP" altLang="en-US" dirty="0" smtClean="0"/>
              <a:t>年平均水温の傾向</a:t>
            </a:r>
            <a:endParaRPr lang="en-US" altLang="ja-JP" dirty="0" smtClean="0"/>
          </a:p>
          <a:p>
            <a:pPr eaLnBrk="1" hangingPunct="1">
              <a:buFont typeface="Arial" charset="0"/>
              <a:buNone/>
            </a:pPr>
            <a:r>
              <a:rPr lang="ja-JP" altLang="en-US" dirty="0" smtClean="0"/>
              <a:t>　平舘上昇・青森上昇</a:t>
            </a:r>
            <a:endParaRPr lang="en-US" altLang="ja-JP" dirty="0" smtClean="0"/>
          </a:p>
          <a:p>
            <a:pPr eaLnBrk="1" hangingPunct="1">
              <a:buFont typeface="Arial" charset="0"/>
              <a:buNone/>
            </a:pPr>
            <a:r>
              <a:rPr lang="ja-JP" altLang="en-US" dirty="0" smtClean="0"/>
              <a:t>　東湾（１９８５以降）</a:t>
            </a:r>
            <a:endParaRPr lang="en-US" altLang="ja-JP" dirty="0" smtClean="0"/>
          </a:p>
          <a:p>
            <a:pPr eaLnBrk="1" hangingPunct="1">
              <a:buFont typeface="Arial" charset="0"/>
              <a:buNone/>
            </a:pPr>
            <a:r>
              <a:rPr lang="ja-JP" altLang="en-US" dirty="0" smtClean="0"/>
              <a:t>　</a:t>
            </a:r>
            <a:r>
              <a:rPr lang="en-US" altLang="ja-JP" dirty="0" smtClean="0"/>
              <a:t>(1m)</a:t>
            </a:r>
            <a:r>
              <a:rPr lang="ja-JP" altLang="en-US" dirty="0" smtClean="0"/>
              <a:t>上昇傾向</a:t>
            </a:r>
            <a:r>
              <a:rPr lang="en-US" altLang="ja-JP" dirty="0" smtClean="0"/>
              <a:t>(15m</a:t>
            </a:r>
            <a:r>
              <a:rPr lang="ja-JP" altLang="en-US" dirty="0" smtClean="0"/>
              <a:t>・</a:t>
            </a:r>
            <a:r>
              <a:rPr lang="en-US" altLang="ja-JP" dirty="0" smtClean="0"/>
              <a:t>30m</a:t>
            </a:r>
            <a:r>
              <a:rPr lang="ja-JP" altLang="en-US" dirty="0" smtClean="0"/>
              <a:t>・</a:t>
            </a:r>
            <a:r>
              <a:rPr lang="en-US" altLang="ja-JP" dirty="0" smtClean="0"/>
              <a:t>46m)</a:t>
            </a:r>
            <a:r>
              <a:rPr lang="ja-JP" altLang="en-US" dirty="0" smtClean="0"/>
              <a:t>下降傾向</a:t>
            </a:r>
            <a:endParaRPr lang="en-US" altLang="ja-JP" dirty="0" smtClean="0"/>
          </a:p>
          <a:p>
            <a:pPr eaLnBrk="1" hangingPunct="1">
              <a:buFont typeface="Arial" charset="0"/>
              <a:buNone/>
            </a:pPr>
            <a:endParaRPr lang="en-US" altLang="ja-JP" dirty="0" smtClean="0"/>
          </a:p>
          <a:p>
            <a:pPr eaLnBrk="1" hangingPunct="1"/>
            <a:r>
              <a:rPr lang="ja-JP" altLang="en-US" dirty="0" smtClean="0"/>
              <a:t>季節変化</a:t>
            </a:r>
            <a:endParaRPr lang="en-US" altLang="ja-JP" dirty="0" smtClean="0"/>
          </a:p>
          <a:p>
            <a:pPr eaLnBrk="1" hangingPunct="1">
              <a:buNone/>
            </a:pPr>
            <a:r>
              <a:rPr lang="ja-JP" altLang="en-US" dirty="0" smtClean="0"/>
              <a:t>　　夏と秋（８月～１月）は上昇傾向</a:t>
            </a:r>
            <a:endParaRPr lang="en-US" altLang="ja-JP" dirty="0" smtClean="0"/>
          </a:p>
          <a:p>
            <a:pPr eaLnBrk="1" hangingPunct="1">
              <a:buNone/>
            </a:pPr>
            <a:r>
              <a:rPr lang="ja-JP" altLang="en-US" dirty="0" smtClean="0"/>
              <a:t>　　春と冬は上昇傾向（平舘・青森）と</a:t>
            </a:r>
            <a:endParaRPr lang="en-US" altLang="ja-JP" dirty="0" smtClean="0"/>
          </a:p>
          <a:p>
            <a:pPr eaLnBrk="1" hangingPunct="1">
              <a:buNone/>
            </a:pPr>
            <a:r>
              <a:rPr lang="ja-JP" altLang="en-US" dirty="0" smtClean="0"/>
              <a:t>　　下降傾向（東湾）</a:t>
            </a:r>
            <a:endParaRPr lang="en-US" altLang="ja-JP" dirty="0" smtClean="0"/>
          </a:p>
          <a:p>
            <a:pPr eaLnBrk="1" hangingPunct="1">
              <a:buFont typeface="Arial" charset="0"/>
              <a:buNone/>
            </a:pPr>
            <a:r>
              <a:rPr lang="ja-JP" altLang="en-US"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今後の課題</a:t>
            </a:r>
            <a:endParaRPr lang="ja-JP" altLang="en-US" dirty="0"/>
          </a:p>
        </p:txBody>
      </p:sp>
      <p:sp>
        <p:nvSpPr>
          <p:cNvPr id="40962" name="コンテンツ プレースホルダ 2"/>
          <p:cNvSpPr>
            <a:spLocks noGrp="1"/>
          </p:cNvSpPr>
          <p:nvPr>
            <p:ph idx="1"/>
          </p:nvPr>
        </p:nvSpPr>
        <p:spPr/>
        <p:txBody>
          <a:bodyPr/>
          <a:lstStyle/>
          <a:p>
            <a:pPr eaLnBrk="1" hangingPunct="1"/>
            <a:r>
              <a:rPr lang="ja-JP" altLang="en-US" dirty="0" smtClean="0"/>
              <a:t>津軽暖流との関係</a:t>
            </a:r>
            <a:endParaRPr lang="en-US" altLang="ja-JP" dirty="0" smtClean="0"/>
          </a:p>
          <a:p>
            <a:pPr eaLnBrk="1" hangingPunct="1"/>
            <a:endParaRPr lang="ja-JP" altLang="en-US" dirty="0" smtClean="0"/>
          </a:p>
          <a:p>
            <a:pPr eaLnBrk="1" hangingPunct="1"/>
            <a:r>
              <a:rPr lang="ja-JP" altLang="en-US" dirty="0" smtClean="0"/>
              <a:t>ヤマセなど　気象との関係</a:t>
            </a:r>
            <a:endParaRPr lang="en-US" altLang="ja-JP" dirty="0" smtClean="0"/>
          </a:p>
          <a:p>
            <a:pPr eaLnBrk="1" hangingPunct="1"/>
            <a:endParaRPr lang="ja-JP" altLang="en-US" dirty="0" smtClean="0"/>
          </a:p>
          <a:p>
            <a:pPr eaLnBrk="1" hangingPunct="1"/>
            <a:r>
              <a:rPr lang="ja-JP" altLang="en-US" dirty="0" smtClean="0"/>
              <a:t>海底地形の影響</a:t>
            </a:r>
            <a:endParaRPr lang="en-US" altLang="ja-JP"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cstate="print"/>
          <a:srcRect/>
          <a:stretch>
            <a:fillRect/>
          </a:stretch>
        </p:blipFill>
        <p:spPr bwMode="auto">
          <a:xfrm>
            <a:off x="0" y="0"/>
            <a:ext cx="8655050" cy="6030913"/>
          </a:xfrm>
          <a:prstGeom prst="rect">
            <a:avLst/>
          </a:prstGeom>
          <a:noFill/>
          <a:ln w="9525">
            <a:noFill/>
            <a:miter lim="800000"/>
            <a:headEnd/>
            <a:tailEnd/>
          </a:ln>
        </p:spPr>
      </p:pic>
      <p:sp>
        <p:nvSpPr>
          <p:cNvPr id="16386" name="Text Box 5"/>
          <p:cNvSpPr txBox="1">
            <a:spLocks noChangeArrowheads="1"/>
          </p:cNvSpPr>
          <p:nvPr/>
        </p:nvSpPr>
        <p:spPr bwMode="auto">
          <a:xfrm>
            <a:off x="1403350" y="6021388"/>
            <a:ext cx="6078538" cy="641350"/>
          </a:xfrm>
          <a:prstGeom prst="rect">
            <a:avLst/>
          </a:prstGeom>
          <a:noFill/>
          <a:ln w="9525">
            <a:noFill/>
            <a:miter lim="800000"/>
            <a:headEnd/>
            <a:tailEnd/>
          </a:ln>
        </p:spPr>
        <p:txBody>
          <a:bodyPr wrap="none">
            <a:spAutoFit/>
          </a:bodyPr>
          <a:lstStyle/>
          <a:p>
            <a:r>
              <a:rPr lang="ja-JP" altLang="en-US"/>
              <a:t>猛暑時のホタテガへい死率を低減する養殖生産技術の開発　</a:t>
            </a:r>
          </a:p>
          <a:p>
            <a:r>
              <a:rPr lang="ja-JP" altLang="en-US"/>
              <a:t>青森県産業技術センター　水産総合研究所　吉田達</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en-US" altLang="ja-JP" dirty="0" smtClean="0"/>
              <a:t>2010</a:t>
            </a:r>
            <a:r>
              <a:rPr lang="ja-JP" altLang="en-US" dirty="0" smtClean="0"/>
              <a:t>年・</a:t>
            </a:r>
            <a:r>
              <a:rPr lang="en-US" altLang="ja-JP" dirty="0" smtClean="0"/>
              <a:t>2012</a:t>
            </a:r>
            <a:r>
              <a:rPr lang="ja-JP" altLang="en-US" dirty="0" smtClean="0"/>
              <a:t>年の夏</a:t>
            </a:r>
            <a:endParaRPr lang="ja-JP" altLang="en-US" dirty="0"/>
          </a:p>
        </p:txBody>
      </p:sp>
      <p:sp>
        <p:nvSpPr>
          <p:cNvPr id="38914" name="コンテンツ プレースホルダ 2"/>
          <p:cNvSpPr>
            <a:spLocks noGrp="1"/>
          </p:cNvSpPr>
          <p:nvPr>
            <p:ph idx="1"/>
          </p:nvPr>
        </p:nvSpPr>
        <p:spPr/>
        <p:txBody>
          <a:bodyPr/>
          <a:lstStyle/>
          <a:p>
            <a:pPr eaLnBrk="1" hangingPunct="1"/>
            <a:endParaRPr lang="en-US" altLang="ja-JP" dirty="0" smtClean="0"/>
          </a:p>
          <a:p>
            <a:pPr eaLnBrk="1" hangingPunct="1"/>
            <a:r>
              <a:rPr lang="en-US" altLang="ja-JP" dirty="0" smtClean="0"/>
              <a:t>8</a:t>
            </a:r>
            <a:r>
              <a:rPr lang="ja-JP" altLang="en-US" dirty="0" smtClean="0"/>
              <a:t>月の平均水温第</a:t>
            </a:r>
            <a:r>
              <a:rPr lang="en-US" altLang="ja-JP" dirty="0" smtClean="0"/>
              <a:t>1</a:t>
            </a:r>
            <a:r>
              <a:rPr lang="ja-JP" altLang="en-US" dirty="0" smtClean="0"/>
              <a:t>位</a:t>
            </a:r>
            <a:r>
              <a:rPr lang="en-US" altLang="ja-JP" dirty="0" smtClean="0"/>
              <a:t>,</a:t>
            </a:r>
            <a:r>
              <a:rPr lang="ja-JP" altLang="en-US" dirty="0" smtClean="0"/>
              <a:t>第</a:t>
            </a:r>
            <a:r>
              <a:rPr lang="en-US" altLang="ja-JP" dirty="0" smtClean="0"/>
              <a:t>2</a:t>
            </a:r>
            <a:r>
              <a:rPr lang="ja-JP" altLang="en-US" dirty="0" smtClean="0"/>
              <a:t>位</a:t>
            </a:r>
            <a:r>
              <a:rPr lang="en-US" altLang="ja-JP" dirty="0" smtClean="0"/>
              <a:t>(45m)</a:t>
            </a:r>
            <a:r>
              <a:rPr lang="ja-JP" altLang="en-US" dirty="0" smtClean="0"/>
              <a:t>（</a:t>
            </a:r>
            <a:r>
              <a:rPr lang="en-US" altLang="ja-JP" dirty="0" smtClean="0"/>
              <a:t>2010</a:t>
            </a:r>
            <a:r>
              <a:rPr lang="ja-JP" altLang="en-US" dirty="0" smtClean="0"/>
              <a:t>年）</a:t>
            </a:r>
            <a:endParaRPr lang="en-US" altLang="ja-JP" dirty="0" smtClean="0"/>
          </a:p>
          <a:p>
            <a:pPr eaLnBrk="1" hangingPunct="1"/>
            <a:r>
              <a:rPr lang="en-US" altLang="ja-JP" dirty="0" smtClean="0"/>
              <a:t>8</a:t>
            </a:r>
            <a:r>
              <a:rPr lang="ja-JP" altLang="en-US" dirty="0" smtClean="0"/>
              <a:t>月の平均水温第</a:t>
            </a:r>
            <a:r>
              <a:rPr lang="en-US" altLang="ja-JP" dirty="0" smtClean="0"/>
              <a:t>8,10,9,27</a:t>
            </a:r>
            <a:r>
              <a:rPr lang="ja-JP" altLang="en-US" dirty="0" smtClean="0"/>
              <a:t>位（</a:t>
            </a:r>
            <a:r>
              <a:rPr lang="en-US" altLang="ja-JP" dirty="0" smtClean="0"/>
              <a:t>2012</a:t>
            </a:r>
            <a:r>
              <a:rPr lang="ja-JP" altLang="en-US" dirty="0" smtClean="0"/>
              <a:t>年）</a:t>
            </a:r>
            <a:endParaRPr lang="en-US" altLang="ja-JP" dirty="0" smtClean="0"/>
          </a:p>
          <a:p>
            <a:pPr eaLnBrk="1" hangingPunct="1"/>
            <a:r>
              <a:rPr lang="en-US" altLang="ja-JP" dirty="0" smtClean="0"/>
              <a:t>9</a:t>
            </a:r>
            <a:r>
              <a:rPr lang="ja-JP" altLang="en-US" dirty="0" smtClean="0"/>
              <a:t>月の平均水温第</a:t>
            </a:r>
            <a:r>
              <a:rPr lang="en-US" altLang="ja-JP" dirty="0" smtClean="0"/>
              <a:t>1</a:t>
            </a:r>
            <a:r>
              <a:rPr lang="ja-JP" altLang="en-US" dirty="0" smtClean="0"/>
              <a:t>位（</a:t>
            </a:r>
            <a:r>
              <a:rPr lang="en-US" altLang="ja-JP" dirty="0" smtClean="0"/>
              <a:t>2012</a:t>
            </a:r>
            <a:r>
              <a:rPr lang="ja-JP" altLang="en-US" dirty="0" smtClean="0"/>
              <a:t>年）</a:t>
            </a:r>
            <a:endParaRPr lang="en-US" altLang="ja-JP" dirty="0" smtClean="0"/>
          </a:p>
          <a:p>
            <a:pPr eaLnBrk="1" hangingPunct="1"/>
            <a:r>
              <a:rPr lang="en-US" altLang="ja-JP" dirty="0" smtClean="0"/>
              <a:t>9</a:t>
            </a:r>
            <a:r>
              <a:rPr lang="ja-JP" altLang="en-US" dirty="0" smtClean="0"/>
              <a:t>月の平均水温第</a:t>
            </a:r>
            <a:r>
              <a:rPr lang="en-US" altLang="ja-JP" dirty="0" smtClean="0"/>
              <a:t>2</a:t>
            </a:r>
            <a:r>
              <a:rPr lang="ja-JP" altLang="en-US" dirty="0" smtClean="0"/>
              <a:t>位（</a:t>
            </a:r>
            <a:r>
              <a:rPr lang="en-US" altLang="ja-JP" dirty="0" smtClean="0"/>
              <a:t>2010</a:t>
            </a:r>
            <a:r>
              <a:rPr lang="ja-JP" altLang="en-US" dirty="0" smtClean="0"/>
              <a:t>年）</a:t>
            </a:r>
            <a:endParaRPr lang="en-US" altLang="ja-JP" dirty="0" smtClean="0"/>
          </a:p>
          <a:p>
            <a:pPr eaLnBrk="1" hangingPunct="1"/>
            <a:r>
              <a:rPr lang="en-US" altLang="ja-JP" dirty="0" smtClean="0"/>
              <a:t>10</a:t>
            </a:r>
            <a:r>
              <a:rPr lang="ja-JP" altLang="en-US" dirty="0" smtClean="0"/>
              <a:t>月の平均水温第</a:t>
            </a:r>
            <a:r>
              <a:rPr lang="en-US" altLang="ja-JP" dirty="0" smtClean="0"/>
              <a:t>1</a:t>
            </a:r>
            <a:r>
              <a:rPr lang="ja-JP" altLang="en-US" dirty="0" smtClean="0"/>
              <a:t>位</a:t>
            </a:r>
            <a:r>
              <a:rPr lang="en-US" altLang="ja-JP" dirty="0" smtClean="0"/>
              <a:t>,</a:t>
            </a:r>
            <a:r>
              <a:rPr lang="ja-JP" altLang="en-US" dirty="0" smtClean="0"/>
              <a:t>第</a:t>
            </a:r>
            <a:r>
              <a:rPr lang="en-US" altLang="ja-JP" dirty="0" smtClean="0"/>
              <a:t>2</a:t>
            </a:r>
            <a:r>
              <a:rPr lang="ja-JP" altLang="en-US" dirty="0" smtClean="0"/>
              <a:t>位</a:t>
            </a:r>
            <a:r>
              <a:rPr lang="en-US" altLang="ja-JP" dirty="0" smtClean="0"/>
              <a:t>(45m)</a:t>
            </a:r>
            <a:r>
              <a:rPr lang="ja-JP" altLang="en-US" dirty="0" smtClean="0"/>
              <a:t>（</a:t>
            </a:r>
            <a:r>
              <a:rPr lang="en-US" altLang="ja-JP" dirty="0" smtClean="0"/>
              <a:t>2012</a:t>
            </a:r>
            <a:r>
              <a:rPr lang="ja-JP" altLang="en-US" dirty="0" smtClean="0"/>
              <a:t>年）</a:t>
            </a:r>
            <a:endParaRPr lang="en-US" altLang="ja-JP" dirty="0" smtClean="0"/>
          </a:p>
          <a:p>
            <a:pPr eaLnBrk="1" hangingPunct="1"/>
            <a:r>
              <a:rPr lang="en-US" altLang="ja-JP" dirty="0" smtClean="0"/>
              <a:t>10</a:t>
            </a:r>
            <a:r>
              <a:rPr lang="ja-JP" altLang="en-US" dirty="0" smtClean="0"/>
              <a:t>月の平均水温第</a:t>
            </a:r>
            <a:r>
              <a:rPr lang="en-US" altLang="ja-JP" dirty="0" smtClean="0"/>
              <a:t>2</a:t>
            </a:r>
            <a:r>
              <a:rPr lang="ja-JP" altLang="en-US" dirty="0" smtClean="0"/>
              <a:t>位</a:t>
            </a:r>
            <a:r>
              <a:rPr lang="en-US" altLang="ja-JP" dirty="0" smtClean="0"/>
              <a:t>,</a:t>
            </a:r>
            <a:r>
              <a:rPr lang="ja-JP" altLang="en-US" dirty="0" smtClean="0"/>
              <a:t>第</a:t>
            </a:r>
            <a:r>
              <a:rPr lang="en-US" altLang="ja-JP" dirty="0" smtClean="0"/>
              <a:t>3</a:t>
            </a:r>
            <a:r>
              <a:rPr lang="ja-JP" altLang="en-US" dirty="0" smtClean="0"/>
              <a:t>位</a:t>
            </a:r>
            <a:r>
              <a:rPr lang="en-US" altLang="ja-JP" dirty="0" smtClean="0"/>
              <a:t>(45m)</a:t>
            </a:r>
            <a:r>
              <a:rPr lang="ja-JP" altLang="en-US" dirty="0" smtClean="0"/>
              <a:t>（</a:t>
            </a:r>
            <a:r>
              <a:rPr lang="en-US" altLang="ja-JP" dirty="0" smtClean="0"/>
              <a:t>2010</a:t>
            </a:r>
            <a:r>
              <a:rPr lang="ja-JP" altLang="en-US" dirty="0" smtClean="0"/>
              <a:t>年）</a:t>
            </a:r>
          </a:p>
        </p:txBody>
      </p:sp>
      <p:sp>
        <p:nvSpPr>
          <p:cNvPr id="8" name="正方形/長方形 7"/>
          <p:cNvSpPr/>
          <p:nvPr/>
        </p:nvSpPr>
        <p:spPr>
          <a:xfrm>
            <a:off x="683568" y="1340768"/>
            <a:ext cx="6840760" cy="720725"/>
          </a:xfrm>
          <a:prstGeom prst="rect">
            <a:avLst/>
          </a:prstGeom>
          <a:solidFill>
            <a:schemeClr val="accent2">
              <a:lumMod val="60000"/>
              <a:lumOff val="4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916" name="テキスト ボックス 8"/>
          <p:cNvSpPr txBox="1">
            <a:spLocks noChangeArrowheads="1"/>
          </p:cNvSpPr>
          <p:nvPr/>
        </p:nvSpPr>
        <p:spPr bwMode="auto">
          <a:xfrm>
            <a:off x="755576" y="1412776"/>
            <a:ext cx="6912768" cy="523220"/>
          </a:xfrm>
          <a:prstGeom prst="rect">
            <a:avLst/>
          </a:prstGeom>
          <a:noFill/>
          <a:ln w="9525">
            <a:noFill/>
            <a:miter lim="800000"/>
            <a:headEnd/>
            <a:tailEnd/>
          </a:ln>
        </p:spPr>
        <p:txBody>
          <a:bodyPr wrap="square">
            <a:spAutoFit/>
          </a:bodyPr>
          <a:lstStyle/>
          <a:p>
            <a:r>
              <a:rPr lang="ja-JP" altLang="en-US" sz="2800" dirty="0" smtClean="0">
                <a:latin typeface="Calibri" pitchFamily="34" charset="0"/>
              </a:rPr>
              <a:t>ブイロボ平舘：</a:t>
            </a:r>
            <a:r>
              <a:rPr lang="en-US" altLang="ja-JP" sz="2800" dirty="0" smtClean="0">
                <a:latin typeface="Calibri" pitchFamily="34" charset="0"/>
              </a:rPr>
              <a:t>(</a:t>
            </a:r>
            <a:r>
              <a:rPr lang="ja-JP" altLang="en-US" sz="2800" dirty="0" smtClean="0">
                <a:latin typeface="Calibri" pitchFamily="34" charset="0"/>
              </a:rPr>
              <a:t>水深</a:t>
            </a:r>
            <a:r>
              <a:rPr lang="en-US" altLang="ja-JP" sz="2800" dirty="0" smtClean="0">
                <a:latin typeface="Calibri" pitchFamily="34" charset="0"/>
              </a:rPr>
              <a:t>1m,15m,30m,45m</a:t>
            </a:r>
            <a:r>
              <a:rPr lang="en-US" altLang="ja-JP" sz="2800" dirty="0">
                <a:latin typeface="Calibri" pitchFamily="34" charset="0"/>
              </a:rPr>
              <a:t>)</a:t>
            </a:r>
            <a:r>
              <a:rPr lang="ja-JP" altLang="en-US" sz="2800" dirty="0">
                <a:latin typeface="Calibri" pitchFamily="34" charset="0"/>
              </a:rPr>
              <a:t>の例</a:t>
            </a:r>
          </a:p>
        </p:txBody>
      </p:sp>
      <p:pic>
        <p:nvPicPr>
          <p:cNvPr id="6" name="図 7" descr="青森地図.jpg"/>
          <p:cNvPicPr>
            <a:picLocks noChangeAspect="1"/>
          </p:cNvPicPr>
          <p:nvPr/>
        </p:nvPicPr>
        <p:blipFill>
          <a:blip r:embed="rId2" cstate="print"/>
          <a:srcRect/>
          <a:stretch>
            <a:fillRect/>
          </a:stretch>
        </p:blipFill>
        <p:spPr bwMode="auto">
          <a:xfrm>
            <a:off x="7560022" y="5665591"/>
            <a:ext cx="1583978" cy="1192409"/>
          </a:xfrm>
          <a:prstGeom prst="rect">
            <a:avLst/>
          </a:prstGeom>
          <a:noFill/>
          <a:ln w="9525">
            <a:noFill/>
            <a:miter lim="800000"/>
            <a:headEnd/>
            <a:tailEnd/>
          </a:ln>
        </p:spPr>
      </p:pic>
      <p:cxnSp>
        <p:nvCxnSpPr>
          <p:cNvPr id="9" name="直線矢印コネクタ 8"/>
          <p:cNvCxnSpPr/>
          <p:nvPr/>
        </p:nvCxnSpPr>
        <p:spPr>
          <a:xfrm flipV="1">
            <a:off x="6804248" y="6093296"/>
            <a:ext cx="1008112"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156176" y="6021288"/>
            <a:ext cx="553357" cy="369332"/>
          </a:xfrm>
          <a:prstGeom prst="rect">
            <a:avLst/>
          </a:prstGeom>
          <a:noFill/>
        </p:spPr>
        <p:txBody>
          <a:bodyPr wrap="none" rtlCol="0">
            <a:spAutoFit/>
          </a:bodyPr>
          <a:lstStyle/>
          <a:p>
            <a:r>
              <a:rPr kumimoji="1" lang="ja-JP" altLang="en-US" dirty="0" smtClean="0"/>
              <a:t>ココ</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研究の目的</a:t>
            </a:r>
            <a:endParaRPr lang="ja-JP" altLang="en-US" dirty="0"/>
          </a:p>
        </p:txBody>
      </p:sp>
      <p:sp>
        <p:nvSpPr>
          <p:cNvPr id="17410" name="コンテンツ プレースホルダ 2"/>
          <p:cNvSpPr>
            <a:spLocks noGrp="1"/>
          </p:cNvSpPr>
          <p:nvPr>
            <p:ph idx="1"/>
          </p:nvPr>
        </p:nvSpPr>
        <p:spPr>
          <a:xfrm>
            <a:off x="457200" y="1600200"/>
            <a:ext cx="8218488" cy="4525963"/>
          </a:xfrm>
        </p:spPr>
        <p:txBody>
          <a:bodyPr/>
          <a:lstStyle/>
          <a:p>
            <a:pPr eaLnBrk="1" hangingPunct="1"/>
            <a:r>
              <a:rPr lang="ja-JP" altLang="en-US" dirty="0" smtClean="0"/>
              <a:t>陸奥湾の海水温の鉛直構造とその長期変化を調べる。</a:t>
            </a:r>
            <a:endParaRPr lang="en-US" altLang="ja-JP" dirty="0" smtClean="0"/>
          </a:p>
          <a:p>
            <a:pPr eaLnBrk="1" hangingPunct="1"/>
            <a:endParaRPr lang="en-US" altLang="ja-JP" dirty="0" smtClean="0"/>
          </a:p>
          <a:p>
            <a:pPr eaLnBrk="1" hangingPunct="1"/>
            <a:r>
              <a:rPr lang="ja-JP" altLang="en-US" dirty="0" smtClean="0"/>
              <a:t>ヤマセや冬季季節風などの青森県の気象や温暖化影響の研究に役立てる</a:t>
            </a:r>
            <a:endParaRPr lang="en-US" altLang="ja-JP" dirty="0" smtClean="0"/>
          </a:p>
          <a:p>
            <a:pPr eaLnBrk="1" hangingPunct="1"/>
            <a:endParaRPr lang="en-US" altLang="ja-JP" dirty="0" smtClean="0"/>
          </a:p>
          <a:p>
            <a:pPr eaLnBrk="1" hangingPunct="1">
              <a:buFont typeface="Arial" charset="0"/>
              <a:buNone/>
            </a:pP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ja-JP"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lang="ja-JP" altLang="en-US" dirty="0" smtClean="0"/>
              <a:t>陸奥湾の観測場所と観測システム</a:t>
            </a:r>
            <a:endParaRPr lang="ja-JP" altLang="en-US" dirty="0"/>
          </a:p>
        </p:txBody>
      </p:sp>
      <p:pic>
        <p:nvPicPr>
          <p:cNvPr id="18434" name="図 7" descr="青森地図.jpg"/>
          <p:cNvPicPr>
            <a:picLocks noChangeAspect="1"/>
          </p:cNvPicPr>
          <p:nvPr/>
        </p:nvPicPr>
        <p:blipFill>
          <a:blip r:embed="rId2" cstate="print"/>
          <a:srcRect/>
          <a:stretch>
            <a:fillRect/>
          </a:stretch>
        </p:blipFill>
        <p:spPr bwMode="auto">
          <a:xfrm>
            <a:off x="539750" y="2060575"/>
            <a:ext cx="4829175" cy="3635375"/>
          </a:xfrm>
          <a:prstGeom prst="rect">
            <a:avLst/>
          </a:prstGeom>
          <a:noFill/>
          <a:ln w="9525">
            <a:noFill/>
            <a:miter lim="800000"/>
            <a:headEnd/>
            <a:tailEnd/>
          </a:ln>
        </p:spPr>
      </p:pic>
      <p:sp>
        <p:nvSpPr>
          <p:cNvPr id="18435" name="テキスト ボックス 15"/>
          <p:cNvSpPr txBox="1">
            <a:spLocks noChangeArrowheads="1"/>
          </p:cNvSpPr>
          <p:nvPr/>
        </p:nvSpPr>
        <p:spPr bwMode="auto">
          <a:xfrm>
            <a:off x="1187450" y="2708275"/>
            <a:ext cx="792163" cy="277813"/>
          </a:xfrm>
          <a:prstGeom prst="rect">
            <a:avLst/>
          </a:prstGeom>
          <a:noFill/>
          <a:ln w="9525">
            <a:noFill/>
            <a:miter lim="800000"/>
            <a:headEnd/>
            <a:tailEnd/>
          </a:ln>
        </p:spPr>
        <p:txBody>
          <a:bodyPr>
            <a:spAutoFit/>
          </a:bodyPr>
          <a:lstStyle/>
          <a:p>
            <a:r>
              <a:rPr lang="ja-JP" altLang="en-US" sz="1200">
                <a:latin typeface="Calibri" pitchFamily="34" charset="0"/>
              </a:rPr>
              <a:t>平舘ブイ</a:t>
            </a:r>
          </a:p>
        </p:txBody>
      </p:sp>
      <p:sp>
        <p:nvSpPr>
          <p:cNvPr id="18436" name="テキスト ボックス 16"/>
          <p:cNvSpPr txBox="1">
            <a:spLocks noChangeArrowheads="1"/>
          </p:cNvSpPr>
          <p:nvPr/>
        </p:nvSpPr>
        <p:spPr bwMode="auto">
          <a:xfrm>
            <a:off x="1619250" y="4437063"/>
            <a:ext cx="865188" cy="277812"/>
          </a:xfrm>
          <a:prstGeom prst="rect">
            <a:avLst/>
          </a:prstGeom>
          <a:noFill/>
          <a:ln w="9525">
            <a:noFill/>
            <a:miter lim="800000"/>
            <a:headEnd/>
            <a:tailEnd/>
          </a:ln>
        </p:spPr>
        <p:txBody>
          <a:bodyPr>
            <a:spAutoFit/>
          </a:bodyPr>
          <a:lstStyle/>
          <a:p>
            <a:r>
              <a:rPr lang="ja-JP" altLang="en-US" sz="1200">
                <a:latin typeface="Calibri" pitchFamily="34" charset="0"/>
              </a:rPr>
              <a:t>青森ブイ</a:t>
            </a:r>
          </a:p>
        </p:txBody>
      </p:sp>
      <p:sp>
        <p:nvSpPr>
          <p:cNvPr id="18437" name="テキスト ボックス 17"/>
          <p:cNvSpPr txBox="1">
            <a:spLocks noChangeArrowheads="1"/>
          </p:cNvSpPr>
          <p:nvPr/>
        </p:nvSpPr>
        <p:spPr bwMode="auto">
          <a:xfrm>
            <a:off x="2987675" y="3068638"/>
            <a:ext cx="863600" cy="277812"/>
          </a:xfrm>
          <a:prstGeom prst="rect">
            <a:avLst/>
          </a:prstGeom>
          <a:noFill/>
          <a:ln w="9525">
            <a:noFill/>
            <a:miter lim="800000"/>
            <a:headEnd/>
            <a:tailEnd/>
          </a:ln>
        </p:spPr>
        <p:txBody>
          <a:bodyPr>
            <a:spAutoFit/>
          </a:bodyPr>
          <a:lstStyle/>
          <a:p>
            <a:r>
              <a:rPr lang="ja-JP" altLang="en-US" sz="1200">
                <a:latin typeface="Calibri" pitchFamily="34" charset="0"/>
              </a:rPr>
              <a:t>東湾ブイ</a:t>
            </a:r>
          </a:p>
        </p:txBody>
      </p:sp>
      <p:sp>
        <p:nvSpPr>
          <p:cNvPr id="18438" name="テキスト ボックス 18"/>
          <p:cNvSpPr txBox="1">
            <a:spLocks noChangeArrowheads="1"/>
          </p:cNvSpPr>
          <p:nvPr/>
        </p:nvSpPr>
        <p:spPr bwMode="auto">
          <a:xfrm>
            <a:off x="1619250" y="3429000"/>
            <a:ext cx="1152525" cy="369888"/>
          </a:xfrm>
          <a:prstGeom prst="rect">
            <a:avLst/>
          </a:prstGeom>
          <a:noFill/>
          <a:ln w="9525">
            <a:noFill/>
            <a:miter lim="800000"/>
            <a:headEnd/>
            <a:tailEnd/>
          </a:ln>
        </p:spPr>
        <p:txBody>
          <a:bodyPr>
            <a:spAutoFit/>
          </a:bodyPr>
          <a:lstStyle/>
          <a:p>
            <a:r>
              <a:rPr lang="ja-JP" altLang="en-US">
                <a:latin typeface="Calibri" pitchFamily="34" charset="0"/>
              </a:rPr>
              <a:t>陸奥湾</a:t>
            </a:r>
          </a:p>
        </p:txBody>
      </p:sp>
      <p:sp>
        <p:nvSpPr>
          <p:cNvPr id="18439" name="テキスト ボックス 19"/>
          <p:cNvSpPr txBox="1">
            <a:spLocks noChangeArrowheads="1"/>
          </p:cNvSpPr>
          <p:nvPr/>
        </p:nvSpPr>
        <p:spPr bwMode="auto">
          <a:xfrm>
            <a:off x="5508625" y="1484313"/>
            <a:ext cx="3455988" cy="915987"/>
          </a:xfrm>
          <a:prstGeom prst="rect">
            <a:avLst/>
          </a:prstGeom>
          <a:noFill/>
          <a:ln w="9525">
            <a:noFill/>
            <a:miter lim="800000"/>
            <a:headEnd/>
            <a:tailEnd/>
          </a:ln>
        </p:spPr>
        <p:txBody>
          <a:bodyPr>
            <a:spAutoFit/>
          </a:bodyPr>
          <a:lstStyle/>
          <a:p>
            <a:r>
              <a:rPr lang="ja-JP" altLang="en-US">
                <a:latin typeface="Calibri" pitchFamily="34" charset="0"/>
              </a:rPr>
              <a:t>　平舘ブイ</a:t>
            </a:r>
            <a:endParaRPr lang="en-US" altLang="ja-JP">
              <a:latin typeface="Calibri" pitchFamily="34" charset="0"/>
            </a:endParaRPr>
          </a:p>
          <a:p>
            <a:r>
              <a:rPr lang="ja-JP" altLang="en-US">
                <a:latin typeface="Calibri" pitchFamily="34" charset="0"/>
              </a:rPr>
              <a:t>   東湾ブイ</a:t>
            </a:r>
            <a:endParaRPr lang="en-US" altLang="ja-JP">
              <a:latin typeface="Calibri" pitchFamily="34" charset="0"/>
            </a:endParaRPr>
          </a:p>
          <a:p>
            <a:r>
              <a:rPr lang="ja-JP" altLang="en-US">
                <a:latin typeface="Calibri" pitchFamily="34" charset="0"/>
              </a:rPr>
              <a:t>   青森ブイ</a:t>
            </a:r>
          </a:p>
        </p:txBody>
      </p:sp>
      <p:pic>
        <p:nvPicPr>
          <p:cNvPr id="18440" name="図 20" descr="3G_Buoy.PNG"/>
          <p:cNvPicPr>
            <a:picLocks noChangeAspect="1"/>
          </p:cNvPicPr>
          <p:nvPr/>
        </p:nvPicPr>
        <p:blipFill>
          <a:blip r:embed="rId3" cstate="print"/>
          <a:srcRect/>
          <a:stretch>
            <a:fillRect/>
          </a:stretch>
        </p:blipFill>
        <p:spPr bwMode="auto">
          <a:xfrm>
            <a:off x="5651500" y="2349500"/>
            <a:ext cx="2520950" cy="2616200"/>
          </a:xfrm>
          <a:prstGeom prst="rect">
            <a:avLst/>
          </a:prstGeom>
          <a:noFill/>
          <a:ln w="9525">
            <a:noFill/>
            <a:miter lim="800000"/>
            <a:headEnd/>
            <a:tailEnd/>
          </a:ln>
        </p:spPr>
      </p:pic>
      <p:sp>
        <p:nvSpPr>
          <p:cNvPr id="18441" name="テキスト ボックス 21"/>
          <p:cNvSpPr txBox="1">
            <a:spLocks noChangeArrowheads="1"/>
          </p:cNvSpPr>
          <p:nvPr/>
        </p:nvSpPr>
        <p:spPr bwMode="auto">
          <a:xfrm>
            <a:off x="6948488" y="1844675"/>
            <a:ext cx="1081087" cy="366713"/>
          </a:xfrm>
          <a:prstGeom prst="rect">
            <a:avLst/>
          </a:prstGeom>
          <a:noFill/>
          <a:ln w="9525">
            <a:noFill/>
            <a:miter lim="800000"/>
            <a:headEnd/>
            <a:tailEnd/>
          </a:ln>
        </p:spPr>
        <p:txBody>
          <a:bodyPr>
            <a:spAutoFit/>
          </a:bodyPr>
          <a:lstStyle/>
          <a:p>
            <a:r>
              <a:rPr lang="ja-JP" altLang="en-US">
                <a:latin typeface="Calibri" pitchFamily="34" charset="0"/>
              </a:rPr>
              <a:t>ブイロボ</a:t>
            </a:r>
          </a:p>
        </p:txBody>
      </p:sp>
      <p:sp>
        <p:nvSpPr>
          <p:cNvPr id="24" name="円/楕円 23"/>
          <p:cNvSpPr/>
          <p:nvPr/>
        </p:nvSpPr>
        <p:spPr>
          <a:xfrm>
            <a:off x="2627313" y="4437063"/>
            <a:ext cx="215900" cy="215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43" name="テキスト ボックス 24"/>
          <p:cNvSpPr txBox="1">
            <a:spLocks noChangeArrowheads="1"/>
          </p:cNvSpPr>
          <p:nvPr/>
        </p:nvSpPr>
        <p:spPr bwMode="auto">
          <a:xfrm>
            <a:off x="2771775" y="4724400"/>
            <a:ext cx="1944688" cy="461963"/>
          </a:xfrm>
          <a:prstGeom prst="rect">
            <a:avLst/>
          </a:prstGeom>
          <a:noFill/>
          <a:ln w="9525">
            <a:noFill/>
            <a:miter lim="800000"/>
            <a:headEnd/>
            <a:tailEnd/>
          </a:ln>
        </p:spPr>
        <p:txBody>
          <a:bodyPr>
            <a:spAutoFit/>
          </a:bodyPr>
          <a:lstStyle/>
          <a:p>
            <a:r>
              <a:rPr lang="ja-JP" altLang="en-US" sz="1200">
                <a:latin typeface="Calibri" pitchFamily="34" charset="0"/>
              </a:rPr>
              <a:t>青森県産業技術センター</a:t>
            </a:r>
            <a:endParaRPr lang="en-US" altLang="ja-JP" sz="1200">
              <a:latin typeface="Calibri" pitchFamily="34" charset="0"/>
            </a:endParaRPr>
          </a:p>
          <a:p>
            <a:r>
              <a:rPr lang="ja-JP" altLang="en-US" sz="1200">
                <a:latin typeface="Calibri" pitchFamily="34" charset="0"/>
              </a:rPr>
              <a:t>水産総合研究所</a:t>
            </a:r>
          </a:p>
        </p:txBody>
      </p:sp>
      <p:sp>
        <p:nvSpPr>
          <p:cNvPr id="18444" name="Text Box 13"/>
          <p:cNvSpPr txBox="1">
            <a:spLocks noChangeArrowheads="1"/>
          </p:cNvSpPr>
          <p:nvPr/>
        </p:nvSpPr>
        <p:spPr bwMode="auto">
          <a:xfrm>
            <a:off x="1239838" y="6026150"/>
            <a:ext cx="3751348" cy="646331"/>
          </a:xfrm>
          <a:prstGeom prst="rect">
            <a:avLst/>
          </a:prstGeom>
          <a:noFill/>
          <a:ln w="9525">
            <a:noFill/>
            <a:miter lim="800000"/>
            <a:headEnd/>
            <a:tailEnd/>
          </a:ln>
        </p:spPr>
        <p:txBody>
          <a:bodyPr wrap="none">
            <a:spAutoFit/>
          </a:bodyPr>
          <a:lstStyle/>
          <a:p>
            <a:r>
              <a:rPr lang="ja-JP" altLang="en-US" dirty="0"/>
              <a:t>水温・塩分・流向流速．溶存酸素</a:t>
            </a:r>
            <a:r>
              <a:rPr lang="ja-JP" altLang="en-US" dirty="0" smtClean="0"/>
              <a:t>など</a:t>
            </a:r>
            <a:endParaRPr lang="en-US" altLang="ja-JP" dirty="0" smtClean="0"/>
          </a:p>
          <a:p>
            <a:r>
              <a:rPr lang="ja-JP" altLang="en-US" dirty="0" smtClean="0"/>
              <a:t>水深　１ｍ，１５ｍ　３０ｍ，４５ｍ</a:t>
            </a:r>
            <a:endParaRPr lang="ja-JP" altLang="en-US" dirty="0"/>
          </a:p>
        </p:txBody>
      </p:sp>
      <p:pic>
        <p:nvPicPr>
          <p:cNvPr id="18445" name="Picture 2" descr="拠点"/>
          <p:cNvPicPr>
            <a:picLocks noChangeAspect="1" noChangeArrowheads="1"/>
          </p:cNvPicPr>
          <p:nvPr/>
        </p:nvPicPr>
        <p:blipFill>
          <a:blip r:embed="rId4" cstate="print"/>
          <a:srcRect/>
          <a:stretch>
            <a:fillRect/>
          </a:stretch>
        </p:blipFill>
        <p:spPr bwMode="auto">
          <a:xfrm>
            <a:off x="5724525" y="5157788"/>
            <a:ext cx="3168650" cy="1497012"/>
          </a:xfrm>
          <a:prstGeom prst="rect">
            <a:avLst/>
          </a:prstGeom>
          <a:noFill/>
          <a:ln w="9525">
            <a:noFill/>
            <a:miter lim="800000"/>
            <a:headEnd/>
            <a:tailEnd/>
          </a:ln>
        </p:spPr>
      </p:pic>
      <p:sp>
        <p:nvSpPr>
          <p:cNvPr id="18446" name="Line 15"/>
          <p:cNvSpPr>
            <a:spLocks noChangeShapeType="1"/>
          </p:cNvSpPr>
          <p:nvPr/>
        </p:nvSpPr>
        <p:spPr bwMode="auto">
          <a:xfrm flipH="1" flipV="1">
            <a:off x="4067175" y="5084763"/>
            <a:ext cx="1512888" cy="504825"/>
          </a:xfrm>
          <a:prstGeom prst="line">
            <a:avLst/>
          </a:prstGeom>
          <a:noFill/>
          <a:ln w="25400">
            <a:solidFill>
              <a:schemeClr val="tx1"/>
            </a:solidFill>
            <a:round/>
            <a:headEnd/>
            <a:tailEnd type="triangle" w="med" len="med"/>
          </a:ln>
        </p:spPr>
        <p:txBody>
          <a:bodyPr/>
          <a:lstStyle/>
          <a:p>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intra_image1"/>
          <p:cNvPicPr>
            <a:picLocks noChangeAspect="1" noChangeArrowheads="1"/>
          </p:cNvPicPr>
          <p:nvPr/>
        </p:nvPicPr>
        <p:blipFill>
          <a:blip r:embed="rId2" cstate="print"/>
          <a:srcRect/>
          <a:stretch>
            <a:fillRect/>
          </a:stretch>
        </p:blipFill>
        <p:spPr bwMode="auto">
          <a:xfrm>
            <a:off x="1692275" y="1628775"/>
            <a:ext cx="5327650" cy="4837113"/>
          </a:xfrm>
          <a:prstGeom prst="rect">
            <a:avLst/>
          </a:prstGeom>
          <a:noFill/>
          <a:ln w="9525">
            <a:noFill/>
            <a:miter lim="800000"/>
            <a:headEnd/>
            <a:tailEnd/>
          </a:ln>
        </p:spPr>
      </p:pic>
      <p:sp>
        <p:nvSpPr>
          <p:cNvPr id="19458" name="Rectangle 6"/>
          <p:cNvSpPr>
            <a:spLocks noChangeArrowheads="1"/>
          </p:cNvSpPr>
          <p:nvPr/>
        </p:nvSpPr>
        <p:spPr bwMode="auto">
          <a:xfrm>
            <a:off x="5076825" y="6381750"/>
            <a:ext cx="3602038" cy="304800"/>
          </a:xfrm>
          <a:prstGeom prst="rect">
            <a:avLst/>
          </a:prstGeom>
          <a:noFill/>
          <a:ln w="9525">
            <a:noFill/>
            <a:miter lim="800000"/>
            <a:headEnd/>
            <a:tailEnd/>
          </a:ln>
        </p:spPr>
        <p:txBody>
          <a:bodyPr wrap="none" anchor="ctr">
            <a:spAutoFit/>
          </a:bodyPr>
          <a:lstStyle/>
          <a:p>
            <a:r>
              <a:rPr lang="ja-JP" altLang="en-US" sz="1400"/>
              <a:t>ユビキタスブイ</a:t>
            </a:r>
            <a:r>
              <a:rPr lang="en-US" altLang="ja-JP" sz="1400"/>
              <a:t>(</a:t>
            </a:r>
            <a:r>
              <a:rPr lang="ja-JP" altLang="en-US" sz="1400"/>
              <a:t>公立はこだて未来大学所有</a:t>
            </a:r>
            <a:r>
              <a:rPr lang="en-US" altLang="ja-JP" sz="1400"/>
              <a:t>)</a:t>
            </a:r>
            <a:r>
              <a:rPr lang="ja-JP" altLang="en-US" sz="1400"/>
              <a:t>： </a:t>
            </a:r>
          </a:p>
        </p:txBody>
      </p:sp>
      <p:sp>
        <p:nvSpPr>
          <p:cNvPr id="2" name="タイトル 1"/>
          <p:cNvSpPr>
            <a:spLocks noGrp="1"/>
          </p:cNvSpPr>
          <p:nvPr>
            <p:ph type="title" idx="4294967295"/>
          </p:nvPr>
        </p:nvSpPr>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ja-JP" altLang="en-US" smtClean="0">
                <a:solidFill>
                  <a:srgbClr val="000000"/>
                </a:solidFill>
              </a:rPr>
              <a:t>陸奥湾観測データ総合システム</a:t>
            </a:r>
          </a:p>
        </p:txBody>
      </p:sp>
      <p:sp>
        <p:nvSpPr>
          <p:cNvPr id="19460" name="Text Box 9"/>
          <p:cNvSpPr txBox="1">
            <a:spLocks noChangeArrowheads="1"/>
          </p:cNvSpPr>
          <p:nvPr/>
        </p:nvSpPr>
        <p:spPr bwMode="auto">
          <a:xfrm>
            <a:off x="0" y="1196975"/>
            <a:ext cx="5118100" cy="336550"/>
          </a:xfrm>
          <a:prstGeom prst="rect">
            <a:avLst/>
          </a:prstGeom>
          <a:noFill/>
          <a:ln w="9525">
            <a:noFill/>
            <a:miter lim="800000"/>
            <a:headEnd/>
            <a:tailEnd/>
          </a:ln>
        </p:spPr>
        <p:txBody>
          <a:bodyPr wrap="none">
            <a:spAutoFit/>
          </a:bodyPr>
          <a:lstStyle/>
          <a:p>
            <a:r>
              <a:rPr lang="ja-JP" altLang="en-US" sz="1600"/>
              <a:t>管理運営：　青森県産業技術センター　水産総合研究所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使用するデータについて</a:t>
            </a:r>
            <a:endParaRPr lang="ja-JP" altLang="en-US" dirty="0"/>
          </a:p>
        </p:txBody>
      </p:sp>
      <p:sp>
        <p:nvSpPr>
          <p:cNvPr id="20482" name="コンテンツ プレースホルダ 2"/>
          <p:cNvSpPr>
            <a:spLocks noGrp="1"/>
          </p:cNvSpPr>
          <p:nvPr>
            <p:ph idx="1"/>
          </p:nvPr>
        </p:nvSpPr>
        <p:spPr/>
        <p:txBody>
          <a:bodyPr/>
          <a:lstStyle/>
          <a:p>
            <a:pPr eaLnBrk="1" hangingPunct="1">
              <a:buNone/>
            </a:pPr>
            <a:r>
              <a:rPr lang="ja-JP" altLang="en-US" dirty="0" smtClean="0">
                <a:solidFill>
                  <a:srgbClr val="FF0000"/>
                </a:solidFill>
              </a:rPr>
              <a:t>海水温データ　　　</a:t>
            </a:r>
            <a:r>
              <a:rPr lang="en-US" altLang="ja-JP" dirty="0" smtClean="0"/>
              <a:t>1974</a:t>
            </a:r>
            <a:r>
              <a:rPr lang="ja-JP" altLang="en-US" dirty="0" smtClean="0"/>
              <a:t>年～</a:t>
            </a:r>
            <a:r>
              <a:rPr lang="ja-JP" altLang="en-US" dirty="0" smtClean="0">
                <a:solidFill>
                  <a:srgbClr val="FF0000"/>
                </a:solidFill>
              </a:rPr>
              <a:t>　</a:t>
            </a:r>
            <a:r>
              <a:rPr lang="en-US" altLang="ja-JP" dirty="0" smtClean="0">
                <a:solidFill>
                  <a:srgbClr val="00B0F0"/>
                </a:solidFill>
              </a:rPr>
              <a:t>1985</a:t>
            </a:r>
            <a:r>
              <a:rPr lang="ja-JP" altLang="en-US" dirty="0" smtClean="0">
                <a:solidFill>
                  <a:srgbClr val="00B0F0"/>
                </a:solidFill>
              </a:rPr>
              <a:t>年～</a:t>
            </a:r>
            <a:endParaRPr lang="en-US" altLang="ja-JP" dirty="0" smtClean="0">
              <a:solidFill>
                <a:srgbClr val="00B0F0"/>
              </a:solidFill>
            </a:endParaRPr>
          </a:p>
          <a:p>
            <a:pPr eaLnBrk="1" hangingPunct="1"/>
            <a:r>
              <a:rPr lang="ja-JP" altLang="en-US" dirty="0" smtClean="0"/>
              <a:t>平舘（水深</a:t>
            </a:r>
            <a:r>
              <a:rPr lang="en-US" altLang="ja-JP" dirty="0" smtClean="0"/>
              <a:t>1m</a:t>
            </a:r>
            <a:r>
              <a:rPr lang="ja-JP" altLang="en-US" dirty="0" smtClean="0"/>
              <a:t>・</a:t>
            </a:r>
            <a:r>
              <a:rPr lang="en-US" altLang="ja-JP" dirty="0" smtClean="0"/>
              <a:t>15m</a:t>
            </a:r>
            <a:r>
              <a:rPr lang="ja-JP" altLang="en-US" dirty="0" smtClean="0"/>
              <a:t>・</a:t>
            </a:r>
            <a:r>
              <a:rPr lang="en-US" altLang="ja-JP" dirty="0" smtClean="0">
                <a:solidFill>
                  <a:srgbClr val="00B0F0"/>
                </a:solidFill>
              </a:rPr>
              <a:t>30m</a:t>
            </a:r>
            <a:r>
              <a:rPr lang="ja-JP" altLang="en-US" dirty="0" smtClean="0"/>
              <a:t>・</a:t>
            </a:r>
            <a:r>
              <a:rPr lang="en-US" altLang="ja-JP" dirty="0" smtClean="0"/>
              <a:t>45m</a:t>
            </a:r>
            <a:r>
              <a:rPr lang="ja-JP" altLang="en-US" dirty="0" smtClean="0"/>
              <a:t>）　</a:t>
            </a:r>
            <a:r>
              <a:rPr lang="en-US" altLang="ja-JP" dirty="0" smtClean="0"/>
              <a:t>1974</a:t>
            </a:r>
            <a:r>
              <a:rPr lang="ja-JP" altLang="en-US" dirty="0" smtClean="0"/>
              <a:t>年</a:t>
            </a:r>
            <a:r>
              <a:rPr lang="en-US" altLang="ja-JP" dirty="0" smtClean="0"/>
              <a:t>~</a:t>
            </a:r>
          </a:p>
          <a:p>
            <a:pPr eaLnBrk="1" hangingPunct="1"/>
            <a:r>
              <a:rPr lang="ja-JP" altLang="en-US" dirty="0" smtClean="0"/>
              <a:t>青森（水深</a:t>
            </a:r>
            <a:r>
              <a:rPr lang="en-US" altLang="ja-JP" dirty="0" smtClean="0"/>
              <a:t>1m</a:t>
            </a:r>
            <a:r>
              <a:rPr lang="ja-JP" altLang="en-US" dirty="0" smtClean="0"/>
              <a:t>・</a:t>
            </a:r>
            <a:r>
              <a:rPr lang="en-US" altLang="ja-JP" dirty="0" smtClean="0"/>
              <a:t>15m</a:t>
            </a:r>
            <a:r>
              <a:rPr lang="ja-JP" altLang="en-US" dirty="0" smtClean="0"/>
              <a:t>・</a:t>
            </a:r>
            <a:r>
              <a:rPr lang="en-US" altLang="ja-JP" dirty="0" smtClean="0"/>
              <a:t>30m</a:t>
            </a:r>
            <a:r>
              <a:rPr lang="ja-JP" altLang="en-US" dirty="0" smtClean="0"/>
              <a:t>・</a:t>
            </a:r>
            <a:r>
              <a:rPr lang="en-US" altLang="ja-JP" dirty="0" smtClean="0"/>
              <a:t>44m</a:t>
            </a:r>
            <a:r>
              <a:rPr lang="ja-JP" altLang="en-US" dirty="0" smtClean="0"/>
              <a:t>）    </a:t>
            </a:r>
            <a:r>
              <a:rPr lang="en-US" altLang="ja-JP" dirty="0" smtClean="0"/>
              <a:t>1974</a:t>
            </a:r>
            <a:r>
              <a:rPr lang="ja-JP" altLang="en-US" dirty="0" smtClean="0"/>
              <a:t>年</a:t>
            </a:r>
            <a:r>
              <a:rPr lang="en-US" altLang="ja-JP" dirty="0" smtClean="0"/>
              <a:t>~</a:t>
            </a:r>
          </a:p>
          <a:p>
            <a:pPr eaLnBrk="1" hangingPunct="1"/>
            <a:r>
              <a:rPr lang="ja-JP" altLang="en-US" dirty="0" smtClean="0"/>
              <a:t>東湾（水深</a:t>
            </a:r>
            <a:r>
              <a:rPr lang="en-US" altLang="ja-JP" dirty="0" smtClean="0">
                <a:solidFill>
                  <a:srgbClr val="00B0F0"/>
                </a:solidFill>
              </a:rPr>
              <a:t>1m</a:t>
            </a:r>
            <a:r>
              <a:rPr lang="ja-JP" altLang="en-US" dirty="0" smtClean="0">
                <a:solidFill>
                  <a:srgbClr val="00B0F0"/>
                </a:solidFill>
              </a:rPr>
              <a:t>・</a:t>
            </a:r>
            <a:r>
              <a:rPr lang="en-US" altLang="ja-JP" dirty="0" smtClean="0">
                <a:solidFill>
                  <a:srgbClr val="00B0F0"/>
                </a:solidFill>
              </a:rPr>
              <a:t>15m</a:t>
            </a:r>
            <a:r>
              <a:rPr lang="ja-JP" altLang="en-US" dirty="0" smtClean="0">
                <a:solidFill>
                  <a:srgbClr val="00B0F0"/>
                </a:solidFill>
              </a:rPr>
              <a:t>・</a:t>
            </a:r>
            <a:r>
              <a:rPr lang="en-US" altLang="ja-JP" dirty="0" smtClean="0">
                <a:solidFill>
                  <a:srgbClr val="00B0F0"/>
                </a:solidFill>
              </a:rPr>
              <a:t>30m</a:t>
            </a:r>
            <a:r>
              <a:rPr lang="ja-JP" altLang="en-US" dirty="0" smtClean="0">
                <a:solidFill>
                  <a:srgbClr val="00B0F0"/>
                </a:solidFill>
              </a:rPr>
              <a:t>・</a:t>
            </a:r>
            <a:r>
              <a:rPr lang="en-US" altLang="ja-JP" dirty="0" smtClean="0">
                <a:solidFill>
                  <a:srgbClr val="00B0F0"/>
                </a:solidFill>
              </a:rPr>
              <a:t>46m</a:t>
            </a:r>
            <a:r>
              <a:rPr lang="ja-JP" altLang="en-US" dirty="0" smtClean="0"/>
              <a:t>）  </a:t>
            </a:r>
            <a:r>
              <a:rPr lang="en-US" altLang="ja-JP" dirty="0" smtClean="0"/>
              <a:t>1985</a:t>
            </a:r>
            <a:r>
              <a:rPr lang="ja-JP" altLang="en-US" dirty="0" smtClean="0"/>
              <a:t>年～</a:t>
            </a:r>
            <a:endParaRPr lang="en-US" altLang="ja-JP" dirty="0" smtClean="0"/>
          </a:p>
          <a:p>
            <a:pPr eaLnBrk="1" hangingPunct="1"/>
            <a:r>
              <a:rPr lang="ja-JP" altLang="en-US" dirty="0" smtClean="0"/>
              <a:t>暦日半旬毎の平均水温</a:t>
            </a:r>
          </a:p>
        </p:txBody>
      </p:sp>
      <p:sp>
        <p:nvSpPr>
          <p:cNvPr id="4" name="正方形/長方形 3"/>
          <p:cNvSpPr/>
          <p:nvPr/>
        </p:nvSpPr>
        <p:spPr>
          <a:xfrm>
            <a:off x="1258888" y="5084763"/>
            <a:ext cx="1009650" cy="936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2268538" y="5084763"/>
            <a:ext cx="1008062" cy="936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3276600" y="5084763"/>
            <a:ext cx="1008063" cy="936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正方形/長方形 6"/>
          <p:cNvSpPr/>
          <p:nvPr/>
        </p:nvSpPr>
        <p:spPr>
          <a:xfrm>
            <a:off x="4284663" y="5084763"/>
            <a:ext cx="1008062" cy="936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5292725" y="5084763"/>
            <a:ext cx="1008063" cy="936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正方形/長方形 8"/>
          <p:cNvSpPr/>
          <p:nvPr/>
        </p:nvSpPr>
        <p:spPr>
          <a:xfrm>
            <a:off x="6300788" y="5084763"/>
            <a:ext cx="1008062" cy="936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489" name="テキスト ボックス 9"/>
          <p:cNvSpPr txBox="1">
            <a:spLocks noChangeArrowheads="1"/>
          </p:cNvSpPr>
          <p:nvPr/>
        </p:nvSpPr>
        <p:spPr bwMode="auto">
          <a:xfrm>
            <a:off x="1258888" y="5084763"/>
            <a:ext cx="1009650" cy="461962"/>
          </a:xfrm>
          <a:prstGeom prst="rect">
            <a:avLst/>
          </a:prstGeom>
          <a:noFill/>
          <a:ln w="9525">
            <a:noFill/>
            <a:miter lim="800000"/>
            <a:headEnd/>
            <a:tailEnd/>
          </a:ln>
        </p:spPr>
        <p:txBody>
          <a:bodyPr>
            <a:spAutoFit/>
          </a:bodyPr>
          <a:lstStyle/>
          <a:p>
            <a:r>
              <a:rPr lang="en-US" altLang="ja-JP" sz="1200">
                <a:latin typeface="Calibri" pitchFamily="34" charset="0"/>
              </a:rPr>
              <a:t>1</a:t>
            </a:r>
            <a:r>
              <a:rPr lang="ja-JP" altLang="en-US" sz="1200">
                <a:latin typeface="Calibri" pitchFamily="34" charset="0"/>
              </a:rPr>
              <a:t>日～</a:t>
            </a:r>
            <a:r>
              <a:rPr lang="en-US" altLang="ja-JP" sz="1200">
                <a:latin typeface="Calibri" pitchFamily="34" charset="0"/>
              </a:rPr>
              <a:t>5</a:t>
            </a:r>
            <a:r>
              <a:rPr lang="ja-JP" altLang="en-US" sz="1200">
                <a:latin typeface="Calibri" pitchFamily="34" charset="0"/>
              </a:rPr>
              <a:t>日の平均水温</a:t>
            </a:r>
          </a:p>
        </p:txBody>
      </p:sp>
      <p:sp>
        <p:nvSpPr>
          <p:cNvPr id="20490" name="テキスト ボックス 10"/>
          <p:cNvSpPr txBox="1">
            <a:spLocks noChangeArrowheads="1"/>
          </p:cNvSpPr>
          <p:nvPr/>
        </p:nvSpPr>
        <p:spPr bwMode="auto">
          <a:xfrm>
            <a:off x="2268538" y="5084763"/>
            <a:ext cx="1008062" cy="461962"/>
          </a:xfrm>
          <a:prstGeom prst="rect">
            <a:avLst/>
          </a:prstGeom>
          <a:noFill/>
          <a:ln w="9525">
            <a:noFill/>
            <a:miter lim="800000"/>
            <a:headEnd/>
            <a:tailEnd/>
          </a:ln>
        </p:spPr>
        <p:txBody>
          <a:bodyPr>
            <a:spAutoFit/>
          </a:bodyPr>
          <a:lstStyle/>
          <a:p>
            <a:r>
              <a:rPr lang="en-US" altLang="ja-JP" sz="1200">
                <a:latin typeface="Calibri" pitchFamily="34" charset="0"/>
              </a:rPr>
              <a:t>6</a:t>
            </a:r>
            <a:r>
              <a:rPr lang="ja-JP" altLang="en-US" sz="1200">
                <a:latin typeface="Calibri" pitchFamily="34" charset="0"/>
              </a:rPr>
              <a:t>日～</a:t>
            </a:r>
            <a:r>
              <a:rPr lang="en-US" altLang="ja-JP" sz="1200">
                <a:latin typeface="Calibri" pitchFamily="34" charset="0"/>
              </a:rPr>
              <a:t>10</a:t>
            </a:r>
            <a:r>
              <a:rPr lang="ja-JP" altLang="en-US" sz="1200">
                <a:latin typeface="Calibri" pitchFamily="34" charset="0"/>
              </a:rPr>
              <a:t>日の平均水温</a:t>
            </a:r>
          </a:p>
        </p:txBody>
      </p:sp>
      <p:sp>
        <p:nvSpPr>
          <p:cNvPr id="20491" name="テキスト ボックス 11"/>
          <p:cNvSpPr txBox="1">
            <a:spLocks noChangeArrowheads="1"/>
          </p:cNvSpPr>
          <p:nvPr/>
        </p:nvSpPr>
        <p:spPr bwMode="auto">
          <a:xfrm>
            <a:off x="3276600" y="5084763"/>
            <a:ext cx="1008063" cy="461962"/>
          </a:xfrm>
          <a:prstGeom prst="rect">
            <a:avLst/>
          </a:prstGeom>
          <a:noFill/>
          <a:ln w="9525">
            <a:noFill/>
            <a:miter lim="800000"/>
            <a:headEnd/>
            <a:tailEnd/>
          </a:ln>
        </p:spPr>
        <p:txBody>
          <a:bodyPr>
            <a:spAutoFit/>
          </a:bodyPr>
          <a:lstStyle/>
          <a:p>
            <a:r>
              <a:rPr lang="en-US" altLang="ja-JP" sz="1200">
                <a:latin typeface="Calibri" pitchFamily="34" charset="0"/>
              </a:rPr>
              <a:t>11</a:t>
            </a:r>
            <a:r>
              <a:rPr lang="ja-JP" altLang="en-US" sz="1200">
                <a:latin typeface="Calibri" pitchFamily="34" charset="0"/>
              </a:rPr>
              <a:t>日～</a:t>
            </a:r>
            <a:r>
              <a:rPr lang="en-US" altLang="ja-JP" sz="1200">
                <a:latin typeface="Calibri" pitchFamily="34" charset="0"/>
              </a:rPr>
              <a:t>15</a:t>
            </a:r>
            <a:r>
              <a:rPr lang="ja-JP" altLang="en-US" sz="1200">
                <a:latin typeface="Calibri" pitchFamily="34" charset="0"/>
              </a:rPr>
              <a:t>日の平均水温</a:t>
            </a:r>
          </a:p>
        </p:txBody>
      </p:sp>
      <p:sp>
        <p:nvSpPr>
          <p:cNvPr id="20492" name="テキスト ボックス 12"/>
          <p:cNvSpPr txBox="1">
            <a:spLocks noChangeArrowheads="1"/>
          </p:cNvSpPr>
          <p:nvPr/>
        </p:nvSpPr>
        <p:spPr bwMode="auto">
          <a:xfrm>
            <a:off x="4284663" y="5084763"/>
            <a:ext cx="1008062" cy="461962"/>
          </a:xfrm>
          <a:prstGeom prst="rect">
            <a:avLst/>
          </a:prstGeom>
          <a:noFill/>
          <a:ln w="9525">
            <a:noFill/>
            <a:miter lim="800000"/>
            <a:headEnd/>
            <a:tailEnd/>
          </a:ln>
        </p:spPr>
        <p:txBody>
          <a:bodyPr>
            <a:spAutoFit/>
          </a:bodyPr>
          <a:lstStyle/>
          <a:p>
            <a:r>
              <a:rPr lang="en-US" altLang="ja-JP" sz="1200">
                <a:latin typeface="Calibri" pitchFamily="34" charset="0"/>
              </a:rPr>
              <a:t>16</a:t>
            </a:r>
            <a:r>
              <a:rPr lang="ja-JP" altLang="en-US" sz="1200">
                <a:latin typeface="Calibri" pitchFamily="34" charset="0"/>
              </a:rPr>
              <a:t>日～</a:t>
            </a:r>
            <a:r>
              <a:rPr lang="en-US" altLang="ja-JP" sz="1200">
                <a:latin typeface="Calibri" pitchFamily="34" charset="0"/>
              </a:rPr>
              <a:t>20</a:t>
            </a:r>
            <a:r>
              <a:rPr lang="ja-JP" altLang="en-US" sz="1200">
                <a:latin typeface="Calibri" pitchFamily="34" charset="0"/>
              </a:rPr>
              <a:t>日の平均水温</a:t>
            </a:r>
          </a:p>
        </p:txBody>
      </p:sp>
      <p:sp>
        <p:nvSpPr>
          <p:cNvPr id="20493" name="テキスト ボックス 13"/>
          <p:cNvSpPr txBox="1">
            <a:spLocks noChangeArrowheads="1"/>
          </p:cNvSpPr>
          <p:nvPr/>
        </p:nvSpPr>
        <p:spPr bwMode="auto">
          <a:xfrm>
            <a:off x="5292725" y="5084763"/>
            <a:ext cx="1008063" cy="461962"/>
          </a:xfrm>
          <a:prstGeom prst="rect">
            <a:avLst/>
          </a:prstGeom>
          <a:noFill/>
          <a:ln w="9525">
            <a:noFill/>
            <a:miter lim="800000"/>
            <a:headEnd/>
            <a:tailEnd/>
          </a:ln>
        </p:spPr>
        <p:txBody>
          <a:bodyPr>
            <a:spAutoFit/>
          </a:bodyPr>
          <a:lstStyle/>
          <a:p>
            <a:r>
              <a:rPr lang="en-US" altLang="ja-JP" sz="1200">
                <a:latin typeface="Calibri" pitchFamily="34" charset="0"/>
              </a:rPr>
              <a:t>21</a:t>
            </a:r>
            <a:r>
              <a:rPr lang="ja-JP" altLang="en-US" sz="1200">
                <a:latin typeface="Calibri" pitchFamily="34" charset="0"/>
              </a:rPr>
              <a:t>日～</a:t>
            </a:r>
            <a:r>
              <a:rPr lang="en-US" altLang="ja-JP" sz="1200">
                <a:latin typeface="Calibri" pitchFamily="34" charset="0"/>
              </a:rPr>
              <a:t>25</a:t>
            </a:r>
            <a:r>
              <a:rPr lang="ja-JP" altLang="en-US" sz="1200">
                <a:latin typeface="Calibri" pitchFamily="34" charset="0"/>
              </a:rPr>
              <a:t>日の平均水温</a:t>
            </a:r>
          </a:p>
        </p:txBody>
      </p:sp>
      <p:sp>
        <p:nvSpPr>
          <p:cNvPr id="20494" name="テキスト ボックス 14"/>
          <p:cNvSpPr txBox="1">
            <a:spLocks noChangeArrowheads="1"/>
          </p:cNvSpPr>
          <p:nvPr/>
        </p:nvSpPr>
        <p:spPr bwMode="auto">
          <a:xfrm>
            <a:off x="6300788" y="5084763"/>
            <a:ext cx="1008062" cy="461962"/>
          </a:xfrm>
          <a:prstGeom prst="rect">
            <a:avLst/>
          </a:prstGeom>
          <a:noFill/>
          <a:ln w="9525">
            <a:noFill/>
            <a:miter lim="800000"/>
            <a:headEnd/>
            <a:tailEnd/>
          </a:ln>
        </p:spPr>
        <p:txBody>
          <a:bodyPr>
            <a:spAutoFit/>
          </a:bodyPr>
          <a:lstStyle/>
          <a:p>
            <a:r>
              <a:rPr lang="en-US" altLang="ja-JP" sz="1200">
                <a:latin typeface="Calibri" pitchFamily="34" charset="0"/>
              </a:rPr>
              <a:t>26</a:t>
            </a:r>
            <a:r>
              <a:rPr lang="ja-JP" altLang="en-US" sz="1200">
                <a:latin typeface="Calibri" pitchFamily="34" charset="0"/>
              </a:rPr>
              <a:t>日～の平均水温</a:t>
            </a:r>
          </a:p>
        </p:txBody>
      </p:sp>
      <p:sp>
        <p:nvSpPr>
          <p:cNvPr id="19" name="フリーフォーム 18"/>
          <p:cNvSpPr/>
          <p:nvPr/>
        </p:nvSpPr>
        <p:spPr>
          <a:xfrm>
            <a:off x="1262063" y="4718050"/>
            <a:ext cx="1700212" cy="355600"/>
          </a:xfrm>
          <a:custGeom>
            <a:avLst/>
            <a:gdLst>
              <a:gd name="connsiteX0" fmla="*/ 0 w 1700011"/>
              <a:gd name="connsiteY0" fmla="*/ 356316 h 356316"/>
              <a:gd name="connsiteX1" fmla="*/ 643943 w 1700011"/>
              <a:gd name="connsiteY1" fmla="*/ 60102 h 356316"/>
              <a:gd name="connsiteX2" fmla="*/ 1210614 w 1700011"/>
              <a:gd name="connsiteY2" fmla="*/ 8586 h 356316"/>
              <a:gd name="connsiteX3" fmla="*/ 1700011 w 1700011"/>
              <a:gd name="connsiteY3" fmla="*/ 8586 h 356316"/>
            </a:gdLst>
            <a:ahLst/>
            <a:cxnLst>
              <a:cxn ang="0">
                <a:pos x="connsiteX0" y="connsiteY0"/>
              </a:cxn>
              <a:cxn ang="0">
                <a:pos x="connsiteX1" y="connsiteY1"/>
              </a:cxn>
              <a:cxn ang="0">
                <a:pos x="connsiteX2" y="connsiteY2"/>
              </a:cxn>
              <a:cxn ang="0">
                <a:pos x="connsiteX3" y="connsiteY3"/>
              </a:cxn>
            </a:cxnLst>
            <a:rect l="l" t="t" r="r" b="b"/>
            <a:pathLst>
              <a:path w="1700011" h="356316">
                <a:moveTo>
                  <a:pt x="0" y="356316"/>
                </a:moveTo>
                <a:cubicBezTo>
                  <a:pt x="221087" y="237186"/>
                  <a:pt x="442174" y="118057"/>
                  <a:pt x="643943" y="60102"/>
                </a:cubicBezTo>
                <a:cubicBezTo>
                  <a:pt x="845712" y="2147"/>
                  <a:pt x="1034603" y="17172"/>
                  <a:pt x="1210614" y="8586"/>
                </a:cubicBezTo>
                <a:cubicBezTo>
                  <a:pt x="1386625" y="0"/>
                  <a:pt x="1543318" y="4293"/>
                  <a:pt x="1700011" y="858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20496" name="テキスト ボックス 21"/>
          <p:cNvSpPr txBox="1">
            <a:spLocks noChangeArrowheads="1"/>
          </p:cNvSpPr>
          <p:nvPr/>
        </p:nvSpPr>
        <p:spPr bwMode="auto">
          <a:xfrm>
            <a:off x="3132138" y="4508500"/>
            <a:ext cx="2952750" cy="369888"/>
          </a:xfrm>
          <a:prstGeom prst="rect">
            <a:avLst/>
          </a:prstGeom>
          <a:noFill/>
          <a:ln w="9525">
            <a:noFill/>
            <a:miter lim="800000"/>
            <a:headEnd/>
            <a:tailEnd/>
          </a:ln>
        </p:spPr>
        <p:txBody>
          <a:bodyPr>
            <a:spAutoFit/>
          </a:bodyPr>
          <a:lstStyle/>
          <a:p>
            <a:r>
              <a:rPr lang="ja-JP" altLang="en-US">
                <a:latin typeface="Calibri" pitchFamily="34" charset="0"/>
              </a:rPr>
              <a:t>ひと月に</a:t>
            </a:r>
            <a:r>
              <a:rPr lang="en-US" altLang="ja-JP">
                <a:latin typeface="Calibri" pitchFamily="34" charset="0"/>
              </a:rPr>
              <a:t>6</a:t>
            </a:r>
            <a:r>
              <a:rPr lang="ja-JP" altLang="en-US">
                <a:latin typeface="Calibri" pitchFamily="34" charset="0"/>
              </a:rPr>
              <a:t>データ</a:t>
            </a:r>
          </a:p>
        </p:txBody>
      </p:sp>
      <p:sp>
        <p:nvSpPr>
          <p:cNvPr id="24" name="フリーフォーム 23"/>
          <p:cNvSpPr/>
          <p:nvPr/>
        </p:nvSpPr>
        <p:spPr>
          <a:xfrm>
            <a:off x="6053138" y="4713288"/>
            <a:ext cx="1249362" cy="387350"/>
          </a:xfrm>
          <a:custGeom>
            <a:avLst/>
            <a:gdLst>
              <a:gd name="connsiteX0" fmla="*/ 1249251 w 1249251"/>
              <a:gd name="connsiteY0" fmla="*/ 386366 h 386366"/>
              <a:gd name="connsiteX1" fmla="*/ 1223493 w 1249251"/>
              <a:gd name="connsiteY1" fmla="*/ 334850 h 386366"/>
              <a:gd name="connsiteX2" fmla="*/ 1133341 w 1249251"/>
              <a:gd name="connsiteY2" fmla="*/ 218940 h 386366"/>
              <a:gd name="connsiteX3" fmla="*/ 1094705 w 1249251"/>
              <a:gd name="connsiteY3" fmla="*/ 193183 h 386366"/>
              <a:gd name="connsiteX4" fmla="*/ 1068947 w 1249251"/>
              <a:gd name="connsiteY4" fmla="*/ 154546 h 386366"/>
              <a:gd name="connsiteX5" fmla="*/ 991674 w 1249251"/>
              <a:gd name="connsiteY5" fmla="*/ 128788 h 386366"/>
              <a:gd name="connsiteX6" fmla="*/ 953037 w 1249251"/>
              <a:gd name="connsiteY6" fmla="*/ 103031 h 386366"/>
              <a:gd name="connsiteX7" fmla="*/ 914400 w 1249251"/>
              <a:gd name="connsiteY7" fmla="*/ 90152 h 386366"/>
              <a:gd name="connsiteX8" fmla="*/ 875764 w 1249251"/>
              <a:gd name="connsiteY8" fmla="*/ 64394 h 386366"/>
              <a:gd name="connsiteX9" fmla="*/ 811369 w 1249251"/>
              <a:gd name="connsiteY9" fmla="*/ 51515 h 386366"/>
              <a:gd name="connsiteX10" fmla="*/ 759854 w 1249251"/>
              <a:gd name="connsiteY10" fmla="*/ 38636 h 386366"/>
              <a:gd name="connsiteX11" fmla="*/ 412124 w 1249251"/>
              <a:gd name="connsiteY11" fmla="*/ 12878 h 386366"/>
              <a:gd name="connsiteX12" fmla="*/ 270457 w 1249251"/>
              <a:gd name="connsiteY12" fmla="*/ 0 h 386366"/>
              <a:gd name="connsiteX13" fmla="*/ 0 w 1249251"/>
              <a:gd name="connsiteY13" fmla="*/ 12878 h 38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51" h="386366">
                <a:moveTo>
                  <a:pt x="1249251" y="386366"/>
                </a:moveTo>
                <a:cubicBezTo>
                  <a:pt x="1240665" y="369194"/>
                  <a:pt x="1233371" y="351313"/>
                  <a:pt x="1223493" y="334850"/>
                </a:cubicBezTo>
                <a:cubicBezTo>
                  <a:pt x="1194773" y="286983"/>
                  <a:pt x="1174512" y="253249"/>
                  <a:pt x="1133341" y="218940"/>
                </a:cubicBezTo>
                <a:cubicBezTo>
                  <a:pt x="1121450" y="209031"/>
                  <a:pt x="1107584" y="201769"/>
                  <a:pt x="1094705" y="193183"/>
                </a:cubicBezTo>
                <a:cubicBezTo>
                  <a:pt x="1086119" y="180304"/>
                  <a:pt x="1082073" y="162750"/>
                  <a:pt x="1068947" y="154546"/>
                </a:cubicBezTo>
                <a:cubicBezTo>
                  <a:pt x="1045923" y="140156"/>
                  <a:pt x="1017432" y="137374"/>
                  <a:pt x="991674" y="128788"/>
                </a:cubicBezTo>
                <a:cubicBezTo>
                  <a:pt x="976990" y="123893"/>
                  <a:pt x="966881" y="109953"/>
                  <a:pt x="953037" y="103031"/>
                </a:cubicBezTo>
                <a:cubicBezTo>
                  <a:pt x="940894" y="96960"/>
                  <a:pt x="927279" y="94445"/>
                  <a:pt x="914400" y="90152"/>
                </a:cubicBezTo>
                <a:cubicBezTo>
                  <a:pt x="901521" y="81566"/>
                  <a:pt x="890257" y="69829"/>
                  <a:pt x="875764" y="64394"/>
                </a:cubicBezTo>
                <a:cubicBezTo>
                  <a:pt x="855268" y="56708"/>
                  <a:pt x="832738" y="56264"/>
                  <a:pt x="811369" y="51515"/>
                </a:cubicBezTo>
                <a:cubicBezTo>
                  <a:pt x="794090" y="47675"/>
                  <a:pt x="777133" y="42476"/>
                  <a:pt x="759854" y="38636"/>
                </a:cubicBezTo>
                <a:cubicBezTo>
                  <a:pt x="617731" y="7053"/>
                  <a:pt x="652638" y="27454"/>
                  <a:pt x="412124" y="12878"/>
                </a:cubicBezTo>
                <a:cubicBezTo>
                  <a:pt x="364794" y="10010"/>
                  <a:pt x="317679" y="4293"/>
                  <a:pt x="270457" y="0"/>
                </a:cubicBezTo>
                <a:cubicBezTo>
                  <a:pt x="8591" y="13092"/>
                  <a:pt x="98846" y="12878"/>
                  <a:pt x="0" y="1287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20498" name="テキスト ボックス 24"/>
          <p:cNvSpPr txBox="1">
            <a:spLocks noChangeArrowheads="1"/>
          </p:cNvSpPr>
          <p:nvPr/>
        </p:nvSpPr>
        <p:spPr bwMode="auto">
          <a:xfrm>
            <a:off x="1331913" y="5589588"/>
            <a:ext cx="863600" cy="276225"/>
          </a:xfrm>
          <a:prstGeom prst="rect">
            <a:avLst/>
          </a:prstGeom>
          <a:noFill/>
          <a:ln w="9525">
            <a:noFill/>
            <a:miter lim="800000"/>
            <a:headEnd/>
            <a:tailEnd/>
          </a:ln>
        </p:spPr>
        <p:txBody>
          <a:bodyPr>
            <a:spAutoFit/>
          </a:bodyPr>
          <a:lstStyle/>
          <a:p>
            <a:r>
              <a:rPr lang="ja-JP" altLang="en-US" sz="1200">
                <a:latin typeface="Calibri" pitchFamily="34" charset="0"/>
              </a:rPr>
              <a:t>第</a:t>
            </a:r>
            <a:r>
              <a:rPr lang="en-US" altLang="ja-JP" sz="1200">
                <a:latin typeface="Calibri" pitchFamily="34" charset="0"/>
              </a:rPr>
              <a:t>1</a:t>
            </a:r>
            <a:r>
              <a:rPr lang="ja-JP" altLang="en-US" sz="1200">
                <a:latin typeface="Calibri" pitchFamily="34" charset="0"/>
              </a:rPr>
              <a:t>半旬</a:t>
            </a:r>
          </a:p>
        </p:txBody>
      </p:sp>
      <p:sp>
        <p:nvSpPr>
          <p:cNvPr id="20499" name="テキスト ボックス 25"/>
          <p:cNvSpPr txBox="1">
            <a:spLocks noChangeArrowheads="1"/>
          </p:cNvSpPr>
          <p:nvPr/>
        </p:nvSpPr>
        <p:spPr bwMode="auto">
          <a:xfrm>
            <a:off x="2339975" y="5589588"/>
            <a:ext cx="719138" cy="276225"/>
          </a:xfrm>
          <a:prstGeom prst="rect">
            <a:avLst/>
          </a:prstGeom>
          <a:noFill/>
          <a:ln w="9525">
            <a:noFill/>
            <a:miter lim="800000"/>
            <a:headEnd/>
            <a:tailEnd/>
          </a:ln>
        </p:spPr>
        <p:txBody>
          <a:bodyPr>
            <a:spAutoFit/>
          </a:bodyPr>
          <a:lstStyle/>
          <a:p>
            <a:r>
              <a:rPr lang="ja-JP" altLang="en-US" sz="1200">
                <a:latin typeface="Calibri" pitchFamily="34" charset="0"/>
              </a:rPr>
              <a:t>第</a:t>
            </a:r>
            <a:r>
              <a:rPr lang="en-US" altLang="ja-JP" sz="1200">
                <a:latin typeface="Calibri" pitchFamily="34" charset="0"/>
              </a:rPr>
              <a:t>2</a:t>
            </a:r>
            <a:r>
              <a:rPr lang="ja-JP" altLang="en-US" sz="1200">
                <a:latin typeface="Calibri" pitchFamily="34" charset="0"/>
              </a:rPr>
              <a:t>半旬</a:t>
            </a:r>
          </a:p>
        </p:txBody>
      </p:sp>
      <p:sp>
        <p:nvSpPr>
          <p:cNvPr id="20500" name="テキスト ボックス 26"/>
          <p:cNvSpPr txBox="1">
            <a:spLocks noChangeArrowheads="1"/>
          </p:cNvSpPr>
          <p:nvPr/>
        </p:nvSpPr>
        <p:spPr bwMode="auto">
          <a:xfrm>
            <a:off x="3419475" y="5589588"/>
            <a:ext cx="792163" cy="276225"/>
          </a:xfrm>
          <a:prstGeom prst="rect">
            <a:avLst/>
          </a:prstGeom>
          <a:noFill/>
          <a:ln w="9525">
            <a:noFill/>
            <a:miter lim="800000"/>
            <a:headEnd/>
            <a:tailEnd/>
          </a:ln>
        </p:spPr>
        <p:txBody>
          <a:bodyPr>
            <a:spAutoFit/>
          </a:bodyPr>
          <a:lstStyle/>
          <a:p>
            <a:r>
              <a:rPr lang="ja-JP" altLang="en-US" sz="1200">
                <a:latin typeface="Calibri" pitchFamily="34" charset="0"/>
              </a:rPr>
              <a:t>第</a:t>
            </a:r>
            <a:r>
              <a:rPr lang="en-US" altLang="ja-JP" sz="1200">
                <a:latin typeface="Calibri" pitchFamily="34" charset="0"/>
              </a:rPr>
              <a:t>3</a:t>
            </a:r>
            <a:r>
              <a:rPr lang="ja-JP" altLang="en-US" sz="1200">
                <a:latin typeface="Calibri" pitchFamily="34" charset="0"/>
              </a:rPr>
              <a:t>半旬</a:t>
            </a:r>
          </a:p>
        </p:txBody>
      </p:sp>
      <p:sp>
        <p:nvSpPr>
          <p:cNvPr id="20501" name="テキスト ボックス 27"/>
          <p:cNvSpPr txBox="1">
            <a:spLocks noChangeArrowheads="1"/>
          </p:cNvSpPr>
          <p:nvPr/>
        </p:nvSpPr>
        <p:spPr bwMode="auto">
          <a:xfrm>
            <a:off x="4356100" y="5589588"/>
            <a:ext cx="1008063" cy="276225"/>
          </a:xfrm>
          <a:prstGeom prst="rect">
            <a:avLst/>
          </a:prstGeom>
          <a:noFill/>
          <a:ln w="9525">
            <a:noFill/>
            <a:miter lim="800000"/>
            <a:headEnd/>
            <a:tailEnd/>
          </a:ln>
        </p:spPr>
        <p:txBody>
          <a:bodyPr>
            <a:spAutoFit/>
          </a:bodyPr>
          <a:lstStyle/>
          <a:p>
            <a:r>
              <a:rPr lang="ja-JP" altLang="en-US" sz="1200">
                <a:latin typeface="Calibri" pitchFamily="34" charset="0"/>
              </a:rPr>
              <a:t>第</a:t>
            </a:r>
            <a:r>
              <a:rPr lang="en-US" altLang="ja-JP" sz="1200">
                <a:latin typeface="Calibri" pitchFamily="34" charset="0"/>
              </a:rPr>
              <a:t>4</a:t>
            </a:r>
            <a:r>
              <a:rPr lang="ja-JP" altLang="en-US" sz="1200">
                <a:latin typeface="Calibri" pitchFamily="34" charset="0"/>
              </a:rPr>
              <a:t>半旬</a:t>
            </a:r>
          </a:p>
        </p:txBody>
      </p:sp>
      <p:sp>
        <p:nvSpPr>
          <p:cNvPr id="20502" name="テキスト ボックス 28"/>
          <p:cNvSpPr txBox="1">
            <a:spLocks noChangeArrowheads="1"/>
          </p:cNvSpPr>
          <p:nvPr/>
        </p:nvSpPr>
        <p:spPr bwMode="auto">
          <a:xfrm>
            <a:off x="5292725" y="5589588"/>
            <a:ext cx="1008063" cy="276225"/>
          </a:xfrm>
          <a:prstGeom prst="rect">
            <a:avLst/>
          </a:prstGeom>
          <a:noFill/>
          <a:ln w="9525">
            <a:noFill/>
            <a:miter lim="800000"/>
            <a:headEnd/>
            <a:tailEnd/>
          </a:ln>
        </p:spPr>
        <p:txBody>
          <a:bodyPr>
            <a:spAutoFit/>
          </a:bodyPr>
          <a:lstStyle/>
          <a:p>
            <a:r>
              <a:rPr lang="ja-JP" altLang="en-US" sz="1200">
                <a:latin typeface="Calibri" pitchFamily="34" charset="0"/>
              </a:rPr>
              <a:t>第</a:t>
            </a:r>
            <a:r>
              <a:rPr lang="en-US" altLang="ja-JP" sz="1200">
                <a:latin typeface="Calibri" pitchFamily="34" charset="0"/>
              </a:rPr>
              <a:t>5</a:t>
            </a:r>
            <a:r>
              <a:rPr lang="ja-JP" altLang="en-US" sz="1200">
                <a:latin typeface="Calibri" pitchFamily="34" charset="0"/>
              </a:rPr>
              <a:t>半旬</a:t>
            </a:r>
          </a:p>
        </p:txBody>
      </p:sp>
      <p:sp>
        <p:nvSpPr>
          <p:cNvPr id="20503" name="テキスト ボックス 29"/>
          <p:cNvSpPr txBox="1">
            <a:spLocks noChangeArrowheads="1"/>
          </p:cNvSpPr>
          <p:nvPr/>
        </p:nvSpPr>
        <p:spPr bwMode="auto">
          <a:xfrm>
            <a:off x="6372225" y="5589588"/>
            <a:ext cx="936625" cy="276225"/>
          </a:xfrm>
          <a:prstGeom prst="rect">
            <a:avLst/>
          </a:prstGeom>
          <a:noFill/>
          <a:ln w="9525">
            <a:noFill/>
            <a:miter lim="800000"/>
            <a:headEnd/>
            <a:tailEnd/>
          </a:ln>
        </p:spPr>
        <p:txBody>
          <a:bodyPr>
            <a:spAutoFit/>
          </a:bodyPr>
          <a:lstStyle/>
          <a:p>
            <a:r>
              <a:rPr lang="ja-JP" altLang="en-US" sz="1200">
                <a:latin typeface="Calibri" pitchFamily="34" charset="0"/>
              </a:rPr>
              <a:t>第</a:t>
            </a:r>
            <a:r>
              <a:rPr lang="en-US" altLang="ja-JP" sz="1200">
                <a:latin typeface="Calibri" pitchFamily="34" charset="0"/>
              </a:rPr>
              <a:t>6</a:t>
            </a:r>
            <a:r>
              <a:rPr lang="ja-JP" altLang="en-US" sz="1200">
                <a:latin typeface="Calibri" pitchFamily="34" charset="0"/>
              </a:rPr>
              <a:t>半旬</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ja-JP" altLang="en-US" dirty="0" smtClean="0"/>
              <a:t>データの欠測率</a:t>
            </a:r>
            <a:endParaRPr lang="ja-JP" altLang="en-US" dirty="0"/>
          </a:p>
        </p:txBody>
      </p:sp>
      <p:graphicFrame>
        <p:nvGraphicFramePr>
          <p:cNvPr id="6" name="コンテンツ プレースホルダ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1507" name="Text Box 4"/>
          <p:cNvSpPr txBox="1">
            <a:spLocks noChangeArrowheads="1"/>
          </p:cNvSpPr>
          <p:nvPr/>
        </p:nvSpPr>
        <p:spPr bwMode="auto">
          <a:xfrm>
            <a:off x="879475" y="6242050"/>
            <a:ext cx="3048000" cy="366713"/>
          </a:xfrm>
          <a:prstGeom prst="rect">
            <a:avLst/>
          </a:prstGeom>
          <a:noFill/>
          <a:ln w="9525">
            <a:noFill/>
            <a:miter lim="800000"/>
            <a:headEnd/>
            <a:tailEnd/>
          </a:ln>
        </p:spPr>
        <p:txBody>
          <a:bodyPr wrap="none">
            <a:spAutoFit/>
          </a:bodyPr>
          <a:lstStyle/>
          <a:p>
            <a:r>
              <a:rPr lang="ja-JP" altLang="en-US"/>
              <a:t>１９７４年は途中から観測開始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1721</TotalTime>
  <Words>904</Words>
  <Application>Microsoft Office PowerPoint</Application>
  <PresentationFormat>画面に合わせる (4:3)</PresentationFormat>
  <Paragraphs>194</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陸奥湾の海水温分布とその長期変化傾向</vt:lpstr>
      <vt:lpstr>研究の背景</vt:lpstr>
      <vt:lpstr>スライド 3</vt:lpstr>
      <vt:lpstr>2010年・2012年の夏</vt:lpstr>
      <vt:lpstr>研究の目的</vt:lpstr>
      <vt:lpstr>陸奥湾の観測場所と観測システム</vt:lpstr>
      <vt:lpstr>陸奥湾観測データ総合システム</vt:lpstr>
      <vt:lpstr>使用するデータについて</vt:lpstr>
      <vt:lpstr>データの欠測率</vt:lpstr>
      <vt:lpstr>欠測の扱い</vt:lpstr>
      <vt:lpstr>季節区分：月別の平均海水温</vt:lpstr>
      <vt:lpstr>青森の年平均水温の推移</vt:lpstr>
      <vt:lpstr>平舘の年平均水温の推移</vt:lpstr>
      <vt:lpstr>東湾の年平均水温の推移</vt:lpstr>
      <vt:lpstr>スライド 15</vt:lpstr>
      <vt:lpstr>年平均水温の傾向</vt:lpstr>
      <vt:lpstr>青森の季節別の水温推移（１ｍ）</vt:lpstr>
      <vt:lpstr>青森の季節別水温推移（１５ｍ）</vt:lpstr>
      <vt:lpstr>平舘の季節別水温推移（１ｍ）</vt:lpstr>
      <vt:lpstr>平舘の季節別水温推移（１５ｍ）</vt:lpstr>
      <vt:lpstr>東湾の季節別の水温推移（１ｍ）</vt:lpstr>
      <vt:lpstr>東湾の季節別の水温推移（１５ｍ）</vt:lpstr>
      <vt:lpstr>季節別年平均水温のまとめ①</vt:lpstr>
      <vt:lpstr>季節別年平均水温のまとめ②</vt:lpstr>
      <vt:lpstr>西側は津軽暖流の影響がある</vt:lpstr>
      <vt:lpstr>まとめ</vt:lpstr>
      <vt:lpstr>今後の課題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陸奥湾の海水温分布とその長期変化傾向</dc:title>
  <dc:creator>FMV</dc:creator>
  <cp:lastModifiedBy>児玉安正</cp:lastModifiedBy>
  <cp:revision>163</cp:revision>
  <dcterms:created xsi:type="dcterms:W3CDTF">2013-02-07T11:44:28Z</dcterms:created>
  <dcterms:modified xsi:type="dcterms:W3CDTF">2013-03-08T03:36:37Z</dcterms:modified>
</cp:coreProperties>
</file>