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9" r:id="rId2"/>
    <p:sldId id="379" r:id="rId3"/>
    <p:sldId id="380" r:id="rId4"/>
    <p:sldId id="377" r:id="rId5"/>
    <p:sldId id="404" r:id="rId6"/>
    <p:sldId id="403" r:id="rId7"/>
    <p:sldId id="402" r:id="rId8"/>
    <p:sldId id="405" r:id="rId9"/>
    <p:sldId id="406" r:id="rId10"/>
    <p:sldId id="407" r:id="rId11"/>
    <p:sldId id="408" r:id="rId12"/>
    <p:sldId id="340" r:id="rId13"/>
    <p:sldId id="393" r:id="rId14"/>
    <p:sldId id="394" r:id="rId15"/>
    <p:sldId id="385" r:id="rId16"/>
    <p:sldId id="388" r:id="rId17"/>
    <p:sldId id="384" r:id="rId1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800000"/>
    <a:srgbClr val="99FF99"/>
    <a:srgbClr val="FFCCCC"/>
    <a:srgbClr val="008000"/>
    <a:srgbClr val="3366CC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95714" autoAdjust="0"/>
  </p:normalViewPr>
  <p:slideViewPr>
    <p:cSldViewPr>
      <p:cViewPr varScale="1">
        <p:scale>
          <a:sx n="45" d="100"/>
          <a:sy n="45" d="100"/>
        </p:scale>
        <p:origin x="-630" y="-108"/>
      </p:cViewPr>
      <p:guideLst>
        <p:guide orient="horz" pos="43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01D44-EA25-4550-9D57-068501A859BE}" type="datetimeFigureOut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77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939" y="944077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FC51A-16EC-4ED7-99FB-73D04816518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312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AC90-8AAC-4F90-AE50-B41908FD8FB5}" type="datetimeFigureOut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B6243-BC11-49A1-9E84-023F3DD102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86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12/22</a:t>
            </a:r>
            <a:r>
              <a:rPr lang="ja-JP" altLang="en-US" dirty="0" smtClean="0"/>
              <a:t>の報告会での発表についての補足・変更</a:t>
            </a:r>
            <a:endParaRPr lang="en-US" altLang="ja-JP" dirty="0" smtClean="0"/>
          </a:p>
          <a:p>
            <a:r>
              <a:rPr lang="ja-JP" altLang="en-US" dirty="0" smtClean="0"/>
              <a:t>・前回の研究調整委員会でもご発表頂きましたが、５年間の計画を１枚にまとめたスライドを発表資料に入れて下さい。前回 のものと同じで結構です（アップデートされても結構です）。 </a:t>
            </a:r>
            <a:endParaRPr lang="en-US" altLang="ja-JP" dirty="0" smtClean="0"/>
          </a:p>
          <a:p>
            <a:r>
              <a:rPr lang="ja-JP" altLang="en-US" dirty="0" smtClean="0"/>
              <a:t>・報告の時間は、発表１２分・質疑６分に変更いたします。</a:t>
            </a:r>
            <a:endParaRPr lang="en-US" altLang="ja-JP" dirty="0" smtClean="0"/>
          </a:p>
          <a:p>
            <a:r>
              <a:rPr lang="ja-JP" altLang="en-US" dirty="0" smtClean="0"/>
              <a:t>また、当日は要旨集を出席者にお配りします。発表資料のスライ ドを印刷して要旨集を作成しますので、以下の対応をお願いいた します。</a:t>
            </a:r>
            <a:endParaRPr lang="en-US" altLang="ja-JP" dirty="0" smtClean="0"/>
          </a:p>
          <a:p>
            <a:r>
              <a:rPr lang="ja-JP" altLang="en-US" dirty="0" smtClean="0"/>
              <a:t>・スライド枚数の上限は１３枚として下さい。</a:t>
            </a:r>
            <a:endParaRPr lang="en-US" altLang="ja-JP" dirty="0" smtClean="0"/>
          </a:p>
          <a:p>
            <a:r>
              <a:rPr lang="ja-JP" altLang="en-US" dirty="0" smtClean="0"/>
              <a:t>・発表で使うスライドと要旨集を別にする場合は、２種類のファイルをお送りください。</a:t>
            </a:r>
            <a:endParaRPr lang="en-US" altLang="ja-JP" dirty="0" smtClean="0"/>
          </a:p>
          <a:p>
            <a:r>
              <a:rPr lang="ja-JP" altLang="en-US" dirty="0" smtClean="0"/>
              <a:t>・発表及び要旨集用資料は、</a:t>
            </a:r>
            <a:r>
              <a:rPr lang="en-US" altLang="ja-JP" dirty="0" smtClean="0"/>
              <a:t>PDF</a:t>
            </a:r>
            <a:r>
              <a:rPr lang="ja-JP" altLang="en-US" dirty="0" smtClean="0"/>
              <a:t>ではなく、</a:t>
            </a:r>
            <a:r>
              <a:rPr lang="en-US" altLang="ja-JP" dirty="0" smtClean="0"/>
              <a:t>PPT</a:t>
            </a:r>
            <a:r>
              <a:rPr lang="ja-JP" altLang="en-US" dirty="0" smtClean="0"/>
              <a:t>でお送りください。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243-BC11-49A1-9E84-023F3DD1029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7287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C455C-8458-894D-8B3E-6589727A7B7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06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D7335406-C569-439D-993D-8385B939652B}" type="slidenum">
              <a:rPr lang="ja-JP" altLang="en-US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人間活動に依存しない自然の変動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243-BC11-49A1-9E84-023F3DD1029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76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人間活動に依存しない自然の変動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6243-BC11-49A1-9E84-023F3DD1029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76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平成</a:t>
            </a:r>
            <a:r>
              <a:rPr lang="en-US" altLang="ja-JP" smtClean="0"/>
              <a:t>22</a:t>
            </a:r>
            <a:r>
              <a:rPr lang="ja-JP" altLang="en-US" smtClean="0"/>
              <a:t>年度　　平成</a:t>
            </a:r>
            <a:r>
              <a:rPr lang="en-US" altLang="ja-JP" smtClean="0"/>
              <a:t>23</a:t>
            </a:r>
            <a:r>
              <a:rPr lang="ja-JP" altLang="en-US" smtClean="0"/>
              <a:t>年度　　平成</a:t>
            </a:r>
            <a:r>
              <a:rPr lang="en-US" altLang="ja-JP" smtClean="0"/>
              <a:t>24</a:t>
            </a:r>
            <a:r>
              <a:rPr lang="ja-JP" altLang="en-US" smtClean="0"/>
              <a:t>年度　平成</a:t>
            </a:r>
            <a:r>
              <a:rPr lang="en-US" altLang="ja-JP" smtClean="0"/>
              <a:t>25</a:t>
            </a:r>
            <a:r>
              <a:rPr lang="ja-JP" altLang="en-US" smtClean="0"/>
              <a:t>年度　　平成</a:t>
            </a:r>
            <a:r>
              <a:rPr lang="en-US" altLang="ja-JP" smtClean="0"/>
              <a:t>26</a:t>
            </a:r>
            <a:r>
              <a:rPr lang="ja-JP" altLang="en-US" smtClean="0"/>
              <a:t>年度</a:t>
            </a:r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AC2FA-71B0-4E2F-A0AA-002519722243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平成</a:t>
            </a:r>
            <a:r>
              <a:rPr lang="en-US" altLang="ja-JP" smtClean="0"/>
              <a:t>22</a:t>
            </a:r>
            <a:r>
              <a:rPr lang="ja-JP" altLang="en-US" smtClean="0"/>
              <a:t>年度　　平成</a:t>
            </a:r>
            <a:r>
              <a:rPr lang="en-US" altLang="ja-JP" smtClean="0"/>
              <a:t>23</a:t>
            </a:r>
            <a:r>
              <a:rPr lang="ja-JP" altLang="en-US" smtClean="0"/>
              <a:t>年度　　平成</a:t>
            </a:r>
            <a:r>
              <a:rPr lang="en-US" altLang="ja-JP" smtClean="0"/>
              <a:t>24</a:t>
            </a:r>
            <a:r>
              <a:rPr lang="ja-JP" altLang="en-US" smtClean="0"/>
              <a:t>年度　平成</a:t>
            </a:r>
            <a:r>
              <a:rPr lang="en-US" altLang="ja-JP" smtClean="0"/>
              <a:t>25</a:t>
            </a:r>
            <a:r>
              <a:rPr lang="ja-JP" altLang="en-US" smtClean="0"/>
              <a:t>年度　　平成</a:t>
            </a:r>
            <a:r>
              <a:rPr lang="en-US" altLang="ja-JP" smtClean="0"/>
              <a:t>26</a:t>
            </a:r>
            <a:r>
              <a:rPr lang="ja-JP" altLang="en-US" smtClean="0"/>
              <a:t>年度</a:t>
            </a:r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AC2FA-71B0-4E2F-A0AA-002519722243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5FC2EABB-5636-440A-879E-8B627374B577}" type="slidenum">
              <a:rPr lang="ja-JP" altLang="en-US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355B4-2800-4C4D-87A6-01F849398B7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61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FBDBF-1D32-4C7D-BC15-B0B4B56C1921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98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9946-84B3-4ACE-83A4-5D992C042F5A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D20E-CEFF-41F3-80CA-A4032C174DEC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DE37-8EB6-45F7-9DBB-E1CD9D154C55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6C03-0F73-438D-B83F-5245FDD9E3ED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59F3-1232-4A67-A79C-0F97B386C5D6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7D58-8DEE-4B98-AE3F-BA86E1CFD223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E19-0794-439A-9768-7440EEFEEB71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E3E-A0B5-4A15-A205-3E9B0A1542FF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86AD-F382-4C91-B883-14B28568F4DA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8226-4698-44A0-ABC0-53BBBE69E9B0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9893-C120-445F-93E2-89C9DEE55E6C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C160-A017-4C0E-A982-57F81D9DE955}" type="datetime1">
              <a:rPr kumimoji="1" lang="ja-JP" altLang="en-US" smtClean="0"/>
              <a:pPr/>
              <a:t>2013/8/21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92696"/>
            <a:ext cx="9144000" cy="13905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ja-JP" altLang="en-US" sz="4400" dirty="0" smtClean="0">
                <a:ea typeface="HGP創英角ｺﾞｼｯｸUB" pitchFamily="50" charset="-128"/>
              </a:rPr>
              <a:t>東北地域のヤマセと冬季モンスーンの</a:t>
            </a:r>
            <a:endParaRPr lang="en-US" altLang="ja-JP" sz="4400" dirty="0" smtClean="0">
              <a:ea typeface="HGP創英角ｺﾞｼｯｸUB" pitchFamily="50" charset="-128"/>
            </a:endParaRPr>
          </a:p>
          <a:p>
            <a:pPr algn="ctr">
              <a:defRPr/>
            </a:pPr>
            <a:r>
              <a:rPr lang="ja-JP" altLang="en-US" sz="4400" dirty="0" smtClean="0">
                <a:ea typeface="HGP創英角ｺﾞｼｯｸUB" pitchFamily="50" charset="-128"/>
              </a:rPr>
              <a:t>先進的ダウンスケール研究　　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55776" y="3913312"/>
            <a:ext cx="42127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東北</a:t>
            </a:r>
            <a:r>
              <a:rPr lang="ja-JP" altLang="en-US" sz="2000" b="1" dirty="0">
                <a:solidFill>
                  <a:srgbClr val="002060"/>
                </a:solidFill>
                <a:latin typeface="+mn-ea"/>
              </a:rPr>
              <a:t>大学大学院理学</a:t>
            </a:r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研究科</a:t>
            </a:r>
            <a:endParaRPr lang="en-US" altLang="ja-JP" sz="2000" b="1" dirty="0" smtClean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zh-CN" altLang="en-US" sz="2000" b="1" dirty="0" smtClean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rPr>
              <a:t>弘前</a:t>
            </a:r>
            <a:r>
              <a:rPr lang="zh-CN" altLang="en-US" sz="2000" b="1" dirty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rPr>
              <a:t>大学大学院理工学研究科</a:t>
            </a:r>
            <a:endParaRPr lang="en-US" altLang="ja-JP" sz="2000" b="1" dirty="0">
              <a:solidFill>
                <a:srgbClr val="00206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l"/>
            <a:r>
              <a:rPr lang="en-US" altLang="ja-JP" sz="2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独</a:t>
            </a:r>
            <a:r>
              <a:rPr lang="en-US" altLang="ja-JP" sz="2000" b="1" dirty="0" smtClean="0">
                <a:solidFill>
                  <a:srgbClr val="002060"/>
                </a:solidFill>
                <a:latin typeface="+mn-ea"/>
              </a:rPr>
              <a:t>)</a:t>
            </a:r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農研機構</a:t>
            </a:r>
            <a:r>
              <a:rPr lang="ja-JP" altLang="ja-JP" sz="2000" b="1" dirty="0" smtClean="0">
                <a:solidFill>
                  <a:srgbClr val="002060"/>
                </a:solidFill>
                <a:latin typeface="+mn-ea"/>
              </a:rPr>
              <a:t>東北</a:t>
            </a:r>
            <a:r>
              <a:rPr lang="ja-JP" altLang="ja-JP" sz="2000" b="1" dirty="0">
                <a:solidFill>
                  <a:srgbClr val="002060"/>
                </a:solidFill>
                <a:latin typeface="+mn-ea"/>
              </a:rPr>
              <a:t>農業研究センター</a:t>
            </a:r>
            <a:endParaRPr lang="en-US" altLang="ja-JP" sz="2000" b="1" dirty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ja-JP" altLang="en-US" sz="2000" b="1" dirty="0">
                <a:solidFill>
                  <a:srgbClr val="002060"/>
                </a:solidFill>
                <a:latin typeface="+mn-ea"/>
              </a:rPr>
              <a:t>岩手県立</a:t>
            </a:r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大学ソフトウェア情報学部</a:t>
            </a:r>
            <a:endParaRPr lang="en-US" altLang="ja-JP" sz="2000" b="1" dirty="0" smtClean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気象庁気候情報課（協力機関）</a:t>
            </a:r>
            <a:endParaRPr lang="en-US" altLang="ja-JP" sz="2000" b="1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気象庁気象研究所（協力機関）</a:t>
            </a:r>
            <a:endParaRPr lang="en-US" altLang="ja-JP" sz="2000" b="1" dirty="0" smtClean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仙台管区気象台（協力機関）</a:t>
            </a:r>
            <a:endParaRPr lang="en-US" altLang="ja-JP" sz="2000" b="1" dirty="0" smtClean="0">
              <a:solidFill>
                <a:srgbClr val="002060"/>
              </a:solidFill>
              <a:latin typeface="+mn-ea"/>
            </a:endParaRPr>
          </a:p>
          <a:p>
            <a:pPr algn="l"/>
            <a:r>
              <a:rPr lang="ja-JP" altLang="en-US" sz="2000" b="1" dirty="0" smtClean="0">
                <a:solidFill>
                  <a:srgbClr val="002060"/>
                </a:solidFill>
                <a:latin typeface="+mn-ea"/>
              </a:rPr>
              <a:t>岩手大学農学部（協力機関）</a:t>
            </a:r>
            <a:endParaRPr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467544" y="234888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b="1" dirty="0" smtClean="0">
                <a:solidFill>
                  <a:srgbClr val="0000FF"/>
                </a:solidFill>
                <a:ea typeface="HGP創英角ｺﾞｼｯｸUB" pitchFamily="50" charset="-128"/>
              </a:rPr>
              <a:t>１．気候研究　</a:t>
            </a:r>
            <a:r>
              <a:rPr lang="ja-JP" altLang="ja-JP" sz="2800" b="1" dirty="0" smtClean="0">
                <a:solidFill>
                  <a:srgbClr val="0000FF"/>
                </a:solidFill>
              </a:rPr>
              <a:t>地球温暖化時代の東北の気候</a:t>
            </a:r>
            <a:endParaRPr lang="en-US" altLang="ja-JP" sz="2800" b="1" dirty="0" smtClean="0">
              <a:solidFill>
                <a:srgbClr val="0000FF"/>
              </a:solidFill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2800" b="1" dirty="0" smtClean="0">
                <a:solidFill>
                  <a:srgbClr val="0000FF"/>
                </a:solidFill>
                <a:ea typeface="HGP創英角ｺﾞｼｯｸUB" pitchFamily="50" charset="-128"/>
              </a:rPr>
              <a:t>２．予測研究　</a:t>
            </a:r>
            <a:r>
              <a:rPr lang="ja-JP" altLang="en-US" sz="2800" b="1" dirty="0" smtClean="0">
                <a:solidFill>
                  <a:srgbClr val="0000FF"/>
                </a:solidFill>
              </a:rPr>
              <a:t>短中期予測の農業気象情報への活用</a:t>
            </a:r>
            <a:r>
              <a:rPr lang="ja-JP" altLang="en-US" sz="2800" dirty="0" smtClean="0">
                <a:solidFill>
                  <a:srgbClr val="0000FF"/>
                </a:solidFill>
                <a:ea typeface="HGP創英角ｺﾞｼｯｸUB" pitchFamily="50" charset="-128"/>
              </a:rPr>
              <a:t>　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483768" y="3429000"/>
            <a:ext cx="3708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研究代表者：岩崎　俊樹</a:t>
            </a:r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5976" y="6444044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第８回ヤマセ研究科＠東京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99740"/>
              </p:ext>
            </p:extLst>
          </p:nvPr>
        </p:nvGraphicFramePr>
        <p:xfrm>
          <a:off x="68263" y="1052587"/>
          <a:ext cx="9000002" cy="518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608"/>
                <a:gridCol w="742923"/>
                <a:gridCol w="742923"/>
                <a:gridCol w="1560137"/>
                <a:gridCol w="1560137"/>
                <a:gridCol w="1560137"/>
                <a:gridCol w="1560137"/>
              </a:tblGrid>
              <a:tr h="32618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平成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22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平成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23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平成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24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平成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25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平成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26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8221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ja-JP" altLang="ja-JP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東北地域のヤマセと冬季モンスーンの先進的ダウンスケール研究</a:t>
                      </a:r>
                      <a:endParaRPr kumimoji="1" lang="ja-JP" altLang="en-US" sz="2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4490274">
                <a:tc>
                  <a:txBody>
                    <a:bodyPr/>
                    <a:lstStyle/>
                    <a:p>
                      <a:endParaRPr kumimoji="1" lang="en-US" altLang="ja-JP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（１）</a:t>
                      </a:r>
                      <a:r>
                        <a:rPr kumimoji="1" lang="ja-JP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局地気候の</a:t>
                      </a:r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1" lang="ja-JP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研究</a:t>
                      </a:r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（サブ課題）</a:t>
                      </a:r>
                      <a:r>
                        <a:rPr kumimoji="1" lang="ja-JP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ヤマセの変動機構の解明とマルチ気候モデル解析</a:t>
                      </a:r>
                      <a:endParaRPr kumimoji="1" lang="en-US" altLang="ja-JP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（２）局地気象予測の研究</a:t>
                      </a:r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（サブ課題）</a:t>
                      </a:r>
                      <a:r>
                        <a:rPr kumimoji="1" lang="ja-JP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ダウンスケールデータを利用した農業気象情報の高度化</a:t>
                      </a:r>
                      <a:endParaRPr kumimoji="1" lang="ja-JP" altLang="en-US" sz="1000" b="1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82" name="タイトル 1"/>
          <p:cNvSpPr>
            <a:spLocks noGrp="1"/>
          </p:cNvSpPr>
          <p:nvPr>
            <p:ph type="title"/>
          </p:nvPr>
        </p:nvSpPr>
        <p:spPr>
          <a:xfrm>
            <a:off x="817563" y="44624"/>
            <a:ext cx="7499350" cy="563562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年度計画と進行状況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旧</a:t>
            </a:r>
            <a:r>
              <a:rPr lang="en-US" altLang="ja-JP" sz="3600" dirty="0" smtClean="0"/>
              <a:t>)</a:t>
            </a:r>
            <a:endParaRPr lang="ja-JP" altLang="en-US" sz="3600" dirty="0" smtClean="0"/>
          </a:p>
        </p:txBody>
      </p:sp>
      <p:sp>
        <p:nvSpPr>
          <p:cNvPr id="2083" name="正方形/長方形 8"/>
          <p:cNvSpPr>
            <a:spLocks noChangeArrowheads="1"/>
          </p:cNvSpPr>
          <p:nvPr/>
        </p:nvSpPr>
        <p:spPr bwMode="auto">
          <a:xfrm>
            <a:off x="3203575" y="2942294"/>
            <a:ext cx="1584000" cy="529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マルチ気候モデル解析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・</a:t>
            </a:r>
            <a:r>
              <a:rPr lang="ja-JP" altLang="en-US" sz="1200" b="1" dirty="0">
                <a:latin typeface="Calibri" pitchFamily="34" charset="0"/>
              </a:rPr>
              <a:t>オホーツク海</a:t>
            </a:r>
            <a:r>
              <a:rPr lang="ja-JP" altLang="en-US" sz="1200" b="1" dirty="0" smtClean="0">
                <a:latin typeface="Calibri" pitchFamily="34" charset="0"/>
              </a:rPr>
              <a:t>高気圧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・気候</a:t>
            </a:r>
            <a:r>
              <a:rPr lang="ja-JP" altLang="en-US" sz="1200" b="1" dirty="0" smtClean="0">
                <a:latin typeface="Calibri" pitchFamily="34" charset="0"/>
              </a:rPr>
              <a:t>モデル性能評価</a:t>
            </a:r>
            <a:endParaRPr lang="en-US" altLang="ja-JP" sz="1200" b="1" dirty="0" smtClean="0">
              <a:latin typeface="Calibri" pitchFamily="34" charset="0"/>
            </a:endParaRPr>
          </a:p>
        </p:txBody>
      </p:sp>
      <p:sp>
        <p:nvSpPr>
          <p:cNvPr id="2084" name="正方形/長方形 3"/>
          <p:cNvSpPr>
            <a:spLocks noChangeArrowheads="1"/>
          </p:cNvSpPr>
          <p:nvPr/>
        </p:nvSpPr>
        <p:spPr bwMode="auto">
          <a:xfrm>
            <a:off x="6473704" y="2924944"/>
            <a:ext cx="1008000" cy="52921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大規模循環と</a:t>
            </a:r>
            <a:r>
              <a:rPr lang="en-US" altLang="ja-JP" sz="1200" b="1" dirty="0">
                <a:latin typeface="Calibri" pitchFamily="34" charset="0"/>
              </a:rPr>
              <a:t>SST</a:t>
            </a:r>
            <a:r>
              <a:rPr lang="ja-JP" altLang="en-US" sz="1200" b="1" dirty="0" err="1">
                <a:latin typeface="Calibri" pitchFamily="34" charset="0"/>
              </a:rPr>
              <a:t>がヤ</a:t>
            </a:r>
            <a:r>
              <a:rPr lang="ja-JP" altLang="en-US" sz="1200" b="1" dirty="0">
                <a:latin typeface="Calibri" pitchFamily="34" charset="0"/>
              </a:rPr>
              <a:t>マセに与える影響</a:t>
            </a:r>
            <a:endParaRPr lang="en-US" altLang="ja-JP" sz="1200" b="1" dirty="0">
              <a:latin typeface="Calibri" pitchFamily="34" charset="0"/>
            </a:endParaRPr>
          </a:p>
        </p:txBody>
      </p:sp>
      <p:sp>
        <p:nvSpPr>
          <p:cNvPr id="2085" name="正方形/長方形 22"/>
          <p:cNvSpPr>
            <a:spLocks noChangeArrowheads="1"/>
          </p:cNvSpPr>
          <p:nvPr/>
        </p:nvSpPr>
        <p:spPr bwMode="auto">
          <a:xfrm>
            <a:off x="4222750" y="5518770"/>
            <a:ext cx="1573213" cy="3625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農業気象モデルの実運用システムの開発</a:t>
            </a:r>
            <a:endParaRPr lang="en-US" altLang="ja-JP" sz="1200" b="1" dirty="0">
              <a:latin typeface="Calibri" pitchFamily="34" charset="0"/>
            </a:endParaRPr>
          </a:p>
        </p:txBody>
      </p:sp>
      <p:sp>
        <p:nvSpPr>
          <p:cNvPr id="2086" name="テキスト ボックス 30"/>
          <p:cNvSpPr txBox="1">
            <a:spLocks noChangeArrowheads="1"/>
          </p:cNvSpPr>
          <p:nvPr/>
        </p:nvSpPr>
        <p:spPr bwMode="auto">
          <a:xfrm>
            <a:off x="8785225" y="1773312"/>
            <a:ext cx="252413" cy="4464000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vert="eaVert" lIns="0" tIns="0" rIns="0" bIns="0" anchor="ctr">
            <a:spAutoFit/>
          </a:bodyPr>
          <a:lstStyle/>
          <a:p>
            <a:pPr algn="ctr"/>
            <a:r>
              <a:rPr lang="ja-JP" altLang="en-US" b="1"/>
              <a:t>とりまとめ</a:t>
            </a: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2121748" y="2179861"/>
            <a:ext cx="1044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3419475" y="2179861"/>
            <a:ext cx="10805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8124825" y="4873532"/>
            <a:ext cx="6492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0" name="正方形/長方形 4"/>
          <p:cNvSpPr>
            <a:spLocks noChangeArrowheads="1"/>
          </p:cNvSpPr>
          <p:nvPr/>
        </p:nvSpPr>
        <p:spPr bwMode="auto">
          <a:xfrm>
            <a:off x="2051050" y="1805040"/>
            <a:ext cx="865188" cy="86264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>
                <a:latin typeface="Calibri" pitchFamily="34" charset="0"/>
              </a:rPr>
              <a:t>ダウンスケールプロトタイプ</a:t>
            </a:r>
            <a:r>
              <a:rPr lang="ja-JP" altLang="en-US" sz="1100" b="1">
                <a:latin typeface="Calibri" pitchFamily="34" charset="0"/>
              </a:rPr>
              <a:t>⊿＝</a:t>
            </a:r>
            <a:r>
              <a:rPr lang="en-US" altLang="ja-JP" sz="1200" b="1">
                <a:latin typeface="Calibri" pitchFamily="34" charset="0"/>
              </a:rPr>
              <a:t>1km</a:t>
            </a:r>
            <a:r>
              <a:rPr lang="ja-JP" altLang="en-US" sz="1200" b="1">
                <a:latin typeface="Calibri" pitchFamily="34" charset="0"/>
              </a:rPr>
              <a:t>で宮城の地域性。</a:t>
            </a:r>
          </a:p>
        </p:txBody>
      </p:sp>
      <p:sp>
        <p:nvSpPr>
          <p:cNvPr id="2091" name="正方形/長方形 2"/>
          <p:cNvSpPr>
            <a:spLocks noChangeArrowheads="1"/>
          </p:cNvSpPr>
          <p:nvPr/>
        </p:nvSpPr>
        <p:spPr bwMode="auto">
          <a:xfrm>
            <a:off x="3131443" y="1850968"/>
            <a:ext cx="1152525" cy="6959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ダウンスケール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⊿＝ </a:t>
            </a:r>
            <a:r>
              <a:rPr lang="en-US" altLang="ja-JP" sz="1200" b="1" dirty="0">
                <a:latin typeface="Calibri" pitchFamily="34" charset="0"/>
              </a:rPr>
              <a:t>10km</a:t>
            </a:r>
            <a:r>
              <a:rPr lang="ja-JP" altLang="en-US" sz="1200" b="1" dirty="0">
                <a:latin typeface="Calibri" pitchFamily="34" charset="0"/>
              </a:rPr>
              <a:t>で東北</a:t>
            </a:r>
            <a:r>
              <a:rPr lang="en-US" altLang="ja-JP" sz="1200" b="1" dirty="0">
                <a:latin typeface="Calibri" pitchFamily="34" charset="0"/>
              </a:rPr>
              <a:t>30</a:t>
            </a:r>
            <a:r>
              <a:rPr lang="ja-JP" altLang="en-US" sz="1200" b="1" dirty="0">
                <a:latin typeface="Calibri" pitchFamily="34" charset="0"/>
              </a:rPr>
              <a:t>年の歴史。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ヤマセ</a:t>
            </a:r>
            <a:r>
              <a:rPr lang="en-US" altLang="ja-JP" sz="1200" b="1" dirty="0">
                <a:latin typeface="Calibri" pitchFamily="34" charset="0"/>
              </a:rPr>
              <a:t>Index</a:t>
            </a:r>
          </a:p>
        </p:txBody>
      </p:sp>
      <p:sp>
        <p:nvSpPr>
          <p:cNvPr id="2093" name="正方形/長方形 20"/>
          <p:cNvSpPr>
            <a:spLocks noChangeArrowheads="1"/>
          </p:cNvSpPr>
          <p:nvPr/>
        </p:nvSpPr>
        <p:spPr bwMode="auto">
          <a:xfrm>
            <a:off x="6156325" y="4613352"/>
            <a:ext cx="2411413" cy="52921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下層風・下層雲のデータ同化アンサンブルダウンスケール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リアルタイム運用試験</a:t>
            </a:r>
            <a:endParaRPr lang="en-US" altLang="ja-JP" sz="1200" b="1" dirty="0">
              <a:latin typeface="Calibri" pitchFamily="34" charset="0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8459788" y="5790152"/>
            <a:ext cx="3254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5" name="テキスト ボックス 41"/>
          <p:cNvSpPr txBox="1">
            <a:spLocks noChangeArrowheads="1"/>
          </p:cNvSpPr>
          <p:nvPr/>
        </p:nvSpPr>
        <p:spPr bwMode="auto">
          <a:xfrm>
            <a:off x="179387" y="6237312"/>
            <a:ext cx="87852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ja-JP" altLang="en-US" sz="2000" b="1" dirty="0"/>
              <a:t>東北の農業の温暖化</a:t>
            </a:r>
            <a:r>
              <a:rPr lang="ja-JP" altLang="en-US" sz="2000" b="1" dirty="0" smtClean="0"/>
              <a:t>対策とダウンスケール予測を</a:t>
            </a:r>
            <a:r>
              <a:rPr lang="ja-JP" altLang="en-US" sz="2000" b="1" dirty="0"/>
              <a:t>利用した農業気象</a:t>
            </a:r>
            <a:r>
              <a:rPr lang="ja-JP" altLang="en-US" sz="2000" b="1" dirty="0" smtClean="0"/>
              <a:t>情報の発信</a:t>
            </a:r>
            <a:endParaRPr lang="ja-JP" altLang="en-US" sz="2000" b="1" dirty="0"/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2087563" y="3212926"/>
            <a:ext cx="11160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2087563" y="4091018"/>
            <a:ext cx="248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087563" y="4861650"/>
            <a:ext cx="11160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2087563" y="5714032"/>
            <a:ext cx="21240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7451725" y="2195736"/>
            <a:ext cx="2873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5400000" flipH="1" flipV="1">
            <a:off x="2916418" y="2564713"/>
            <a:ext cx="360000" cy="360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rot="5400000">
            <a:off x="4931270" y="5280727"/>
            <a:ext cx="432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7488352" y="3211388"/>
            <a:ext cx="25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8121650" y="3211338"/>
            <a:ext cx="6477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6" name="正方形/長方形 3"/>
          <p:cNvSpPr>
            <a:spLocks noChangeArrowheads="1"/>
          </p:cNvSpPr>
          <p:nvPr/>
        </p:nvSpPr>
        <p:spPr bwMode="auto">
          <a:xfrm>
            <a:off x="2051050" y="2829148"/>
            <a:ext cx="863600" cy="6959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>
                <a:latin typeface="Calibri" pitchFamily="34" charset="0"/>
              </a:rPr>
              <a:t>歴史的データとメソ解析ヤマセ</a:t>
            </a:r>
            <a:r>
              <a:rPr lang="en-US" altLang="ja-JP" sz="1200" b="1">
                <a:latin typeface="Calibri" pitchFamily="34" charset="0"/>
              </a:rPr>
              <a:t>Index</a:t>
            </a:r>
            <a:r>
              <a:rPr lang="ja-JP" altLang="en-US" sz="1200" b="1">
                <a:latin typeface="Calibri" pitchFamily="34" charset="0"/>
              </a:rPr>
              <a:t>の調査</a:t>
            </a:r>
            <a:endParaRPr lang="en-US" altLang="ja-JP" sz="1200" b="1">
              <a:latin typeface="Calibri" pitchFamily="34" charset="0"/>
            </a:endParaRPr>
          </a:p>
        </p:txBody>
      </p:sp>
      <p:sp>
        <p:nvSpPr>
          <p:cNvPr id="2107" name="正方形/長方形 12"/>
          <p:cNvSpPr>
            <a:spLocks noChangeArrowheads="1"/>
          </p:cNvSpPr>
          <p:nvPr/>
        </p:nvSpPr>
        <p:spPr bwMode="auto">
          <a:xfrm>
            <a:off x="2051050" y="3908856"/>
            <a:ext cx="2232025" cy="3625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衛星による海上下層雲の解析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モデル雲量の評価</a:t>
            </a:r>
            <a:endParaRPr lang="ja-JP" altLang="en-US" sz="1200" b="1" dirty="0">
              <a:latin typeface="Calibri" pitchFamily="34" charset="0"/>
            </a:endParaRPr>
          </a:p>
        </p:txBody>
      </p:sp>
      <p:sp>
        <p:nvSpPr>
          <p:cNvPr id="2108" name="正方形/長方形 16"/>
          <p:cNvSpPr>
            <a:spLocks noChangeArrowheads="1"/>
          </p:cNvSpPr>
          <p:nvPr/>
        </p:nvSpPr>
        <p:spPr bwMode="auto">
          <a:xfrm>
            <a:off x="2051050" y="4613352"/>
            <a:ext cx="936774" cy="529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 algn="ctr"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アンサンブルダウンスケール構築</a:t>
            </a:r>
            <a:endParaRPr lang="en-US" altLang="ja-JP" sz="1200" b="1" dirty="0" smtClean="0">
              <a:latin typeface="Calibri" pitchFamily="34" charset="0"/>
            </a:endParaRPr>
          </a:p>
        </p:txBody>
      </p:sp>
      <p:sp>
        <p:nvSpPr>
          <p:cNvPr id="2109" name="正方形/長方形 27"/>
          <p:cNvSpPr>
            <a:spLocks noChangeArrowheads="1"/>
          </p:cNvSpPr>
          <p:nvPr/>
        </p:nvSpPr>
        <p:spPr bwMode="auto">
          <a:xfrm>
            <a:off x="2051050" y="5517182"/>
            <a:ext cx="1871663" cy="3625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農業気象モデルの評価実験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画像表示ソフトの開発</a:t>
            </a:r>
            <a:endParaRPr lang="en-US" altLang="ja-JP" sz="1200" b="1" dirty="0">
              <a:latin typeface="Calibri" pitchFamily="34" charset="0"/>
            </a:endParaRPr>
          </a:p>
        </p:txBody>
      </p:sp>
      <p:cxnSp>
        <p:nvCxnSpPr>
          <p:cNvPr id="63" name="直線矢印コネクタ 62"/>
          <p:cNvCxnSpPr/>
          <p:nvPr/>
        </p:nvCxnSpPr>
        <p:spPr>
          <a:xfrm flipV="1">
            <a:off x="5795963" y="4861650"/>
            <a:ext cx="339725" cy="7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7308850" y="4080261"/>
            <a:ext cx="4318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rot="16200000" flipV="1">
            <a:off x="6940243" y="5318349"/>
            <a:ext cx="324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rot="5400000" flipH="1" flipV="1">
            <a:off x="5201369" y="2702942"/>
            <a:ext cx="3238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rot="5400000" flipH="1" flipV="1">
            <a:off x="4278322" y="3176110"/>
            <a:ext cx="1224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rot="5400000">
            <a:off x="6696025" y="4505328"/>
            <a:ext cx="2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7" name="正方形/長方形 3"/>
          <p:cNvSpPr>
            <a:spLocks noChangeArrowheads="1"/>
          </p:cNvSpPr>
          <p:nvPr/>
        </p:nvSpPr>
        <p:spPr bwMode="auto">
          <a:xfrm>
            <a:off x="7750175" y="1895419"/>
            <a:ext cx="792163" cy="254164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/>
          <a:lstStyle/>
          <a:p>
            <a:pPr>
              <a:lnSpc>
                <a:spcPts val="1300"/>
              </a:lnSpc>
            </a:pPr>
            <a:endParaRPr lang="en-US" altLang="ja-JP" sz="1200" b="1">
              <a:latin typeface="Calibri" pitchFamily="34" charset="0"/>
            </a:endParaRPr>
          </a:p>
        </p:txBody>
      </p:sp>
      <p:sp>
        <p:nvSpPr>
          <p:cNvPr id="2118" name="正方形/長方形 3"/>
          <p:cNvSpPr>
            <a:spLocks noChangeArrowheads="1"/>
          </p:cNvSpPr>
          <p:nvPr/>
        </p:nvSpPr>
        <p:spPr bwMode="auto">
          <a:xfrm>
            <a:off x="7785100" y="3541936"/>
            <a:ext cx="719138" cy="52921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 algn="ctr">
              <a:lnSpc>
                <a:spcPts val="1300"/>
              </a:lnSpc>
            </a:pPr>
            <a:r>
              <a:rPr lang="ja-JP" altLang="en-US" sz="1200" b="1" dirty="0">
                <a:solidFill>
                  <a:srgbClr val="FF0000"/>
                </a:solidFill>
                <a:latin typeface="Calibri" pitchFamily="34" charset="0"/>
              </a:rPr>
              <a:t>東北の農業の温暖化対策</a:t>
            </a:r>
            <a:endParaRPr lang="en-US" altLang="ja-JP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19" name="正方形/長方形 3"/>
          <p:cNvSpPr>
            <a:spLocks noChangeArrowheads="1"/>
          </p:cNvSpPr>
          <p:nvPr/>
        </p:nvSpPr>
        <p:spPr bwMode="auto">
          <a:xfrm>
            <a:off x="7794625" y="2060798"/>
            <a:ext cx="720725" cy="6959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>
                <a:latin typeface="Calibri" pitchFamily="34" charset="0"/>
              </a:rPr>
              <a:t>東北の夏に対する温暖化影響評価</a:t>
            </a:r>
            <a:endParaRPr lang="en-US" altLang="ja-JP" sz="1200" b="1">
              <a:latin typeface="Calibri" pitchFamily="34" charset="0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rot="5400000">
            <a:off x="7975600" y="3097634"/>
            <a:ext cx="395287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1" name="正方形/長方形 14"/>
          <p:cNvSpPr>
            <a:spLocks noChangeArrowheads="1"/>
          </p:cNvSpPr>
          <p:nvPr/>
        </p:nvSpPr>
        <p:spPr bwMode="auto">
          <a:xfrm>
            <a:off x="4581525" y="3645024"/>
            <a:ext cx="2844800" cy="69593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海上下層雲のモデリング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海上下層雲の経年変化の解析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　・温暖化影響の評価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　・人間活動の影響評価</a:t>
            </a:r>
            <a:endParaRPr lang="en-US" altLang="ja-JP" sz="1200" b="1" dirty="0">
              <a:latin typeface="Calibri" pitchFamily="34" charset="0"/>
            </a:endParaRPr>
          </a:p>
        </p:txBody>
      </p:sp>
      <p:sp>
        <p:nvSpPr>
          <p:cNvPr id="2123" name="正方形/長方形 23"/>
          <p:cNvSpPr>
            <a:spLocks noChangeArrowheads="1"/>
          </p:cNvSpPr>
          <p:nvPr/>
        </p:nvSpPr>
        <p:spPr bwMode="auto">
          <a:xfrm>
            <a:off x="6156325" y="5485876"/>
            <a:ext cx="2447925" cy="551029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solidFill>
                  <a:srgbClr val="000000"/>
                </a:solidFill>
                <a:latin typeface="Calibri" pitchFamily="34" charset="0"/>
              </a:rPr>
              <a:t>農業気象モデルの実運用試験</a:t>
            </a:r>
            <a:endParaRPr lang="en-US" altLang="ja-JP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solidFill>
                  <a:srgbClr val="000000"/>
                </a:solidFill>
                <a:latin typeface="Calibri" pitchFamily="34" charset="0"/>
              </a:rPr>
              <a:t>確率予報の導入と評価</a:t>
            </a:r>
            <a:endParaRPr lang="en-US" altLang="ja-JP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solidFill>
                  <a:srgbClr val="000000"/>
                </a:solidFill>
                <a:latin typeface="Calibri" pitchFamily="34" charset="0"/>
              </a:rPr>
              <a:t>アンサンブル処理技術</a:t>
            </a:r>
            <a:endParaRPr lang="en-US" altLang="ja-JP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rot="5400000">
            <a:off x="5039270" y="4472310"/>
            <a:ext cx="216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5736828" y="3204691"/>
            <a:ext cx="2873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5809223" y="5697884"/>
            <a:ext cx="3254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1931502" y="692696"/>
            <a:ext cx="206443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000" dirty="0" smtClean="0"/>
              <a:t>完了</a:t>
            </a:r>
            <a:r>
              <a:rPr lang="ja-JP" altLang="en-US" sz="2000" dirty="0" smtClean="0"/>
              <a:t>（</a:t>
            </a:r>
            <a:r>
              <a:rPr kumimoji="1" lang="ja-JP" altLang="en-US" sz="2000" dirty="0" smtClean="0"/>
              <a:t>完了</a:t>
            </a:r>
            <a:r>
              <a:rPr lang="ja-JP" altLang="en-US" sz="2000" dirty="0" smtClean="0"/>
              <a:t>見通し）</a:t>
            </a:r>
            <a:endParaRPr kumimoji="1" lang="ja-JP" altLang="en-US" sz="2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240782" y="692696"/>
            <a:ext cx="842145" cy="307777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000" dirty="0" smtClean="0"/>
              <a:t>進行中</a:t>
            </a:r>
            <a:endParaRPr kumimoji="1" lang="ja-JP" altLang="en-US" sz="20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92080" y="692696"/>
            <a:ext cx="58566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000" dirty="0" smtClean="0"/>
              <a:t>予定</a:t>
            </a:r>
            <a:endParaRPr kumimoji="1" lang="ja-JP" altLang="en-US" sz="2000" dirty="0"/>
          </a:p>
        </p:txBody>
      </p:sp>
      <p:sp>
        <p:nvSpPr>
          <p:cNvPr id="56" name="正方形/長方形 18"/>
          <p:cNvSpPr>
            <a:spLocks noChangeArrowheads="1"/>
          </p:cNvSpPr>
          <p:nvPr/>
        </p:nvSpPr>
        <p:spPr bwMode="auto">
          <a:xfrm>
            <a:off x="4696624" y="4581128"/>
            <a:ext cx="1188000" cy="69593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ダウンスケールシステムの改良</a:t>
            </a:r>
            <a:endParaRPr lang="en-US" altLang="ja-JP" sz="1200" b="1" dirty="0" smtClean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側面境界の最適化手法の開発</a:t>
            </a:r>
            <a:endParaRPr lang="en-US" altLang="ja-JP" sz="1200" b="1" dirty="0" smtClean="0">
              <a:latin typeface="Calibri" pitchFamily="34" charset="0"/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4323296" y="4869160"/>
            <a:ext cx="360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6211872" y="3212976"/>
            <a:ext cx="25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4788024" y="3212976"/>
            <a:ext cx="2873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8"/>
          <p:cNvSpPr>
            <a:spLocks noChangeArrowheads="1"/>
          </p:cNvSpPr>
          <p:nvPr/>
        </p:nvSpPr>
        <p:spPr bwMode="auto">
          <a:xfrm>
            <a:off x="5105552" y="2852936"/>
            <a:ext cx="1080000" cy="69593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マルチ気候モデル</a:t>
            </a:r>
            <a:r>
              <a:rPr lang="ja-JP" altLang="en-US" sz="1200" b="1" dirty="0" smtClean="0">
                <a:latin typeface="Calibri" pitchFamily="34" charset="0"/>
              </a:rPr>
              <a:t>解析</a:t>
            </a:r>
            <a:endParaRPr lang="en-US" altLang="ja-JP" sz="1200" b="1" dirty="0" smtClean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・海洋の温度構造解析</a:t>
            </a:r>
            <a:endParaRPr lang="en-US" altLang="ja-JP" sz="1200" b="1" dirty="0" smtClean="0">
              <a:latin typeface="Calibri" pitchFamily="34" charset="0"/>
            </a:endParaRPr>
          </a:p>
        </p:txBody>
      </p:sp>
      <p:sp>
        <p:nvSpPr>
          <p:cNvPr id="2122" name="正方形/長方形 18"/>
          <p:cNvSpPr>
            <a:spLocks noChangeArrowheads="1"/>
          </p:cNvSpPr>
          <p:nvPr/>
        </p:nvSpPr>
        <p:spPr bwMode="auto">
          <a:xfrm>
            <a:off x="3203575" y="4533270"/>
            <a:ext cx="1188000" cy="6959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ダウンスケール</a:t>
            </a:r>
            <a:r>
              <a:rPr lang="en-US" altLang="ja-JP" sz="1200" b="1" dirty="0" smtClean="0">
                <a:latin typeface="Calibri" pitchFamily="34" charset="0"/>
              </a:rPr>
              <a:t>LETKF</a:t>
            </a:r>
            <a:r>
              <a:rPr lang="ja-JP" altLang="en-US" sz="1200" b="1" dirty="0" smtClean="0">
                <a:latin typeface="Calibri" pitchFamily="34" charset="0"/>
              </a:rPr>
              <a:t>実装</a:t>
            </a:r>
            <a:endParaRPr lang="en-US" altLang="ja-JP" sz="1200" b="1" dirty="0" smtClean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ダウンスケール</a:t>
            </a:r>
            <a:r>
              <a:rPr lang="ja-JP" altLang="en-US" sz="1200" b="1" dirty="0">
                <a:latin typeface="Calibri" pitchFamily="34" charset="0"/>
              </a:rPr>
              <a:t>出力</a:t>
            </a:r>
            <a:r>
              <a:rPr lang="ja-JP" altLang="en-US" sz="1200" b="1" dirty="0" smtClean="0">
                <a:latin typeface="Calibri" pitchFamily="34" charset="0"/>
              </a:rPr>
              <a:t>システム</a:t>
            </a:r>
            <a:endParaRPr lang="en-US" altLang="ja-JP" sz="1200" b="1" dirty="0" smtClean="0">
              <a:latin typeface="Calibri" pitchFamily="34" charset="0"/>
            </a:endParaRPr>
          </a:p>
        </p:txBody>
      </p:sp>
      <p:sp>
        <p:nvSpPr>
          <p:cNvPr id="71" name="スライド番号プレースホルダ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74" name="正方形/長方形 7"/>
          <p:cNvSpPr>
            <a:spLocks noChangeArrowheads="1"/>
          </p:cNvSpPr>
          <p:nvPr/>
        </p:nvSpPr>
        <p:spPr bwMode="auto">
          <a:xfrm>
            <a:off x="6084168" y="1820589"/>
            <a:ext cx="1440160" cy="1032347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ダウンスケール</a:t>
            </a:r>
            <a:r>
              <a:rPr lang="en-US" altLang="ja-JP" sz="1200" b="1" dirty="0" smtClean="0">
                <a:latin typeface="Calibri" pitchFamily="34" charset="0"/>
              </a:rPr>
              <a:t>(2)</a:t>
            </a:r>
            <a:r>
              <a:rPr lang="ja-JP" altLang="en-US" sz="1200" b="1" dirty="0">
                <a:latin typeface="Calibri" pitchFamily="34" charset="0"/>
              </a:rPr>
              <a:t>　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200" b="1" dirty="0" smtClean="0">
                <a:latin typeface="Calibri" pitchFamily="34" charset="0"/>
              </a:rPr>
              <a:t>10km</a:t>
            </a:r>
            <a:r>
              <a:rPr lang="ja-JP" altLang="en-US" sz="1200" b="1" dirty="0" smtClean="0">
                <a:latin typeface="Calibri" pitchFamily="34" charset="0"/>
              </a:rPr>
              <a:t>ヤマセ</a:t>
            </a:r>
            <a:r>
              <a:rPr lang="ja-JP" altLang="en-US" sz="1200" b="1" dirty="0">
                <a:latin typeface="Calibri" pitchFamily="34" charset="0"/>
              </a:rPr>
              <a:t>の温暖化影響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200" b="1" dirty="0" smtClean="0">
                <a:latin typeface="Calibri" pitchFamily="34" charset="0"/>
              </a:rPr>
              <a:t>1km</a:t>
            </a:r>
            <a:r>
              <a:rPr lang="ja-JP" altLang="en-US" sz="1200" b="1" dirty="0" smtClean="0">
                <a:latin typeface="Calibri" pitchFamily="34" charset="0"/>
              </a:rPr>
              <a:t>地域特性の研究</a:t>
            </a:r>
            <a:endParaRPr lang="en-US" altLang="ja-JP" sz="1200" b="1" dirty="0" smtClean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200" b="1" dirty="0">
                <a:latin typeface="Calibri" pitchFamily="34" charset="0"/>
              </a:rPr>
              <a:t>0.1km</a:t>
            </a:r>
            <a:r>
              <a:rPr lang="ja-JP" altLang="en-US" sz="1200" b="1" dirty="0">
                <a:latin typeface="Calibri" pitchFamily="34" charset="0"/>
              </a:rPr>
              <a:t>　雲形成プロセスの</a:t>
            </a:r>
            <a:r>
              <a:rPr lang="ja-JP" altLang="en-US" sz="1200" b="1" dirty="0" smtClean="0">
                <a:latin typeface="Calibri" pitchFamily="34" charset="0"/>
              </a:rPr>
              <a:t>研究</a:t>
            </a:r>
            <a:endParaRPr lang="en-US" altLang="ja-JP" sz="1200" b="1" dirty="0">
              <a:latin typeface="Calibri" pitchFamily="34" charset="0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5004048" y="2132856"/>
            <a:ext cx="10805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2" name="正方形/長方形 7"/>
          <p:cNvSpPr>
            <a:spLocks noChangeArrowheads="1"/>
          </p:cNvSpPr>
          <p:nvPr/>
        </p:nvSpPr>
        <p:spPr bwMode="auto">
          <a:xfrm>
            <a:off x="4499992" y="1844824"/>
            <a:ext cx="1440160" cy="6989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ダウンスケール</a:t>
            </a:r>
            <a:r>
              <a:rPr lang="en-US" altLang="ja-JP" sz="1200" b="1" dirty="0" smtClean="0">
                <a:latin typeface="Calibri" pitchFamily="34" charset="0"/>
              </a:rPr>
              <a:t>(1)</a:t>
            </a:r>
            <a:r>
              <a:rPr lang="ja-JP" altLang="en-US" sz="1200" b="1" dirty="0">
                <a:latin typeface="Calibri" pitchFamily="34" charset="0"/>
              </a:rPr>
              <a:t>　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200" b="1" dirty="0" smtClean="0">
                <a:latin typeface="Calibri" pitchFamily="34" charset="0"/>
              </a:rPr>
              <a:t>10km</a:t>
            </a:r>
            <a:r>
              <a:rPr lang="ja-JP" altLang="en-US" sz="1200" b="1" dirty="0" smtClean="0">
                <a:latin typeface="Calibri" pitchFamily="34" charset="0"/>
              </a:rPr>
              <a:t>ヤマセ</a:t>
            </a:r>
            <a:r>
              <a:rPr lang="ja-JP" altLang="en-US" sz="1200" b="1" dirty="0">
                <a:latin typeface="Calibri" pitchFamily="34" charset="0"/>
              </a:rPr>
              <a:t>の温暖化影響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200" b="1" dirty="0" smtClean="0">
                <a:latin typeface="Calibri" pitchFamily="34" charset="0"/>
              </a:rPr>
              <a:t>1km</a:t>
            </a:r>
            <a:r>
              <a:rPr lang="ja-JP" altLang="en-US" sz="1200" b="1" dirty="0" smtClean="0">
                <a:latin typeface="Calibri" pitchFamily="34" charset="0"/>
              </a:rPr>
              <a:t>地域特性の研究</a:t>
            </a:r>
          </a:p>
        </p:txBody>
      </p:sp>
    </p:spTree>
    <p:extLst>
      <p:ext uri="{BB962C8B-B14F-4D97-AF65-F5344CB8AC3E}">
        <p14:creationId xmlns:p14="http://schemas.microsoft.com/office/powerpoint/2010/main" val="25329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直線矢印コネクタ 77"/>
          <p:cNvCxnSpPr/>
          <p:nvPr/>
        </p:nvCxnSpPr>
        <p:spPr>
          <a:xfrm>
            <a:off x="7812360" y="5877272"/>
            <a:ext cx="3254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7668344" y="4941168"/>
            <a:ext cx="6492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>
            <a:off x="8003307" y="5857788"/>
            <a:ext cx="3254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95623"/>
              </p:ext>
            </p:extLst>
          </p:nvPr>
        </p:nvGraphicFramePr>
        <p:xfrm>
          <a:off x="68263" y="1052587"/>
          <a:ext cx="9000002" cy="518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608"/>
                <a:gridCol w="742923"/>
                <a:gridCol w="742923"/>
                <a:gridCol w="1560137"/>
                <a:gridCol w="1560137"/>
                <a:gridCol w="1560137"/>
                <a:gridCol w="1560137"/>
              </a:tblGrid>
              <a:tr h="32618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平成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22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平成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23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平成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24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平成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25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平成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26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年度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8221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ja-JP" altLang="ja-JP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東北地域のヤマセと冬季モンスーンの先進的ダウンスケール研究</a:t>
                      </a:r>
                      <a:endParaRPr kumimoji="1" lang="ja-JP" altLang="en-US" sz="2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4490274">
                <a:tc>
                  <a:txBody>
                    <a:bodyPr/>
                    <a:lstStyle/>
                    <a:p>
                      <a:endParaRPr kumimoji="1" lang="en-US" altLang="ja-JP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（１）</a:t>
                      </a:r>
                      <a:r>
                        <a:rPr kumimoji="1" lang="ja-JP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局地気候の</a:t>
                      </a:r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1" lang="ja-JP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研究</a:t>
                      </a:r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（サブ課題）</a:t>
                      </a:r>
                      <a:r>
                        <a:rPr kumimoji="1" lang="ja-JP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ヤマセの変動機構の解明とマルチ気候モデル解析</a:t>
                      </a:r>
                      <a:endParaRPr kumimoji="1" lang="en-US" altLang="ja-JP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（２）局地気象予測の研究</a:t>
                      </a:r>
                      <a:endParaRPr kumimoji="1" lang="en-US" altLang="ja-JP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（サブ課題）</a:t>
                      </a:r>
                      <a:r>
                        <a:rPr kumimoji="1" lang="ja-JP" altLang="ja-JP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ダウンスケールデータを利用した農業気象情報の高度化</a:t>
                      </a:r>
                      <a:endParaRPr kumimoji="1" lang="ja-JP" altLang="en-US" sz="1000" b="1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82" name="タイトル 1"/>
          <p:cNvSpPr>
            <a:spLocks noGrp="1"/>
          </p:cNvSpPr>
          <p:nvPr>
            <p:ph type="title"/>
          </p:nvPr>
        </p:nvSpPr>
        <p:spPr>
          <a:xfrm>
            <a:off x="817563" y="44624"/>
            <a:ext cx="7499350" cy="563562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年度計画と進行状況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新</a:t>
            </a:r>
            <a:r>
              <a:rPr lang="en-US" altLang="ja-JP" sz="3600" dirty="0" smtClean="0"/>
              <a:t>)</a:t>
            </a:r>
            <a:endParaRPr lang="ja-JP" altLang="en-US" sz="3600" dirty="0" smtClean="0"/>
          </a:p>
        </p:txBody>
      </p:sp>
      <p:sp>
        <p:nvSpPr>
          <p:cNvPr id="2083" name="正方形/長方形 8"/>
          <p:cNvSpPr>
            <a:spLocks noChangeArrowheads="1"/>
          </p:cNvSpPr>
          <p:nvPr/>
        </p:nvSpPr>
        <p:spPr bwMode="auto">
          <a:xfrm>
            <a:off x="3203575" y="2942294"/>
            <a:ext cx="1584000" cy="529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マルチ気候モデル解析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・</a:t>
            </a:r>
            <a:r>
              <a:rPr lang="ja-JP" altLang="en-US" sz="1200" b="1" dirty="0">
                <a:latin typeface="Calibri" pitchFamily="34" charset="0"/>
              </a:rPr>
              <a:t>オホーツク海</a:t>
            </a:r>
            <a:r>
              <a:rPr lang="ja-JP" altLang="en-US" sz="1200" b="1" dirty="0" smtClean="0">
                <a:latin typeface="Calibri" pitchFamily="34" charset="0"/>
              </a:rPr>
              <a:t>高気圧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・気候</a:t>
            </a:r>
            <a:r>
              <a:rPr lang="ja-JP" altLang="en-US" sz="1200" b="1" dirty="0" smtClean="0">
                <a:latin typeface="Calibri" pitchFamily="34" charset="0"/>
              </a:rPr>
              <a:t>モデル性能評価</a:t>
            </a:r>
            <a:endParaRPr lang="en-US" altLang="ja-JP" sz="1200" b="1" dirty="0" smtClean="0">
              <a:latin typeface="Calibri" pitchFamily="34" charset="0"/>
            </a:endParaRPr>
          </a:p>
        </p:txBody>
      </p:sp>
      <p:sp>
        <p:nvSpPr>
          <p:cNvPr id="2085" name="正方形/長方形 22"/>
          <p:cNvSpPr>
            <a:spLocks noChangeArrowheads="1"/>
          </p:cNvSpPr>
          <p:nvPr/>
        </p:nvSpPr>
        <p:spPr bwMode="auto">
          <a:xfrm>
            <a:off x="4222750" y="5518770"/>
            <a:ext cx="1573213" cy="3625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農業気象モデルの実運用システムの開発</a:t>
            </a:r>
            <a:endParaRPr lang="en-US" altLang="ja-JP" sz="1200" b="1" dirty="0">
              <a:latin typeface="Calibri" pitchFamily="34" charset="0"/>
            </a:endParaRPr>
          </a:p>
        </p:txBody>
      </p:sp>
      <p:sp>
        <p:nvSpPr>
          <p:cNvPr id="2086" name="テキスト ボックス 30"/>
          <p:cNvSpPr txBox="1">
            <a:spLocks noChangeArrowheads="1"/>
          </p:cNvSpPr>
          <p:nvPr/>
        </p:nvSpPr>
        <p:spPr bwMode="auto">
          <a:xfrm>
            <a:off x="8785225" y="1773312"/>
            <a:ext cx="252413" cy="4464000"/>
          </a:xfrm>
          <a:prstGeom prst="rect">
            <a:avLst/>
          </a:prstGeom>
          <a:solidFill>
            <a:srgbClr val="FFC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vert="eaVert" lIns="0" tIns="0" rIns="0" bIns="0" anchor="ctr">
            <a:spAutoFit/>
          </a:bodyPr>
          <a:lstStyle/>
          <a:p>
            <a:pPr algn="ctr"/>
            <a:r>
              <a:rPr lang="ja-JP" altLang="en-US" b="1"/>
              <a:t>とりまとめ</a:t>
            </a: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2121748" y="2179861"/>
            <a:ext cx="1044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3419475" y="2179861"/>
            <a:ext cx="10805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8124825" y="4873532"/>
            <a:ext cx="6492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0" name="正方形/長方形 4"/>
          <p:cNvSpPr>
            <a:spLocks noChangeArrowheads="1"/>
          </p:cNvSpPr>
          <p:nvPr/>
        </p:nvSpPr>
        <p:spPr bwMode="auto">
          <a:xfrm>
            <a:off x="2051050" y="1805040"/>
            <a:ext cx="865188" cy="86264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>
                <a:latin typeface="Calibri" pitchFamily="34" charset="0"/>
              </a:rPr>
              <a:t>ダウンスケールプロトタイプ</a:t>
            </a:r>
            <a:r>
              <a:rPr lang="ja-JP" altLang="en-US" sz="1100" b="1">
                <a:latin typeface="Calibri" pitchFamily="34" charset="0"/>
              </a:rPr>
              <a:t>⊿＝</a:t>
            </a:r>
            <a:r>
              <a:rPr lang="en-US" altLang="ja-JP" sz="1200" b="1">
                <a:latin typeface="Calibri" pitchFamily="34" charset="0"/>
              </a:rPr>
              <a:t>1km</a:t>
            </a:r>
            <a:r>
              <a:rPr lang="ja-JP" altLang="en-US" sz="1200" b="1">
                <a:latin typeface="Calibri" pitchFamily="34" charset="0"/>
              </a:rPr>
              <a:t>で宮城の地域性。</a:t>
            </a:r>
          </a:p>
        </p:txBody>
      </p:sp>
      <p:sp>
        <p:nvSpPr>
          <p:cNvPr id="2091" name="正方形/長方形 2"/>
          <p:cNvSpPr>
            <a:spLocks noChangeArrowheads="1"/>
          </p:cNvSpPr>
          <p:nvPr/>
        </p:nvSpPr>
        <p:spPr bwMode="auto">
          <a:xfrm>
            <a:off x="3131443" y="1850968"/>
            <a:ext cx="1152525" cy="6959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ダウンスケール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⊿＝ </a:t>
            </a:r>
            <a:r>
              <a:rPr lang="en-US" altLang="ja-JP" sz="1200" b="1" dirty="0">
                <a:latin typeface="Calibri" pitchFamily="34" charset="0"/>
              </a:rPr>
              <a:t>10km</a:t>
            </a:r>
            <a:r>
              <a:rPr lang="ja-JP" altLang="en-US" sz="1200" b="1" dirty="0">
                <a:latin typeface="Calibri" pitchFamily="34" charset="0"/>
              </a:rPr>
              <a:t>で東北</a:t>
            </a:r>
            <a:r>
              <a:rPr lang="en-US" altLang="ja-JP" sz="1200" b="1" dirty="0">
                <a:latin typeface="Calibri" pitchFamily="34" charset="0"/>
              </a:rPr>
              <a:t>30</a:t>
            </a:r>
            <a:r>
              <a:rPr lang="ja-JP" altLang="en-US" sz="1200" b="1" dirty="0">
                <a:latin typeface="Calibri" pitchFamily="34" charset="0"/>
              </a:rPr>
              <a:t>年の歴史。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ヤマセ</a:t>
            </a:r>
            <a:r>
              <a:rPr lang="en-US" altLang="ja-JP" sz="1200" b="1" dirty="0">
                <a:latin typeface="Calibri" pitchFamily="34" charset="0"/>
              </a:rPr>
              <a:t>Index</a:t>
            </a:r>
          </a:p>
        </p:txBody>
      </p:sp>
      <p:sp>
        <p:nvSpPr>
          <p:cNvPr id="2093" name="正方形/長方形 20"/>
          <p:cNvSpPr>
            <a:spLocks noChangeArrowheads="1"/>
          </p:cNvSpPr>
          <p:nvPr/>
        </p:nvSpPr>
        <p:spPr bwMode="auto">
          <a:xfrm>
            <a:off x="6156325" y="4530277"/>
            <a:ext cx="1656035" cy="698923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下層風・下層雲のデータ同化</a:t>
            </a:r>
            <a:r>
              <a:rPr lang="ja-JP" altLang="en-US" sz="1200" b="1" dirty="0" smtClean="0">
                <a:latin typeface="Calibri" pitchFamily="34" charset="0"/>
              </a:rPr>
              <a:t>アンサンブルダウンスケール</a:t>
            </a:r>
            <a:r>
              <a:rPr lang="en-US" altLang="ja-JP" sz="1200" b="1" dirty="0" smtClean="0">
                <a:latin typeface="Calibri" pitchFamily="34" charset="0"/>
              </a:rPr>
              <a:t>/ </a:t>
            </a:r>
            <a:r>
              <a:rPr lang="ja-JP" altLang="en-US" sz="1200" b="1" dirty="0" smtClean="0">
                <a:latin typeface="Calibri" pitchFamily="34" charset="0"/>
              </a:rPr>
              <a:t>リアルタイム</a:t>
            </a:r>
            <a:r>
              <a:rPr lang="ja-JP" altLang="en-US" sz="1200" b="1" dirty="0">
                <a:latin typeface="Calibri" pitchFamily="34" charset="0"/>
              </a:rPr>
              <a:t>運用試験</a:t>
            </a:r>
            <a:endParaRPr lang="en-US" altLang="ja-JP" sz="1200" b="1" dirty="0">
              <a:latin typeface="Calibri" pitchFamily="34" charset="0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8459788" y="5790152"/>
            <a:ext cx="3254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5" name="テキスト ボックス 41"/>
          <p:cNvSpPr txBox="1">
            <a:spLocks noChangeArrowheads="1"/>
          </p:cNvSpPr>
          <p:nvPr/>
        </p:nvSpPr>
        <p:spPr bwMode="auto">
          <a:xfrm>
            <a:off x="0" y="6237312"/>
            <a:ext cx="9144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ja-JP" altLang="en-US" sz="2000" b="1" dirty="0"/>
              <a:t>東北の農業</a:t>
            </a:r>
            <a:r>
              <a:rPr lang="ja-JP" altLang="en-US" sz="2000" b="1" dirty="0" smtClean="0"/>
              <a:t>の気候変動対策とダウンスケール予測を</a:t>
            </a:r>
            <a:r>
              <a:rPr lang="ja-JP" altLang="en-US" sz="2000" b="1" dirty="0"/>
              <a:t>利用した農業気象</a:t>
            </a:r>
            <a:r>
              <a:rPr lang="ja-JP" altLang="en-US" sz="2000" b="1" dirty="0" smtClean="0"/>
              <a:t>情報の発信</a:t>
            </a:r>
            <a:endParaRPr lang="ja-JP" altLang="en-US" sz="2000" b="1" dirty="0"/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2087563" y="3212926"/>
            <a:ext cx="11160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2087563" y="4091018"/>
            <a:ext cx="27724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087563" y="4861650"/>
            <a:ext cx="11160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2087563" y="5714032"/>
            <a:ext cx="21240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7451725" y="2195736"/>
            <a:ext cx="2873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5400000" flipH="1" flipV="1">
            <a:off x="2916418" y="2564713"/>
            <a:ext cx="360000" cy="360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rot="5400000">
            <a:off x="4931270" y="5280727"/>
            <a:ext cx="432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7488352" y="3211388"/>
            <a:ext cx="25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8121650" y="3211338"/>
            <a:ext cx="6477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6" name="正方形/長方形 3"/>
          <p:cNvSpPr>
            <a:spLocks noChangeArrowheads="1"/>
          </p:cNvSpPr>
          <p:nvPr/>
        </p:nvSpPr>
        <p:spPr bwMode="auto">
          <a:xfrm>
            <a:off x="2051050" y="2829148"/>
            <a:ext cx="863600" cy="6959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>
                <a:latin typeface="Calibri" pitchFamily="34" charset="0"/>
              </a:rPr>
              <a:t>歴史的データとメソ解析ヤマセ</a:t>
            </a:r>
            <a:r>
              <a:rPr lang="en-US" altLang="ja-JP" sz="1200" b="1">
                <a:latin typeface="Calibri" pitchFamily="34" charset="0"/>
              </a:rPr>
              <a:t>Index</a:t>
            </a:r>
            <a:r>
              <a:rPr lang="ja-JP" altLang="en-US" sz="1200" b="1">
                <a:latin typeface="Calibri" pitchFamily="34" charset="0"/>
              </a:rPr>
              <a:t>の調査</a:t>
            </a:r>
            <a:endParaRPr lang="en-US" altLang="ja-JP" sz="1200" b="1">
              <a:latin typeface="Calibri" pitchFamily="34" charset="0"/>
            </a:endParaRPr>
          </a:p>
        </p:txBody>
      </p:sp>
      <p:sp>
        <p:nvSpPr>
          <p:cNvPr id="2107" name="正方形/長方形 12"/>
          <p:cNvSpPr>
            <a:spLocks noChangeArrowheads="1"/>
          </p:cNvSpPr>
          <p:nvPr/>
        </p:nvSpPr>
        <p:spPr bwMode="auto">
          <a:xfrm>
            <a:off x="2051050" y="3908856"/>
            <a:ext cx="2232025" cy="3625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衛星による海上下層雲の解析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モデル雲量の評価</a:t>
            </a:r>
            <a:endParaRPr lang="ja-JP" altLang="en-US" sz="1200" b="1" dirty="0">
              <a:latin typeface="Calibri" pitchFamily="34" charset="0"/>
            </a:endParaRPr>
          </a:p>
        </p:txBody>
      </p:sp>
      <p:sp>
        <p:nvSpPr>
          <p:cNvPr id="2108" name="正方形/長方形 16"/>
          <p:cNvSpPr>
            <a:spLocks noChangeArrowheads="1"/>
          </p:cNvSpPr>
          <p:nvPr/>
        </p:nvSpPr>
        <p:spPr bwMode="auto">
          <a:xfrm>
            <a:off x="2051050" y="4613352"/>
            <a:ext cx="936774" cy="529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 algn="ctr"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アンサンブルダウンスケール構築</a:t>
            </a:r>
            <a:endParaRPr lang="en-US" altLang="ja-JP" sz="1200" b="1" dirty="0" smtClean="0">
              <a:latin typeface="Calibri" pitchFamily="34" charset="0"/>
            </a:endParaRPr>
          </a:p>
        </p:txBody>
      </p:sp>
      <p:sp>
        <p:nvSpPr>
          <p:cNvPr id="2109" name="正方形/長方形 27"/>
          <p:cNvSpPr>
            <a:spLocks noChangeArrowheads="1"/>
          </p:cNvSpPr>
          <p:nvPr/>
        </p:nvSpPr>
        <p:spPr bwMode="auto">
          <a:xfrm>
            <a:off x="2051050" y="5517182"/>
            <a:ext cx="1871663" cy="3625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農業気象モデルの評価実験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画像表示ソフトの開発</a:t>
            </a:r>
            <a:endParaRPr lang="en-US" altLang="ja-JP" sz="1200" b="1" dirty="0">
              <a:latin typeface="Calibri" pitchFamily="34" charset="0"/>
            </a:endParaRPr>
          </a:p>
        </p:txBody>
      </p:sp>
      <p:cxnSp>
        <p:nvCxnSpPr>
          <p:cNvPr id="63" name="直線矢印コネクタ 62"/>
          <p:cNvCxnSpPr/>
          <p:nvPr/>
        </p:nvCxnSpPr>
        <p:spPr>
          <a:xfrm flipV="1">
            <a:off x="5795963" y="4861650"/>
            <a:ext cx="339725" cy="7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7308850" y="4080261"/>
            <a:ext cx="4318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rot="16200000" flipV="1">
            <a:off x="6940243" y="5318349"/>
            <a:ext cx="324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rot="5400000" flipH="1" flipV="1">
            <a:off x="5201369" y="2702942"/>
            <a:ext cx="3238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rot="5400000" flipH="1" flipV="1">
            <a:off x="4278322" y="3176110"/>
            <a:ext cx="1224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rot="5400000">
            <a:off x="6696025" y="4401096"/>
            <a:ext cx="2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7" name="正方形/長方形 3"/>
          <p:cNvSpPr>
            <a:spLocks noChangeArrowheads="1"/>
          </p:cNvSpPr>
          <p:nvPr/>
        </p:nvSpPr>
        <p:spPr bwMode="auto">
          <a:xfrm>
            <a:off x="7750175" y="1895419"/>
            <a:ext cx="926281" cy="239767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/>
          <a:lstStyle/>
          <a:p>
            <a:pPr>
              <a:lnSpc>
                <a:spcPts val="1300"/>
              </a:lnSpc>
            </a:pPr>
            <a:endParaRPr lang="en-US" altLang="ja-JP" sz="1200" b="1">
              <a:latin typeface="Calibri" pitchFamily="34" charset="0"/>
            </a:endParaRPr>
          </a:p>
        </p:txBody>
      </p:sp>
      <p:sp>
        <p:nvSpPr>
          <p:cNvPr id="2118" name="正方形/長方形 3"/>
          <p:cNvSpPr>
            <a:spLocks noChangeArrowheads="1"/>
          </p:cNvSpPr>
          <p:nvPr/>
        </p:nvSpPr>
        <p:spPr bwMode="auto">
          <a:xfrm>
            <a:off x="7785100" y="3541936"/>
            <a:ext cx="719138" cy="53221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 algn="ctr">
              <a:lnSpc>
                <a:spcPts val="1300"/>
              </a:lnSpc>
            </a:pPr>
            <a:r>
              <a:rPr lang="ja-JP" altLang="en-US" sz="1200" b="1" dirty="0">
                <a:solidFill>
                  <a:srgbClr val="FF0000"/>
                </a:solidFill>
                <a:latin typeface="Calibri" pitchFamily="34" charset="0"/>
              </a:rPr>
              <a:t>東北の農業</a:t>
            </a:r>
            <a:r>
              <a:rPr lang="ja-JP" altLang="en-US" sz="1200" b="1" dirty="0" smtClean="0">
                <a:solidFill>
                  <a:srgbClr val="FF0000"/>
                </a:solidFill>
                <a:latin typeface="Calibri" pitchFamily="34" charset="0"/>
              </a:rPr>
              <a:t>の気候変動対策</a:t>
            </a:r>
            <a:endParaRPr lang="en-US" altLang="ja-JP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19" name="正方形/長方形 3"/>
          <p:cNvSpPr>
            <a:spLocks noChangeArrowheads="1"/>
          </p:cNvSpPr>
          <p:nvPr/>
        </p:nvSpPr>
        <p:spPr bwMode="auto">
          <a:xfrm>
            <a:off x="7794625" y="2060798"/>
            <a:ext cx="720725" cy="69593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>
                <a:latin typeface="Calibri" pitchFamily="34" charset="0"/>
              </a:rPr>
              <a:t>東北の夏に対する温暖化影響評価</a:t>
            </a:r>
            <a:endParaRPr lang="en-US" altLang="ja-JP" sz="1200" b="1">
              <a:latin typeface="Calibri" pitchFamily="34" charset="0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rot="5400000">
            <a:off x="7975600" y="3097634"/>
            <a:ext cx="395287" cy="1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1" name="正方形/長方形 14"/>
          <p:cNvSpPr>
            <a:spLocks noChangeArrowheads="1"/>
          </p:cNvSpPr>
          <p:nvPr/>
        </p:nvSpPr>
        <p:spPr bwMode="auto">
          <a:xfrm>
            <a:off x="4860031" y="3645024"/>
            <a:ext cx="2566293" cy="69593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 algn="ctr"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海上下層雲のモデリング</a:t>
            </a:r>
            <a:endParaRPr lang="en-US" altLang="ja-JP" sz="1200" b="1" dirty="0">
              <a:latin typeface="Calibri" pitchFamily="34" charset="0"/>
            </a:endParaRPr>
          </a:p>
          <a:p>
            <a:pPr algn="ctr"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海上下層雲の経年変化の解析</a:t>
            </a:r>
            <a:endParaRPr lang="en-US" altLang="ja-JP" sz="1200" b="1" dirty="0">
              <a:latin typeface="Calibri" pitchFamily="34" charset="0"/>
            </a:endParaRPr>
          </a:p>
          <a:p>
            <a:pPr algn="ctr"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　・温暖化影響の評価</a:t>
            </a:r>
            <a:endParaRPr lang="en-US" altLang="ja-JP" sz="1200" b="1" dirty="0">
              <a:latin typeface="Calibri" pitchFamily="34" charset="0"/>
            </a:endParaRPr>
          </a:p>
          <a:p>
            <a:pPr algn="ctr"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　・人間活動の影響評価</a:t>
            </a:r>
            <a:endParaRPr lang="en-US" altLang="ja-JP" sz="1200" b="1" dirty="0">
              <a:latin typeface="Calibri" pitchFamily="34" charset="0"/>
            </a:endParaRPr>
          </a:p>
        </p:txBody>
      </p:sp>
      <p:sp>
        <p:nvSpPr>
          <p:cNvPr id="2123" name="正方形/長方形 23"/>
          <p:cNvSpPr>
            <a:spLocks noChangeArrowheads="1"/>
          </p:cNvSpPr>
          <p:nvPr/>
        </p:nvSpPr>
        <p:spPr bwMode="auto">
          <a:xfrm>
            <a:off x="6156325" y="5485876"/>
            <a:ext cx="1656035" cy="720734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solidFill>
                  <a:srgbClr val="000000"/>
                </a:solidFill>
                <a:latin typeface="Calibri" pitchFamily="34" charset="0"/>
              </a:rPr>
              <a:t>農業気象モデルの実運用試験</a:t>
            </a:r>
            <a:endParaRPr lang="en-US" altLang="ja-JP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solidFill>
                  <a:srgbClr val="000000"/>
                </a:solidFill>
                <a:latin typeface="Calibri" pitchFamily="34" charset="0"/>
              </a:rPr>
              <a:t>確率予報の導入と評価</a:t>
            </a:r>
            <a:endParaRPr lang="en-US" altLang="ja-JP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solidFill>
                  <a:srgbClr val="000000"/>
                </a:solidFill>
                <a:latin typeface="Calibri" pitchFamily="34" charset="0"/>
              </a:rPr>
              <a:t>アンサンブル処理技術</a:t>
            </a:r>
            <a:endParaRPr lang="en-US" altLang="ja-JP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rot="5400000">
            <a:off x="5039270" y="4472310"/>
            <a:ext cx="216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5736828" y="3204691"/>
            <a:ext cx="2873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5809223" y="5697884"/>
            <a:ext cx="3254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338264" y="692696"/>
            <a:ext cx="58566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000" dirty="0" smtClean="0"/>
              <a:t>完了</a:t>
            </a:r>
            <a:endParaRPr kumimoji="1" lang="ja-JP" altLang="en-US" sz="2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240782" y="692696"/>
            <a:ext cx="842145" cy="307777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000" dirty="0" smtClean="0"/>
              <a:t>進行中</a:t>
            </a:r>
            <a:endParaRPr kumimoji="1" lang="ja-JP" altLang="en-US" sz="20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92080" y="692696"/>
            <a:ext cx="58566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ja-JP" altLang="en-US" sz="2000" dirty="0" smtClean="0"/>
              <a:t>予定</a:t>
            </a:r>
            <a:endParaRPr kumimoji="1" lang="ja-JP" altLang="en-US" sz="2000" dirty="0"/>
          </a:p>
        </p:txBody>
      </p:sp>
      <p:sp>
        <p:nvSpPr>
          <p:cNvPr id="56" name="正方形/長方形 18"/>
          <p:cNvSpPr>
            <a:spLocks noChangeArrowheads="1"/>
          </p:cNvSpPr>
          <p:nvPr/>
        </p:nvSpPr>
        <p:spPr bwMode="auto">
          <a:xfrm>
            <a:off x="4696624" y="4581128"/>
            <a:ext cx="1188000" cy="69593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ダウンスケールシステムの改良</a:t>
            </a:r>
            <a:endParaRPr lang="en-US" altLang="ja-JP" sz="1200" b="1" dirty="0" smtClean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側面境界の最適化手法の開発</a:t>
            </a:r>
            <a:endParaRPr lang="en-US" altLang="ja-JP" sz="1200" b="1" dirty="0" smtClean="0">
              <a:latin typeface="Calibri" pitchFamily="34" charset="0"/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4323296" y="4869160"/>
            <a:ext cx="360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4788024" y="3212976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2" name="正方形/長方形 18"/>
          <p:cNvSpPr>
            <a:spLocks noChangeArrowheads="1"/>
          </p:cNvSpPr>
          <p:nvPr/>
        </p:nvSpPr>
        <p:spPr bwMode="auto">
          <a:xfrm>
            <a:off x="3203575" y="4533270"/>
            <a:ext cx="1188000" cy="6959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ダウンスケール</a:t>
            </a:r>
            <a:r>
              <a:rPr lang="en-US" altLang="ja-JP" sz="1200" b="1" dirty="0" smtClean="0">
                <a:latin typeface="Calibri" pitchFamily="34" charset="0"/>
              </a:rPr>
              <a:t>LETKF</a:t>
            </a:r>
            <a:r>
              <a:rPr lang="ja-JP" altLang="en-US" sz="1200" b="1" dirty="0" smtClean="0">
                <a:latin typeface="Calibri" pitchFamily="34" charset="0"/>
              </a:rPr>
              <a:t>実装</a:t>
            </a:r>
            <a:endParaRPr lang="en-US" altLang="ja-JP" sz="1200" b="1" dirty="0" smtClean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ダウンスケール</a:t>
            </a:r>
            <a:r>
              <a:rPr lang="ja-JP" altLang="en-US" sz="1200" b="1" dirty="0">
                <a:latin typeface="Calibri" pitchFamily="34" charset="0"/>
              </a:rPr>
              <a:t>出力</a:t>
            </a:r>
            <a:r>
              <a:rPr lang="ja-JP" altLang="en-US" sz="1200" b="1" dirty="0" smtClean="0">
                <a:latin typeface="Calibri" pitchFamily="34" charset="0"/>
              </a:rPr>
              <a:t>システム</a:t>
            </a:r>
            <a:endParaRPr lang="en-US" altLang="ja-JP" sz="1200" b="1" dirty="0" smtClean="0">
              <a:latin typeface="Calibri" pitchFamily="34" charset="0"/>
            </a:endParaRPr>
          </a:p>
        </p:txBody>
      </p:sp>
      <p:sp>
        <p:nvSpPr>
          <p:cNvPr id="71" name="スライド番号プレースホルダ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74" name="正方形/長方形 7"/>
          <p:cNvSpPr>
            <a:spLocks noChangeArrowheads="1"/>
          </p:cNvSpPr>
          <p:nvPr/>
        </p:nvSpPr>
        <p:spPr bwMode="auto">
          <a:xfrm>
            <a:off x="6084168" y="1820589"/>
            <a:ext cx="1440160" cy="1032347"/>
          </a:xfrm>
          <a:prstGeom prst="rect">
            <a:avLst/>
          </a:prstGeom>
          <a:solidFill>
            <a:srgbClr val="99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ダウンスケール</a:t>
            </a:r>
            <a:r>
              <a:rPr lang="en-US" altLang="ja-JP" sz="1200" b="1" dirty="0" smtClean="0">
                <a:latin typeface="Calibri" pitchFamily="34" charset="0"/>
              </a:rPr>
              <a:t>(2)</a:t>
            </a:r>
            <a:r>
              <a:rPr lang="ja-JP" altLang="en-US" sz="1200" b="1" dirty="0">
                <a:latin typeface="Calibri" pitchFamily="34" charset="0"/>
              </a:rPr>
              <a:t>　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200" b="1" dirty="0" smtClean="0">
                <a:latin typeface="Calibri" pitchFamily="34" charset="0"/>
              </a:rPr>
              <a:t>10km</a:t>
            </a:r>
            <a:r>
              <a:rPr lang="ja-JP" altLang="en-US" sz="1200" b="1" dirty="0" smtClean="0">
                <a:latin typeface="Calibri" pitchFamily="34" charset="0"/>
              </a:rPr>
              <a:t>ヤマセ</a:t>
            </a:r>
            <a:r>
              <a:rPr lang="ja-JP" altLang="en-US" sz="1200" b="1" dirty="0">
                <a:latin typeface="Calibri" pitchFamily="34" charset="0"/>
              </a:rPr>
              <a:t>の温暖化影響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200" b="1" dirty="0" smtClean="0">
                <a:latin typeface="Calibri" pitchFamily="34" charset="0"/>
              </a:rPr>
              <a:t>1km</a:t>
            </a:r>
            <a:r>
              <a:rPr lang="ja-JP" altLang="en-US" sz="1200" b="1" dirty="0" smtClean="0">
                <a:latin typeface="Calibri" pitchFamily="34" charset="0"/>
              </a:rPr>
              <a:t>地域特性の研究</a:t>
            </a:r>
            <a:endParaRPr lang="en-US" altLang="ja-JP" sz="1200" b="1" dirty="0" smtClean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200" b="1" dirty="0">
                <a:latin typeface="Calibri" pitchFamily="34" charset="0"/>
              </a:rPr>
              <a:t>0.1km</a:t>
            </a:r>
            <a:r>
              <a:rPr lang="ja-JP" altLang="en-US" sz="1200" b="1" dirty="0">
                <a:latin typeface="Calibri" pitchFamily="34" charset="0"/>
              </a:rPr>
              <a:t>　雲形成プロセスの</a:t>
            </a:r>
            <a:r>
              <a:rPr lang="ja-JP" altLang="en-US" sz="1200" b="1" dirty="0" smtClean="0">
                <a:latin typeface="Calibri" pitchFamily="34" charset="0"/>
              </a:rPr>
              <a:t>研究</a:t>
            </a:r>
            <a:endParaRPr lang="en-US" altLang="ja-JP" sz="1200" b="1" dirty="0">
              <a:latin typeface="Calibri" pitchFamily="34" charset="0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5004048" y="2132856"/>
            <a:ext cx="10805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2" name="正方形/長方形 7"/>
          <p:cNvSpPr>
            <a:spLocks noChangeArrowheads="1"/>
          </p:cNvSpPr>
          <p:nvPr/>
        </p:nvSpPr>
        <p:spPr bwMode="auto">
          <a:xfrm>
            <a:off x="4499992" y="1844824"/>
            <a:ext cx="1440160" cy="69892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ダウンスケール</a:t>
            </a:r>
            <a:r>
              <a:rPr lang="en-US" altLang="ja-JP" sz="1200" b="1" dirty="0" smtClean="0">
                <a:latin typeface="Calibri" pitchFamily="34" charset="0"/>
              </a:rPr>
              <a:t>(1)</a:t>
            </a:r>
            <a:r>
              <a:rPr lang="ja-JP" altLang="en-US" sz="1200" b="1" dirty="0">
                <a:latin typeface="Calibri" pitchFamily="34" charset="0"/>
              </a:rPr>
              <a:t>　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200" b="1" dirty="0" smtClean="0">
                <a:latin typeface="Calibri" pitchFamily="34" charset="0"/>
              </a:rPr>
              <a:t>10km</a:t>
            </a:r>
            <a:r>
              <a:rPr lang="ja-JP" altLang="en-US" sz="1200" b="1" dirty="0" smtClean="0">
                <a:latin typeface="Calibri" pitchFamily="34" charset="0"/>
              </a:rPr>
              <a:t>ヤマセ</a:t>
            </a:r>
            <a:r>
              <a:rPr lang="ja-JP" altLang="en-US" sz="1200" b="1" dirty="0">
                <a:latin typeface="Calibri" pitchFamily="34" charset="0"/>
              </a:rPr>
              <a:t>の温暖化影響</a:t>
            </a:r>
            <a:endParaRPr lang="en-US" altLang="ja-JP" sz="1200" b="1" dirty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en-US" altLang="ja-JP" sz="1200" b="1" dirty="0" smtClean="0">
                <a:latin typeface="Calibri" pitchFamily="34" charset="0"/>
              </a:rPr>
              <a:t>1km</a:t>
            </a:r>
            <a:r>
              <a:rPr lang="ja-JP" altLang="en-US" sz="1200" b="1" dirty="0" smtClean="0">
                <a:latin typeface="Calibri" pitchFamily="34" charset="0"/>
              </a:rPr>
              <a:t>地域特性の研究</a:t>
            </a:r>
          </a:p>
        </p:txBody>
      </p:sp>
      <p:sp>
        <p:nvSpPr>
          <p:cNvPr id="73" name="正方形/長方形 8"/>
          <p:cNvSpPr>
            <a:spLocks noChangeArrowheads="1"/>
          </p:cNvSpPr>
          <p:nvPr/>
        </p:nvSpPr>
        <p:spPr bwMode="auto">
          <a:xfrm>
            <a:off x="5148064" y="2877086"/>
            <a:ext cx="2304256" cy="698923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4400" rIns="36000" bIns="1440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マルチ気候モデル</a:t>
            </a:r>
            <a:r>
              <a:rPr lang="ja-JP" altLang="en-US" sz="1200" b="1" dirty="0" smtClean="0">
                <a:latin typeface="Calibri" pitchFamily="34" charset="0"/>
              </a:rPr>
              <a:t>解析</a:t>
            </a:r>
            <a:endParaRPr lang="en-US" altLang="ja-JP" sz="1200" b="1" dirty="0" smtClean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・海洋の温度構造解析</a:t>
            </a:r>
            <a:endParaRPr lang="en-US" altLang="ja-JP" sz="1200" b="1" dirty="0" smtClean="0">
              <a:latin typeface="Calibri" pitchFamily="34" charset="0"/>
            </a:endParaRPr>
          </a:p>
          <a:p>
            <a:pPr>
              <a:lnSpc>
                <a:spcPts val="1300"/>
              </a:lnSpc>
            </a:pPr>
            <a:r>
              <a:rPr lang="ja-JP" altLang="en-US" sz="1200" b="1" dirty="0">
                <a:latin typeface="Calibri" pitchFamily="34" charset="0"/>
              </a:rPr>
              <a:t>大規模循環と</a:t>
            </a:r>
            <a:r>
              <a:rPr lang="en-US" altLang="ja-JP" sz="1200" b="1" dirty="0">
                <a:latin typeface="Calibri" pitchFamily="34" charset="0"/>
              </a:rPr>
              <a:t>SST</a:t>
            </a:r>
            <a:r>
              <a:rPr lang="ja-JP" altLang="en-US" sz="1200" b="1" dirty="0">
                <a:latin typeface="Calibri" pitchFamily="34" charset="0"/>
              </a:rPr>
              <a:t>がヤマセに与える</a:t>
            </a:r>
            <a:r>
              <a:rPr lang="ja-JP" altLang="en-US" sz="1200" b="1" dirty="0" smtClean="0">
                <a:latin typeface="Calibri" pitchFamily="34" charset="0"/>
              </a:rPr>
              <a:t>影響</a:t>
            </a:r>
            <a:endParaRPr lang="en-US" altLang="ja-JP" sz="1200" b="1" dirty="0">
              <a:latin typeface="Calibri" pitchFamily="34" charset="0"/>
            </a:endParaRPr>
          </a:p>
        </p:txBody>
      </p:sp>
      <p:sp>
        <p:nvSpPr>
          <p:cNvPr id="62" name="正方形/長方形 3"/>
          <p:cNvSpPr>
            <a:spLocks noChangeArrowheads="1"/>
          </p:cNvSpPr>
          <p:nvPr/>
        </p:nvSpPr>
        <p:spPr bwMode="auto">
          <a:xfrm>
            <a:off x="7884368" y="4581128"/>
            <a:ext cx="792088" cy="144016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14400" rIns="36000" bIns="14400"/>
          <a:lstStyle/>
          <a:p>
            <a:pPr>
              <a:lnSpc>
                <a:spcPts val="1300"/>
              </a:lnSpc>
            </a:pPr>
            <a:r>
              <a:rPr lang="ja-JP" altLang="en-US" sz="1200" b="1" dirty="0" smtClean="0">
                <a:latin typeface="Calibri" pitchFamily="34" charset="0"/>
              </a:rPr>
              <a:t>気象予測および気候情報の高度利用システム</a:t>
            </a:r>
            <a:endParaRPr lang="en-US" altLang="ja-JP" sz="1200" b="1" dirty="0">
              <a:latin typeface="Calibri" pitchFamily="34" charset="0"/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 flipV="1">
            <a:off x="8172400" y="4293096"/>
            <a:ext cx="0" cy="288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7668344" y="3429000"/>
            <a:ext cx="1080120" cy="2736304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50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正方形/長方形 4"/>
          <p:cNvSpPr>
            <a:spLocks noChangeArrowheads="1"/>
          </p:cNvSpPr>
          <p:nvPr/>
        </p:nvSpPr>
        <p:spPr bwMode="auto">
          <a:xfrm>
            <a:off x="460375" y="131763"/>
            <a:ext cx="8280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>
                <a:ea typeface="HGP創英角ｺﾞｼｯｸUB" pitchFamily="50" charset="-128"/>
              </a:rPr>
              <a:t>２．予測研究　</a:t>
            </a:r>
            <a:r>
              <a:rPr lang="ja-JP" altLang="en-US" sz="2800" b="1" dirty="0"/>
              <a:t>短中期予測の農業気象情報への活用</a:t>
            </a:r>
            <a:endParaRPr lang="ja-JP" altLang="en-US" sz="2800" dirty="0">
              <a:ea typeface="HGP創英角ｺﾞｼｯｸUB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0200" y="676275"/>
            <a:ext cx="8748000" cy="2862322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Ins="0">
            <a:spAutoFit/>
          </a:bodyPr>
          <a:lstStyle/>
          <a:p>
            <a:r>
              <a:rPr lang="en-US" altLang="ja-JP" sz="2000" b="1" u="sng" dirty="0">
                <a:solidFill>
                  <a:srgbClr val="FF0000"/>
                </a:solidFill>
              </a:rPr>
              <a:t>1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. 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データ</a:t>
            </a:r>
            <a:r>
              <a:rPr lang="ja-JP" altLang="en-US" sz="2000" b="1" u="sng" dirty="0">
                <a:solidFill>
                  <a:srgbClr val="FF0000"/>
                </a:solidFill>
              </a:rPr>
              <a:t>同化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手法の開発</a:t>
            </a:r>
            <a:endParaRPr lang="en-US" altLang="ja-JP" sz="2000" b="1" u="sng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>
                <a:solidFill>
                  <a:srgbClr val="FF0000"/>
                </a:solidFill>
              </a:rPr>
              <a:t>ダウンスケーリングシステムに実装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800100" lvl="1" indent="-342900"/>
            <a:r>
              <a:rPr lang="ja-JP" altLang="en-US" sz="2000" dirty="0" smtClean="0"/>
              <a:t>風、下層雲</a:t>
            </a:r>
            <a:r>
              <a:rPr lang="ja-JP" altLang="en-US" sz="2000" dirty="0"/>
              <a:t>のデータ同化</a:t>
            </a:r>
            <a:r>
              <a:rPr lang="en-US" altLang="ja-JP" sz="2000" dirty="0"/>
              <a:t> (</a:t>
            </a:r>
            <a:r>
              <a:rPr lang="ja-JP" altLang="en-US" sz="2000" dirty="0"/>
              <a:t>直前予報の改善と多目的利用（防災、</a:t>
            </a:r>
            <a:r>
              <a:rPr lang="ja-JP" altLang="en-US" sz="2000" dirty="0" smtClean="0"/>
              <a:t>交通、生活</a:t>
            </a:r>
            <a:r>
              <a:rPr lang="en-US" altLang="ja-JP" sz="2000" dirty="0" smtClean="0"/>
              <a:t>)</a:t>
            </a:r>
            <a:endParaRPr lang="en-US" altLang="ja-JP" sz="2000" dirty="0"/>
          </a:p>
          <a:p>
            <a:endParaRPr lang="en-US" altLang="ja-JP" sz="2000" b="1" u="sng" dirty="0" smtClean="0">
              <a:solidFill>
                <a:srgbClr val="FF0000"/>
              </a:solidFill>
            </a:endParaRPr>
          </a:p>
          <a:p>
            <a:r>
              <a:rPr lang="en-US" altLang="ja-JP" sz="2000" b="1" u="sng" dirty="0">
                <a:solidFill>
                  <a:srgbClr val="FF0000"/>
                </a:solidFill>
              </a:rPr>
              <a:t>2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. 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アンサンブルダウンスケールシステムの構築</a:t>
            </a:r>
            <a:endParaRPr lang="en-US" altLang="ja-JP" sz="2000" b="1" u="sng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>
                <a:solidFill>
                  <a:srgbClr val="FF0000"/>
                </a:solidFill>
              </a:rPr>
              <a:t>システムの構築完了、評価実施中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800100" lvl="1" indent="-342900"/>
            <a:r>
              <a:rPr lang="ja-JP" altLang="en-US" sz="2000" dirty="0"/>
              <a:t>確率予報の実施</a:t>
            </a:r>
            <a:r>
              <a:rPr lang="en-US" altLang="ja-JP" sz="2000" dirty="0"/>
              <a:t>(</a:t>
            </a:r>
            <a:r>
              <a:rPr lang="ja-JP" altLang="en-US" sz="2000" dirty="0"/>
              <a:t>予測精度の信頼性</a:t>
            </a:r>
            <a:r>
              <a:rPr lang="en-US" altLang="ja-JP" sz="2000" dirty="0"/>
              <a:t>)</a:t>
            </a:r>
          </a:p>
          <a:p>
            <a:pPr marL="800100" lvl="1" indent="-342900"/>
            <a:r>
              <a:rPr lang="ja-JP" altLang="en-US" sz="2000" dirty="0"/>
              <a:t>地域特性を考慮した予測期間の</a:t>
            </a:r>
            <a:r>
              <a:rPr lang="ja-JP" altLang="en-US" sz="2000" dirty="0" smtClean="0"/>
              <a:t>延長</a:t>
            </a:r>
          </a:p>
          <a:p>
            <a:pPr marL="800100" lvl="1" indent="-342900"/>
            <a:r>
              <a:rPr lang="ja-JP" altLang="en-US" sz="2000" dirty="0" smtClean="0"/>
              <a:t>予報可能期間の</a:t>
            </a:r>
            <a:r>
              <a:rPr lang="en-US" altLang="ja-JP" sz="2000" dirty="0" smtClean="0"/>
              <a:t>EOF</a:t>
            </a:r>
            <a:r>
              <a:rPr lang="ja-JP" altLang="en-US" sz="2000" dirty="0" smtClean="0"/>
              <a:t>モード依存性を確認</a:t>
            </a:r>
            <a:endParaRPr lang="en-US" altLang="ja-JP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322263" y="3933056"/>
            <a:ext cx="8732837" cy="2554545"/>
          </a:xfrm>
          <a:prstGeom prst="rect">
            <a:avLst/>
          </a:prstGeom>
          <a:ln>
            <a:solidFill>
              <a:srgbClr val="9999FF"/>
            </a:solidFill>
          </a:ln>
        </p:spPr>
        <p:txBody>
          <a:bodyPr rIns="0">
            <a:spAutoFit/>
          </a:bodyPr>
          <a:lstStyle/>
          <a:p>
            <a:pPr>
              <a:defRPr/>
            </a:pPr>
            <a:r>
              <a:rPr lang="en-US" altLang="ja-JP" sz="2000" b="1" u="sng" dirty="0" smtClean="0">
                <a:solidFill>
                  <a:srgbClr val="FF0000"/>
                </a:solidFill>
                <a:ea typeface="ＭＳ Ｐゴシック" charset="0"/>
              </a:rPr>
              <a:t>3. </a:t>
            </a:r>
            <a:r>
              <a:rPr lang="ja-JP" altLang="en-US" sz="2000" b="1" u="sng" dirty="0" smtClean="0">
                <a:solidFill>
                  <a:srgbClr val="FF0000"/>
                </a:solidFill>
                <a:ea typeface="ＭＳ Ｐゴシック" charset="0"/>
              </a:rPr>
              <a:t>農業</a:t>
            </a:r>
            <a:r>
              <a:rPr lang="ja-JP" altLang="en-US" sz="2000" b="1" u="sng" dirty="0">
                <a:solidFill>
                  <a:srgbClr val="FF0000"/>
                </a:solidFill>
                <a:ea typeface="ＭＳ Ｐゴシック" charset="0"/>
              </a:rPr>
              <a:t>気象モデルの改善と農業気象情報の高度化</a:t>
            </a:r>
            <a:endParaRPr lang="en-US" altLang="ja-JP" sz="2000" b="1" u="sng" dirty="0">
              <a:solidFill>
                <a:srgbClr val="FF0000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ja-JP" altLang="en-US" sz="2000" dirty="0">
                <a:solidFill>
                  <a:srgbClr val="FF0000"/>
                </a:solidFill>
                <a:ea typeface="ＭＳ Ｐゴシック" charset="0"/>
              </a:rPr>
              <a:t>いもち病感染好条件の</a:t>
            </a:r>
            <a:r>
              <a:rPr lang="ja-JP" altLang="en-US" sz="2000" dirty="0" smtClean="0">
                <a:solidFill>
                  <a:srgbClr val="FF0000"/>
                </a:solidFill>
                <a:ea typeface="ＭＳ Ｐゴシック" charset="0"/>
              </a:rPr>
              <a:t>予測検証</a:t>
            </a:r>
            <a:r>
              <a:rPr lang="ja-JP" altLang="en-US" sz="2000" dirty="0">
                <a:solidFill>
                  <a:srgbClr val="FF0000"/>
                </a:solidFill>
                <a:ea typeface="ＭＳ Ｐゴシック" charset="0"/>
              </a:rPr>
              <a:t>と実用化試験</a:t>
            </a:r>
            <a:endParaRPr lang="en-US" altLang="ja-JP" sz="2000" dirty="0">
              <a:solidFill>
                <a:srgbClr val="FF0000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ja-JP" altLang="en-US" sz="2000" dirty="0">
                <a:ea typeface="ＭＳ Ｐゴシック" charset="0"/>
              </a:rPr>
              <a:t>生育モデル、登熟期予測モデルの</a:t>
            </a:r>
            <a:r>
              <a:rPr lang="ja-JP" altLang="en-US" sz="2000" dirty="0" smtClean="0">
                <a:ea typeface="ＭＳ Ｐゴシック" charset="0"/>
              </a:rPr>
              <a:t>利用</a:t>
            </a:r>
            <a:endParaRPr lang="en-US" altLang="ja-JP" sz="2000" dirty="0" smtClean="0">
              <a:ea typeface="ＭＳ Ｐゴシック" charset="0"/>
            </a:endParaRPr>
          </a:p>
          <a:p>
            <a:pPr lvl="1">
              <a:defRPr/>
            </a:pPr>
            <a:r>
              <a:rPr lang="ja-JP" altLang="en-US" sz="2000" dirty="0" smtClean="0">
                <a:ea typeface="ＭＳ Ｐゴシック" charset="0"/>
              </a:rPr>
              <a:t>アンサンブル予測のいもち病予測モデルへの利用</a:t>
            </a:r>
            <a:endParaRPr lang="en-US" altLang="ja-JP" sz="2000" dirty="0">
              <a:ea typeface="ＭＳ Ｐゴシック" charset="0"/>
            </a:endParaRPr>
          </a:p>
          <a:p>
            <a:pPr>
              <a:defRPr/>
            </a:pPr>
            <a:r>
              <a:rPr lang="ja-JP" altLang="en-US" sz="2000" dirty="0" smtClean="0">
                <a:solidFill>
                  <a:srgbClr val="000000"/>
                </a:solidFill>
                <a:ea typeface="ＭＳ Ｐゴシック" charset="0"/>
              </a:rPr>
              <a:t>　　</a:t>
            </a:r>
            <a:endParaRPr lang="en-US" altLang="ja-JP" sz="2000" dirty="0" smtClean="0">
              <a:solidFill>
                <a:srgbClr val="0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altLang="ja-JP" sz="2000" b="1" u="sng" dirty="0" smtClean="0">
                <a:solidFill>
                  <a:srgbClr val="FF0000"/>
                </a:solidFill>
                <a:ea typeface="ＭＳ Ｐゴシック" charset="0"/>
              </a:rPr>
              <a:t>4. </a:t>
            </a:r>
            <a:r>
              <a:rPr lang="ja-JP" altLang="en-US" sz="2000" b="1" u="sng" dirty="0" smtClean="0">
                <a:solidFill>
                  <a:srgbClr val="FF0000"/>
                </a:solidFill>
                <a:ea typeface="ＭＳ Ｐゴシック" charset="0"/>
              </a:rPr>
              <a:t>農業</a:t>
            </a:r>
            <a:r>
              <a:rPr lang="ja-JP" altLang="en-US" sz="2000" b="1" u="sng" dirty="0">
                <a:solidFill>
                  <a:srgbClr val="FF0000"/>
                </a:solidFill>
                <a:ea typeface="ＭＳ Ｐゴシック" charset="0"/>
              </a:rPr>
              <a:t>気象情報</a:t>
            </a:r>
            <a:r>
              <a:rPr lang="ja-JP" altLang="en-US" sz="2000" b="1" u="sng" dirty="0" smtClean="0">
                <a:solidFill>
                  <a:srgbClr val="FF0000"/>
                </a:solidFill>
                <a:ea typeface="ＭＳ Ｐゴシック" charset="0"/>
              </a:rPr>
              <a:t>の発信</a:t>
            </a:r>
            <a:endParaRPr lang="en-US" altLang="ja-JP" sz="2000" b="1" u="sng" dirty="0" smtClean="0">
              <a:solidFill>
                <a:srgbClr val="FF0000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ja-JP" altLang="en-US" sz="2000" dirty="0">
                <a:solidFill>
                  <a:srgbClr val="FF0000"/>
                </a:solidFill>
                <a:ea typeface="ＭＳ Ｐゴシック" charset="0"/>
              </a:rPr>
              <a:t>胴割れ注意報、収穫適期情報の</a:t>
            </a:r>
            <a:r>
              <a:rPr lang="ja-JP" altLang="en-US" sz="2000" dirty="0" smtClean="0">
                <a:solidFill>
                  <a:srgbClr val="FF0000"/>
                </a:solidFill>
                <a:ea typeface="ＭＳ Ｐゴシック" charset="0"/>
              </a:rPr>
              <a:t>追加</a:t>
            </a:r>
            <a:endParaRPr lang="en-US" altLang="ja-JP" sz="2000" b="1" u="sng" dirty="0">
              <a:solidFill>
                <a:srgbClr val="FF0000"/>
              </a:solidFill>
              <a:ea typeface="ＭＳ Ｐゴシック" charset="0"/>
            </a:endParaRPr>
          </a:p>
          <a:p>
            <a:pPr lvl="1">
              <a:defRPr/>
            </a:pPr>
            <a:r>
              <a:rPr lang="ja-JP" altLang="en-US" sz="2000" dirty="0" smtClean="0">
                <a:ea typeface="ＭＳ Ｐゴシック" charset="0"/>
              </a:rPr>
              <a:t>双方向の情報交換により、ニーズ把握と利用者インターフェースの改善</a:t>
            </a:r>
            <a:endParaRPr lang="en-US" altLang="ja-JP" sz="2000" dirty="0" smtClean="0">
              <a:ea typeface="ＭＳ Ｐゴシック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0032" y="650680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ja-JP" altLang="en-US" dirty="0" smtClean="0">
                <a:solidFill>
                  <a:srgbClr val="FF0000"/>
                </a:solidFill>
              </a:rPr>
              <a:t>赤字：成果</a:t>
            </a:r>
            <a:r>
              <a:rPr kumimoji="1" lang="ja-JP" altLang="en-US" dirty="0" smtClean="0"/>
              <a:t>、</a:t>
            </a:r>
            <a:r>
              <a:rPr lang="ja-JP" altLang="en-US" dirty="0"/>
              <a:t>黒</a:t>
            </a:r>
            <a:r>
              <a:rPr kumimoji="1" lang="ja-JP" altLang="en-US" dirty="0" smtClean="0"/>
              <a:t>字：今後の課題）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下矢印 10"/>
          <p:cNvSpPr/>
          <p:nvPr/>
        </p:nvSpPr>
        <p:spPr>
          <a:xfrm>
            <a:off x="4067944" y="2132856"/>
            <a:ext cx="1008112" cy="711370"/>
          </a:xfrm>
          <a:prstGeom prst="downArrow">
            <a:avLst>
              <a:gd name="adj1" fmla="val 50000"/>
              <a:gd name="adj2" fmla="val 5732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7544" y="980728"/>
            <a:ext cx="8208912" cy="1031051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lvl="0" indent="84138"/>
            <a:r>
              <a:rPr lang="ja-JP" altLang="en-US" sz="32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アンサンブルダウンスケール予報</a:t>
            </a:r>
            <a:endParaRPr lang="en-US" altLang="ja-JP" sz="3200" dirty="0">
              <a:solidFill>
                <a:prstClr val="black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lvl="0" indent="1617663">
              <a:spcBef>
                <a:spcPts val="60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(</a:t>
            </a:r>
            <a:r>
              <a:rPr lang="en-US" altLang="ja-JP" sz="24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2000-2009</a:t>
            </a:r>
            <a:r>
              <a:rPr lang="ja-JP" altLang="en-US" sz="24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年 </a:t>
            </a:r>
            <a:r>
              <a:rPr lang="en-US" altLang="ja-JP" sz="24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6/20</a:t>
            </a:r>
            <a:r>
              <a:rPr lang="ja-JP" altLang="en-US" sz="2400" dirty="0" err="1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、</a:t>
            </a:r>
            <a:r>
              <a:rPr lang="en-US" altLang="ja-JP" sz="24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6/30</a:t>
            </a:r>
            <a:r>
              <a:rPr lang="ja-JP" altLang="en-US" sz="2400" dirty="0" err="1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、</a:t>
            </a:r>
            <a:r>
              <a:rPr lang="en-US" altLang="ja-JP" sz="24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7/10</a:t>
            </a:r>
            <a:r>
              <a:rPr lang="ja-JP" altLang="en-US" sz="2400" dirty="0" err="1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、</a:t>
            </a:r>
            <a:r>
              <a:rPr lang="en-US" altLang="ja-JP" sz="24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7/20</a:t>
            </a:r>
            <a:r>
              <a:rPr lang="ja-JP" altLang="en-US" sz="24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初期値</a:t>
            </a:r>
            <a:r>
              <a:rPr lang="en-US" altLang="ja-JP" sz="24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)</a:t>
            </a:r>
            <a:endParaRPr lang="en-US" altLang="ja-JP" sz="3200" dirty="0">
              <a:solidFill>
                <a:prstClr val="black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0072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地上日</a:t>
            </a:r>
            <a:r>
              <a:rPr lang="ja-JP" altLang="en-US" sz="2400" dirty="0">
                <a:latin typeface="HGPｺﾞｼｯｸE" pitchFamily="50" charset="-128"/>
                <a:ea typeface="HGPｺﾞｼｯｸE" pitchFamily="50" charset="-128"/>
              </a:rPr>
              <a:t>平均</a:t>
            </a:r>
            <a:r>
              <a:rPr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気温を</a:t>
            </a:r>
            <a:r>
              <a:rPr kumimoji="1" lang="en-US" altLang="ja-JP" sz="2400" dirty="0" smtClean="0">
                <a:latin typeface="HGPｺﾞｼｯｸE" pitchFamily="50" charset="-128"/>
                <a:ea typeface="HGPｺﾞｼｯｸE" pitchFamily="50" charset="-128"/>
              </a:rPr>
              <a:t>EOF</a:t>
            </a:r>
            <a:r>
              <a:rPr kumimoji="1" lang="ja-JP" altLang="en-US" sz="2400" dirty="0" smtClean="0">
                <a:latin typeface="HGPｺﾞｼｯｸE" pitchFamily="50" charset="-128"/>
                <a:ea typeface="HGPｺﾞｼｯｸE" pitchFamily="50" charset="-128"/>
              </a:rPr>
              <a:t>モードに展開</a:t>
            </a:r>
            <a:endParaRPr kumimoji="1" lang="ja-JP" altLang="en-US" sz="2400" dirty="0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5496" y="2916233"/>
            <a:ext cx="9073008" cy="3897143"/>
            <a:chOff x="35496" y="2916233"/>
            <a:chExt cx="9073008" cy="3897143"/>
          </a:xfrm>
        </p:grpSpPr>
        <p:pic>
          <p:nvPicPr>
            <p:cNvPr id="2051" name="Picture 3" descr="C:\Users\fukui\Documents\アンサンブルダウンスケール\pptx\Yamase\report2013\fig\EOF2\t_02nd_CCRC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076" y="3591528"/>
              <a:ext cx="6722420" cy="310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グループ化 18"/>
            <p:cNvGrpSpPr/>
            <p:nvPr/>
          </p:nvGrpSpPr>
          <p:grpSpPr>
            <a:xfrm>
              <a:off x="35496" y="2916233"/>
              <a:ext cx="9073008" cy="3897143"/>
              <a:chOff x="35496" y="2844225"/>
              <a:chExt cx="9073008" cy="3897143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35496" y="2844225"/>
                <a:ext cx="9073008" cy="3897143"/>
                <a:chOff x="35496" y="2844225"/>
                <a:chExt cx="9073008" cy="3897143"/>
              </a:xfrm>
            </p:grpSpPr>
            <p:pic>
              <p:nvPicPr>
                <p:cNvPr id="4" name="Picture 2" descr="C:\Users\fukui\Documents\アンサンブルダウンスケール\pptx\Yamase\report2013\fig\EOF2\t_2ndmode_map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96" y="3519521"/>
                  <a:ext cx="2495834" cy="3070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76" y="6281125"/>
                  <a:ext cx="6552728" cy="411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正方形/長方形 12"/>
                <p:cNvSpPr/>
                <p:nvPr/>
              </p:nvSpPr>
              <p:spPr>
                <a:xfrm>
                  <a:off x="35496" y="3136612"/>
                  <a:ext cx="9035244" cy="360475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テキスト ボックス 1"/>
                <p:cNvSpPr txBox="1"/>
                <p:nvPr/>
              </p:nvSpPr>
              <p:spPr>
                <a:xfrm>
                  <a:off x="448662" y="2844225"/>
                  <a:ext cx="8238138" cy="58477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3200" dirty="0" smtClean="0">
                      <a:latin typeface="HGPｺﾞｼｯｸE" pitchFamily="50" charset="-128"/>
                      <a:ea typeface="HGPｺﾞｼｯｸE" pitchFamily="50" charset="-128"/>
                    </a:rPr>
                    <a:t>ヤマセモード </a:t>
                  </a:r>
                  <a:r>
                    <a:rPr lang="en-US" altLang="ja-JP" sz="3200" dirty="0" smtClean="0">
                      <a:latin typeface="HGPｺﾞｼｯｸE" pitchFamily="50" charset="-128"/>
                      <a:ea typeface="HGPｺﾞｼｯｸE" pitchFamily="50" charset="-128"/>
                    </a:rPr>
                    <a:t>(</a:t>
                  </a:r>
                  <a:r>
                    <a:rPr lang="ja-JP" altLang="en-US" sz="3200" dirty="0">
                      <a:latin typeface="HGPｺﾞｼｯｸE" pitchFamily="50" charset="-128"/>
                      <a:ea typeface="HGPｺﾞｼｯｸE" pitchFamily="50" charset="-128"/>
                    </a:rPr>
                    <a:t>第</a:t>
                  </a:r>
                  <a:r>
                    <a:rPr lang="en-US" altLang="ja-JP" sz="3200" dirty="0">
                      <a:latin typeface="HGPｺﾞｼｯｸE" pitchFamily="50" charset="-128"/>
                      <a:ea typeface="HGPｺﾞｼｯｸE" pitchFamily="50" charset="-128"/>
                    </a:rPr>
                    <a:t>2</a:t>
                  </a:r>
                  <a:r>
                    <a:rPr lang="ja-JP" altLang="en-US" sz="3200" dirty="0" smtClean="0">
                      <a:latin typeface="HGPｺﾞｼｯｸE" pitchFamily="50" charset="-128"/>
                      <a:ea typeface="HGPｺﾞｼｯｸE" pitchFamily="50" charset="-128"/>
                    </a:rPr>
                    <a:t>モード：予測可能性５日</a:t>
                  </a:r>
                  <a:r>
                    <a:rPr lang="en-US" altLang="ja-JP" sz="3200" dirty="0" smtClean="0">
                      <a:latin typeface="HGPｺﾞｼｯｸE" pitchFamily="50" charset="-128"/>
                      <a:ea typeface="HGPｺﾞｼｯｸE" pitchFamily="50" charset="-128"/>
                    </a:rPr>
                    <a:t>)</a:t>
                  </a:r>
                  <a:endParaRPr kumimoji="1" lang="en-US" altLang="ja-JP" sz="3200" dirty="0" smtClean="0">
                    <a:latin typeface="HGPｺﾞｼｯｸE" pitchFamily="50" charset="-128"/>
                    <a:ea typeface="HGPｺﾞｼｯｸE" pitchFamily="50" charset="-128"/>
                  </a:endParaRPr>
                </a:p>
              </p:txBody>
            </p:sp>
          </p:grpSp>
          <p:sp>
            <p:nvSpPr>
              <p:cNvPr id="18" name="正方形/長方形 17"/>
              <p:cNvSpPr/>
              <p:nvPr/>
            </p:nvSpPr>
            <p:spPr>
              <a:xfrm>
                <a:off x="2987824" y="3591529"/>
                <a:ext cx="2952328" cy="1975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6228184" y="3573016"/>
                <a:ext cx="2664296" cy="1975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3203848" y="3429000"/>
                <a:ext cx="2232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latin typeface="HGPｺﾞｼｯｸE" pitchFamily="50" charset="-128"/>
                    <a:ea typeface="HGPｺﾞｼｯｸE" pitchFamily="50" charset="-128"/>
                  </a:rPr>
                  <a:t>観測との相関係数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228184" y="3429000"/>
                <a:ext cx="28083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latin typeface="HGPｺﾞｼｯｸE" pitchFamily="50" charset="-128"/>
                    <a:ea typeface="HGPｺﾞｼｯｸE" pitchFamily="50" charset="-128"/>
                  </a:rPr>
                  <a:t>観測に対する回帰係数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</p:grpSp>
      <p:sp>
        <p:nvSpPr>
          <p:cNvPr id="22" name="テキスト ボックス 21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アンサンブル</a:t>
            </a:r>
            <a:r>
              <a:rPr lang="en-US" altLang="ja-JP" sz="2800" dirty="0" smtClean="0"/>
              <a:t>DS</a:t>
            </a:r>
            <a:r>
              <a:rPr lang="ja-JP" altLang="en-US" sz="2800" dirty="0" smtClean="0"/>
              <a:t>によるヤマセモードの予測可能性を検討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90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8" descr="C:\Users\fukui\Pictures\fi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0808"/>
            <a:ext cx="1814840" cy="20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ukui\Pictures\fi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5"/>
            <a:ext cx="1814840" cy="20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グループ化 47"/>
          <p:cNvGrpSpPr/>
          <p:nvPr/>
        </p:nvGrpSpPr>
        <p:grpSpPr>
          <a:xfrm>
            <a:off x="161601" y="774896"/>
            <a:ext cx="8703534" cy="3158160"/>
            <a:chOff x="161601" y="774896"/>
            <a:chExt cx="8703534" cy="3158160"/>
          </a:xfrm>
        </p:grpSpPr>
        <p:pic>
          <p:nvPicPr>
            <p:cNvPr id="61" name="Picture 2" descr="C:\Users\fukui\Documents\アンサンブルダウンスケール\pptx\Yamase\report2013\fig\EOF2\t_01st_CCR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466992"/>
              <a:ext cx="5224830" cy="245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正方形/長方形 61"/>
            <p:cNvSpPr/>
            <p:nvPr/>
          </p:nvSpPr>
          <p:spPr>
            <a:xfrm>
              <a:off x="2123728" y="3637527"/>
              <a:ext cx="5173176" cy="295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7" name="Picture 3" descr="C:\Users\fukui\Documents\アンサンブルダウンスケール\pptx\Yamase\report2013\fig\EOF2\t_1stmode_map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3" y="1334747"/>
              <a:ext cx="1859858" cy="2308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正方形/長方形 27"/>
            <p:cNvSpPr/>
            <p:nvPr/>
          </p:nvSpPr>
          <p:spPr>
            <a:xfrm>
              <a:off x="2223178" y="3640994"/>
              <a:ext cx="5024940" cy="281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161601" y="774896"/>
              <a:ext cx="8703534" cy="2903243"/>
              <a:chOff x="868222" y="2825004"/>
              <a:chExt cx="9728371" cy="3245099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868222" y="2825004"/>
                <a:ext cx="9728371" cy="3245099"/>
                <a:chOff x="868222" y="2825004"/>
                <a:chExt cx="9728371" cy="3245099"/>
              </a:xfrm>
            </p:grpSpPr>
            <p:sp>
              <p:nvSpPr>
                <p:cNvPr id="24" name="正方形/長方形 23"/>
                <p:cNvSpPr/>
                <p:nvPr/>
              </p:nvSpPr>
              <p:spPr>
                <a:xfrm>
                  <a:off x="868222" y="3175292"/>
                  <a:ext cx="9728371" cy="289481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162262" y="2825004"/>
                  <a:ext cx="8962917" cy="65363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3200" dirty="0">
                      <a:latin typeface="HGPｺﾞｼｯｸE" pitchFamily="50" charset="-128"/>
                      <a:ea typeface="HGPｺﾞｼｯｸE" pitchFamily="50" charset="-128"/>
                    </a:rPr>
                    <a:t>東北</a:t>
                  </a:r>
                  <a:r>
                    <a:rPr lang="ja-JP" altLang="en-US" sz="3200" dirty="0" smtClean="0">
                      <a:latin typeface="HGPｺﾞｼｯｸE" pitchFamily="50" charset="-128"/>
                      <a:ea typeface="HGPｺﾞｼｯｸE" pitchFamily="50" charset="-128"/>
                    </a:rPr>
                    <a:t>全域モード </a:t>
                  </a:r>
                  <a:r>
                    <a:rPr lang="en-US" altLang="ja-JP" sz="3200" dirty="0" smtClean="0">
                      <a:latin typeface="HGPｺﾞｼｯｸE" pitchFamily="50" charset="-128"/>
                      <a:ea typeface="HGPｺﾞｼｯｸE" pitchFamily="50" charset="-128"/>
                    </a:rPr>
                    <a:t>(</a:t>
                  </a:r>
                  <a:r>
                    <a:rPr lang="ja-JP" altLang="en-US" sz="3200" dirty="0" smtClean="0">
                      <a:latin typeface="HGPｺﾞｼｯｸE" pitchFamily="50" charset="-128"/>
                      <a:ea typeface="HGPｺﾞｼｯｸE" pitchFamily="50" charset="-128"/>
                    </a:rPr>
                    <a:t>第</a:t>
                  </a:r>
                  <a:r>
                    <a:rPr lang="en-US" altLang="ja-JP" sz="3200" dirty="0" smtClean="0">
                      <a:latin typeface="HGPｺﾞｼｯｸE" pitchFamily="50" charset="-128"/>
                      <a:ea typeface="HGPｺﾞｼｯｸE" pitchFamily="50" charset="-128"/>
                    </a:rPr>
                    <a:t>1</a:t>
                  </a:r>
                  <a:r>
                    <a:rPr lang="ja-JP" altLang="en-US" sz="3200" dirty="0" smtClean="0">
                      <a:latin typeface="HGPｺﾞｼｯｸE" pitchFamily="50" charset="-128"/>
                      <a:ea typeface="HGPｺﾞｼｯｸE" pitchFamily="50" charset="-128"/>
                    </a:rPr>
                    <a:t>モード：予測可能性８日</a:t>
                  </a:r>
                  <a:r>
                    <a:rPr lang="en-US" altLang="ja-JP" sz="3200" dirty="0" smtClean="0">
                      <a:latin typeface="HGPｺﾞｼｯｸE" pitchFamily="50" charset="-128"/>
                      <a:ea typeface="HGPｺﾞｼｯｸE" pitchFamily="50" charset="-128"/>
                    </a:rPr>
                    <a:t>)</a:t>
                  </a:r>
                  <a:endParaRPr kumimoji="1" lang="en-US" altLang="ja-JP" sz="3200" dirty="0" smtClean="0">
                    <a:latin typeface="HGPｺﾞｼｯｸE" pitchFamily="50" charset="-128"/>
                    <a:ea typeface="HGPｺﾞｼｯｸE" pitchFamily="50" charset="-128"/>
                  </a:endParaRPr>
                </a:p>
              </p:txBody>
            </p:sp>
          </p:grpSp>
          <p:sp>
            <p:nvSpPr>
              <p:cNvPr id="18" name="正方形/長方形 17"/>
              <p:cNvSpPr/>
              <p:nvPr/>
            </p:nvSpPr>
            <p:spPr>
              <a:xfrm>
                <a:off x="2987824" y="3591529"/>
                <a:ext cx="2952328" cy="1975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6441839" y="3581943"/>
                <a:ext cx="2450641" cy="2070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3383336" y="3429000"/>
                <a:ext cx="2455802" cy="44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latin typeface="HGPｺﾞｼｯｸE" pitchFamily="50" charset="-128"/>
                    <a:ea typeface="HGPｺﾞｼｯｸE" pitchFamily="50" charset="-128"/>
                  </a:rPr>
                  <a:t>観測との相関係数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5940151" y="3412719"/>
                <a:ext cx="3046303" cy="44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latin typeface="HGPｺﾞｼｯｸE" pitchFamily="50" charset="-128"/>
                    <a:ea typeface="HGPｺﾞｼｯｸE" pitchFamily="50" charset="-128"/>
                  </a:rPr>
                  <a:t>観測に対する回帰係数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</p:grpSp>
      <p:grpSp>
        <p:nvGrpSpPr>
          <p:cNvPr id="47" name="グループ化 46"/>
          <p:cNvGrpSpPr/>
          <p:nvPr/>
        </p:nvGrpSpPr>
        <p:grpSpPr>
          <a:xfrm>
            <a:off x="159224" y="3767326"/>
            <a:ext cx="8805264" cy="3190066"/>
            <a:chOff x="159224" y="3767326"/>
            <a:chExt cx="8805264" cy="3190066"/>
          </a:xfrm>
        </p:grpSpPr>
        <p:pic>
          <p:nvPicPr>
            <p:cNvPr id="1030" name="Picture 6" descr="C:\Users\fukui\Documents\アンサンブルダウンスケール\pptx\Yamase\report2013\fig\EOF2\t_03rd_CCRC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251" y="4494981"/>
              <a:ext cx="5179207" cy="2390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fukui\Documents\アンサンブルダウンスケール\pptx\Yamase\report2013\fig\EOF2\t_3rdmode_ma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09" y="4365104"/>
              <a:ext cx="1879374" cy="2308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正方形/長方形 48"/>
            <p:cNvSpPr/>
            <p:nvPr/>
          </p:nvSpPr>
          <p:spPr>
            <a:xfrm>
              <a:off x="2355372" y="6675522"/>
              <a:ext cx="5024940" cy="281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5" name="グループ化 34"/>
            <p:cNvGrpSpPr/>
            <p:nvPr/>
          </p:nvGrpSpPr>
          <p:grpSpPr>
            <a:xfrm>
              <a:off x="159224" y="3767326"/>
              <a:ext cx="8805264" cy="2924957"/>
              <a:chOff x="868222" y="2800733"/>
              <a:chExt cx="9842080" cy="3269370"/>
            </a:xfrm>
          </p:grpSpPr>
          <p:grpSp>
            <p:nvGrpSpPr>
              <p:cNvPr id="37" name="グループ化 36"/>
              <p:cNvGrpSpPr/>
              <p:nvPr/>
            </p:nvGrpSpPr>
            <p:grpSpPr>
              <a:xfrm>
                <a:off x="868222" y="2800733"/>
                <a:ext cx="9842080" cy="3269370"/>
                <a:chOff x="868222" y="2800733"/>
                <a:chExt cx="9842080" cy="3269370"/>
              </a:xfrm>
            </p:grpSpPr>
            <p:sp>
              <p:nvSpPr>
                <p:cNvPr id="42" name="正方形/長方形 41"/>
                <p:cNvSpPr/>
                <p:nvPr/>
              </p:nvSpPr>
              <p:spPr>
                <a:xfrm>
                  <a:off x="868222" y="3175292"/>
                  <a:ext cx="9842080" cy="289481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1242749" y="2800733"/>
                  <a:ext cx="8984632" cy="65363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206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3200" dirty="0" smtClean="0">
                      <a:latin typeface="HGPｺﾞｼｯｸE" pitchFamily="50" charset="-128"/>
                      <a:ea typeface="HGPｺﾞｼｯｸE" pitchFamily="50" charset="-128"/>
                    </a:rPr>
                    <a:t>南北モード </a:t>
                  </a:r>
                  <a:r>
                    <a:rPr lang="en-US" altLang="ja-JP" sz="3200" dirty="0" smtClean="0">
                      <a:latin typeface="HGPｺﾞｼｯｸE" pitchFamily="50" charset="-128"/>
                      <a:ea typeface="HGPｺﾞｼｯｸE" pitchFamily="50" charset="-128"/>
                    </a:rPr>
                    <a:t>(</a:t>
                  </a:r>
                  <a:r>
                    <a:rPr lang="ja-JP" altLang="en-US" sz="3200" dirty="0" smtClean="0">
                      <a:latin typeface="HGPｺﾞｼｯｸE" pitchFamily="50" charset="-128"/>
                      <a:ea typeface="HGPｺﾞｼｯｸE" pitchFamily="50" charset="-128"/>
                    </a:rPr>
                    <a:t>第</a:t>
                  </a:r>
                  <a:r>
                    <a:rPr lang="en-US" altLang="ja-JP" sz="3200" dirty="0" smtClean="0">
                      <a:latin typeface="HGPｺﾞｼｯｸE" pitchFamily="50" charset="-128"/>
                      <a:ea typeface="HGPｺﾞｼｯｸE" pitchFamily="50" charset="-128"/>
                    </a:rPr>
                    <a:t>3</a:t>
                  </a:r>
                  <a:r>
                    <a:rPr lang="ja-JP" altLang="en-US" sz="3200" dirty="0" smtClean="0">
                      <a:latin typeface="HGPｺﾞｼｯｸE" pitchFamily="50" charset="-128"/>
                      <a:ea typeface="HGPｺﾞｼｯｸE" pitchFamily="50" charset="-128"/>
                    </a:rPr>
                    <a:t>モード：</a:t>
                  </a:r>
                  <a:r>
                    <a:rPr lang="ja-JP" altLang="en-US" sz="3200" dirty="0">
                      <a:latin typeface="HGPｺﾞｼｯｸE" pitchFamily="50" charset="-128"/>
                      <a:ea typeface="HGPｺﾞｼｯｸE" pitchFamily="50" charset="-128"/>
                    </a:rPr>
                    <a:t>予測</a:t>
                  </a:r>
                  <a:r>
                    <a:rPr lang="ja-JP" altLang="en-US" sz="3200" dirty="0" smtClean="0">
                      <a:latin typeface="HGPｺﾞｼｯｸE" pitchFamily="50" charset="-128"/>
                      <a:ea typeface="HGPｺﾞｼｯｸE" pitchFamily="50" charset="-128"/>
                    </a:rPr>
                    <a:t>可能性２日</a:t>
                  </a:r>
                  <a:r>
                    <a:rPr lang="en-US" altLang="ja-JP" sz="3200" dirty="0" smtClean="0">
                      <a:latin typeface="HGPｺﾞｼｯｸE" pitchFamily="50" charset="-128"/>
                      <a:ea typeface="HGPｺﾞｼｯｸE" pitchFamily="50" charset="-128"/>
                    </a:rPr>
                    <a:t>)</a:t>
                  </a:r>
                  <a:endParaRPr kumimoji="1" lang="en-US" altLang="ja-JP" sz="3200" dirty="0" smtClean="0">
                    <a:latin typeface="HGPｺﾞｼｯｸE" pitchFamily="50" charset="-128"/>
                    <a:ea typeface="HGPｺﾞｼｯｸE" pitchFamily="50" charset="-128"/>
                  </a:endParaRPr>
                </a:p>
              </p:txBody>
            </p:sp>
          </p:grpSp>
          <p:sp>
            <p:nvSpPr>
              <p:cNvPr id="38" name="正方形/長方形 37"/>
              <p:cNvSpPr/>
              <p:nvPr/>
            </p:nvSpPr>
            <p:spPr>
              <a:xfrm>
                <a:off x="3627454" y="3629873"/>
                <a:ext cx="2495094" cy="1975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6355781" y="3629873"/>
                <a:ext cx="2664296" cy="1975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3385993" y="3468899"/>
                <a:ext cx="2575331" cy="44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latin typeface="HGPｺﾞｼｯｸE" pitchFamily="50" charset="-128"/>
                    <a:ea typeface="HGPｺﾞｼｯｸE" pitchFamily="50" charset="-128"/>
                  </a:rPr>
                  <a:t>観測との相関係数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 rot="10800000" flipV="1">
                <a:off x="6042062" y="3468899"/>
                <a:ext cx="3040884" cy="44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latin typeface="HGPｺﾞｼｯｸE" pitchFamily="50" charset="-128"/>
                    <a:ea typeface="HGPｺﾞｼｯｸE" pitchFamily="50" charset="-128"/>
                  </a:rPr>
                  <a:t>観測に対する回帰係数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</p:grpSp>
      <p:sp>
        <p:nvSpPr>
          <p:cNvPr id="30" name="テキスト ボックス 29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アンサンブル</a:t>
            </a:r>
            <a:r>
              <a:rPr lang="en-US" altLang="ja-JP" sz="2800" dirty="0" smtClean="0"/>
              <a:t>DS</a:t>
            </a:r>
            <a:r>
              <a:rPr lang="ja-JP" altLang="en-US" sz="2800" dirty="0" smtClean="0"/>
              <a:t>によるヤマセモードの予測可能性を検討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84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20030625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6663" y="4148073"/>
            <a:ext cx="2261937" cy="3196799"/>
          </a:xfrm>
          <a:prstGeom prst="rect">
            <a:avLst/>
          </a:prstGeom>
        </p:spPr>
      </p:pic>
      <p:pic>
        <p:nvPicPr>
          <p:cNvPr id="34" name="図 33" descr="パソコン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495" y="2782684"/>
            <a:ext cx="911456" cy="911456"/>
          </a:xfrm>
          <a:prstGeom prst="rect">
            <a:avLst/>
          </a:prstGeom>
        </p:spPr>
      </p:pic>
      <p:pic>
        <p:nvPicPr>
          <p:cNvPr id="4" name="図 3" descr="5kmメッシュ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52" y="1321515"/>
            <a:ext cx="1141309" cy="161924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0" y="799769"/>
            <a:ext cx="2976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4080"/>
                </a:solidFill>
              </a:rPr>
              <a:t>アンサンブル予測計算</a:t>
            </a:r>
            <a:endParaRPr kumimoji="1" lang="en-US" altLang="ja-JP" sz="2000" dirty="0" smtClean="0">
              <a:solidFill>
                <a:srgbClr val="00408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91" y="2923920"/>
            <a:ext cx="291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1F497D"/>
                </a:solidFill>
              </a:rPr>
              <a:t>２週間予測</a:t>
            </a:r>
            <a:r>
              <a:rPr lang="en-US" altLang="ja-JP" sz="2000" dirty="0" smtClean="0">
                <a:solidFill>
                  <a:srgbClr val="1F497D"/>
                </a:solidFill>
              </a:rPr>
              <a:t>×</a:t>
            </a:r>
            <a:r>
              <a:rPr lang="ja-JP" altLang="en-US" sz="2000" dirty="0" smtClean="0">
                <a:solidFill>
                  <a:srgbClr val="1F497D"/>
                </a:solidFill>
              </a:rPr>
              <a:t>４期間</a:t>
            </a:r>
            <a:endParaRPr lang="en-US" altLang="ja-JP" sz="2000" dirty="0" smtClean="0">
              <a:solidFill>
                <a:srgbClr val="1F497D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rgbClr val="1F497D"/>
                </a:solidFill>
              </a:rPr>
              <a:t>1.25°</a:t>
            </a:r>
            <a:r>
              <a:rPr kumimoji="1" lang="ja-JP" altLang="en-US" sz="2000" dirty="0" smtClean="0">
                <a:solidFill>
                  <a:srgbClr val="1F497D"/>
                </a:solidFill>
              </a:rPr>
              <a:t>から</a:t>
            </a:r>
            <a:r>
              <a:rPr kumimoji="1" lang="en-US" altLang="ja-JP" sz="2000" dirty="0" smtClean="0">
                <a:solidFill>
                  <a:srgbClr val="1F497D"/>
                </a:solidFill>
              </a:rPr>
              <a:t>5km</a:t>
            </a:r>
            <a:r>
              <a:rPr kumimoji="1" lang="ja-JP" altLang="en-US" sz="2000" dirty="0" smtClean="0">
                <a:solidFill>
                  <a:srgbClr val="1F497D"/>
                </a:solidFill>
              </a:rPr>
              <a:t>へ</a:t>
            </a:r>
            <a:endParaRPr kumimoji="1" lang="en-US" altLang="ja-JP" sz="2000" dirty="0" smtClean="0">
              <a:solidFill>
                <a:srgbClr val="1F497D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rgbClr val="FF6600"/>
                </a:solidFill>
              </a:rPr>
              <a:t>力学的</a:t>
            </a:r>
            <a:r>
              <a:rPr kumimoji="1" lang="en-US" altLang="ja-JP" sz="2000" dirty="0" smtClean="0">
                <a:solidFill>
                  <a:srgbClr val="FF6600"/>
                </a:solidFill>
              </a:rPr>
              <a:t>DS</a:t>
            </a:r>
            <a:r>
              <a:rPr lang="ja-JP" altLang="en-US" sz="2000" dirty="0" smtClean="0">
                <a:solidFill>
                  <a:srgbClr val="1F497D"/>
                </a:solidFill>
              </a:rPr>
              <a:t>したもの</a:t>
            </a:r>
            <a:endParaRPr kumimoji="1" lang="ja-JP" altLang="en-US" sz="2000" dirty="0">
              <a:solidFill>
                <a:srgbClr val="1F497D"/>
              </a:solidFill>
            </a:endParaRPr>
          </a:p>
        </p:txBody>
      </p:sp>
      <p:sp>
        <p:nvSpPr>
          <p:cNvPr id="22" name="平行四辺形 21"/>
          <p:cNvSpPr/>
          <p:nvPr/>
        </p:nvSpPr>
        <p:spPr>
          <a:xfrm>
            <a:off x="2917148" y="2904839"/>
            <a:ext cx="1291349" cy="441784"/>
          </a:xfrm>
          <a:prstGeom prst="parallelogram">
            <a:avLst>
              <a:gd name="adj" fmla="val 74997"/>
            </a:avLst>
          </a:prstGeom>
          <a:gradFill flip="none" rotWithShape="1">
            <a:gsLst>
              <a:gs pos="0">
                <a:srgbClr val="66CCFF"/>
              </a:gs>
              <a:gs pos="100000">
                <a:srgbClr val="DDF4FF"/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/>
        </p:nvSpPr>
        <p:spPr>
          <a:xfrm>
            <a:off x="2917148" y="2737401"/>
            <a:ext cx="1291349" cy="441784"/>
          </a:xfrm>
          <a:prstGeom prst="parallelogram">
            <a:avLst>
              <a:gd name="adj" fmla="val 74997"/>
            </a:avLst>
          </a:prstGeom>
          <a:gradFill flip="none" rotWithShape="1">
            <a:gsLst>
              <a:gs pos="0">
                <a:srgbClr val="66CCFF"/>
              </a:gs>
              <a:gs pos="100000">
                <a:srgbClr val="DDF4FF"/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2917148" y="2569965"/>
            <a:ext cx="1291349" cy="441784"/>
          </a:xfrm>
          <a:prstGeom prst="parallelogram">
            <a:avLst>
              <a:gd name="adj" fmla="val 74997"/>
            </a:avLst>
          </a:prstGeom>
          <a:gradFill flip="none" rotWithShape="1">
            <a:gsLst>
              <a:gs pos="0">
                <a:srgbClr val="66CCFF"/>
              </a:gs>
              <a:gs pos="100000">
                <a:srgbClr val="DDF4FF"/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トライプ矢印 24"/>
          <p:cNvSpPr/>
          <p:nvPr/>
        </p:nvSpPr>
        <p:spPr>
          <a:xfrm>
            <a:off x="4318557" y="2024014"/>
            <a:ext cx="455560" cy="814471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平行四辺形 26"/>
          <p:cNvSpPr/>
          <p:nvPr/>
        </p:nvSpPr>
        <p:spPr>
          <a:xfrm>
            <a:off x="2917148" y="2402529"/>
            <a:ext cx="1291349" cy="441784"/>
          </a:xfrm>
          <a:prstGeom prst="parallelogram">
            <a:avLst>
              <a:gd name="adj" fmla="val 74997"/>
            </a:avLst>
          </a:prstGeom>
          <a:gradFill flip="none" rotWithShape="1">
            <a:gsLst>
              <a:gs pos="0">
                <a:srgbClr val="66CCFF"/>
              </a:gs>
              <a:gs pos="100000">
                <a:srgbClr val="DDF4FF"/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ストライプ矢印 28"/>
          <p:cNvSpPr/>
          <p:nvPr/>
        </p:nvSpPr>
        <p:spPr>
          <a:xfrm>
            <a:off x="6691203" y="1982596"/>
            <a:ext cx="455560" cy="814471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中かっこ 29"/>
          <p:cNvSpPr/>
          <p:nvPr/>
        </p:nvSpPr>
        <p:spPr>
          <a:xfrm>
            <a:off x="6228468" y="1551549"/>
            <a:ext cx="350389" cy="1701581"/>
          </a:xfrm>
          <a:prstGeom prst="rightBrace">
            <a:avLst>
              <a:gd name="adj1" fmla="val 59555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吹き出し 30"/>
          <p:cNvSpPr/>
          <p:nvPr/>
        </p:nvSpPr>
        <p:spPr>
          <a:xfrm>
            <a:off x="7205523" y="1456694"/>
            <a:ext cx="1392387" cy="1179123"/>
          </a:xfrm>
          <a:prstGeom prst="wedgeRoundRectCallout">
            <a:avLst>
              <a:gd name="adj1" fmla="val 45929"/>
              <a:gd name="adj2" fmla="val 73284"/>
              <a:gd name="adj3" fmla="val 16667"/>
            </a:avLst>
          </a:prstGeom>
          <a:gradFill>
            <a:gsLst>
              <a:gs pos="0">
                <a:srgbClr val="B40050"/>
              </a:gs>
              <a:gs pos="100000">
                <a:srgbClr val="FEA4B1"/>
              </a:gs>
            </a:gsLst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/>
          </a:p>
          <a:p>
            <a:pPr algn="ctr"/>
            <a:r>
              <a:rPr lang="ja-JP" altLang="en-US" dirty="0" smtClean="0"/>
              <a:t>葉いもち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感染確率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◯%</a:t>
            </a:r>
          </a:p>
          <a:p>
            <a:pPr algn="ctr"/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021049" y="675184"/>
            <a:ext cx="187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1F497D"/>
                </a:solidFill>
              </a:rPr>
              <a:t>確率予報として</a:t>
            </a:r>
            <a:endParaRPr kumimoji="1" lang="en-US" altLang="ja-JP" dirty="0" smtClean="0">
              <a:solidFill>
                <a:srgbClr val="1F497D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1F497D"/>
                </a:solidFill>
              </a:rPr>
              <a:t>編集</a:t>
            </a:r>
            <a:endParaRPr kumimoji="1" lang="ja-JP" altLang="en-US" dirty="0">
              <a:solidFill>
                <a:srgbClr val="1F497D"/>
              </a:solidFill>
            </a:endParaRPr>
          </a:p>
        </p:txBody>
      </p:sp>
      <p:sp>
        <p:nvSpPr>
          <p:cNvPr id="36" name="平行四辺形 35"/>
          <p:cNvSpPr/>
          <p:nvPr/>
        </p:nvSpPr>
        <p:spPr>
          <a:xfrm>
            <a:off x="2917148" y="2235095"/>
            <a:ext cx="1291349" cy="441784"/>
          </a:xfrm>
          <a:prstGeom prst="parallelogram">
            <a:avLst>
              <a:gd name="adj" fmla="val 74997"/>
            </a:avLst>
          </a:prstGeom>
          <a:gradFill flip="none" rotWithShape="1">
            <a:gsLst>
              <a:gs pos="0">
                <a:srgbClr val="66CCFF"/>
              </a:gs>
              <a:gs pos="100000">
                <a:srgbClr val="DDF4FF"/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平行四辺形 36"/>
          <p:cNvSpPr/>
          <p:nvPr/>
        </p:nvSpPr>
        <p:spPr>
          <a:xfrm>
            <a:off x="2917148" y="2067660"/>
            <a:ext cx="1291349" cy="441784"/>
          </a:xfrm>
          <a:prstGeom prst="parallelogram">
            <a:avLst>
              <a:gd name="adj" fmla="val 74997"/>
            </a:avLst>
          </a:prstGeom>
          <a:gradFill flip="none" rotWithShape="1">
            <a:gsLst>
              <a:gs pos="0">
                <a:srgbClr val="66CCFF"/>
              </a:gs>
              <a:gs pos="100000">
                <a:srgbClr val="DDF4FF"/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/>
          <p:cNvSpPr/>
          <p:nvPr/>
        </p:nvSpPr>
        <p:spPr>
          <a:xfrm>
            <a:off x="2917148" y="1900224"/>
            <a:ext cx="1291349" cy="441784"/>
          </a:xfrm>
          <a:prstGeom prst="parallelogram">
            <a:avLst>
              <a:gd name="adj" fmla="val 74997"/>
            </a:avLst>
          </a:prstGeom>
          <a:gradFill flip="none" rotWithShape="1">
            <a:gsLst>
              <a:gs pos="0">
                <a:srgbClr val="66CCFF"/>
              </a:gs>
              <a:gs pos="100000">
                <a:srgbClr val="DDF4FF"/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平行四辺形 38"/>
          <p:cNvSpPr/>
          <p:nvPr/>
        </p:nvSpPr>
        <p:spPr>
          <a:xfrm>
            <a:off x="2917148" y="1732790"/>
            <a:ext cx="1291349" cy="441784"/>
          </a:xfrm>
          <a:prstGeom prst="parallelogram">
            <a:avLst>
              <a:gd name="adj" fmla="val 74997"/>
            </a:avLst>
          </a:prstGeom>
          <a:gradFill flip="none" rotWithShape="1">
            <a:gsLst>
              <a:gs pos="0">
                <a:srgbClr val="66CCFF"/>
              </a:gs>
              <a:gs pos="100000">
                <a:srgbClr val="DDF4FF"/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平行四辺形 39"/>
          <p:cNvSpPr/>
          <p:nvPr/>
        </p:nvSpPr>
        <p:spPr>
          <a:xfrm>
            <a:off x="2917148" y="1565355"/>
            <a:ext cx="1291349" cy="441784"/>
          </a:xfrm>
          <a:prstGeom prst="parallelogram">
            <a:avLst>
              <a:gd name="adj" fmla="val 74997"/>
            </a:avLst>
          </a:prstGeom>
          <a:gradFill flip="none" rotWithShape="1">
            <a:gsLst>
              <a:gs pos="0">
                <a:srgbClr val="66CCFF"/>
              </a:gs>
              <a:gs pos="100000">
                <a:srgbClr val="DDF4FF"/>
              </a:gs>
            </a:gsLst>
            <a:lin ang="16200000" scaled="0"/>
            <a:tileRect/>
          </a:gradFill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13494" y="816688"/>
            <a:ext cx="189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1F497D"/>
                </a:solidFill>
              </a:rPr>
              <a:t>アンサンブル予測</a:t>
            </a:r>
            <a:endParaRPr lang="en-US" altLang="ja-JP" dirty="0" smtClean="0">
              <a:solidFill>
                <a:srgbClr val="1F497D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1F497D"/>
                </a:solidFill>
              </a:rPr>
              <a:t>９メンバー</a:t>
            </a:r>
            <a:endParaRPr kumimoji="1" lang="ja-JP" altLang="en-US" dirty="0">
              <a:solidFill>
                <a:srgbClr val="1F497D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10625" y="616633"/>
            <a:ext cx="2221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1F497D"/>
                </a:solidFill>
              </a:rPr>
              <a:t>各メンバーで</a:t>
            </a:r>
            <a:endParaRPr lang="en-US" altLang="ja-JP" dirty="0" smtClean="0">
              <a:solidFill>
                <a:srgbClr val="1F497D"/>
              </a:solidFill>
            </a:endParaRPr>
          </a:p>
          <a:p>
            <a:pPr algn="ctr"/>
            <a:r>
              <a:rPr lang="en-US" altLang="en-US" dirty="0" smtClean="0">
                <a:solidFill>
                  <a:srgbClr val="1F497D"/>
                </a:solidFill>
              </a:rPr>
              <a:t>葉いもち予察モデル</a:t>
            </a:r>
            <a:endParaRPr lang="en-US" altLang="ja-JP" dirty="0" smtClean="0">
              <a:solidFill>
                <a:srgbClr val="1F497D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rgbClr val="1F497D"/>
                </a:solidFill>
              </a:rPr>
              <a:t>(BLASTAM)</a:t>
            </a:r>
            <a:r>
              <a:rPr lang="ja-JP" altLang="en-US" dirty="0" smtClean="0">
                <a:solidFill>
                  <a:srgbClr val="1F497D"/>
                </a:solidFill>
              </a:rPr>
              <a:t>を計算</a:t>
            </a:r>
            <a:endParaRPr kumimoji="1" lang="ja-JP" altLang="en-US" dirty="0">
              <a:solidFill>
                <a:srgbClr val="1F497D"/>
              </a:solidFill>
            </a:endParaRPr>
          </a:p>
        </p:txBody>
      </p:sp>
      <p:sp>
        <p:nvSpPr>
          <p:cNvPr id="50" name="平行四辺形 49"/>
          <p:cNvSpPr/>
          <p:nvPr/>
        </p:nvSpPr>
        <p:spPr>
          <a:xfrm>
            <a:off x="4815532" y="2897438"/>
            <a:ext cx="1291349" cy="441784"/>
          </a:xfrm>
          <a:prstGeom prst="parallelogram">
            <a:avLst>
              <a:gd name="adj" fmla="val 749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平行四辺形 50"/>
          <p:cNvSpPr/>
          <p:nvPr/>
        </p:nvSpPr>
        <p:spPr>
          <a:xfrm>
            <a:off x="4815532" y="2729999"/>
            <a:ext cx="1291349" cy="441784"/>
          </a:xfrm>
          <a:prstGeom prst="parallelogram">
            <a:avLst>
              <a:gd name="adj" fmla="val 749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平行四辺形 51"/>
          <p:cNvSpPr/>
          <p:nvPr/>
        </p:nvSpPr>
        <p:spPr>
          <a:xfrm>
            <a:off x="4815532" y="2562564"/>
            <a:ext cx="1291349" cy="441784"/>
          </a:xfrm>
          <a:prstGeom prst="parallelogram">
            <a:avLst>
              <a:gd name="adj" fmla="val 749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平行四辺形 52"/>
          <p:cNvSpPr/>
          <p:nvPr/>
        </p:nvSpPr>
        <p:spPr>
          <a:xfrm>
            <a:off x="4815532" y="2395128"/>
            <a:ext cx="1291349" cy="441784"/>
          </a:xfrm>
          <a:prstGeom prst="parallelogram">
            <a:avLst>
              <a:gd name="adj" fmla="val 749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平行四辺形 53"/>
          <p:cNvSpPr/>
          <p:nvPr/>
        </p:nvSpPr>
        <p:spPr>
          <a:xfrm>
            <a:off x="4815532" y="2227694"/>
            <a:ext cx="1291349" cy="441784"/>
          </a:xfrm>
          <a:prstGeom prst="parallelogram">
            <a:avLst>
              <a:gd name="adj" fmla="val 749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平行四辺形 54"/>
          <p:cNvSpPr/>
          <p:nvPr/>
        </p:nvSpPr>
        <p:spPr>
          <a:xfrm>
            <a:off x="4815532" y="2060258"/>
            <a:ext cx="1291349" cy="441784"/>
          </a:xfrm>
          <a:prstGeom prst="parallelogram">
            <a:avLst>
              <a:gd name="adj" fmla="val 749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平行四辺形 55"/>
          <p:cNvSpPr/>
          <p:nvPr/>
        </p:nvSpPr>
        <p:spPr>
          <a:xfrm>
            <a:off x="4815532" y="1892823"/>
            <a:ext cx="1291349" cy="441784"/>
          </a:xfrm>
          <a:prstGeom prst="parallelogram">
            <a:avLst>
              <a:gd name="adj" fmla="val 749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平行四辺形 56"/>
          <p:cNvSpPr/>
          <p:nvPr/>
        </p:nvSpPr>
        <p:spPr>
          <a:xfrm>
            <a:off x="4815532" y="1725389"/>
            <a:ext cx="1291349" cy="441784"/>
          </a:xfrm>
          <a:prstGeom prst="parallelogram">
            <a:avLst>
              <a:gd name="adj" fmla="val 749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平行四辺形 57"/>
          <p:cNvSpPr/>
          <p:nvPr/>
        </p:nvSpPr>
        <p:spPr>
          <a:xfrm>
            <a:off x="4815532" y="1557954"/>
            <a:ext cx="1291349" cy="441784"/>
          </a:xfrm>
          <a:prstGeom prst="parallelogram">
            <a:avLst>
              <a:gd name="adj" fmla="val 749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19236" y="3346175"/>
            <a:ext cx="504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5D5D5D"/>
                </a:solidFill>
              </a:rPr>
              <a:t>アンサンブル予測：</a:t>
            </a:r>
            <a:r>
              <a:rPr lang="ja-JP" altLang="en-US" dirty="0" smtClean="0">
                <a:solidFill>
                  <a:srgbClr val="5D5D5D"/>
                </a:solidFill>
              </a:rPr>
              <a:t>複数回の数値予報結果から</a:t>
            </a:r>
            <a:endParaRPr kumimoji="1" lang="en-US" altLang="ja-JP" dirty="0" smtClean="0">
              <a:solidFill>
                <a:srgbClr val="5D5D5D"/>
              </a:solidFill>
            </a:endParaRPr>
          </a:p>
          <a:p>
            <a:r>
              <a:rPr kumimoji="1" lang="ja-JP" altLang="en-US" dirty="0" smtClean="0">
                <a:solidFill>
                  <a:srgbClr val="5D5D5D"/>
                </a:solidFill>
              </a:rPr>
              <a:t>現象の出現確率で表現する手法（</a:t>
            </a:r>
            <a:r>
              <a:rPr kumimoji="1" lang="en-US" altLang="ja-JP" dirty="0" smtClean="0">
                <a:solidFill>
                  <a:srgbClr val="5D5D5D"/>
                </a:solidFill>
              </a:rPr>
              <a:t>ex. </a:t>
            </a:r>
            <a:r>
              <a:rPr kumimoji="1" lang="ja-JP" altLang="en-US" dirty="0" smtClean="0">
                <a:solidFill>
                  <a:srgbClr val="5D5D5D"/>
                </a:solidFill>
              </a:rPr>
              <a:t>降水確率）</a:t>
            </a:r>
            <a:endParaRPr kumimoji="1" lang="en-US" altLang="ja-JP" dirty="0" smtClean="0">
              <a:solidFill>
                <a:srgbClr val="5D5D5D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-27384"/>
            <a:ext cx="9143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/>
              <a:t>アンサンブル予測の農業モデルへの展開</a:t>
            </a:r>
            <a:endParaRPr lang="en-US" altLang="ja-JP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" y="1199950"/>
            <a:ext cx="1457436" cy="1537451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 rot="19443421">
            <a:off x="1194183" y="1745478"/>
            <a:ext cx="538288" cy="66974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左中かっこ 31"/>
          <p:cNvSpPr/>
          <p:nvPr/>
        </p:nvSpPr>
        <p:spPr>
          <a:xfrm flipH="1">
            <a:off x="2280346" y="1216798"/>
            <a:ext cx="512305" cy="1787550"/>
          </a:xfrm>
          <a:prstGeom prst="leftBrace">
            <a:avLst>
              <a:gd name="adj1" fmla="val 86463"/>
              <a:gd name="adj2" fmla="val 5144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9" y="4649479"/>
            <a:ext cx="3196440" cy="180038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808" y="4619287"/>
            <a:ext cx="461665" cy="15694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595959"/>
                </a:solidFill>
              </a:rPr>
              <a:t>判定一致度</a:t>
            </a:r>
            <a:endParaRPr kumimoji="1" lang="ja-JP" altLang="en-US" dirty="0">
              <a:solidFill>
                <a:srgbClr val="595959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7065" y="6453336"/>
            <a:ext cx="373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595959"/>
                </a:solidFill>
              </a:rPr>
              <a:t>各メンバーの正解率は</a:t>
            </a:r>
            <a:r>
              <a:rPr lang="ja-JP" altLang="en-US" dirty="0" smtClean="0">
                <a:solidFill>
                  <a:srgbClr val="595959"/>
                </a:solidFill>
              </a:rPr>
              <a:t>３</a:t>
            </a:r>
            <a:r>
              <a:rPr lang="en-US" altLang="ja-JP" dirty="0" smtClean="0">
                <a:solidFill>
                  <a:srgbClr val="595959"/>
                </a:solidFill>
              </a:rPr>
              <a:t>−</a:t>
            </a:r>
            <a:r>
              <a:rPr lang="ja-JP" altLang="en-US" dirty="0" smtClean="0">
                <a:solidFill>
                  <a:srgbClr val="595959"/>
                </a:solidFill>
              </a:rPr>
              <a:t>７割程度</a:t>
            </a:r>
            <a:endParaRPr lang="en-US" altLang="ja-JP" dirty="0" smtClean="0">
              <a:solidFill>
                <a:srgbClr val="595959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579945" y="4089746"/>
            <a:ext cx="80613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ストライプ矢印 12"/>
          <p:cNvSpPr/>
          <p:nvPr/>
        </p:nvSpPr>
        <p:spPr>
          <a:xfrm>
            <a:off x="3431087" y="5030629"/>
            <a:ext cx="663656" cy="1031990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55923" y="4907672"/>
            <a:ext cx="2637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「</a:t>
            </a:r>
            <a:r>
              <a:rPr kumimoji="1" lang="ja-JP" altLang="en-US" sz="2000" dirty="0" smtClean="0">
                <a:solidFill>
                  <a:schemeClr val="accent6">
                    <a:lumMod val="75000"/>
                  </a:schemeClr>
                </a:solidFill>
              </a:rPr>
              <a:t>９メンバーでの確率</a:t>
            </a:r>
            <a:r>
              <a:rPr kumimoji="1"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」</a:t>
            </a:r>
            <a:endParaRPr kumimoji="1"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で表すことで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分布型が一致する</a:t>
            </a:r>
            <a:endParaRPr kumimoji="1"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（数うてば当たる）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2003</a:t>
            </a:r>
            <a:r>
              <a:rPr kumimoji="1"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kumimoji="1"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kumimoji="1"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月</a:t>
            </a:r>
            <a:r>
              <a:rPr kumimoji="1"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r>
            <a:r>
              <a:rPr kumimoji="1"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日の例</a:t>
            </a:r>
            <a:endParaRPr kumimoji="1"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2110" y="4276951"/>
            <a:ext cx="1957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観測値</a:t>
            </a:r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による結果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336064" y="4137965"/>
            <a:ext cx="16320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予測値による</a:t>
            </a:r>
            <a:endParaRPr kumimoji="1"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発生確率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0" y="4077072"/>
            <a:ext cx="373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>
                <a:solidFill>
                  <a:srgbClr val="595959"/>
                </a:solidFill>
              </a:rPr>
              <a:t>AMeDAS</a:t>
            </a:r>
            <a:r>
              <a:rPr lang="ja-JP" altLang="en-US" dirty="0" smtClean="0">
                <a:solidFill>
                  <a:srgbClr val="595959"/>
                </a:solidFill>
              </a:rPr>
              <a:t>入力と各メンバー入力による感染判定の一致格子数</a:t>
            </a:r>
            <a:endParaRPr kumimoji="1" lang="ja-JP" alt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00201"/>
            <a:ext cx="8229600" cy="9647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dirty="0"/>
              <a:t>（</a:t>
            </a:r>
            <a:r>
              <a:rPr lang="ja-JP" altLang="en-US" dirty="0" smtClean="0"/>
              <a:t>予測</a:t>
            </a:r>
            <a:r>
              <a:rPr lang="ja-JP" altLang="en-US" dirty="0"/>
              <a:t>出穂日－</a:t>
            </a:r>
            <a:r>
              <a:rPr lang="en-US" altLang="ja-JP" dirty="0"/>
              <a:t>5</a:t>
            </a:r>
            <a:r>
              <a:rPr lang="ja-JP" altLang="en-US" dirty="0" smtClean="0"/>
              <a:t>日）～（予測</a:t>
            </a:r>
            <a:r>
              <a:rPr lang="ja-JP" altLang="en-US" dirty="0"/>
              <a:t>出穂</a:t>
            </a:r>
            <a:r>
              <a:rPr lang="ja-JP" altLang="en-US" dirty="0" smtClean="0"/>
              <a:t>日）～（予測</a:t>
            </a:r>
            <a:r>
              <a:rPr lang="ja-JP" altLang="en-US" dirty="0"/>
              <a:t>出穂日＋</a:t>
            </a:r>
            <a:r>
              <a:rPr lang="en-US" altLang="ja-JP" dirty="0"/>
              <a:t>5</a:t>
            </a:r>
            <a:r>
              <a:rPr lang="ja-JP" altLang="en-US" dirty="0" smtClean="0"/>
              <a:t>日）の</a:t>
            </a:r>
            <a:r>
              <a:rPr lang="ja-JP" altLang="en-US" dirty="0"/>
              <a:t>間の各日（</a:t>
            </a:r>
            <a:r>
              <a:rPr lang="en-US" altLang="ja-JP" dirty="0"/>
              <a:t>11</a:t>
            </a:r>
            <a:r>
              <a:rPr lang="ja-JP" altLang="en-US" dirty="0"/>
              <a:t>日）をスタートとする</a:t>
            </a:r>
            <a:r>
              <a:rPr lang="en-US" altLang="ja-JP" dirty="0"/>
              <a:t>10</a:t>
            </a:r>
            <a:r>
              <a:rPr lang="ja-JP" altLang="en-US" dirty="0"/>
              <a:t>日間の最高気温の平均を計算して，以下の基準で注意喚起レベルを決定</a:t>
            </a:r>
            <a:r>
              <a:rPr lang="ja-JP" altLang="en-US" dirty="0" smtClean="0"/>
              <a:t>する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69615"/>
          <a:stretch/>
        </p:blipFill>
        <p:spPr bwMode="auto">
          <a:xfrm>
            <a:off x="539552" y="4209103"/>
            <a:ext cx="3564699" cy="126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4209103"/>
            <a:ext cx="2880320" cy="22388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16038" y="2688355"/>
            <a:ext cx="5544616" cy="1028677"/>
          </a:xfrm>
          <a:prstGeom prst="rect">
            <a:avLst/>
          </a:prstGeom>
          <a:ln w="28575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ja-JP" altLang="ja-JP" sz="1800" dirty="0"/>
              <a:t>レベル</a:t>
            </a:r>
            <a:r>
              <a:rPr lang="ja-JP" altLang="ja-JP" sz="1800" dirty="0" smtClean="0"/>
              <a:t>３</a:t>
            </a:r>
            <a:r>
              <a:rPr lang="ja-JP" altLang="en-US" sz="1800" dirty="0" smtClean="0"/>
              <a:t>：</a:t>
            </a:r>
            <a:r>
              <a:rPr lang="ja-JP" altLang="ja-JP" sz="1800" dirty="0" smtClean="0"/>
              <a:t>予測</a:t>
            </a:r>
            <a:r>
              <a:rPr lang="ja-JP" altLang="ja-JP" sz="1800" dirty="0"/>
              <a:t>出穂日±</a:t>
            </a:r>
            <a:r>
              <a:rPr lang="en-US" altLang="ja-JP" sz="1800" dirty="0"/>
              <a:t>3</a:t>
            </a:r>
            <a:r>
              <a:rPr lang="ja-JP" altLang="ja-JP" sz="1800" dirty="0"/>
              <a:t>日に，</a:t>
            </a:r>
            <a:r>
              <a:rPr lang="en-US" altLang="ja-JP" sz="1800" dirty="0"/>
              <a:t>30</a:t>
            </a:r>
            <a:r>
              <a:rPr lang="ja-JP" altLang="ja-JP" sz="1800" dirty="0"/>
              <a:t>℃以上が</a:t>
            </a:r>
            <a:r>
              <a:rPr lang="en-US" altLang="ja-JP" sz="1800" dirty="0"/>
              <a:t>4</a:t>
            </a:r>
            <a:r>
              <a:rPr lang="ja-JP" altLang="ja-JP" sz="1800" dirty="0"/>
              <a:t>回</a:t>
            </a:r>
            <a:r>
              <a:rPr lang="ja-JP" altLang="ja-JP" sz="1800" dirty="0" smtClean="0"/>
              <a:t>以上</a:t>
            </a:r>
            <a:endParaRPr lang="en-US" altLang="ja-JP" sz="1800" dirty="0" smtClean="0"/>
          </a:p>
          <a:p>
            <a:pPr marL="0" lvl="0" indent="0">
              <a:buNone/>
            </a:pPr>
            <a:r>
              <a:rPr lang="ja-JP" altLang="ja-JP" sz="1800" dirty="0"/>
              <a:t>レベル</a:t>
            </a:r>
            <a:r>
              <a:rPr lang="ja-JP" altLang="ja-JP" sz="1800" dirty="0" smtClean="0"/>
              <a:t>２</a:t>
            </a:r>
            <a:r>
              <a:rPr lang="ja-JP" altLang="en-US" sz="1800" dirty="0" smtClean="0"/>
              <a:t>：</a:t>
            </a:r>
            <a:r>
              <a:rPr lang="ja-JP" altLang="ja-JP" sz="1800" dirty="0" smtClean="0"/>
              <a:t>予測</a:t>
            </a:r>
            <a:r>
              <a:rPr lang="ja-JP" altLang="ja-JP" sz="1800" dirty="0"/>
              <a:t>出穂日±</a:t>
            </a:r>
            <a:r>
              <a:rPr lang="en-US" altLang="ja-JP" sz="1800" dirty="0"/>
              <a:t>3</a:t>
            </a:r>
            <a:r>
              <a:rPr lang="ja-JP" altLang="ja-JP" sz="1800" dirty="0"/>
              <a:t>日に，</a:t>
            </a:r>
            <a:r>
              <a:rPr lang="en-US" altLang="ja-JP" sz="1800" dirty="0"/>
              <a:t>30</a:t>
            </a:r>
            <a:r>
              <a:rPr lang="ja-JP" altLang="ja-JP" sz="1800" dirty="0"/>
              <a:t>℃以上が</a:t>
            </a:r>
            <a:r>
              <a:rPr lang="en-US" altLang="ja-JP" sz="1800" dirty="0"/>
              <a:t>1</a:t>
            </a:r>
            <a:r>
              <a:rPr lang="ja-JP" altLang="ja-JP" sz="1800" dirty="0"/>
              <a:t>～</a:t>
            </a:r>
            <a:r>
              <a:rPr lang="en-US" altLang="ja-JP" sz="1800" dirty="0"/>
              <a:t>3</a:t>
            </a:r>
            <a:r>
              <a:rPr lang="ja-JP" altLang="ja-JP" sz="1800" dirty="0"/>
              <a:t>回</a:t>
            </a:r>
            <a:r>
              <a:rPr lang="ja-JP" altLang="ja-JP" sz="1800" dirty="0" smtClean="0"/>
              <a:t>以上</a:t>
            </a:r>
            <a:endParaRPr lang="en-US" altLang="ja-JP" sz="1800" dirty="0" smtClean="0"/>
          </a:p>
          <a:p>
            <a:pPr marL="0" lvl="0" indent="0">
              <a:buNone/>
            </a:pPr>
            <a:r>
              <a:rPr lang="ja-JP" altLang="ja-JP" sz="1800" dirty="0"/>
              <a:t>レベル</a:t>
            </a:r>
            <a:r>
              <a:rPr lang="ja-JP" altLang="ja-JP" sz="1800" dirty="0" smtClean="0"/>
              <a:t>１</a:t>
            </a:r>
            <a:r>
              <a:rPr lang="ja-JP" altLang="en-US" sz="1800" dirty="0" smtClean="0"/>
              <a:t>：</a:t>
            </a:r>
            <a:r>
              <a:rPr lang="en-US" altLang="ja-JP" sz="1800" dirty="0" smtClean="0"/>
              <a:t>30</a:t>
            </a:r>
            <a:r>
              <a:rPr lang="ja-JP" altLang="ja-JP" sz="1800" dirty="0"/>
              <a:t>℃以上の日があり，レベル</a:t>
            </a:r>
            <a:r>
              <a:rPr lang="en-US" altLang="ja-JP" sz="1800" dirty="0"/>
              <a:t>2</a:t>
            </a:r>
            <a:r>
              <a:rPr lang="ja-JP" altLang="ja-JP" sz="1800" dirty="0" err="1"/>
              <a:t>，</a:t>
            </a:r>
            <a:r>
              <a:rPr lang="en-US" altLang="ja-JP" sz="1800" dirty="0"/>
              <a:t>3</a:t>
            </a:r>
            <a:r>
              <a:rPr lang="ja-JP" altLang="ja-JP" sz="1800" dirty="0"/>
              <a:t>以外</a:t>
            </a:r>
          </a:p>
          <a:p>
            <a:pPr marL="0" lvl="0" indent="0">
              <a:buNone/>
            </a:pPr>
            <a:endParaRPr lang="ja-JP" altLang="en-US" sz="1800" dirty="0"/>
          </a:p>
        </p:txBody>
      </p:sp>
      <p:pic>
        <p:nvPicPr>
          <p:cNvPr id="8" name="図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39417" r="67081" b="1238"/>
          <a:stretch/>
        </p:blipFill>
        <p:spPr bwMode="auto">
          <a:xfrm>
            <a:off x="4488346" y="4127766"/>
            <a:ext cx="108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3059832" y="5836279"/>
            <a:ext cx="1247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FF0000"/>
                </a:solidFill>
              </a:rPr>
              <a:t>生育モデルによる</a:t>
            </a:r>
            <a:endParaRPr kumimoji="1" lang="en-US" altLang="ja-JP" sz="11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100" b="1" dirty="0" smtClean="0">
                <a:solidFill>
                  <a:srgbClr val="FF0000"/>
                </a:solidFill>
              </a:rPr>
              <a:t>予測出穂</a:t>
            </a:r>
            <a:r>
              <a:rPr lang="ja-JP" altLang="en-US" sz="1100" b="1" dirty="0">
                <a:solidFill>
                  <a:srgbClr val="FF0000"/>
                </a:solidFill>
              </a:rPr>
              <a:t>日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>
            <a:stCxn id="32" idx="1"/>
          </p:cNvCxnSpPr>
          <p:nvPr/>
        </p:nvCxnSpPr>
        <p:spPr>
          <a:xfrm flipH="1" flipV="1">
            <a:off x="7596336" y="6267166"/>
            <a:ext cx="265246" cy="375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9" idx="0"/>
            <a:endCxn id="8" idx="1"/>
          </p:cNvCxnSpPr>
          <p:nvPr/>
        </p:nvCxnSpPr>
        <p:spPr>
          <a:xfrm flipV="1">
            <a:off x="3683561" y="5297766"/>
            <a:ext cx="804785" cy="5385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6046787" y="3734577"/>
            <a:ext cx="19398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b="1" dirty="0" smtClean="0">
                <a:solidFill>
                  <a:srgbClr val="FF0000"/>
                </a:solidFill>
              </a:rPr>
              <a:t>1km</a:t>
            </a:r>
            <a:r>
              <a:rPr lang="ja-JP" altLang="en-US" sz="1100" b="1" dirty="0" smtClean="0">
                <a:solidFill>
                  <a:srgbClr val="FF0000"/>
                </a:solidFill>
              </a:rPr>
              <a:t>メッシュ気温データによる</a:t>
            </a:r>
            <a:endParaRPr lang="en-US" altLang="ja-JP" sz="1100" b="1" dirty="0" smtClean="0">
              <a:solidFill>
                <a:srgbClr val="FF0000"/>
              </a:solidFill>
            </a:endParaRPr>
          </a:p>
          <a:p>
            <a:r>
              <a:rPr lang="en-US" altLang="ja-JP" sz="1100" b="1" dirty="0" smtClean="0">
                <a:solidFill>
                  <a:srgbClr val="FF0000"/>
                </a:solidFill>
              </a:rPr>
              <a:t>10</a:t>
            </a:r>
            <a:r>
              <a:rPr lang="ja-JP" altLang="en-US" sz="1100" b="1" dirty="0" smtClean="0">
                <a:solidFill>
                  <a:srgbClr val="FF0000"/>
                </a:solidFill>
              </a:rPr>
              <a:t>日間の最高気温の平均値</a:t>
            </a:r>
            <a:endParaRPr lang="ja-JP" altLang="en-US" sz="110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861582" y="6427113"/>
            <a:ext cx="12474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>
                <a:solidFill>
                  <a:srgbClr val="FF0000"/>
                </a:solidFill>
              </a:rPr>
              <a:t>生育モデルに</a:t>
            </a:r>
            <a:r>
              <a:rPr lang="ja-JP" altLang="en-US" sz="1100" b="1" dirty="0" smtClean="0">
                <a:solidFill>
                  <a:srgbClr val="FF0000"/>
                </a:solidFill>
              </a:rPr>
              <a:t>よる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r>
              <a:rPr kumimoji="1" lang="ja-JP" altLang="en-US" sz="1100" b="1" dirty="0" smtClean="0">
                <a:solidFill>
                  <a:srgbClr val="FF0000"/>
                </a:solidFill>
              </a:rPr>
              <a:t>予測出穂日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44" name="直線矢印コネクタ 43"/>
          <p:cNvCxnSpPr>
            <a:stCxn id="20" idx="1"/>
          </p:cNvCxnSpPr>
          <p:nvPr/>
        </p:nvCxnSpPr>
        <p:spPr>
          <a:xfrm flipH="1">
            <a:off x="5568346" y="3950021"/>
            <a:ext cx="478441" cy="4150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467544" y="3796131"/>
            <a:ext cx="3292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/>
              <a:t>出力例：レベル</a:t>
            </a:r>
            <a:r>
              <a:rPr lang="en-US" altLang="ja-JP" sz="1600" b="1" dirty="0" smtClean="0"/>
              <a:t>1</a:t>
            </a:r>
            <a:r>
              <a:rPr lang="ja-JP" altLang="en-US" sz="1600" b="1" dirty="0" smtClean="0"/>
              <a:t>（盛岡市，</a:t>
            </a:r>
            <a:r>
              <a:rPr lang="en-US" altLang="ja-JP" sz="1600" b="1" dirty="0" smtClean="0"/>
              <a:t>2012.9.5</a:t>
            </a:r>
            <a:r>
              <a:rPr lang="ja-JP" altLang="en-US" sz="1600" b="1" dirty="0" smtClean="0"/>
              <a:t>）</a:t>
            </a:r>
            <a:endParaRPr kumimoji="1" lang="ja-JP" altLang="en-US" sz="16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37348" y="6427113"/>
            <a:ext cx="325922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ja-JP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情報提供は</a:t>
            </a:r>
            <a:r>
              <a:rPr kumimoji="1" lang="en-US" altLang="ja-JP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  <a:r>
              <a:rPr kumimoji="1" lang="ja-JP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年度から開始</a:t>
            </a:r>
            <a:endParaRPr kumimoji="1" lang="ja-JP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農業気象情報の発信</a:t>
            </a:r>
            <a:r>
              <a:rPr kumimoji="1" lang="en-US" altLang="ja-JP" sz="2800" dirty="0" smtClean="0"/>
              <a:t>: </a:t>
            </a:r>
            <a:r>
              <a:rPr kumimoji="1" lang="ja-JP" altLang="en-US" sz="2800" dirty="0" smtClean="0"/>
              <a:t>胴割れ注意報、収穫適期情報の追加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7504" y="112474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胴割れ注意報</a:t>
            </a:r>
            <a:r>
              <a:rPr kumimoji="1" lang="en-US" altLang="ja-JP" sz="2800" dirty="0" smtClean="0"/>
              <a:t>: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7504" y="548680"/>
            <a:ext cx="898239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FF"/>
                </a:solidFill>
              </a:rPr>
              <a:t>高温障害</a:t>
            </a:r>
            <a:r>
              <a:rPr kumimoji="1" lang="ja-JP" altLang="en-US" sz="2000" dirty="0" smtClean="0"/>
              <a:t>に関わる</a:t>
            </a:r>
            <a:r>
              <a:rPr kumimoji="1" lang="ja-JP" altLang="en-US" sz="2000" dirty="0" smtClean="0">
                <a:solidFill>
                  <a:srgbClr val="0000FF"/>
                </a:solidFill>
              </a:rPr>
              <a:t>胴割れ注意報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と</a:t>
            </a:r>
            <a:r>
              <a:rPr kumimoji="1" lang="ja-JP" altLang="en-US" sz="2000" dirty="0" smtClean="0">
                <a:solidFill>
                  <a:srgbClr val="0000FF"/>
                </a:solidFill>
              </a:rPr>
              <a:t>収穫適期情報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(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割愛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)</a:t>
            </a:r>
            <a:r>
              <a:rPr lang="ja-JP" altLang="en-US" sz="2000" dirty="0" smtClean="0">
                <a:solidFill>
                  <a:srgbClr val="000000"/>
                </a:solidFill>
              </a:rPr>
              <a:t>を新規に追加、配信開始。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最終成果への見通し</a:t>
            </a:r>
            <a:endParaRPr kumimoji="1" lang="ja-JP" altLang="en-US" sz="32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544616"/>
          </a:xfrm>
          <a:ln w="19050" cmpd="sng"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ダウンスケーリングシステム</a:t>
            </a:r>
            <a:r>
              <a:rPr lang="ja-JP" altLang="en-US" sz="2400" dirty="0" smtClean="0"/>
              <a:t>の高度化</a:t>
            </a:r>
            <a:endParaRPr kumimoji="1" lang="en-US" altLang="ja-JP" sz="2400" dirty="0" smtClean="0"/>
          </a:p>
          <a:p>
            <a:pPr lvl="1"/>
            <a:r>
              <a:rPr kumimoji="1" lang="ja-JP" altLang="en-US" sz="2000" dirty="0" smtClean="0"/>
              <a:t>気候診断、気象予測に貢献できるシステムに。</a:t>
            </a:r>
            <a:endParaRPr kumimoji="1" lang="en-US" altLang="ja-JP" sz="2000" dirty="0" smtClean="0"/>
          </a:p>
          <a:p>
            <a:pPr lvl="1"/>
            <a:r>
              <a:rPr lang="ja-JP" altLang="en-US" sz="2000" dirty="0"/>
              <a:t>下層雲のデータ同化、側面境界の</a:t>
            </a:r>
            <a:r>
              <a:rPr lang="ja-JP" altLang="en-US" sz="2000" dirty="0" smtClean="0"/>
              <a:t>最適化、</a:t>
            </a:r>
            <a:endParaRPr lang="en-US" altLang="ja-JP" sz="2000" dirty="0" smtClean="0"/>
          </a:p>
          <a:p>
            <a:pPr marL="457200" lvl="1" indent="0">
              <a:buNone/>
            </a:pPr>
            <a:r>
              <a:rPr lang="ja-JP" altLang="ja-JP" sz="2000" dirty="0"/>
              <a:t>　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アンサンブルダウンスケールシステムの構築、雲スキームの改良</a:t>
            </a:r>
            <a:endParaRPr lang="en-US" altLang="ja-JP" sz="2000" dirty="0"/>
          </a:p>
          <a:p>
            <a:endParaRPr lang="en-US" altLang="ja-JP" sz="2000" dirty="0" smtClean="0"/>
          </a:p>
          <a:p>
            <a:r>
              <a:rPr lang="ja-JP" altLang="en-US" sz="2400" dirty="0" smtClean="0"/>
              <a:t>東北の温暖化による気候の将来変化を提示し、東北の農業の将来と適応策を考える。</a:t>
            </a:r>
            <a:endParaRPr lang="en-US" altLang="ja-JP" sz="2400" dirty="0"/>
          </a:p>
          <a:p>
            <a:pPr lvl="1"/>
            <a:r>
              <a:rPr lang="en-US" altLang="ja-JP" sz="2000" dirty="0" smtClean="0"/>
              <a:t>MRI</a:t>
            </a:r>
            <a:r>
              <a:rPr lang="ja-JP" altLang="en-US" sz="2000" dirty="0" smtClean="0"/>
              <a:t>と</a:t>
            </a:r>
            <a:r>
              <a:rPr lang="en-US" altLang="ja-JP" sz="2000" dirty="0" smtClean="0"/>
              <a:t>MIROC5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DS</a:t>
            </a:r>
            <a:r>
              <a:rPr lang="ja-JP" altLang="en-US" sz="2000" dirty="0" smtClean="0"/>
              <a:t>を利用</a:t>
            </a:r>
            <a:endParaRPr lang="en-US" altLang="ja-JP" sz="2000" dirty="0" smtClean="0"/>
          </a:p>
          <a:p>
            <a:pPr lvl="1"/>
            <a:r>
              <a:rPr lang="ja-JP" altLang="en-US" sz="2000" dirty="0"/>
              <a:t>いもち病感染条件の将来変化</a:t>
            </a:r>
            <a:endParaRPr lang="en-US" altLang="ja-JP" sz="2000" dirty="0"/>
          </a:p>
          <a:p>
            <a:pPr lvl="1"/>
            <a:r>
              <a:rPr lang="ja-JP" altLang="en-US" sz="2000" dirty="0"/>
              <a:t>生育モデルと最適品種</a:t>
            </a:r>
            <a:endParaRPr lang="en-US" altLang="ja-JP" sz="2000" dirty="0"/>
          </a:p>
          <a:p>
            <a:pPr lvl="1"/>
            <a:r>
              <a:rPr lang="ja-JP" altLang="en-US" sz="2000" dirty="0"/>
              <a:t>短期・長期気温変動</a:t>
            </a:r>
            <a:r>
              <a:rPr lang="en-US" altLang="ja-JP" sz="2000" dirty="0"/>
              <a:t>(</a:t>
            </a:r>
            <a:r>
              <a:rPr lang="ja-JP" altLang="en-US" sz="2000" dirty="0"/>
              <a:t>低温、高温</a:t>
            </a:r>
            <a:r>
              <a:rPr lang="en-US" altLang="ja-JP" sz="2000" dirty="0"/>
              <a:t>)</a:t>
            </a:r>
            <a:r>
              <a:rPr lang="ja-JP" altLang="en-US" sz="2000" dirty="0"/>
              <a:t>に関する影響</a:t>
            </a:r>
            <a:r>
              <a:rPr lang="ja-JP" altLang="en-US" sz="2000" dirty="0" smtClean="0"/>
              <a:t>評価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endParaRPr kumimoji="1" lang="en-US" altLang="ja-JP" sz="2000" dirty="0" smtClean="0"/>
          </a:p>
          <a:p>
            <a:r>
              <a:rPr lang="ja-JP" altLang="en-US" sz="2400" dirty="0" smtClean="0"/>
              <a:t>短中期予測システム</a:t>
            </a:r>
            <a:r>
              <a:rPr lang="en-US" altLang="ja-JP" sz="2400" dirty="0" smtClean="0"/>
              <a:t>⇔</a:t>
            </a:r>
            <a:r>
              <a:rPr kumimoji="1" lang="ja-JP" altLang="en-US" sz="2400" dirty="0" smtClean="0"/>
              <a:t>農業気象情報</a:t>
            </a:r>
            <a:r>
              <a:rPr kumimoji="1" lang="en-US" altLang="ja-JP" sz="2400" dirty="0" smtClean="0"/>
              <a:t>⇔</a:t>
            </a:r>
            <a:r>
              <a:rPr kumimoji="1" lang="ja-JP" altLang="en-US" sz="2400" dirty="0" smtClean="0"/>
              <a:t>利用者との交流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ja-JP" sz="2400" dirty="0"/>
              <a:t>　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　利用実験を継続し改良を続ける。</a:t>
            </a:r>
            <a:endParaRPr kumimoji="1" lang="en-US" altLang="ja-JP" sz="24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1640" y="6290736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上記目標に向けて、予定通り研究を進めている。</a:t>
            </a:r>
            <a:endParaRPr lang="en-US" altLang="ja-JP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88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正方形/長方形 4"/>
          <p:cNvSpPr>
            <a:spLocks noChangeArrowheads="1"/>
          </p:cNvSpPr>
          <p:nvPr/>
        </p:nvSpPr>
        <p:spPr bwMode="auto">
          <a:xfrm>
            <a:off x="460375" y="44450"/>
            <a:ext cx="8280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>
                <a:ea typeface="HGP創英角ｺﾞｼｯｸUB" pitchFamily="50" charset="-128"/>
              </a:rPr>
              <a:t>１</a:t>
            </a:r>
            <a:r>
              <a:rPr lang="en-US" altLang="ja-JP" sz="2800" b="1" dirty="0">
                <a:ea typeface="HGP創英角ｺﾞｼｯｸUB" pitchFamily="50" charset="-128"/>
              </a:rPr>
              <a:t>. </a:t>
            </a:r>
            <a:r>
              <a:rPr lang="ja-JP" altLang="en-US" sz="2800" b="1" dirty="0">
                <a:ea typeface="HGP創英角ｺﾞｼｯｸUB" pitchFamily="50" charset="-128"/>
              </a:rPr>
              <a:t>気候研究　</a:t>
            </a:r>
            <a:r>
              <a:rPr lang="ja-JP" altLang="en-US" sz="2800" b="1" dirty="0"/>
              <a:t>地球温暖化時代の東北の気候</a:t>
            </a:r>
            <a:endParaRPr lang="en-US" altLang="ja-JP" sz="2800" b="1" dirty="0">
              <a:ea typeface="HGP創英角ｺﾞｼｯｸUB" pitchFamily="50" charset="-128"/>
            </a:endParaRPr>
          </a:p>
        </p:txBody>
      </p:sp>
      <p:sp>
        <p:nvSpPr>
          <p:cNvPr id="19458" name="テキスト ボックス 1"/>
          <p:cNvSpPr txBox="1">
            <a:spLocks noChangeArrowheads="1"/>
          </p:cNvSpPr>
          <p:nvPr/>
        </p:nvSpPr>
        <p:spPr bwMode="auto">
          <a:xfrm>
            <a:off x="179512" y="572744"/>
            <a:ext cx="8809483" cy="5632311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u="sng" dirty="0" smtClean="0">
                <a:solidFill>
                  <a:srgbClr val="FF0000"/>
                </a:solidFill>
              </a:rPr>
              <a:t>1.  </a:t>
            </a:r>
            <a:r>
              <a:rPr lang="ja-JP" altLang="en-US" sz="2000" b="1" u="sng" dirty="0">
                <a:solidFill>
                  <a:srgbClr val="FF0000"/>
                </a:solidFill>
              </a:rPr>
              <a:t>マルチモデル解析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(CMIP5</a:t>
            </a:r>
            <a:r>
              <a:rPr lang="en-US" altLang="ja-JP" sz="2000" b="1" u="sng" dirty="0">
                <a:solidFill>
                  <a:srgbClr val="FF0000"/>
                </a:solidFill>
              </a:rPr>
              <a:t>)</a:t>
            </a:r>
            <a:r>
              <a:rPr lang="ja-JP" altLang="en-US" sz="2000" b="1" u="sng" dirty="0">
                <a:solidFill>
                  <a:srgbClr val="FF0000"/>
                </a:solidFill>
              </a:rPr>
              <a:t>を実施</a:t>
            </a:r>
            <a:endParaRPr lang="en-US" altLang="ja-JP" sz="2000" b="1" u="sng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>
                <a:solidFill>
                  <a:srgbClr val="FF0000"/>
                </a:solidFill>
              </a:rPr>
              <a:t>気候モデル間で共通の特徴が明らか</a:t>
            </a:r>
            <a:r>
              <a:rPr lang="ja-JP" altLang="en-US" sz="2000" dirty="0" smtClean="0">
                <a:solidFill>
                  <a:srgbClr val="FF0000"/>
                </a:solidFill>
              </a:rPr>
              <a:t>に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 smtClean="0">
                <a:solidFill>
                  <a:srgbClr val="000000"/>
                </a:solidFill>
              </a:rPr>
              <a:t>オホーツク海高気圧の将来変化を検討</a:t>
            </a:r>
            <a:endParaRPr lang="en-US" altLang="ja-JP" sz="2000" dirty="0">
              <a:solidFill>
                <a:srgbClr val="000000"/>
              </a:solidFill>
            </a:endParaRPr>
          </a:p>
          <a:p>
            <a:endParaRPr lang="en-US" altLang="ja-JP" sz="2000" dirty="0"/>
          </a:p>
          <a:p>
            <a:r>
              <a:rPr lang="en-US" altLang="ja-JP" sz="2000" b="1" u="sng" dirty="0" smtClean="0">
                <a:solidFill>
                  <a:srgbClr val="FF0000"/>
                </a:solidFill>
              </a:rPr>
              <a:t>2. 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現在・将来気候のダウンスケーリング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(JRA25, MRI 20kmAGCM, MIROC5)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を完了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      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       </a:t>
            </a:r>
            <a:r>
              <a:rPr lang="ja-JP" altLang="en-US" sz="2000" dirty="0" smtClean="0">
                <a:solidFill>
                  <a:srgbClr val="FF0000"/>
                </a:solidFill>
              </a:rPr>
              <a:t>温暖化後も現在気候と同じヤマセの気候偏差場が出現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800100" lvl="1" indent="-342900"/>
            <a:r>
              <a:rPr lang="ja-JP" altLang="en-US" sz="2000" dirty="0" smtClean="0"/>
              <a:t>将来気候とヤマセの顕著事例のさらなる理解。</a:t>
            </a:r>
            <a:endParaRPr lang="en-US" altLang="ja-JP" sz="2000" dirty="0" smtClean="0"/>
          </a:p>
          <a:p>
            <a:pPr marL="800100" lvl="1" indent="-342900"/>
            <a:r>
              <a:rPr lang="ja-JP" altLang="en-US" sz="2000" dirty="0"/>
              <a:t>将来気候</a:t>
            </a:r>
            <a:r>
              <a:rPr lang="ja-JP" altLang="en-US" sz="2000" dirty="0" smtClean="0"/>
              <a:t>データを農業気象の影響評価研究に適用開始。</a:t>
            </a:r>
            <a:endParaRPr lang="en-US" altLang="ja-JP" sz="2000" dirty="0" smtClean="0"/>
          </a:p>
          <a:p>
            <a:pPr marL="800100" lvl="1" indent="-342900"/>
            <a:endParaRPr lang="en-US" altLang="ja-JP" sz="2000" dirty="0"/>
          </a:p>
          <a:p>
            <a:r>
              <a:rPr lang="en-US" altLang="ja-JP" sz="2000" b="1" u="sng" dirty="0">
                <a:solidFill>
                  <a:srgbClr val="FF0000"/>
                </a:solidFill>
              </a:rPr>
              <a:t>3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. 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海</a:t>
            </a:r>
            <a:r>
              <a:rPr lang="ja-JP" altLang="en-US" sz="2000" b="1" u="sng" dirty="0">
                <a:solidFill>
                  <a:srgbClr val="FF0000"/>
                </a:solidFill>
              </a:rPr>
              <a:t>上下層雲の検証とスキームの改良</a:t>
            </a:r>
            <a:r>
              <a:rPr lang="en-US" altLang="ja-JP" sz="2000" b="1" dirty="0">
                <a:solidFill>
                  <a:srgbClr val="FF0000"/>
                </a:solidFill>
              </a:rPr>
              <a:t> 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 smtClean="0">
                <a:solidFill>
                  <a:srgbClr val="FF0000"/>
                </a:solidFill>
              </a:rPr>
              <a:t>雲</a:t>
            </a:r>
            <a:r>
              <a:rPr lang="ja-JP" altLang="en-US" sz="2000" dirty="0">
                <a:solidFill>
                  <a:srgbClr val="FF0000"/>
                </a:solidFill>
              </a:rPr>
              <a:t>再現の</a:t>
            </a:r>
            <a:r>
              <a:rPr lang="ja-JP" altLang="en-US" sz="2000" dirty="0" smtClean="0">
                <a:solidFill>
                  <a:srgbClr val="FF0000"/>
                </a:solidFill>
              </a:rPr>
              <a:t>解像度依存性</a:t>
            </a:r>
            <a:r>
              <a:rPr lang="ja-JP" altLang="en-US" sz="2000" dirty="0">
                <a:solidFill>
                  <a:srgbClr val="FF0000"/>
                </a:solidFill>
              </a:rPr>
              <a:t>を</a:t>
            </a:r>
            <a:r>
              <a:rPr lang="ja-JP" altLang="en-US" sz="2000" dirty="0" smtClean="0">
                <a:solidFill>
                  <a:srgbClr val="FF0000"/>
                </a:solidFill>
              </a:rPr>
              <a:t>把握</a:t>
            </a:r>
            <a:r>
              <a:rPr lang="en-US" altLang="ja-JP" sz="2000" dirty="0">
                <a:solidFill>
                  <a:srgbClr val="FF0000"/>
                </a:solidFill>
              </a:rPr>
              <a:t>(1-20km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 smtClean="0">
                <a:solidFill>
                  <a:srgbClr val="FF0000"/>
                </a:solidFill>
              </a:rPr>
              <a:t>衛星の雲観測の解析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 smtClean="0"/>
              <a:t>気候モデルにおける下層雲再現性の評価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altLang="ja-JP" sz="2000" dirty="0"/>
          </a:p>
          <a:p>
            <a:r>
              <a:rPr lang="en-US" altLang="ja-JP" sz="2000" b="1" u="sng" dirty="0"/>
              <a:t>4</a:t>
            </a:r>
            <a:r>
              <a:rPr lang="en-US" altLang="ja-JP" sz="2000" b="1" u="sng" dirty="0" smtClean="0"/>
              <a:t>.  </a:t>
            </a:r>
            <a:r>
              <a:rPr lang="ja-JP" altLang="en-US" sz="2000" b="1" u="sng" dirty="0" smtClean="0"/>
              <a:t>東北地方の農業の温暖化適応策</a:t>
            </a:r>
            <a:endParaRPr lang="en-US" altLang="ja-JP" sz="2000" b="1" u="sng" dirty="0" smtClean="0"/>
          </a:p>
          <a:p>
            <a:pPr lvl="1"/>
            <a:r>
              <a:rPr lang="ja-JP" altLang="en-US" sz="2000" dirty="0" smtClean="0"/>
              <a:t>温暖化予測の不確実性に配慮しつつ、間欠的に発生するヤマセや異常高温に対処するために、気象予測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短</a:t>
            </a:r>
            <a:r>
              <a:rPr lang="en-US" altLang="ja-JP" sz="2000" dirty="0" smtClean="0"/>
              <a:t>-</a:t>
            </a:r>
            <a:r>
              <a:rPr lang="ja-JP" altLang="en-US" sz="2000" dirty="0" smtClean="0"/>
              <a:t>中・長期予測）の高度利用を推進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3968" y="6488668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ja-JP" altLang="en-US" dirty="0" smtClean="0">
                <a:solidFill>
                  <a:srgbClr val="FF0000"/>
                </a:solidFill>
              </a:rPr>
              <a:t>赤字：成果</a:t>
            </a:r>
            <a:r>
              <a:rPr kumimoji="1" lang="ja-JP" altLang="en-US" dirty="0" smtClean="0"/>
              <a:t>、</a:t>
            </a:r>
            <a:r>
              <a:rPr lang="ja-JP" altLang="en-US" dirty="0"/>
              <a:t>黒</a:t>
            </a:r>
            <a:r>
              <a:rPr kumimoji="1" lang="ja-JP" altLang="en-US" dirty="0" smtClean="0"/>
              <a:t>字：今後の課題）</a:t>
            </a:r>
            <a:endParaRPr kumimoji="1" lang="ja-JP" altLang="en-US" dirty="0"/>
          </a:p>
        </p:txBody>
      </p:sp>
      <p:sp>
        <p:nvSpPr>
          <p:cNvPr id="2" name="下矢印 1"/>
          <p:cNvSpPr/>
          <p:nvPr/>
        </p:nvSpPr>
        <p:spPr>
          <a:xfrm>
            <a:off x="2555776" y="4725144"/>
            <a:ext cx="1368152" cy="36004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6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下矢印 31"/>
          <p:cNvSpPr>
            <a:spLocks noChangeArrowheads="1"/>
          </p:cNvSpPr>
          <p:nvPr/>
        </p:nvSpPr>
        <p:spPr bwMode="auto">
          <a:xfrm>
            <a:off x="1979712" y="1700808"/>
            <a:ext cx="1080120" cy="225000"/>
          </a:xfrm>
          <a:prstGeom prst="downArrow">
            <a:avLst>
              <a:gd name="adj1" fmla="val 62694"/>
              <a:gd name="adj2" fmla="val 64176"/>
            </a:avLst>
          </a:prstGeom>
          <a:solidFill>
            <a:srgbClr val="A3DA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2534" name="角丸四角形 27"/>
          <p:cNvSpPr>
            <a:spLocks noChangeArrowheads="1"/>
          </p:cNvSpPr>
          <p:nvPr/>
        </p:nvSpPr>
        <p:spPr bwMode="auto">
          <a:xfrm>
            <a:off x="539552" y="1265871"/>
            <a:ext cx="6048672" cy="43493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A3DA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45" name="Rectangle 565"/>
          <p:cNvSpPr>
            <a:spLocks noChangeArrowheads="1"/>
          </p:cNvSpPr>
          <p:nvPr/>
        </p:nvSpPr>
        <p:spPr bwMode="auto">
          <a:xfrm>
            <a:off x="611560" y="1331792"/>
            <a:ext cx="1514996" cy="297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9815" tIns="9908" rIns="19815" bIns="9908">
            <a:spAutoFit/>
          </a:bodyPr>
          <a:lstStyle/>
          <a:p>
            <a:pPr defTabSz="198438">
              <a:defRPr/>
            </a:pPr>
            <a:r>
              <a:rPr lang="ja-JP" altLang="en-US" dirty="0" smtClean="0">
                <a:solidFill>
                  <a:srgbClr val="000000"/>
                </a:solidFill>
                <a:cs typeface="+mn-cs"/>
              </a:rPr>
              <a:t>再解析</a:t>
            </a:r>
            <a:r>
              <a:rPr lang="en-US" altLang="ja-JP" dirty="0" smtClean="0">
                <a:solidFill>
                  <a:srgbClr val="000000"/>
                </a:solidFill>
                <a:cs typeface="+mn-cs"/>
              </a:rPr>
              <a:t>(</a:t>
            </a:r>
            <a:r>
              <a:rPr lang="en-US" altLang="ja-JP" dirty="0">
                <a:solidFill>
                  <a:srgbClr val="000000"/>
                </a:solidFill>
                <a:cs typeface="+mn-cs"/>
              </a:rPr>
              <a:t>JRA25</a:t>
            </a:r>
            <a:r>
              <a:rPr lang="en-US" altLang="ja-JP" dirty="0" smtClean="0">
                <a:solidFill>
                  <a:srgbClr val="000000"/>
                </a:solidFill>
                <a:cs typeface="+mn-cs"/>
              </a:rPr>
              <a:t>)</a:t>
            </a:r>
            <a:endParaRPr lang="en-US" altLang="ja-JP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8" name="Rectangle 565"/>
          <p:cNvSpPr>
            <a:spLocks noChangeArrowheads="1"/>
          </p:cNvSpPr>
          <p:nvPr/>
        </p:nvSpPr>
        <p:spPr bwMode="auto">
          <a:xfrm>
            <a:off x="2195736" y="1340768"/>
            <a:ext cx="4248472" cy="297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9815" tIns="9908" rIns="19815" bIns="9908">
            <a:spAutoFit/>
          </a:bodyPr>
          <a:lstStyle/>
          <a:p>
            <a:pPr algn="ctr" defTabSz="198438">
              <a:defRPr/>
            </a:pPr>
            <a:r>
              <a:rPr lang="ja-JP" altLang="en-US" dirty="0">
                <a:solidFill>
                  <a:srgbClr val="000000"/>
                </a:solidFill>
                <a:cs typeface="+mn-cs"/>
              </a:rPr>
              <a:t>気候</a:t>
            </a:r>
            <a:r>
              <a:rPr lang="ja-JP" altLang="en-US" dirty="0" smtClean="0">
                <a:solidFill>
                  <a:srgbClr val="000000"/>
                </a:solidFill>
                <a:cs typeface="+mn-cs"/>
              </a:rPr>
              <a:t>モデル</a:t>
            </a:r>
            <a:r>
              <a:rPr lang="en-US" altLang="ja-JP" dirty="0" smtClean="0">
                <a:solidFill>
                  <a:srgbClr val="000000"/>
                </a:solidFill>
                <a:cs typeface="+mn-cs"/>
              </a:rPr>
              <a:t>(MRI 20km AGCM</a:t>
            </a:r>
            <a:r>
              <a:rPr lang="ja-JP" altLang="en-US" dirty="0" smtClean="0">
                <a:solidFill>
                  <a:srgbClr val="000000"/>
                </a:solidFill>
              </a:rPr>
              <a:t>、</a:t>
            </a:r>
            <a:r>
              <a:rPr lang="en-US" altLang="ja-JP" dirty="0" smtClean="0">
                <a:solidFill>
                  <a:srgbClr val="000000"/>
                </a:solidFill>
              </a:rPr>
              <a:t>MIROC5)</a:t>
            </a:r>
            <a:endParaRPr lang="en-US" altLang="ja-JP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" name="Rectangle 565"/>
          <p:cNvSpPr>
            <a:spLocks noChangeArrowheads="1"/>
          </p:cNvSpPr>
          <p:nvPr/>
        </p:nvSpPr>
        <p:spPr bwMode="auto">
          <a:xfrm>
            <a:off x="1187624" y="1844824"/>
            <a:ext cx="3600400" cy="2970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9815" tIns="9908" rIns="19815" bIns="9908">
            <a:spAutoFit/>
          </a:bodyPr>
          <a:lstStyle/>
          <a:p>
            <a:pPr defTabSz="198438">
              <a:defRPr/>
            </a:pPr>
            <a:r>
              <a:rPr lang="ja-JP" altLang="en-US" dirty="0">
                <a:solidFill>
                  <a:srgbClr val="000000"/>
                </a:solidFill>
                <a:cs typeface="+mn-cs"/>
              </a:rPr>
              <a:t>北日本の</a:t>
            </a:r>
            <a:r>
              <a:rPr lang="ja-JP" altLang="en-US" dirty="0" smtClean="0">
                <a:solidFill>
                  <a:srgbClr val="000000"/>
                </a:solidFill>
                <a:cs typeface="+mn-cs"/>
              </a:rPr>
              <a:t>ダウンスケーリングデータ</a:t>
            </a:r>
            <a:endParaRPr lang="en-US" altLang="ja-JP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07504" y="539388"/>
            <a:ext cx="8856984" cy="369332"/>
          </a:xfrm>
          <a:prstGeom prst="rect">
            <a:avLst/>
          </a:prstGeom>
          <a:solidFill>
            <a:srgbClr val="F9FFC0"/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ja-JP" altLang="en-US" kern="0" dirty="0" smtClean="0">
                <a:solidFill>
                  <a:srgbClr val="800000"/>
                </a:solidFill>
                <a:latin typeface="Helvetica"/>
                <a:ea typeface="ＭＳ Ｐゴシック"/>
                <a:cs typeface="ＭＳ Ｐゴシック"/>
              </a:rPr>
              <a:t>北日本の局地</a:t>
            </a:r>
            <a:r>
              <a:rPr lang="ja-JP" altLang="en-US" kern="0" dirty="0">
                <a:solidFill>
                  <a:srgbClr val="800000"/>
                </a:solidFill>
                <a:latin typeface="Helvetica"/>
                <a:ea typeface="ＭＳ Ｐゴシック"/>
                <a:cs typeface="ＭＳ Ｐゴシック"/>
              </a:rPr>
              <a:t>気候を解析できる長期間の均質かつ同じ仕様</a:t>
            </a:r>
            <a:r>
              <a:rPr lang="ja-JP" altLang="en-US" kern="0" dirty="0" smtClean="0">
                <a:solidFill>
                  <a:srgbClr val="800000"/>
                </a:solidFill>
                <a:latin typeface="Helvetica"/>
                <a:ea typeface="ＭＳ Ｐゴシック"/>
                <a:cs typeface="ＭＳ Ｐゴシック"/>
              </a:rPr>
              <a:t>の初めてのデータセットを作成</a:t>
            </a:r>
            <a:endParaRPr lang="en-US" altLang="ja-JP" kern="0" dirty="0">
              <a:solidFill>
                <a:srgbClr val="800000"/>
              </a:solidFill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627784" y="836712"/>
            <a:ext cx="1217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kern="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(</a:t>
            </a:r>
            <a:r>
              <a:rPr lang="en-US" altLang="ja-JP" kern="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20~33</a:t>
            </a:r>
            <a:r>
              <a:rPr lang="ja-JP" altLang="en-US" kern="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年</a:t>
            </a:r>
            <a:r>
              <a:rPr lang="en-US" altLang="ja-JP" kern="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51920" y="847502"/>
            <a:ext cx="3886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(</a:t>
            </a:r>
            <a:r>
              <a:rPr lang="ja-JP" altLang="en-US" kern="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同じモデル、スキーム、計算領域</a:t>
            </a:r>
            <a:r>
              <a:rPr lang="en-US" altLang="ja-JP" kern="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)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44" y="847502"/>
            <a:ext cx="14097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kern="0" dirty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(10km, 1h)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" y="-27384"/>
            <a:ext cx="9144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latin typeface="+mn-ea"/>
              </a:rPr>
              <a:t>現在・将来気候の力学的ダウンスケーリング</a:t>
            </a:r>
            <a:endParaRPr lang="en-US" altLang="ja-JP" sz="2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16216" y="1268760"/>
            <a:ext cx="2546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予定の２つの気候モデルのダウンスケーリングを完了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45051" y="1578278"/>
            <a:ext cx="1042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98438">
              <a:defRPr/>
            </a:pPr>
            <a:r>
              <a:rPr lang="en-US" altLang="ja-JP" sz="1600" dirty="0" smtClean="0">
                <a:solidFill>
                  <a:srgbClr val="000000"/>
                </a:solidFill>
              </a:rPr>
              <a:t>JMA-NHM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pic>
        <p:nvPicPr>
          <p:cNvPr id="29" name="図 28" descr="coef_map_03_miroc5_futu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63" y="2538044"/>
            <a:ext cx="1652776" cy="2003365"/>
          </a:xfrm>
          <a:prstGeom prst="rect">
            <a:avLst/>
          </a:prstGeom>
        </p:spPr>
      </p:pic>
      <p:pic>
        <p:nvPicPr>
          <p:cNvPr id="34" name="図 33" descr="coef_map_03_miroc5_pres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91" y="2538045"/>
            <a:ext cx="1686980" cy="2044824"/>
          </a:xfrm>
          <a:prstGeom prst="rect">
            <a:avLst/>
          </a:prstGeom>
        </p:spPr>
      </p:pic>
      <p:pic>
        <p:nvPicPr>
          <p:cNvPr id="35" name="図 7" descr="coef_map_JMAsurface_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" y="2547173"/>
            <a:ext cx="1485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8" descr="coef_map_MRI20km_SFA_0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95" y="2547173"/>
            <a:ext cx="1485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図 9" descr="coef_map_MRI20km_SPA_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35" y="2547173"/>
            <a:ext cx="1485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図 10" descr="coef_map_JRA25_0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67" y="2547173"/>
            <a:ext cx="1485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テキスト ボックス 1"/>
          <p:cNvSpPr txBox="1">
            <a:spLocks noChangeArrowheads="1"/>
          </p:cNvSpPr>
          <p:nvPr/>
        </p:nvSpPr>
        <p:spPr bwMode="auto">
          <a:xfrm>
            <a:off x="656703" y="3862789"/>
            <a:ext cx="936104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A3DA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400" dirty="0"/>
              <a:t>気象官署観測</a:t>
            </a:r>
          </a:p>
        </p:txBody>
      </p:sp>
      <p:sp>
        <p:nvSpPr>
          <p:cNvPr id="44" name="テキスト ボックス 14"/>
          <p:cNvSpPr txBox="1">
            <a:spLocks noChangeArrowheads="1"/>
          </p:cNvSpPr>
          <p:nvPr/>
        </p:nvSpPr>
        <p:spPr bwMode="auto">
          <a:xfrm>
            <a:off x="2096863" y="4006805"/>
            <a:ext cx="108012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A3DA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altLang="ja-JP" sz="1400" dirty="0"/>
              <a:t>JRA</a:t>
            </a:r>
            <a:r>
              <a:rPr lang="ja-JP" altLang="en-US" sz="1400" dirty="0"/>
              <a:t>再解析</a:t>
            </a:r>
          </a:p>
        </p:txBody>
      </p:sp>
      <p:sp>
        <p:nvSpPr>
          <p:cNvPr id="47" name="テキスト ボックス 15"/>
          <p:cNvSpPr txBox="1">
            <a:spLocks noChangeArrowheads="1"/>
          </p:cNvSpPr>
          <p:nvPr/>
        </p:nvSpPr>
        <p:spPr bwMode="auto">
          <a:xfrm>
            <a:off x="3609031" y="4059068"/>
            <a:ext cx="864096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A3DA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altLang="ja-JP" sz="1400" dirty="0"/>
              <a:t>MRI</a:t>
            </a:r>
            <a:r>
              <a:rPr lang="ja-JP" altLang="en-US" sz="1400" dirty="0" smtClean="0"/>
              <a:t>現在</a:t>
            </a:r>
            <a:endParaRPr lang="ja-JP" altLang="en-US" sz="1400" dirty="0"/>
          </a:p>
        </p:txBody>
      </p:sp>
      <p:sp>
        <p:nvSpPr>
          <p:cNvPr id="49" name="テキスト ボックス 16"/>
          <p:cNvSpPr txBox="1">
            <a:spLocks noChangeArrowheads="1"/>
          </p:cNvSpPr>
          <p:nvPr/>
        </p:nvSpPr>
        <p:spPr bwMode="auto">
          <a:xfrm>
            <a:off x="5049191" y="4059068"/>
            <a:ext cx="864096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A3DA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altLang="ja-JP" sz="1400" dirty="0" smtClean="0"/>
              <a:t>MRI</a:t>
            </a:r>
            <a:r>
              <a:rPr lang="ja-JP" altLang="en-US" sz="1400" dirty="0" smtClean="0"/>
              <a:t>将来</a:t>
            </a:r>
            <a:endParaRPr lang="ja-JP" altLang="en-US" sz="1400" dirty="0"/>
          </a:p>
        </p:txBody>
      </p:sp>
      <p:sp>
        <p:nvSpPr>
          <p:cNvPr id="50" name="テキスト ボックス 4"/>
          <p:cNvSpPr txBox="1">
            <a:spLocks noChangeArrowheads="1"/>
          </p:cNvSpPr>
          <p:nvPr/>
        </p:nvSpPr>
        <p:spPr bwMode="auto">
          <a:xfrm>
            <a:off x="80639" y="2278613"/>
            <a:ext cx="5890555" cy="369332"/>
          </a:xfrm>
          <a:prstGeom prst="rect">
            <a:avLst/>
          </a:prstGeom>
          <a:solidFill>
            <a:srgbClr val="D1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800" dirty="0" smtClean="0"/>
              <a:t>ヤマセの卓越に寄与する気温の東西モードの空間パターン</a:t>
            </a:r>
            <a:endParaRPr lang="ja-JP" altLang="en-US" sz="18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07504" y="4582869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気温の上位変動モードが各データセットで一致。</a:t>
            </a:r>
            <a:endParaRPr lang="en-US" altLang="ja-JP" dirty="0">
              <a:solidFill>
                <a:srgbClr val="0000FF"/>
              </a:solidFill>
            </a:endParaRPr>
          </a:p>
          <a:p>
            <a:r>
              <a:rPr lang="ja-JP" altLang="en-US" dirty="0" smtClean="0">
                <a:solidFill>
                  <a:srgbClr val="0000FF"/>
                </a:solidFill>
              </a:rPr>
              <a:t>ヤマセ特有の気温変動が将来気候データに出現。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 smtClean="0">
                <a:solidFill>
                  <a:srgbClr val="0000FF"/>
                </a:solidFill>
              </a:rPr>
              <a:t>DS</a:t>
            </a:r>
            <a:r>
              <a:rPr lang="ja-JP" altLang="en-US" dirty="0" smtClean="0">
                <a:solidFill>
                  <a:srgbClr val="0000FF"/>
                </a:solidFill>
              </a:rPr>
              <a:t>データを農業</a:t>
            </a:r>
            <a:r>
              <a:rPr lang="ja-JP" altLang="en-US" dirty="0">
                <a:solidFill>
                  <a:srgbClr val="0000FF"/>
                </a:solidFill>
              </a:rPr>
              <a:t>気象の影響評価モデルに適用</a:t>
            </a:r>
            <a:r>
              <a:rPr lang="en-US" altLang="en-US" dirty="0">
                <a:solidFill>
                  <a:srgbClr val="0000FF"/>
                </a:solidFill>
              </a:rPr>
              <a:t>開</a:t>
            </a:r>
            <a:r>
              <a:rPr lang="en-US" altLang="en-US" dirty="0" smtClean="0">
                <a:solidFill>
                  <a:srgbClr val="0000FF"/>
                </a:solidFill>
              </a:rPr>
              <a:t>始</a:t>
            </a:r>
            <a:r>
              <a:rPr lang="ja-JP" altLang="en-US" dirty="0" smtClean="0">
                <a:solidFill>
                  <a:srgbClr val="0000FF"/>
                </a:solidFill>
              </a:rPr>
              <a:t>。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3" name="テキスト ボックス 15"/>
          <p:cNvSpPr txBox="1">
            <a:spLocks noChangeArrowheads="1"/>
          </p:cNvSpPr>
          <p:nvPr/>
        </p:nvSpPr>
        <p:spPr bwMode="auto">
          <a:xfrm>
            <a:off x="6633367" y="3843625"/>
            <a:ext cx="936104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A3DA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altLang="ja-JP" sz="1400" dirty="0" smtClean="0"/>
              <a:t>MIROC5</a:t>
            </a:r>
            <a:br>
              <a:rPr lang="en-US" altLang="ja-JP" sz="1400" dirty="0" smtClean="0"/>
            </a:br>
            <a:r>
              <a:rPr lang="ja-JP" altLang="en-US" sz="1400" dirty="0" smtClean="0"/>
              <a:t>現在</a:t>
            </a:r>
            <a:endParaRPr lang="ja-JP" altLang="en-US" sz="1400" dirty="0"/>
          </a:p>
        </p:txBody>
      </p:sp>
      <p:sp>
        <p:nvSpPr>
          <p:cNvPr id="54" name="テキスト ボックス 15"/>
          <p:cNvSpPr txBox="1">
            <a:spLocks noChangeArrowheads="1"/>
          </p:cNvSpPr>
          <p:nvPr/>
        </p:nvSpPr>
        <p:spPr bwMode="auto">
          <a:xfrm>
            <a:off x="8181031" y="3790781"/>
            <a:ext cx="936104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A3DA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altLang="ja-JP" sz="1400" dirty="0" smtClean="0"/>
              <a:t>MIROC5</a:t>
            </a:r>
            <a:br>
              <a:rPr lang="en-US" altLang="ja-JP" sz="1400" dirty="0" smtClean="0"/>
            </a:br>
            <a:r>
              <a:rPr lang="en-US" altLang="en-US" sz="1400" dirty="0" smtClean="0"/>
              <a:t>将来</a:t>
            </a:r>
            <a:endParaRPr lang="ja-JP" altLang="en-US" sz="1400" dirty="0"/>
          </a:p>
        </p:txBody>
      </p:sp>
      <p:sp>
        <p:nvSpPr>
          <p:cNvPr id="69" name="テキスト ボックス 14"/>
          <p:cNvSpPr txBox="1">
            <a:spLocks noChangeArrowheads="1"/>
          </p:cNvSpPr>
          <p:nvPr/>
        </p:nvSpPr>
        <p:spPr bwMode="auto">
          <a:xfrm>
            <a:off x="1005719" y="7718847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ja-JP" altLang="en-US"/>
          </a:p>
        </p:txBody>
      </p:sp>
      <p:sp>
        <p:nvSpPr>
          <p:cNvPr id="71" name="テキスト ボックス 4"/>
          <p:cNvSpPr txBox="1">
            <a:spLocks noChangeArrowheads="1"/>
          </p:cNvSpPr>
          <p:nvPr/>
        </p:nvSpPr>
        <p:spPr bwMode="auto">
          <a:xfrm>
            <a:off x="467544" y="5662989"/>
            <a:ext cx="2808312" cy="369332"/>
          </a:xfrm>
          <a:prstGeom prst="rect">
            <a:avLst/>
          </a:prstGeom>
          <a:solidFill>
            <a:srgbClr val="D1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800" dirty="0" smtClean="0"/>
              <a:t>ヤマセ卓越場の平年偏差</a:t>
            </a:r>
            <a:endParaRPr lang="ja-JP" altLang="en-US" sz="18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39552" y="602302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過去の顕著</a:t>
            </a:r>
            <a:r>
              <a:rPr lang="ja-JP" altLang="en-US" dirty="0" smtClean="0">
                <a:solidFill>
                  <a:srgbClr val="0000FF"/>
                </a:solidFill>
              </a:rPr>
              <a:t>事例について、</a:t>
            </a:r>
            <a:r>
              <a:rPr lang="ja-JP" altLang="en-US" dirty="0">
                <a:solidFill>
                  <a:srgbClr val="0000FF"/>
                </a:solidFill>
              </a:rPr>
              <a:t>局地気候への</a:t>
            </a:r>
            <a:r>
              <a:rPr lang="ja-JP" altLang="en-US" dirty="0" smtClean="0">
                <a:solidFill>
                  <a:srgbClr val="0000FF"/>
                </a:solidFill>
              </a:rPr>
              <a:t>影響を</a:t>
            </a:r>
            <a:r>
              <a:rPr lang="en-US" altLang="ja-JP" dirty="0" smtClean="0">
                <a:solidFill>
                  <a:srgbClr val="0000FF"/>
                </a:solidFill>
              </a:rPr>
              <a:t>DS</a:t>
            </a:r>
            <a:r>
              <a:rPr lang="ja-JP" altLang="en-US" dirty="0" smtClean="0">
                <a:solidFill>
                  <a:srgbClr val="0000FF"/>
                </a:solidFill>
              </a:rPr>
              <a:t>データから明らかにする。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73" name="図 6" descr="hourly_mean_199307_TS_U10ne_V10n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84" y="4941168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図 8" descr="hourly_mean_200307_TS_U10ne_V10n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テキスト ボックス 74"/>
          <p:cNvSpPr txBox="1"/>
          <p:nvPr/>
        </p:nvSpPr>
        <p:spPr>
          <a:xfrm>
            <a:off x="5450768" y="4869160"/>
            <a:ext cx="1165604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Helvetica"/>
                <a:cs typeface="Helvetica"/>
              </a:rPr>
              <a:t>1993</a:t>
            </a:r>
            <a:r>
              <a:rPr kumimoji="1" lang="ja-JP" altLang="en-US" sz="1600" dirty="0" smtClean="0">
                <a:latin typeface="Helvetica"/>
                <a:cs typeface="Helvetica"/>
              </a:rPr>
              <a:t>年</a:t>
            </a:r>
            <a:r>
              <a:rPr kumimoji="1" lang="en-US" altLang="ja-JP" sz="1600" dirty="0" smtClean="0">
                <a:latin typeface="Helvetica"/>
                <a:cs typeface="Helvetica"/>
              </a:rPr>
              <a:t>7</a:t>
            </a:r>
            <a:r>
              <a:rPr kumimoji="1" lang="ja-JP" altLang="en-US" sz="1600" dirty="0" smtClean="0">
                <a:latin typeface="Helvetica"/>
                <a:cs typeface="Helvetica"/>
              </a:rPr>
              <a:t>月</a:t>
            </a:r>
            <a:endParaRPr kumimoji="1" lang="ja-JP" altLang="en-US" sz="1600" dirty="0">
              <a:latin typeface="Helvetica"/>
              <a:cs typeface="Helvetica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092280" y="4890646"/>
            <a:ext cx="1165604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Helvetica"/>
                <a:cs typeface="Helvetica"/>
              </a:rPr>
              <a:t>2003</a:t>
            </a:r>
            <a:r>
              <a:rPr kumimoji="1" lang="ja-JP" altLang="en-US" sz="1600" dirty="0" smtClean="0">
                <a:latin typeface="Helvetica"/>
                <a:cs typeface="Helvetica"/>
              </a:rPr>
              <a:t>年</a:t>
            </a:r>
            <a:r>
              <a:rPr kumimoji="1" lang="en-US" altLang="ja-JP" sz="1600" dirty="0" smtClean="0">
                <a:latin typeface="Helvetica"/>
                <a:cs typeface="Helvetica"/>
              </a:rPr>
              <a:t>7</a:t>
            </a:r>
            <a:r>
              <a:rPr kumimoji="1" lang="ja-JP" altLang="en-US" sz="1600" dirty="0" smtClean="0">
                <a:latin typeface="Helvetica"/>
                <a:cs typeface="Helvetica"/>
              </a:rPr>
              <a:t>月</a:t>
            </a:r>
            <a:endParaRPr kumimoji="1" lang="ja-JP" alt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337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1"/>
          <a:stretch/>
        </p:blipFill>
        <p:spPr>
          <a:xfrm>
            <a:off x="2251871" y="3611894"/>
            <a:ext cx="4681728" cy="17511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>
          <a:xfrm>
            <a:off x="2251871" y="1765376"/>
            <a:ext cx="4649724" cy="174545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187243" y="5423987"/>
            <a:ext cx="589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斜線</a:t>
            </a:r>
            <a:r>
              <a:rPr lang="ja-JP" altLang="en-US" sz="2000" dirty="0" smtClean="0"/>
              <a:t>：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将来変化の符号が２／３以上のモデルで一致</a:t>
            </a:r>
            <a:endParaRPr lang="en-US" altLang="ja-JP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1064" y="2161049"/>
            <a:ext cx="1271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500hPa</a:t>
            </a:r>
          </a:p>
          <a:p>
            <a:pPr algn="ctr"/>
            <a:r>
              <a:rPr lang="ja-JP" altLang="en-US" sz="2800" dirty="0" smtClean="0"/>
              <a:t>高度</a:t>
            </a:r>
            <a:endParaRPr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6496" y="4109324"/>
            <a:ext cx="1620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/>
              <a:t>海面気圧</a:t>
            </a:r>
            <a:endParaRPr 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-5813"/>
            <a:ext cx="914399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マルチ気候モデル解析（</a:t>
            </a:r>
            <a:r>
              <a:rPr lang="en-US" altLang="ja-JP" sz="2800" dirty="0" smtClean="0"/>
              <a:t>CMIP5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44699" y="720595"/>
            <a:ext cx="6165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/>
              <a:t>３４モデル平均の２１世紀前半のトレンド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（７～８月平均、</a:t>
            </a:r>
            <a:r>
              <a:rPr lang="en-US" altLang="ja-JP" sz="2800" dirty="0" smtClean="0"/>
              <a:t>RCP4.5</a:t>
            </a:r>
            <a:r>
              <a:rPr lang="ja-JP" altLang="en-US" sz="2800" dirty="0" smtClean="0"/>
              <a:t>シナリオ）</a:t>
            </a:r>
            <a:endParaRPr 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12264" y="2191149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[m/50</a:t>
            </a:r>
            <a:r>
              <a:rPr lang="ja-JP" altLang="en-US" sz="2800" dirty="0" smtClean="0"/>
              <a:t>年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12264" y="4125296"/>
            <a:ext cx="180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hPa</a:t>
            </a:r>
            <a:r>
              <a:rPr lang="en-US" sz="2800" dirty="0" smtClean="0"/>
              <a:t>/50</a:t>
            </a:r>
            <a:r>
              <a:rPr lang="ja-JP" altLang="en-US" sz="2800" dirty="0" smtClean="0"/>
              <a:t>年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1889" y="5902429"/>
            <a:ext cx="8452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70C0"/>
                </a:solidFill>
              </a:rPr>
              <a:t>オホーツク海～ベーリング海で気圧上昇、日本付近で低下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r>
              <a:rPr lang="ja-JP" altLang="en-US" sz="2400" dirty="0">
                <a:solidFill>
                  <a:srgbClr val="0070C0"/>
                </a:solidFill>
              </a:rPr>
              <a:t>　</a:t>
            </a:r>
            <a:r>
              <a:rPr lang="ja-JP" altLang="en-US" sz="2400" dirty="0" smtClean="0">
                <a:solidFill>
                  <a:srgbClr val="0070C0"/>
                </a:solidFill>
              </a:rPr>
              <a:t>　　　＝ ヤマセが強まる気圧配置（ただしモデル一致率は低い）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1506" name="図 2" descr="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46100"/>
            <a:ext cx="60833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22600" y="4711700"/>
            <a:ext cx="1131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アジア域</a:t>
            </a:r>
          </a:p>
        </p:txBody>
      </p:sp>
      <p:sp>
        <p:nvSpPr>
          <p:cNvPr id="21508" name="テキスト ボックス 4"/>
          <p:cNvSpPr txBox="1">
            <a:spLocks noChangeArrowheads="1"/>
          </p:cNvSpPr>
          <p:nvPr/>
        </p:nvSpPr>
        <p:spPr bwMode="auto">
          <a:xfrm>
            <a:off x="4635500" y="3403600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9pPr>
          </a:lstStyle>
          <a:p>
            <a:r>
              <a:rPr lang="ja-JP" altLang="en-US">
                <a:solidFill>
                  <a:srgbClr val="008000"/>
                </a:solidFill>
              </a:rPr>
              <a:t>日本</a:t>
            </a:r>
          </a:p>
        </p:txBody>
      </p:sp>
      <p:sp>
        <p:nvSpPr>
          <p:cNvPr id="21509" name="テキスト ボックス 5"/>
          <p:cNvSpPr txBox="1">
            <a:spLocks noChangeArrowheads="1"/>
          </p:cNvSpPr>
          <p:nvPr/>
        </p:nvSpPr>
        <p:spPr bwMode="auto">
          <a:xfrm>
            <a:off x="5397500" y="2349500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9pPr>
          </a:lstStyle>
          <a:p>
            <a:r>
              <a:rPr lang="ja-JP" altLang="en-US">
                <a:solidFill>
                  <a:srgbClr val="FF0000"/>
                </a:solidFill>
              </a:rPr>
              <a:t>東北</a:t>
            </a:r>
            <a:r>
              <a:rPr lang="en-US" altLang="ja-JP">
                <a:solidFill>
                  <a:srgbClr val="FF0000"/>
                </a:solidFill>
              </a:rPr>
              <a:t/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関東</a:t>
            </a:r>
          </a:p>
        </p:txBody>
      </p:sp>
    </p:spTree>
    <p:extLst>
      <p:ext uri="{BB962C8B-B14F-4D97-AF65-F5344CB8AC3E}">
        <p14:creationId xmlns:p14="http://schemas.microsoft.com/office/powerpoint/2010/main" val="2382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図 2" descr="airtemp_scale_toky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9144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スケールによる気温の変動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東京</a:t>
            </a:r>
            <a:r>
              <a:rPr lang="en-US" altLang="ja-JP" sz="2800" dirty="0" smtClean="0"/>
              <a:t>)</a:t>
            </a:r>
            <a:endParaRPr lang="ja-JP" altLang="en-US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0900" y="546100"/>
            <a:ext cx="69596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2"/>
                </a:solidFill>
                <a:ea typeface="ＭＳ Ｐゴシック" charset="0"/>
              </a:rPr>
              <a:t>全球</a:t>
            </a:r>
            <a:r>
              <a:rPr lang="ja-JP" altLang="en-US" dirty="0">
                <a:ea typeface="ＭＳ Ｐゴシック" charset="0"/>
              </a:rPr>
              <a:t>　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アジア域</a:t>
            </a:r>
            <a:r>
              <a:rPr lang="ja-JP" altLang="en-US" dirty="0">
                <a:ea typeface="ＭＳ Ｐゴシック" charset="0"/>
              </a:rPr>
              <a:t>　</a:t>
            </a:r>
            <a:r>
              <a:rPr lang="ja-JP" altLang="en-US" dirty="0">
                <a:solidFill>
                  <a:srgbClr val="008000"/>
                </a:solidFill>
                <a:ea typeface="ＭＳ Ｐゴシック" charset="0"/>
              </a:rPr>
              <a:t>日本</a:t>
            </a:r>
            <a:r>
              <a:rPr lang="ja-JP" altLang="en-US" dirty="0">
                <a:ea typeface="ＭＳ Ｐゴシック" charset="0"/>
              </a:rPr>
              <a:t>　</a:t>
            </a:r>
            <a:r>
              <a:rPr lang="ja-JP" altLang="en-US" dirty="0">
                <a:solidFill>
                  <a:srgbClr val="FF6600"/>
                </a:solidFill>
                <a:ea typeface="ＭＳ Ｐゴシック" charset="0"/>
              </a:rPr>
              <a:t>関東　</a:t>
            </a:r>
            <a:r>
              <a:rPr lang="ja-JP" altLang="en-US" dirty="0">
                <a:solidFill>
                  <a:srgbClr val="800000"/>
                </a:solidFill>
                <a:ea typeface="ＭＳ Ｐゴシック" charset="0"/>
              </a:rPr>
              <a:t>東京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520700" y="4330700"/>
          <a:ext cx="8140700" cy="2244096"/>
        </p:xfrm>
        <a:graphic>
          <a:graphicData uri="http://schemas.openxmlformats.org/drawingml/2006/table">
            <a:tbl>
              <a:tblPr/>
              <a:tblGrid>
                <a:gridCol w="1357313"/>
                <a:gridCol w="1355725"/>
                <a:gridCol w="1357312"/>
                <a:gridCol w="1357313"/>
                <a:gridCol w="1355725"/>
                <a:gridCol w="13573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2" marB="0" anchor="b" horzOverflow="overflow">
                    <a:lnL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全球</a:t>
                      </a:r>
                      <a:endParaRPr kumimoji="1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アジア域</a:t>
                      </a:r>
                      <a:endParaRPr kumimoji="1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日本</a:t>
                      </a:r>
                      <a:endParaRPr kumimoji="1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関東</a:t>
                      </a:r>
                      <a:endParaRPr kumimoji="1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東京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平均気温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(℃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marL="12700" marR="12700" marT="12702" marB="0" anchor="b" horzOverflow="overflow">
                    <a:lnL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16.4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24.2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24.3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23.2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25.8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標準偏差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(℃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　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日平均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2" marB="0" anchor="b" horzOverflow="overflow">
                    <a:lnL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0.18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0.37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0.82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2.12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3.07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標準偏差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(℃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　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週平均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2" marB="0" anchor="b" horzOverflow="overflow">
                    <a:lnL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0.17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0.36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0.75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1.79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2.53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標準偏差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(℃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　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月平均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2" marB="0" anchor="b" horzOverflow="overflow">
                    <a:lnL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0.16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0.26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0.42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1.21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1.75 </a:t>
                      </a:r>
                    </a:p>
                  </a:txBody>
                  <a:tcPr marL="12700" marR="12700" marT="12702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3" name="テキスト ボックス 7"/>
          <p:cNvSpPr txBox="1">
            <a:spLocks noChangeArrowheads="1"/>
          </p:cNvSpPr>
          <p:nvPr/>
        </p:nvSpPr>
        <p:spPr bwMode="auto">
          <a:xfrm>
            <a:off x="4953000" y="647700"/>
            <a:ext cx="275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9pPr>
          </a:lstStyle>
          <a:p>
            <a:r>
              <a:rPr lang="en-US" altLang="ja-JP" sz="1400"/>
              <a:t>(3℃</a:t>
            </a:r>
            <a:r>
              <a:rPr lang="ja-JP" altLang="en-US" sz="1400"/>
              <a:t>ずつずらしてプロットしている</a:t>
            </a:r>
            <a:r>
              <a:rPr lang="en-US" altLang="ja-JP" sz="1400"/>
              <a:t>)</a:t>
            </a:r>
            <a:endParaRPr lang="ja-JP" altLang="en-US" sz="1400"/>
          </a:p>
        </p:txBody>
      </p:sp>
      <p:sp>
        <p:nvSpPr>
          <p:cNvPr id="20524" name="テキスト ボックス 4"/>
          <p:cNvSpPr txBox="1">
            <a:spLocks noChangeArrowheads="1"/>
          </p:cNvSpPr>
          <p:nvPr/>
        </p:nvSpPr>
        <p:spPr bwMode="auto">
          <a:xfrm>
            <a:off x="1092200" y="3695700"/>
            <a:ext cx="3148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9pPr>
          </a:lstStyle>
          <a:p>
            <a:r>
              <a:rPr lang="en-US" altLang="ja-JP"/>
              <a:t>7</a:t>
            </a:r>
            <a:r>
              <a:rPr lang="ja-JP" altLang="en-US"/>
              <a:t>月の平均気温の経年変動</a:t>
            </a:r>
          </a:p>
        </p:txBody>
      </p:sp>
      <p:sp>
        <p:nvSpPr>
          <p:cNvPr id="20525" name="テキスト ボックス 9"/>
          <p:cNvSpPr txBox="1">
            <a:spLocks noChangeArrowheads="1"/>
          </p:cNvSpPr>
          <p:nvPr/>
        </p:nvSpPr>
        <p:spPr bwMode="auto">
          <a:xfrm>
            <a:off x="1181100" y="4038600"/>
            <a:ext cx="715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9pPr>
          </a:lstStyle>
          <a:p>
            <a:r>
              <a:rPr lang="en-US" altLang="ja-JP" sz="1600"/>
              <a:t>7</a:t>
            </a:r>
            <a:r>
              <a:rPr lang="ja-JP" altLang="en-US" sz="1600"/>
              <a:t>月の平均気温とその標準偏差</a:t>
            </a:r>
            <a:r>
              <a:rPr lang="en-US" altLang="ja-JP" sz="1600"/>
              <a:t>(</a:t>
            </a:r>
            <a:r>
              <a:rPr lang="ja-JP" altLang="en-US" sz="1600"/>
              <a:t>経年変動</a:t>
            </a:r>
            <a:r>
              <a:rPr lang="en-US" altLang="ja-JP" sz="1600"/>
              <a:t>)</a:t>
            </a:r>
            <a:r>
              <a:rPr lang="ja-JP" altLang="en-US" sz="1600"/>
              <a:t>の領域と時間スケールによる比較</a:t>
            </a:r>
          </a:p>
        </p:txBody>
      </p:sp>
    </p:spTree>
    <p:extLst>
      <p:ext uri="{BB962C8B-B14F-4D97-AF65-F5344CB8AC3E}">
        <p14:creationId xmlns:p14="http://schemas.microsoft.com/office/powerpoint/2010/main" val="17127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図 2" descr="airtemp_scale_hachino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764704"/>
            <a:ext cx="9144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03076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スケールによる気温の変動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八戸</a:t>
            </a:r>
            <a:r>
              <a:rPr lang="en-US" altLang="ja-JP" sz="3200" dirty="0" smtClean="0"/>
              <a:t>)</a:t>
            </a:r>
            <a:endParaRPr lang="ja-JP" altLang="en-US" sz="3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620688"/>
            <a:ext cx="69596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accent2"/>
                </a:solidFill>
                <a:ea typeface="ＭＳ Ｐゴシック" charset="0"/>
              </a:rPr>
              <a:t>全球</a:t>
            </a:r>
            <a:r>
              <a:rPr lang="ja-JP" altLang="en-US" dirty="0">
                <a:ea typeface="ＭＳ Ｐゴシック" charset="0"/>
              </a:rPr>
              <a:t>　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アジア域</a:t>
            </a:r>
            <a:r>
              <a:rPr lang="ja-JP" altLang="en-US" dirty="0">
                <a:ea typeface="ＭＳ Ｐゴシック" charset="0"/>
              </a:rPr>
              <a:t>　</a:t>
            </a:r>
            <a:r>
              <a:rPr lang="ja-JP" altLang="en-US" dirty="0">
                <a:solidFill>
                  <a:srgbClr val="008000"/>
                </a:solidFill>
                <a:ea typeface="ＭＳ Ｐゴシック" charset="0"/>
              </a:rPr>
              <a:t>日本</a:t>
            </a:r>
            <a:r>
              <a:rPr lang="ja-JP" altLang="en-US" dirty="0">
                <a:ea typeface="ＭＳ Ｐゴシック" charset="0"/>
              </a:rPr>
              <a:t>　</a:t>
            </a:r>
            <a:r>
              <a:rPr lang="ja-JP" altLang="en-US" dirty="0">
                <a:solidFill>
                  <a:srgbClr val="FF6600"/>
                </a:solidFill>
                <a:ea typeface="ＭＳ Ｐゴシック" charset="0"/>
              </a:rPr>
              <a:t>東北</a:t>
            </a:r>
            <a:r>
              <a:rPr lang="ja-JP" altLang="en-US" dirty="0">
                <a:ea typeface="ＭＳ Ｐゴシック" charset="0"/>
              </a:rPr>
              <a:t>　</a:t>
            </a:r>
            <a:r>
              <a:rPr lang="ja-JP" altLang="en-US" dirty="0">
                <a:solidFill>
                  <a:srgbClr val="800000"/>
                </a:solidFill>
                <a:ea typeface="ＭＳ Ｐゴシック" charset="0"/>
              </a:rPr>
              <a:t>八戸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64550"/>
              </p:ext>
            </p:extLst>
          </p:nvPr>
        </p:nvGraphicFramePr>
        <p:xfrm>
          <a:off x="520700" y="4439557"/>
          <a:ext cx="8140700" cy="2229803"/>
        </p:xfrm>
        <a:graphic>
          <a:graphicData uri="http://schemas.openxmlformats.org/drawingml/2006/table">
            <a:tbl>
              <a:tblPr/>
              <a:tblGrid>
                <a:gridCol w="1357313"/>
                <a:gridCol w="1355725"/>
                <a:gridCol w="1357312"/>
                <a:gridCol w="1357313"/>
                <a:gridCol w="1355725"/>
                <a:gridCol w="1357312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全球</a:t>
                      </a:r>
                      <a:endParaRPr kumimoji="1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アジア域</a:t>
                      </a:r>
                      <a:endParaRPr kumimoji="1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日本</a:t>
                      </a:r>
                      <a:endParaRPr kumimoji="1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東北</a:t>
                      </a:r>
                      <a:endParaRPr kumimoji="1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八戸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平均気温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(℃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</a:t>
                      </a: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16.4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24.2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24.3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20.6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標準偏差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(℃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　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日平均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0.18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0.37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0.82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2.35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3.65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標準偏差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(℃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　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週平均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0.17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0.36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0.75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1.95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2.88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標準偏差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(℃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）　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月平均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)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12700" marR="12700" marT="12700" marB="0" anchor="b" horzOverflow="overflow">
                    <a:lnL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0.16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0.26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0.42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1.33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1.89 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FB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9" name="テキスト ボックス 6"/>
          <p:cNvSpPr txBox="1">
            <a:spLocks noChangeArrowheads="1"/>
          </p:cNvSpPr>
          <p:nvPr/>
        </p:nvSpPr>
        <p:spPr bwMode="auto">
          <a:xfrm>
            <a:off x="4953000" y="647700"/>
            <a:ext cx="275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9pPr>
          </a:lstStyle>
          <a:p>
            <a:r>
              <a:rPr lang="en-US" altLang="ja-JP" sz="1400" dirty="0"/>
              <a:t>(3℃</a:t>
            </a:r>
            <a:r>
              <a:rPr lang="ja-JP" altLang="en-US" sz="1400" dirty="0"/>
              <a:t>ずつずらしてプロットしている</a:t>
            </a:r>
            <a:r>
              <a:rPr lang="en-US" altLang="ja-JP" sz="1400" dirty="0"/>
              <a:t>)</a:t>
            </a:r>
            <a:endParaRPr lang="ja-JP" altLang="en-US" sz="1400" dirty="0"/>
          </a:p>
        </p:txBody>
      </p:sp>
      <p:sp>
        <p:nvSpPr>
          <p:cNvPr id="19500" name="テキスト ボックス 9"/>
          <p:cNvSpPr txBox="1">
            <a:spLocks noChangeArrowheads="1"/>
          </p:cNvSpPr>
          <p:nvPr/>
        </p:nvSpPr>
        <p:spPr bwMode="auto">
          <a:xfrm>
            <a:off x="1498600" y="3810942"/>
            <a:ext cx="2555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9pPr>
          </a:lstStyle>
          <a:p>
            <a:r>
              <a:rPr lang="en-US" altLang="ja-JP" sz="1600" dirty="0"/>
              <a:t>7</a:t>
            </a:r>
            <a:r>
              <a:rPr lang="ja-JP" altLang="en-US" sz="1600" dirty="0"/>
              <a:t>月の平均気温の経年変動</a:t>
            </a:r>
          </a:p>
        </p:txBody>
      </p:sp>
      <p:sp>
        <p:nvSpPr>
          <p:cNvPr id="19501" name="テキスト ボックス 10"/>
          <p:cNvSpPr txBox="1">
            <a:spLocks noChangeArrowheads="1"/>
          </p:cNvSpPr>
          <p:nvPr/>
        </p:nvSpPr>
        <p:spPr bwMode="auto">
          <a:xfrm>
            <a:off x="1181100" y="4170982"/>
            <a:ext cx="715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pitchFamily="50" charset="-128"/>
              </a:defRPr>
            </a:lvl9pPr>
          </a:lstStyle>
          <a:p>
            <a:r>
              <a:rPr lang="en-US" altLang="ja-JP" sz="1600" dirty="0"/>
              <a:t>7</a:t>
            </a:r>
            <a:r>
              <a:rPr lang="ja-JP" altLang="en-US" sz="1600" dirty="0"/>
              <a:t>月の平均気温とその標準偏差</a:t>
            </a:r>
            <a:r>
              <a:rPr lang="en-US" altLang="ja-JP" sz="1600" dirty="0"/>
              <a:t>(</a:t>
            </a:r>
            <a:r>
              <a:rPr lang="ja-JP" altLang="en-US" sz="1600" dirty="0"/>
              <a:t>経年変動</a:t>
            </a:r>
            <a:r>
              <a:rPr lang="en-US" altLang="ja-JP" sz="1600" dirty="0"/>
              <a:t>)</a:t>
            </a:r>
            <a:r>
              <a:rPr lang="ja-JP" altLang="en-US" sz="1600" dirty="0"/>
              <a:t>の領域と時間スケールによる比較</a:t>
            </a:r>
          </a:p>
        </p:txBody>
      </p:sp>
    </p:spTree>
    <p:extLst>
      <p:ext uri="{BB962C8B-B14F-4D97-AF65-F5344CB8AC3E}">
        <p14:creationId xmlns:p14="http://schemas.microsoft.com/office/powerpoint/2010/main" val="34514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気温の自然変動度（</a:t>
            </a:r>
            <a:r>
              <a:rPr kumimoji="1" lang="en-US" altLang="ja-JP" sz="3200" dirty="0" smtClean="0"/>
              <a:t>Natural variability)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67544" y="1556792"/>
            <a:ext cx="819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時間・空間スケールが</a:t>
            </a:r>
            <a:r>
              <a:rPr lang="ja-JP" altLang="en-US" sz="2400" dirty="0"/>
              <a:t>小さい現象ほど、自然変動度は大きい</a:t>
            </a:r>
            <a:r>
              <a:rPr lang="ja-JP" altLang="en-US" sz="2400" dirty="0" smtClean="0"/>
              <a:t>。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395536" y="3390091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時空間スケールの小さな現象ほど、自然変動度は外部強制力の効果に比べて相対的に大きくなる。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368203" y="4398203"/>
            <a:ext cx="8380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地域の温暖化適応策は、自然変動への対策と両立することが望ましい。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7544" y="231926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人間活動に伴う外部強制の効果のスケール依存性はあまり大きくないように見える。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95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自然変動度（</a:t>
            </a:r>
            <a:r>
              <a:rPr kumimoji="1" lang="en-US" altLang="ja-JP" sz="3200" dirty="0" smtClean="0"/>
              <a:t>Natural variability)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23528" y="1556792"/>
            <a:ext cx="7407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人間活動に依存しない</a:t>
            </a:r>
            <a:r>
              <a:rPr lang="ja-JP" altLang="en-US" sz="2400" dirty="0" smtClean="0"/>
              <a:t>自然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気象・気候）の変動の大きさ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251520" y="2463279"/>
            <a:ext cx="845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人間</a:t>
            </a:r>
            <a:r>
              <a:rPr lang="ja-JP" altLang="en-US" sz="2400" dirty="0" smtClean="0"/>
              <a:t>活動に伴う強制力が変化しない場合の自然の変動の大きさ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368202" y="3429000"/>
            <a:ext cx="7156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強制力</a:t>
            </a:r>
            <a:r>
              <a:rPr lang="ja-JP" altLang="en-US" sz="2400" smtClean="0"/>
              <a:t>の変化にともない自然変動度も変化している？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24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2140</Words>
  <Application>Microsoft Office PowerPoint</Application>
  <PresentationFormat>画面に合わせる (4:3)</PresentationFormat>
  <Paragraphs>403</Paragraphs>
  <Slides>17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スケールによる気温の変動(東京)</vt:lpstr>
      <vt:lpstr>スケールによる気温の変動(八戸)</vt:lpstr>
      <vt:lpstr>気温の自然変動度（Natural variability)</vt:lpstr>
      <vt:lpstr>自然変動度（Natural variability)</vt:lpstr>
      <vt:lpstr>年度計画と進行状況(旧)</vt:lpstr>
      <vt:lpstr>年度計画と進行状況(新)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最終成果への見通し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東北大学理学研究科23年度計画： ダウンスケールのための物理過程スキームの改良と局地循環の研究</dc:title>
  <dc:creator>sawada</dc:creator>
  <cp:lastModifiedBy>ｘｘｘｘｘ</cp:lastModifiedBy>
  <cp:revision>866</cp:revision>
  <cp:lastPrinted>2013-06-26T05:27:47Z</cp:lastPrinted>
  <dcterms:created xsi:type="dcterms:W3CDTF">2011-05-10T02:11:59Z</dcterms:created>
  <dcterms:modified xsi:type="dcterms:W3CDTF">2013-08-21T12:20:41Z</dcterms:modified>
</cp:coreProperties>
</file>