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61" r:id="rId3"/>
    <p:sldId id="262" r:id="rId4"/>
    <p:sldId id="263" r:id="rId5"/>
    <p:sldId id="277" r:id="rId6"/>
    <p:sldId id="264" r:id="rId7"/>
    <p:sldId id="266" r:id="rId8"/>
    <p:sldId id="268" r:id="rId9"/>
    <p:sldId id="271" r:id="rId10"/>
    <p:sldId id="281" r:id="rId11"/>
    <p:sldId id="272" r:id="rId12"/>
    <p:sldId id="273" r:id="rId13"/>
    <p:sldId id="274" r:id="rId14"/>
    <p:sldId id="282" r:id="rId15"/>
    <p:sldId id="302" r:id="rId16"/>
    <p:sldId id="304" r:id="rId17"/>
    <p:sldId id="286" r:id="rId18"/>
    <p:sldId id="288" r:id="rId19"/>
    <p:sldId id="305" r:id="rId20"/>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4" d="100"/>
          <a:sy n="104" d="100"/>
        </p:scale>
        <p:origin x="-1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DB40E56D-11A0-4395-A802-E17C6F0CC8BE}" type="datetimeFigureOut">
              <a:rPr kumimoji="1" lang="ja-JP" altLang="en-US" smtClean="0"/>
              <a:pPr/>
              <a:t>2013/8/20</a:t>
            </a:fld>
            <a:endParaRPr kumimoji="1" lang="ja-JP" altLang="en-US"/>
          </a:p>
        </p:txBody>
      </p:sp>
      <p:sp>
        <p:nvSpPr>
          <p:cNvPr id="4" name="フッター プレースホルダ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B87C5390-9C7A-4B47-AF1B-A0879D7D6B77}"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8" name="フッター プレースホルダ 7"/>
          <p:cNvSpPr>
            <a:spLocks noGrp="1"/>
          </p:cNvSpPr>
          <p:nvPr>
            <p:ph type="ftr" sz="quarter" idx="11"/>
          </p:nvPr>
        </p:nvSpPr>
        <p:spPr/>
        <p:txBody>
          <a:bodyPr/>
          <a:lstStyle/>
          <a:p>
            <a:endParaRPr kumimoji="1" lang="ja-JP" altLang="en-US"/>
          </a:p>
        </p:txBody>
      </p:sp>
      <p:sp>
        <p:nvSpPr>
          <p:cNvPr id="9" name="スライド番号プレースホルダ 8"/>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3" name="フッター プレースホルダ 2"/>
          <p:cNvSpPr>
            <a:spLocks noGrp="1"/>
          </p:cNvSpPr>
          <p:nvPr>
            <p:ph type="ftr" sz="quarter" idx="11"/>
          </p:nvPr>
        </p:nvSpPr>
        <p:spPr/>
        <p:txBody>
          <a:bodyPr/>
          <a:lstStyle/>
          <a:p>
            <a:endParaRPr kumimoji="1" lang="ja-JP" altLang="en-US"/>
          </a:p>
        </p:txBody>
      </p:sp>
      <p:sp>
        <p:nvSpPr>
          <p:cNvPr id="4" name="スライド番号プレースホルダ 3"/>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543438B-10B5-434F-8254-7C6A55621248}" type="datetimeFigureOut">
              <a:rPr kumimoji="1" lang="ja-JP" altLang="en-US" smtClean="0"/>
              <a:pPr/>
              <a:t>2013/8/20</a:t>
            </a:fld>
            <a:endParaRPr kumimoji="1" lang="ja-JP" altLang="en-US"/>
          </a:p>
        </p:txBody>
      </p:sp>
      <p:sp>
        <p:nvSpPr>
          <p:cNvPr id="6" name="フッター プレースホルダ 5"/>
          <p:cNvSpPr>
            <a:spLocks noGrp="1"/>
          </p:cNvSpPr>
          <p:nvPr>
            <p:ph type="ftr" sz="quarter" idx="11"/>
          </p:nvPr>
        </p:nvSpPr>
        <p:spPr/>
        <p:txBody>
          <a:bodyPr/>
          <a:lstStyle/>
          <a:p>
            <a:endParaRPr kumimoji="1" lang="ja-JP" altLang="en-US"/>
          </a:p>
        </p:txBody>
      </p:sp>
      <p:sp>
        <p:nvSpPr>
          <p:cNvPr id="7" name="スライド番号プレースホルダ 6"/>
          <p:cNvSpPr>
            <a:spLocks noGrp="1"/>
          </p:cNvSpPr>
          <p:nvPr>
            <p:ph type="sldNum" sz="quarter" idx="12"/>
          </p:nvPr>
        </p:nvSpPr>
        <p:spPr/>
        <p:txBody>
          <a:bodyPr/>
          <a:lstStyle/>
          <a:p>
            <a:fld id="{5E7A351A-3125-452C-BACD-A7258BC134BA}" type="slidenum">
              <a:rPr kumimoji="1" lang="ja-JP" altLang="en-US" smtClean="0"/>
              <a:pPr/>
              <a:t>&lt;#&gt;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43438B-10B5-434F-8254-7C6A55621248}" type="datetimeFigureOut">
              <a:rPr kumimoji="1" lang="ja-JP" altLang="en-US" smtClean="0"/>
              <a:pPr/>
              <a:t>2013/8/20</a:t>
            </a:fld>
            <a:endParaRPr kumimoji="1" lang="ja-JP" altLang="en-US"/>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7A351A-3125-452C-BACD-A7258BC134BA}" type="slidenum">
              <a:rPr kumimoji="1" lang="ja-JP" altLang="en-US" smtClean="0"/>
              <a:pPr/>
              <a:t>&lt;#&gt;</a:t>
            </a:fld>
            <a:endParaRPr kumimoji="1"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0.gi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image" Target="../media/image22.gi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gi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image" Target="../media/image26.gif"/><Relationship Id="rId1" Type="http://schemas.openxmlformats.org/officeDocument/2006/relationships/slideLayout" Target="../slideLayouts/slideLayout6.xml"/><Relationship Id="rId4" Type="http://schemas.openxmlformats.org/officeDocument/2006/relationships/image" Target="../media/image28.gif"/></Relationships>
</file>

<file path=ppt/slides/_rels/slide17.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slideLayout" Target="../slideLayouts/slideLayout6.xml"/><Relationship Id="rId4" Type="http://schemas.openxmlformats.org/officeDocument/2006/relationships/image" Target="../media/image31.gif"/></Relationships>
</file>

<file path=ppt/slides/_rels/slide18.xml.rels><?xml version="1.0" encoding="UTF-8" standalone="yes"?>
<Relationships xmlns="http://schemas.openxmlformats.org/package/2006/relationships"><Relationship Id="rId3" Type="http://schemas.openxmlformats.org/officeDocument/2006/relationships/image" Target="../media/image33.gif"/><Relationship Id="rId2" Type="http://schemas.openxmlformats.org/officeDocument/2006/relationships/image" Target="../media/image32.gif"/><Relationship Id="rId1" Type="http://schemas.openxmlformats.org/officeDocument/2006/relationships/slideLayout" Target="../slideLayouts/slideLayout6.xml"/><Relationship Id="rId4" Type="http://schemas.openxmlformats.org/officeDocument/2006/relationships/image" Target="../media/image34.gif"/></Relationships>
</file>

<file path=ppt/slides/_rels/slide19.xml.rels><?xml version="1.0" encoding="UTF-8" standalone="yes"?>
<Relationships xmlns="http://schemas.openxmlformats.org/package/2006/relationships"><Relationship Id="rId3" Type="http://schemas.openxmlformats.org/officeDocument/2006/relationships/image" Target="../media/image36.gif"/><Relationship Id="rId2" Type="http://schemas.openxmlformats.org/officeDocument/2006/relationships/image" Target="../media/image35.gi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image" Target="../media/image3.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gif"/><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76672"/>
            <a:ext cx="9144000" cy="1196752"/>
          </a:xfrm>
        </p:spPr>
        <p:txBody>
          <a:bodyPr>
            <a:noAutofit/>
          </a:bodyPr>
          <a:lstStyle/>
          <a:p>
            <a:pPr algn="l"/>
            <a:r>
              <a:rPr kumimoji="1" lang="en-US" altLang="ja-JP" sz="4800" dirty="0" smtClean="0">
                <a:solidFill>
                  <a:srgbClr val="0000FF"/>
                </a:solidFill>
                <a:latin typeface="HG創英角ｺﾞｼｯｸUB" pitchFamily="49" charset="-128"/>
                <a:ea typeface="HG創英角ｺﾞｼｯｸUB" pitchFamily="49" charset="-128"/>
              </a:rPr>
              <a:t>2013</a:t>
            </a:r>
            <a:r>
              <a:rPr kumimoji="1" lang="ja-JP" altLang="en-US" sz="4800" dirty="0" smtClean="0">
                <a:solidFill>
                  <a:srgbClr val="0000FF"/>
                </a:solidFill>
                <a:latin typeface="HG創英角ｺﾞｼｯｸUB" pitchFamily="49" charset="-128"/>
                <a:ea typeface="HG創英角ｺﾞｼｯｸUB" pitchFamily="49" charset="-128"/>
              </a:rPr>
              <a:t>年</a:t>
            </a:r>
            <a:r>
              <a:rPr kumimoji="1" lang="en-US" altLang="ja-JP" sz="4800" dirty="0" smtClean="0">
                <a:solidFill>
                  <a:srgbClr val="0000FF"/>
                </a:solidFill>
                <a:latin typeface="HG創英角ｺﾞｼｯｸUB" pitchFamily="49" charset="-128"/>
                <a:ea typeface="HG創英角ｺﾞｼｯｸUB" pitchFamily="49" charset="-128"/>
              </a:rPr>
              <a:t>7</a:t>
            </a:r>
            <a:r>
              <a:rPr kumimoji="1" lang="ja-JP" altLang="en-US" sz="4800" dirty="0" smtClean="0">
                <a:solidFill>
                  <a:srgbClr val="0000FF"/>
                </a:solidFill>
                <a:latin typeface="HG創英角ｺﾞｼｯｸUB" pitchFamily="49" charset="-128"/>
                <a:ea typeface="HG創英角ｺﾞｼｯｸUB" pitchFamily="49" charset="-128"/>
              </a:rPr>
              <a:t>月後半の東北太平洋側の</a:t>
            </a:r>
            <a:r>
              <a:rPr kumimoji="1" lang="en-US" altLang="ja-JP" sz="4800" dirty="0" smtClean="0">
                <a:solidFill>
                  <a:srgbClr val="0000FF"/>
                </a:solidFill>
                <a:latin typeface="HG創英角ｺﾞｼｯｸUB" pitchFamily="49" charset="-128"/>
                <a:ea typeface="HG創英角ｺﾞｼｯｸUB" pitchFamily="49" charset="-128"/>
              </a:rPr>
              <a:t/>
            </a:r>
            <a:br>
              <a:rPr kumimoji="1" lang="en-US" altLang="ja-JP" sz="4800" dirty="0" smtClean="0">
                <a:solidFill>
                  <a:srgbClr val="0000FF"/>
                </a:solidFill>
                <a:latin typeface="HG創英角ｺﾞｼｯｸUB" pitchFamily="49" charset="-128"/>
                <a:ea typeface="HG創英角ｺﾞｼｯｸUB" pitchFamily="49" charset="-128"/>
              </a:rPr>
            </a:br>
            <a:r>
              <a:rPr lang="ja-JP" altLang="en-US" sz="4800" dirty="0" smtClean="0">
                <a:solidFill>
                  <a:srgbClr val="0000FF"/>
                </a:solidFill>
                <a:latin typeface="HG創英角ｺﾞｼｯｸUB" pitchFamily="49" charset="-128"/>
                <a:ea typeface="HG創英角ｺﾞｼｯｸUB" pitchFamily="49" charset="-128"/>
              </a:rPr>
              <a:t>　</a:t>
            </a:r>
            <a:r>
              <a:rPr kumimoji="1" lang="ja-JP" altLang="en-US" sz="4800" dirty="0" smtClean="0">
                <a:solidFill>
                  <a:srgbClr val="0000FF"/>
                </a:solidFill>
                <a:latin typeface="HG創英角ｺﾞｼｯｸUB" pitchFamily="49" charset="-128"/>
                <a:ea typeface="HG創英角ｺﾞｼｯｸUB" pitchFamily="49" charset="-128"/>
              </a:rPr>
              <a:t>気温の特徴</a:t>
            </a:r>
            <a:endParaRPr kumimoji="1" lang="ja-JP" altLang="en-US" sz="4800" dirty="0">
              <a:solidFill>
                <a:srgbClr val="0000FF"/>
              </a:solidFill>
              <a:latin typeface="HG創英角ｺﾞｼｯｸUB" pitchFamily="49" charset="-128"/>
              <a:ea typeface="HG創英角ｺﾞｼｯｸUB" pitchFamily="49" charset="-128"/>
            </a:endParaRPr>
          </a:p>
        </p:txBody>
      </p:sp>
      <p:sp>
        <p:nvSpPr>
          <p:cNvPr id="3" name="サブタイトル 2"/>
          <p:cNvSpPr>
            <a:spLocks noGrp="1"/>
          </p:cNvSpPr>
          <p:nvPr>
            <p:ph type="subTitle" idx="1"/>
          </p:nvPr>
        </p:nvSpPr>
        <p:spPr>
          <a:xfrm>
            <a:off x="4427984" y="1556792"/>
            <a:ext cx="4716016" cy="504056"/>
          </a:xfrm>
        </p:spPr>
        <p:txBody>
          <a:bodyPr>
            <a:normAutofit fontScale="92500" lnSpcReduction="10000"/>
          </a:bodyPr>
          <a:lstStyle/>
          <a:p>
            <a:r>
              <a:rPr kumimoji="1" lang="ja-JP" altLang="en-US" dirty="0" smtClean="0"/>
              <a:t>仙台管区気象台　</a:t>
            </a:r>
            <a:r>
              <a:rPr lang="ja-JP" altLang="en-US" dirty="0" smtClean="0"/>
              <a:t>須田</a:t>
            </a:r>
            <a:r>
              <a:rPr lang="ja-JP" altLang="en-US" dirty="0"/>
              <a:t>卓夫</a:t>
            </a:r>
            <a:endParaRPr kumimoji="1" lang="ja-JP" altLang="en-US" dirty="0"/>
          </a:p>
        </p:txBody>
      </p:sp>
      <p:sp>
        <p:nvSpPr>
          <p:cNvPr id="4" name="テキスト ボックス 3"/>
          <p:cNvSpPr txBox="1"/>
          <p:nvPr/>
        </p:nvSpPr>
        <p:spPr>
          <a:xfrm>
            <a:off x="179512" y="5323855"/>
            <a:ext cx="8712968" cy="800219"/>
          </a:xfrm>
          <a:prstGeom prst="rect">
            <a:avLst/>
          </a:prstGeom>
          <a:noFill/>
        </p:spPr>
        <p:txBody>
          <a:bodyPr wrap="square" rtlCol="0">
            <a:spAutoFit/>
          </a:bodyPr>
          <a:lstStyle/>
          <a:p>
            <a:r>
              <a:rPr kumimoji="1" lang="en-US" altLang="ja-JP" b="1" dirty="0" smtClean="0">
                <a:latin typeface="+mn-ea"/>
              </a:rPr>
              <a:t>1</a:t>
            </a:r>
            <a:r>
              <a:rPr kumimoji="1" lang="ja-JP" altLang="en-US" b="1" dirty="0" smtClean="0">
                <a:latin typeface="+mn-ea"/>
              </a:rPr>
              <a:t>か月予報アンサンブルモデルによる東北太平洋側の</a:t>
            </a:r>
            <a:r>
              <a:rPr kumimoji="1" lang="en-US" altLang="ja-JP" b="1" dirty="0" smtClean="0">
                <a:latin typeface="+mn-ea"/>
              </a:rPr>
              <a:t>7</a:t>
            </a:r>
            <a:r>
              <a:rPr kumimoji="1" lang="ja-JP" altLang="en-US" b="1" dirty="0" smtClean="0">
                <a:latin typeface="+mn-ea"/>
              </a:rPr>
              <a:t>日平均気温の予想確率時系列図</a:t>
            </a:r>
            <a:endParaRPr kumimoji="1" lang="en-US" altLang="ja-JP" b="1" dirty="0" smtClean="0">
              <a:latin typeface="+mn-ea"/>
            </a:endParaRPr>
          </a:p>
          <a:p>
            <a:r>
              <a:rPr lang="ja-JP" altLang="en-US" sz="1400" dirty="0" smtClean="0">
                <a:latin typeface="+mn-ea"/>
              </a:rPr>
              <a:t>　</a:t>
            </a:r>
            <a:r>
              <a:rPr lang="en-US" altLang="ja-JP" sz="1400" dirty="0" smtClean="0">
                <a:latin typeface="+mn-ea"/>
              </a:rPr>
              <a:t>7</a:t>
            </a:r>
            <a:r>
              <a:rPr lang="ja-JP" altLang="en-US" sz="1400" dirty="0" smtClean="0">
                <a:latin typeface="+mn-ea"/>
              </a:rPr>
              <a:t>日平均気温の予想確率を向こう</a:t>
            </a:r>
            <a:r>
              <a:rPr lang="en-US" altLang="ja-JP" sz="1400" dirty="0" smtClean="0">
                <a:latin typeface="+mn-ea"/>
              </a:rPr>
              <a:t>9</a:t>
            </a:r>
            <a:r>
              <a:rPr lang="ja-JP" altLang="en-US" sz="1400" dirty="0" smtClean="0">
                <a:latin typeface="+mn-ea"/>
              </a:rPr>
              <a:t>日間について</a:t>
            </a:r>
            <a:r>
              <a:rPr lang="en-US" altLang="ja-JP" sz="1400" dirty="0" smtClean="0">
                <a:latin typeface="+mn-ea"/>
              </a:rPr>
              <a:t>1</a:t>
            </a:r>
            <a:r>
              <a:rPr lang="ja-JP" altLang="en-US" sz="1400" dirty="0" smtClean="0">
                <a:latin typeface="+mn-ea"/>
              </a:rPr>
              <a:t>日毎に推移を示した図。</a:t>
            </a:r>
            <a:r>
              <a:rPr kumimoji="1" lang="ja-JP" altLang="en-US" sz="1400" dirty="0" smtClean="0">
                <a:latin typeface="+mn-ea"/>
              </a:rPr>
              <a:t>赤は平年よりかなり高い、橙は平年より高い、黄色は平年並、水色は平年より低い、青は平年よりかなり低い気温</a:t>
            </a:r>
            <a:r>
              <a:rPr lang="ja-JP" altLang="en-US" sz="1400" dirty="0" smtClean="0">
                <a:latin typeface="+mn-ea"/>
              </a:rPr>
              <a:t>になる確率。青枠は同じ予報対象期間。</a:t>
            </a:r>
            <a:endParaRPr kumimoji="1" lang="ja-JP" altLang="en-US" sz="1400" dirty="0">
              <a:latin typeface="+mn-ea"/>
            </a:endParaRPr>
          </a:p>
        </p:txBody>
      </p:sp>
      <p:pic>
        <p:nvPicPr>
          <p:cNvPr id="5" name="図 4" descr="20130711ini_早警確率予測.GIF"/>
          <p:cNvPicPr>
            <a:picLocks noChangeAspect="1"/>
          </p:cNvPicPr>
          <p:nvPr/>
        </p:nvPicPr>
        <p:blipFill>
          <a:blip r:embed="rId2" cstate="print"/>
          <a:srcRect t="52054" r="16129"/>
          <a:stretch>
            <a:fillRect/>
          </a:stretch>
        </p:blipFill>
        <p:spPr>
          <a:xfrm>
            <a:off x="248171" y="2564904"/>
            <a:ext cx="4179813" cy="2736304"/>
          </a:xfrm>
          <a:prstGeom prst="rect">
            <a:avLst/>
          </a:prstGeom>
          <a:ln>
            <a:solidFill>
              <a:schemeClr val="accent1"/>
            </a:solidFill>
          </a:ln>
        </p:spPr>
      </p:pic>
      <p:pic>
        <p:nvPicPr>
          <p:cNvPr id="6" name="図 5" descr="20130718ini_早警確率予測.GIF"/>
          <p:cNvPicPr>
            <a:picLocks/>
          </p:cNvPicPr>
          <p:nvPr/>
        </p:nvPicPr>
        <p:blipFill>
          <a:blip r:embed="rId3" cstate="print"/>
          <a:srcRect t="52610" r="16355"/>
          <a:stretch>
            <a:fillRect/>
          </a:stretch>
        </p:blipFill>
        <p:spPr>
          <a:xfrm>
            <a:off x="4644008" y="2564904"/>
            <a:ext cx="4032448" cy="2711188"/>
          </a:xfrm>
          <a:prstGeom prst="rect">
            <a:avLst/>
          </a:prstGeom>
          <a:ln>
            <a:solidFill>
              <a:schemeClr val="accent1"/>
            </a:solidFill>
          </a:ln>
        </p:spPr>
      </p:pic>
      <p:sp>
        <p:nvSpPr>
          <p:cNvPr id="7" name="テキスト ボックス 6"/>
          <p:cNvSpPr txBox="1"/>
          <p:nvPr/>
        </p:nvSpPr>
        <p:spPr>
          <a:xfrm>
            <a:off x="179512" y="2132856"/>
            <a:ext cx="2376264" cy="400110"/>
          </a:xfrm>
          <a:prstGeom prst="rect">
            <a:avLst/>
          </a:prstGeom>
          <a:noFill/>
        </p:spPr>
        <p:txBody>
          <a:bodyPr wrap="square" rtlCol="0">
            <a:spAutoFit/>
          </a:bodyPr>
          <a:lstStyle/>
          <a:p>
            <a:r>
              <a:rPr kumimoji="1" lang="en-US" altLang="ja-JP" sz="2000" dirty="0" smtClean="0">
                <a:latin typeface="+mn-ea"/>
              </a:rPr>
              <a:t>7</a:t>
            </a:r>
            <a:r>
              <a:rPr kumimoji="1" lang="ja-JP" altLang="en-US" sz="2000" dirty="0" smtClean="0">
                <a:latin typeface="+mn-ea"/>
              </a:rPr>
              <a:t>月</a:t>
            </a:r>
            <a:r>
              <a:rPr kumimoji="1" lang="en-US" altLang="ja-JP" sz="2000" dirty="0" smtClean="0">
                <a:latin typeface="+mn-ea"/>
              </a:rPr>
              <a:t>12</a:t>
            </a:r>
            <a:r>
              <a:rPr kumimoji="1" lang="ja-JP" altLang="en-US" sz="2000" dirty="0" smtClean="0">
                <a:latin typeface="+mn-ea"/>
              </a:rPr>
              <a:t>日の予想</a:t>
            </a:r>
            <a:endParaRPr kumimoji="1" lang="ja-JP" altLang="en-US" sz="2000" dirty="0">
              <a:latin typeface="+mn-ea"/>
            </a:endParaRPr>
          </a:p>
        </p:txBody>
      </p:sp>
      <p:sp>
        <p:nvSpPr>
          <p:cNvPr id="8" name="テキスト ボックス 7"/>
          <p:cNvSpPr txBox="1"/>
          <p:nvPr/>
        </p:nvSpPr>
        <p:spPr>
          <a:xfrm>
            <a:off x="4572000" y="2132856"/>
            <a:ext cx="2376264" cy="400110"/>
          </a:xfrm>
          <a:prstGeom prst="rect">
            <a:avLst/>
          </a:prstGeom>
          <a:noFill/>
        </p:spPr>
        <p:txBody>
          <a:bodyPr wrap="square" rtlCol="0">
            <a:spAutoFit/>
          </a:bodyPr>
          <a:lstStyle/>
          <a:p>
            <a:r>
              <a:rPr kumimoji="1" lang="en-US" altLang="ja-JP" sz="2000" dirty="0" smtClean="0">
                <a:latin typeface="+mn-ea"/>
              </a:rPr>
              <a:t>7</a:t>
            </a:r>
            <a:r>
              <a:rPr kumimoji="1" lang="ja-JP" altLang="en-US" sz="2000" dirty="0" smtClean="0">
                <a:latin typeface="+mn-ea"/>
              </a:rPr>
              <a:t>月</a:t>
            </a:r>
            <a:r>
              <a:rPr kumimoji="1" lang="en-US" altLang="ja-JP" sz="2000" dirty="0" smtClean="0">
                <a:latin typeface="+mn-ea"/>
              </a:rPr>
              <a:t>19</a:t>
            </a:r>
            <a:r>
              <a:rPr kumimoji="1" lang="ja-JP" altLang="en-US" sz="2000" dirty="0" smtClean="0">
                <a:latin typeface="+mn-ea"/>
              </a:rPr>
              <a:t>日の予想</a:t>
            </a:r>
            <a:endParaRPr kumimoji="1" lang="ja-JP" altLang="en-US" sz="2000" dirty="0">
              <a:latin typeface="+mn-ea"/>
            </a:endParaRPr>
          </a:p>
        </p:txBody>
      </p:sp>
      <p:sp>
        <p:nvSpPr>
          <p:cNvPr id="9" name="正方形/長方形 8"/>
          <p:cNvSpPr/>
          <p:nvPr/>
        </p:nvSpPr>
        <p:spPr>
          <a:xfrm>
            <a:off x="3113552" y="2492896"/>
            <a:ext cx="648072" cy="259228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148064" y="2492896"/>
            <a:ext cx="648072" cy="2592288"/>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テキスト ボックス 10"/>
          <p:cNvSpPr txBox="1"/>
          <p:nvPr/>
        </p:nvSpPr>
        <p:spPr>
          <a:xfrm>
            <a:off x="3851920" y="6165304"/>
            <a:ext cx="5184576" cy="646331"/>
          </a:xfrm>
          <a:prstGeom prst="rect">
            <a:avLst/>
          </a:prstGeom>
          <a:noFill/>
        </p:spPr>
        <p:txBody>
          <a:bodyPr wrap="square" rtlCol="0">
            <a:spAutoFit/>
          </a:bodyPr>
          <a:lstStyle/>
          <a:p>
            <a:r>
              <a:rPr lang="ja-JP" altLang="en-US" sz="3600" b="1" dirty="0" smtClean="0">
                <a:solidFill>
                  <a:srgbClr val="0000FF"/>
                </a:solidFill>
              </a:rPr>
              <a:t>低温は突然やってきた！</a:t>
            </a:r>
            <a:endParaRPr kumimoji="1" lang="ja-JP" altLang="en-US" sz="36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706090"/>
          </a:xfrm>
        </p:spPr>
        <p:txBody>
          <a:bodyPr>
            <a:normAutofit/>
          </a:bodyPr>
          <a:lstStyle/>
          <a:p>
            <a:r>
              <a:rPr kumimoji="1" lang="ja-JP" altLang="en-US" sz="3600" b="1" dirty="0" smtClean="0"/>
              <a:t>下層雲は・・・？日照時間で見てみると</a:t>
            </a:r>
            <a:endParaRPr kumimoji="1" lang="ja-JP" altLang="en-US" sz="3600" b="1" dirty="0"/>
          </a:p>
        </p:txBody>
      </p:sp>
      <p:pic>
        <p:nvPicPr>
          <p:cNvPr id="3" name="図 2" descr="20030723-0729_日照時間.png"/>
          <p:cNvPicPr>
            <a:picLocks noChangeAspect="1"/>
          </p:cNvPicPr>
          <p:nvPr/>
        </p:nvPicPr>
        <p:blipFill>
          <a:blip r:embed="rId2" cstate="print"/>
          <a:srcRect r="25904"/>
          <a:stretch>
            <a:fillRect/>
          </a:stretch>
        </p:blipFill>
        <p:spPr>
          <a:xfrm>
            <a:off x="179512" y="684870"/>
            <a:ext cx="3960440" cy="4581428"/>
          </a:xfrm>
          <a:prstGeom prst="rect">
            <a:avLst/>
          </a:prstGeom>
          <a:ln>
            <a:solidFill>
              <a:srgbClr val="0070C0"/>
            </a:solidFill>
          </a:ln>
        </p:spPr>
      </p:pic>
      <p:pic>
        <p:nvPicPr>
          <p:cNvPr id="4" name="図 3" descr="20130717-0723_日照時間.png"/>
          <p:cNvPicPr>
            <a:picLocks noChangeAspect="1"/>
          </p:cNvPicPr>
          <p:nvPr/>
        </p:nvPicPr>
        <p:blipFill>
          <a:blip r:embed="rId3" cstate="print"/>
          <a:srcRect r="27582"/>
          <a:stretch>
            <a:fillRect/>
          </a:stretch>
        </p:blipFill>
        <p:spPr>
          <a:xfrm>
            <a:off x="4427984" y="657786"/>
            <a:ext cx="3874318" cy="4585692"/>
          </a:xfrm>
          <a:prstGeom prst="rect">
            <a:avLst/>
          </a:prstGeom>
          <a:ln>
            <a:solidFill>
              <a:srgbClr val="0070C0"/>
            </a:solidFill>
          </a:ln>
        </p:spPr>
      </p:pic>
      <p:sp>
        <p:nvSpPr>
          <p:cNvPr id="5" name="テキスト ボックス 4"/>
          <p:cNvSpPr txBox="1"/>
          <p:nvPr/>
        </p:nvSpPr>
        <p:spPr>
          <a:xfrm>
            <a:off x="2339752" y="5329014"/>
            <a:ext cx="4032448" cy="369332"/>
          </a:xfrm>
          <a:prstGeom prst="rect">
            <a:avLst/>
          </a:prstGeom>
          <a:noFill/>
        </p:spPr>
        <p:txBody>
          <a:bodyPr wrap="square" rtlCol="0">
            <a:spAutoFit/>
          </a:bodyPr>
          <a:lstStyle/>
          <a:p>
            <a:r>
              <a:rPr kumimoji="1" lang="en-US" altLang="ja-JP" b="1" dirty="0" smtClean="0">
                <a:latin typeface="+mn-ea"/>
              </a:rPr>
              <a:t>7</a:t>
            </a:r>
            <a:r>
              <a:rPr kumimoji="1" lang="ja-JP" altLang="en-US" b="1" dirty="0" smtClean="0">
                <a:latin typeface="+mn-ea"/>
              </a:rPr>
              <a:t>日間合計日照時間（</a:t>
            </a:r>
            <a:r>
              <a:rPr kumimoji="1" lang="en-US" altLang="ja-JP" b="1" dirty="0" smtClean="0">
                <a:latin typeface="+mn-ea"/>
              </a:rPr>
              <a:t>h</a:t>
            </a:r>
            <a:r>
              <a:rPr kumimoji="1" lang="ja-JP" altLang="en-US" b="1" dirty="0" smtClean="0">
                <a:latin typeface="+mn-ea"/>
              </a:rPr>
              <a:t>）　</a:t>
            </a:r>
            <a:endParaRPr kumimoji="1" lang="ja-JP" altLang="en-US" b="1" dirty="0">
              <a:latin typeface="+mn-ea"/>
            </a:endParaRPr>
          </a:p>
        </p:txBody>
      </p:sp>
      <p:pic>
        <p:nvPicPr>
          <p:cNvPr id="7" name="図 6" descr="プロット図日照時間スケール.PNG"/>
          <p:cNvPicPr>
            <a:picLocks noChangeAspect="1"/>
          </p:cNvPicPr>
          <p:nvPr/>
        </p:nvPicPr>
        <p:blipFill>
          <a:blip r:embed="rId4" cstate="print"/>
          <a:srcRect b="57560"/>
          <a:stretch>
            <a:fillRect/>
          </a:stretch>
        </p:blipFill>
        <p:spPr>
          <a:xfrm>
            <a:off x="5182133" y="5257006"/>
            <a:ext cx="3961867" cy="764282"/>
          </a:xfrm>
          <a:prstGeom prst="rect">
            <a:avLst/>
          </a:prstGeom>
        </p:spPr>
      </p:pic>
      <p:sp>
        <p:nvSpPr>
          <p:cNvPr id="8" name="テキスト ボックス 7"/>
          <p:cNvSpPr txBox="1"/>
          <p:nvPr/>
        </p:nvSpPr>
        <p:spPr>
          <a:xfrm>
            <a:off x="1763688" y="4896966"/>
            <a:ext cx="2592288"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23</a:t>
            </a:r>
            <a:r>
              <a:rPr kumimoji="1" lang="ja-JP" altLang="en-US" b="1" dirty="0" smtClean="0">
                <a:latin typeface="+mn-ea"/>
              </a:rPr>
              <a:t>日～</a:t>
            </a:r>
            <a:r>
              <a:rPr kumimoji="1" lang="en-US" altLang="ja-JP" b="1" dirty="0" smtClean="0">
                <a:latin typeface="+mn-ea"/>
              </a:rPr>
              <a:t>29</a:t>
            </a:r>
            <a:r>
              <a:rPr kumimoji="1" lang="ja-JP" altLang="en-US" b="1" dirty="0" smtClean="0">
                <a:latin typeface="+mn-ea"/>
              </a:rPr>
              <a:t>日</a:t>
            </a:r>
            <a:endParaRPr kumimoji="1" lang="ja-JP" altLang="en-US" b="1" dirty="0">
              <a:latin typeface="+mn-ea"/>
            </a:endParaRPr>
          </a:p>
        </p:txBody>
      </p:sp>
      <p:sp>
        <p:nvSpPr>
          <p:cNvPr id="9" name="テキスト ボックス 8"/>
          <p:cNvSpPr txBox="1"/>
          <p:nvPr/>
        </p:nvSpPr>
        <p:spPr>
          <a:xfrm>
            <a:off x="5940152" y="4896966"/>
            <a:ext cx="2448272"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17</a:t>
            </a:r>
            <a:r>
              <a:rPr kumimoji="1" lang="ja-JP" altLang="en-US" b="1" dirty="0" smtClean="0">
                <a:latin typeface="+mn-ea"/>
              </a:rPr>
              <a:t>日～</a:t>
            </a:r>
            <a:r>
              <a:rPr kumimoji="1" lang="en-US" altLang="ja-JP" b="1" dirty="0" smtClean="0">
                <a:latin typeface="+mn-ea"/>
              </a:rPr>
              <a:t>23</a:t>
            </a:r>
            <a:r>
              <a:rPr kumimoji="1" lang="ja-JP" altLang="en-US" b="1" dirty="0" smtClean="0">
                <a:latin typeface="+mn-ea"/>
              </a:rPr>
              <a:t>日</a:t>
            </a:r>
            <a:endParaRPr kumimoji="1" lang="ja-JP" altLang="en-US" b="1" dirty="0">
              <a:latin typeface="+mn-ea"/>
            </a:endParaRPr>
          </a:p>
        </p:txBody>
      </p:sp>
      <p:sp>
        <p:nvSpPr>
          <p:cNvPr id="10" name="テキスト ボックス 9"/>
          <p:cNvSpPr txBox="1"/>
          <p:nvPr/>
        </p:nvSpPr>
        <p:spPr>
          <a:xfrm>
            <a:off x="467544" y="5958424"/>
            <a:ext cx="8208912" cy="830997"/>
          </a:xfrm>
          <a:prstGeom prst="rect">
            <a:avLst/>
          </a:prstGeom>
          <a:solidFill>
            <a:schemeClr val="accent5">
              <a:lumMod val="20000"/>
              <a:lumOff val="80000"/>
            </a:schemeClr>
          </a:solidFill>
        </p:spPr>
        <p:txBody>
          <a:bodyPr wrap="square" rtlCol="0">
            <a:spAutoFit/>
          </a:bodyPr>
          <a:lstStyle/>
          <a:p>
            <a:r>
              <a:rPr lang="en-US" altLang="ja-JP" sz="2400" b="1" dirty="0" smtClean="0">
                <a:solidFill>
                  <a:srgbClr val="0000FF"/>
                </a:solidFill>
                <a:latin typeface="+mn-ea"/>
              </a:rPr>
              <a:t>2003</a:t>
            </a:r>
            <a:r>
              <a:rPr lang="ja-JP" altLang="en-US" sz="2400" b="1" dirty="0" smtClean="0">
                <a:solidFill>
                  <a:srgbClr val="0000FF"/>
                </a:solidFill>
                <a:latin typeface="+mn-ea"/>
              </a:rPr>
              <a:t>年は宮城県と福島県では広く</a:t>
            </a:r>
            <a:r>
              <a:rPr lang="en-US" altLang="ja-JP" sz="2400" b="1" dirty="0" smtClean="0">
                <a:solidFill>
                  <a:srgbClr val="0000FF"/>
                </a:solidFill>
                <a:latin typeface="+mn-ea"/>
              </a:rPr>
              <a:t>10</a:t>
            </a:r>
            <a:r>
              <a:rPr lang="ja-JP" altLang="en-US" sz="2400" b="1" dirty="0" smtClean="0">
                <a:solidFill>
                  <a:srgbClr val="0000FF"/>
                </a:solidFill>
                <a:latin typeface="+mn-ea"/>
              </a:rPr>
              <a:t>時間を下回り、</a:t>
            </a:r>
            <a:r>
              <a:rPr lang="en-US" altLang="ja-JP" sz="2400" b="1" dirty="0" smtClean="0">
                <a:solidFill>
                  <a:srgbClr val="0000FF"/>
                </a:solidFill>
                <a:latin typeface="+mn-ea"/>
              </a:rPr>
              <a:t>7</a:t>
            </a:r>
            <a:r>
              <a:rPr lang="ja-JP" altLang="en-US" sz="2400" b="1" dirty="0" smtClean="0">
                <a:solidFill>
                  <a:srgbClr val="0000FF"/>
                </a:solidFill>
                <a:latin typeface="+mn-ea"/>
              </a:rPr>
              <a:t>日合計が</a:t>
            </a:r>
            <a:r>
              <a:rPr lang="en-US" altLang="ja-JP" sz="2400" b="1" dirty="0" smtClean="0">
                <a:solidFill>
                  <a:srgbClr val="0000FF"/>
                </a:solidFill>
                <a:latin typeface="+mn-ea"/>
              </a:rPr>
              <a:t>1</a:t>
            </a:r>
            <a:r>
              <a:rPr lang="ja-JP" altLang="en-US" sz="2400" b="1" dirty="0" smtClean="0">
                <a:solidFill>
                  <a:srgbClr val="0000FF"/>
                </a:solidFill>
                <a:latin typeface="+mn-ea"/>
              </a:rPr>
              <a:t>～</a:t>
            </a:r>
            <a:r>
              <a:rPr lang="en-US" altLang="ja-JP" sz="2400" b="1" dirty="0" smtClean="0">
                <a:solidFill>
                  <a:srgbClr val="0000FF"/>
                </a:solidFill>
                <a:latin typeface="+mn-ea"/>
              </a:rPr>
              <a:t>2</a:t>
            </a:r>
            <a:r>
              <a:rPr lang="ja-JP" altLang="en-US" sz="2400" b="1" dirty="0" smtClean="0">
                <a:solidFill>
                  <a:srgbClr val="0000FF"/>
                </a:solidFill>
                <a:latin typeface="+mn-ea"/>
              </a:rPr>
              <a:t>時間の所もあった。</a:t>
            </a:r>
            <a:endParaRPr kumimoji="1" lang="ja-JP" altLang="en-US" sz="2400" b="1" dirty="0">
              <a:solidFill>
                <a:srgbClr val="0000FF"/>
              </a:solidFill>
              <a:latin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rmAutofit/>
          </a:bodyPr>
          <a:lstStyle/>
          <a:p>
            <a:r>
              <a:rPr kumimoji="1" lang="ja-JP" altLang="en-US" dirty="0" smtClean="0"/>
              <a:t>偏西風の蛇行の様子は？</a:t>
            </a:r>
            <a:endParaRPr kumimoji="1" lang="ja-JP" altLang="en-US" dirty="0"/>
          </a:p>
        </p:txBody>
      </p:sp>
      <p:pic>
        <p:nvPicPr>
          <p:cNvPr id="6" name="図 5" descr="fig_nh_z50_20030723_20030729.png"/>
          <p:cNvPicPr>
            <a:picLocks noChangeAspect="1"/>
          </p:cNvPicPr>
          <p:nvPr/>
        </p:nvPicPr>
        <p:blipFill>
          <a:blip r:embed="rId2" cstate="print"/>
          <a:srcRect t="6710" b="5654"/>
          <a:stretch>
            <a:fillRect/>
          </a:stretch>
        </p:blipFill>
        <p:spPr>
          <a:xfrm>
            <a:off x="179512" y="1052736"/>
            <a:ext cx="4224969" cy="4248472"/>
          </a:xfrm>
          <a:prstGeom prst="rect">
            <a:avLst/>
          </a:prstGeom>
        </p:spPr>
      </p:pic>
      <p:pic>
        <p:nvPicPr>
          <p:cNvPr id="7" name="図 6" descr="fig_nh_z50_20130717_20130723.png"/>
          <p:cNvPicPr>
            <a:picLocks noChangeAspect="1"/>
          </p:cNvPicPr>
          <p:nvPr/>
        </p:nvPicPr>
        <p:blipFill>
          <a:blip r:embed="rId3" cstate="print"/>
          <a:srcRect t="6710" b="5654"/>
          <a:stretch>
            <a:fillRect/>
          </a:stretch>
        </p:blipFill>
        <p:spPr>
          <a:xfrm>
            <a:off x="4499992" y="1052736"/>
            <a:ext cx="4195936" cy="4219278"/>
          </a:xfrm>
          <a:prstGeom prst="rect">
            <a:avLst/>
          </a:prstGeom>
        </p:spPr>
      </p:pic>
      <p:pic>
        <p:nvPicPr>
          <p:cNvPr id="9" name="図 8" descr="fig_nh_z50_20130717_20130723.png"/>
          <p:cNvPicPr>
            <a:picLocks noChangeAspect="1"/>
          </p:cNvPicPr>
          <p:nvPr/>
        </p:nvPicPr>
        <p:blipFill>
          <a:blip r:embed="rId3" cstate="print"/>
          <a:srcRect t="94778" r="10961" b="-761"/>
          <a:stretch>
            <a:fillRect/>
          </a:stretch>
        </p:blipFill>
        <p:spPr>
          <a:xfrm>
            <a:off x="4932040" y="692696"/>
            <a:ext cx="3736032" cy="288032"/>
          </a:xfrm>
          <a:prstGeom prst="rect">
            <a:avLst/>
          </a:prstGeom>
        </p:spPr>
      </p:pic>
      <p:sp>
        <p:nvSpPr>
          <p:cNvPr id="13" name="テキスト ボックス 12"/>
          <p:cNvSpPr txBox="1"/>
          <p:nvPr/>
        </p:nvSpPr>
        <p:spPr>
          <a:xfrm>
            <a:off x="323528" y="5301208"/>
            <a:ext cx="8568952" cy="369332"/>
          </a:xfrm>
          <a:prstGeom prst="rect">
            <a:avLst/>
          </a:prstGeom>
          <a:noFill/>
        </p:spPr>
        <p:txBody>
          <a:bodyPr wrap="square" rtlCol="0">
            <a:spAutoFit/>
          </a:bodyPr>
          <a:lstStyle/>
          <a:p>
            <a:r>
              <a:rPr kumimoji="1" lang="en-US" altLang="ja-JP" b="1" dirty="0" smtClean="0">
                <a:latin typeface="+mn-ea"/>
              </a:rPr>
              <a:t>7</a:t>
            </a:r>
            <a:r>
              <a:rPr kumimoji="1" lang="ja-JP" altLang="en-US" b="1" dirty="0" smtClean="0">
                <a:latin typeface="+mn-ea"/>
              </a:rPr>
              <a:t>日平均</a:t>
            </a:r>
            <a:r>
              <a:rPr kumimoji="1" lang="en-US" altLang="ja-JP" b="1" dirty="0" smtClean="0">
                <a:latin typeface="+mn-ea"/>
              </a:rPr>
              <a:t>500hPa</a:t>
            </a:r>
            <a:r>
              <a:rPr kumimoji="1" lang="ja-JP" altLang="en-US" b="1" dirty="0" smtClean="0">
                <a:latin typeface="+mn-ea"/>
              </a:rPr>
              <a:t>高度（ｍ）</a:t>
            </a:r>
            <a:r>
              <a:rPr kumimoji="1" lang="ja-JP" altLang="en-US" sz="1400" dirty="0" smtClean="0">
                <a:latin typeface="+mn-ea"/>
              </a:rPr>
              <a:t>　　陰影は平年差</a:t>
            </a:r>
            <a:r>
              <a:rPr lang="ja-JP" altLang="en-US" sz="1400" dirty="0" smtClean="0">
                <a:latin typeface="+mn-ea"/>
              </a:rPr>
              <a:t>（上のスケール） </a:t>
            </a:r>
            <a:r>
              <a:rPr kumimoji="1" lang="ja-JP" altLang="en-US" sz="1400" dirty="0" smtClean="0">
                <a:latin typeface="+mn-ea"/>
              </a:rPr>
              <a:t>、平年値は</a:t>
            </a:r>
            <a:r>
              <a:rPr kumimoji="1" lang="en-US" altLang="ja-JP" sz="1400" dirty="0" smtClean="0">
                <a:latin typeface="+mn-ea"/>
              </a:rPr>
              <a:t>1981</a:t>
            </a:r>
            <a:r>
              <a:rPr kumimoji="1" lang="ja-JP" altLang="en-US" sz="1400" dirty="0" smtClean="0">
                <a:latin typeface="+mn-ea"/>
              </a:rPr>
              <a:t>～</a:t>
            </a:r>
            <a:r>
              <a:rPr kumimoji="1" lang="en-US" altLang="ja-JP" sz="1400" dirty="0" smtClean="0">
                <a:latin typeface="+mn-ea"/>
              </a:rPr>
              <a:t>2010</a:t>
            </a:r>
            <a:r>
              <a:rPr kumimoji="1" lang="ja-JP" altLang="en-US" sz="1400" dirty="0" smtClean="0">
                <a:latin typeface="+mn-ea"/>
              </a:rPr>
              <a:t>年。</a:t>
            </a:r>
            <a:endParaRPr kumimoji="1" lang="ja-JP" altLang="en-US" sz="1400" dirty="0">
              <a:latin typeface="+mn-ea"/>
            </a:endParaRPr>
          </a:p>
        </p:txBody>
      </p:sp>
      <p:sp>
        <p:nvSpPr>
          <p:cNvPr id="14" name="テキスト ボックス 13"/>
          <p:cNvSpPr txBox="1"/>
          <p:nvPr/>
        </p:nvSpPr>
        <p:spPr>
          <a:xfrm>
            <a:off x="0" y="5886416"/>
            <a:ext cx="9144000" cy="954107"/>
          </a:xfrm>
          <a:prstGeom prst="rect">
            <a:avLst/>
          </a:prstGeom>
          <a:solidFill>
            <a:schemeClr val="accent5">
              <a:lumMod val="20000"/>
              <a:lumOff val="80000"/>
            </a:schemeClr>
          </a:solidFill>
        </p:spPr>
        <p:txBody>
          <a:bodyPr wrap="square" rtlCol="0">
            <a:spAutoFit/>
          </a:bodyPr>
          <a:lstStyle/>
          <a:p>
            <a:r>
              <a:rPr kumimoji="1" lang="ja-JP" altLang="en-US" sz="2800" b="1" dirty="0" smtClean="0">
                <a:solidFill>
                  <a:srgbClr val="0000FF"/>
                </a:solidFill>
                <a:latin typeface="+mn-ea"/>
              </a:rPr>
              <a:t>北緯</a:t>
            </a:r>
            <a:r>
              <a:rPr kumimoji="1" lang="en-US" altLang="ja-JP" sz="2800" b="1" dirty="0" smtClean="0">
                <a:solidFill>
                  <a:srgbClr val="0000FF"/>
                </a:solidFill>
                <a:latin typeface="+mn-ea"/>
              </a:rPr>
              <a:t>60</a:t>
            </a:r>
            <a:r>
              <a:rPr kumimoji="1" lang="ja-JP" altLang="en-US" sz="2800" b="1" dirty="0" smtClean="0">
                <a:solidFill>
                  <a:srgbClr val="0000FF"/>
                </a:solidFill>
                <a:latin typeface="+mn-ea"/>
              </a:rPr>
              <a:t>度帯、</a:t>
            </a:r>
            <a:r>
              <a:rPr kumimoji="1" lang="en-US" altLang="ja-JP" sz="2800" b="1" dirty="0" smtClean="0">
                <a:solidFill>
                  <a:srgbClr val="0000FF"/>
                </a:solidFill>
                <a:latin typeface="+mn-ea"/>
              </a:rPr>
              <a:t>2003</a:t>
            </a:r>
            <a:r>
              <a:rPr kumimoji="1" lang="ja-JP" altLang="en-US" sz="2800" b="1" dirty="0" smtClean="0">
                <a:solidFill>
                  <a:srgbClr val="0000FF"/>
                </a:solidFill>
                <a:latin typeface="+mn-ea"/>
              </a:rPr>
              <a:t>年の波は大きく、ヨーロッパと極東で逆位相のパターンが形成された。（長続きの要因か）</a:t>
            </a:r>
            <a:endParaRPr kumimoji="1" lang="ja-JP" altLang="en-US" sz="2800" b="1" dirty="0">
              <a:solidFill>
                <a:srgbClr val="0000FF"/>
              </a:solidFill>
              <a:latin typeface="+mn-ea"/>
            </a:endParaRPr>
          </a:p>
        </p:txBody>
      </p:sp>
      <p:sp>
        <p:nvSpPr>
          <p:cNvPr id="10" name="テキスト ボックス 9"/>
          <p:cNvSpPr txBox="1"/>
          <p:nvPr/>
        </p:nvSpPr>
        <p:spPr>
          <a:xfrm>
            <a:off x="395536" y="1043444"/>
            <a:ext cx="2592288"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23</a:t>
            </a:r>
            <a:r>
              <a:rPr kumimoji="1" lang="ja-JP" altLang="en-US" b="1" dirty="0" smtClean="0">
                <a:latin typeface="+mn-ea"/>
              </a:rPr>
              <a:t>日～</a:t>
            </a:r>
            <a:r>
              <a:rPr kumimoji="1" lang="en-US" altLang="ja-JP" b="1" dirty="0" smtClean="0">
                <a:latin typeface="+mn-ea"/>
              </a:rPr>
              <a:t>29</a:t>
            </a:r>
            <a:r>
              <a:rPr kumimoji="1" lang="ja-JP" altLang="en-US" b="1" dirty="0" smtClean="0">
                <a:latin typeface="+mn-ea"/>
              </a:rPr>
              <a:t>日</a:t>
            </a:r>
            <a:endParaRPr kumimoji="1" lang="ja-JP" altLang="en-US" b="1" dirty="0">
              <a:latin typeface="+mn-ea"/>
            </a:endParaRPr>
          </a:p>
        </p:txBody>
      </p:sp>
      <p:sp>
        <p:nvSpPr>
          <p:cNvPr id="11" name="テキスト ボックス 10"/>
          <p:cNvSpPr txBox="1"/>
          <p:nvPr/>
        </p:nvSpPr>
        <p:spPr>
          <a:xfrm>
            <a:off x="4716016" y="1043444"/>
            <a:ext cx="2448272"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17</a:t>
            </a:r>
            <a:r>
              <a:rPr kumimoji="1" lang="ja-JP" altLang="en-US" b="1" dirty="0" smtClean="0">
                <a:latin typeface="+mn-ea"/>
              </a:rPr>
              <a:t>日～</a:t>
            </a:r>
            <a:r>
              <a:rPr kumimoji="1" lang="en-US" altLang="ja-JP" b="1" dirty="0" smtClean="0">
                <a:latin typeface="+mn-ea"/>
              </a:rPr>
              <a:t>23</a:t>
            </a:r>
            <a:r>
              <a:rPr kumimoji="1" lang="ja-JP" altLang="en-US" b="1" dirty="0" smtClean="0">
                <a:latin typeface="+mn-ea"/>
              </a:rPr>
              <a:t>日</a:t>
            </a:r>
            <a:endParaRPr kumimoji="1" lang="ja-JP" altLang="en-US" b="1" dirty="0">
              <a:latin typeface="+mn-e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50106"/>
          </a:xfrm>
        </p:spPr>
        <p:txBody>
          <a:bodyPr>
            <a:normAutofit/>
          </a:bodyPr>
          <a:lstStyle/>
          <a:p>
            <a:r>
              <a:rPr kumimoji="1" lang="ja-JP" altLang="en-US" dirty="0" smtClean="0"/>
              <a:t>海面水温は大きく違った！</a:t>
            </a:r>
            <a:endParaRPr kumimoji="1" lang="ja-JP" altLang="en-US" dirty="0"/>
          </a:p>
        </p:txBody>
      </p:sp>
      <p:pic>
        <p:nvPicPr>
          <p:cNvPr id="5" name="図 4" descr="sstM_200307.gif"/>
          <p:cNvPicPr>
            <a:picLocks noChangeAspect="1"/>
          </p:cNvPicPr>
          <p:nvPr/>
        </p:nvPicPr>
        <p:blipFill>
          <a:blip r:embed="rId2" cstate="print"/>
          <a:stretch>
            <a:fillRect/>
          </a:stretch>
        </p:blipFill>
        <p:spPr>
          <a:xfrm>
            <a:off x="179512" y="908723"/>
            <a:ext cx="4381500" cy="3848100"/>
          </a:xfrm>
          <a:prstGeom prst="rect">
            <a:avLst/>
          </a:prstGeom>
        </p:spPr>
      </p:pic>
      <p:pic>
        <p:nvPicPr>
          <p:cNvPr id="6" name="図 5" descr="sstM_201307.gif"/>
          <p:cNvPicPr>
            <a:picLocks noChangeAspect="1"/>
          </p:cNvPicPr>
          <p:nvPr/>
        </p:nvPicPr>
        <p:blipFill>
          <a:blip r:embed="rId3" cstate="print"/>
          <a:stretch>
            <a:fillRect/>
          </a:stretch>
        </p:blipFill>
        <p:spPr>
          <a:xfrm>
            <a:off x="4572000" y="908720"/>
            <a:ext cx="4381500" cy="3848100"/>
          </a:xfrm>
          <a:prstGeom prst="rect">
            <a:avLst/>
          </a:prstGeom>
        </p:spPr>
      </p:pic>
      <p:sp>
        <p:nvSpPr>
          <p:cNvPr id="9" name="テキスト ボックス 8"/>
          <p:cNvSpPr txBox="1"/>
          <p:nvPr/>
        </p:nvSpPr>
        <p:spPr>
          <a:xfrm>
            <a:off x="539552" y="4797152"/>
            <a:ext cx="7920880" cy="584775"/>
          </a:xfrm>
          <a:prstGeom prst="rect">
            <a:avLst/>
          </a:prstGeom>
          <a:noFill/>
        </p:spPr>
        <p:txBody>
          <a:bodyPr wrap="square" rtlCol="0">
            <a:spAutoFit/>
          </a:bodyPr>
          <a:lstStyle/>
          <a:p>
            <a:r>
              <a:rPr kumimoji="1" lang="ja-JP" altLang="en-US" b="1" dirty="0" smtClean="0">
                <a:latin typeface="+mn-ea"/>
              </a:rPr>
              <a:t>月平均海面水温（℃）</a:t>
            </a:r>
            <a:endParaRPr kumimoji="1" lang="en-US" altLang="ja-JP" b="1" dirty="0" smtClean="0">
              <a:latin typeface="+mn-ea"/>
            </a:endParaRPr>
          </a:p>
          <a:p>
            <a:r>
              <a:rPr lang="ja-JP" altLang="en-US" sz="1400" dirty="0" smtClean="0">
                <a:latin typeface="+mn-ea"/>
              </a:rPr>
              <a:t>　人工衛星とブイ・船舶による観測値から解析された日本近海の海面水温。</a:t>
            </a:r>
            <a:endParaRPr kumimoji="1" lang="ja-JP" altLang="en-US" sz="1400" b="1" dirty="0">
              <a:latin typeface="+mn-ea"/>
            </a:endParaRPr>
          </a:p>
        </p:txBody>
      </p:sp>
      <p:sp>
        <p:nvSpPr>
          <p:cNvPr id="8" name="テキスト ボックス 7"/>
          <p:cNvSpPr txBox="1"/>
          <p:nvPr/>
        </p:nvSpPr>
        <p:spPr>
          <a:xfrm>
            <a:off x="2861523" y="4267743"/>
            <a:ext cx="1431776"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endParaRPr kumimoji="1" lang="ja-JP" altLang="en-US" b="1" dirty="0">
              <a:latin typeface="+mn-ea"/>
            </a:endParaRPr>
          </a:p>
        </p:txBody>
      </p:sp>
      <p:sp>
        <p:nvSpPr>
          <p:cNvPr id="11" name="テキスト ボックス 10"/>
          <p:cNvSpPr txBox="1"/>
          <p:nvPr/>
        </p:nvSpPr>
        <p:spPr>
          <a:xfrm>
            <a:off x="7244680" y="4267743"/>
            <a:ext cx="1287760"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endParaRPr kumimoji="1" lang="ja-JP" altLang="en-US" b="1" dirty="0">
              <a:latin typeface="+mn-ea"/>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50106"/>
          </a:xfrm>
        </p:spPr>
        <p:txBody>
          <a:bodyPr>
            <a:normAutofit/>
          </a:bodyPr>
          <a:lstStyle/>
          <a:p>
            <a:r>
              <a:rPr kumimoji="1" lang="ja-JP" altLang="en-US" dirty="0" smtClean="0"/>
              <a:t>海面水温は大きく違った！</a:t>
            </a:r>
            <a:endParaRPr kumimoji="1" lang="ja-JP" altLang="en-US" dirty="0"/>
          </a:p>
        </p:txBody>
      </p:sp>
      <p:pic>
        <p:nvPicPr>
          <p:cNvPr id="7" name="図 6" descr="sstM_anm_200307.gif"/>
          <p:cNvPicPr>
            <a:picLocks noChangeAspect="1"/>
          </p:cNvPicPr>
          <p:nvPr/>
        </p:nvPicPr>
        <p:blipFill>
          <a:blip r:embed="rId2" cstate="print"/>
          <a:stretch>
            <a:fillRect/>
          </a:stretch>
        </p:blipFill>
        <p:spPr>
          <a:xfrm>
            <a:off x="179512" y="980726"/>
            <a:ext cx="4381500" cy="3848100"/>
          </a:xfrm>
          <a:prstGeom prst="rect">
            <a:avLst/>
          </a:prstGeom>
        </p:spPr>
      </p:pic>
      <p:pic>
        <p:nvPicPr>
          <p:cNvPr id="8" name="図 7" descr="sstM_anm_201307.gif"/>
          <p:cNvPicPr>
            <a:picLocks noChangeAspect="1"/>
          </p:cNvPicPr>
          <p:nvPr/>
        </p:nvPicPr>
        <p:blipFill>
          <a:blip r:embed="rId3" cstate="print"/>
          <a:stretch>
            <a:fillRect/>
          </a:stretch>
        </p:blipFill>
        <p:spPr>
          <a:xfrm>
            <a:off x="4644006" y="980726"/>
            <a:ext cx="4381500" cy="3848100"/>
          </a:xfrm>
          <a:prstGeom prst="rect">
            <a:avLst/>
          </a:prstGeom>
        </p:spPr>
      </p:pic>
      <p:sp>
        <p:nvSpPr>
          <p:cNvPr id="9" name="テキスト ボックス 8"/>
          <p:cNvSpPr txBox="1"/>
          <p:nvPr/>
        </p:nvSpPr>
        <p:spPr>
          <a:xfrm>
            <a:off x="323528" y="4797152"/>
            <a:ext cx="8280920" cy="830997"/>
          </a:xfrm>
          <a:prstGeom prst="rect">
            <a:avLst/>
          </a:prstGeom>
          <a:noFill/>
        </p:spPr>
        <p:txBody>
          <a:bodyPr wrap="square" rtlCol="0">
            <a:spAutoFit/>
          </a:bodyPr>
          <a:lstStyle/>
          <a:p>
            <a:r>
              <a:rPr kumimoji="1" lang="ja-JP" altLang="en-US" sz="1600" b="1" dirty="0" smtClean="0">
                <a:latin typeface="+mn-ea"/>
              </a:rPr>
              <a:t>月平均海面水温平年差</a:t>
            </a:r>
            <a:endParaRPr kumimoji="1" lang="en-US" altLang="ja-JP" sz="1600" b="1" dirty="0" smtClean="0">
              <a:latin typeface="+mn-ea"/>
            </a:endParaRPr>
          </a:p>
          <a:p>
            <a:r>
              <a:rPr lang="ja-JP" altLang="en-US" sz="1600" dirty="0" smtClean="0">
                <a:latin typeface="+mn-ea"/>
              </a:rPr>
              <a:t>　人工衛星とブイ・船舶による観測値から解析された日本近海の海面水温。平年値は</a:t>
            </a:r>
            <a:r>
              <a:rPr lang="en-US" altLang="ja-JP" sz="1600" dirty="0" smtClean="0">
                <a:latin typeface="+mn-ea"/>
              </a:rPr>
              <a:t>1981</a:t>
            </a:r>
            <a:r>
              <a:rPr lang="ja-JP" altLang="en-US" sz="1600" dirty="0" smtClean="0">
                <a:latin typeface="+mn-ea"/>
              </a:rPr>
              <a:t>年から</a:t>
            </a:r>
            <a:r>
              <a:rPr lang="en-US" altLang="ja-JP" sz="1600" dirty="0" smtClean="0">
                <a:latin typeface="+mn-ea"/>
              </a:rPr>
              <a:t>2010</a:t>
            </a:r>
            <a:r>
              <a:rPr lang="ja-JP" altLang="en-US" sz="1600" dirty="0" smtClean="0">
                <a:latin typeface="+mn-ea"/>
              </a:rPr>
              <a:t>年の平均値。</a:t>
            </a:r>
            <a:endParaRPr lang="ja-JP" altLang="en-US" sz="1600" b="1" dirty="0">
              <a:latin typeface="+mn-ea"/>
            </a:endParaRPr>
          </a:p>
        </p:txBody>
      </p:sp>
      <p:sp>
        <p:nvSpPr>
          <p:cNvPr id="11" name="テキスト ボックス 10"/>
          <p:cNvSpPr txBox="1"/>
          <p:nvPr/>
        </p:nvSpPr>
        <p:spPr>
          <a:xfrm>
            <a:off x="1403648" y="5805264"/>
            <a:ext cx="6444208" cy="523220"/>
          </a:xfrm>
          <a:prstGeom prst="rect">
            <a:avLst/>
          </a:prstGeom>
          <a:solidFill>
            <a:schemeClr val="accent5">
              <a:lumMod val="20000"/>
              <a:lumOff val="80000"/>
            </a:schemeClr>
          </a:solidFill>
        </p:spPr>
        <p:txBody>
          <a:bodyPr wrap="square" rtlCol="0">
            <a:spAutoFit/>
          </a:bodyPr>
          <a:lstStyle/>
          <a:p>
            <a:r>
              <a:rPr kumimoji="1" lang="en-US" altLang="ja-JP" sz="2800" b="1" dirty="0" smtClean="0">
                <a:solidFill>
                  <a:srgbClr val="0000FF"/>
                </a:solidFill>
                <a:latin typeface="+mn-ea"/>
              </a:rPr>
              <a:t>2003</a:t>
            </a:r>
            <a:r>
              <a:rPr kumimoji="1" lang="ja-JP" altLang="en-US" sz="2800" b="1" dirty="0" smtClean="0">
                <a:solidFill>
                  <a:srgbClr val="0000FF"/>
                </a:solidFill>
                <a:latin typeface="+mn-ea"/>
              </a:rPr>
              <a:t>年は</a:t>
            </a:r>
            <a:r>
              <a:rPr kumimoji="1" lang="en-US" altLang="ja-JP" sz="2800" b="1" dirty="0" smtClean="0">
                <a:solidFill>
                  <a:srgbClr val="0000FF"/>
                </a:solidFill>
                <a:latin typeface="+mn-ea"/>
              </a:rPr>
              <a:t>2013</a:t>
            </a:r>
            <a:r>
              <a:rPr kumimoji="1" lang="ja-JP" altLang="en-US" sz="2800" b="1" dirty="0" smtClean="0">
                <a:solidFill>
                  <a:srgbClr val="0000FF"/>
                </a:solidFill>
                <a:latin typeface="+mn-ea"/>
              </a:rPr>
              <a:t>年より</a:t>
            </a:r>
            <a:r>
              <a:rPr kumimoji="1" lang="en-US" altLang="ja-JP" sz="2800" b="1" dirty="0" smtClean="0">
                <a:solidFill>
                  <a:srgbClr val="0000FF"/>
                </a:solidFill>
                <a:latin typeface="+mn-ea"/>
              </a:rPr>
              <a:t>2</a:t>
            </a:r>
            <a:r>
              <a:rPr kumimoji="1" lang="ja-JP" altLang="en-US" sz="2800" b="1" dirty="0" smtClean="0">
                <a:solidFill>
                  <a:srgbClr val="0000FF"/>
                </a:solidFill>
                <a:latin typeface="+mn-ea"/>
              </a:rPr>
              <a:t>～</a:t>
            </a:r>
            <a:r>
              <a:rPr kumimoji="1" lang="en-US" altLang="ja-JP" sz="2800" b="1" dirty="0" smtClean="0">
                <a:solidFill>
                  <a:srgbClr val="0000FF"/>
                </a:solidFill>
                <a:latin typeface="+mn-ea"/>
              </a:rPr>
              <a:t>4℃</a:t>
            </a:r>
            <a:r>
              <a:rPr kumimoji="1" lang="ja-JP" altLang="en-US" sz="2800" b="1" dirty="0" smtClean="0">
                <a:solidFill>
                  <a:srgbClr val="0000FF"/>
                </a:solidFill>
                <a:latin typeface="+mn-ea"/>
              </a:rPr>
              <a:t>低かった。</a:t>
            </a:r>
            <a:endParaRPr kumimoji="1" lang="ja-JP" altLang="en-US" sz="2800" b="1" dirty="0">
              <a:solidFill>
                <a:srgbClr val="0000FF"/>
              </a:solidFill>
              <a:latin typeface="+mn-ea"/>
            </a:endParaRPr>
          </a:p>
        </p:txBody>
      </p:sp>
      <p:sp>
        <p:nvSpPr>
          <p:cNvPr id="12" name="テキスト ボックス 11"/>
          <p:cNvSpPr txBox="1"/>
          <p:nvPr/>
        </p:nvSpPr>
        <p:spPr>
          <a:xfrm>
            <a:off x="2861523" y="4267743"/>
            <a:ext cx="1431776"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endParaRPr kumimoji="1" lang="ja-JP" altLang="en-US" b="1" dirty="0">
              <a:latin typeface="+mn-ea"/>
            </a:endParaRPr>
          </a:p>
        </p:txBody>
      </p:sp>
      <p:sp>
        <p:nvSpPr>
          <p:cNvPr id="13" name="テキスト ボックス 12"/>
          <p:cNvSpPr txBox="1"/>
          <p:nvPr/>
        </p:nvSpPr>
        <p:spPr>
          <a:xfrm>
            <a:off x="7244680" y="4267743"/>
            <a:ext cx="1287760"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endParaRPr kumimoji="1" lang="ja-JP" altLang="en-US" b="1" dirty="0">
              <a:latin typeface="+mn-ea"/>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792088"/>
          </a:xfrm>
        </p:spPr>
        <p:txBody>
          <a:bodyPr/>
          <a:lstStyle/>
          <a:p>
            <a:r>
              <a:rPr kumimoji="1" lang="ja-JP" altLang="en-US" b="1" dirty="0" smtClean="0"/>
              <a:t>まとめ</a:t>
            </a:r>
            <a:endParaRPr kumimoji="1" lang="ja-JP" altLang="en-US" b="1" dirty="0"/>
          </a:p>
        </p:txBody>
      </p:sp>
      <p:sp>
        <p:nvSpPr>
          <p:cNvPr id="3" name="テキスト ボックス 2"/>
          <p:cNvSpPr txBox="1"/>
          <p:nvPr/>
        </p:nvSpPr>
        <p:spPr>
          <a:xfrm>
            <a:off x="323528" y="836712"/>
            <a:ext cx="8640960" cy="3908762"/>
          </a:xfrm>
          <a:prstGeom prst="rect">
            <a:avLst/>
          </a:prstGeom>
          <a:solidFill>
            <a:schemeClr val="accent5">
              <a:lumMod val="20000"/>
              <a:lumOff val="80000"/>
            </a:schemeClr>
          </a:solidFill>
        </p:spPr>
        <p:txBody>
          <a:bodyPr wrap="square" rtlCol="0">
            <a:spAutoFit/>
          </a:bodyPr>
          <a:lstStyle/>
          <a:p>
            <a:pPr marL="360000" indent="-457200"/>
            <a:r>
              <a:rPr kumimoji="1" lang="ja-JP" altLang="en-US" sz="2400" b="1" dirty="0" smtClean="0">
                <a:solidFill>
                  <a:srgbClr val="0000FF"/>
                </a:solidFill>
                <a:latin typeface="+mn-ea"/>
              </a:rPr>
              <a:t>○</a:t>
            </a:r>
            <a:r>
              <a:rPr kumimoji="1" lang="en-US" altLang="ja-JP" sz="2400" b="1" dirty="0" smtClean="0">
                <a:solidFill>
                  <a:srgbClr val="0000FF"/>
                </a:solidFill>
                <a:latin typeface="+mn-ea"/>
              </a:rPr>
              <a:t>2013</a:t>
            </a:r>
            <a:r>
              <a:rPr kumimoji="1" lang="ja-JP" altLang="en-US" sz="2400" b="1" dirty="0" smtClean="0">
                <a:solidFill>
                  <a:srgbClr val="0000FF"/>
                </a:solidFill>
                <a:latin typeface="+mn-ea"/>
              </a:rPr>
              <a:t>年</a:t>
            </a:r>
            <a:r>
              <a:rPr kumimoji="1" lang="en-US" altLang="ja-JP" sz="2400" b="1" dirty="0" smtClean="0">
                <a:solidFill>
                  <a:srgbClr val="0000FF"/>
                </a:solidFill>
                <a:latin typeface="+mn-ea"/>
              </a:rPr>
              <a:t>7</a:t>
            </a:r>
            <a:r>
              <a:rPr kumimoji="1" lang="ja-JP" altLang="en-US" sz="2400" b="1" dirty="0" smtClean="0">
                <a:solidFill>
                  <a:srgbClr val="0000FF"/>
                </a:solidFill>
                <a:latin typeface="+mn-ea"/>
              </a:rPr>
              <a:t>月後半、東北地方では太平洋側を中心に気温が平年より低かった。</a:t>
            </a:r>
            <a:endParaRPr kumimoji="1" lang="en-US" altLang="ja-JP" sz="2400" b="1" dirty="0" smtClean="0">
              <a:solidFill>
                <a:srgbClr val="0000FF"/>
              </a:solidFill>
              <a:latin typeface="+mn-ea"/>
            </a:endParaRPr>
          </a:p>
          <a:p>
            <a:pPr marL="360000" indent="-457200"/>
            <a:r>
              <a:rPr lang="ja-JP" altLang="en-US" sz="2400" b="1" dirty="0" smtClean="0">
                <a:solidFill>
                  <a:srgbClr val="0000FF"/>
                </a:solidFill>
                <a:latin typeface="+mn-ea"/>
              </a:rPr>
              <a:t>○低温の要因はヤマセである。</a:t>
            </a:r>
            <a:endParaRPr lang="en-US" altLang="ja-JP" sz="2400" b="1" dirty="0" smtClean="0">
              <a:solidFill>
                <a:srgbClr val="0000FF"/>
              </a:solidFill>
              <a:latin typeface="+mn-ea"/>
            </a:endParaRPr>
          </a:p>
          <a:p>
            <a:pPr marL="360000" indent="-457200"/>
            <a:r>
              <a:rPr lang="ja-JP" altLang="en-US" sz="2400" b="1" dirty="0" smtClean="0">
                <a:solidFill>
                  <a:srgbClr val="0000FF"/>
                </a:solidFill>
                <a:latin typeface="+mn-ea"/>
              </a:rPr>
              <a:t>○</a:t>
            </a:r>
            <a:r>
              <a:rPr lang="en-US" altLang="ja-JP" sz="2400" b="1" dirty="0" smtClean="0">
                <a:solidFill>
                  <a:srgbClr val="0000FF"/>
                </a:solidFill>
                <a:latin typeface="+mn-ea"/>
              </a:rPr>
              <a:t>2003</a:t>
            </a:r>
            <a:r>
              <a:rPr lang="ja-JP" altLang="en-US" sz="2400" b="1" dirty="0" smtClean="0">
                <a:solidFill>
                  <a:srgbClr val="0000FF"/>
                </a:solidFill>
                <a:latin typeface="+mn-ea"/>
              </a:rPr>
              <a:t>年の強い低温のときと比べると、</a:t>
            </a:r>
            <a:r>
              <a:rPr lang="en-US" altLang="ja-JP" sz="2400" b="1" dirty="0" smtClean="0">
                <a:solidFill>
                  <a:srgbClr val="0000FF"/>
                </a:solidFill>
                <a:latin typeface="+mn-ea"/>
              </a:rPr>
              <a:t>2013</a:t>
            </a:r>
            <a:r>
              <a:rPr lang="ja-JP" altLang="en-US" sz="2400" b="1" dirty="0" smtClean="0">
                <a:solidFill>
                  <a:srgbClr val="0000FF"/>
                </a:solidFill>
                <a:latin typeface="+mn-ea"/>
              </a:rPr>
              <a:t>年は</a:t>
            </a:r>
            <a:endParaRPr lang="en-US" altLang="ja-JP" sz="2400" b="1" dirty="0" smtClean="0">
              <a:solidFill>
                <a:srgbClr val="0000FF"/>
              </a:solidFill>
              <a:latin typeface="+mn-ea"/>
            </a:endParaRPr>
          </a:p>
          <a:p>
            <a:pPr marL="360000" indent="-457200"/>
            <a:endParaRPr lang="en-US" altLang="ja-JP" sz="800" b="1" dirty="0" smtClean="0">
              <a:solidFill>
                <a:srgbClr val="0000FF"/>
              </a:solidFill>
              <a:latin typeface="+mn-ea"/>
            </a:endParaRPr>
          </a:p>
          <a:p>
            <a:pPr marL="360000" indent="-457200"/>
            <a:r>
              <a:rPr lang="ja-JP" altLang="en-US" sz="2400" b="1" dirty="0" smtClean="0">
                <a:solidFill>
                  <a:srgbClr val="0000FF"/>
                </a:solidFill>
                <a:latin typeface="+mn-ea"/>
              </a:rPr>
              <a:t>・地上の北風偏差が弱い</a:t>
            </a:r>
            <a:r>
              <a:rPr lang="ja-JP" altLang="en-US" sz="2400" b="1" dirty="0" smtClean="0">
                <a:solidFill>
                  <a:srgbClr val="FF0000"/>
                </a:solidFill>
                <a:latin typeface="+mn-ea"/>
              </a:rPr>
              <a:t>　→オホーツク海高気圧の役割は大事</a:t>
            </a:r>
            <a:endParaRPr lang="en-US" altLang="ja-JP" sz="2400" b="1" dirty="0" smtClean="0">
              <a:solidFill>
                <a:srgbClr val="FF0000"/>
              </a:solidFill>
              <a:latin typeface="+mn-ea"/>
            </a:endParaRPr>
          </a:p>
          <a:p>
            <a:pPr marL="360000" indent="-457200"/>
            <a:r>
              <a:rPr lang="ja-JP" altLang="en-US" sz="2400" b="1" dirty="0" smtClean="0">
                <a:solidFill>
                  <a:srgbClr val="0000FF"/>
                </a:solidFill>
                <a:latin typeface="+mn-ea"/>
              </a:rPr>
              <a:t>・上空</a:t>
            </a:r>
            <a:r>
              <a:rPr lang="en-US" altLang="ja-JP" sz="2400" b="1" dirty="0" smtClean="0">
                <a:solidFill>
                  <a:srgbClr val="0000FF"/>
                </a:solidFill>
                <a:latin typeface="+mn-ea"/>
              </a:rPr>
              <a:t>1500</a:t>
            </a:r>
            <a:r>
              <a:rPr lang="ja-JP" altLang="en-US" sz="2400" b="1" dirty="0" err="1" smtClean="0">
                <a:solidFill>
                  <a:srgbClr val="0000FF"/>
                </a:solidFill>
                <a:latin typeface="+mn-ea"/>
              </a:rPr>
              <a:t>ｍ</a:t>
            </a:r>
            <a:r>
              <a:rPr lang="ja-JP" altLang="en-US" sz="2400" b="1" dirty="0" smtClean="0">
                <a:solidFill>
                  <a:srgbClr val="0000FF"/>
                </a:solidFill>
                <a:latin typeface="+mn-ea"/>
              </a:rPr>
              <a:t>の気温は少し高い</a:t>
            </a:r>
            <a:r>
              <a:rPr lang="ja-JP" altLang="en-US" sz="2400" b="1" dirty="0" smtClean="0">
                <a:solidFill>
                  <a:srgbClr val="FF0000"/>
                </a:solidFill>
                <a:latin typeface="+mn-ea"/>
              </a:rPr>
              <a:t>　</a:t>
            </a:r>
            <a:endParaRPr lang="en-US" altLang="ja-JP" sz="2400" b="1" dirty="0" smtClean="0">
              <a:solidFill>
                <a:srgbClr val="FF0000"/>
              </a:solidFill>
              <a:latin typeface="+mn-ea"/>
            </a:endParaRPr>
          </a:p>
          <a:p>
            <a:pPr marL="360000" indent="-457200"/>
            <a:r>
              <a:rPr lang="ja-JP" altLang="en-US" sz="2400" b="1" dirty="0" smtClean="0">
                <a:solidFill>
                  <a:srgbClr val="0000FF"/>
                </a:solidFill>
                <a:latin typeface="+mn-ea"/>
              </a:rPr>
              <a:t>・日照時間は多い</a:t>
            </a:r>
            <a:endParaRPr lang="en-US" altLang="ja-JP" sz="2400" b="1" dirty="0" smtClean="0">
              <a:solidFill>
                <a:srgbClr val="0000FF"/>
              </a:solidFill>
              <a:latin typeface="+mn-ea"/>
            </a:endParaRPr>
          </a:p>
          <a:p>
            <a:pPr marL="360000" indent="-457200"/>
            <a:r>
              <a:rPr lang="ja-JP" altLang="en-US" sz="2400" b="1" dirty="0" smtClean="0">
                <a:solidFill>
                  <a:srgbClr val="0000FF"/>
                </a:solidFill>
                <a:latin typeface="+mn-ea"/>
              </a:rPr>
              <a:t>・ヨーロッパからオホーツク海に連なる北緯</a:t>
            </a:r>
            <a:r>
              <a:rPr lang="en-US" altLang="ja-JP" sz="2400" b="1" dirty="0" smtClean="0">
                <a:solidFill>
                  <a:srgbClr val="0000FF"/>
                </a:solidFill>
                <a:latin typeface="+mn-ea"/>
              </a:rPr>
              <a:t>60</a:t>
            </a:r>
            <a:r>
              <a:rPr lang="ja-JP" altLang="en-US" sz="2400" b="1" dirty="0" smtClean="0">
                <a:solidFill>
                  <a:srgbClr val="0000FF"/>
                </a:solidFill>
                <a:latin typeface="+mn-ea"/>
              </a:rPr>
              <a:t>度帯の偏西風の蛇行の波長が短い</a:t>
            </a:r>
            <a:endParaRPr lang="en-US" altLang="ja-JP" sz="2400" b="1" dirty="0" smtClean="0">
              <a:solidFill>
                <a:srgbClr val="0000FF"/>
              </a:solidFill>
              <a:latin typeface="+mn-ea"/>
            </a:endParaRPr>
          </a:p>
          <a:p>
            <a:pPr marL="360000" indent="-457200"/>
            <a:r>
              <a:rPr lang="ja-JP" altLang="en-US" sz="2400" b="1" dirty="0" smtClean="0">
                <a:solidFill>
                  <a:srgbClr val="0000FF"/>
                </a:solidFill>
                <a:latin typeface="+mn-ea"/>
              </a:rPr>
              <a:t>・海面水温が高い</a:t>
            </a:r>
            <a:endParaRPr lang="en-US" altLang="ja-JP" sz="2400" b="1" dirty="0" smtClean="0">
              <a:solidFill>
                <a:srgbClr val="0000FF"/>
              </a:solidFill>
              <a:latin typeface="+mn-ea"/>
            </a:endParaRPr>
          </a:p>
        </p:txBody>
      </p:sp>
      <p:sp>
        <p:nvSpPr>
          <p:cNvPr id="4" name="テキスト ボックス 3"/>
          <p:cNvSpPr txBox="1"/>
          <p:nvPr/>
        </p:nvSpPr>
        <p:spPr>
          <a:xfrm>
            <a:off x="323528" y="4869161"/>
            <a:ext cx="8640960" cy="1200329"/>
          </a:xfrm>
          <a:prstGeom prst="rect">
            <a:avLst/>
          </a:prstGeom>
          <a:noFill/>
          <a:ln>
            <a:solidFill>
              <a:schemeClr val="tx1"/>
            </a:solidFill>
          </a:ln>
        </p:spPr>
        <p:txBody>
          <a:bodyPr wrap="square" rtlCol="0">
            <a:spAutoFit/>
          </a:bodyPr>
          <a:lstStyle/>
          <a:p>
            <a:pPr marL="360000" indent="-457200"/>
            <a:endParaRPr lang="en-US" altLang="ja-JP" b="1" dirty="0" smtClean="0">
              <a:latin typeface="+mn-ea"/>
            </a:endParaRPr>
          </a:p>
          <a:p>
            <a:pPr marL="360000" indent="-457200"/>
            <a:r>
              <a:rPr lang="ja-JP" altLang="en-US" b="1" dirty="0" smtClean="0">
                <a:latin typeface="+mn-ea"/>
              </a:rPr>
              <a:t>ヤマセは突然始まった・・・。</a:t>
            </a:r>
            <a:endParaRPr lang="en-US" altLang="ja-JP" b="1" dirty="0" smtClean="0">
              <a:latin typeface="+mn-ea"/>
            </a:endParaRPr>
          </a:p>
          <a:p>
            <a:pPr marL="360000" indent="-457200"/>
            <a:r>
              <a:rPr lang="en-US" altLang="ja-JP" b="1" dirty="0" smtClean="0">
                <a:latin typeface="+mn-ea"/>
              </a:rPr>
              <a:t>1</a:t>
            </a:r>
            <a:r>
              <a:rPr lang="ja-JP" altLang="en-US" b="1" dirty="0" smtClean="0">
                <a:latin typeface="+mn-ea"/>
              </a:rPr>
              <a:t>か月予報モデルでうまく予想できなかったことについて調査中です。</a:t>
            </a:r>
            <a:endParaRPr lang="en-US" altLang="ja-JP" b="1" dirty="0" smtClean="0">
              <a:latin typeface="+mn-ea"/>
            </a:endParaRPr>
          </a:p>
          <a:p>
            <a:endParaRPr kumimoji="1" lang="ja-JP" altLang="en-US" dirty="0"/>
          </a:p>
        </p:txBody>
      </p:sp>
      <p:sp>
        <p:nvSpPr>
          <p:cNvPr id="5" name="曲折矢印 4"/>
          <p:cNvSpPr/>
          <p:nvPr/>
        </p:nvSpPr>
        <p:spPr>
          <a:xfrm rot="10800000">
            <a:off x="5220072" y="3284984"/>
            <a:ext cx="504056" cy="144016"/>
          </a:xfrm>
          <a:prstGeom prst="bentArrow">
            <a:avLst/>
          </a:prstGeom>
          <a:solidFill>
            <a:srgbClr val="FF0000"/>
          </a:solidFill>
          <a:ln w="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764704"/>
          </a:xfrm>
        </p:spPr>
        <p:txBody>
          <a:bodyPr>
            <a:noAutofit/>
          </a:bodyPr>
          <a:lstStyle/>
          <a:p>
            <a:r>
              <a:rPr lang="en-US" altLang="ja-JP" sz="3600" dirty="0" smtClean="0">
                <a:latin typeface="+mn-ea"/>
                <a:ea typeface="+mn-ea"/>
              </a:rPr>
              <a:t>1</a:t>
            </a:r>
            <a:r>
              <a:rPr lang="ja-JP" altLang="en-US" sz="3600" dirty="0" smtClean="0">
                <a:latin typeface="+mn-ea"/>
                <a:ea typeface="+mn-ea"/>
              </a:rPr>
              <a:t>か月予報アンサンブルモデルの気温予測</a:t>
            </a:r>
            <a:endParaRPr kumimoji="1" lang="ja-JP" altLang="en-US" sz="3600" dirty="0">
              <a:latin typeface="+mn-ea"/>
              <a:ea typeface="+mn-ea"/>
            </a:endParaRPr>
          </a:p>
        </p:txBody>
      </p:sp>
      <p:pic>
        <p:nvPicPr>
          <p:cNvPr id="4" name="図 3" descr="20130711ini_1か月予報気温予測.GIF"/>
          <p:cNvPicPr>
            <a:picLocks noChangeAspect="1"/>
          </p:cNvPicPr>
          <p:nvPr/>
        </p:nvPicPr>
        <p:blipFill>
          <a:blip r:embed="rId2" cstate="print"/>
          <a:stretch>
            <a:fillRect/>
          </a:stretch>
        </p:blipFill>
        <p:spPr>
          <a:xfrm>
            <a:off x="395536" y="1844824"/>
            <a:ext cx="5976664" cy="1895983"/>
          </a:xfrm>
          <a:prstGeom prst="rect">
            <a:avLst/>
          </a:prstGeom>
        </p:spPr>
      </p:pic>
      <p:pic>
        <p:nvPicPr>
          <p:cNvPr id="5" name="図 4" descr="20130718ini_1か月予報気温予測.GIF"/>
          <p:cNvPicPr>
            <a:picLocks noChangeAspect="1"/>
          </p:cNvPicPr>
          <p:nvPr/>
        </p:nvPicPr>
        <p:blipFill>
          <a:blip r:embed="rId3" cstate="print"/>
          <a:stretch>
            <a:fillRect/>
          </a:stretch>
        </p:blipFill>
        <p:spPr>
          <a:xfrm>
            <a:off x="1043608" y="3789040"/>
            <a:ext cx="6408712" cy="1880516"/>
          </a:xfrm>
          <a:prstGeom prst="rect">
            <a:avLst/>
          </a:prstGeom>
        </p:spPr>
      </p:pic>
      <p:sp>
        <p:nvSpPr>
          <p:cNvPr id="8" name="テキスト ボックス 7"/>
          <p:cNvSpPr txBox="1"/>
          <p:nvPr/>
        </p:nvSpPr>
        <p:spPr>
          <a:xfrm>
            <a:off x="971600" y="836712"/>
            <a:ext cx="6984776" cy="923330"/>
          </a:xfrm>
          <a:prstGeom prst="rect">
            <a:avLst/>
          </a:prstGeom>
          <a:solidFill>
            <a:schemeClr val="tx2">
              <a:lumMod val="20000"/>
              <a:lumOff val="80000"/>
            </a:schemeClr>
          </a:solidFill>
        </p:spPr>
        <p:txBody>
          <a:bodyPr wrap="square" rtlCol="0">
            <a:spAutoFit/>
          </a:bodyPr>
          <a:lstStyle/>
          <a:p>
            <a:r>
              <a:rPr lang="ja-JP" altLang="en-US" b="1" dirty="0" smtClean="0">
                <a:latin typeface="+mn-ea"/>
              </a:rPr>
              <a:t>７月２０日～２６日の気温の確率予報（１か月予報）</a:t>
            </a:r>
            <a:endParaRPr lang="en-US" altLang="ja-JP" b="1" dirty="0" smtClean="0">
              <a:latin typeface="+mn-ea"/>
            </a:endParaRPr>
          </a:p>
          <a:p>
            <a:r>
              <a:rPr lang="ja-JP" altLang="en-US" b="1" dirty="0" smtClean="0">
                <a:solidFill>
                  <a:srgbClr val="0000FF"/>
                </a:solidFill>
                <a:latin typeface="+mn-ea"/>
              </a:rPr>
              <a:t>　</a:t>
            </a:r>
            <a:r>
              <a:rPr lang="ja-JP" altLang="en-US" b="1" dirty="0" smtClean="0">
                <a:latin typeface="+mn-ea"/>
              </a:rPr>
              <a:t>７月１２日発表</a:t>
            </a:r>
            <a:r>
              <a:rPr lang="ja-JP" altLang="en-US" b="1" dirty="0" smtClean="0">
                <a:solidFill>
                  <a:srgbClr val="0000FF"/>
                </a:solidFill>
                <a:latin typeface="+mn-ea"/>
              </a:rPr>
              <a:t>　低い　</a:t>
            </a:r>
            <a:r>
              <a:rPr lang="en-US" altLang="ja-JP" b="1" dirty="0" smtClean="0">
                <a:solidFill>
                  <a:srgbClr val="0000FF"/>
                </a:solidFill>
                <a:latin typeface="+mn-ea"/>
              </a:rPr>
              <a:t>20</a:t>
            </a:r>
            <a:r>
              <a:rPr lang="ja-JP" altLang="en-US" b="1" dirty="0" smtClean="0">
                <a:solidFill>
                  <a:srgbClr val="0000FF"/>
                </a:solidFill>
                <a:latin typeface="+mn-ea"/>
              </a:rPr>
              <a:t>％、</a:t>
            </a:r>
            <a:r>
              <a:rPr lang="ja-JP" altLang="en-US" b="1" dirty="0" smtClean="0">
                <a:latin typeface="+mn-ea"/>
              </a:rPr>
              <a:t>平年並　</a:t>
            </a:r>
            <a:r>
              <a:rPr lang="en-US" altLang="ja-JP" b="1" dirty="0" smtClean="0">
                <a:latin typeface="+mn-ea"/>
              </a:rPr>
              <a:t>40</a:t>
            </a:r>
            <a:r>
              <a:rPr lang="ja-JP" altLang="en-US" b="1" dirty="0" smtClean="0">
                <a:latin typeface="+mn-ea"/>
              </a:rPr>
              <a:t>％、高い　</a:t>
            </a:r>
            <a:r>
              <a:rPr lang="en-US" altLang="ja-JP" b="1" dirty="0" smtClean="0">
                <a:latin typeface="+mn-ea"/>
              </a:rPr>
              <a:t>40</a:t>
            </a:r>
            <a:r>
              <a:rPr lang="ja-JP" altLang="en-US" b="1" dirty="0" smtClean="0">
                <a:latin typeface="+mn-ea"/>
              </a:rPr>
              <a:t>％　（高い傾向）</a:t>
            </a:r>
            <a:endParaRPr lang="en-US" altLang="ja-JP" b="1" dirty="0" smtClean="0">
              <a:latin typeface="+mn-ea"/>
            </a:endParaRPr>
          </a:p>
          <a:p>
            <a:r>
              <a:rPr lang="ja-JP" altLang="en-US" b="1" dirty="0" smtClean="0">
                <a:solidFill>
                  <a:srgbClr val="0000FF"/>
                </a:solidFill>
                <a:latin typeface="+mn-ea"/>
              </a:rPr>
              <a:t>　</a:t>
            </a:r>
            <a:r>
              <a:rPr lang="ja-JP" altLang="en-US" b="1" dirty="0" smtClean="0">
                <a:latin typeface="+mn-ea"/>
              </a:rPr>
              <a:t>７月１９日発表</a:t>
            </a:r>
            <a:r>
              <a:rPr lang="ja-JP" altLang="en-US" b="1" dirty="0" smtClean="0">
                <a:solidFill>
                  <a:srgbClr val="0000FF"/>
                </a:solidFill>
                <a:latin typeface="+mn-ea"/>
              </a:rPr>
              <a:t>　低い　</a:t>
            </a:r>
            <a:r>
              <a:rPr lang="en-US" altLang="ja-JP" b="1" dirty="0" smtClean="0">
                <a:solidFill>
                  <a:srgbClr val="0000FF"/>
                </a:solidFill>
                <a:latin typeface="+mn-ea"/>
              </a:rPr>
              <a:t>60</a:t>
            </a:r>
            <a:r>
              <a:rPr lang="ja-JP" altLang="en-US" b="1" dirty="0" smtClean="0">
                <a:solidFill>
                  <a:srgbClr val="0000FF"/>
                </a:solidFill>
                <a:latin typeface="+mn-ea"/>
              </a:rPr>
              <a:t>％、</a:t>
            </a:r>
            <a:r>
              <a:rPr lang="ja-JP" altLang="en-US" b="1" dirty="0" smtClean="0">
                <a:latin typeface="+mn-ea"/>
              </a:rPr>
              <a:t>平年並　</a:t>
            </a:r>
            <a:r>
              <a:rPr lang="en-US" altLang="ja-JP" b="1" dirty="0" smtClean="0">
                <a:latin typeface="+mn-ea"/>
              </a:rPr>
              <a:t>30</a:t>
            </a:r>
            <a:r>
              <a:rPr lang="ja-JP" altLang="en-US" b="1" dirty="0" smtClean="0">
                <a:latin typeface="+mn-ea"/>
              </a:rPr>
              <a:t>％、高い　</a:t>
            </a:r>
            <a:r>
              <a:rPr lang="en-US" altLang="ja-JP" b="1" dirty="0" smtClean="0">
                <a:latin typeface="+mn-ea"/>
              </a:rPr>
              <a:t>10</a:t>
            </a:r>
            <a:r>
              <a:rPr lang="ja-JP" altLang="en-US" b="1" dirty="0" smtClean="0">
                <a:latin typeface="+mn-ea"/>
              </a:rPr>
              <a:t>％　（低い）</a:t>
            </a:r>
            <a:endParaRPr kumimoji="1" lang="ja-JP" altLang="en-US" b="1" dirty="0"/>
          </a:p>
        </p:txBody>
      </p:sp>
      <p:sp>
        <p:nvSpPr>
          <p:cNvPr id="9" name="テキスト ボックス 8"/>
          <p:cNvSpPr txBox="1"/>
          <p:nvPr/>
        </p:nvSpPr>
        <p:spPr>
          <a:xfrm>
            <a:off x="323528" y="5787261"/>
            <a:ext cx="8424936" cy="1015663"/>
          </a:xfrm>
          <a:prstGeom prst="rect">
            <a:avLst/>
          </a:prstGeom>
          <a:noFill/>
        </p:spPr>
        <p:txBody>
          <a:bodyPr wrap="square" rtlCol="0">
            <a:spAutoFit/>
          </a:bodyPr>
          <a:lstStyle/>
          <a:p>
            <a:pPr lvl="0"/>
            <a:r>
              <a:rPr lang="ja-JP" altLang="ja-JP" b="1" dirty="0" smtClean="0">
                <a:latin typeface="+mn-ea"/>
              </a:rPr>
              <a:t>東北地方の</a:t>
            </a:r>
            <a:r>
              <a:rPr lang="en-US" altLang="ja-JP" b="1" dirty="0" smtClean="0">
                <a:latin typeface="+mn-ea"/>
              </a:rPr>
              <a:t>7</a:t>
            </a:r>
            <a:r>
              <a:rPr lang="ja-JP" altLang="en-US" b="1" dirty="0" smtClean="0">
                <a:latin typeface="+mn-ea"/>
              </a:rPr>
              <a:t>日間</a:t>
            </a:r>
            <a:r>
              <a:rPr lang="ja-JP" altLang="ja-JP" b="1" dirty="0" smtClean="0">
                <a:latin typeface="+mn-ea"/>
              </a:rPr>
              <a:t>平均気温平年差の実況と予測</a:t>
            </a:r>
            <a:endParaRPr lang="en-US" altLang="ja-JP" b="1" dirty="0" smtClean="0">
              <a:latin typeface="+mn-ea"/>
            </a:endParaRPr>
          </a:p>
          <a:p>
            <a:pPr lvl="0"/>
            <a:r>
              <a:rPr lang="ja-JP" altLang="en-US" sz="1400" dirty="0" smtClean="0">
                <a:latin typeface="+mn-ea"/>
              </a:rPr>
              <a:t>　日付は</a:t>
            </a:r>
            <a:r>
              <a:rPr lang="en-US" altLang="ja-JP" sz="1400" dirty="0" smtClean="0">
                <a:latin typeface="+mn-ea"/>
              </a:rPr>
              <a:t>7</a:t>
            </a:r>
            <a:r>
              <a:rPr lang="ja-JP" altLang="en-US" sz="1400" dirty="0" smtClean="0">
                <a:latin typeface="+mn-ea"/>
              </a:rPr>
              <a:t>日間</a:t>
            </a:r>
            <a:r>
              <a:rPr lang="ja-JP" altLang="ja-JP" sz="1400" dirty="0" smtClean="0">
                <a:latin typeface="+mn-ea"/>
              </a:rPr>
              <a:t>の中日。濃い陰影</a:t>
            </a:r>
            <a:r>
              <a:rPr lang="ja-JP" altLang="en-US" sz="1400" dirty="0" smtClean="0">
                <a:latin typeface="+mn-ea"/>
              </a:rPr>
              <a:t>は予測の</a:t>
            </a:r>
            <a:r>
              <a:rPr lang="ja-JP" altLang="ja-JP" sz="1400" dirty="0" smtClean="0">
                <a:latin typeface="+mn-ea"/>
              </a:rPr>
              <a:t>信頼の程度が４０％</a:t>
            </a:r>
            <a:r>
              <a:rPr lang="ja-JP" altLang="en-US" sz="1400" dirty="0" smtClean="0">
                <a:latin typeface="+mn-ea"/>
              </a:rPr>
              <a:t>、</a:t>
            </a:r>
            <a:r>
              <a:rPr lang="ja-JP" altLang="ja-JP" sz="1400" dirty="0" smtClean="0">
                <a:latin typeface="+mn-ea"/>
              </a:rPr>
              <a:t>薄い陰影</a:t>
            </a:r>
            <a:r>
              <a:rPr lang="ja-JP" altLang="en-US" sz="1400" dirty="0" smtClean="0">
                <a:latin typeface="+mn-ea"/>
              </a:rPr>
              <a:t>は</a:t>
            </a:r>
            <a:r>
              <a:rPr lang="ja-JP" altLang="ja-JP" sz="1400" dirty="0" smtClean="0">
                <a:latin typeface="+mn-ea"/>
              </a:rPr>
              <a:t>信頼の程度が７０％の幅を表</a:t>
            </a:r>
            <a:r>
              <a:rPr lang="ja-JP" altLang="en-US" sz="1400" dirty="0" smtClean="0">
                <a:latin typeface="+mn-ea"/>
              </a:rPr>
              <a:t>わす</a:t>
            </a:r>
            <a:r>
              <a:rPr lang="ja-JP" altLang="ja-JP" sz="1400" dirty="0" smtClean="0">
                <a:latin typeface="+mn-ea"/>
              </a:rPr>
              <a:t>。水平な３本の実線は、予報期間の１週目、２週目、３～４週目の平均を表す。ハッチの期間は、観測値と予測値</a:t>
            </a:r>
            <a:r>
              <a:rPr lang="ja-JP" altLang="en-US" sz="1400" dirty="0" smtClean="0">
                <a:latin typeface="+mn-ea"/>
              </a:rPr>
              <a:t>から求めている</a:t>
            </a:r>
            <a:r>
              <a:rPr lang="ja-JP" altLang="ja-JP" sz="1400" dirty="0" smtClean="0">
                <a:latin typeface="+mn-ea"/>
              </a:rPr>
              <a:t>。</a:t>
            </a:r>
            <a:endParaRPr kumimoji="1" lang="ja-JP" altLang="en-US" sz="1400" dirty="0">
              <a:latin typeface="+mn-ea"/>
            </a:endParaRPr>
          </a:p>
        </p:txBody>
      </p:sp>
      <p:sp>
        <p:nvSpPr>
          <p:cNvPr id="7" name="テキスト ボックス 6"/>
          <p:cNvSpPr txBox="1"/>
          <p:nvPr/>
        </p:nvSpPr>
        <p:spPr>
          <a:xfrm>
            <a:off x="1115616" y="3068960"/>
            <a:ext cx="2376264" cy="461665"/>
          </a:xfrm>
          <a:prstGeom prst="rect">
            <a:avLst/>
          </a:prstGeom>
          <a:noFill/>
        </p:spPr>
        <p:txBody>
          <a:bodyPr wrap="square" rtlCol="0">
            <a:spAutoFit/>
          </a:bodyPr>
          <a:lstStyle/>
          <a:p>
            <a:r>
              <a:rPr kumimoji="1" lang="en-US" altLang="ja-JP" sz="2400" dirty="0" smtClean="0">
                <a:latin typeface="+mn-ea"/>
              </a:rPr>
              <a:t>7</a:t>
            </a:r>
            <a:r>
              <a:rPr kumimoji="1" lang="ja-JP" altLang="en-US" sz="2400" dirty="0" smtClean="0">
                <a:latin typeface="+mn-ea"/>
              </a:rPr>
              <a:t>月</a:t>
            </a:r>
            <a:r>
              <a:rPr kumimoji="1" lang="en-US" altLang="ja-JP" sz="2400" dirty="0" smtClean="0">
                <a:latin typeface="+mn-ea"/>
              </a:rPr>
              <a:t>12</a:t>
            </a:r>
            <a:r>
              <a:rPr kumimoji="1" lang="ja-JP" altLang="en-US" sz="2400" dirty="0" smtClean="0">
                <a:latin typeface="+mn-ea"/>
              </a:rPr>
              <a:t>日の予想</a:t>
            </a:r>
            <a:endParaRPr kumimoji="1" lang="ja-JP" altLang="en-US" sz="2400" dirty="0">
              <a:latin typeface="+mn-ea"/>
            </a:endParaRPr>
          </a:p>
        </p:txBody>
      </p:sp>
      <p:sp>
        <p:nvSpPr>
          <p:cNvPr id="10" name="テキスト ボックス 9"/>
          <p:cNvSpPr txBox="1"/>
          <p:nvPr/>
        </p:nvSpPr>
        <p:spPr>
          <a:xfrm>
            <a:off x="1835696" y="5013176"/>
            <a:ext cx="2376264" cy="461665"/>
          </a:xfrm>
          <a:prstGeom prst="rect">
            <a:avLst/>
          </a:prstGeom>
          <a:noFill/>
        </p:spPr>
        <p:txBody>
          <a:bodyPr wrap="square" rtlCol="0">
            <a:spAutoFit/>
          </a:bodyPr>
          <a:lstStyle/>
          <a:p>
            <a:r>
              <a:rPr kumimoji="1" lang="en-US" altLang="ja-JP" sz="2400" dirty="0" smtClean="0">
                <a:latin typeface="+mn-ea"/>
              </a:rPr>
              <a:t>7</a:t>
            </a:r>
            <a:r>
              <a:rPr kumimoji="1" lang="ja-JP" altLang="en-US" sz="2400" dirty="0" smtClean="0">
                <a:latin typeface="+mn-ea"/>
              </a:rPr>
              <a:t>月</a:t>
            </a:r>
            <a:r>
              <a:rPr kumimoji="1" lang="en-US" altLang="ja-JP" sz="2400" dirty="0" smtClean="0">
                <a:latin typeface="+mn-ea"/>
              </a:rPr>
              <a:t>19</a:t>
            </a:r>
            <a:r>
              <a:rPr kumimoji="1" lang="ja-JP" altLang="en-US" sz="2400" dirty="0" smtClean="0">
                <a:latin typeface="+mn-ea"/>
              </a:rPr>
              <a:t>日の予想</a:t>
            </a:r>
            <a:endParaRPr kumimoji="1" lang="ja-JP" altLang="en-US" sz="2400" dirty="0">
              <a:latin typeface="+mn-ea"/>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z500_Day3.gif"/>
          <p:cNvPicPr>
            <a:picLocks noChangeAspect="1"/>
          </p:cNvPicPr>
          <p:nvPr/>
        </p:nvPicPr>
        <p:blipFill>
          <a:blip r:embed="rId2" cstate="print"/>
          <a:stretch>
            <a:fillRect/>
          </a:stretch>
        </p:blipFill>
        <p:spPr>
          <a:xfrm>
            <a:off x="294238" y="476672"/>
            <a:ext cx="3485674" cy="3126581"/>
          </a:xfrm>
          <a:prstGeom prst="rect">
            <a:avLst/>
          </a:prstGeom>
        </p:spPr>
      </p:pic>
      <p:pic>
        <p:nvPicPr>
          <p:cNvPr id="6" name="図 5" descr="20130718ini_z500_Day17.gif"/>
          <p:cNvPicPr>
            <a:picLocks noChangeAspect="1"/>
          </p:cNvPicPr>
          <p:nvPr/>
        </p:nvPicPr>
        <p:blipFill>
          <a:blip r:embed="rId3" cstate="print"/>
          <a:stretch>
            <a:fillRect/>
          </a:stretch>
        </p:blipFill>
        <p:spPr>
          <a:xfrm>
            <a:off x="3851920" y="3614787"/>
            <a:ext cx="3485674" cy="3126581"/>
          </a:xfrm>
          <a:prstGeom prst="rect">
            <a:avLst/>
          </a:prstGeom>
        </p:spPr>
      </p:pic>
      <p:sp>
        <p:nvSpPr>
          <p:cNvPr id="7" name="タイトル 1"/>
          <p:cNvSpPr txBox="1">
            <a:spLocks/>
          </p:cNvSpPr>
          <p:nvPr/>
        </p:nvSpPr>
        <p:spPr>
          <a:xfrm>
            <a:off x="35496" y="-27384"/>
            <a:ext cx="9144000" cy="41805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天気図</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z500</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　実況（左）と予想（右上</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0711</a:t>
            </a:r>
            <a:r>
              <a:rPr kumimoji="1" lang="ja-JP" altLang="en-US" sz="24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下</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0718</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イニシャル）</a:t>
            </a:r>
            <a:endParaRPr kumimoji="1" lang="ja-JP"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9" name="図 8" descr="20130711ini_z500_Day24.gif"/>
          <p:cNvPicPr>
            <a:picLocks noChangeAspect="1"/>
          </p:cNvPicPr>
          <p:nvPr/>
        </p:nvPicPr>
        <p:blipFill>
          <a:blip r:embed="rId4" cstate="print"/>
          <a:stretch>
            <a:fillRect/>
          </a:stretch>
        </p:blipFill>
        <p:spPr>
          <a:xfrm>
            <a:off x="3851920" y="446435"/>
            <a:ext cx="3485674" cy="3126581"/>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si2_only_Day3.gif"/>
          <p:cNvPicPr>
            <a:picLocks noChangeAspect="1"/>
          </p:cNvPicPr>
          <p:nvPr/>
        </p:nvPicPr>
        <p:blipFill>
          <a:blip r:embed="rId2" cstate="print"/>
          <a:stretch>
            <a:fillRect/>
          </a:stretch>
        </p:blipFill>
        <p:spPr>
          <a:xfrm>
            <a:off x="0" y="620688"/>
            <a:ext cx="4377214" cy="2426970"/>
          </a:xfrm>
          <a:prstGeom prst="rect">
            <a:avLst/>
          </a:prstGeom>
        </p:spPr>
      </p:pic>
      <p:pic>
        <p:nvPicPr>
          <p:cNvPr id="5" name="図 4" descr="20130718ini_psi2_only_Day17.gif"/>
          <p:cNvPicPr>
            <a:picLocks noChangeAspect="1"/>
          </p:cNvPicPr>
          <p:nvPr/>
        </p:nvPicPr>
        <p:blipFill>
          <a:blip r:embed="rId3" cstate="print"/>
          <a:stretch>
            <a:fillRect/>
          </a:stretch>
        </p:blipFill>
        <p:spPr>
          <a:xfrm>
            <a:off x="4572000" y="3068960"/>
            <a:ext cx="4377214" cy="2426970"/>
          </a:xfrm>
          <a:prstGeom prst="rect">
            <a:avLst/>
          </a:prstGeom>
        </p:spPr>
      </p:pic>
      <p:sp>
        <p:nvSpPr>
          <p:cNvPr id="6" name="タイトル 1"/>
          <p:cNvSpPr txBox="1">
            <a:spLocks/>
          </p:cNvSpPr>
          <p:nvPr/>
        </p:nvSpPr>
        <p:spPr>
          <a:xfrm>
            <a:off x="0" y="0"/>
            <a:ext cx="9144000" cy="41805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天気図</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psi200</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　実況（左）と予想（右上</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0711</a:t>
            </a:r>
            <a:r>
              <a:rPr kumimoji="1" lang="ja-JP" altLang="en-US" sz="24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下</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0718</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イニシャル）</a:t>
            </a:r>
            <a:endParaRPr kumimoji="1" lang="ja-JP"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図 7" descr="20130711ini_psi2_only_Day24.gif"/>
          <p:cNvPicPr>
            <a:picLocks noChangeAspect="1"/>
          </p:cNvPicPr>
          <p:nvPr/>
        </p:nvPicPr>
        <p:blipFill>
          <a:blip r:embed="rId4" cstate="print"/>
          <a:stretch>
            <a:fillRect/>
          </a:stretch>
        </p:blipFill>
        <p:spPr>
          <a:xfrm>
            <a:off x="4572000" y="620688"/>
            <a:ext cx="4377214" cy="2426970"/>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descr="psi8_only_Day3.gif"/>
          <p:cNvPicPr>
            <a:picLocks noChangeAspect="1"/>
          </p:cNvPicPr>
          <p:nvPr/>
        </p:nvPicPr>
        <p:blipFill>
          <a:blip r:embed="rId2" cstate="print"/>
          <a:stretch>
            <a:fillRect/>
          </a:stretch>
        </p:blipFill>
        <p:spPr>
          <a:xfrm>
            <a:off x="35496" y="620688"/>
            <a:ext cx="4377214" cy="2426970"/>
          </a:xfrm>
          <a:prstGeom prst="rect">
            <a:avLst/>
          </a:prstGeom>
        </p:spPr>
      </p:pic>
      <p:pic>
        <p:nvPicPr>
          <p:cNvPr id="5" name="図 4" descr="20130718ini_psi8_only_Day17.gif"/>
          <p:cNvPicPr>
            <a:picLocks noChangeAspect="1"/>
          </p:cNvPicPr>
          <p:nvPr/>
        </p:nvPicPr>
        <p:blipFill>
          <a:blip r:embed="rId3" cstate="print"/>
          <a:stretch>
            <a:fillRect/>
          </a:stretch>
        </p:blipFill>
        <p:spPr>
          <a:xfrm>
            <a:off x="4572000" y="3140968"/>
            <a:ext cx="4377214" cy="2426970"/>
          </a:xfrm>
          <a:prstGeom prst="rect">
            <a:avLst/>
          </a:prstGeom>
        </p:spPr>
      </p:pic>
      <p:sp>
        <p:nvSpPr>
          <p:cNvPr id="6" name="タイトル 1"/>
          <p:cNvSpPr txBox="1">
            <a:spLocks/>
          </p:cNvSpPr>
          <p:nvPr/>
        </p:nvSpPr>
        <p:spPr>
          <a:xfrm>
            <a:off x="0" y="0"/>
            <a:ext cx="9144000" cy="418058"/>
          </a:xfrm>
          <a:prstGeom prst="rect">
            <a:avLst/>
          </a:prstGeom>
        </p:spPr>
        <p:txBody>
          <a:bodyPr vert="horz" lIns="91440" tIns="45720" rIns="91440" bIns="45720" rtlCol="0" anchor="ctr">
            <a:no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天気図</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psi850</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　実況（左）と予想（右上</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0711</a:t>
            </a:r>
            <a:r>
              <a:rPr kumimoji="1" lang="ja-JP" altLang="en-US" sz="2400" b="0" i="0" u="none" strike="noStrike" kern="1200" cap="none" spc="0" normalizeH="0" baseline="0" noProof="0" dirty="0" err="1" smtClean="0">
                <a:ln>
                  <a:noFill/>
                </a:ln>
                <a:solidFill>
                  <a:schemeClr val="tx1"/>
                </a:solidFill>
                <a:effectLst/>
                <a:uLnTx/>
                <a:uFillTx/>
                <a:latin typeface="+mj-lt"/>
                <a:ea typeface="+mj-ea"/>
                <a:cs typeface="+mj-cs"/>
              </a:rPr>
              <a:t>、</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下</a:t>
            </a:r>
            <a:r>
              <a:rPr kumimoji="1" lang="en-US" altLang="ja-JP" sz="2400" b="0" i="0" u="none" strike="noStrike" kern="1200" cap="none" spc="0" normalizeH="0" baseline="0" noProof="0" dirty="0" smtClean="0">
                <a:ln>
                  <a:noFill/>
                </a:ln>
                <a:solidFill>
                  <a:schemeClr val="tx1"/>
                </a:solidFill>
                <a:effectLst/>
                <a:uLnTx/>
                <a:uFillTx/>
                <a:latin typeface="+mj-lt"/>
                <a:ea typeface="+mj-ea"/>
                <a:cs typeface="+mj-cs"/>
              </a:rPr>
              <a:t>0718</a:t>
            </a:r>
            <a:r>
              <a:rPr kumimoji="1" lang="ja-JP" altLang="en-US" sz="2400" b="0" i="0" u="none" strike="noStrike" kern="1200" cap="none" spc="0" normalizeH="0" baseline="0" noProof="0" dirty="0" smtClean="0">
                <a:ln>
                  <a:noFill/>
                </a:ln>
                <a:solidFill>
                  <a:schemeClr val="tx1"/>
                </a:solidFill>
                <a:effectLst/>
                <a:uLnTx/>
                <a:uFillTx/>
                <a:latin typeface="+mj-lt"/>
                <a:ea typeface="+mj-ea"/>
                <a:cs typeface="+mj-cs"/>
              </a:rPr>
              <a:t>イニシャル）</a:t>
            </a:r>
            <a:endParaRPr kumimoji="1" lang="ja-JP" altLang="en-US" sz="2400" b="0" i="0" u="none" strike="noStrike" kern="1200" cap="none" spc="0" normalizeH="0" baseline="0" noProof="0" dirty="0">
              <a:ln>
                <a:noFill/>
              </a:ln>
              <a:solidFill>
                <a:schemeClr val="tx1"/>
              </a:solidFill>
              <a:effectLst/>
              <a:uLnTx/>
              <a:uFillTx/>
              <a:latin typeface="+mj-lt"/>
              <a:ea typeface="+mj-ea"/>
              <a:cs typeface="+mj-cs"/>
            </a:endParaRPr>
          </a:p>
        </p:txBody>
      </p:sp>
      <p:pic>
        <p:nvPicPr>
          <p:cNvPr id="8" name="図 7" descr="20130711ini_psi8_only_Day24.gif"/>
          <p:cNvPicPr>
            <a:picLocks noChangeAspect="1"/>
          </p:cNvPicPr>
          <p:nvPr/>
        </p:nvPicPr>
        <p:blipFill>
          <a:blip r:embed="rId4" cstate="print"/>
          <a:stretch>
            <a:fillRect/>
          </a:stretch>
        </p:blipFill>
        <p:spPr>
          <a:xfrm>
            <a:off x="4572000" y="620688"/>
            <a:ext cx="4377214" cy="242697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descr="20130711ini_稲作支援.GIF"/>
          <p:cNvPicPr>
            <a:picLocks noChangeAspect="1"/>
          </p:cNvPicPr>
          <p:nvPr/>
        </p:nvPicPr>
        <p:blipFill>
          <a:blip r:embed="rId2" cstate="print"/>
          <a:srcRect t="58378" r="49033"/>
          <a:stretch>
            <a:fillRect/>
          </a:stretch>
        </p:blipFill>
        <p:spPr>
          <a:xfrm>
            <a:off x="78416" y="764704"/>
            <a:ext cx="4421576" cy="3953197"/>
          </a:xfrm>
          <a:prstGeom prst="rect">
            <a:avLst/>
          </a:prstGeom>
        </p:spPr>
      </p:pic>
      <p:sp>
        <p:nvSpPr>
          <p:cNvPr id="4" name="タイトル 1"/>
          <p:cNvSpPr txBox="1">
            <a:spLocks/>
          </p:cNvSpPr>
          <p:nvPr/>
        </p:nvSpPr>
        <p:spPr>
          <a:xfrm>
            <a:off x="0" y="0"/>
            <a:ext cx="9144000" cy="836712"/>
          </a:xfrm>
          <a:prstGeom prst="rect">
            <a:avLst/>
          </a:prstGeom>
        </p:spPr>
        <p:txBody>
          <a:bodyPr vert="horz" lIns="91440" tIns="45720" rIns="91440" bIns="45720" rtlCol="0" anchor="ctr">
            <a:noAutofit/>
          </a:bodyPr>
          <a:lstStyle/>
          <a:p>
            <a:pPr lvl="0" algn="ctr">
              <a:spcBef>
                <a:spcPct val="0"/>
              </a:spcBef>
            </a:pPr>
            <a:r>
              <a:rPr lang="ja-JP" altLang="en-US" sz="4000" dirty="0" smtClean="0">
                <a:latin typeface="+mn-ea"/>
                <a:cs typeface="+mj-cs"/>
              </a:rPr>
              <a:t>週間予報モデルも・・（</a:t>
            </a:r>
            <a:r>
              <a:rPr lang="ja-JP" altLang="en-US" sz="4000" dirty="0" smtClean="0">
                <a:latin typeface="+mn-ea"/>
              </a:rPr>
              <a:t>稲作支援資料</a:t>
            </a:r>
            <a:r>
              <a:rPr kumimoji="1" lang="ja-JP" altLang="en-US" sz="4000" b="0" i="0" u="none" strike="noStrike" kern="1200" cap="none" spc="0" normalizeH="0" baseline="0" noProof="0" dirty="0" smtClean="0">
                <a:ln>
                  <a:noFill/>
                </a:ln>
                <a:solidFill>
                  <a:schemeClr val="tx1"/>
                </a:solidFill>
                <a:effectLst/>
                <a:uLnTx/>
                <a:uFillTx/>
                <a:latin typeface="+mn-ea"/>
                <a:ea typeface="+mn-ea"/>
                <a:cs typeface="+mj-cs"/>
              </a:rPr>
              <a:t>）</a:t>
            </a:r>
            <a:endParaRPr kumimoji="1" lang="ja-JP" altLang="en-US" sz="4000" b="0" i="0" u="none" strike="noStrike" kern="1200" cap="none" spc="0" normalizeH="0" baseline="0" noProof="0" dirty="0">
              <a:ln>
                <a:noFill/>
              </a:ln>
              <a:solidFill>
                <a:schemeClr val="tx1"/>
              </a:solidFill>
              <a:effectLst/>
              <a:uLnTx/>
              <a:uFillTx/>
              <a:latin typeface="+mn-ea"/>
              <a:ea typeface="+mn-ea"/>
              <a:cs typeface="+mj-cs"/>
            </a:endParaRPr>
          </a:p>
        </p:txBody>
      </p:sp>
      <p:pic>
        <p:nvPicPr>
          <p:cNvPr id="6" name="図 5" descr="20130718ini_稲作支援.GIF"/>
          <p:cNvPicPr>
            <a:picLocks noChangeAspect="1"/>
          </p:cNvPicPr>
          <p:nvPr/>
        </p:nvPicPr>
        <p:blipFill>
          <a:blip r:embed="rId3" cstate="print"/>
          <a:srcRect t="58963" r="47864"/>
          <a:stretch>
            <a:fillRect/>
          </a:stretch>
        </p:blipFill>
        <p:spPr>
          <a:xfrm>
            <a:off x="4572000" y="836712"/>
            <a:ext cx="4248472" cy="3833069"/>
          </a:xfrm>
          <a:prstGeom prst="rect">
            <a:avLst/>
          </a:prstGeom>
        </p:spPr>
      </p:pic>
      <p:sp>
        <p:nvSpPr>
          <p:cNvPr id="7" name="テキスト ボックス 6"/>
          <p:cNvSpPr txBox="1"/>
          <p:nvPr/>
        </p:nvSpPr>
        <p:spPr>
          <a:xfrm>
            <a:off x="395536" y="5229200"/>
            <a:ext cx="8640960" cy="800219"/>
          </a:xfrm>
          <a:prstGeom prst="rect">
            <a:avLst/>
          </a:prstGeom>
          <a:noFill/>
        </p:spPr>
        <p:txBody>
          <a:bodyPr wrap="square" rtlCol="0">
            <a:spAutoFit/>
          </a:bodyPr>
          <a:lstStyle/>
          <a:p>
            <a:r>
              <a:rPr lang="ja-JP" altLang="en-US" b="1" dirty="0" smtClean="0">
                <a:latin typeface="+mn-ea"/>
              </a:rPr>
              <a:t>宮城県古川の日平均気温の予測　（週間アンサンブルモデル）</a:t>
            </a:r>
            <a:endParaRPr lang="en-US" altLang="ja-JP" b="1" dirty="0" smtClean="0">
              <a:latin typeface="+mn-ea"/>
            </a:endParaRPr>
          </a:p>
          <a:p>
            <a:r>
              <a:rPr lang="ja-JP" altLang="en-US" sz="1400" dirty="0" smtClean="0">
                <a:latin typeface="+mn-ea"/>
              </a:rPr>
              <a:t>　上側の緑細線は各予測値</a:t>
            </a:r>
            <a:r>
              <a:rPr lang="en-US" altLang="ja-JP" sz="1400" dirty="0" smtClean="0">
                <a:latin typeface="+mn-ea"/>
              </a:rPr>
              <a:t>(51</a:t>
            </a:r>
            <a:r>
              <a:rPr lang="ja-JP" altLang="en-US" sz="1400" dirty="0" smtClean="0">
                <a:latin typeface="+mn-ea"/>
              </a:rPr>
              <a:t>個</a:t>
            </a:r>
            <a:r>
              <a:rPr lang="en-US" altLang="ja-JP" sz="1400" dirty="0" smtClean="0">
                <a:latin typeface="+mn-ea"/>
              </a:rPr>
              <a:t>)</a:t>
            </a:r>
            <a:r>
              <a:rPr lang="ja-JP" altLang="en-US" sz="1400" dirty="0" smtClean="0">
                <a:latin typeface="+mn-ea"/>
              </a:rPr>
              <a:t>の変化、青太線は全予測値の平均、赤太線は閾値、単位は</a:t>
            </a:r>
            <a:r>
              <a:rPr lang="en-US" altLang="ja-JP" sz="1400" dirty="0" smtClean="0">
                <a:latin typeface="+mn-ea"/>
              </a:rPr>
              <a:t>℃</a:t>
            </a:r>
            <a:r>
              <a:rPr lang="ja-JP" altLang="en-US" sz="1400" dirty="0" err="1" smtClean="0">
                <a:latin typeface="+mn-ea"/>
              </a:rPr>
              <a:t>。</a:t>
            </a:r>
            <a:endParaRPr lang="en-US" altLang="ja-JP" sz="1400" dirty="0" smtClean="0">
              <a:latin typeface="+mn-ea"/>
            </a:endParaRPr>
          </a:p>
          <a:p>
            <a:r>
              <a:rPr lang="ja-JP" altLang="en-US" sz="1400" dirty="0" smtClean="0">
                <a:latin typeface="+mn-ea"/>
              </a:rPr>
              <a:t>　下側は平均気温が閾値以下となる確率、単位は％。</a:t>
            </a:r>
            <a:endParaRPr kumimoji="1" lang="ja-JP" altLang="en-US" sz="1400" dirty="0">
              <a:latin typeface="+mn-ea"/>
            </a:endParaRPr>
          </a:p>
        </p:txBody>
      </p:sp>
      <p:sp>
        <p:nvSpPr>
          <p:cNvPr id="8" name="テキスト ボックス 7"/>
          <p:cNvSpPr txBox="1"/>
          <p:nvPr/>
        </p:nvSpPr>
        <p:spPr>
          <a:xfrm>
            <a:off x="611560" y="1124744"/>
            <a:ext cx="2376264" cy="461665"/>
          </a:xfrm>
          <a:prstGeom prst="rect">
            <a:avLst/>
          </a:prstGeom>
          <a:noFill/>
        </p:spPr>
        <p:txBody>
          <a:bodyPr wrap="square" rtlCol="0">
            <a:spAutoFit/>
          </a:bodyPr>
          <a:lstStyle/>
          <a:p>
            <a:r>
              <a:rPr kumimoji="1" lang="en-US" altLang="ja-JP" sz="2400" dirty="0" smtClean="0">
                <a:latin typeface="+mn-ea"/>
              </a:rPr>
              <a:t>7</a:t>
            </a:r>
            <a:r>
              <a:rPr kumimoji="1" lang="ja-JP" altLang="en-US" sz="2400" dirty="0" smtClean="0">
                <a:latin typeface="+mn-ea"/>
              </a:rPr>
              <a:t>月</a:t>
            </a:r>
            <a:r>
              <a:rPr kumimoji="1" lang="en-US" altLang="ja-JP" sz="2400" dirty="0" smtClean="0">
                <a:latin typeface="+mn-ea"/>
              </a:rPr>
              <a:t>12</a:t>
            </a:r>
            <a:r>
              <a:rPr kumimoji="1" lang="ja-JP" altLang="en-US" sz="2400" dirty="0" smtClean="0">
                <a:latin typeface="+mn-ea"/>
              </a:rPr>
              <a:t>日の予想</a:t>
            </a:r>
            <a:endParaRPr kumimoji="1" lang="ja-JP" altLang="en-US" sz="2400" dirty="0">
              <a:latin typeface="+mn-ea"/>
            </a:endParaRPr>
          </a:p>
        </p:txBody>
      </p:sp>
      <p:sp>
        <p:nvSpPr>
          <p:cNvPr id="9" name="テキスト ボックス 8"/>
          <p:cNvSpPr txBox="1"/>
          <p:nvPr/>
        </p:nvSpPr>
        <p:spPr>
          <a:xfrm>
            <a:off x="5076056" y="1124744"/>
            <a:ext cx="2376264" cy="461665"/>
          </a:xfrm>
          <a:prstGeom prst="rect">
            <a:avLst/>
          </a:prstGeom>
          <a:noFill/>
        </p:spPr>
        <p:txBody>
          <a:bodyPr wrap="square" rtlCol="0">
            <a:spAutoFit/>
          </a:bodyPr>
          <a:lstStyle/>
          <a:p>
            <a:r>
              <a:rPr kumimoji="1" lang="en-US" altLang="ja-JP" sz="2400" dirty="0" smtClean="0">
                <a:latin typeface="+mn-ea"/>
              </a:rPr>
              <a:t>7</a:t>
            </a:r>
            <a:r>
              <a:rPr kumimoji="1" lang="ja-JP" altLang="en-US" sz="2400" dirty="0" smtClean="0">
                <a:latin typeface="+mn-ea"/>
              </a:rPr>
              <a:t>月</a:t>
            </a:r>
            <a:r>
              <a:rPr kumimoji="1" lang="en-US" altLang="ja-JP" sz="2400" dirty="0" smtClean="0">
                <a:latin typeface="+mn-ea"/>
              </a:rPr>
              <a:t>19</a:t>
            </a:r>
            <a:r>
              <a:rPr kumimoji="1" lang="ja-JP" altLang="en-US" sz="2400" dirty="0" smtClean="0">
                <a:latin typeface="+mn-ea"/>
              </a:rPr>
              <a:t>日の予想</a:t>
            </a:r>
            <a:endParaRPr kumimoji="1" lang="ja-JP" altLang="en-US" sz="2400" dirty="0">
              <a:latin typeface="+mn-ea"/>
            </a:endParaRPr>
          </a:p>
        </p:txBody>
      </p:sp>
      <p:cxnSp>
        <p:nvCxnSpPr>
          <p:cNvPr id="11" name="直線コネクタ 10"/>
          <p:cNvCxnSpPr/>
          <p:nvPr/>
        </p:nvCxnSpPr>
        <p:spPr>
          <a:xfrm>
            <a:off x="3995936" y="2088280"/>
            <a:ext cx="122413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コネクタ 11"/>
          <p:cNvCxnSpPr/>
          <p:nvPr/>
        </p:nvCxnSpPr>
        <p:spPr>
          <a:xfrm>
            <a:off x="3995936" y="2592336"/>
            <a:ext cx="1224136"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067944" y="2132856"/>
            <a:ext cx="1224136" cy="369332"/>
          </a:xfrm>
          <a:prstGeom prst="rect">
            <a:avLst/>
          </a:prstGeom>
          <a:noFill/>
        </p:spPr>
        <p:txBody>
          <a:bodyPr wrap="square" rtlCol="0">
            <a:spAutoFit/>
          </a:bodyPr>
          <a:lstStyle/>
          <a:p>
            <a:r>
              <a:rPr kumimoji="1" lang="en-US" altLang="ja-JP" dirty="0" smtClean="0"/>
              <a:t>5℃</a:t>
            </a:r>
            <a:r>
              <a:rPr kumimoji="1" lang="ja-JP" altLang="en-US" dirty="0" smtClean="0"/>
              <a:t>違う</a:t>
            </a:r>
            <a:endParaRPr kumimoji="1" lang="ja-JP" altLang="en-US" dirty="0"/>
          </a:p>
        </p:txBody>
      </p:sp>
      <p:sp>
        <p:nvSpPr>
          <p:cNvPr id="14" name="円/楕円 13"/>
          <p:cNvSpPr/>
          <p:nvPr/>
        </p:nvSpPr>
        <p:spPr>
          <a:xfrm>
            <a:off x="3491880" y="4221088"/>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5148064" y="4221088"/>
            <a:ext cx="576064"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144000" cy="864096"/>
          </a:xfrm>
        </p:spPr>
        <p:txBody>
          <a:bodyPr>
            <a:normAutofit/>
          </a:bodyPr>
          <a:lstStyle/>
          <a:p>
            <a:r>
              <a:rPr lang="en-US" altLang="ja-JP" b="1" dirty="0" smtClean="0">
                <a:solidFill>
                  <a:srgbClr val="0000FF"/>
                </a:solidFill>
                <a:latin typeface="+mn-ea"/>
                <a:ea typeface="+mn-ea"/>
              </a:rPr>
              <a:t>7</a:t>
            </a:r>
            <a:r>
              <a:rPr lang="ja-JP" altLang="en-US" b="1" dirty="0" smtClean="0">
                <a:solidFill>
                  <a:srgbClr val="0000FF"/>
                </a:solidFill>
                <a:latin typeface="+mn-ea"/>
                <a:ea typeface="+mn-ea"/>
              </a:rPr>
              <a:t>月</a:t>
            </a:r>
            <a:r>
              <a:rPr lang="en-US" altLang="ja-JP" b="1" dirty="0" smtClean="0">
                <a:solidFill>
                  <a:srgbClr val="0000FF"/>
                </a:solidFill>
                <a:latin typeface="+mn-ea"/>
                <a:ea typeface="+mn-ea"/>
              </a:rPr>
              <a:t>17</a:t>
            </a:r>
            <a:r>
              <a:rPr lang="ja-JP" altLang="en-US" b="1" dirty="0" smtClean="0">
                <a:solidFill>
                  <a:srgbClr val="0000FF"/>
                </a:solidFill>
                <a:latin typeface="+mn-ea"/>
                <a:ea typeface="+mn-ea"/>
              </a:rPr>
              <a:t>日にヤマセがきた！</a:t>
            </a:r>
            <a:endParaRPr kumimoji="1" lang="ja-JP" altLang="en-US" b="1" dirty="0">
              <a:solidFill>
                <a:srgbClr val="0000FF"/>
              </a:solidFill>
              <a:latin typeface="+mn-ea"/>
              <a:ea typeface="+mn-ea"/>
            </a:endParaRPr>
          </a:p>
        </p:txBody>
      </p:sp>
      <p:pic>
        <p:nvPicPr>
          <p:cNvPr id="3" name="図 2" descr="201306-08_東北太平洋側経過図.GIF"/>
          <p:cNvPicPr>
            <a:picLocks noChangeAspect="1"/>
          </p:cNvPicPr>
          <p:nvPr/>
        </p:nvPicPr>
        <p:blipFill>
          <a:blip r:embed="rId2" cstate="print"/>
          <a:srcRect l="1095" r="1095" b="3509"/>
          <a:stretch>
            <a:fillRect/>
          </a:stretch>
        </p:blipFill>
        <p:spPr>
          <a:xfrm>
            <a:off x="-1080" y="1412776"/>
            <a:ext cx="6912768" cy="3437359"/>
          </a:xfrm>
          <a:prstGeom prst="rect">
            <a:avLst/>
          </a:prstGeom>
        </p:spPr>
      </p:pic>
      <p:sp>
        <p:nvSpPr>
          <p:cNvPr id="4" name="テキスト ボックス 3"/>
          <p:cNvSpPr txBox="1"/>
          <p:nvPr/>
        </p:nvSpPr>
        <p:spPr>
          <a:xfrm>
            <a:off x="72008" y="4976008"/>
            <a:ext cx="5796136" cy="1015663"/>
          </a:xfrm>
          <a:prstGeom prst="rect">
            <a:avLst/>
          </a:prstGeom>
          <a:noFill/>
        </p:spPr>
        <p:txBody>
          <a:bodyPr wrap="square" rtlCol="0">
            <a:spAutoFit/>
          </a:bodyPr>
          <a:lstStyle/>
          <a:p>
            <a:r>
              <a:rPr lang="ja-JP" altLang="en-US" dirty="0" smtClean="0"/>
              <a:t>東北太平洋側の平均気温、降水量、日照時間の経過</a:t>
            </a:r>
            <a:endParaRPr lang="en-US" altLang="ja-JP" dirty="0" smtClean="0"/>
          </a:p>
          <a:p>
            <a:r>
              <a:rPr lang="ja-JP" altLang="en-US" sz="1400" dirty="0" smtClean="0"/>
              <a:t>　</a:t>
            </a:r>
            <a:r>
              <a:rPr lang="ja-JP" altLang="ja-JP" sz="1400" dirty="0" smtClean="0"/>
              <a:t>東北太平洋側の気象官署の観測値と平年値の地域平均。気温は実線が観測値、点線が平年値で、陰影は平年値より低いことを示す。降水量と日照時間は黒円柱が観測値、白円柱が平年値。</a:t>
            </a:r>
            <a:endParaRPr kumimoji="1" lang="ja-JP" altLang="en-US" sz="1400" dirty="0"/>
          </a:p>
        </p:txBody>
      </p:sp>
      <p:pic>
        <p:nvPicPr>
          <p:cNvPr id="5" name="図 4" descr="2013071700utc地上天気図（速報版）.GIF"/>
          <p:cNvPicPr>
            <a:picLocks noChangeAspect="1"/>
          </p:cNvPicPr>
          <p:nvPr/>
        </p:nvPicPr>
        <p:blipFill>
          <a:blip r:embed="rId3" cstate="print"/>
          <a:stretch>
            <a:fillRect/>
          </a:stretch>
        </p:blipFill>
        <p:spPr>
          <a:xfrm>
            <a:off x="5652120" y="1052736"/>
            <a:ext cx="3491880" cy="3281218"/>
          </a:xfrm>
          <a:prstGeom prst="rect">
            <a:avLst/>
          </a:prstGeom>
        </p:spPr>
      </p:pic>
      <p:sp>
        <p:nvSpPr>
          <p:cNvPr id="6" name="テキスト ボックス 5"/>
          <p:cNvSpPr txBox="1"/>
          <p:nvPr/>
        </p:nvSpPr>
        <p:spPr>
          <a:xfrm>
            <a:off x="6516216" y="4437112"/>
            <a:ext cx="2232248" cy="1508105"/>
          </a:xfrm>
          <a:prstGeom prst="rect">
            <a:avLst/>
          </a:prstGeom>
          <a:noFill/>
        </p:spPr>
        <p:txBody>
          <a:bodyPr wrap="square" rtlCol="0">
            <a:spAutoFit/>
          </a:bodyPr>
          <a:lstStyle/>
          <a:p>
            <a:r>
              <a:rPr lang="en-US" altLang="ja-JP" dirty="0" smtClean="0"/>
              <a:t>7</a:t>
            </a:r>
            <a:r>
              <a:rPr lang="ja-JP" altLang="en-US" dirty="0" smtClean="0"/>
              <a:t>月</a:t>
            </a:r>
            <a:r>
              <a:rPr lang="en-US" altLang="ja-JP" dirty="0" smtClean="0"/>
              <a:t>17</a:t>
            </a:r>
            <a:r>
              <a:rPr lang="ja-JP" altLang="en-US" dirty="0" smtClean="0"/>
              <a:t>日</a:t>
            </a:r>
            <a:r>
              <a:rPr lang="en-US" altLang="ja-JP" dirty="0" smtClean="0"/>
              <a:t>9</a:t>
            </a:r>
            <a:r>
              <a:rPr lang="ja-JP" altLang="en-US" dirty="0" smtClean="0"/>
              <a:t>時（ＪＳＴ）の気圧配置</a:t>
            </a:r>
            <a:endParaRPr lang="en-US" altLang="ja-JP" dirty="0" smtClean="0"/>
          </a:p>
          <a:p>
            <a:r>
              <a:rPr kumimoji="1" lang="ja-JP" altLang="en-US" sz="1400" dirty="0" smtClean="0">
                <a:latin typeface="+mn-ea"/>
              </a:rPr>
              <a:t>　オホーツク海高気圧は</a:t>
            </a:r>
            <a:r>
              <a:rPr kumimoji="1" lang="en-US" altLang="ja-JP" sz="1400" dirty="0" smtClean="0">
                <a:latin typeface="+mn-ea"/>
              </a:rPr>
              <a:t>16</a:t>
            </a:r>
            <a:r>
              <a:rPr kumimoji="1" lang="ja-JP" altLang="en-US" sz="1400" dirty="0" smtClean="0">
                <a:latin typeface="+mn-ea"/>
              </a:rPr>
              <a:t>日に発生、日本の東の低気圧は、</a:t>
            </a:r>
            <a:r>
              <a:rPr kumimoji="1" lang="en-US" altLang="ja-JP" sz="1400" dirty="0" smtClean="0">
                <a:latin typeface="+mn-ea"/>
              </a:rPr>
              <a:t>15</a:t>
            </a:r>
            <a:r>
              <a:rPr kumimoji="1" lang="ja-JP" altLang="en-US" sz="1400" dirty="0" smtClean="0">
                <a:latin typeface="+mn-ea"/>
              </a:rPr>
              <a:t>日に関東の東に発生したもの。</a:t>
            </a:r>
            <a:endParaRPr kumimoji="1" lang="ja-JP" altLang="en-US" sz="1400" dirty="0">
              <a:latin typeface="+mn-ea"/>
            </a:endParaRPr>
          </a:p>
        </p:txBody>
      </p:sp>
      <p:cxnSp>
        <p:nvCxnSpPr>
          <p:cNvPr id="8" name="直線矢印コネクタ 7"/>
          <p:cNvCxnSpPr/>
          <p:nvPr/>
        </p:nvCxnSpPr>
        <p:spPr>
          <a:xfrm>
            <a:off x="3779912" y="1055024"/>
            <a:ext cx="0" cy="936104"/>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1556792"/>
          </a:xfrm>
        </p:spPr>
        <p:txBody>
          <a:bodyPr>
            <a:noAutofit/>
          </a:bodyPr>
          <a:lstStyle/>
          <a:p>
            <a:r>
              <a:rPr kumimoji="1" lang="en-US" altLang="ja-JP" sz="3600" b="1" dirty="0" smtClean="0">
                <a:solidFill>
                  <a:srgbClr val="0000FF"/>
                </a:solidFill>
              </a:rPr>
              <a:t>7</a:t>
            </a:r>
            <a:r>
              <a:rPr kumimoji="1" lang="ja-JP" altLang="en-US" sz="3600" b="1" dirty="0" smtClean="0">
                <a:solidFill>
                  <a:srgbClr val="0000FF"/>
                </a:solidFill>
              </a:rPr>
              <a:t>月</a:t>
            </a:r>
            <a:r>
              <a:rPr kumimoji="1" lang="en-US" altLang="ja-JP" sz="3600" b="1" dirty="0" smtClean="0">
                <a:solidFill>
                  <a:srgbClr val="0000FF"/>
                </a:solidFill>
              </a:rPr>
              <a:t>17</a:t>
            </a:r>
            <a:r>
              <a:rPr kumimoji="1" lang="ja-JP" altLang="en-US" sz="3600" b="1" dirty="0" smtClean="0">
                <a:solidFill>
                  <a:srgbClr val="0000FF"/>
                </a:solidFill>
              </a:rPr>
              <a:t>日～</a:t>
            </a:r>
            <a:r>
              <a:rPr kumimoji="1" lang="en-US" altLang="ja-JP" sz="3600" b="1" dirty="0" smtClean="0">
                <a:solidFill>
                  <a:srgbClr val="0000FF"/>
                </a:solidFill>
              </a:rPr>
              <a:t>23</a:t>
            </a:r>
            <a:r>
              <a:rPr kumimoji="1" lang="ja-JP" altLang="en-US" sz="3600" b="1" dirty="0" smtClean="0">
                <a:solidFill>
                  <a:srgbClr val="0000FF"/>
                </a:solidFill>
              </a:rPr>
              <a:t>日の</a:t>
            </a:r>
            <a:r>
              <a:rPr kumimoji="1" lang="en-US" altLang="ja-JP" sz="3600" b="1" dirty="0" smtClean="0">
                <a:solidFill>
                  <a:srgbClr val="0000FF"/>
                </a:solidFill>
              </a:rPr>
              <a:t>7</a:t>
            </a:r>
            <a:r>
              <a:rPr kumimoji="1" lang="ja-JP" altLang="en-US" sz="3600" b="1" dirty="0" smtClean="0">
                <a:solidFill>
                  <a:srgbClr val="0000FF"/>
                </a:solidFill>
              </a:rPr>
              <a:t>日平均気温は</a:t>
            </a:r>
            <a:r>
              <a:rPr kumimoji="1" lang="en-US" altLang="ja-JP" sz="3600" b="1" dirty="0" smtClean="0">
                <a:solidFill>
                  <a:srgbClr val="0000FF"/>
                </a:solidFill>
              </a:rPr>
              <a:t/>
            </a:r>
            <a:br>
              <a:rPr kumimoji="1" lang="en-US" altLang="ja-JP" sz="3600" b="1" dirty="0" smtClean="0">
                <a:solidFill>
                  <a:srgbClr val="0000FF"/>
                </a:solidFill>
              </a:rPr>
            </a:br>
            <a:r>
              <a:rPr kumimoji="1" lang="ja-JP" altLang="en-US" sz="3600" b="1" dirty="0" smtClean="0">
                <a:solidFill>
                  <a:srgbClr val="0000FF"/>
                </a:solidFill>
              </a:rPr>
              <a:t>東北太平洋側平均で平年より</a:t>
            </a:r>
            <a:r>
              <a:rPr kumimoji="1" lang="en-US" altLang="ja-JP" sz="3600" b="1" dirty="0" smtClean="0">
                <a:solidFill>
                  <a:srgbClr val="0000FF"/>
                </a:solidFill>
              </a:rPr>
              <a:t>2.4℃</a:t>
            </a:r>
            <a:r>
              <a:rPr kumimoji="1" lang="ja-JP" altLang="en-US" sz="3600" b="1" dirty="0" smtClean="0">
                <a:solidFill>
                  <a:srgbClr val="0000FF"/>
                </a:solidFill>
              </a:rPr>
              <a:t>低くなった</a:t>
            </a:r>
            <a:r>
              <a:rPr kumimoji="1" lang="en-US" altLang="ja-JP" sz="3600" b="1" dirty="0" smtClean="0">
                <a:solidFill>
                  <a:srgbClr val="0000FF"/>
                </a:solidFill>
              </a:rPr>
              <a:t/>
            </a:r>
            <a:br>
              <a:rPr kumimoji="1" lang="en-US" altLang="ja-JP" sz="3600" b="1" dirty="0" smtClean="0">
                <a:solidFill>
                  <a:srgbClr val="0000FF"/>
                </a:solidFill>
              </a:rPr>
            </a:br>
            <a:r>
              <a:rPr kumimoji="1" lang="ja-JP" altLang="en-US" sz="3600" b="1" dirty="0" smtClean="0">
                <a:solidFill>
                  <a:srgbClr val="0000FF"/>
                </a:solidFill>
              </a:rPr>
              <a:t>（かなり低くはならなかった）</a:t>
            </a:r>
            <a:endParaRPr kumimoji="1" lang="ja-JP" altLang="en-US" sz="3600" b="1" dirty="0">
              <a:solidFill>
                <a:srgbClr val="0000FF"/>
              </a:solidFill>
            </a:endParaRPr>
          </a:p>
        </p:txBody>
      </p:sp>
      <p:pic>
        <p:nvPicPr>
          <p:cNvPr id="3" name="図 2" descr="20130717-23_７日平均分布図.GIF"/>
          <p:cNvPicPr>
            <a:picLocks noChangeAspect="1"/>
          </p:cNvPicPr>
          <p:nvPr/>
        </p:nvPicPr>
        <p:blipFill>
          <a:blip r:embed="rId2" cstate="print"/>
          <a:stretch>
            <a:fillRect/>
          </a:stretch>
        </p:blipFill>
        <p:spPr>
          <a:xfrm>
            <a:off x="179512" y="1844824"/>
            <a:ext cx="8744611" cy="3100362"/>
          </a:xfrm>
          <a:prstGeom prst="rect">
            <a:avLst/>
          </a:prstGeom>
        </p:spPr>
      </p:pic>
      <p:sp>
        <p:nvSpPr>
          <p:cNvPr id="4" name="テキスト ボックス 3"/>
          <p:cNvSpPr txBox="1"/>
          <p:nvPr/>
        </p:nvSpPr>
        <p:spPr>
          <a:xfrm>
            <a:off x="179512" y="5264040"/>
            <a:ext cx="8784976" cy="1015663"/>
          </a:xfrm>
          <a:prstGeom prst="rect">
            <a:avLst/>
          </a:prstGeom>
          <a:noFill/>
        </p:spPr>
        <p:txBody>
          <a:bodyPr wrap="square" rtlCol="0">
            <a:spAutoFit/>
          </a:bodyPr>
          <a:lstStyle/>
          <a:p>
            <a:pPr hangingPunct="0"/>
            <a:r>
              <a:rPr lang="ja-JP" altLang="ja-JP" b="1" dirty="0" smtClean="0">
                <a:latin typeface="+mn-ea"/>
              </a:rPr>
              <a:t>平均気温の平年差、降水量・日照時間の平年比の分布</a:t>
            </a:r>
            <a:endParaRPr lang="en-US" altLang="ja-JP" b="1" dirty="0" smtClean="0">
              <a:latin typeface="+mn-ea"/>
            </a:endParaRPr>
          </a:p>
          <a:p>
            <a:pPr hangingPunct="0"/>
            <a:r>
              <a:rPr lang="ja-JP" altLang="en-US" sz="1400" dirty="0" smtClean="0">
                <a:latin typeface="+mn-ea"/>
              </a:rPr>
              <a:t>　</a:t>
            </a:r>
            <a:r>
              <a:rPr lang="ja-JP" altLang="ja-JP" sz="1400" dirty="0" smtClean="0">
                <a:latin typeface="+mn-ea"/>
              </a:rPr>
              <a:t>気候統計値は、東北地方にある</a:t>
            </a:r>
            <a:r>
              <a:rPr lang="en-US" altLang="ja-JP" sz="1400" dirty="0" smtClean="0">
                <a:latin typeface="+mn-ea"/>
              </a:rPr>
              <a:t>17</a:t>
            </a:r>
            <a:r>
              <a:rPr lang="ja-JP" altLang="ja-JP" sz="1400" dirty="0" smtClean="0">
                <a:latin typeface="+mn-ea"/>
              </a:rPr>
              <a:t>地点の気象台、特別地域気象観測所の観測値より求めてい</a:t>
            </a:r>
            <a:r>
              <a:rPr lang="ja-JP" altLang="en-US" sz="1400" dirty="0" smtClean="0">
                <a:latin typeface="+mn-ea"/>
              </a:rPr>
              <a:t>る</a:t>
            </a:r>
            <a:r>
              <a:rPr lang="ja-JP" altLang="ja-JP" sz="1400" dirty="0" smtClean="0">
                <a:latin typeface="+mn-ea"/>
              </a:rPr>
              <a:t>。細分地域を東北日本海側は青森県津軽・秋田県・山形県・福島県会津、東北太平洋側は青森県下北・三八上北・岩手県・宮城県・福島県中通り・浜通り、東北北部は青森県・秋田県・岩手県、東北南部は宮城県・山形県・福島県としてい</a:t>
            </a:r>
            <a:r>
              <a:rPr lang="ja-JP" altLang="en-US" sz="1400" dirty="0" smtClean="0">
                <a:latin typeface="+mn-ea"/>
              </a:rPr>
              <a:t>る</a:t>
            </a:r>
            <a:r>
              <a:rPr lang="ja-JP" altLang="ja-JP" sz="1400" dirty="0" smtClean="0">
                <a:latin typeface="+mn-ea"/>
              </a:rPr>
              <a:t>。</a:t>
            </a:r>
            <a:endParaRPr kumimoji="1" lang="ja-JP" altLang="en-US" sz="1400" dirty="0">
              <a:latin typeface="+mn-e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908720"/>
          </a:xfrm>
        </p:spPr>
        <p:txBody>
          <a:bodyPr>
            <a:normAutofit fontScale="90000"/>
          </a:bodyPr>
          <a:lstStyle/>
          <a:p>
            <a:r>
              <a:rPr kumimoji="1" lang="ja-JP" altLang="en-US" dirty="0" smtClean="0"/>
              <a:t>アメダスで</a:t>
            </a:r>
            <a:r>
              <a:rPr kumimoji="1" lang="en-US" altLang="ja-JP" dirty="0" smtClean="0"/>
              <a:t>7</a:t>
            </a:r>
            <a:r>
              <a:rPr kumimoji="1" lang="ja-JP" altLang="en-US" dirty="0" smtClean="0"/>
              <a:t>月</a:t>
            </a:r>
            <a:r>
              <a:rPr kumimoji="1" lang="en-US" altLang="ja-JP" dirty="0" smtClean="0"/>
              <a:t>17</a:t>
            </a:r>
            <a:r>
              <a:rPr kumimoji="1" lang="ja-JP" altLang="en-US" dirty="0" smtClean="0"/>
              <a:t>日～</a:t>
            </a:r>
            <a:r>
              <a:rPr kumimoji="1" lang="en-US" altLang="ja-JP" dirty="0" smtClean="0"/>
              <a:t>23</a:t>
            </a:r>
            <a:r>
              <a:rPr kumimoji="1" lang="ja-JP" altLang="en-US" dirty="0" smtClean="0"/>
              <a:t>日の</a:t>
            </a:r>
            <a:r>
              <a:rPr kumimoji="1" lang="en-US" altLang="ja-JP" dirty="0" smtClean="0"/>
              <a:t/>
            </a:r>
            <a:br>
              <a:rPr kumimoji="1" lang="en-US" altLang="ja-JP" dirty="0" smtClean="0"/>
            </a:br>
            <a:r>
              <a:rPr kumimoji="1" lang="ja-JP" altLang="en-US" dirty="0" smtClean="0"/>
              <a:t>７日平均気温を見る</a:t>
            </a:r>
            <a:endParaRPr kumimoji="1" lang="ja-JP" altLang="en-US" dirty="0"/>
          </a:p>
        </p:txBody>
      </p:sp>
      <p:pic>
        <p:nvPicPr>
          <p:cNvPr id="3" name="図 2" descr="7day_Tmean_20130717.png"/>
          <p:cNvPicPr>
            <a:picLocks noChangeAspect="1"/>
          </p:cNvPicPr>
          <p:nvPr/>
        </p:nvPicPr>
        <p:blipFill>
          <a:blip r:embed="rId2" cstate="print"/>
          <a:stretch>
            <a:fillRect/>
          </a:stretch>
        </p:blipFill>
        <p:spPr>
          <a:xfrm>
            <a:off x="712812" y="1098376"/>
            <a:ext cx="6667500" cy="5715000"/>
          </a:xfrm>
          <a:prstGeom prst="rect">
            <a:avLst/>
          </a:prstGeom>
        </p:spPr>
      </p:pic>
      <p:sp>
        <p:nvSpPr>
          <p:cNvPr id="5" name="円/楕円 4"/>
          <p:cNvSpPr/>
          <p:nvPr/>
        </p:nvSpPr>
        <p:spPr>
          <a:xfrm>
            <a:off x="3995936" y="3068960"/>
            <a:ext cx="64807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347864" y="5229200"/>
            <a:ext cx="648072" cy="115212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5508104" y="1412776"/>
            <a:ext cx="3456384" cy="3970318"/>
          </a:xfrm>
          <a:prstGeom prst="rect">
            <a:avLst/>
          </a:prstGeom>
          <a:noFill/>
        </p:spPr>
        <p:txBody>
          <a:bodyPr wrap="square" rtlCol="0">
            <a:spAutoFit/>
          </a:bodyPr>
          <a:lstStyle/>
          <a:p>
            <a:r>
              <a:rPr kumimoji="1" lang="ja-JP" altLang="en-US" sz="2800" b="1" dirty="0" smtClean="0">
                <a:solidFill>
                  <a:srgbClr val="0000FF"/>
                </a:solidFill>
              </a:rPr>
              <a:t>東北太平洋側では</a:t>
            </a:r>
            <a:endParaRPr kumimoji="1" lang="en-US" altLang="ja-JP" sz="2800" b="1" dirty="0" smtClean="0">
              <a:solidFill>
                <a:srgbClr val="0000FF"/>
              </a:solidFill>
            </a:endParaRPr>
          </a:p>
          <a:p>
            <a:r>
              <a:rPr kumimoji="1" lang="ja-JP" altLang="en-US" sz="2800" b="1" dirty="0" smtClean="0">
                <a:solidFill>
                  <a:srgbClr val="0000FF"/>
                </a:solidFill>
              </a:rPr>
              <a:t>広い範囲で</a:t>
            </a:r>
            <a:r>
              <a:rPr kumimoji="1" lang="en-US" altLang="ja-JP" sz="2800" b="1" dirty="0" smtClean="0">
                <a:solidFill>
                  <a:srgbClr val="0000FF"/>
                </a:solidFill>
              </a:rPr>
              <a:t>20℃</a:t>
            </a:r>
            <a:r>
              <a:rPr kumimoji="1" lang="ja-JP" altLang="en-US" sz="2800" b="1" dirty="0" smtClean="0">
                <a:solidFill>
                  <a:srgbClr val="0000FF"/>
                </a:solidFill>
              </a:rPr>
              <a:t>を</a:t>
            </a:r>
            <a:endParaRPr kumimoji="1" lang="en-US" altLang="ja-JP" sz="2800" b="1" dirty="0" smtClean="0">
              <a:solidFill>
                <a:srgbClr val="0000FF"/>
              </a:solidFill>
            </a:endParaRPr>
          </a:p>
          <a:p>
            <a:r>
              <a:rPr kumimoji="1" lang="ja-JP" altLang="en-US" sz="2800" b="1" dirty="0" smtClean="0">
                <a:solidFill>
                  <a:srgbClr val="0000FF"/>
                </a:solidFill>
              </a:rPr>
              <a:t>下回ったが、</a:t>
            </a:r>
            <a:endParaRPr kumimoji="1" lang="en-US" altLang="ja-JP" sz="2800" b="1" dirty="0" smtClean="0">
              <a:solidFill>
                <a:srgbClr val="0000FF"/>
              </a:solidFill>
            </a:endParaRPr>
          </a:p>
          <a:p>
            <a:r>
              <a:rPr kumimoji="1" lang="ja-JP" altLang="en-US" sz="2800" b="1" dirty="0" smtClean="0">
                <a:solidFill>
                  <a:srgbClr val="0000FF"/>
                </a:solidFill>
              </a:rPr>
              <a:t>岩手県内陸南部と</a:t>
            </a:r>
            <a:endParaRPr kumimoji="1" lang="en-US" altLang="ja-JP" sz="2800" b="1" dirty="0" smtClean="0">
              <a:solidFill>
                <a:srgbClr val="0000FF"/>
              </a:solidFill>
            </a:endParaRPr>
          </a:p>
          <a:p>
            <a:r>
              <a:rPr kumimoji="1" lang="ja-JP" altLang="en-US" sz="2800" b="1" dirty="0" smtClean="0">
                <a:solidFill>
                  <a:srgbClr val="0000FF"/>
                </a:solidFill>
              </a:rPr>
              <a:t>福島県中通りでは</a:t>
            </a:r>
            <a:endParaRPr kumimoji="1" lang="en-US" altLang="ja-JP" sz="2800" b="1" dirty="0" smtClean="0">
              <a:solidFill>
                <a:srgbClr val="0000FF"/>
              </a:solidFill>
            </a:endParaRPr>
          </a:p>
          <a:p>
            <a:r>
              <a:rPr kumimoji="1" lang="en-US" altLang="ja-JP" sz="2800" b="1" dirty="0" smtClean="0">
                <a:solidFill>
                  <a:srgbClr val="0000FF"/>
                </a:solidFill>
              </a:rPr>
              <a:t>20℃</a:t>
            </a:r>
            <a:r>
              <a:rPr kumimoji="1" lang="ja-JP" altLang="en-US" sz="2800" b="1" dirty="0" smtClean="0">
                <a:solidFill>
                  <a:srgbClr val="0000FF"/>
                </a:solidFill>
              </a:rPr>
              <a:t>を上回った。</a:t>
            </a:r>
            <a:endParaRPr kumimoji="1" lang="en-US" altLang="ja-JP" sz="2800" b="1" dirty="0" smtClean="0">
              <a:solidFill>
                <a:srgbClr val="0000FF"/>
              </a:solidFill>
            </a:endParaRPr>
          </a:p>
          <a:p>
            <a:endParaRPr lang="en-US" altLang="ja-JP" sz="2800" b="1" dirty="0" smtClean="0">
              <a:solidFill>
                <a:srgbClr val="0000FF"/>
              </a:solidFill>
            </a:endParaRPr>
          </a:p>
          <a:p>
            <a:r>
              <a:rPr lang="ja-JP" altLang="en-US" sz="2800" b="1" dirty="0" smtClean="0">
                <a:solidFill>
                  <a:srgbClr val="0000FF"/>
                </a:solidFill>
              </a:rPr>
              <a:t>日本海側では</a:t>
            </a:r>
            <a:endParaRPr lang="en-US" altLang="ja-JP" sz="2800" b="1" dirty="0" smtClean="0">
              <a:solidFill>
                <a:srgbClr val="0000FF"/>
              </a:solidFill>
            </a:endParaRPr>
          </a:p>
          <a:p>
            <a:r>
              <a:rPr lang="en-US" altLang="ja-JP" sz="2800" b="1" dirty="0" smtClean="0">
                <a:solidFill>
                  <a:srgbClr val="0000FF"/>
                </a:solidFill>
              </a:rPr>
              <a:t>20</a:t>
            </a:r>
            <a:r>
              <a:rPr lang="ja-JP" altLang="en-US" sz="2800" b="1" dirty="0" smtClean="0">
                <a:solidFill>
                  <a:srgbClr val="0000FF"/>
                </a:solidFill>
              </a:rPr>
              <a:t>℃を上回った。</a:t>
            </a:r>
            <a:endParaRPr kumimoji="1" lang="en-US" altLang="ja-JP" sz="2800" b="1" dirty="0" smtClean="0">
              <a:solidFill>
                <a:srgbClr val="0000FF"/>
              </a:solidFill>
            </a:endParaRPr>
          </a:p>
        </p:txBody>
      </p:sp>
      <p:pic>
        <p:nvPicPr>
          <p:cNvPr id="8" name="図 7" descr="プロット図気温スケール.PNG"/>
          <p:cNvPicPr>
            <a:picLocks noChangeAspect="1"/>
          </p:cNvPicPr>
          <p:nvPr/>
        </p:nvPicPr>
        <p:blipFill>
          <a:blip r:embed="rId3" cstate="print"/>
          <a:srcRect b="57560"/>
          <a:stretch>
            <a:fillRect/>
          </a:stretch>
        </p:blipFill>
        <p:spPr>
          <a:xfrm>
            <a:off x="4474281" y="5805264"/>
            <a:ext cx="4418199" cy="864096"/>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539552" y="1700808"/>
            <a:ext cx="8208912" cy="3108543"/>
          </a:xfrm>
          <a:prstGeom prst="rect">
            <a:avLst/>
          </a:prstGeom>
          <a:noFill/>
        </p:spPr>
        <p:txBody>
          <a:bodyPr wrap="square" rtlCol="0">
            <a:spAutoFit/>
          </a:bodyPr>
          <a:lstStyle/>
          <a:p>
            <a:r>
              <a:rPr kumimoji="1" lang="ja-JP" altLang="en-US" sz="2800" b="1" dirty="0" smtClean="0">
                <a:latin typeface="+mn-ea"/>
              </a:rPr>
              <a:t>今回の低温は平年より低いにとどまった。なぜだ！？</a:t>
            </a:r>
            <a:endParaRPr kumimoji="1" lang="en-US" altLang="ja-JP" sz="2800" b="1" dirty="0" smtClean="0">
              <a:latin typeface="+mn-ea"/>
            </a:endParaRPr>
          </a:p>
          <a:p>
            <a:endParaRPr lang="en-US" altLang="ja-JP" sz="2800" b="1" dirty="0" smtClean="0">
              <a:latin typeface="+mn-ea"/>
            </a:endParaRPr>
          </a:p>
          <a:p>
            <a:r>
              <a:rPr lang="en-US" altLang="ja-JP" sz="2800" b="1" dirty="0" smtClean="0">
                <a:latin typeface="+mn-ea"/>
              </a:rPr>
              <a:t>2003</a:t>
            </a:r>
            <a:r>
              <a:rPr lang="ja-JP" altLang="en-US" sz="2800" b="1" dirty="0" smtClean="0">
                <a:latin typeface="+mn-ea"/>
              </a:rPr>
              <a:t>年のヤマセと比べて考えてみよう。</a:t>
            </a:r>
            <a:endParaRPr lang="en-US" altLang="ja-JP" sz="2800" b="1" dirty="0" smtClean="0">
              <a:latin typeface="+mn-ea"/>
            </a:endParaRPr>
          </a:p>
          <a:p>
            <a:endParaRPr kumimoji="1" lang="en-US" altLang="ja-JP" sz="2800" b="1" dirty="0" smtClean="0">
              <a:latin typeface="+mn-ea"/>
            </a:endParaRPr>
          </a:p>
          <a:p>
            <a:r>
              <a:rPr kumimoji="1" lang="ja-JP" altLang="en-US" sz="2800" b="1" dirty="0" smtClean="0">
                <a:latin typeface="+mn-ea"/>
              </a:rPr>
              <a:t>○ヤマセの強さが違うのか？</a:t>
            </a:r>
            <a:endParaRPr kumimoji="1" lang="en-US" altLang="ja-JP" sz="2800" b="1" dirty="0" smtClean="0">
              <a:latin typeface="+mn-ea"/>
            </a:endParaRPr>
          </a:p>
          <a:p>
            <a:r>
              <a:rPr lang="ja-JP" altLang="en-US" sz="2800" b="1" dirty="0" smtClean="0">
                <a:latin typeface="+mn-ea"/>
              </a:rPr>
              <a:t>○ヤマセの下層雲、天気が違うのか？</a:t>
            </a:r>
            <a:endParaRPr kumimoji="1" lang="en-US" altLang="ja-JP" sz="2800" b="1" dirty="0" smtClean="0">
              <a:latin typeface="+mn-ea"/>
            </a:endParaRPr>
          </a:p>
          <a:p>
            <a:r>
              <a:rPr lang="ja-JP" altLang="en-US" sz="2800" b="1" dirty="0" smtClean="0">
                <a:latin typeface="+mn-ea"/>
              </a:rPr>
              <a:t>○顕著な低温が長続きしなかったのはなぜか？</a:t>
            </a:r>
            <a:endParaRPr kumimoji="1" lang="ja-JP" altLang="en-US" sz="2800" b="1" dirty="0">
              <a:latin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620688"/>
          </a:xfrm>
        </p:spPr>
        <p:txBody>
          <a:bodyPr>
            <a:normAutofit fontScale="90000"/>
          </a:bodyPr>
          <a:lstStyle/>
          <a:p>
            <a:r>
              <a:rPr kumimoji="1" lang="en-US" altLang="ja-JP" sz="3600" b="1" dirty="0" smtClean="0">
                <a:latin typeface="+mn-ea"/>
                <a:ea typeface="+mn-ea"/>
              </a:rPr>
              <a:t>2003</a:t>
            </a:r>
            <a:r>
              <a:rPr kumimoji="1" lang="ja-JP" altLang="en-US" sz="3600" b="1" dirty="0" smtClean="0">
                <a:latin typeface="+mn-ea"/>
                <a:ea typeface="+mn-ea"/>
              </a:rPr>
              <a:t>年の低温</a:t>
            </a:r>
            <a:endParaRPr kumimoji="1" lang="ja-JP" altLang="en-US" sz="3600" b="1" dirty="0">
              <a:latin typeface="+mn-ea"/>
              <a:ea typeface="+mn-ea"/>
            </a:endParaRPr>
          </a:p>
        </p:txBody>
      </p:sp>
      <p:pic>
        <p:nvPicPr>
          <p:cNvPr id="5" name="図 4" descr="200306-08_東北太平洋側経過図.GIF"/>
          <p:cNvPicPr>
            <a:picLocks noChangeAspect="1"/>
          </p:cNvPicPr>
          <p:nvPr/>
        </p:nvPicPr>
        <p:blipFill>
          <a:blip r:embed="rId2" cstate="print"/>
          <a:stretch>
            <a:fillRect/>
          </a:stretch>
        </p:blipFill>
        <p:spPr>
          <a:xfrm>
            <a:off x="1348929" y="648072"/>
            <a:ext cx="6319415" cy="3082641"/>
          </a:xfrm>
          <a:prstGeom prst="rect">
            <a:avLst/>
          </a:prstGeom>
        </p:spPr>
      </p:pic>
      <p:pic>
        <p:nvPicPr>
          <p:cNvPr id="6" name="図 5" descr="20030723-29_７日平均分布図.GIF"/>
          <p:cNvPicPr>
            <a:picLocks noChangeAspect="1"/>
          </p:cNvPicPr>
          <p:nvPr/>
        </p:nvPicPr>
        <p:blipFill>
          <a:blip r:embed="rId3" cstate="print"/>
          <a:stretch>
            <a:fillRect/>
          </a:stretch>
        </p:blipFill>
        <p:spPr>
          <a:xfrm>
            <a:off x="1331640" y="3933056"/>
            <a:ext cx="6624736" cy="2351824"/>
          </a:xfrm>
          <a:prstGeom prst="rect">
            <a:avLst/>
          </a:prstGeom>
        </p:spPr>
      </p:pic>
      <p:sp>
        <p:nvSpPr>
          <p:cNvPr id="8" name="テキスト ボックス 7"/>
          <p:cNvSpPr txBox="1"/>
          <p:nvPr/>
        </p:nvSpPr>
        <p:spPr>
          <a:xfrm>
            <a:off x="1835696" y="6228020"/>
            <a:ext cx="6624736" cy="369332"/>
          </a:xfrm>
          <a:prstGeom prst="rect">
            <a:avLst/>
          </a:prstGeom>
          <a:noFill/>
        </p:spPr>
        <p:txBody>
          <a:bodyPr wrap="square" rtlCol="0">
            <a:spAutoFit/>
          </a:bodyPr>
          <a:lstStyle/>
          <a:p>
            <a:pPr hangingPunct="0"/>
            <a:r>
              <a:rPr lang="ja-JP" altLang="ja-JP" b="1" dirty="0" smtClean="0">
                <a:latin typeface="+mn-ea"/>
              </a:rPr>
              <a:t>平均気温の平年差、降水量・日照時間の平年比の分布</a:t>
            </a:r>
            <a:endParaRPr lang="en-US" altLang="ja-JP" b="1" dirty="0" smtClean="0">
              <a:latin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782960"/>
          </a:xfrm>
        </p:spPr>
        <p:txBody>
          <a:bodyPr>
            <a:normAutofit/>
          </a:bodyPr>
          <a:lstStyle/>
          <a:p>
            <a:r>
              <a:rPr kumimoji="1" lang="en-US" altLang="ja-JP" dirty="0" smtClean="0">
                <a:latin typeface="+mn-ea"/>
                <a:ea typeface="+mn-ea"/>
              </a:rPr>
              <a:t>2003</a:t>
            </a:r>
            <a:r>
              <a:rPr kumimoji="1" lang="ja-JP" altLang="en-US" dirty="0" smtClean="0">
                <a:latin typeface="+mn-ea"/>
                <a:ea typeface="+mn-ea"/>
              </a:rPr>
              <a:t>年</a:t>
            </a:r>
            <a:r>
              <a:rPr kumimoji="1" lang="en-US" altLang="ja-JP" dirty="0" smtClean="0">
                <a:latin typeface="+mn-ea"/>
                <a:ea typeface="+mn-ea"/>
              </a:rPr>
              <a:t>7</a:t>
            </a:r>
            <a:r>
              <a:rPr kumimoji="1" lang="ja-JP" altLang="en-US" dirty="0" smtClean="0">
                <a:latin typeface="+mn-ea"/>
                <a:ea typeface="+mn-ea"/>
              </a:rPr>
              <a:t>月</a:t>
            </a:r>
            <a:r>
              <a:rPr kumimoji="1" lang="en-US" altLang="ja-JP" dirty="0" smtClean="0">
                <a:latin typeface="+mn-ea"/>
                <a:ea typeface="+mn-ea"/>
              </a:rPr>
              <a:t>23</a:t>
            </a:r>
            <a:r>
              <a:rPr kumimoji="1" lang="ja-JP" altLang="en-US" dirty="0" smtClean="0">
                <a:latin typeface="+mn-ea"/>
                <a:ea typeface="+mn-ea"/>
              </a:rPr>
              <a:t>日～</a:t>
            </a:r>
            <a:r>
              <a:rPr kumimoji="1" lang="en-US" altLang="ja-JP" dirty="0" smtClean="0">
                <a:latin typeface="+mn-ea"/>
                <a:ea typeface="+mn-ea"/>
              </a:rPr>
              <a:t>29</a:t>
            </a:r>
            <a:r>
              <a:rPr kumimoji="1" lang="ja-JP" altLang="en-US" dirty="0" smtClean="0">
                <a:latin typeface="+mn-ea"/>
                <a:ea typeface="+mn-ea"/>
              </a:rPr>
              <a:t>日の</a:t>
            </a:r>
            <a:r>
              <a:rPr kumimoji="1" lang="en-US" altLang="ja-JP" dirty="0" smtClean="0">
                <a:latin typeface="+mn-ea"/>
                <a:ea typeface="+mn-ea"/>
              </a:rPr>
              <a:t>7</a:t>
            </a:r>
            <a:r>
              <a:rPr kumimoji="1" lang="ja-JP" altLang="en-US" dirty="0" smtClean="0">
                <a:latin typeface="+mn-ea"/>
                <a:ea typeface="+mn-ea"/>
              </a:rPr>
              <a:t>日平均気温</a:t>
            </a:r>
            <a:endParaRPr kumimoji="1" lang="ja-JP" altLang="en-US" dirty="0">
              <a:latin typeface="+mn-ea"/>
              <a:ea typeface="+mn-ea"/>
            </a:endParaRPr>
          </a:p>
        </p:txBody>
      </p:sp>
      <p:pic>
        <p:nvPicPr>
          <p:cNvPr id="3" name="図 2" descr="7day_Tmean_20030723.png"/>
          <p:cNvPicPr>
            <a:picLocks noChangeAspect="1"/>
          </p:cNvPicPr>
          <p:nvPr/>
        </p:nvPicPr>
        <p:blipFill>
          <a:blip r:embed="rId2" cstate="print"/>
          <a:stretch>
            <a:fillRect/>
          </a:stretch>
        </p:blipFill>
        <p:spPr>
          <a:xfrm>
            <a:off x="755576" y="1026368"/>
            <a:ext cx="6667500" cy="5715000"/>
          </a:xfrm>
          <a:prstGeom prst="rect">
            <a:avLst/>
          </a:prstGeom>
        </p:spPr>
      </p:pic>
      <p:sp>
        <p:nvSpPr>
          <p:cNvPr id="5" name="円/楕円 4"/>
          <p:cNvSpPr/>
          <p:nvPr/>
        </p:nvSpPr>
        <p:spPr>
          <a:xfrm>
            <a:off x="2865190" y="2034480"/>
            <a:ext cx="1224136" cy="576064"/>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4089326" y="3186608"/>
            <a:ext cx="648072" cy="11521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3225230" y="4122712"/>
            <a:ext cx="504056" cy="1440160"/>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00FF"/>
              </a:solidFill>
            </a:endParaRPr>
          </a:p>
        </p:txBody>
      </p:sp>
      <p:sp>
        <p:nvSpPr>
          <p:cNvPr id="8" name="円/楕円 7"/>
          <p:cNvSpPr/>
          <p:nvPr/>
        </p:nvSpPr>
        <p:spPr>
          <a:xfrm>
            <a:off x="3297238" y="5274840"/>
            <a:ext cx="648072" cy="1152128"/>
          </a:xfrm>
          <a:prstGeom prst="ellipse">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5508104" y="1412776"/>
            <a:ext cx="3456384" cy="4401205"/>
          </a:xfrm>
          <a:prstGeom prst="rect">
            <a:avLst/>
          </a:prstGeom>
          <a:noFill/>
        </p:spPr>
        <p:txBody>
          <a:bodyPr wrap="square" rtlCol="0">
            <a:spAutoFit/>
          </a:bodyPr>
          <a:lstStyle/>
          <a:p>
            <a:r>
              <a:rPr kumimoji="1" lang="ja-JP" altLang="en-US" sz="2800" b="1" dirty="0" smtClean="0">
                <a:solidFill>
                  <a:srgbClr val="0000FF"/>
                </a:solidFill>
                <a:latin typeface="+mn-ea"/>
              </a:rPr>
              <a:t>太平洋側では</a:t>
            </a:r>
            <a:endParaRPr kumimoji="1" lang="en-US" altLang="ja-JP" sz="2800" b="1" dirty="0" smtClean="0">
              <a:solidFill>
                <a:srgbClr val="0000FF"/>
              </a:solidFill>
              <a:latin typeface="+mn-ea"/>
            </a:endParaRPr>
          </a:p>
          <a:p>
            <a:r>
              <a:rPr kumimoji="1" lang="en-US" altLang="ja-JP" sz="2800" b="1" dirty="0" smtClean="0">
                <a:solidFill>
                  <a:srgbClr val="0000FF"/>
                </a:solidFill>
                <a:latin typeface="+mn-ea"/>
              </a:rPr>
              <a:t>20℃</a:t>
            </a:r>
            <a:r>
              <a:rPr kumimoji="1" lang="ja-JP" altLang="en-US" sz="2800" b="1" dirty="0" smtClean="0">
                <a:solidFill>
                  <a:srgbClr val="0000FF"/>
                </a:solidFill>
                <a:latin typeface="+mn-ea"/>
              </a:rPr>
              <a:t>を下回り、</a:t>
            </a:r>
            <a:endParaRPr kumimoji="1" lang="en-US" altLang="ja-JP" sz="2800" b="1" dirty="0" smtClean="0">
              <a:solidFill>
                <a:srgbClr val="0000FF"/>
              </a:solidFill>
              <a:latin typeface="+mn-ea"/>
            </a:endParaRPr>
          </a:p>
          <a:p>
            <a:r>
              <a:rPr kumimoji="1" lang="ja-JP" altLang="en-US" sz="2800" b="1" dirty="0" smtClean="0">
                <a:solidFill>
                  <a:srgbClr val="0000FF"/>
                </a:solidFill>
                <a:latin typeface="+mn-ea"/>
              </a:rPr>
              <a:t>三陸北部では</a:t>
            </a:r>
            <a:endParaRPr kumimoji="1" lang="en-US" altLang="ja-JP" sz="2800" b="1" dirty="0" smtClean="0">
              <a:solidFill>
                <a:srgbClr val="0000FF"/>
              </a:solidFill>
              <a:latin typeface="+mn-ea"/>
            </a:endParaRPr>
          </a:p>
          <a:p>
            <a:r>
              <a:rPr kumimoji="1" lang="en-US" altLang="ja-JP" sz="2800" b="1" dirty="0" smtClean="0">
                <a:solidFill>
                  <a:srgbClr val="0000FF"/>
                </a:solidFill>
                <a:latin typeface="+mn-ea"/>
              </a:rPr>
              <a:t>17℃</a:t>
            </a:r>
            <a:r>
              <a:rPr kumimoji="1" lang="ja-JP" altLang="en-US" sz="2800" b="1" dirty="0" smtClean="0">
                <a:solidFill>
                  <a:srgbClr val="0000FF"/>
                </a:solidFill>
                <a:latin typeface="+mn-ea"/>
              </a:rPr>
              <a:t>を下回った。</a:t>
            </a:r>
            <a:endParaRPr kumimoji="1" lang="en-US" altLang="ja-JP" sz="2800" b="1" dirty="0" smtClean="0">
              <a:solidFill>
                <a:srgbClr val="0000FF"/>
              </a:solidFill>
              <a:latin typeface="+mn-ea"/>
            </a:endParaRPr>
          </a:p>
          <a:p>
            <a:endParaRPr kumimoji="1" lang="en-US" altLang="ja-JP" sz="2800" b="1" dirty="0" smtClean="0">
              <a:solidFill>
                <a:srgbClr val="0000FF"/>
              </a:solidFill>
              <a:latin typeface="+mn-ea"/>
            </a:endParaRPr>
          </a:p>
          <a:p>
            <a:r>
              <a:rPr kumimoji="1" lang="ja-JP" altLang="en-US" sz="2800" b="1" dirty="0" smtClean="0">
                <a:solidFill>
                  <a:srgbClr val="0000FF"/>
                </a:solidFill>
                <a:latin typeface="+mn-ea"/>
              </a:rPr>
              <a:t>日本海側でも</a:t>
            </a:r>
            <a:endParaRPr kumimoji="1" lang="en-US" altLang="ja-JP" sz="2800" b="1" dirty="0" smtClean="0">
              <a:solidFill>
                <a:srgbClr val="0000FF"/>
              </a:solidFill>
              <a:latin typeface="+mn-ea"/>
            </a:endParaRPr>
          </a:p>
          <a:p>
            <a:r>
              <a:rPr kumimoji="1" lang="en-US" altLang="ja-JP" sz="2800" b="1" dirty="0" smtClean="0">
                <a:solidFill>
                  <a:srgbClr val="0000FF"/>
                </a:solidFill>
                <a:latin typeface="+mn-ea"/>
              </a:rPr>
              <a:t>20℃</a:t>
            </a:r>
            <a:r>
              <a:rPr lang="ja-JP" altLang="en-US" sz="2800" b="1" dirty="0" smtClean="0">
                <a:solidFill>
                  <a:srgbClr val="0000FF"/>
                </a:solidFill>
                <a:latin typeface="+mn-ea"/>
              </a:rPr>
              <a:t>を下回った地域があった。</a:t>
            </a:r>
            <a:endParaRPr lang="en-US" altLang="ja-JP" sz="2800" b="1" dirty="0" smtClean="0">
              <a:solidFill>
                <a:srgbClr val="0000FF"/>
              </a:solidFill>
              <a:latin typeface="+mn-ea"/>
            </a:endParaRPr>
          </a:p>
          <a:p>
            <a:r>
              <a:rPr lang="ja-JP" altLang="en-US" sz="2800" b="1" dirty="0" smtClean="0">
                <a:solidFill>
                  <a:srgbClr val="0000FF"/>
                </a:solidFill>
                <a:latin typeface="+mn-ea"/>
              </a:rPr>
              <a:t>（津軽、秋田県北秋鹿角、山形県内陸）</a:t>
            </a:r>
            <a:endParaRPr kumimoji="1" lang="en-US" altLang="ja-JP" sz="2800" b="1" dirty="0" smtClean="0">
              <a:solidFill>
                <a:srgbClr val="0000FF"/>
              </a:solidFill>
              <a:latin typeface="+mn-ea"/>
            </a:endParaRPr>
          </a:p>
        </p:txBody>
      </p:sp>
      <p:pic>
        <p:nvPicPr>
          <p:cNvPr id="10" name="図 9" descr="プロット図気温スケール.PNG"/>
          <p:cNvPicPr>
            <a:picLocks noChangeAspect="1"/>
          </p:cNvPicPr>
          <p:nvPr/>
        </p:nvPicPr>
        <p:blipFill>
          <a:blip r:embed="rId3" cstate="print"/>
          <a:srcRect b="57560"/>
          <a:stretch>
            <a:fillRect/>
          </a:stretch>
        </p:blipFill>
        <p:spPr>
          <a:xfrm>
            <a:off x="4474281" y="5805264"/>
            <a:ext cx="4418199" cy="86409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864096"/>
          </a:xfrm>
        </p:spPr>
        <p:txBody>
          <a:bodyPr>
            <a:normAutofit/>
          </a:bodyPr>
          <a:lstStyle/>
          <a:p>
            <a:r>
              <a:rPr kumimoji="1" lang="ja-JP" altLang="en-US" dirty="0" smtClean="0"/>
              <a:t>ヤマセの強さを海面気圧でみる</a:t>
            </a:r>
            <a:endParaRPr kumimoji="1" lang="ja-JP" altLang="en-US" dirty="0"/>
          </a:p>
        </p:txBody>
      </p:sp>
      <p:pic>
        <p:nvPicPr>
          <p:cNvPr id="6" name="図 5" descr="fig_nh_slp_20030723_20030729.png"/>
          <p:cNvPicPr>
            <a:picLocks noChangeAspect="1"/>
          </p:cNvPicPr>
          <p:nvPr/>
        </p:nvPicPr>
        <p:blipFill>
          <a:blip r:embed="rId2" cstate="print"/>
          <a:srcRect l="17288" t="51056" r="14867" b="6335"/>
          <a:stretch>
            <a:fillRect/>
          </a:stretch>
        </p:blipFill>
        <p:spPr>
          <a:xfrm>
            <a:off x="323528" y="1578278"/>
            <a:ext cx="4032448" cy="2905894"/>
          </a:xfrm>
          <a:prstGeom prst="rect">
            <a:avLst/>
          </a:prstGeom>
          <a:ln>
            <a:solidFill>
              <a:srgbClr val="0070C0"/>
            </a:solidFill>
          </a:ln>
        </p:spPr>
      </p:pic>
      <p:pic>
        <p:nvPicPr>
          <p:cNvPr id="7" name="図 6" descr="fig_nh_slp_20130717_20130723.png"/>
          <p:cNvPicPr>
            <a:picLocks noChangeAspect="1"/>
          </p:cNvPicPr>
          <p:nvPr/>
        </p:nvPicPr>
        <p:blipFill>
          <a:blip r:embed="rId3" cstate="print"/>
          <a:srcRect l="17289" t="51056" r="13654" b="6710"/>
          <a:stretch>
            <a:fillRect/>
          </a:stretch>
        </p:blipFill>
        <p:spPr>
          <a:xfrm>
            <a:off x="4716016" y="1578278"/>
            <a:ext cx="4104456" cy="2880320"/>
          </a:xfrm>
          <a:prstGeom prst="rect">
            <a:avLst/>
          </a:prstGeom>
          <a:ln>
            <a:solidFill>
              <a:srgbClr val="0070C0"/>
            </a:solidFill>
          </a:ln>
        </p:spPr>
      </p:pic>
      <p:pic>
        <p:nvPicPr>
          <p:cNvPr id="8" name="図 7" descr="fig_nh_slp_20130717_20130723.png"/>
          <p:cNvPicPr>
            <a:picLocks noChangeAspect="1"/>
          </p:cNvPicPr>
          <p:nvPr/>
        </p:nvPicPr>
        <p:blipFill>
          <a:blip r:embed="rId3" cstate="print"/>
          <a:srcRect l="2751" t="94346" r="6385" b="-279"/>
          <a:stretch>
            <a:fillRect/>
          </a:stretch>
        </p:blipFill>
        <p:spPr>
          <a:xfrm>
            <a:off x="3419872" y="1074222"/>
            <a:ext cx="5400600" cy="404664"/>
          </a:xfrm>
          <a:prstGeom prst="rect">
            <a:avLst/>
          </a:prstGeom>
        </p:spPr>
      </p:pic>
      <p:sp>
        <p:nvSpPr>
          <p:cNvPr id="9" name="テキスト ボックス 8"/>
          <p:cNvSpPr txBox="1"/>
          <p:nvPr/>
        </p:nvSpPr>
        <p:spPr>
          <a:xfrm>
            <a:off x="1979712" y="4139788"/>
            <a:ext cx="2592288"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23</a:t>
            </a:r>
            <a:r>
              <a:rPr kumimoji="1" lang="ja-JP" altLang="en-US" b="1" dirty="0" smtClean="0">
                <a:latin typeface="+mn-ea"/>
              </a:rPr>
              <a:t>日～</a:t>
            </a:r>
            <a:r>
              <a:rPr kumimoji="1" lang="en-US" altLang="ja-JP" b="1" dirty="0" smtClean="0">
                <a:latin typeface="+mn-ea"/>
              </a:rPr>
              <a:t>29</a:t>
            </a:r>
            <a:r>
              <a:rPr kumimoji="1" lang="ja-JP" altLang="en-US" b="1" dirty="0" smtClean="0">
                <a:latin typeface="+mn-ea"/>
              </a:rPr>
              <a:t>日</a:t>
            </a:r>
            <a:endParaRPr kumimoji="1" lang="ja-JP" altLang="en-US" b="1" dirty="0">
              <a:latin typeface="+mn-ea"/>
            </a:endParaRPr>
          </a:p>
        </p:txBody>
      </p:sp>
      <p:sp>
        <p:nvSpPr>
          <p:cNvPr id="10" name="テキスト ボックス 9"/>
          <p:cNvSpPr txBox="1"/>
          <p:nvPr/>
        </p:nvSpPr>
        <p:spPr>
          <a:xfrm>
            <a:off x="6470496" y="4122792"/>
            <a:ext cx="2448272"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17</a:t>
            </a:r>
            <a:r>
              <a:rPr kumimoji="1" lang="ja-JP" altLang="en-US" b="1" dirty="0" smtClean="0">
                <a:latin typeface="+mn-ea"/>
              </a:rPr>
              <a:t>日～</a:t>
            </a:r>
            <a:r>
              <a:rPr kumimoji="1" lang="en-US" altLang="ja-JP" b="1" dirty="0" smtClean="0">
                <a:latin typeface="+mn-ea"/>
              </a:rPr>
              <a:t>23</a:t>
            </a:r>
            <a:r>
              <a:rPr kumimoji="1" lang="ja-JP" altLang="en-US" b="1" dirty="0" smtClean="0">
                <a:latin typeface="+mn-ea"/>
              </a:rPr>
              <a:t>日</a:t>
            </a:r>
            <a:endParaRPr kumimoji="1" lang="ja-JP" altLang="en-US" b="1" dirty="0">
              <a:latin typeface="+mn-ea"/>
            </a:endParaRPr>
          </a:p>
        </p:txBody>
      </p:sp>
      <p:sp>
        <p:nvSpPr>
          <p:cNvPr id="11" name="テキスト ボックス 10"/>
          <p:cNvSpPr txBox="1"/>
          <p:nvPr/>
        </p:nvSpPr>
        <p:spPr>
          <a:xfrm>
            <a:off x="323528" y="4509120"/>
            <a:ext cx="8568952" cy="369332"/>
          </a:xfrm>
          <a:prstGeom prst="rect">
            <a:avLst/>
          </a:prstGeom>
          <a:noFill/>
        </p:spPr>
        <p:txBody>
          <a:bodyPr wrap="square" rtlCol="0">
            <a:spAutoFit/>
          </a:bodyPr>
          <a:lstStyle/>
          <a:p>
            <a:r>
              <a:rPr kumimoji="1" lang="en-US" altLang="ja-JP" b="1" dirty="0" smtClean="0">
                <a:latin typeface="+mn-ea"/>
              </a:rPr>
              <a:t>7</a:t>
            </a:r>
            <a:r>
              <a:rPr kumimoji="1" lang="ja-JP" altLang="en-US" b="1" dirty="0" smtClean="0">
                <a:latin typeface="+mn-ea"/>
              </a:rPr>
              <a:t>日平均海面気圧（</a:t>
            </a:r>
            <a:r>
              <a:rPr kumimoji="1" lang="en-US" altLang="ja-JP" b="1" dirty="0" err="1" smtClean="0">
                <a:latin typeface="+mn-ea"/>
              </a:rPr>
              <a:t>hPa</a:t>
            </a:r>
            <a:r>
              <a:rPr kumimoji="1" lang="ja-JP" altLang="en-US" b="1" dirty="0" smtClean="0">
                <a:latin typeface="+mn-ea"/>
              </a:rPr>
              <a:t>）</a:t>
            </a:r>
            <a:r>
              <a:rPr kumimoji="1" lang="ja-JP" altLang="en-US" sz="1400" dirty="0" smtClean="0">
                <a:latin typeface="+mn-ea"/>
              </a:rPr>
              <a:t>　　陰影は平年差（上のスケール）、平年値は</a:t>
            </a:r>
            <a:r>
              <a:rPr kumimoji="1" lang="en-US" altLang="ja-JP" sz="1400" dirty="0" smtClean="0">
                <a:latin typeface="+mn-ea"/>
              </a:rPr>
              <a:t>1981</a:t>
            </a:r>
            <a:r>
              <a:rPr kumimoji="1" lang="ja-JP" altLang="en-US" sz="1400" dirty="0" smtClean="0">
                <a:latin typeface="+mn-ea"/>
              </a:rPr>
              <a:t>～</a:t>
            </a:r>
            <a:r>
              <a:rPr kumimoji="1" lang="en-US" altLang="ja-JP" sz="1400" dirty="0" smtClean="0">
                <a:latin typeface="+mn-ea"/>
              </a:rPr>
              <a:t>2010</a:t>
            </a:r>
            <a:r>
              <a:rPr kumimoji="1" lang="ja-JP" altLang="en-US" sz="1400" dirty="0" smtClean="0">
                <a:latin typeface="+mn-ea"/>
              </a:rPr>
              <a:t>年。</a:t>
            </a:r>
            <a:endParaRPr kumimoji="1" lang="ja-JP" altLang="en-US" sz="1400" dirty="0">
              <a:latin typeface="+mn-ea"/>
            </a:endParaRPr>
          </a:p>
        </p:txBody>
      </p:sp>
      <p:sp>
        <p:nvSpPr>
          <p:cNvPr id="12" name="テキスト ボックス 11"/>
          <p:cNvSpPr txBox="1"/>
          <p:nvPr/>
        </p:nvSpPr>
        <p:spPr>
          <a:xfrm>
            <a:off x="1043608" y="5157192"/>
            <a:ext cx="6840760" cy="954107"/>
          </a:xfrm>
          <a:prstGeom prst="rect">
            <a:avLst/>
          </a:prstGeom>
          <a:solidFill>
            <a:schemeClr val="accent5">
              <a:lumMod val="20000"/>
              <a:lumOff val="80000"/>
            </a:schemeClr>
          </a:solidFill>
        </p:spPr>
        <p:txBody>
          <a:bodyPr wrap="square" rtlCol="0">
            <a:spAutoFit/>
          </a:bodyPr>
          <a:lstStyle/>
          <a:p>
            <a:r>
              <a:rPr kumimoji="1" lang="en-US" altLang="ja-JP" sz="2800" b="1" dirty="0" smtClean="0">
                <a:solidFill>
                  <a:srgbClr val="0000FF"/>
                </a:solidFill>
                <a:latin typeface="+mn-ea"/>
              </a:rPr>
              <a:t>2003</a:t>
            </a:r>
            <a:r>
              <a:rPr kumimoji="1" lang="ja-JP" altLang="en-US" sz="2800" b="1" dirty="0" smtClean="0">
                <a:solidFill>
                  <a:srgbClr val="0000FF"/>
                </a:solidFill>
                <a:latin typeface="+mn-ea"/>
              </a:rPr>
              <a:t>年はオホーツク海に高気圧があって、</a:t>
            </a:r>
            <a:r>
              <a:rPr kumimoji="1" lang="en-US" altLang="ja-JP" sz="2800" b="1" dirty="0" smtClean="0">
                <a:solidFill>
                  <a:srgbClr val="0000FF"/>
                </a:solidFill>
                <a:latin typeface="+mn-ea"/>
              </a:rPr>
              <a:t>2013</a:t>
            </a:r>
            <a:r>
              <a:rPr kumimoji="1" lang="ja-JP" altLang="en-US" sz="2800" b="1" dirty="0" smtClean="0">
                <a:solidFill>
                  <a:srgbClr val="0000FF"/>
                </a:solidFill>
                <a:latin typeface="+mn-ea"/>
              </a:rPr>
              <a:t>年に比べ北風偏差が強かった。</a:t>
            </a:r>
            <a:endParaRPr kumimoji="1" lang="ja-JP" altLang="en-US" sz="2800" b="1" dirty="0">
              <a:solidFill>
                <a:srgbClr val="0000FF"/>
              </a:solidFill>
              <a:latin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384"/>
            <a:ext cx="9144000" cy="692696"/>
          </a:xfrm>
        </p:spPr>
        <p:txBody>
          <a:bodyPr>
            <a:normAutofit/>
          </a:bodyPr>
          <a:lstStyle/>
          <a:p>
            <a:r>
              <a:rPr kumimoji="1" lang="ja-JP" altLang="en-US" sz="3600" dirty="0" smtClean="0">
                <a:latin typeface="+mn-ea"/>
                <a:ea typeface="+mn-ea"/>
              </a:rPr>
              <a:t>ヤマセの強さを上空約</a:t>
            </a:r>
            <a:r>
              <a:rPr kumimoji="1" lang="en-US" altLang="ja-JP" sz="3600" dirty="0" smtClean="0">
                <a:latin typeface="+mn-ea"/>
                <a:ea typeface="+mn-ea"/>
              </a:rPr>
              <a:t>1500</a:t>
            </a:r>
            <a:r>
              <a:rPr kumimoji="1" lang="ja-JP" altLang="en-US" sz="3600" dirty="0" err="1" smtClean="0">
                <a:latin typeface="+mn-ea"/>
                <a:ea typeface="+mn-ea"/>
              </a:rPr>
              <a:t>ｍ</a:t>
            </a:r>
            <a:r>
              <a:rPr kumimoji="1" lang="ja-JP" altLang="en-US" sz="3600" dirty="0" smtClean="0">
                <a:latin typeface="+mn-ea"/>
                <a:ea typeface="+mn-ea"/>
              </a:rPr>
              <a:t>の気温でみる</a:t>
            </a:r>
            <a:endParaRPr kumimoji="1" lang="ja-JP" altLang="en-US" sz="3600" dirty="0">
              <a:latin typeface="+mn-ea"/>
              <a:ea typeface="+mn-ea"/>
            </a:endParaRPr>
          </a:p>
        </p:txBody>
      </p:sp>
      <p:pic>
        <p:nvPicPr>
          <p:cNvPr id="5" name="図 4" descr="fig_nh_t850_20030723_20030729.png"/>
          <p:cNvPicPr>
            <a:picLocks noChangeAspect="1"/>
          </p:cNvPicPr>
          <p:nvPr/>
        </p:nvPicPr>
        <p:blipFill>
          <a:blip r:embed="rId2" cstate="print"/>
          <a:srcRect l="17289" t="50000" r="13654" b="6710"/>
          <a:stretch>
            <a:fillRect/>
          </a:stretch>
        </p:blipFill>
        <p:spPr>
          <a:xfrm>
            <a:off x="251520" y="1745432"/>
            <a:ext cx="4104456" cy="2952328"/>
          </a:xfrm>
          <a:prstGeom prst="rect">
            <a:avLst/>
          </a:prstGeom>
          <a:ln>
            <a:solidFill>
              <a:srgbClr val="0070C0"/>
            </a:solidFill>
          </a:ln>
        </p:spPr>
      </p:pic>
      <p:pic>
        <p:nvPicPr>
          <p:cNvPr id="8" name="図 7" descr="fig_nh_t850_20130717_20130723.png"/>
          <p:cNvPicPr>
            <a:picLocks noChangeAspect="1"/>
          </p:cNvPicPr>
          <p:nvPr/>
        </p:nvPicPr>
        <p:blipFill>
          <a:blip r:embed="rId3" cstate="print"/>
          <a:srcRect l="2751" t="95401" r="10019" b="-279"/>
          <a:stretch>
            <a:fillRect/>
          </a:stretch>
        </p:blipFill>
        <p:spPr>
          <a:xfrm>
            <a:off x="3563888" y="1268760"/>
            <a:ext cx="5184576" cy="332656"/>
          </a:xfrm>
          <a:prstGeom prst="rect">
            <a:avLst/>
          </a:prstGeom>
        </p:spPr>
      </p:pic>
      <p:pic>
        <p:nvPicPr>
          <p:cNvPr id="9" name="図 8" descr="fig_nh_t850_20130717_20130723.png"/>
          <p:cNvPicPr>
            <a:picLocks noChangeAspect="1"/>
          </p:cNvPicPr>
          <p:nvPr/>
        </p:nvPicPr>
        <p:blipFill>
          <a:blip r:embed="rId3" cstate="print"/>
          <a:srcRect l="17289" t="50000" r="13654" b="6710"/>
          <a:stretch>
            <a:fillRect/>
          </a:stretch>
        </p:blipFill>
        <p:spPr>
          <a:xfrm>
            <a:off x="4716016" y="1745432"/>
            <a:ext cx="4104456" cy="2952328"/>
          </a:xfrm>
          <a:prstGeom prst="rect">
            <a:avLst/>
          </a:prstGeom>
          <a:ln>
            <a:solidFill>
              <a:srgbClr val="0070C0"/>
            </a:solidFill>
          </a:ln>
        </p:spPr>
      </p:pic>
      <p:sp>
        <p:nvSpPr>
          <p:cNvPr id="14" name="テキスト ボックス 13"/>
          <p:cNvSpPr txBox="1"/>
          <p:nvPr/>
        </p:nvSpPr>
        <p:spPr>
          <a:xfrm>
            <a:off x="323528" y="4797152"/>
            <a:ext cx="8568952" cy="369332"/>
          </a:xfrm>
          <a:prstGeom prst="rect">
            <a:avLst/>
          </a:prstGeom>
          <a:noFill/>
        </p:spPr>
        <p:txBody>
          <a:bodyPr wrap="square" rtlCol="0">
            <a:spAutoFit/>
          </a:bodyPr>
          <a:lstStyle/>
          <a:p>
            <a:r>
              <a:rPr kumimoji="1" lang="en-US" altLang="ja-JP" b="1" dirty="0" smtClean="0">
                <a:latin typeface="+mn-ea"/>
              </a:rPr>
              <a:t>7</a:t>
            </a:r>
            <a:r>
              <a:rPr kumimoji="1" lang="ja-JP" altLang="en-US" b="1" dirty="0" smtClean="0">
                <a:latin typeface="+mn-ea"/>
              </a:rPr>
              <a:t>日平均</a:t>
            </a:r>
            <a:r>
              <a:rPr kumimoji="1" lang="en-US" altLang="ja-JP" b="1" dirty="0" smtClean="0">
                <a:latin typeface="+mn-ea"/>
              </a:rPr>
              <a:t>850hPa</a:t>
            </a:r>
            <a:r>
              <a:rPr kumimoji="1" lang="ja-JP" altLang="en-US" b="1" dirty="0" smtClean="0">
                <a:latin typeface="+mn-ea"/>
              </a:rPr>
              <a:t>気温（℃）　</a:t>
            </a:r>
            <a:r>
              <a:rPr kumimoji="1" lang="ja-JP" altLang="en-US" sz="1400" dirty="0" smtClean="0">
                <a:latin typeface="+mn-ea"/>
              </a:rPr>
              <a:t>　陰影は平年差</a:t>
            </a:r>
            <a:r>
              <a:rPr lang="ja-JP" altLang="en-US" sz="1400" dirty="0" smtClean="0">
                <a:latin typeface="+mn-ea"/>
              </a:rPr>
              <a:t>（上のスケール） </a:t>
            </a:r>
            <a:r>
              <a:rPr kumimoji="1" lang="ja-JP" altLang="en-US" sz="1400" dirty="0" smtClean="0">
                <a:latin typeface="+mn-ea"/>
              </a:rPr>
              <a:t>、平年値は</a:t>
            </a:r>
            <a:r>
              <a:rPr kumimoji="1" lang="en-US" altLang="ja-JP" sz="1400" dirty="0" smtClean="0">
                <a:latin typeface="+mn-ea"/>
              </a:rPr>
              <a:t>1981</a:t>
            </a:r>
            <a:r>
              <a:rPr kumimoji="1" lang="ja-JP" altLang="en-US" sz="1400" dirty="0" smtClean="0">
                <a:latin typeface="+mn-ea"/>
              </a:rPr>
              <a:t>～</a:t>
            </a:r>
            <a:r>
              <a:rPr kumimoji="1" lang="en-US" altLang="ja-JP" sz="1400" dirty="0" smtClean="0">
                <a:latin typeface="+mn-ea"/>
              </a:rPr>
              <a:t>2010</a:t>
            </a:r>
            <a:r>
              <a:rPr kumimoji="1" lang="ja-JP" altLang="en-US" sz="1400" dirty="0" smtClean="0">
                <a:latin typeface="+mn-ea"/>
              </a:rPr>
              <a:t>年。</a:t>
            </a:r>
            <a:endParaRPr kumimoji="1" lang="ja-JP" altLang="en-US" sz="1400" dirty="0">
              <a:latin typeface="+mn-ea"/>
            </a:endParaRPr>
          </a:p>
        </p:txBody>
      </p:sp>
      <p:sp>
        <p:nvSpPr>
          <p:cNvPr id="15" name="テキスト ボックス 14"/>
          <p:cNvSpPr txBox="1"/>
          <p:nvPr/>
        </p:nvSpPr>
        <p:spPr>
          <a:xfrm>
            <a:off x="467544" y="5445224"/>
            <a:ext cx="8136904" cy="954107"/>
          </a:xfrm>
          <a:prstGeom prst="rect">
            <a:avLst/>
          </a:prstGeom>
          <a:solidFill>
            <a:schemeClr val="accent5">
              <a:lumMod val="20000"/>
              <a:lumOff val="80000"/>
            </a:schemeClr>
          </a:solidFill>
        </p:spPr>
        <p:txBody>
          <a:bodyPr wrap="square" rtlCol="0">
            <a:spAutoFit/>
          </a:bodyPr>
          <a:lstStyle/>
          <a:p>
            <a:r>
              <a:rPr kumimoji="1" lang="ja-JP" altLang="en-US" sz="2800" b="1" dirty="0" smtClean="0">
                <a:solidFill>
                  <a:srgbClr val="0000FF"/>
                </a:solidFill>
                <a:latin typeface="+mn-ea"/>
              </a:rPr>
              <a:t>大気下層の寒気の入り方は</a:t>
            </a:r>
            <a:r>
              <a:rPr kumimoji="1" lang="en-US" altLang="ja-JP" sz="2800" b="1" dirty="0" smtClean="0">
                <a:solidFill>
                  <a:srgbClr val="0000FF"/>
                </a:solidFill>
                <a:latin typeface="+mn-ea"/>
              </a:rPr>
              <a:t>12℃</a:t>
            </a:r>
            <a:r>
              <a:rPr kumimoji="1" lang="ja-JP" altLang="en-US" sz="2800" b="1" dirty="0" smtClean="0">
                <a:solidFill>
                  <a:srgbClr val="0000FF"/>
                </a:solidFill>
                <a:latin typeface="+mn-ea"/>
              </a:rPr>
              <a:t>線に現れている。</a:t>
            </a:r>
            <a:endParaRPr kumimoji="1" lang="en-US" altLang="ja-JP" sz="2800" b="1" dirty="0" smtClean="0">
              <a:solidFill>
                <a:srgbClr val="0000FF"/>
              </a:solidFill>
              <a:latin typeface="+mn-ea"/>
            </a:endParaRPr>
          </a:p>
          <a:p>
            <a:r>
              <a:rPr kumimoji="1" lang="ja-JP" altLang="en-US" sz="2800" b="1" dirty="0" smtClean="0">
                <a:solidFill>
                  <a:srgbClr val="0000FF"/>
                </a:solidFill>
                <a:latin typeface="+mn-ea"/>
              </a:rPr>
              <a:t>東北上空の気温は</a:t>
            </a:r>
            <a:r>
              <a:rPr kumimoji="1" lang="en-US" altLang="ja-JP" sz="2800" b="1" dirty="0" smtClean="0">
                <a:solidFill>
                  <a:srgbClr val="0000FF"/>
                </a:solidFill>
                <a:latin typeface="+mn-ea"/>
              </a:rPr>
              <a:t>2003</a:t>
            </a:r>
            <a:r>
              <a:rPr kumimoji="1" lang="ja-JP" altLang="en-US" sz="2800" b="1" dirty="0" smtClean="0">
                <a:solidFill>
                  <a:srgbClr val="0000FF"/>
                </a:solidFill>
                <a:latin typeface="+mn-ea"/>
              </a:rPr>
              <a:t>年が</a:t>
            </a:r>
            <a:r>
              <a:rPr kumimoji="1" lang="en-US" altLang="ja-JP" sz="2800" b="1" dirty="0" smtClean="0">
                <a:solidFill>
                  <a:srgbClr val="0000FF"/>
                </a:solidFill>
                <a:latin typeface="+mn-ea"/>
              </a:rPr>
              <a:t>2013</a:t>
            </a:r>
            <a:r>
              <a:rPr kumimoji="1" lang="ja-JP" altLang="en-US" sz="2800" b="1" dirty="0" smtClean="0">
                <a:solidFill>
                  <a:srgbClr val="0000FF"/>
                </a:solidFill>
                <a:latin typeface="+mn-ea"/>
              </a:rPr>
              <a:t>年より</a:t>
            </a:r>
            <a:r>
              <a:rPr kumimoji="1" lang="en-US" altLang="ja-JP" sz="2800" b="1" dirty="0" smtClean="0">
                <a:solidFill>
                  <a:srgbClr val="0000FF"/>
                </a:solidFill>
                <a:latin typeface="+mn-ea"/>
              </a:rPr>
              <a:t>2</a:t>
            </a:r>
            <a:r>
              <a:rPr kumimoji="1" lang="ja-JP" altLang="en-US" sz="2800" b="1" dirty="0" smtClean="0">
                <a:solidFill>
                  <a:srgbClr val="0000FF"/>
                </a:solidFill>
                <a:latin typeface="+mn-ea"/>
              </a:rPr>
              <a:t>度程度低い。</a:t>
            </a:r>
            <a:endParaRPr kumimoji="1" lang="ja-JP" altLang="en-US" sz="2800" b="1" dirty="0">
              <a:solidFill>
                <a:srgbClr val="0000FF"/>
              </a:solidFill>
              <a:latin typeface="+mn-ea"/>
            </a:endParaRPr>
          </a:p>
        </p:txBody>
      </p:sp>
      <p:sp>
        <p:nvSpPr>
          <p:cNvPr id="10" name="テキスト ボックス 9"/>
          <p:cNvSpPr txBox="1"/>
          <p:nvPr/>
        </p:nvSpPr>
        <p:spPr>
          <a:xfrm>
            <a:off x="1979712" y="4382100"/>
            <a:ext cx="2592288" cy="369332"/>
          </a:xfrm>
          <a:prstGeom prst="rect">
            <a:avLst/>
          </a:prstGeom>
          <a:noFill/>
        </p:spPr>
        <p:txBody>
          <a:bodyPr wrap="square" rtlCol="0">
            <a:spAutoFit/>
          </a:bodyPr>
          <a:lstStyle/>
          <a:p>
            <a:r>
              <a:rPr kumimoji="1" lang="en-US" altLang="ja-JP" b="1" dirty="0" smtClean="0">
                <a:latin typeface="+mn-ea"/>
              </a:rPr>
              <a:t>2003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23</a:t>
            </a:r>
            <a:r>
              <a:rPr kumimoji="1" lang="ja-JP" altLang="en-US" b="1" dirty="0" smtClean="0">
                <a:latin typeface="+mn-ea"/>
              </a:rPr>
              <a:t>日～</a:t>
            </a:r>
            <a:r>
              <a:rPr kumimoji="1" lang="en-US" altLang="ja-JP" b="1" dirty="0" smtClean="0">
                <a:latin typeface="+mn-ea"/>
              </a:rPr>
              <a:t>29</a:t>
            </a:r>
            <a:r>
              <a:rPr kumimoji="1" lang="ja-JP" altLang="en-US" b="1" dirty="0" smtClean="0">
                <a:latin typeface="+mn-ea"/>
              </a:rPr>
              <a:t>日</a:t>
            </a:r>
            <a:endParaRPr kumimoji="1" lang="ja-JP" altLang="en-US" b="1" dirty="0">
              <a:latin typeface="+mn-ea"/>
            </a:endParaRPr>
          </a:p>
        </p:txBody>
      </p:sp>
      <p:sp>
        <p:nvSpPr>
          <p:cNvPr id="12" name="テキスト ボックス 11"/>
          <p:cNvSpPr txBox="1"/>
          <p:nvPr/>
        </p:nvSpPr>
        <p:spPr>
          <a:xfrm>
            <a:off x="6470496" y="4365104"/>
            <a:ext cx="2448272" cy="369332"/>
          </a:xfrm>
          <a:prstGeom prst="rect">
            <a:avLst/>
          </a:prstGeom>
          <a:noFill/>
        </p:spPr>
        <p:txBody>
          <a:bodyPr wrap="square" rtlCol="0">
            <a:spAutoFit/>
          </a:bodyPr>
          <a:lstStyle/>
          <a:p>
            <a:r>
              <a:rPr kumimoji="1" lang="en-US" altLang="ja-JP" b="1" dirty="0" smtClean="0">
                <a:latin typeface="+mn-ea"/>
              </a:rPr>
              <a:t>2013</a:t>
            </a:r>
            <a:r>
              <a:rPr kumimoji="1" lang="ja-JP" altLang="en-US" b="1" dirty="0" smtClean="0">
                <a:latin typeface="+mn-ea"/>
              </a:rPr>
              <a:t>年</a:t>
            </a:r>
            <a:r>
              <a:rPr kumimoji="1" lang="en-US" altLang="ja-JP" b="1" dirty="0" smtClean="0">
                <a:latin typeface="+mn-ea"/>
              </a:rPr>
              <a:t>7</a:t>
            </a:r>
            <a:r>
              <a:rPr kumimoji="1" lang="ja-JP" altLang="en-US" b="1" dirty="0" smtClean="0">
                <a:latin typeface="+mn-ea"/>
              </a:rPr>
              <a:t>月</a:t>
            </a:r>
            <a:r>
              <a:rPr kumimoji="1" lang="en-US" altLang="ja-JP" b="1" dirty="0" smtClean="0">
                <a:latin typeface="+mn-ea"/>
              </a:rPr>
              <a:t>17</a:t>
            </a:r>
            <a:r>
              <a:rPr kumimoji="1" lang="ja-JP" altLang="en-US" b="1" dirty="0" smtClean="0">
                <a:latin typeface="+mn-ea"/>
              </a:rPr>
              <a:t>日～</a:t>
            </a:r>
            <a:r>
              <a:rPr kumimoji="1" lang="en-US" altLang="ja-JP" b="1" dirty="0" smtClean="0">
                <a:latin typeface="+mn-ea"/>
              </a:rPr>
              <a:t>23</a:t>
            </a:r>
            <a:r>
              <a:rPr kumimoji="1" lang="ja-JP" altLang="en-US" b="1" dirty="0" smtClean="0">
                <a:latin typeface="+mn-ea"/>
              </a:rPr>
              <a:t>日</a:t>
            </a:r>
            <a:endParaRPr kumimoji="1" lang="ja-JP" altLang="en-US" b="1" dirty="0">
              <a:latin typeface="+mn-ea"/>
            </a:endParaRPr>
          </a:p>
        </p:txBody>
      </p:sp>
    </p:spTree>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734</Words>
  <Application>Microsoft Office PowerPoint</Application>
  <PresentationFormat>画面に合わせる (4:3)</PresentationFormat>
  <Paragraphs>106</Paragraphs>
  <Slides>19</Slides>
  <Notes>0</Notes>
  <HiddenSlides>0</HiddenSlides>
  <MMClips>0</MMClips>
  <ScaleCrop>false</ScaleCrop>
  <HeadingPairs>
    <vt:vector size="4" baseType="variant">
      <vt:variant>
        <vt:lpstr>テーマ</vt:lpstr>
      </vt:variant>
      <vt:variant>
        <vt:i4>1</vt:i4>
      </vt:variant>
      <vt:variant>
        <vt:lpstr>スライド タイトル</vt:lpstr>
      </vt:variant>
      <vt:variant>
        <vt:i4>19</vt:i4>
      </vt:variant>
    </vt:vector>
  </HeadingPairs>
  <TitlesOfParts>
    <vt:vector size="20" baseType="lpstr">
      <vt:lpstr>Office テーマ</vt:lpstr>
      <vt:lpstr>2013年7月後半の東北太平洋側の 　気温の特徴</vt:lpstr>
      <vt:lpstr>7月17日にヤマセがきた！</vt:lpstr>
      <vt:lpstr>7月17日～23日の7日平均気温は 東北太平洋側平均で平年より2.4℃低くなった （かなり低くはならなかった）</vt:lpstr>
      <vt:lpstr>アメダスで7月17日～23日の ７日平均気温を見る</vt:lpstr>
      <vt:lpstr>スライド 5</vt:lpstr>
      <vt:lpstr>2003年の低温</vt:lpstr>
      <vt:lpstr>2003年7月23日～29日の7日平均気温</vt:lpstr>
      <vt:lpstr>ヤマセの強さを海面気圧でみる</vt:lpstr>
      <vt:lpstr>ヤマセの強さを上空約1500ｍの気温でみる</vt:lpstr>
      <vt:lpstr>下層雲は・・・？日照時間で見てみると</vt:lpstr>
      <vt:lpstr>偏西風の蛇行の様子は？</vt:lpstr>
      <vt:lpstr>海面水温は大きく違った！</vt:lpstr>
      <vt:lpstr>海面水温は大きく違った！</vt:lpstr>
      <vt:lpstr>まとめ</vt:lpstr>
      <vt:lpstr>1か月予報アンサンブルモデルの気温予測</vt:lpstr>
      <vt:lpstr>スライド 16</vt:lpstr>
      <vt:lpstr>スライド 17</vt:lpstr>
      <vt:lpstr>スライド 18</vt:lpstr>
      <vt:lpstr>スライド 19</vt:lpstr>
    </vt:vector>
  </TitlesOfParts>
  <Company>気象庁</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2013年7月後半の東北太平洋側の気温の特徴</dc:title>
  <dc:creator>気象庁</dc:creator>
  <cp:lastModifiedBy>気象庁</cp:lastModifiedBy>
  <cp:revision>13</cp:revision>
  <dcterms:created xsi:type="dcterms:W3CDTF">2013-08-14T05:00:48Z</dcterms:created>
  <dcterms:modified xsi:type="dcterms:W3CDTF">2013-08-19T23:41:09Z</dcterms:modified>
</cp:coreProperties>
</file>