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2"/>
  </p:notesMasterIdLst>
  <p:sldIdLst>
    <p:sldId id="303" r:id="rId3"/>
    <p:sldId id="260" r:id="rId4"/>
    <p:sldId id="314" r:id="rId5"/>
    <p:sldId id="315" r:id="rId6"/>
    <p:sldId id="317" r:id="rId7"/>
    <p:sldId id="318" r:id="rId8"/>
    <p:sldId id="321" r:id="rId9"/>
    <p:sldId id="319" r:id="rId10"/>
    <p:sldId id="322" r:id="rId11"/>
  </p:sldIdLst>
  <p:sldSz cx="9144000" cy="6858000" type="screen4x3"/>
  <p:notesSz cx="6734175"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0000FF"/>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2" d="100"/>
          <a:sy n="112" d="100"/>
        </p:scale>
        <p:origin x="-77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143"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474" y="0"/>
            <a:ext cx="2918143" cy="493316"/>
          </a:xfrm>
          <a:prstGeom prst="rect">
            <a:avLst/>
          </a:prstGeom>
        </p:spPr>
        <p:txBody>
          <a:bodyPr vert="horz" lIns="91440" tIns="45720" rIns="91440" bIns="45720" rtlCol="0"/>
          <a:lstStyle>
            <a:lvl1pPr algn="r">
              <a:defRPr sz="1200"/>
            </a:lvl1pPr>
          </a:lstStyle>
          <a:p>
            <a:fld id="{ECF2549B-FA10-43A7-BC22-47B37CA37A00}" type="datetimeFigureOut">
              <a:rPr kumimoji="1" lang="ja-JP" altLang="en-US" smtClean="0"/>
              <a:t>2014/3/12</a:t>
            </a:fld>
            <a:endParaRPr kumimoji="1" lang="ja-JP" altLang="en-US"/>
          </a:p>
        </p:txBody>
      </p:sp>
      <p:sp>
        <p:nvSpPr>
          <p:cNvPr id="4" name="スライド イメージ プレースホルダー 3"/>
          <p:cNvSpPr>
            <a:spLocks noGrp="1" noRot="1" noChangeAspect="1"/>
          </p:cNvSpPr>
          <p:nvPr>
            <p:ph type="sldImg" idx="2"/>
          </p:nvPr>
        </p:nvSpPr>
        <p:spPr>
          <a:xfrm>
            <a:off x="900113" y="739775"/>
            <a:ext cx="4933950"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418" y="4686499"/>
            <a:ext cx="5387340" cy="4439841"/>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285"/>
            <a:ext cx="2918143"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474" y="9371285"/>
            <a:ext cx="2918143" cy="493316"/>
          </a:xfrm>
          <a:prstGeom prst="rect">
            <a:avLst/>
          </a:prstGeom>
        </p:spPr>
        <p:txBody>
          <a:bodyPr vert="horz" lIns="91440" tIns="45720" rIns="91440" bIns="45720" rtlCol="0" anchor="b"/>
          <a:lstStyle>
            <a:lvl1pPr algn="r">
              <a:defRPr sz="1200"/>
            </a:lvl1pPr>
          </a:lstStyle>
          <a:p>
            <a:fld id="{63978E2F-D8DA-44AC-87D6-A3DE546A3F6E}" type="slidenum">
              <a:rPr kumimoji="1" lang="ja-JP" altLang="en-US" smtClean="0"/>
              <a:t>‹#›</a:t>
            </a:fld>
            <a:endParaRPr kumimoji="1" lang="ja-JP" altLang="en-US"/>
          </a:p>
        </p:txBody>
      </p:sp>
    </p:spTree>
    <p:extLst>
      <p:ext uri="{BB962C8B-B14F-4D97-AF65-F5344CB8AC3E}">
        <p14:creationId xmlns:p14="http://schemas.microsoft.com/office/powerpoint/2010/main" val="324285167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ja-JP" altLang="en-US" smtClean="0"/>
          </a:p>
        </p:txBody>
      </p:sp>
      <p:sp>
        <p:nvSpPr>
          <p:cNvPr id="4" name="スライド番号プレースホルダ 3"/>
          <p:cNvSpPr>
            <a:spLocks noGrp="1"/>
          </p:cNvSpPr>
          <p:nvPr>
            <p:ph type="sldNum" sz="quarter" idx="5"/>
          </p:nvPr>
        </p:nvSpPr>
        <p:spPr/>
        <p:txBody>
          <a:bodyPr/>
          <a:lstStyle/>
          <a:p>
            <a:pPr>
              <a:defRPr/>
            </a:pPr>
            <a:fld id="{CDA8788B-E641-43CD-9CA3-3C6C8A4F3F9C}" type="slidenum">
              <a:rPr lang="ja-JP" altLang="en-US">
                <a:solidFill>
                  <a:prstClr val="black"/>
                </a:solidFill>
              </a:rPr>
              <a:pPr>
                <a:defRPr/>
              </a:pPr>
              <a:t>1</a:t>
            </a:fld>
            <a:endParaRPr lang="ja-JP" alt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2014/3/12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2014/3/12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2014/3/12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A36691F5-E427-4D19-BE2B-A0D63686BCAD}" type="datetimeFigureOut">
              <a:rPr lang="ja-JP" altLang="en-US">
                <a:solidFill>
                  <a:prstClr val="black">
                    <a:tint val="75000"/>
                  </a:prstClr>
                </a:solidFill>
              </a:rPr>
              <a:pPr>
                <a:defRPr/>
              </a:pPr>
              <a:t>2014/3/12</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69DE1FE5-0B4B-4AFF-B682-5D7288CEC5D7}"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40647559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605A64FC-AFEC-4D69-B1F2-1380BB7F6318}" type="datetimeFigureOut">
              <a:rPr lang="ja-JP" altLang="en-US">
                <a:solidFill>
                  <a:prstClr val="black">
                    <a:tint val="75000"/>
                  </a:prstClr>
                </a:solidFill>
              </a:rPr>
              <a:pPr>
                <a:defRPr/>
              </a:pPr>
              <a:t>2014/3/12</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152038AC-E2BE-4BE4-A6D4-4610399700CB}"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6727748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7B8E0323-26AA-459F-94E9-3BD81C8AC0CC}" type="datetimeFigureOut">
              <a:rPr lang="ja-JP" altLang="en-US">
                <a:solidFill>
                  <a:prstClr val="black">
                    <a:tint val="75000"/>
                  </a:prstClr>
                </a:solidFill>
              </a:rPr>
              <a:pPr>
                <a:defRPr/>
              </a:pPr>
              <a:t>2014/3/12</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55D31D83-497E-4095-8A19-73323C6DDB4B}"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18997900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fld id="{DFE727CC-2DBB-4A50-A4C1-C18322744C3B}" type="datetimeFigureOut">
              <a:rPr lang="ja-JP" altLang="en-US">
                <a:solidFill>
                  <a:prstClr val="black">
                    <a:tint val="75000"/>
                  </a:prstClr>
                </a:solidFill>
              </a:rPr>
              <a:pPr>
                <a:defRPr/>
              </a:pPr>
              <a:t>2014/3/12</a:t>
            </a:fld>
            <a:endParaRPr lang="ja-JP" altLang="en-US">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D30119AB-1DEC-4952-8EAD-1F564D492B1F}"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31326089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fld id="{2CB93DE7-F9B0-4534-BF5B-FC7D15C0D4BE}" type="datetimeFigureOut">
              <a:rPr lang="ja-JP" altLang="en-US">
                <a:solidFill>
                  <a:prstClr val="black">
                    <a:tint val="75000"/>
                  </a:prstClr>
                </a:solidFill>
              </a:rPr>
              <a:pPr>
                <a:defRPr/>
              </a:pPr>
              <a:t>2014/3/12</a:t>
            </a:fld>
            <a:endParaRPr lang="ja-JP" altLang="en-US">
              <a:solidFill>
                <a:prstClr val="black">
                  <a:tint val="75000"/>
                </a:prstClr>
              </a:solidFill>
            </a:endParaRPr>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9" name="スライド番号プレースホルダ 5"/>
          <p:cNvSpPr>
            <a:spLocks noGrp="1"/>
          </p:cNvSpPr>
          <p:nvPr>
            <p:ph type="sldNum" sz="quarter" idx="12"/>
          </p:nvPr>
        </p:nvSpPr>
        <p:spPr/>
        <p:txBody>
          <a:bodyPr/>
          <a:lstStyle>
            <a:lvl1pPr>
              <a:defRPr/>
            </a:lvl1pPr>
          </a:lstStyle>
          <a:p>
            <a:pPr>
              <a:defRPr/>
            </a:pPr>
            <a:fld id="{B51DDF97-CEBA-4154-98C2-71F4688E55AB}"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42747796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fld id="{BAA1A35C-E312-4D08-8BFD-3120113C219F}" type="datetimeFigureOut">
              <a:rPr lang="ja-JP" altLang="en-US">
                <a:solidFill>
                  <a:prstClr val="black">
                    <a:tint val="75000"/>
                  </a:prstClr>
                </a:solidFill>
              </a:rPr>
              <a:pPr>
                <a:defRPr/>
              </a:pPr>
              <a:t>2014/3/12</a:t>
            </a:fld>
            <a:endParaRPr lang="ja-JP" altLang="en-US">
              <a:solidFill>
                <a:prstClr val="black">
                  <a:tint val="75000"/>
                </a:prstClr>
              </a:solidFill>
            </a:endParaRPr>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5" name="スライド番号プレースホルダ 5"/>
          <p:cNvSpPr>
            <a:spLocks noGrp="1"/>
          </p:cNvSpPr>
          <p:nvPr>
            <p:ph type="sldNum" sz="quarter" idx="12"/>
          </p:nvPr>
        </p:nvSpPr>
        <p:spPr/>
        <p:txBody>
          <a:bodyPr/>
          <a:lstStyle>
            <a:lvl1pPr>
              <a:defRPr/>
            </a:lvl1pPr>
          </a:lstStyle>
          <a:p>
            <a:pPr>
              <a:defRPr/>
            </a:pPr>
            <a:fld id="{BA472C1A-7ED1-46D2-BE0E-4892CE0B254B}"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12119470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4AE2A48B-ED90-47F8-ACA1-C7A276AFC659}" type="datetimeFigureOut">
              <a:rPr lang="ja-JP" altLang="en-US">
                <a:solidFill>
                  <a:prstClr val="black">
                    <a:tint val="75000"/>
                  </a:prstClr>
                </a:solidFill>
              </a:rPr>
              <a:pPr>
                <a:defRPr/>
              </a:pPr>
              <a:t>2014/3/12</a:t>
            </a:fld>
            <a:endParaRPr lang="ja-JP" altLang="en-US">
              <a:solidFill>
                <a:prstClr val="black">
                  <a:tint val="75000"/>
                </a:prstClr>
              </a:solidFill>
            </a:endParaRPr>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4" name="スライド番号プレースホルダ 5"/>
          <p:cNvSpPr>
            <a:spLocks noGrp="1"/>
          </p:cNvSpPr>
          <p:nvPr>
            <p:ph type="sldNum" sz="quarter" idx="12"/>
          </p:nvPr>
        </p:nvSpPr>
        <p:spPr/>
        <p:txBody>
          <a:bodyPr/>
          <a:lstStyle>
            <a:lvl1pPr>
              <a:defRPr/>
            </a:lvl1pPr>
          </a:lstStyle>
          <a:p>
            <a:pPr>
              <a:defRPr/>
            </a:pPr>
            <a:fld id="{DBF11918-0F65-4D49-BCF8-A8459C962DCE}"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130892700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E2DBD972-6E16-40B9-AAD0-6AF681EDCA92}" type="datetimeFigureOut">
              <a:rPr lang="ja-JP" altLang="en-US">
                <a:solidFill>
                  <a:prstClr val="black">
                    <a:tint val="75000"/>
                  </a:prstClr>
                </a:solidFill>
              </a:rPr>
              <a:pPr>
                <a:defRPr/>
              </a:pPr>
              <a:t>2014/3/12</a:t>
            </a:fld>
            <a:endParaRPr lang="ja-JP" altLang="en-US">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25D86F7D-CFAD-4C29-B3CA-C81CA77F3E41}"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1747991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2014/3/12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529025F9-0A7D-4871-BE75-D96C119E1686}" type="datetimeFigureOut">
              <a:rPr lang="ja-JP" altLang="en-US">
                <a:solidFill>
                  <a:prstClr val="black">
                    <a:tint val="75000"/>
                  </a:prstClr>
                </a:solidFill>
              </a:rPr>
              <a:pPr>
                <a:defRPr/>
              </a:pPr>
              <a:t>2014/3/12</a:t>
            </a:fld>
            <a:endParaRPr lang="ja-JP" altLang="en-US">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557C4514-41D8-47F1-9F99-B6283406DEF0}"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345772465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04FC617B-01E1-4206-9788-8660C70069AD}" type="datetimeFigureOut">
              <a:rPr lang="ja-JP" altLang="en-US">
                <a:solidFill>
                  <a:prstClr val="black">
                    <a:tint val="75000"/>
                  </a:prstClr>
                </a:solidFill>
              </a:rPr>
              <a:pPr>
                <a:defRPr/>
              </a:pPr>
              <a:t>2014/3/12</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4F41AD9E-7FEF-4A7A-868C-251C6ACEFDD7}"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20620963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5FDD7FBB-7FCD-4046-9699-773D9735C786}" type="datetimeFigureOut">
              <a:rPr lang="ja-JP" altLang="en-US">
                <a:solidFill>
                  <a:prstClr val="black">
                    <a:tint val="75000"/>
                  </a:prstClr>
                </a:solidFill>
              </a:rPr>
              <a:pPr>
                <a:defRPr/>
              </a:pPr>
              <a:t>2014/3/12</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87A5DAF1-EE2F-44A3-815D-83B743A60704}"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38332692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2014/3/12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2014/3/12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t>2014/3/12</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t>2014/3/12</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t>2014/3/12</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2014/3/12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2014/3/12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t>2014/3/12</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テキスト プレースホルダ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7596A432-8802-4575-9558-9D4F6389A534}" type="datetimeFigureOut">
              <a:rPr lang="ja-JP" altLang="en-US">
                <a:solidFill>
                  <a:prstClr val="black">
                    <a:tint val="75000"/>
                  </a:prstClr>
                </a:solidFill>
              </a:rPr>
              <a:pPr>
                <a:defRPr/>
              </a:pPr>
              <a:t>2014/3/12</a:t>
            </a:fld>
            <a:endParaRPr lang="ja-JP" altLang="en-US">
              <a:solidFill>
                <a:prstClr val="black">
                  <a:tint val="75000"/>
                </a:prstClr>
              </a:solidFill>
            </a:endParaRPr>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F4A4E0D8-3A90-4E68-B1E8-9FD292C05E12}"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4167522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8.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8.png"/><Relationship Id="rId1" Type="http://schemas.openxmlformats.org/officeDocument/2006/relationships/slideLayout" Target="../slideLayouts/slideLayout7.xml"/><Relationship Id="rId6" Type="http://schemas.openxmlformats.org/officeDocument/2006/relationships/image" Target="../media/image12.png"/><Relationship Id="rId5" Type="http://schemas.openxmlformats.org/officeDocument/2006/relationships/image" Target="../media/image11.png"/><Relationship Id="rId10" Type="http://schemas.openxmlformats.org/officeDocument/2006/relationships/image" Target="../media/image16.png"/><Relationship Id="rId4" Type="http://schemas.openxmlformats.org/officeDocument/2006/relationships/image" Target="../media/image10.png"/><Relationship Id="rId9" Type="http://schemas.openxmlformats.org/officeDocument/2006/relationships/image" Target="../media/image15.png"/></Relationships>
</file>

<file path=ppt/slides/_rels/slide6.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image" Target="../media/image18.png"/><Relationship Id="rId7" Type="http://schemas.openxmlformats.org/officeDocument/2006/relationships/image" Target="../media/image22.png"/><Relationship Id="rId2" Type="http://schemas.openxmlformats.org/officeDocument/2006/relationships/image" Target="../media/image17.png"/><Relationship Id="rId1" Type="http://schemas.openxmlformats.org/officeDocument/2006/relationships/slideLayout" Target="../slideLayouts/slideLayout7.xml"/><Relationship Id="rId6" Type="http://schemas.openxmlformats.org/officeDocument/2006/relationships/image" Target="../media/image21.png"/><Relationship Id="rId5" Type="http://schemas.openxmlformats.org/officeDocument/2006/relationships/image" Target="../media/image20.png"/><Relationship Id="rId10" Type="http://schemas.openxmlformats.org/officeDocument/2006/relationships/image" Target="../media/image8.png"/><Relationship Id="rId4" Type="http://schemas.openxmlformats.org/officeDocument/2006/relationships/image" Target="../media/image19.png"/><Relationship Id="rId9" Type="http://schemas.openxmlformats.org/officeDocument/2006/relationships/image" Target="../media/image24.png"/></Relationships>
</file>

<file path=ppt/slides/_rels/slide7.xml.rels><?xml version="1.0" encoding="UTF-8" standalone="yes"?>
<Relationships xmlns="http://schemas.openxmlformats.org/package/2006/relationships"><Relationship Id="rId8" Type="http://schemas.openxmlformats.org/officeDocument/2006/relationships/image" Target="../media/image28.png"/><Relationship Id="rId3" Type="http://schemas.openxmlformats.org/officeDocument/2006/relationships/image" Target="../media/image21.png"/><Relationship Id="rId7" Type="http://schemas.openxmlformats.org/officeDocument/2006/relationships/image" Target="../media/image27.png"/><Relationship Id="rId2" Type="http://schemas.openxmlformats.org/officeDocument/2006/relationships/image" Target="../media/image8.png"/><Relationship Id="rId1" Type="http://schemas.openxmlformats.org/officeDocument/2006/relationships/slideLayout" Target="../slideLayouts/slideLayout7.xml"/><Relationship Id="rId6" Type="http://schemas.openxmlformats.org/officeDocument/2006/relationships/image" Target="../media/image26.png"/><Relationship Id="rId5" Type="http://schemas.openxmlformats.org/officeDocument/2006/relationships/image" Target="../media/image25.png"/><Relationship Id="rId4" Type="http://schemas.openxmlformats.org/officeDocument/2006/relationships/image" Target="../media/image1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タイトル 1"/>
          <p:cNvSpPr>
            <a:spLocks noGrp="1"/>
          </p:cNvSpPr>
          <p:nvPr>
            <p:ph type="ctrTitle"/>
          </p:nvPr>
        </p:nvSpPr>
        <p:spPr>
          <a:xfrm>
            <a:off x="323529" y="1988840"/>
            <a:ext cx="8208912" cy="1511300"/>
          </a:xfrm>
        </p:spPr>
        <p:txBody>
          <a:bodyPr/>
          <a:lstStyle/>
          <a:p>
            <a:pPr eaLnBrk="1" hangingPunct="1"/>
            <a:r>
              <a:rPr lang="ja-JP" altLang="en-US" dirty="0" smtClean="0"/>
              <a:t>全球</a:t>
            </a:r>
            <a:r>
              <a:rPr lang="ja-JP" altLang="en-US" dirty="0"/>
              <a:t>モデルにおける中緯度海上下層雲の雲頂高度の検証</a:t>
            </a:r>
            <a:endParaRPr lang="ja-JP" altLang="en-US" dirty="0" smtClean="0"/>
          </a:p>
        </p:txBody>
      </p:sp>
      <p:sp>
        <p:nvSpPr>
          <p:cNvPr id="6" name="テキスト ボックス 4"/>
          <p:cNvSpPr txBox="1">
            <a:spLocks noChangeArrowheads="1"/>
          </p:cNvSpPr>
          <p:nvPr/>
        </p:nvSpPr>
        <p:spPr bwMode="auto">
          <a:xfrm>
            <a:off x="4429125" y="4357688"/>
            <a:ext cx="4357688"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Calibri" pitchFamily="34" charset="0"/>
                <a:ea typeface="ＭＳ Ｐゴシック" pitchFamily="50" charset="-128"/>
              </a:defRPr>
            </a:lvl1pPr>
            <a:lvl2pPr marL="742950" indent="-285750" eaLnBrk="0" hangingPunct="0">
              <a:defRPr kumimoji="1">
                <a:solidFill>
                  <a:schemeClr val="tx1"/>
                </a:solidFill>
                <a:latin typeface="Calibri" pitchFamily="34" charset="0"/>
                <a:ea typeface="ＭＳ Ｐゴシック" pitchFamily="50" charset="-128"/>
              </a:defRPr>
            </a:lvl2pPr>
            <a:lvl3pPr marL="1143000" indent="-228600" eaLnBrk="0" hangingPunct="0">
              <a:defRPr kumimoji="1">
                <a:solidFill>
                  <a:schemeClr val="tx1"/>
                </a:solidFill>
                <a:latin typeface="Calibri" pitchFamily="34" charset="0"/>
                <a:ea typeface="ＭＳ Ｐゴシック" pitchFamily="50" charset="-128"/>
              </a:defRPr>
            </a:lvl3pPr>
            <a:lvl4pPr marL="1600200" indent="-228600" eaLnBrk="0" hangingPunct="0">
              <a:defRPr kumimoji="1">
                <a:solidFill>
                  <a:schemeClr val="tx1"/>
                </a:solidFill>
                <a:latin typeface="Calibri" pitchFamily="34" charset="0"/>
                <a:ea typeface="ＭＳ Ｐゴシック" pitchFamily="50" charset="-128"/>
              </a:defRPr>
            </a:lvl4pPr>
            <a:lvl5pPr marL="2057400" indent="-228600" eaLnBrk="0" hangingPunct="0">
              <a:defRPr kumimoji="1">
                <a:solidFill>
                  <a:schemeClr val="tx1"/>
                </a:solidFill>
                <a:latin typeface="Calibri"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9pPr>
          </a:lstStyle>
          <a:p>
            <a:pPr algn="r" eaLnBrk="1" hangingPunct="1"/>
            <a:r>
              <a:rPr lang="ja-JP" altLang="en-US" sz="2800" dirty="0">
                <a:latin typeface="Arial" pitchFamily="34" charset="0"/>
              </a:rPr>
              <a:t>気象研究所気候研究部</a:t>
            </a:r>
            <a:endParaRPr lang="en-US" altLang="ja-JP" sz="2800" dirty="0">
              <a:latin typeface="Arial" pitchFamily="34" charset="0"/>
            </a:endParaRPr>
          </a:p>
          <a:p>
            <a:pPr algn="r" eaLnBrk="1" hangingPunct="1"/>
            <a:r>
              <a:rPr lang="ja-JP" altLang="en-US" sz="2800" dirty="0">
                <a:latin typeface="Arial" pitchFamily="34" charset="0"/>
              </a:rPr>
              <a:t>川合秀明・</a:t>
            </a:r>
            <a:r>
              <a:rPr lang="ja-JP" altLang="ja-JP" sz="2800" dirty="0">
                <a:latin typeface="Arial" pitchFamily="34" charset="0"/>
              </a:rPr>
              <a:t>藪将吉</a:t>
            </a:r>
            <a:endParaRPr lang="en-US" altLang="ja-JP" sz="2800" dirty="0">
              <a:latin typeface="Arial" pitchFamily="34" charset="0"/>
            </a:endParaRPr>
          </a:p>
          <a:p>
            <a:pPr algn="r" eaLnBrk="1" hangingPunct="1"/>
            <a:endParaRPr lang="en-US" altLang="ja-JP" sz="2800" dirty="0">
              <a:latin typeface="Arial" pitchFamily="34" charset="0"/>
            </a:endParaRPr>
          </a:p>
          <a:p>
            <a:pPr algn="r" eaLnBrk="1" hangingPunct="1"/>
            <a:r>
              <a:rPr lang="zh-CN" altLang="en-US" sz="2800" dirty="0">
                <a:latin typeface="Arial" pitchFamily="34" charset="0"/>
              </a:rPr>
              <a:t>九州大学応用力学研究所</a:t>
            </a:r>
            <a:endParaRPr lang="en-US" altLang="zh-CN" sz="2800" dirty="0">
              <a:latin typeface="Arial" pitchFamily="34" charset="0"/>
            </a:endParaRPr>
          </a:p>
          <a:p>
            <a:pPr algn="r" eaLnBrk="1" hangingPunct="1"/>
            <a:r>
              <a:rPr lang="ja-JP" altLang="en-US" sz="2800" dirty="0">
                <a:latin typeface="Arial" pitchFamily="34" charset="0"/>
              </a:rPr>
              <a:t>萩原雄一</a:t>
            </a:r>
            <a:r>
              <a:rPr lang="ja-JP" altLang="en-US" sz="2800" dirty="0" smtClean="0">
                <a:latin typeface="Arial" pitchFamily="34" charset="0"/>
              </a:rPr>
              <a:t>朗</a:t>
            </a:r>
            <a:endParaRPr lang="ja-JP" altLang="en-US" sz="2800" dirty="0">
              <a:latin typeface="Arial" pitchFamily="34" charset="0"/>
            </a:endParaRPr>
          </a:p>
        </p:txBody>
      </p:sp>
      <p:sp>
        <p:nvSpPr>
          <p:cNvPr id="7" name="テキスト ボックス 3"/>
          <p:cNvSpPr txBox="1">
            <a:spLocks noChangeArrowheads="1"/>
          </p:cNvSpPr>
          <p:nvPr/>
        </p:nvSpPr>
        <p:spPr bwMode="auto">
          <a:xfrm>
            <a:off x="0" y="214313"/>
            <a:ext cx="50006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fontAlgn="base" hangingPunct="1">
              <a:spcBef>
                <a:spcPct val="0"/>
              </a:spcBef>
              <a:spcAft>
                <a:spcPct val="0"/>
              </a:spcAft>
            </a:pPr>
            <a:r>
              <a:rPr lang="ja-JP" altLang="en-US" dirty="0" smtClean="0">
                <a:solidFill>
                  <a:prstClr val="black"/>
                </a:solidFill>
              </a:rPr>
              <a:t>第</a:t>
            </a:r>
            <a:r>
              <a:rPr lang="en-US" altLang="ja-JP" dirty="0">
                <a:solidFill>
                  <a:prstClr val="black"/>
                </a:solidFill>
              </a:rPr>
              <a:t>9</a:t>
            </a:r>
            <a:r>
              <a:rPr lang="ja-JP" altLang="en-US" dirty="0" smtClean="0">
                <a:solidFill>
                  <a:prstClr val="black"/>
                </a:solidFill>
              </a:rPr>
              <a:t>回ヤマセ研究会　</a:t>
            </a:r>
            <a:r>
              <a:rPr lang="en-US" altLang="ja-JP" dirty="0" smtClean="0">
                <a:solidFill>
                  <a:prstClr val="black"/>
                </a:solidFill>
              </a:rPr>
              <a:t>2014</a:t>
            </a:r>
            <a:r>
              <a:rPr lang="ja-JP" altLang="en-US" dirty="0" smtClean="0">
                <a:solidFill>
                  <a:prstClr val="black"/>
                </a:solidFill>
              </a:rPr>
              <a:t>年</a:t>
            </a:r>
            <a:r>
              <a:rPr lang="en-US" altLang="ja-JP" dirty="0">
                <a:solidFill>
                  <a:prstClr val="black"/>
                </a:solidFill>
              </a:rPr>
              <a:t>3</a:t>
            </a:r>
            <a:r>
              <a:rPr lang="ja-JP" altLang="en-US" dirty="0" smtClean="0">
                <a:solidFill>
                  <a:prstClr val="black"/>
                </a:solidFill>
              </a:rPr>
              <a:t>月</a:t>
            </a:r>
            <a:r>
              <a:rPr lang="en-US" altLang="ja-JP" dirty="0" smtClean="0">
                <a:solidFill>
                  <a:prstClr val="black"/>
                </a:solidFill>
              </a:rPr>
              <a:t>11</a:t>
            </a:r>
            <a:r>
              <a:rPr lang="ja-JP" altLang="en-US" dirty="0" smtClean="0">
                <a:solidFill>
                  <a:prstClr val="black"/>
                </a:solidFill>
              </a:rPr>
              <a:t>日</a:t>
            </a:r>
          </a:p>
        </p:txBody>
      </p:sp>
      <p:sp>
        <p:nvSpPr>
          <p:cNvPr id="8" name="テキスト ボックス 7"/>
          <p:cNvSpPr txBox="1"/>
          <p:nvPr/>
        </p:nvSpPr>
        <p:spPr>
          <a:xfrm>
            <a:off x="312381" y="5877272"/>
            <a:ext cx="2160240" cy="369332"/>
          </a:xfrm>
          <a:prstGeom prst="rect">
            <a:avLst/>
          </a:prstGeom>
          <a:noFill/>
        </p:spPr>
        <p:txBody>
          <a:bodyPr wrap="square" rtlCol="0">
            <a:spAutoFit/>
          </a:bodyPr>
          <a:lstStyle/>
          <a:p>
            <a:r>
              <a:rPr kumimoji="1" lang="en-US" altLang="ja-JP" dirty="0" smtClean="0"/>
              <a:t>Kawai et al. (2014b)</a:t>
            </a:r>
            <a:endParaRPr kumimoji="1" lang="ja-JP" altLang="en-US" dirty="0"/>
          </a:p>
        </p:txBody>
      </p:sp>
    </p:spTree>
    <p:extLst>
      <p:ext uri="{BB962C8B-B14F-4D97-AF65-F5344CB8AC3E}">
        <p14:creationId xmlns:p14="http://schemas.microsoft.com/office/powerpoint/2010/main" val="31898900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bwMode="auto">
          <a:xfrm>
            <a:off x="1259632" y="0"/>
            <a:ext cx="7056784" cy="9807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016000" indent="-1016000"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marL="0" indent="0" algn="ctr"/>
            <a:r>
              <a:rPr lang="ja-JP" altLang="en-US" sz="2800" dirty="0" smtClean="0">
                <a:latin typeface="Calibri" pitchFamily="34" charset="0"/>
              </a:rPr>
              <a:t>気象庁</a:t>
            </a:r>
            <a:r>
              <a:rPr lang="en-US" altLang="ja-JP" sz="2800" dirty="0" smtClean="0">
                <a:latin typeface="Calibri" pitchFamily="34" charset="0"/>
              </a:rPr>
              <a:t>GSM</a:t>
            </a:r>
            <a:r>
              <a:rPr lang="ja-JP" altLang="en-US" sz="2800" dirty="0" smtClean="0">
                <a:latin typeface="Calibri" pitchFamily="34" charset="0"/>
              </a:rPr>
              <a:t>は、中緯度（特に海洋上）の短波放射の反射が少ない</a:t>
            </a:r>
            <a:endParaRPr lang="en-US" altLang="ja-JP" sz="2800" dirty="0" smtClean="0">
              <a:latin typeface="Calibri" pitchFamily="34" charset="0"/>
            </a:endParaRPr>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5" y="1873090"/>
            <a:ext cx="3754007" cy="17219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 Box 8"/>
          <p:cNvSpPr txBox="1">
            <a:spLocks noChangeArrowheads="1"/>
          </p:cNvSpPr>
          <p:nvPr/>
        </p:nvSpPr>
        <p:spPr bwMode="auto">
          <a:xfrm>
            <a:off x="35496" y="2368886"/>
            <a:ext cx="57606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en-US" altLang="ja-JP" dirty="0" smtClean="0"/>
              <a:t>7</a:t>
            </a:r>
            <a:r>
              <a:rPr lang="ja-JP" altLang="en-US" dirty="0" smtClean="0"/>
              <a:t>月</a:t>
            </a:r>
            <a:endParaRPr lang="en-US" altLang="ja-JP" dirty="0"/>
          </a:p>
        </p:txBody>
      </p:sp>
      <p:pic>
        <p:nvPicPr>
          <p:cNvPr id="1028"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7544" y="3698560"/>
            <a:ext cx="3754007" cy="1724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2820" y="5559011"/>
            <a:ext cx="2994749" cy="235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 Box 8"/>
          <p:cNvSpPr txBox="1">
            <a:spLocks noChangeArrowheads="1"/>
          </p:cNvSpPr>
          <p:nvPr/>
        </p:nvSpPr>
        <p:spPr bwMode="auto">
          <a:xfrm>
            <a:off x="35496" y="4216039"/>
            <a:ext cx="57606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en-US" altLang="ja-JP" dirty="0" smtClean="0"/>
              <a:t>1</a:t>
            </a:r>
            <a:r>
              <a:rPr lang="ja-JP" altLang="en-US" dirty="0" smtClean="0"/>
              <a:t>月</a:t>
            </a:r>
            <a:endParaRPr lang="en-US" altLang="ja-JP" dirty="0"/>
          </a:p>
        </p:txBody>
      </p:sp>
      <p:sp>
        <p:nvSpPr>
          <p:cNvPr id="13" name="Text Box 8"/>
          <p:cNvSpPr txBox="1">
            <a:spLocks noChangeArrowheads="1"/>
          </p:cNvSpPr>
          <p:nvPr/>
        </p:nvSpPr>
        <p:spPr bwMode="auto">
          <a:xfrm>
            <a:off x="627165" y="1040901"/>
            <a:ext cx="3513727" cy="36933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ja-JP" altLang="en-US" dirty="0"/>
              <a:t>大気</a:t>
            </a:r>
            <a:r>
              <a:rPr lang="ja-JP" altLang="en-US" dirty="0" smtClean="0"/>
              <a:t>上端上向き短波放射バイアス</a:t>
            </a:r>
            <a:endParaRPr lang="en-US" altLang="ja-JP" dirty="0"/>
          </a:p>
        </p:txBody>
      </p:sp>
      <p:sp>
        <p:nvSpPr>
          <p:cNvPr id="14" name="テキスト ボックス 5"/>
          <p:cNvSpPr txBox="1">
            <a:spLocks noChangeArrowheads="1"/>
          </p:cNvSpPr>
          <p:nvPr/>
        </p:nvSpPr>
        <p:spPr bwMode="auto">
          <a:xfrm>
            <a:off x="3568156" y="5656205"/>
            <a:ext cx="6477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sz="1200" dirty="0"/>
              <a:t>[W/m</a:t>
            </a:r>
            <a:r>
              <a:rPr lang="en-US" altLang="ja-JP" sz="1200" baseline="30000" dirty="0"/>
              <a:t>2</a:t>
            </a:r>
            <a:r>
              <a:rPr lang="en-US" altLang="ja-JP" sz="1200" dirty="0"/>
              <a:t>]</a:t>
            </a:r>
            <a:endParaRPr lang="ja-JP" altLang="en-US" sz="1200" dirty="0"/>
          </a:p>
        </p:txBody>
      </p:sp>
      <p:sp>
        <p:nvSpPr>
          <p:cNvPr id="15" name="Text Box 8"/>
          <p:cNvSpPr txBox="1">
            <a:spLocks noChangeArrowheads="1"/>
          </p:cNvSpPr>
          <p:nvPr/>
        </p:nvSpPr>
        <p:spPr bwMode="auto">
          <a:xfrm>
            <a:off x="65766" y="6083423"/>
            <a:ext cx="407512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spcBef>
                <a:spcPct val="50000"/>
              </a:spcBef>
            </a:pPr>
            <a:r>
              <a:rPr lang="en-US" altLang="ja-JP" sz="1400" dirty="0" smtClean="0"/>
              <a:t>1987-1989</a:t>
            </a:r>
            <a:r>
              <a:rPr lang="ja-JP" altLang="en-US" sz="1400" dirty="0" smtClean="0"/>
              <a:t>年の各月</a:t>
            </a:r>
            <a:r>
              <a:rPr lang="en-US" altLang="ja-JP" sz="1400" dirty="0" smtClean="0"/>
              <a:t>3</a:t>
            </a:r>
            <a:r>
              <a:rPr lang="ja-JP" altLang="en-US" sz="1400" dirty="0" smtClean="0"/>
              <a:t>年平均</a:t>
            </a:r>
            <a:endParaRPr lang="en-US" altLang="ja-JP" sz="1400" dirty="0"/>
          </a:p>
        </p:txBody>
      </p:sp>
      <p:sp>
        <p:nvSpPr>
          <p:cNvPr id="27" name="テキスト ボックス 4"/>
          <p:cNvSpPr txBox="1">
            <a:spLocks noChangeArrowheads="1"/>
          </p:cNvSpPr>
          <p:nvPr/>
        </p:nvSpPr>
        <p:spPr bwMode="auto">
          <a:xfrm>
            <a:off x="4427984" y="1272925"/>
            <a:ext cx="4716016"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r>
              <a:rPr lang="ja-JP" altLang="en-US" dirty="0" smtClean="0"/>
              <a:t>バイアスの原因：</a:t>
            </a:r>
            <a:endParaRPr lang="en-US" altLang="ja-JP" dirty="0" smtClean="0"/>
          </a:p>
          <a:p>
            <a:pPr eaLnBrk="1" hangingPunct="1"/>
            <a:r>
              <a:rPr lang="ja-JP" altLang="en-US" dirty="0" smtClean="0"/>
              <a:t>　　夏の中緯度海洋上の雲が少なすぎる</a:t>
            </a:r>
            <a:endParaRPr lang="en-US" altLang="ja-JP" dirty="0" smtClean="0"/>
          </a:p>
          <a:p>
            <a:pPr eaLnBrk="1" hangingPunct="1"/>
            <a:r>
              <a:rPr lang="ja-JP" altLang="en-US" dirty="0" smtClean="0"/>
              <a:t>　　　　　　　　　　　　</a:t>
            </a:r>
            <a:r>
              <a:rPr lang="en-US" altLang="ja-JP" dirty="0" smtClean="0"/>
              <a:t>and / or</a:t>
            </a:r>
          </a:p>
          <a:p>
            <a:pPr eaLnBrk="1" hangingPunct="1"/>
            <a:r>
              <a:rPr lang="ja-JP" altLang="en-US" dirty="0"/>
              <a:t>　</a:t>
            </a:r>
            <a:r>
              <a:rPr lang="ja-JP" altLang="en-US" dirty="0" smtClean="0"/>
              <a:t>　　　　　　　　　　　　　　雲が光学的に薄すぎる</a:t>
            </a:r>
            <a:endParaRPr lang="en-US" altLang="ja-JP" dirty="0"/>
          </a:p>
        </p:txBody>
      </p:sp>
      <p:sp>
        <p:nvSpPr>
          <p:cNvPr id="17" name="テキスト ボックス 4"/>
          <p:cNvSpPr txBox="1">
            <a:spLocks noChangeArrowheads="1"/>
          </p:cNvSpPr>
          <p:nvPr/>
        </p:nvSpPr>
        <p:spPr bwMode="auto">
          <a:xfrm>
            <a:off x="4427984" y="2738218"/>
            <a:ext cx="4716016"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r>
              <a:rPr lang="ja-JP" altLang="en-US" dirty="0" smtClean="0"/>
              <a:t>雲理解</a:t>
            </a:r>
            <a:r>
              <a:rPr lang="ja-JP" altLang="en-US" dirty="0"/>
              <a:t>の必要性</a:t>
            </a:r>
            <a:r>
              <a:rPr lang="ja-JP" altLang="en-US" dirty="0" smtClean="0"/>
              <a:t>：</a:t>
            </a:r>
            <a:endParaRPr lang="en-US" altLang="ja-JP" dirty="0" smtClean="0"/>
          </a:p>
          <a:p>
            <a:pPr marL="361950" indent="-361950" eaLnBrk="1" hangingPunct="1"/>
            <a:r>
              <a:rPr lang="ja-JP" altLang="en-US" dirty="0"/>
              <a:t>　</a:t>
            </a:r>
            <a:r>
              <a:rPr lang="ja-JP" altLang="en-US" dirty="0" smtClean="0"/>
              <a:t>　モデルを改善するには、中緯度海洋下層雲の性質をよく理解する必要がある</a:t>
            </a:r>
            <a:endParaRPr lang="en-US" altLang="ja-JP" dirty="0" smtClean="0"/>
          </a:p>
          <a:p>
            <a:pPr marL="361950" indent="-361950" eaLnBrk="1" hangingPunct="1"/>
            <a:r>
              <a:rPr lang="ja-JP" altLang="en-US" dirty="0"/>
              <a:t>　</a:t>
            </a:r>
            <a:r>
              <a:rPr lang="ja-JP" altLang="en-US" dirty="0" smtClean="0"/>
              <a:t>　　→　ここでは、鉛直構造を調査</a:t>
            </a:r>
            <a:endParaRPr lang="en-US" altLang="ja-JP" dirty="0" smtClean="0"/>
          </a:p>
        </p:txBody>
      </p:sp>
      <p:sp>
        <p:nvSpPr>
          <p:cNvPr id="18" name="テキスト ボックス 4"/>
          <p:cNvSpPr txBox="1">
            <a:spLocks noChangeArrowheads="1"/>
          </p:cNvSpPr>
          <p:nvPr/>
        </p:nvSpPr>
        <p:spPr bwMode="auto">
          <a:xfrm>
            <a:off x="4427984" y="4205987"/>
            <a:ext cx="4716016" cy="203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r>
              <a:rPr lang="ja-JP" altLang="en-US" dirty="0"/>
              <a:t>難しさ</a:t>
            </a:r>
            <a:r>
              <a:rPr lang="ja-JP" altLang="en-US" dirty="0" smtClean="0"/>
              <a:t>：</a:t>
            </a:r>
            <a:endParaRPr lang="en-US" altLang="ja-JP" dirty="0"/>
          </a:p>
          <a:p>
            <a:pPr marL="361950" indent="-361950" eaLnBrk="1" hangingPunct="1"/>
            <a:r>
              <a:rPr lang="ja-JP" altLang="en-US" dirty="0" smtClean="0"/>
              <a:t>・中緯度では、上・中層雲がよくかかる（よって、亜熱帯</a:t>
            </a:r>
            <a:r>
              <a:rPr lang="ja-JP" altLang="en-US" dirty="0"/>
              <a:t>の下層雲に比べて中緯度下層雲はあまり研究されて</a:t>
            </a:r>
            <a:r>
              <a:rPr lang="ja-JP" altLang="en-US" dirty="0" smtClean="0"/>
              <a:t>いない）。</a:t>
            </a:r>
            <a:endParaRPr lang="en-US" altLang="ja-JP" dirty="0" smtClean="0"/>
          </a:p>
          <a:p>
            <a:pPr marL="361950" indent="-361950" eaLnBrk="1" hangingPunct="1"/>
            <a:r>
              <a:rPr lang="ja-JP" altLang="en-US" dirty="0" smtClean="0"/>
              <a:t>・</a:t>
            </a:r>
            <a:r>
              <a:rPr lang="en-US" altLang="ja-JP" dirty="0" smtClean="0"/>
              <a:t>GCM</a:t>
            </a:r>
            <a:r>
              <a:rPr lang="ja-JP" altLang="en-US" dirty="0" smtClean="0"/>
              <a:t>などの下層雲を観測と比較するには、格子内の雲オーバーラップなどを考慮する必要がある。</a:t>
            </a:r>
            <a:endParaRPr lang="en-US" altLang="ja-JP" dirty="0" smtClean="0"/>
          </a:p>
        </p:txBody>
      </p:sp>
    </p:spTree>
    <p:extLst>
      <p:ext uri="{BB962C8B-B14F-4D97-AF65-F5344CB8AC3E}">
        <p14:creationId xmlns:p14="http://schemas.microsoft.com/office/powerpoint/2010/main" val="14670319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2350" y="1341438"/>
            <a:ext cx="2319338" cy="3543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7" name="テキスト ボックス 1"/>
          <p:cNvSpPr txBox="1">
            <a:spLocks noChangeArrowheads="1"/>
          </p:cNvSpPr>
          <p:nvPr/>
        </p:nvSpPr>
        <p:spPr bwMode="auto">
          <a:xfrm>
            <a:off x="539553" y="836613"/>
            <a:ext cx="370859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r>
              <a:rPr lang="ja-JP" altLang="en-US" dirty="0"/>
              <a:t>九州大学</a:t>
            </a:r>
            <a:r>
              <a:rPr lang="ja-JP" altLang="en-US" dirty="0" smtClean="0"/>
              <a:t>雲</a:t>
            </a:r>
            <a:r>
              <a:rPr lang="ja-JP" altLang="en-US" dirty="0"/>
              <a:t>マスク（軌道データ）の例</a:t>
            </a:r>
          </a:p>
        </p:txBody>
      </p:sp>
      <p:sp>
        <p:nvSpPr>
          <p:cNvPr id="28" name="テキスト ボックス 2"/>
          <p:cNvSpPr txBox="1">
            <a:spLocks noChangeArrowheads="1"/>
          </p:cNvSpPr>
          <p:nvPr/>
        </p:nvSpPr>
        <p:spPr bwMode="auto">
          <a:xfrm>
            <a:off x="1350963" y="5229225"/>
            <a:ext cx="24479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r>
              <a:rPr lang="en-US" altLang="ja-JP"/>
              <a:t>175E</a:t>
            </a:r>
            <a:r>
              <a:rPr lang="ja-JP" altLang="en-US"/>
              <a:t>付近を通る軌道</a:t>
            </a:r>
          </a:p>
        </p:txBody>
      </p:sp>
      <p:sp>
        <p:nvSpPr>
          <p:cNvPr id="29" name="テキスト ボックス 6"/>
          <p:cNvSpPr txBox="1">
            <a:spLocks noChangeArrowheads="1"/>
          </p:cNvSpPr>
          <p:nvPr/>
        </p:nvSpPr>
        <p:spPr bwMode="auto">
          <a:xfrm>
            <a:off x="433388" y="1344613"/>
            <a:ext cx="649287"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r>
              <a:rPr lang="ja-JP" altLang="en-US" sz="1400"/>
              <a:t>高度</a:t>
            </a:r>
            <a:r>
              <a:rPr lang="en-US" altLang="ja-JP" sz="1400"/>
              <a:t>[m]</a:t>
            </a:r>
            <a:endParaRPr lang="ja-JP" altLang="en-US" sz="1400"/>
          </a:p>
        </p:txBody>
      </p:sp>
      <p:cxnSp>
        <p:nvCxnSpPr>
          <p:cNvPr id="30" name="直線コネクタ 29"/>
          <p:cNvCxnSpPr/>
          <p:nvPr/>
        </p:nvCxnSpPr>
        <p:spPr>
          <a:xfrm>
            <a:off x="1350963" y="3500438"/>
            <a:ext cx="2141537" cy="0"/>
          </a:xfrm>
          <a:prstGeom prst="line">
            <a:avLst/>
          </a:prstGeom>
          <a:ln w="22225">
            <a:solidFill>
              <a:srgbClr val="FFFF00"/>
            </a:solidFill>
          </a:ln>
        </p:spPr>
        <p:style>
          <a:lnRef idx="1">
            <a:schemeClr val="accent1"/>
          </a:lnRef>
          <a:fillRef idx="0">
            <a:schemeClr val="accent1"/>
          </a:fillRef>
          <a:effectRef idx="0">
            <a:schemeClr val="accent1"/>
          </a:effectRef>
          <a:fontRef idx="minor">
            <a:schemeClr val="tx1"/>
          </a:fontRef>
        </p:style>
      </p:cxnSp>
      <p:sp>
        <p:nvSpPr>
          <p:cNvPr id="31" name="円/楕円 30"/>
          <p:cNvSpPr/>
          <p:nvPr/>
        </p:nvSpPr>
        <p:spPr>
          <a:xfrm>
            <a:off x="2574925" y="4365625"/>
            <a:ext cx="766763" cy="573088"/>
          </a:xfrm>
          <a:prstGeom prst="ellipse">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C000"/>
              </a:solidFill>
            </a:endParaRPr>
          </a:p>
        </p:txBody>
      </p:sp>
      <p:sp>
        <p:nvSpPr>
          <p:cNvPr id="32" name="円/楕円 31"/>
          <p:cNvSpPr/>
          <p:nvPr/>
        </p:nvSpPr>
        <p:spPr>
          <a:xfrm>
            <a:off x="2108200" y="4041775"/>
            <a:ext cx="766763" cy="647700"/>
          </a:xfrm>
          <a:prstGeom prst="ellipse">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C000"/>
              </a:solidFill>
            </a:endParaRPr>
          </a:p>
        </p:txBody>
      </p:sp>
      <p:cxnSp>
        <p:nvCxnSpPr>
          <p:cNvPr id="33" name="直線コネクタ 32"/>
          <p:cNvCxnSpPr/>
          <p:nvPr/>
        </p:nvCxnSpPr>
        <p:spPr>
          <a:xfrm>
            <a:off x="3270250" y="4829175"/>
            <a:ext cx="222250" cy="147638"/>
          </a:xfrm>
          <a:prstGeom prst="line">
            <a:avLst/>
          </a:prstGeom>
          <a:ln w="22225">
            <a:solidFill>
              <a:srgbClr val="FFC000"/>
            </a:solidFill>
          </a:ln>
        </p:spPr>
        <p:style>
          <a:lnRef idx="1">
            <a:schemeClr val="accent1"/>
          </a:lnRef>
          <a:fillRef idx="0">
            <a:schemeClr val="accent1"/>
          </a:fillRef>
          <a:effectRef idx="0">
            <a:schemeClr val="accent1"/>
          </a:effectRef>
          <a:fontRef idx="minor">
            <a:schemeClr val="tx1"/>
          </a:fontRef>
        </p:style>
      </p:cxnSp>
      <p:sp>
        <p:nvSpPr>
          <p:cNvPr id="34" name="テキスト ボックス 10"/>
          <p:cNvSpPr txBox="1">
            <a:spLocks noChangeArrowheads="1"/>
          </p:cNvSpPr>
          <p:nvPr/>
        </p:nvSpPr>
        <p:spPr bwMode="auto">
          <a:xfrm>
            <a:off x="3492500" y="4938713"/>
            <a:ext cx="50323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r>
              <a:rPr lang="ja-JP" altLang="en-US" sz="1400" b="1"/>
              <a:t>霧</a:t>
            </a:r>
          </a:p>
        </p:txBody>
      </p:sp>
      <p:sp>
        <p:nvSpPr>
          <p:cNvPr id="35" name="テキスト ボックス 17"/>
          <p:cNvSpPr txBox="1">
            <a:spLocks noChangeArrowheads="1"/>
          </p:cNvSpPr>
          <p:nvPr/>
        </p:nvSpPr>
        <p:spPr bwMode="auto">
          <a:xfrm>
            <a:off x="1481138" y="4881563"/>
            <a:ext cx="8588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r>
              <a:rPr lang="ja-JP" altLang="en-US" sz="1400" b="1"/>
              <a:t>下層雲</a:t>
            </a:r>
          </a:p>
        </p:txBody>
      </p:sp>
      <p:cxnSp>
        <p:nvCxnSpPr>
          <p:cNvPr id="36" name="直線コネクタ 35"/>
          <p:cNvCxnSpPr>
            <a:stCxn id="32" idx="3"/>
          </p:cNvCxnSpPr>
          <p:nvPr/>
        </p:nvCxnSpPr>
        <p:spPr>
          <a:xfrm flipH="1">
            <a:off x="2108200" y="4594225"/>
            <a:ext cx="112713" cy="344488"/>
          </a:xfrm>
          <a:prstGeom prst="line">
            <a:avLst/>
          </a:prstGeom>
          <a:ln w="2222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37" name="直線コネクタ 36"/>
          <p:cNvCxnSpPr/>
          <p:nvPr/>
        </p:nvCxnSpPr>
        <p:spPr>
          <a:xfrm flipH="1">
            <a:off x="3097213" y="2924175"/>
            <a:ext cx="395287" cy="576263"/>
          </a:xfrm>
          <a:prstGeom prst="line">
            <a:avLst/>
          </a:prstGeom>
          <a:ln w="22225">
            <a:solidFill>
              <a:srgbClr val="FFC000"/>
            </a:solidFill>
          </a:ln>
        </p:spPr>
        <p:style>
          <a:lnRef idx="1">
            <a:schemeClr val="accent1"/>
          </a:lnRef>
          <a:fillRef idx="0">
            <a:schemeClr val="accent1"/>
          </a:fillRef>
          <a:effectRef idx="0">
            <a:schemeClr val="accent1"/>
          </a:effectRef>
          <a:fontRef idx="minor">
            <a:schemeClr val="tx1"/>
          </a:fontRef>
        </p:style>
      </p:cxnSp>
      <p:sp>
        <p:nvSpPr>
          <p:cNvPr id="38" name="テキスト ボックス 24"/>
          <p:cNvSpPr txBox="1">
            <a:spLocks noChangeArrowheads="1"/>
          </p:cNvSpPr>
          <p:nvPr/>
        </p:nvSpPr>
        <p:spPr bwMode="auto">
          <a:xfrm>
            <a:off x="3492500" y="2771775"/>
            <a:ext cx="1511300"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r>
              <a:rPr lang="ja-JP" altLang="en-US" sz="1400" b="1"/>
              <a:t>ここより上に雲がある場合は、統計から排除</a:t>
            </a:r>
          </a:p>
        </p:txBody>
      </p:sp>
      <p:sp>
        <p:nvSpPr>
          <p:cNvPr id="39" name="テキスト ボックス 10"/>
          <p:cNvSpPr txBox="1">
            <a:spLocks noChangeArrowheads="1"/>
          </p:cNvSpPr>
          <p:nvPr/>
        </p:nvSpPr>
        <p:spPr bwMode="auto">
          <a:xfrm>
            <a:off x="1111250" y="5692775"/>
            <a:ext cx="223043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r>
              <a:rPr lang="ja-JP" altLang="en-US" sz="1600">
                <a:latin typeface="Calibri" pitchFamily="34" charset="0"/>
              </a:rPr>
              <a:t>水平解像度：　</a:t>
            </a:r>
            <a:r>
              <a:rPr lang="en-US" altLang="ja-JP" sz="1600">
                <a:latin typeface="Calibri" pitchFamily="34" charset="0"/>
              </a:rPr>
              <a:t>1.1km</a:t>
            </a:r>
          </a:p>
          <a:p>
            <a:pPr eaLnBrk="1" hangingPunct="1"/>
            <a:r>
              <a:rPr lang="ja-JP" altLang="en-US" sz="1600">
                <a:latin typeface="Calibri" pitchFamily="34" charset="0"/>
              </a:rPr>
              <a:t>鉛直解像度：　</a:t>
            </a:r>
            <a:r>
              <a:rPr lang="en-US" altLang="ja-JP" sz="1600">
                <a:latin typeface="Calibri" pitchFamily="34" charset="0"/>
              </a:rPr>
              <a:t>240m</a:t>
            </a:r>
            <a:endParaRPr lang="ja-JP" altLang="en-US" sz="1600">
              <a:latin typeface="Calibri" pitchFamily="34" charset="0"/>
            </a:endParaRPr>
          </a:p>
        </p:txBody>
      </p:sp>
      <p:cxnSp>
        <p:nvCxnSpPr>
          <p:cNvPr id="40" name="直線矢印コネクタ 39"/>
          <p:cNvCxnSpPr/>
          <p:nvPr/>
        </p:nvCxnSpPr>
        <p:spPr>
          <a:xfrm>
            <a:off x="2611212" y="2508250"/>
            <a:ext cx="300038" cy="0"/>
          </a:xfrm>
          <a:prstGeom prst="straightConnector1">
            <a:avLst/>
          </a:prstGeom>
          <a:ln w="15875">
            <a:solidFill>
              <a:srgbClr val="FFFF00"/>
            </a:solidFill>
            <a:headEnd type="triangle" w="med" len="sm"/>
            <a:tailEnd type="triangle" w="med" len="sm"/>
          </a:ln>
        </p:spPr>
        <p:style>
          <a:lnRef idx="1">
            <a:schemeClr val="accent1"/>
          </a:lnRef>
          <a:fillRef idx="0">
            <a:schemeClr val="accent1"/>
          </a:fillRef>
          <a:effectRef idx="0">
            <a:schemeClr val="accent1"/>
          </a:effectRef>
          <a:fontRef idx="minor">
            <a:schemeClr val="tx1"/>
          </a:fontRef>
        </p:style>
      </p:cxnSp>
      <p:cxnSp>
        <p:nvCxnSpPr>
          <p:cNvPr id="41" name="直線矢印コネクタ 40"/>
          <p:cNvCxnSpPr/>
          <p:nvPr/>
        </p:nvCxnSpPr>
        <p:spPr>
          <a:xfrm>
            <a:off x="2409600" y="2506662"/>
            <a:ext cx="150812" cy="0"/>
          </a:xfrm>
          <a:prstGeom prst="straightConnector1">
            <a:avLst/>
          </a:prstGeom>
          <a:ln w="15875">
            <a:solidFill>
              <a:srgbClr val="FFFF00"/>
            </a:solidFill>
            <a:headEnd type="triangle" w="med" len="sm"/>
            <a:tailEnd type="triangle" w="med" len="sm"/>
          </a:ln>
        </p:spPr>
        <p:style>
          <a:lnRef idx="1">
            <a:schemeClr val="accent1"/>
          </a:lnRef>
          <a:fillRef idx="0">
            <a:schemeClr val="accent1"/>
          </a:fillRef>
          <a:effectRef idx="0">
            <a:schemeClr val="accent1"/>
          </a:effectRef>
          <a:fontRef idx="minor">
            <a:schemeClr val="tx1"/>
          </a:fontRef>
        </p:style>
      </p:cxnSp>
      <p:cxnSp>
        <p:nvCxnSpPr>
          <p:cNvPr id="42" name="直線矢印コネクタ 41"/>
          <p:cNvCxnSpPr/>
          <p:nvPr/>
        </p:nvCxnSpPr>
        <p:spPr>
          <a:xfrm>
            <a:off x="3152550" y="2514600"/>
            <a:ext cx="149225" cy="0"/>
          </a:xfrm>
          <a:prstGeom prst="straightConnector1">
            <a:avLst/>
          </a:prstGeom>
          <a:ln w="15875">
            <a:solidFill>
              <a:srgbClr val="FFFF00"/>
            </a:solidFill>
            <a:headEnd type="triangle" w="med" len="sm"/>
            <a:tailEnd type="triangle" w="med" len="sm"/>
          </a:ln>
        </p:spPr>
        <p:style>
          <a:lnRef idx="1">
            <a:schemeClr val="accent1"/>
          </a:lnRef>
          <a:fillRef idx="0">
            <a:schemeClr val="accent1"/>
          </a:fillRef>
          <a:effectRef idx="0">
            <a:schemeClr val="accent1"/>
          </a:effectRef>
          <a:fontRef idx="minor">
            <a:schemeClr val="tx1"/>
          </a:fontRef>
        </p:style>
      </p:cxnSp>
      <p:sp>
        <p:nvSpPr>
          <p:cNvPr id="43" name="テキスト ボックス 1"/>
          <p:cNvSpPr txBox="1">
            <a:spLocks noChangeArrowheads="1"/>
          </p:cNvSpPr>
          <p:nvPr/>
        </p:nvSpPr>
        <p:spPr bwMode="auto">
          <a:xfrm>
            <a:off x="1350963" y="6276975"/>
            <a:ext cx="6192837"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r>
              <a:rPr lang="ja-JP" altLang="en-US" sz="1600" b="1" dirty="0">
                <a:solidFill>
                  <a:srgbClr val="0000FF"/>
                </a:solidFill>
              </a:rPr>
              <a:t>以後、示すデータの気候値統計期間は、</a:t>
            </a:r>
            <a:r>
              <a:rPr lang="en-US" altLang="ja-JP" sz="1600" b="1" dirty="0">
                <a:solidFill>
                  <a:srgbClr val="0000FF"/>
                </a:solidFill>
              </a:rPr>
              <a:t>2007</a:t>
            </a:r>
            <a:r>
              <a:rPr lang="ja-JP" altLang="en-US" sz="1600" b="1" dirty="0">
                <a:solidFill>
                  <a:srgbClr val="0000FF"/>
                </a:solidFill>
              </a:rPr>
              <a:t>年から</a:t>
            </a:r>
            <a:r>
              <a:rPr lang="en-US" altLang="ja-JP" sz="1600" b="1" dirty="0">
                <a:solidFill>
                  <a:srgbClr val="0000FF"/>
                </a:solidFill>
              </a:rPr>
              <a:t>2009</a:t>
            </a:r>
            <a:r>
              <a:rPr lang="ja-JP" altLang="en-US" sz="1600" b="1" dirty="0">
                <a:solidFill>
                  <a:srgbClr val="0000FF"/>
                </a:solidFill>
              </a:rPr>
              <a:t>年の</a:t>
            </a:r>
            <a:r>
              <a:rPr lang="en-US" altLang="ja-JP" sz="1600" b="1" dirty="0">
                <a:solidFill>
                  <a:srgbClr val="0000FF"/>
                </a:solidFill>
              </a:rPr>
              <a:t>3</a:t>
            </a:r>
            <a:r>
              <a:rPr lang="ja-JP" altLang="en-US" sz="1600" b="1" dirty="0">
                <a:solidFill>
                  <a:srgbClr val="0000FF"/>
                </a:solidFill>
              </a:rPr>
              <a:t>年</a:t>
            </a:r>
          </a:p>
        </p:txBody>
      </p:sp>
      <p:sp>
        <p:nvSpPr>
          <p:cNvPr id="44" name="テキスト ボックス 2"/>
          <p:cNvSpPr txBox="1">
            <a:spLocks noChangeArrowheads="1"/>
          </p:cNvSpPr>
          <p:nvPr/>
        </p:nvSpPr>
        <p:spPr bwMode="auto">
          <a:xfrm>
            <a:off x="3301775" y="116632"/>
            <a:ext cx="288649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r>
              <a:rPr lang="ja-JP" altLang="en-US" sz="2400" dirty="0" smtClean="0"/>
              <a:t>観測雲</a:t>
            </a:r>
            <a:r>
              <a:rPr lang="ja-JP" altLang="en-US" sz="2400" dirty="0"/>
              <a:t>マスクデータ</a:t>
            </a:r>
          </a:p>
        </p:txBody>
      </p:sp>
      <p:sp>
        <p:nvSpPr>
          <p:cNvPr id="45" name="テキスト ボックス 4"/>
          <p:cNvSpPr txBox="1">
            <a:spLocks noChangeArrowheads="1"/>
          </p:cNvSpPr>
          <p:nvPr/>
        </p:nvSpPr>
        <p:spPr bwMode="auto">
          <a:xfrm>
            <a:off x="5003800" y="1020392"/>
            <a:ext cx="3816350"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r>
              <a:rPr lang="en-US" altLang="ja-JP" dirty="0" err="1"/>
              <a:t>CloudSat</a:t>
            </a:r>
            <a:r>
              <a:rPr lang="ja-JP" altLang="en-US" dirty="0"/>
              <a:t>及び</a:t>
            </a:r>
            <a:r>
              <a:rPr lang="en-US" altLang="ja-JP" dirty="0"/>
              <a:t>CALIPSO</a:t>
            </a:r>
            <a:r>
              <a:rPr lang="ja-JP" altLang="en-US" dirty="0"/>
              <a:t>からリトリーブ</a:t>
            </a:r>
            <a:r>
              <a:rPr lang="ja-JP" altLang="en-US" dirty="0" smtClean="0"/>
              <a:t>された</a:t>
            </a:r>
            <a:r>
              <a:rPr lang="ja-JP" altLang="en-US" dirty="0"/>
              <a:t>九州大学</a:t>
            </a:r>
            <a:r>
              <a:rPr lang="ja-JP" altLang="en-US" dirty="0" smtClean="0"/>
              <a:t>雲</a:t>
            </a:r>
            <a:r>
              <a:rPr lang="ja-JP" altLang="en-US" dirty="0" smtClean="0"/>
              <a:t>マスクデータ </a:t>
            </a:r>
            <a:r>
              <a:rPr lang="en-US" altLang="ja-JP" sz="1400" dirty="0" smtClean="0"/>
              <a:t>(</a:t>
            </a:r>
            <a:r>
              <a:rPr lang="en-US" altLang="ja-JP" sz="1400" dirty="0" err="1"/>
              <a:t>Hagihara</a:t>
            </a:r>
            <a:r>
              <a:rPr lang="en-US" altLang="ja-JP" sz="1400" dirty="0"/>
              <a:t> et al. </a:t>
            </a:r>
            <a:r>
              <a:rPr lang="en-US" altLang="ja-JP" sz="1400" dirty="0" smtClean="0"/>
              <a:t>2010)</a:t>
            </a:r>
            <a:r>
              <a:rPr lang="ja-JP" altLang="en-US" dirty="0" err="1" smtClean="0"/>
              <a:t>。</a:t>
            </a:r>
            <a:endParaRPr lang="en-US" altLang="ja-JP" dirty="0" smtClean="0"/>
          </a:p>
          <a:p>
            <a:pPr eaLnBrk="1" hangingPunct="1"/>
            <a:r>
              <a:rPr lang="en-US" altLang="ja-JP" dirty="0" err="1" smtClean="0"/>
              <a:t>CloudSat</a:t>
            </a:r>
            <a:r>
              <a:rPr lang="en-US" altLang="ja-JP" dirty="0" smtClean="0"/>
              <a:t> </a:t>
            </a:r>
            <a:r>
              <a:rPr lang="en-US" altLang="ja-JP" dirty="0"/>
              <a:t>or CALIPSO</a:t>
            </a:r>
            <a:r>
              <a:rPr lang="ja-JP" altLang="en-US" dirty="0"/>
              <a:t>マスク（</a:t>
            </a:r>
            <a:r>
              <a:rPr lang="en-US" altLang="ja-JP" dirty="0"/>
              <a:t>C4</a:t>
            </a:r>
            <a:r>
              <a:rPr lang="ja-JP" altLang="en-US" dirty="0"/>
              <a:t>）データを使用。</a:t>
            </a:r>
            <a:endParaRPr lang="en-US" altLang="ja-JP" dirty="0"/>
          </a:p>
        </p:txBody>
      </p:sp>
      <p:sp>
        <p:nvSpPr>
          <p:cNvPr id="46" name="テキスト ボックス 10"/>
          <p:cNvSpPr txBox="1">
            <a:spLocks noChangeArrowheads="1"/>
          </p:cNvSpPr>
          <p:nvPr/>
        </p:nvSpPr>
        <p:spPr bwMode="auto">
          <a:xfrm>
            <a:off x="5003800" y="3044568"/>
            <a:ext cx="4071144" cy="2339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r>
              <a:rPr lang="ja-JP" altLang="en-US" dirty="0"/>
              <a:t>下層雲の性質を知ることが目的であるため、</a:t>
            </a:r>
            <a:r>
              <a:rPr lang="en-US" altLang="ja-JP" dirty="0"/>
              <a:t>5km</a:t>
            </a:r>
            <a:r>
              <a:rPr lang="ja-JP" altLang="en-US" dirty="0"/>
              <a:t>より上に雲がある場合は除外し、そうした雲がない領域のみの雲の統計を取る</a:t>
            </a:r>
            <a:r>
              <a:rPr lang="ja-JP" altLang="en-US" dirty="0" smtClean="0"/>
              <a:t>。</a:t>
            </a:r>
            <a:endParaRPr lang="en-US" altLang="ja-JP" dirty="0" smtClean="0"/>
          </a:p>
          <a:p>
            <a:pPr eaLnBrk="1" hangingPunct="1"/>
            <a:endParaRPr lang="en-US" altLang="ja-JP" dirty="0"/>
          </a:p>
          <a:p>
            <a:pPr marL="93663" indent="-93663" eaLnBrk="1" hangingPunct="1"/>
            <a:r>
              <a:rPr lang="ja-JP" altLang="en-US" sz="1400" dirty="0"/>
              <a:t>・</a:t>
            </a:r>
            <a:r>
              <a:rPr lang="ja-JP" altLang="en-US" sz="1400" dirty="0" smtClean="0"/>
              <a:t>上層</a:t>
            </a:r>
            <a:r>
              <a:rPr lang="ja-JP" altLang="en-US" sz="1400" dirty="0"/>
              <a:t>に雲がかかっていたり、背の高い雲の場合は下の下層雲の雲マスクの信頼性が</a:t>
            </a:r>
            <a:r>
              <a:rPr lang="ja-JP" altLang="en-US" sz="1400" dirty="0" smtClean="0"/>
              <a:t>低い</a:t>
            </a:r>
            <a:endParaRPr lang="en-US" altLang="ja-JP" sz="1400" dirty="0"/>
          </a:p>
          <a:p>
            <a:pPr marL="93663" indent="-93663" eaLnBrk="1" hangingPunct="1"/>
            <a:r>
              <a:rPr lang="ja-JP" altLang="en-US" sz="1400" dirty="0" smtClean="0"/>
              <a:t>・地球</a:t>
            </a:r>
            <a:r>
              <a:rPr lang="ja-JP" altLang="en-US" sz="1400" dirty="0"/>
              <a:t>の放射収支にとって重要な下層雲は、上層の雲に隠されていない場合の下層雲で</a:t>
            </a:r>
            <a:r>
              <a:rPr lang="ja-JP" altLang="en-US" sz="1400" dirty="0" smtClean="0"/>
              <a:t>ある</a:t>
            </a:r>
            <a:endParaRPr lang="en-US" altLang="ja-JP" sz="1400" dirty="0"/>
          </a:p>
        </p:txBody>
      </p:sp>
    </p:spTree>
    <p:extLst>
      <p:ext uri="{BB962C8B-B14F-4D97-AF65-F5344CB8AC3E}">
        <p14:creationId xmlns:p14="http://schemas.microsoft.com/office/powerpoint/2010/main" val="944567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 Box 8"/>
          <p:cNvSpPr txBox="1">
            <a:spLocks noChangeArrowheads="1"/>
          </p:cNvSpPr>
          <p:nvPr/>
        </p:nvSpPr>
        <p:spPr bwMode="auto">
          <a:xfrm>
            <a:off x="705371" y="620688"/>
            <a:ext cx="8001000" cy="106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eaLnBrk="0" hangingPunct="0">
              <a:defRPr kumimoji="1">
                <a:solidFill>
                  <a:schemeClr val="tx1"/>
                </a:solidFill>
                <a:latin typeface="Tahoma" pitchFamily="34" charset="0"/>
                <a:ea typeface="ＭＳ Ｐゴシック" pitchFamily="50" charset="-128"/>
              </a:defRPr>
            </a:lvl1pPr>
            <a:lvl2pPr marL="742950" indent="-285750" eaLnBrk="0" hangingPunct="0">
              <a:defRPr kumimoji="1">
                <a:solidFill>
                  <a:schemeClr val="tx1"/>
                </a:solidFill>
                <a:latin typeface="Tahoma" pitchFamily="34" charset="0"/>
                <a:ea typeface="ＭＳ Ｐゴシック" pitchFamily="50" charset="-128"/>
              </a:defRPr>
            </a:lvl2pPr>
            <a:lvl3pPr marL="1143000" indent="-228600" eaLnBrk="0" hangingPunct="0">
              <a:defRPr kumimoji="1">
                <a:solidFill>
                  <a:schemeClr val="tx1"/>
                </a:solidFill>
                <a:latin typeface="Tahoma" pitchFamily="34" charset="0"/>
                <a:ea typeface="ＭＳ Ｐゴシック" pitchFamily="50" charset="-128"/>
              </a:defRPr>
            </a:lvl3pPr>
            <a:lvl4pPr marL="1600200" indent="-228600" eaLnBrk="0" hangingPunct="0">
              <a:defRPr kumimoji="1">
                <a:solidFill>
                  <a:schemeClr val="tx1"/>
                </a:solidFill>
                <a:latin typeface="Tahoma" pitchFamily="34" charset="0"/>
                <a:ea typeface="ＭＳ Ｐゴシック" pitchFamily="50" charset="-128"/>
              </a:defRPr>
            </a:lvl4pPr>
            <a:lvl5pPr marL="2057400" indent="-228600" eaLnBrk="0" hangingPunct="0">
              <a:defRPr kumimoji="1">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9pPr>
          </a:lstStyle>
          <a:p>
            <a:pPr algn="just" eaLnBrk="1" hangingPunct="1">
              <a:spcBef>
                <a:spcPct val="50000"/>
              </a:spcBef>
              <a:buFont typeface="Arial" pitchFamily="34" charset="0"/>
              <a:buChar char="•"/>
            </a:pPr>
            <a:r>
              <a:rPr lang="ja-JP" altLang="en-US" dirty="0" smtClean="0">
                <a:solidFill>
                  <a:srgbClr val="000000"/>
                </a:solidFill>
                <a:latin typeface="Arial" pitchFamily="34" charset="0"/>
              </a:rPr>
              <a:t>比較には、モデルのオリジナル鉛直層データ</a:t>
            </a:r>
            <a:r>
              <a:rPr lang="en-US" altLang="ja-JP" dirty="0" smtClean="0">
                <a:solidFill>
                  <a:srgbClr val="000000"/>
                </a:solidFill>
                <a:latin typeface="Arial" pitchFamily="34" charset="0"/>
              </a:rPr>
              <a:t> </a:t>
            </a:r>
            <a:r>
              <a:rPr lang="en-US" altLang="ja-JP" dirty="0">
                <a:solidFill>
                  <a:srgbClr val="000000"/>
                </a:solidFill>
                <a:latin typeface="Arial" pitchFamily="34" charset="0"/>
              </a:rPr>
              <a:t>(TL159L60) </a:t>
            </a:r>
            <a:r>
              <a:rPr lang="ja-JP" altLang="en-US" dirty="0" smtClean="0">
                <a:solidFill>
                  <a:srgbClr val="000000"/>
                </a:solidFill>
                <a:latin typeface="Arial" pitchFamily="34" charset="0"/>
              </a:rPr>
              <a:t>を使用</a:t>
            </a:r>
            <a:r>
              <a:rPr lang="en-US" altLang="ja-JP" dirty="0" smtClean="0">
                <a:solidFill>
                  <a:srgbClr val="000000"/>
                </a:solidFill>
                <a:latin typeface="Arial" pitchFamily="34" charset="0"/>
              </a:rPr>
              <a:t>.</a:t>
            </a:r>
            <a:endParaRPr lang="en-US" altLang="ja-JP" dirty="0">
              <a:solidFill>
                <a:srgbClr val="000000"/>
              </a:solidFill>
              <a:latin typeface="Arial" pitchFamily="34" charset="0"/>
            </a:endParaRPr>
          </a:p>
          <a:p>
            <a:pPr algn="just" eaLnBrk="1" hangingPunct="1">
              <a:spcBef>
                <a:spcPct val="50000"/>
              </a:spcBef>
              <a:buFont typeface="Arial" pitchFamily="34" charset="0"/>
              <a:buChar char="•"/>
            </a:pPr>
            <a:r>
              <a:rPr lang="en-US" altLang="ja-JP" dirty="0" smtClean="0">
                <a:solidFill>
                  <a:srgbClr val="000000"/>
                </a:solidFill>
                <a:latin typeface="Arial" pitchFamily="34" charset="0"/>
              </a:rPr>
              <a:t>3</a:t>
            </a:r>
            <a:r>
              <a:rPr lang="ja-JP" altLang="en-US" dirty="0">
                <a:solidFill>
                  <a:srgbClr val="000000"/>
                </a:solidFill>
                <a:latin typeface="Arial" pitchFamily="34" charset="0"/>
              </a:rPr>
              <a:t>種類</a:t>
            </a:r>
            <a:r>
              <a:rPr lang="ja-JP" altLang="en-US" dirty="0" smtClean="0">
                <a:solidFill>
                  <a:srgbClr val="000000"/>
                </a:solidFill>
                <a:latin typeface="Arial" pitchFamily="34" charset="0"/>
              </a:rPr>
              <a:t>の雲オーバーラップ法の違いも調べる</a:t>
            </a:r>
            <a:r>
              <a:rPr lang="en-US" altLang="ja-JP" dirty="0" smtClean="0">
                <a:solidFill>
                  <a:srgbClr val="000000"/>
                </a:solidFill>
                <a:latin typeface="Arial" pitchFamily="34" charset="0"/>
              </a:rPr>
              <a:t>(JMA-GSM</a:t>
            </a:r>
            <a:r>
              <a:rPr lang="ja-JP" altLang="en-US" dirty="0" smtClean="0">
                <a:solidFill>
                  <a:srgbClr val="000000"/>
                </a:solidFill>
                <a:latin typeface="Arial" pitchFamily="34" charset="0"/>
              </a:rPr>
              <a:t>の放射過程では、マキシマムランダムオーバーラップ法が仮定されている。</a:t>
            </a:r>
            <a:r>
              <a:rPr lang="en-US" altLang="ja-JP" dirty="0" smtClean="0">
                <a:solidFill>
                  <a:srgbClr val="000000"/>
                </a:solidFill>
                <a:latin typeface="Arial" pitchFamily="34" charset="0"/>
              </a:rPr>
              <a:t>).</a:t>
            </a:r>
            <a:endParaRPr lang="en-US" altLang="ja-JP" dirty="0">
              <a:solidFill>
                <a:srgbClr val="000000"/>
              </a:solidFill>
              <a:latin typeface="Arial" pitchFamily="34" charset="0"/>
            </a:endParaRPr>
          </a:p>
        </p:txBody>
      </p:sp>
      <p:sp>
        <p:nvSpPr>
          <p:cNvPr id="17" name="Text Box 8"/>
          <p:cNvSpPr txBox="1">
            <a:spLocks noChangeArrowheads="1"/>
          </p:cNvSpPr>
          <p:nvPr/>
        </p:nvSpPr>
        <p:spPr bwMode="auto">
          <a:xfrm>
            <a:off x="397102" y="5817458"/>
            <a:ext cx="8639394"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eaLnBrk="0" hangingPunct="0">
              <a:defRPr kumimoji="1">
                <a:solidFill>
                  <a:schemeClr val="tx1"/>
                </a:solidFill>
                <a:latin typeface="Tahoma" pitchFamily="34" charset="0"/>
                <a:ea typeface="ＭＳ Ｐゴシック" pitchFamily="50" charset="-128"/>
              </a:defRPr>
            </a:lvl1pPr>
            <a:lvl2pPr marL="742950" indent="-285750" eaLnBrk="0" hangingPunct="0">
              <a:defRPr kumimoji="1">
                <a:solidFill>
                  <a:schemeClr val="tx1"/>
                </a:solidFill>
                <a:latin typeface="Tahoma" pitchFamily="34" charset="0"/>
                <a:ea typeface="ＭＳ Ｐゴシック" pitchFamily="50" charset="-128"/>
              </a:defRPr>
            </a:lvl2pPr>
            <a:lvl3pPr marL="1143000" indent="-228600" eaLnBrk="0" hangingPunct="0">
              <a:defRPr kumimoji="1">
                <a:solidFill>
                  <a:schemeClr val="tx1"/>
                </a:solidFill>
                <a:latin typeface="Tahoma" pitchFamily="34" charset="0"/>
                <a:ea typeface="ＭＳ Ｐゴシック" pitchFamily="50" charset="-128"/>
              </a:defRPr>
            </a:lvl3pPr>
            <a:lvl4pPr marL="1600200" indent="-228600" eaLnBrk="0" hangingPunct="0">
              <a:defRPr kumimoji="1">
                <a:solidFill>
                  <a:schemeClr val="tx1"/>
                </a:solidFill>
                <a:latin typeface="Tahoma" pitchFamily="34" charset="0"/>
                <a:ea typeface="ＭＳ Ｐゴシック" pitchFamily="50" charset="-128"/>
              </a:defRPr>
            </a:lvl4pPr>
            <a:lvl5pPr marL="2057400" indent="-228600" eaLnBrk="0" hangingPunct="0">
              <a:defRPr kumimoji="1">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9pPr>
          </a:lstStyle>
          <a:p>
            <a:pPr algn="just" eaLnBrk="1" hangingPunct="1">
              <a:spcBef>
                <a:spcPct val="50000"/>
              </a:spcBef>
              <a:buFont typeface="Arial" pitchFamily="34" charset="0"/>
              <a:buChar char="•"/>
            </a:pPr>
            <a:r>
              <a:rPr lang="ja-JP" altLang="en-US" sz="1600" dirty="0">
                <a:solidFill>
                  <a:srgbClr val="000000"/>
                </a:solidFill>
                <a:latin typeface="Arial" pitchFamily="34" charset="0"/>
              </a:rPr>
              <a:t>雲頂高度の頻度は、下層</a:t>
            </a:r>
            <a:r>
              <a:rPr lang="ja-JP" altLang="en-US" sz="1600" dirty="0" smtClean="0">
                <a:solidFill>
                  <a:srgbClr val="000000"/>
                </a:solidFill>
                <a:latin typeface="Arial" pitchFamily="34" charset="0"/>
              </a:rPr>
              <a:t>（</a:t>
            </a:r>
            <a:r>
              <a:rPr lang="en-US" altLang="ja-JP" sz="1600" dirty="0" smtClean="0">
                <a:solidFill>
                  <a:srgbClr val="000000"/>
                </a:solidFill>
                <a:latin typeface="Arial" pitchFamily="34" charset="0"/>
                <a:cs typeface="Arial" pitchFamily="34" charset="0"/>
              </a:rPr>
              <a:t>500hPa</a:t>
            </a:r>
            <a:r>
              <a:rPr lang="ja-JP" altLang="en-US" sz="1600" dirty="0" smtClean="0">
                <a:solidFill>
                  <a:srgbClr val="000000"/>
                </a:solidFill>
                <a:latin typeface="Arial" pitchFamily="34" charset="0"/>
                <a:cs typeface="Arial" pitchFamily="34" charset="0"/>
              </a:rPr>
              <a:t>より</a:t>
            </a:r>
            <a:r>
              <a:rPr lang="ja-JP" altLang="en-US" sz="1600" dirty="0">
                <a:solidFill>
                  <a:srgbClr val="000000"/>
                </a:solidFill>
                <a:latin typeface="Arial" pitchFamily="34" charset="0"/>
                <a:cs typeface="Arial" pitchFamily="34" charset="0"/>
              </a:rPr>
              <a:t>下</a:t>
            </a:r>
            <a:r>
              <a:rPr lang="ja-JP" altLang="en-US" sz="1600" dirty="0">
                <a:solidFill>
                  <a:srgbClr val="000000"/>
                </a:solidFill>
                <a:latin typeface="Arial" pitchFamily="34" charset="0"/>
              </a:rPr>
              <a:t>）に雲頂を持つ領域面積で規格化する</a:t>
            </a:r>
            <a:r>
              <a:rPr lang="en-US" altLang="ja-JP" sz="1600" dirty="0">
                <a:solidFill>
                  <a:srgbClr val="000000"/>
                </a:solidFill>
                <a:latin typeface="Arial" pitchFamily="34" charset="0"/>
                <a:cs typeface="Arial" pitchFamily="34" charset="0"/>
              </a:rPr>
              <a:t>(</a:t>
            </a:r>
            <a:r>
              <a:rPr lang="ja-JP" altLang="en-US" sz="1600" dirty="0">
                <a:solidFill>
                  <a:srgbClr val="000000"/>
                </a:solidFill>
                <a:latin typeface="Arial" pitchFamily="34" charset="0"/>
                <a:cs typeface="Arial" pitchFamily="34" charset="0"/>
              </a:rPr>
              <a:t>青矢印の区画</a:t>
            </a:r>
            <a:r>
              <a:rPr lang="en-US" altLang="ja-JP" sz="1600" dirty="0" smtClean="0">
                <a:solidFill>
                  <a:srgbClr val="000000"/>
                </a:solidFill>
                <a:latin typeface="Arial" pitchFamily="34" charset="0"/>
                <a:cs typeface="Arial" pitchFamily="34" charset="0"/>
              </a:rPr>
              <a:t>).</a:t>
            </a:r>
            <a:endParaRPr lang="en-US" altLang="ja-JP" sz="1600" dirty="0" smtClean="0">
              <a:solidFill>
                <a:srgbClr val="000000"/>
              </a:solidFill>
              <a:latin typeface="Arial" pitchFamily="34" charset="0"/>
            </a:endParaRPr>
          </a:p>
          <a:p>
            <a:pPr algn="just" eaLnBrk="1" hangingPunct="1">
              <a:spcBef>
                <a:spcPct val="50000"/>
              </a:spcBef>
              <a:buFont typeface="Arial" pitchFamily="34" charset="0"/>
              <a:buChar char="•"/>
            </a:pPr>
            <a:r>
              <a:rPr lang="ja-JP" altLang="en-US" sz="1600" dirty="0" smtClean="0">
                <a:solidFill>
                  <a:srgbClr val="000000"/>
                </a:solidFill>
                <a:latin typeface="Arial" pitchFamily="34" charset="0"/>
              </a:rPr>
              <a:t>上層雲</a:t>
            </a:r>
            <a:r>
              <a:rPr lang="en-US" altLang="ja-JP" sz="1600" dirty="0" smtClean="0">
                <a:solidFill>
                  <a:srgbClr val="000000"/>
                </a:solidFill>
                <a:latin typeface="Arial" pitchFamily="34" charset="0"/>
              </a:rPr>
              <a:t>(500hPa</a:t>
            </a:r>
            <a:r>
              <a:rPr lang="ja-JP" altLang="en-US" sz="1600" dirty="0" smtClean="0">
                <a:solidFill>
                  <a:srgbClr val="000000"/>
                </a:solidFill>
                <a:latin typeface="Arial" pitchFamily="34" charset="0"/>
              </a:rPr>
              <a:t>より高い</a:t>
            </a:r>
            <a:r>
              <a:rPr lang="en-US" altLang="ja-JP" sz="1600" dirty="0" smtClean="0">
                <a:solidFill>
                  <a:srgbClr val="000000"/>
                </a:solidFill>
                <a:latin typeface="Arial" pitchFamily="34" charset="0"/>
              </a:rPr>
              <a:t>)</a:t>
            </a:r>
            <a:r>
              <a:rPr lang="ja-JP" altLang="en-US" sz="1600" dirty="0" smtClean="0">
                <a:solidFill>
                  <a:srgbClr val="000000"/>
                </a:solidFill>
                <a:latin typeface="Arial" pitchFamily="34" charset="0"/>
              </a:rPr>
              <a:t>がない、または、少ない格子の雲頂高度データのみ利用</a:t>
            </a:r>
            <a:endParaRPr lang="en-US" altLang="ja-JP" sz="1600" dirty="0">
              <a:solidFill>
                <a:srgbClr val="000000"/>
              </a:solidFill>
              <a:latin typeface="Arial" pitchFamily="34" charset="0"/>
            </a:endParaRPr>
          </a:p>
        </p:txBody>
      </p:sp>
      <p:sp>
        <p:nvSpPr>
          <p:cNvPr id="18" name="テキスト ボックス 2"/>
          <p:cNvSpPr txBox="1">
            <a:spLocks noChangeArrowheads="1"/>
          </p:cNvSpPr>
          <p:nvPr/>
        </p:nvSpPr>
        <p:spPr bwMode="auto">
          <a:xfrm>
            <a:off x="3341688" y="44450"/>
            <a:ext cx="252571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r>
              <a:rPr lang="ja-JP" altLang="en-US" sz="2400" dirty="0"/>
              <a:t>モデル</a:t>
            </a:r>
            <a:r>
              <a:rPr lang="ja-JP" altLang="en-US" sz="2400" dirty="0" smtClean="0"/>
              <a:t>雲データ</a:t>
            </a:r>
            <a:endParaRPr lang="ja-JP" altLang="en-US" sz="2400" dirty="0"/>
          </a:p>
        </p:txBody>
      </p:sp>
      <p:grpSp>
        <p:nvGrpSpPr>
          <p:cNvPr id="33" name="グループ化 32"/>
          <p:cNvGrpSpPr/>
          <p:nvPr/>
        </p:nvGrpSpPr>
        <p:grpSpPr>
          <a:xfrm>
            <a:off x="827584" y="1714536"/>
            <a:ext cx="7200800" cy="3658680"/>
            <a:chOff x="756105" y="1447867"/>
            <a:chExt cx="7488832" cy="3873232"/>
          </a:xfrm>
        </p:grpSpPr>
        <p:sp>
          <p:nvSpPr>
            <p:cNvPr id="34" name="Text Box 40"/>
            <p:cNvSpPr txBox="1">
              <a:spLocks noChangeArrowheads="1"/>
            </p:cNvSpPr>
            <p:nvPr/>
          </p:nvSpPr>
          <p:spPr bwMode="auto">
            <a:xfrm>
              <a:off x="1075192" y="1447867"/>
              <a:ext cx="1844675" cy="47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Tahoma" pitchFamily="34" charset="0"/>
                  <a:ea typeface="ＭＳ Ｐゴシック" pitchFamily="50" charset="-128"/>
                </a:defRPr>
              </a:lvl1pPr>
              <a:lvl2pPr marL="742950" indent="-285750" eaLnBrk="0" hangingPunct="0">
                <a:defRPr kumimoji="1">
                  <a:solidFill>
                    <a:schemeClr val="tx1"/>
                  </a:solidFill>
                  <a:latin typeface="Tahoma" pitchFamily="34" charset="0"/>
                  <a:ea typeface="ＭＳ Ｐゴシック" pitchFamily="50" charset="-128"/>
                </a:defRPr>
              </a:lvl2pPr>
              <a:lvl3pPr marL="1143000" indent="-228600" eaLnBrk="0" hangingPunct="0">
                <a:defRPr kumimoji="1">
                  <a:solidFill>
                    <a:schemeClr val="tx1"/>
                  </a:solidFill>
                  <a:latin typeface="Tahoma" pitchFamily="34" charset="0"/>
                  <a:ea typeface="ＭＳ Ｐゴシック" pitchFamily="50" charset="-128"/>
                </a:defRPr>
              </a:lvl3pPr>
              <a:lvl4pPr marL="1600200" indent="-228600" eaLnBrk="0" hangingPunct="0">
                <a:defRPr kumimoji="1">
                  <a:solidFill>
                    <a:schemeClr val="tx1"/>
                  </a:solidFill>
                  <a:latin typeface="Tahoma" pitchFamily="34" charset="0"/>
                  <a:ea typeface="ＭＳ Ｐゴシック" pitchFamily="50" charset="-128"/>
                </a:defRPr>
              </a:lvl4pPr>
              <a:lvl5pPr marL="2057400" indent="-228600" eaLnBrk="0" hangingPunct="0">
                <a:defRPr kumimoji="1">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9pPr>
            </a:lstStyle>
            <a:p>
              <a:pPr algn="ctr" eaLnBrk="1" fontAlgn="base" hangingPunct="1">
                <a:spcBef>
                  <a:spcPct val="0"/>
                </a:spcBef>
                <a:spcAft>
                  <a:spcPct val="0"/>
                </a:spcAft>
              </a:pPr>
              <a:r>
                <a:rPr lang="en-US" altLang="ja-JP" sz="2400" b="1" dirty="0" smtClean="0">
                  <a:solidFill>
                    <a:srgbClr val="000000"/>
                  </a:solidFill>
                  <a:latin typeface="Arial" pitchFamily="34" charset="0"/>
                  <a:cs typeface="Arial" pitchFamily="34" charset="0"/>
                </a:rPr>
                <a:t>Maximum</a:t>
              </a:r>
            </a:p>
          </p:txBody>
        </p:sp>
        <p:sp>
          <p:nvSpPr>
            <p:cNvPr id="35" name="Text Box 40"/>
            <p:cNvSpPr txBox="1">
              <a:spLocks noChangeArrowheads="1"/>
            </p:cNvSpPr>
            <p:nvPr/>
          </p:nvSpPr>
          <p:spPr bwMode="auto">
            <a:xfrm>
              <a:off x="6366441" y="1447867"/>
              <a:ext cx="1843087" cy="47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Tahoma" pitchFamily="34" charset="0"/>
                  <a:ea typeface="ＭＳ Ｐゴシック" pitchFamily="50" charset="-128"/>
                </a:defRPr>
              </a:lvl1pPr>
              <a:lvl2pPr marL="742950" indent="-285750" eaLnBrk="0" hangingPunct="0">
                <a:defRPr kumimoji="1">
                  <a:solidFill>
                    <a:schemeClr val="tx1"/>
                  </a:solidFill>
                  <a:latin typeface="Tahoma" pitchFamily="34" charset="0"/>
                  <a:ea typeface="ＭＳ Ｐゴシック" pitchFamily="50" charset="-128"/>
                </a:defRPr>
              </a:lvl2pPr>
              <a:lvl3pPr marL="1143000" indent="-228600" eaLnBrk="0" hangingPunct="0">
                <a:defRPr kumimoji="1">
                  <a:solidFill>
                    <a:schemeClr val="tx1"/>
                  </a:solidFill>
                  <a:latin typeface="Tahoma" pitchFamily="34" charset="0"/>
                  <a:ea typeface="ＭＳ Ｐゴシック" pitchFamily="50" charset="-128"/>
                </a:defRPr>
              </a:lvl3pPr>
              <a:lvl4pPr marL="1600200" indent="-228600" eaLnBrk="0" hangingPunct="0">
                <a:defRPr kumimoji="1">
                  <a:solidFill>
                    <a:schemeClr val="tx1"/>
                  </a:solidFill>
                  <a:latin typeface="Tahoma" pitchFamily="34" charset="0"/>
                  <a:ea typeface="ＭＳ Ｐゴシック" pitchFamily="50" charset="-128"/>
                </a:defRPr>
              </a:lvl4pPr>
              <a:lvl5pPr marL="2057400" indent="-228600" eaLnBrk="0" hangingPunct="0">
                <a:defRPr kumimoji="1">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9pPr>
            </a:lstStyle>
            <a:p>
              <a:pPr algn="ctr" eaLnBrk="1" fontAlgn="base" hangingPunct="1">
                <a:spcBef>
                  <a:spcPct val="0"/>
                </a:spcBef>
                <a:spcAft>
                  <a:spcPct val="0"/>
                </a:spcAft>
              </a:pPr>
              <a:r>
                <a:rPr lang="en-US" altLang="ja-JP" sz="2400" b="1" dirty="0" smtClean="0">
                  <a:solidFill>
                    <a:srgbClr val="000000"/>
                  </a:solidFill>
                  <a:latin typeface="Arial" pitchFamily="34" charset="0"/>
                  <a:cs typeface="Arial" pitchFamily="34" charset="0"/>
                </a:rPr>
                <a:t>Random</a:t>
              </a:r>
            </a:p>
          </p:txBody>
        </p:sp>
        <p:sp>
          <p:nvSpPr>
            <p:cNvPr id="36" name="Text Box 40"/>
            <p:cNvSpPr txBox="1">
              <a:spLocks noChangeArrowheads="1"/>
            </p:cNvSpPr>
            <p:nvPr/>
          </p:nvSpPr>
          <p:spPr bwMode="auto">
            <a:xfrm>
              <a:off x="3164331" y="1455805"/>
              <a:ext cx="3064381"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Tahoma" pitchFamily="34" charset="0"/>
                  <a:ea typeface="ＭＳ Ｐゴシック" pitchFamily="50" charset="-128"/>
                </a:defRPr>
              </a:lvl1pPr>
              <a:lvl2pPr marL="742950" indent="-285750" eaLnBrk="0" hangingPunct="0">
                <a:defRPr kumimoji="1">
                  <a:solidFill>
                    <a:schemeClr val="tx1"/>
                  </a:solidFill>
                  <a:latin typeface="Tahoma" pitchFamily="34" charset="0"/>
                  <a:ea typeface="ＭＳ Ｐゴシック" pitchFamily="50" charset="-128"/>
                </a:defRPr>
              </a:lvl2pPr>
              <a:lvl3pPr marL="1143000" indent="-228600" eaLnBrk="0" hangingPunct="0">
                <a:defRPr kumimoji="1">
                  <a:solidFill>
                    <a:schemeClr val="tx1"/>
                  </a:solidFill>
                  <a:latin typeface="Tahoma" pitchFamily="34" charset="0"/>
                  <a:ea typeface="ＭＳ Ｐゴシック" pitchFamily="50" charset="-128"/>
                </a:defRPr>
              </a:lvl3pPr>
              <a:lvl4pPr marL="1600200" indent="-228600" eaLnBrk="0" hangingPunct="0">
                <a:defRPr kumimoji="1">
                  <a:solidFill>
                    <a:schemeClr val="tx1"/>
                  </a:solidFill>
                  <a:latin typeface="Tahoma" pitchFamily="34" charset="0"/>
                  <a:ea typeface="ＭＳ Ｐゴシック" pitchFamily="50" charset="-128"/>
                </a:defRPr>
              </a:lvl4pPr>
              <a:lvl5pPr marL="2057400" indent="-228600" eaLnBrk="0" hangingPunct="0">
                <a:defRPr kumimoji="1">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9pPr>
            </a:lstStyle>
            <a:p>
              <a:pPr eaLnBrk="1" fontAlgn="base" hangingPunct="1">
                <a:spcBef>
                  <a:spcPct val="0"/>
                </a:spcBef>
                <a:spcAft>
                  <a:spcPct val="0"/>
                </a:spcAft>
              </a:pPr>
              <a:r>
                <a:rPr lang="en-US" altLang="ja-JP" sz="2400" b="1" dirty="0" smtClean="0">
                  <a:solidFill>
                    <a:srgbClr val="000000"/>
                  </a:solidFill>
                  <a:latin typeface="Arial" pitchFamily="34" charset="0"/>
                  <a:cs typeface="Arial" pitchFamily="34" charset="0"/>
                </a:rPr>
                <a:t>Maximum-Random</a:t>
              </a:r>
            </a:p>
          </p:txBody>
        </p:sp>
        <p:pic>
          <p:nvPicPr>
            <p:cNvPr id="37" name="図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bwMode="auto">
            <a:xfrm>
              <a:off x="756105" y="2401487"/>
              <a:ext cx="2482850" cy="29159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 name="Text Box 40"/>
            <p:cNvSpPr txBox="1">
              <a:spLocks noChangeArrowheads="1"/>
            </p:cNvSpPr>
            <p:nvPr/>
          </p:nvSpPr>
          <p:spPr bwMode="auto">
            <a:xfrm>
              <a:off x="3418333" y="1825921"/>
              <a:ext cx="2430177" cy="390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Tahoma" pitchFamily="34" charset="0"/>
                  <a:ea typeface="ＭＳ Ｐゴシック" pitchFamily="50" charset="-128"/>
                </a:defRPr>
              </a:lvl1pPr>
              <a:lvl2pPr marL="742950" indent="-285750" eaLnBrk="0" hangingPunct="0">
                <a:defRPr kumimoji="1">
                  <a:solidFill>
                    <a:schemeClr val="tx1"/>
                  </a:solidFill>
                  <a:latin typeface="Tahoma" pitchFamily="34" charset="0"/>
                  <a:ea typeface="ＭＳ Ｐゴシック" pitchFamily="50" charset="-128"/>
                </a:defRPr>
              </a:lvl2pPr>
              <a:lvl3pPr marL="1143000" indent="-228600" eaLnBrk="0" hangingPunct="0">
                <a:defRPr kumimoji="1">
                  <a:solidFill>
                    <a:schemeClr val="tx1"/>
                  </a:solidFill>
                  <a:latin typeface="Tahoma" pitchFamily="34" charset="0"/>
                  <a:ea typeface="ＭＳ Ｐゴシック" pitchFamily="50" charset="-128"/>
                </a:defRPr>
              </a:lvl3pPr>
              <a:lvl4pPr marL="1600200" indent="-228600" eaLnBrk="0" hangingPunct="0">
                <a:defRPr kumimoji="1">
                  <a:solidFill>
                    <a:schemeClr val="tx1"/>
                  </a:solidFill>
                  <a:latin typeface="Tahoma" pitchFamily="34" charset="0"/>
                  <a:ea typeface="ＭＳ Ｐゴシック" pitchFamily="50" charset="-128"/>
                </a:defRPr>
              </a:lvl4pPr>
              <a:lvl5pPr marL="2057400" indent="-228600" eaLnBrk="0" hangingPunct="0">
                <a:defRPr kumimoji="1">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9pPr>
            </a:lstStyle>
            <a:p>
              <a:pPr algn="ctr" eaLnBrk="1" fontAlgn="base" hangingPunct="1">
                <a:spcBef>
                  <a:spcPct val="0"/>
                </a:spcBef>
                <a:spcAft>
                  <a:spcPct val="0"/>
                </a:spcAft>
              </a:pPr>
              <a:r>
                <a:rPr lang="en-US" altLang="ja-JP" b="1" dirty="0" smtClean="0">
                  <a:solidFill>
                    <a:srgbClr val="0000FF"/>
                  </a:solidFill>
                  <a:latin typeface="Arial" pitchFamily="34" charset="0"/>
                  <a:cs typeface="Arial" pitchFamily="34" charset="0"/>
                </a:rPr>
                <a:t>Low cloud top area</a:t>
              </a:r>
            </a:p>
          </p:txBody>
        </p:sp>
        <p:sp>
          <p:nvSpPr>
            <p:cNvPr id="39" name="Text Box 40"/>
            <p:cNvSpPr txBox="1">
              <a:spLocks noChangeArrowheads="1"/>
            </p:cNvSpPr>
            <p:nvPr/>
          </p:nvSpPr>
          <p:spPr bwMode="auto">
            <a:xfrm>
              <a:off x="1900014" y="2082322"/>
              <a:ext cx="24209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Tahoma" pitchFamily="34" charset="0"/>
                  <a:ea typeface="ＭＳ Ｐゴシック" pitchFamily="50" charset="-128"/>
                </a:defRPr>
              </a:lvl1pPr>
              <a:lvl2pPr marL="742950" indent="-285750" eaLnBrk="0" hangingPunct="0">
                <a:defRPr kumimoji="1">
                  <a:solidFill>
                    <a:schemeClr val="tx1"/>
                  </a:solidFill>
                  <a:latin typeface="Tahoma" pitchFamily="34" charset="0"/>
                  <a:ea typeface="ＭＳ Ｐゴシック" pitchFamily="50" charset="-128"/>
                </a:defRPr>
              </a:lvl2pPr>
              <a:lvl3pPr marL="1143000" indent="-228600" eaLnBrk="0" hangingPunct="0">
                <a:defRPr kumimoji="1">
                  <a:solidFill>
                    <a:schemeClr val="tx1"/>
                  </a:solidFill>
                  <a:latin typeface="Tahoma" pitchFamily="34" charset="0"/>
                  <a:ea typeface="ＭＳ Ｐゴシック" pitchFamily="50" charset="-128"/>
                </a:defRPr>
              </a:lvl3pPr>
              <a:lvl4pPr marL="1600200" indent="-228600" eaLnBrk="0" hangingPunct="0">
                <a:defRPr kumimoji="1">
                  <a:solidFill>
                    <a:schemeClr val="tx1"/>
                  </a:solidFill>
                  <a:latin typeface="Tahoma" pitchFamily="34" charset="0"/>
                  <a:ea typeface="ＭＳ Ｐゴシック" pitchFamily="50" charset="-128"/>
                </a:defRPr>
              </a:lvl4pPr>
              <a:lvl5pPr marL="2057400" indent="-228600" eaLnBrk="0" hangingPunct="0">
                <a:defRPr kumimoji="1">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9pPr>
            </a:lstStyle>
            <a:p>
              <a:pPr algn="ctr" eaLnBrk="1" fontAlgn="base" hangingPunct="1">
                <a:spcBef>
                  <a:spcPct val="0"/>
                </a:spcBef>
                <a:spcAft>
                  <a:spcPct val="0"/>
                </a:spcAft>
              </a:pPr>
              <a:r>
                <a:rPr lang="en-US" altLang="ja-JP" b="1" dirty="0" smtClean="0">
                  <a:solidFill>
                    <a:srgbClr val="00B0F0"/>
                  </a:solidFill>
                  <a:latin typeface="Arial" pitchFamily="34" charset="0"/>
                  <a:cs typeface="Arial" pitchFamily="34" charset="0"/>
                </a:rPr>
                <a:t>High cloud top area</a:t>
              </a:r>
            </a:p>
          </p:txBody>
        </p:sp>
        <p:sp>
          <p:nvSpPr>
            <p:cNvPr id="40" name="Text Box 40"/>
            <p:cNvSpPr txBox="1">
              <a:spLocks noChangeArrowheads="1"/>
            </p:cNvSpPr>
            <p:nvPr/>
          </p:nvSpPr>
          <p:spPr bwMode="auto">
            <a:xfrm>
              <a:off x="5180561" y="2082322"/>
              <a:ext cx="14874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Tahoma" pitchFamily="34" charset="0"/>
                  <a:ea typeface="ＭＳ Ｐゴシック" pitchFamily="50" charset="-128"/>
                </a:defRPr>
              </a:lvl1pPr>
              <a:lvl2pPr marL="742950" indent="-285750" eaLnBrk="0" hangingPunct="0">
                <a:defRPr kumimoji="1">
                  <a:solidFill>
                    <a:schemeClr val="tx1"/>
                  </a:solidFill>
                  <a:latin typeface="Tahoma" pitchFamily="34" charset="0"/>
                  <a:ea typeface="ＭＳ Ｐゴシック" pitchFamily="50" charset="-128"/>
                </a:defRPr>
              </a:lvl2pPr>
              <a:lvl3pPr marL="1143000" indent="-228600" eaLnBrk="0" hangingPunct="0">
                <a:defRPr kumimoji="1">
                  <a:solidFill>
                    <a:schemeClr val="tx1"/>
                  </a:solidFill>
                  <a:latin typeface="Tahoma" pitchFamily="34" charset="0"/>
                  <a:ea typeface="ＭＳ Ｐゴシック" pitchFamily="50" charset="-128"/>
                </a:defRPr>
              </a:lvl3pPr>
              <a:lvl4pPr marL="1600200" indent="-228600" eaLnBrk="0" hangingPunct="0">
                <a:defRPr kumimoji="1">
                  <a:solidFill>
                    <a:schemeClr val="tx1"/>
                  </a:solidFill>
                  <a:latin typeface="Tahoma" pitchFamily="34" charset="0"/>
                  <a:ea typeface="ＭＳ Ｐゴシック" pitchFamily="50" charset="-128"/>
                </a:defRPr>
              </a:lvl4pPr>
              <a:lvl5pPr marL="2057400" indent="-228600" eaLnBrk="0" hangingPunct="0">
                <a:defRPr kumimoji="1">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9pPr>
            </a:lstStyle>
            <a:p>
              <a:pPr algn="ctr" eaLnBrk="1" fontAlgn="base" hangingPunct="1">
                <a:spcBef>
                  <a:spcPct val="0"/>
                </a:spcBef>
                <a:spcAft>
                  <a:spcPct val="0"/>
                </a:spcAft>
              </a:pPr>
              <a:r>
                <a:rPr lang="en-US" altLang="ja-JP" b="1" dirty="0" smtClean="0">
                  <a:solidFill>
                    <a:srgbClr val="FF6600"/>
                  </a:solidFill>
                  <a:latin typeface="Arial" pitchFamily="34" charset="0"/>
                  <a:cs typeface="Arial" pitchFamily="34" charset="0"/>
                </a:rPr>
                <a:t>Clear area</a:t>
              </a:r>
            </a:p>
          </p:txBody>
        </p:sp>
        <p:pic>
          <p:nvPicPr>
            <p:cNvPr id="41" name="図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3430239" y="2420292"/>
              <a:ext cx="2255837" cy="29008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 name="図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bwMode="auto">
            <a:xfrm>
              <a:off x="6011324" y="2415367"/>
              <a:ext cx="2233613" cy="2888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43" name="直線コネクタ 42"/>
            <p:cNvCxnSpPr/>
            <p:nvPr/>
          </p:nvCxnSpPr>
          <p:spPr>
            <a:xfrm>
              <a:off x="1044137" y="3641673"/>
              <a:ext cx="7165391" cy="0"/>
            </a:xfrm>
            <a:prstGeom prst="line">
              <a:avLst/>
            </a:prstGeom>
            <a:noFill/>
            <a:ln w="12700" cap="flat" cmpd="sng" algn="ctr">
              <a:solidFill>
                <a:srgbClr val="00B300">
                  <a:lumMod val="75000"/>
                </a:srgbClr>
              </a:solidFill>
              <a:prstDash val="solid"/>
            </a:ln>
            <a:effectLst/>
          </p:spPr>
        </p:cxnSp>
        <p:cxnSp>
          <p:nvCxnSpPr>
            <p:cNvPr id="44" name="直線コネクタ 43"/>
            <p:cNvCxnSpPr/>
            <p:nvPr/>
          </p:nvCxnSpPr>
          <p:spPr>
            <a:xfrm>
              <a:off x="4063651" y="2386309"/>
              <a:ext cx="165100" cy="271462"/>
            </a:xfrm>
            <a:prstGeom prst="line">
              <a:avLst/>
            </a:prstGeom>
            <a:noFill/>
            <a:ln w="9525" cap="flat" cmpd="sng" algn="ctr">
              <a:solidFill>
                <a:srgbClr val="00B0F0"/>
              </a:solidFill>
              <a:prstDash val="solid"/>
            </a:ln>
            <a:effectLst/>
          </p:spPr>
        </p:cxnSp>
        <p:cxnSp>
          <p:nvCxnSpPr>
            <p:cNvPr id="45" name="直線コネクタ 44"/>
            <p:cNvCxnSpPr/>
            <p:nvPr/>
          </p:nvCxnSpPr>
          <p:spPr>
            <a:xfrm flipH="1">
              <a:off x="4751039" y="2187871"/>
              <a:ext cx="3175" cy="450850"/>
            </a:xfrm>
            <a:prstGeom prst="line">
              <a:avLst/>
            </a:prstGeom>
            <a:noFill/>
            <a:ln w="9525" cap="flat" cmpd="sng" algn="ctr">
              <a:solidFill>
                <a:srgbClr val="0000FF"/>
              </a:solidFill>
              <a:prstDash val="solid"/>
            </a:ln>
            <a:effectLst/>
          </p:spPr>
        </p:cxnSp>
        <p:cxnSp>
          <p:nvCxnSpPr>
            <p:cNvPr id="46" name="直線コネクタ 45"/>
            <p:cNvCxnSpPr/>
            <p:nvPr/>
          </p:nvCxnSpPr>
          <p:spPr>
            <a:xfrm flipH="1">
              <a:off x="5236814" y="2386309"/>
              <a:ext cx="327025" cy="266700"/>
            </a:xfrm>
            <a:prstGeom prst="line">
              <a:avLst/>
            </a:prstGeom>
            <a:noFill/>
            <a:ln w="9525" cap="flat" cmpd="sng" algn="ctr">
              <a:solidFill>
                <a:srgbClr val="FF6600"/>
              </a:solidFill>
              <a:prstDash val="solid"/>
            </a:ln>
            <a:effectLst/>
          </p:spPr>
        </p:cxnSp>
      </p:grpSp>
      <p:sp>
        <p:nvSpPr>
          <p:cNvPr id="15" name="テキスト ボックス 14"/>
          <p:cNvSpPr txBox="1"/>
          <p:nvPr/>
        </p:nvSpPr>
        <p:spPr>
          <a:xfrm>
            <a:off x="4932040" y="5488394"/>
            <a:ext cx="4211960" cy="307777"/>
          </a:xfrm>
          <a:prstGeom prst="rect">
            <a:avLst/>
          </a:prstGeom>
          <a:noFill/>
        </p:spPr>
        <p:txBody>
          <a:bodyPr wrap="square" rtlCol="0">
            <a:spAutoFit/>
          </a:bodyPr>
          <a:lstStyle/>
          <a:p>
            <a:r>
              <a:rPr lang="en-US" altLang="ja-JP" sz="1400" dirty="0" smtClean="0"/>
              <a:t>Figures are modified </a:t>
            </a:r>
            <a:r>
              <a:rPr lang="en-US" altLang="ja-JP" sz="1400" dirty="0"/>
              <a:t>from Hogan and Illingworth (2000)</a:t>
            </a:r>
            <a:endParaRPr kumimoji="1" lang="ja-JP" altLang="en-US" sz="1400" dirty="0"/>
          </a:p>
        </p:txBody>
      </p:sp>
      <p:sp>
        <p:nvSpPr>
          <p:cNvPr id="20" name="テキスト ボックス 1"/>
          <p:cNvSpPr txBox="1">
            <a:spLocks noChangeArrowheads="1"/>
          </p:cNvSpPr>
          <p:nvPr/>
        </p:nvSpPr>
        <p:spPr bwMode="auto">
          <a:xfrm>
            <a:off x="3235811" y="6525344"/>
            <a:ext cx="4309534"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r>
              <a:rPr lang="ja-JP" altLang="en-US" sz="1600" b="1" dirty="0">
                <a:solidFill>
                  <a:srgbClr val="0000FF"/>
                </a:solidFill>
              </a:rPr>
              <a:t>以後、</a:t>
            </a:r>
            <a:r>
              <a:rPr lang="ja-JP" altLang="en-US" sz="1600" b="1" dirty="0" smtClean="0">
                <a:solidFill>
                  <a:srgbClr val="0000FF"/>
                </a:solidFill>
              </a:rPr>
              <a:t>示すモデルデータは、</a:t>
            </a:r>
            <a:r>
              <a:rPr lang="en-US" altLang="ja-JP" sz="1600" b="1" dirty="0" smtClean="0">
                <a:solidFill>
                  <a:srgbClr val="0000FF"/>
                </a:solidFill>
              </a:rPr>
              <a:t>3</a:t>
            </a:r>
            <a:r>
              <a:rPr lang="ja-JP" altLang="en-US" sz="1600" b="1" dirty="0" smtClean="0">
                <a:solidFill>
                  <a:srgbClr val="0000FF"/>
                </a:solidFill>
              </a:rPr>
              <a:t>年分の気候値</a:t>
            </a:r>
            <a:endParaRPr lang="ja-JP" altLang="en-US" sz="1600" b="1" dirty="0">
              <a:solidFill>
                <a:srgbClr val="0000FF"/>
              </a:solidFill>
            </a:endParaRPr>
          </a:p>
        </p:txBody>
      </p:sp>
    </p:spTree>
    <p:extLst>
      <p:ext uri="{BB962C8B-B14F-4D97-AF65-F5344CB8AC3E}">
        <p14:creationId xmlns:p14="http://schemas.microsoft.com/office/powerpoint/2010/main" val="1245638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1"/>
          <p:cNvGrpSpPr/>
          <p:nvPr/>
        </p:nvGrpSpPr>
        <p:grpSpPr>
          <a:xfrm>
            <a:off x="107504" y="610145"/>
            <a:ext cx="8964450" cy="4453221"/>
            <a:chOff x="1547664" y="1283378"/>
            <a:chExt cx="6485589" cy="2573811"/>
          </a:xfrm>
        </p:grpSpPr>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4920127" y="3681044"/>
              <a:ext cx="2520000" cy="1761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4" name="グループ化 3"/>
            <p:cNvGrpSpPr/>
            <p:nvPr/>
          </p:nvGrpSpPr>
          <p:grpSpPr>
            <a:xfrm>
              <a:off x="1547664" y="1283378"/>
              <a:ext cx="6485589" cy="2542043"/>
              <a:chOff x="1547664" y="1283378"/>
              <a:chExt cx="6485589" cy="2542043"/>
            </a:xfrm>
          </p:grpSpPr>
          <p:sp>
            <p:nvSpPr>
              <p:cNvPr id="5" name="テキスト ボックス 4"/>
              <p:cNvSpPr txBox="1"/>
              <p:nvPr/>
            </p:nvSpPr>
            <p:spPr>
              <a:xfrm>
                <a:off x="2002343" y="1294006"/>
                <a:ext cx="1080000" cy="160096"/>
              </a:xfrm>
              <a:prstGeom prst="rect">
                <a:avLst/>
              </a:prstGeom>
              <a:noFill/>
            </p:spPr>
            <p:txBody>
              <a:bodyPr wrap="square" rtlCol="0">
                <a:spAutoFit/>
              </a:bodyPr>
              <a:lstStyle/>
              <a:p>
                <a:pPr algn="ctr"/>
                <a:r>
                  <a:rPr kumimoji="1" lang="ja-JP" altLang="en-US" sz="1200" b="1" dirty="0" smtClean="0"/>
                  <a:t>北太平洋（</a:t>
                </a:r>
                <a:r>
                  <a:rPr kumimoji="1" lang="en-US" altLang="ja-JP" sz="1200" b="1" dirty="0" smtClean="0"/>
                  <a:t>1</a:t>
                </a:r>
                <a:r>
                  <a:rPr kumimoji="1" lang="ja-JP" altLang="en-US" sz="1200" b="1" dirty="0" smtClean="0"/>
                  <a:t>月）</a:t>
                </a:r>
                <a:endParaRPr kumimoji="1" lang="ja-JP" altLang="en-US" sz="1200" b="1" dirty="0"/>
              </a:p>
            </p:txBody>
          </p:sp>
          <p:sp>
            <p:nvSpPr>
              <p:cNvPr id="6" name="テキスト ボックス 5"/>
              <p:cNvSpPr txBox="1"/>
              <p:nvPr/>
            </p:nvSpPr>
            <p:spPr>
              <a:xfrm>
                <a:off x="3558593" y="1295848"/>
                <a:ext cx="1080000" cy="160096"/>
              </a:xfrm>
              <a:prstGeom prst="rect">
                <a:avLst/>
              </a:prstGeom>
              <a:noFill/>
            </p:spPr>
            <p:txBody>
              <a:bodyPr wrap="square" rtlCol="0">
                <a:spAutoFit/>
              </a:bodyPr>
              <a:lstStyle/>
              <a:p>
                <a:pPr algn="ctr"/>
                <a:r>
                  <a:rPr kumimoji="1" lang="ja-JP" altLang="en-US" sz="1200" b="1" dirty="0" smtClean="0"/>
                  <a:t>北太平洋（</a:t>
                </a:r>
                <a:r>
                  <a:rPr kumimoji="1" lang="en-US" altLang="ja-JP" sz="1200" b="1" dirty="0" smtClean="0"/>
                  <a:t>7</a:t>
                </a:r>
                <a:r>
                  <a:rPr kumimoji="1" lang="ja-JP" altLang="en-US" sz="1200" b="1" dirty="0" smtClean="0"/>
                  <a:t>月）</a:t>
                </a:r>
                <a:endParaRPr kumimoji="1" lang="ja-JP" altLang="en-US" sz="1200" b="1" dirty="0"/>
              </a:p>
            </p:txBody>
          </p:sp>
          <p:sp>
            <p:nvSpPr>
              <p:cNvPr id="7" name="テキスト ボックス 6"/>
              <p:cNvSpPr txBox="1"/>
              <p:nvPr/>
            </p:nvSpPr>
            <p:spPr>
              <a:xfrm>
                <a:off x="5033336" y="1294006"/>
                <a:ext cx="1080000" cy="160096"/>
              </a:xfrm>
              <a:prstGeom prst="rect">
                <a:avLst/>
              </a:prstGeom>
              <a:noFill/>
            </p:spPr>
            <p:txBody>
              <a:bodyPr wrap="square" rtlCol="0">
                <a:spAutoFit/>
              </a:bodyPr>
              <a:lstStyle/>
              <a:p>
                <a:pPr algn="ctr"/>
                <a:r>
                  <a:rPr lang="ja-JP" altLang="en-US" sz="1200" b="1" dirty="0" smtClean="0"/>
                  <a:t>南大</a:t>
                </a:r>
                <a:r>
                  <a:rPr kumimoji="1" lang="ja-JP" altLang="en-US" sz="1200" b="1" dirty="0" smtClean="0"/>
                  <a:t>洋（</a:t>
                </a:r>
                <a:r>
                  <a:rPr kumimoji="1" lang="en-US" altLang="ja-JP" sz="1200" b="1" dirty="0" smtClean="0"/>
                  <a:t>1</a:t>
                </a:r>
                <a:r>
                  <a:rPr kumimoji="1" lang="ja-JP" altLang="en-US" sz="1200" b="1" dirty="0" smtClean="0"/>
                  <a:t>月）</a:t>
                </a:r>
                <a:endParaRPr kumimoji="1" lang="ja-JP" altLang="en-US" sz="1200" b="1" dirty="0"/>
              </a:p>
            </p:txBody>
          </p:sp>
          <p:sp>
            <p:nvSpPr>
              <p:cNvPr id="8" name="テキスト ボックス 7"/>
              <p:cNvSpPr txBox="1"/>
              <p:nvPr/>
            </p:nvSpPr>
            <p:spPr>
              <a:xfrm>
                <a:off x="6492140" y="1295848"/>
                <a:ext cx="1080000" cy="160096"/>
              </a:xfrm>
              <a:prstGeom prst="rect">
                <a:avLst/>
              </a:prstGeom>
              <a:noFill/>
            </p:spPr>
            <p:txBody>
              <a:bodyPr wrap="square" rtlCol="0">
                <a:spAutoFit/>
              </a:bodyPr>
              <a:lstStyle/>
              <a:p>
                <a:pPr algn="ctr"/>
                <a:r>
                  <a:rPr lang="ja-JP" altLang="en-US" sz="1200" b="1" dirty="0" smtClean="0"/>
                  <a:t>南大</a:t>
                </a:r>
                <a:r>
                  <a:rPr kumimoji="1" lang="ja-JP" altLang="en-US" sz="1200" b="1" dirty="0" smtClean="0"/>
                  <a:t>洋（</a:t>
                </a:r>
                <a:r>
                  <a:rPr kumimoji="1" lang="en-US" altLang="ja-JP" sz="1200" b="1" dirty="0" smtClean="0"/>
                  <a:t>7</a:t>
                </a:r>
                <a:r>
                  <a:rPr kumimoji="1" lang="ja-JP" altLang="en-US" sz="1200" b="1" dirty="0" smtClean="0"/>
                  <a:t>月）</a:t>
                </a:r>
                <a:endParaRPr kumimoji="1" lang="ja-JP" altLang="en-US" sz="1200" b="1" dirty="0"/>
              </a:p>
            </p:txBody>
          </p:sp>
          <p:sp>
            <p:nvSpPr>
              <p:cNvPr id="9" name="テキスト ボックス 8"/>
              <p:cNvSpPr txBox="1"/>
              <p:nvPr/>
            </p:nvSpPr>
            <p:spPr>
              <a:xfrm>
                <a:off x="1547664" y="1320688"/>
                <a:ext cx="216024" cy="106731"/>
              </a:xfrm>
              <a:prstGeom prst="rect">
                <a:avLst/>
              </a:prstGeom>
              <a:noFill/>
            </p:spPr>
            <p:txBody>
              <a:bodyPr wrap="square" lIns="0" tIns="0" rIns="0" bIns="0" rtlCol="0">
                <a:spAutoFit/>
              </a:bodyPr>
              <a:lstStyle/>
              <a:p>
                <a:r>
                  <a:rPr kumimoji="1" lang="en-US" altLang="ja-JP" sz="1200" dirty="0" smtClean="0"/>
                  <a:t>[m]</a:t>
                </a:r>
                <a:endParaRPr kumimoji="1" lang="ja-JP" altLang="en-US" sz="1200" dirty="0"/>
              </a:p>
            </p:txBody>
          </p:sp>
          <p:pic>
            <p:nvPicPr>
              <p:cNvPr id="10"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1724179" y="1447452"/>
                <a:ext cx="1647675" cy="10885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3"/>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3371854" y="1439608"/>
                <a:ext cx="1475925" cy="11118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4"/>
              <p:cNvPicPr>
                <a:picLocks noChangeAspect="1" noChangeArrowheads="1"/>
              </p:cNvPicPr>
              <p:nvPr/>
            </p:nvPicPr>
            <p:blipFill>
              <a:blip r:embed="rId5" cstate="print">
                <a:extLst>
                  <a:ext uri="{28A0092B-C50C-407E-A947-70E740481C1C}">
                    <a14:useLocalDpi xmlns:a14="http://schemas.microsoft.com/office/drawing/2010/main" val="0"/>
                  </a:ext>
                </a:extLst>
              </a:blip>
              <a:stretch>
                <a:fillRect/>
              </a:stretch>
            </p:blipFill>
            <p:spPr bwMode="auto">
              <a:xfrm>
                <a:off x="4853336" y="1437266"/>
                <a:ext cx="1477489" cy="110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5"/>
              <p:cNvPicPr>
                <a:picLocks noChangeAspect="1" noChangeArrowheads="1"/>
              </p:cNvPicPr>
              <p:nvPr/>
            </p:nvPicPr>
            <p:blipFill>
              <a:blip r:embed="rId6" cstate="print">
                <a:extLst>
                  <a:ext uri="{28A0092B-C50C-407E-A947-70E740481C1C}">
                    <a14:useLocalDpi xmlns:a14="http://schemas.microsoft.com/office/drawing/2010/main" val="0"/>
                  </a:ext>
                </a:extLst>
              </a:blip>
              <a:stretch>
                <a:fillRect/>
              </a:stretch>
            </p:blipFill>
            <p:spPr bwMode="auto">
              <a:xfrm>
                <a:off x="6330825" y="1442077"/>
                <a:ext cx="1596284" cy="10906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 name="Picture 6"/>
              <p:cNvPicPr>
                <a:picLocks noChangeAspect="1" noChangeArrowheads="1"/>
              </p:cNvPicPr>
              <p:nvPr/>
            </p:nvPicPr>
            <p:blipFill>
              <a:blip r:embed="rId7" cstate="print">
                <a:extLst>
                  <a:ext uri="{28A0092B-C50C-407E-A947-70E740481C1C}">
                    <a14:useLocalDpi xmlns:a14="http://schemas.microsoft.com/office/drawing/2010/main" val="0"/>
                  </a:ext>
                </a:extLst>
              </a:blip>
              <a:stretch>
                <a:fillRect/>
              </a:stretch>
            </p:blipFill>
            <p:spPr bwMode="auto">
              <a:xfrm>
                <a:off x="1729514" y="2546303"/>
                <a:ext cx="1637003" cy="1082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 name="Picture 7"/>
              <p:cNvPicPr>
                <a:picLocks noChangeAspect="1" noChangeArrowheads="1"/>
              </p:cNvPicPr>
              <p:nvPr/>
            </p:nvPicPr>
            <p:blipFill>
              <a:blip r:embed="rId8" cstate="print">
                <a:extLst>
                  <a:ext uri="{28A0092B-C50C-407E-A947-70E740481C1C}">
                    <a14:useLocalDpi xmlns:a14="http://schemas.microsoft.com/office/drawing/2010/main" val="0"/>
                  </a:ext>
                </a:extLst>
              </a:blip>
              <a:stretch>
                <a:fillRect/>
              </a:stretch>
            </p:blipFill>
            <p:spPr bwMode="auto">
              <a:xfrm>
                <a:off x="4854665" y="2545190"/>
                <a:ext cx="1455648" cy="10887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 name="Picture 9"/>
              <p:cNvPicPr>
                <a:picLocks noChangeAspect="1" noChangeArrowheads="1"/>
              </p:cNvPicPr>
              <p:nvPr/>
            </p:nvPicPr>
            <p:blipFill>
              <a:blip r:embed="rId9" cstate="print">
                <a:extLst>
                  <a:ext uri="{28A0092B-C50C-407E-A947-70E740481C1C}">
                    <a14:useLocalDpi xmlns:a14="http://schemas.microsoft.com/office/drawing/2010/main" val="0"/>
                  </a:ext>
                </a:extLst>
              </a:blip>
              <a:stretch>
                <a:fillRect/>
              </a:stretch>
            </p:blipFill>
            <p:spPr bwMode="auto">
              <a:xfrm>
                <a:off x="3378593" y="2545190"/>
                <a:ext cx="1457558" cy="108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7" name="Picture 10"/>
              <p:cNvPicPr>
                <a:picLocks noChangeAspect="1" noChangeArrowheads="1"/>
              </p:cNvPicPr>
              <p:nvPr/>
            </p:nvPicPr>
            <p:blipFill>
              <a:blip r:embed="rId10" cstate="print">
                <a:extLst>
                  <a:ext uri="{28A0092B-C50C-407E-A947-70E740481C1C}">
                    <a14:useLocalDpi xmlns:a14="http://schemas.microsoft.com/office/drawing/2010/main" val="0"/>
                  </a:ext>
                </a:extLst>
              </a:blip>
              <a:stretch>
                <a:fillRect/>
              </a:stretch>
            </p:blipFill>
            <p:spPr bwMode="auto">
              <a:xfrm>
                <a:off x="6338984" y="2538145"/>
                <a:ext cx="1586257" cy="1090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 name="テキスト ボックス 17"/>
              <p:cNvSpPr txBox="1"/>
              <p:nvPr/>
            </p:nvSpPr>
            <p:spPr>
              <a:xfrm>
                <a:off x="7817229" y="1283378"/>
                <a:ext cx="216024" cy="106731"/>
              </a:xfrm>
              <a:prstGeom prst="rect">
                <a:avLst/>
              </a:prstGeom>
              <a:noFill/>
            </p:spPr>
            <p:txBody>
              <a:bodyPr wrap="square" lIns="0" tIns="0" rIns="0" bIns="0" rtlCol="0">
                <a:spAutoFit/>
              </a:bodyPr>
              <a:lstStyle/>
              <a:p>
                <a:r>
                  <a:rPr kumimoji="1" lang="en-US" altLang="ja-JP" sz="1200" dirty="0" smtClean="0"/>
                  <a:t>[%]</a:t>
                </a:r>
                <a:endParaRPr kumimoji="1" lang="ja-JP" altLang="en-US" sz="1200" dirty="0"/>
              </a:p>
            </p:txBody>
          </p:sp>
          <p:sp>
            <p:nvSpPr>
              <p:cNvPr id="19" name="テキスト ボックス 18"/>
              <p:cNvSpPr txBox="1"/>
              <p:nvPr/>
            </p:nvSpPr>
            <p:spPr>
              <a:xfrm>
                <a:off x="7492576" y="3718690"/>
                <a:ext cx="488969" cy="106731"/>
              </a:xfrm>
              <a:prstGeom prst="rect">
                <a:avLst/>
              </a:prstGeom>
              <a:noFill/>
            </p:spPr>
            <p:txBody>
              <a:bodyPr wrap="square" lIns="0" tIns="0" rIns="0" bIns="0" rtlCol="0">
                <a:spAutoFit/>
              </a:bodyPr>
              <a:lstStyle/>
              <a:p>
                <a:r>
                  <a:rPr kumimoji="1" lang="en-US" altLang="ja-JP" sz="1200" dirty="0" smtClean="0"/>
                  <a:t>[%/240m]</a:t>
                </a:r>
                <a:endParaRPr kumimoji="1" lang="ja-JP" altLang="en-US" sz="1200" dirty="0"/>
              </a:p>
            </p:txBody>
          </p:sp>
        </p:grpSp>
      </p:grpSp>
      <p:sp>
        <p:nvSpPr>
          <p:cNvPr id="20" name="テキスト ボックス 2"/>
          <p:cNvSpPr txBox="1">
            <a:spLocks noChangeArrowheads="1"/>
          </p:cNvSpPr>
          <p:nvPr/>
        </p:nvSpPr>
        <p:spPr bwMode="auto">
          <a:xfrm>
            <a:off x="1763688" y="116632"/>
            <a:ext cx="457549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r>
              <a:rPr lang="ja-JP" altLang="en-US" sz="2400" dirty="0" smtClean="0"/>
              <a:t>モデルと観測の雲頂高度の比較</a:t>
            </a:r>
            <a:endParaRPr lang="ja-JP" altLang="en-US" sz="2400" dirty="0"/>
          </a:p>
        </p:txBody>
      </p:sp>
      <p:sp>
        <p:nvSpPr>
          <p:cNvPr id="21" name="Text Box 8"/>
          <p:cNvSpPr txBox="1">
            <a:spLocks noChangeArrowheads="1"/>
          </p:cNvSpPr>
          <p:nvPr/>
        </p:nvSpPr>
        <p:spPr bwMode="auto">
          <a:xfrm>
            <a:off x="144183" y="6581001"/>
            <a:ext cx="598290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eaLnBrk="0" hangingPunct="0">
              <a:defRPr kumimoji="1">
                <a:solidFill>
                  <a:schemeClr val="tx1"/>
                </a:solidFill>
                <a:latin typeface="Tahoma" pitchFamily="34" charset="0"/>
                <a:ea typeface="ＭＳ Ｐゴシック" charset="-128"/>
              </a:defRPr>
            </a:lvl1pPr>
            <a:lvl2pPr marL="742950" indent="-285750" eaLnBrk="0" hangingPunct="0">
              <a:defRPr kumimoji="1">
                <a:solidFill>
                  <a:schemeClr val="tx1"/>
                </a:solidFill>
                <a:latin typeface="Tahoma" pitchFamily="34" charset="0"/>
                <a:ea typeface="ＭＳ Ｐゴシック" charset="-128"/>
              </a:defRPr>
            </a:lvl2pPr>
            <a:lvl3pPr marL="1143000" indent="-228600" eaLnBrk="0" hangingPunct="0">
              <a:defRPr kumimoji="1">
                <a:solidFill>
                  <a:schemeClr val="tx1"/>
                </a:solidFill>
                <a:latin typeface="Tahoma" pitchFamily="34" charset="0"/>
                <a:ea typeface="ＭＳ Ｐゴシック" charset="-128"/>
              </a:defRPr>
            </a:lvl3pPr>
            <a:lvl4pPr marL="1600200" indent="-228600" eaLnBrk="0" hangingPunct="0">
              <a:defRPr kumimoji="1">
                <a:solidFill>
                  <a:schemeClr val="tx1"/>
                </a:solidFill>
                <a:latin typeface="Tahoma" pitchFamily="34" charset="0"/>
                <a:ea typeface="ＭＳ Ｐゴシック" charset="-128"/>
              </a:defRPr>
            </a:lvl4pPr>
            <a:lvl5pPr marL="2057400" indent="-228600" eaLnBrk="0" hangingPunct="0">
              <a:defRPr kumimoji="1">
                <a:solidFill>
                  <a:schemeClr val="tx1"/>
                </a:solidFill>
                <a:latin typeface="Tahoma"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Tahoma"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Tahoma"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Tahoma"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Tahoma" pitchFamily="34" charset="0"/>
                <a:ea typeface="ＭＳ Ｐゴシック" charset="-128"/>
              </a:defRPr>
            </a:lvl9pPr>
          </a:lstStyle>
          <a:p>
            <a:pPr algn="just" eaLnBrk="1" hangingPunct="1">
              <a:spcBef>
                <a:spcPct val="50000"/>
              </a:spcBef>
              <a:buFont typeface="Arial" charset="0"/>
              <a:buChar char="•"/>
            </a:pPr>
            <a:r>
              <a:rPr lang="en-US" altLang="ja-JP" sz="1200" dirty="0" smtClean="0">
                <a:latin typeface="Arial" charset="0"/>
              </a:rPr>
              <a:t>( </a:t>
            </a:r>
            <a:r>
              <a:rPr lang="ja-JP" altLang="en-US" sz="1200" dirty="0" smtClean="0">
                <a:latin typeface="Arial" charset="0"/>
              </a:rPr>
              <a:t>上層雲に隠されていない領域の下層雲量は、モデルでは観測に比べて小さい。</a:t>
            </a:r>
            <a:r>
              <a:rPr lang="en-US" altLang="ja-JP" sz="1200" dirty="0" smtClean="0">
                <a:latin typeface="Arial" charset="0"/>
              </a:rPr>
              <a:t> </a:t>
            </a:r>
            <a:r>
              <a:rPr lang="en-US" altLang="ja-JP" sz="1200" dirty="0">
                <a:latin typeface="Arial" charset="0"/>
              </a:rPr>
              <a:t>)</a:t>
            </a:r>
          </a:p>
        </p:txBody>
      </p:sp>
      <p:sp>
        <p:nvSpPr>
          <p:cNvPr id="22" name="Text Box 8"/>
          <p:cNvSpPr txBox="1">
            <a:spLocks noChangeArrowheads="1"/>
          </p:cNvSpPr>
          <p:nvPr/>
        </p:nvSpPr>
        <p:spPr bwMode="auto">
          <a:xfrm>
            <a:off x="4584434" y="5201324"/>
            <a:ext cx="4559566"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eaLnBrk="0" hangingPunct="0">
              <a:defRPr kumimoji="1">
                <a:solidFill>
                  <a:schemeClr val="tx1"/>
                </a:solidFill>
                <a:latin typeface="Tahoma" pitchFamily="34" charset="0"/>
                <a:ea typeface="ＭＳ Ｐゴシック" charset="-128"/>
              </a:defRPr>
            </a:lvl1pPr>
            <a:lvl2pPr marL="742950" indent="-285750" eaLnBrk="0" hangingPunct="0">
              <a:defRPr kumimoji="1">
                <a:solidFill>
                  <a:schemeClr val="tx1"/>
                </a:solidFill>
                <a:latin typeface="Tahoma" pitchFamily="34" charset="0"/>
                <a:ea typeface="ＭＳ Ｐゴシック" charset="-128"/>
              </a:defRPr>
            </a:lvl2pPr>
            <a:lvl3pPr marL="1143000" indent="-228600" eaLnBrk="0" hangingPunct="0">
              <a:defRPr kumimoji="1">
                <a:solidFill>
                  <a:schemeClr val="tx1"/>
                </a:solidFill>
                <a:latin typeface="Tahoma" pitchFamily="34" charset="0"/>
                <a:ea typeface="ＭＳ Ｐゴシック" charset="-128"/>
              </a:defRPr>
            </a:lvl3pPr>
            <a:lvl4pPr marL="1600200" indent="-228600" eaLnBrk="0" hangingPunct="0">
              <a:defRPr kumimoji="1">
                <a:solidFill>
                  <a:schemeClr val="tx1"/>
                </a:solidFill>
                <a:latin typeface="Tahoma" pitchFamily="34" charset="0"/>
                <a:ea typeface="ＭＳ Ｐゴシック" charset="-128"/>
              </a:defRPr>
            </a:lvl4pPr>
            <a:lvl5pPr marL="2057400" indent="-228600" eaLnBrk="0" hangingPunct="0">
              <a:defRPr kumimoji="1">
                <a:solidFill>
                  <a:schemeClr val="tx1"/>
                </a:solidFill>
                <a:latin typeface="Tahoma"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Tahoma"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Tahoma"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Tahoma"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Tahoma" pitchFamily="34" charset="0"/>
                <a:ea typeface="ＭＳ Ｐゴシック" charset="-128"/>
              </a:defRPr>
            </a:lvl9pPr>
          </a:lstStyle>
          <a:p>
            <a:pPr algn="just" eaLnBrk="1" hangingPunct="1">
              <a:spcBef>
                <a:spcPct val="50000"/>
              </a:spcBef>
              <a:buFont typeface="Arial" charset="0"/>
              <a:buChar char="•"/>
            </a:pPr>
            <a:r>
              <a:rPr lang="ja-JP" altLang="en-US" sz="1200" dirty="0" smtClean="0">
                <a:latin typeface="Arial" charset="0"/>
              </a:rPr>
              <a:t>夏季に観測で見られる、高緯度へ向かって雲頂高度が高くなっていく様子がモデルでははっきりしない</a:t>
            </a:r>
            <a:r>
              <a:rPr lang="ja-JP" altLang="en-US" sz="1200" dirty="0" smtClean="0">
                <a:latin typeface="Arial" charset="0"/>
              </a:rPr>
              <a:t>。</a:t>
            </a:r>
            <a:endParaRPr lang="en-US" altLang="ja-JP" sz="1200" dirty="0">
              <a:latin typeface="Arial" charset="0"/>
            </a:endParaRPr>
          </a:p>
          <a:p>
            <a:pPr algn="just" eaLnBrk="1" hangingPunct="1">
              <a:spcBef>
                <a:spcPct val="50000"/>
              </a:spcBef>
              <a:buFont typeface="Arial" charset="0"/>
              <a:buChar char="•"/>
            </a:pPr>
            <a:r>
              <a:rPr lang="ja-JP" altLang="en-US" sz="1200" dirty="0" smtClean="0">
                <a:latin typeface="Arial" charset="0"/>
              </a:rPr>
              <a:t>観測では、</a:t>
            </a:r>
            <a:r>
              <a:rPr lang="en-US" altLang="ja-JP" sz="1200" dirty="0" smtClean="0">
                <a:latin typeface="Arial" charset="0"/>
              </a:rPr>
              <a:t>40S-55S</a:t>
            </a:r>
            <a:r>
              <a:rPr lang="ja-JP" altLang="en-US" sz="1200" dirty="0" smtClean="0">
                <a:latin typeface="Arial" charset="0"/>
              </a:rPr>
              <a:t>付近で、冬季の方が夏季より雲頂高度が高い。モデルはこの季節変化をある程度表している。だが、モデルの雲頂高度は観測より低い。</a:t>
            </a:r>
            <a:endParaRPr lang="en-US" altLang="ja-JP" sz="1200" dirty="0">
              <a:latin typeface="Arial" charset="0"/>
            </a:endParaRPr>
          </a:p>
        </p:txBody>
      </p:sp>
      <p:sp>
        <p:nvSpPr>
          <p:cNvPr id="23" name="Text Box 8"/>
          <p:cNvSpPr txBox="1">
            <a:spLocks noChangeArrowheads="1"/>
          </p:cNvSpPr>
          <p:nvPr/>
        </p:nvSpPr>
        <p:spPr bwMode="auto">
          <a:xfrm>
            <a:off x="511066" y="5231509"/>
            <a:ext cx="386875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eaLnBrk="0" hangingPunct="0">
              <a:defRPr kumimoji="1">
                <a:solidFill>
                  <a:schemeClr val="tx1"/>
                </a:solidFill>
                <a:latin typeface="Tahoma" pitchFamily="34" charset="0"/>
                <a:ea typeface="ＭＳ Ｐゴシック" charset="-128"/>
              </a:defRPr>
            </a:lvl1pPr>
            <a:lvl2pPr marL="742950" indent="-285750" eaLnBrk="0" hangingPunct="0">
              <a:defRPr kumimoji="1">
                <a:solidFill>
                  <a:schemeClr val="tx1"/>
                </a:solidFill>
                <a:latin typeface="Tahoma" pitchFamily="34" charset="0"/>
                <a:ea typeface="ＭＳ Ｐゴシック" charset="-128"/>
              </a:defRPr>
            </a:lvl2pPr>
            <a:lvl3pPr marL="1143000" indent="-228600" eaLnBrk="0" hangingPunct="0">
              <a:defRPr kumimoji="1">
                <a:solidFill>
                  <a:schemeClr val="tx1"/>
                </a:solidFill>
                <a:latin typeface="Tahoma" pitchFamily="34" charset="0"/>
                <a:ea typeface="ＭＳ Ｐゴシック" charset="-128"/>
              </a:defRPr>
            </a:lvl3pPr>
            <a:lvl4pPr marL="1600200" indent="-228600" eaLnBrk="0" hangingPunct="0">
              <a:defRPr kumimoji="1">
                <a:solidFill>
                  <a:schemeClr val="tx1"/>
                </a:solidFill>
                <a:latin typeface="Tahoma" pitchFamily="34" charset="0"/>
                <a:ea typeface="ＭＳ Ｐゴシック" charset="-128"/>
              </a:defRPr>
            </a:lvl4pPr>
            <a:lvl5pPr marL="2057400" indent="-228600" eaLnBrk="0" hangingPunct="0">
              <a:defRPr kumimoji="1">
                <a:solidFill>
                  <a:schemeClr val="tx1"/>
                </a:solidFill>
                <a:latin typeface="Tahoma"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Tahoma"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Tahoma"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Tahoma"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Tahoma" pitchFamily="34" charset="0"/>
                <a:ea typeface="ＭＳ Ｐゴシック" charset="-128"/>
              </a:defRPr>
            </a:lvl9pPr>
          </a:lstStyle>
          <a:p>
            <a:pPr algn="just" eaLnBrk="1" hangingPunct="1">
              <a:spcBef>
                <a:spcPct val="50000"/>
              </a:spcBef>
              <a:buFont typeface="Arial" charset="0"/>
              <a:buChar char="•"/>
            </a:pPr>
            <a:r>
              <a:rPr lang="ja-JP" altLang="en-US" sz="1200" dirty="0" smtClean="0">
                <a:latin typeface="Arial" charset="0"/>
              </a:rPr>
              <a:t>雲頂高度は、冬に非常に高く、夏には非常に低い。モデルの季節変化は、観測に比べて小さい。特に、冬にかなり低い。</a:t>
            </a:r>
            <a:endParaRPr lang="en-US" altLang="ja-JP" sz="1200" dirty="0">
              <a:latin typeface="Arial" charset="0"/>
            </a:endParaRPr>
          </a:p>
        </p:txBody>
      </p:sp>
      <p:cxnSp>
        <p:nvCxnSpPr>
          <p:cNvPr id="25" name="直線コネクタ 24"/>
          <p:cNvCxnSpPr/>
          <p:nvPr/>
        </p:nvCxnSpPr>
        <p:spPr>
          <a:xfrm>
            <a:off x="735966" y="4823735"/>
            <a:ext cx="883706"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テキスト ボックス 25"/>
          <p:cNvSpPr txBox="1"/>
          <p:nvPr/>
        </p:nvSpPr>
        <p:spPr>
          <a:xfrm>
            <a:off x="1638151" y="4685235"/>
            <a:ext cx="2896827" cy="276999"/>
          </a:xfrm>
          <a:prstGeom prst="rect">
            <a:avLst/>
          </a:prstGeom>
          <a:noFill/>
        </p:spPr>
        <p:txBody>
          <a:bodyPr wrap="square" rtlCol="0">
            <a:spAutoFit/>
          </a:bodyPr>
          <a:lstStyle/>
          <a:p>
            <a:r>
              <a:rPr kumimoji="1" lang="en-US" altLang="ja-JP" sz="1200" dirty="0" smtClean="0"/>
              <a:t>: </a:t>
            </a:r>
            <a:r>
              <a:rPr kumimoji="1" lang="ja-JP" altLang="en-US" sz="1200" dirty="0" smtClean="0"/>
              <a:t>　上層雲なし領域の下層雲量（右縦軸）</a:t>
            </a:r>
            <a:endParaRPr kumimoji="1" lang="ja-JP" altLang="en-US" sz="1200" dirty="0"/>
          </a:p>
        </p:txBody>
      </p:sp>
      <p:sp>
        <p:nvSpPr>
          <p:cNvPr id="27" name="円/楕円 26"/>
          <p:cNvSpPr/>
          <p:nvPr/>
        </p:nvSpPr>
        <p:spPr>
          <a:xfrm>
            <a:off x="8028384" y="3356992"/>
            <a:ext cx="634170" cy="115212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8" name="円/楕円 27"/>
          <p:cNvSpPr/>
          <p:nvPr/>
        </p:nvSpPr>
        <p:spPr>
          <a:xfrm>
            <a:off x="683568" y="3284984"/>
            <a:ext cx="1584176" cy="36004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9" name="円/楕円 28"/>
          <p:cNvSpPr/>
          <p:nvPr/>
        </p:nvSpPr>
        <p:spPr>
          <a:xfrm>
            <a:off x="6012160" y="3032956"/>
            <a:ext cx="562162" cy="122413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0" name="円/楕円 29"/>
          <p:cNvSpPr/>
          <p:nvPr/>
        </p:nvSpPr>
        <p:spPr>
          <a:xfrm>
            <a:off x="2123728" y="3355351"/>
            <a:ext cx="497814" cy="115212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1" name="円/楕円 30"/>
          <p:cNvSpPr/>
          <p:nvPr/>
        </p:nvSpPr>
        <p:spPr>
          <a:xfrm>
            <a:off x="4678476" y="3931415"/>
            <a:ext cx="564046" cy="57606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2" name="テキスト ボックス 31"/>
          <p:cNvSpPr txBox="1"/>
          <p:nvPr/>
        </p:nvSpPr>
        <p:spPr>
          <a:xfrm>
            <a:off x="12818" y="1047221"/>
            <a:ext cx="288147" cy="795067"/>
          </a:xfrm>
          <a:prstGeom prst="rect">
            <a:avLst/>
          </a:prstGeom>
          <a:noFill/>
        </p:spPr>
        <p:txBody>
          <a:bodyPr vert="eaVert" wrap="square" lIns="36000" tIns="46800" rIns="36000" rtlCol="0" anchor="t" anchorCtr="0">
            <a:spAutoFit/>
          </a:bodyPr>
          <a:lstStyle/>
          <a:p>
            <a:pPr algn="ctr"/>
            <a:r>
              <a:rPr lang="ja-JP" altLang="en-US" sz="1400" b="1" dirty="0" smtClean="0"/>
              <a:t>観測</a:t>
            </a:r>
            <a:endParaRPr kumimoji="1" lang="ja-JP" altLang="en-US" sz="1400" b="1" dirty="0"/>
          </a:p>
        </p:txBody>
      </p:sp>
      <p:sp>
        <p:nvSpPr>
          <p:cNvPr id="33" name="テキスト ボックス 32"/>
          <p:cNvSpPr txBox="1"/>
          <p:nvPr/>
        </p:nvSpPr>
        <p:spPr>
          <a:xfrm>
            <a:off x="36666" y="3046444"/>
            <a:ext cx="288147" cy="795067"/>
          </a:xfrm>
          <a:prstGeom prst="rect">
            <a:avLst/>
          </a:prstGeom>
          <a:noFill/>
        </p:spPr>
        <p:txBody>
          <a:bodyPr vert="eaVert" wrap="square" lIns="36000" tIns="46800" rIns="36000" rtlCol="0" anchor="t" anchorCtr="0">
            <a:spAutoFit/>
          </a:bodyPr>
          <a:lstStyle/>
          <a:p>
            <a:pPr algn="ctr"/>
            <a:r>
              <a:rPr lang="ja-JP" altLang="en-US" sz="1400" b="1" dirty="0" smtClean="0"/>
              <a:t>モデル</a:t>
            </a:r>
            <a:endParaRPr kumimoji="1" lang="ja-JP" altLang="en-US" sz="1400" b="1" dirty="0"/>
          </a:p>
        </p:txBody>
      </p:sp>
      <p:sp>
        <p:nvSpPr>
          <p:cNvPr id="34" name="テキスト ボックス 33"/>
          <p:cNvSpPr txBox="1"/>
          <p:nvPr/>
        </p:nvSpPr>
        <p:spPr>
          <a:xfrm>
            <a:off x="120602" y="2684305"/>
            <a:ext cx="298591" cy="184666"/>
          </a:xfrm>
          <a:prstGeom prst="rect">
            <a:avLst/>
          </a:prstGeom>
          <a:noFill/>
        </p:spPr>
        <p:txBody>
          <a:bodyPr wrap="square" lIns="0" tIns="0" rIns="0" bIns="0" rtlCol="0">
            <a:spAutoFit/>
          </a:bodyPr>
          <a:lstStyle/>
          <a:p>
            <a:r>
              <a:rPr kumimoji="1" lang="en-US" altLang="ja-JP" sz="1200" dirty="0" smtClean="0"/>
              <a:t>[m]</a:t>
            </a:r>
            <a:endParaRPr kumimoji="1" lang="ja-JP" altLang="en-US" sz="1200" dirty="0"/>
          </a:p>
        </p:txBody>
      </p:sp>
      <p:sp>
        <p:nvSpPr>
          <p:cNvPr id="35" name="テキスト ボックス 34"/>
          <p:cNvSpPr txBox="1"/>
          <p:nvPr/>
        </p:nvSpPr>
        <p:spPr>
          <a:xfrm>
            <a:off x="8851187" y="2601466"/>
            <a:ext cx="298591" cy="184666"/>
          </a:xfrm>
          <a:prstGeom prst="rect">
            <a:avLst/>
          </a:prstGeom>
          <a:noFill/>
        </p:spPr>
        <p:txBody>
          <a:bodyPr wrap="square" lIns="0" tIns="0" rIns="0" bIns="0" rtlCol="0">
            <a:spAutoFit/>
          </a:bodyPr>
          <a:lstStyle/>
          <a:p>
            <a:r>
              <a:rPr kumimoji="1" lang="en-US" altLang="ja-JP" sz="1200" dirty="0" smtClean="0"/>
              <a:t>[%]</a:t>
            </a:r>
            <a:endParaRPr kumimoji="1" lang="ja-JP" altLang="en-US" sz="1200" dirty="0"/>
          </a:p>
        </p:txBody>
      </p:sp>
      <p:sp>
        <p:nvSpPr>
          <p:cNvPr id="38" name="テキスト ボックス 37"/>
          <p:cNvSpPr txBox="1"/>
          <p:nvPr/>
        </p:nvSpPr>
        <p:spPr>
          <a:xfrm>
            <a:off x="8879493" y="980728"/>
            <a:ext cx="241980" cy="1609347"/>
          </a:xfrm>
          <a:prstGeom prst="rect">
            <a:avLst/>
          </a:prstGeom>
          <a:noFill/>
        </p:spPr>
        <p:txBody>
          <a:bodyPr vert="eaVert" wrap="square" lIns="36000" tIns="46800" rIns="36000" rtlCol="0" anchor="t" anchorCtr="0">
            <a:spAutoFit/>
          </a:bodyPr>
          <a:lstStyle/>
          <a:p>
            <a:pPr algn="ctr"/>
            <a:r>
              <a:rPr lang="ja-JP" altLang="en-US" sz="1100" b="1" dirty="0"/>
              <a:t>補正された</a:t>
            </a:r>
            <a:r>
              <a:rPr lang="ja-JP" altLang="en-US" sz="1100" b="1" dirty="0" smtClean="0"/>
              <a:t>下層雲量</a:t>
            </a:r>
            <a:endParaRPr kumimoji="1" lang="ja-JP" altLang="en-US" sz="1100" b="1" dirty="0"/>
          </a:p>
        </p:txBody>
      </p:sp>
      <p:sp>
        <p:nvSpPr>
          <p:cNvPr id="39" name="テキスト ボックス 38"/>
          <p:cNvSpPr txBox="1"/>
          <p:nvPr/>
        </p:nvSpPr>
        <p:spPr>
          <a:xfrm>
            <a:off x="8896237" y="2818510"/>
            <a:ext cx="241980" cy="1609347"/>
          </a:xfrm>
          <a:prstGeom prst="rect">
            <a:avLst/>
          </a:prstGeom>
          <a:noFill/>
        </p:spPr>
        <p:txBody>
          <a:bodyPr vert="eaVert" wrap="square" lIns="36000" tIns="46800" rIns="36000" rtlCol="0" anchor="t" anchorCtr="0">
            <a:spAutoFit/>
          </a:bodyPr>
          <a:lstStyle/>
          <a:p>
            <a:pPr algn="ctr"/>
            <a:r>
              <a:rPr lang="ja-JP" altLang="en-US" sz="1100" b="1" dirty="0"/>
              <a:t>補正された</a:t>
            </a:r>
            <a:r>
              <a:rPr lang="ja-JP" altLang="en-US" sz="1100" b="1" dirty="0" smtClean="0"/>
              <a:t>下層雲量</a:t>
            </a:r>
            <a:endParaRPr kumimoji="1" lang="ja-JP" altLang="en-US" sz="1100" b="1" dirty="0"/>
          </a:p>
        </p:txBody>
      </p:sp>
      <p:sp>
        <p:nvSpPr>
          <p:cNvPr id="37" name="テキスト ボックス 36"/>
          <p:cNvSpPr txBox="1"/>
          <p:nvPr/>
        </p:nvSpPr>
        <p:spPr>
          <a:xfrm>
            <a:off x="6864217" y="1405"/>
            <a:ext cx="2285561" cy="646331"/>
          </a:xfrm>
          <a:prstGeom prst="rect">
            <a:avLst/>
          </a:prstGeom>
          <a:noFill/>
        </p:spPr>
        <p:txBody>
          <a:bodyPr wrap="square" rtlCol="0">
            <a:spAutoFit/>
          </a:bodyPr>
          <a:lstStyle/>
          <a:p>
            <a:r>
              <a:rPr kumimoji="1" lang="ja-JP" altLang="en-US" dirty="0" smtClean="0"/>
              <a:t>観測的特徴</a:t>
            </a:r>
            <a:r>
              <a:rPr lang="ja-JP" altLang="en-US" dirty="0" smtClean="0"/>
              <a:t>の議論</a:t>
            </a:r>
            <a:r>
              <a:rPr kumimoji="1" lang="ja-JP" altLang="en-US" dirty="0" smtClean="0"/>
              <a:t>は、</a:t>
            </a:r>
            <a:endParaRPr kumimoji="1" lang="en-US" altLang="ja-JP" dirty="0" smtClean="0"/>
          </a:p>
          <a:p>
            <a:r>
              <a:rPr kumimoji="1" lang="en-US" altLang="ja-JP" dirty="0" smtClean="0"/>
              <a:t>Kawai et al. (2014a)</a:t>
            </a:r>
            <a:r>
              <a:rPr kumimoji="1" lang="ja-JP" altLang="en-US" dirty="0" smtClean="0"/>
              <a:t>で</a:t>
            </a:r>
            <a:endParaRPr kumimoji="1" lang="ja-JP" altLang="en-US" dirty="0"/>
          </a:p>
        </p:txBody>
      </p:sp>
      <p:sp>
        <p:nvSpPr>
          <p:cNvPr id="40" name="Text Box 8"/>
          <p:cNvSpPr txBox="1">
            <a:spLocks noChangeArrowheads="1"/>
          </p:cNvSpPr>
          <p:nvPr/>
        </p:nvSpPr>
        <p:spPr bwMode="auto">
          <a:xfrm>
            <a:off x="156891" y="6304002"/>
            <a:ext cx="891506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eaLnBrk="0" hangingPunct="0">
              <a:defRPr kumimoji="1">
                <a:solidFill>
                  <a:schemeClr val="tx1"/>
                </a:solidFill>
                <a:latin typeface="Tahoma" pitchFamily="34" charset="0"/>
                <a:ea typeface="ＭＳ Ｐゴシック" charset="-128"/>
              </a:defRPr>
            </a:lvl1pPr>
            <a:lvl2pPr marL="742950" indent="-285750" eaLnBrk="0" hangingPunct="0">
              <a:defRPr kumimoji="1">
                <a:solidFill>
                  <a:schemeClr val="tx1"/>
                </a:solidFill>
                <a:latin typeface="Tahoma" pitchFamily="34" charset="0"/>
                <a:ea typeface="ＭＳ Ｐゴシック" charset="-128"/>
              </a:defRPr>
            </a:lvl2pPr>
            <a:lvl3pPr marL="1143000" indent="-228600" eaLnBrk="0" hangingPunct="0">
              <a:defRPr kumimoji="1">
                <a:solidFill>
                  <a:schemeClr val="tx1"/>
                </a:solidFill>
                <a:latin typeface="Tahoma" pitchFamily="34" charset="0"/>
                <a:ea typeface="ＭＳ Ｐゴシック" charset="-128"/>
              </a:defRPr>
            </a:lvl3pPr>
            <a:lvl4pPr marL="1600200" indent="-228600" eaLnBrk="0" hangingPunct="0">
              <a:defRPr kumimoji="1">
                <a:solidFill>
                  <a:schemeClr val="tx1"/>
                </a:solidFill>
                <a:latin typeface="Tahoma" pitchFamily="34" charset="0"/>
                <a:ea typeface="ＭＳ Ｐゴシック" charset="-128"/>
              </a:defRPr>
            </a:lvl4pPr>
            <a:lvl5pPr marL="2057400" indent="-228600" eaLnBrk="0" hangingPunct="0">
              <a:defRPr kumimoji="1">
                <a:solidFill>
                  <a:schemeClr val="tx1"/>
                </a:solidFill>
                <a:latin typeface="Tahoma"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Tahoma"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Tahoma"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Tahoma"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Tahoma" pitchFamily="34" charset="0"/>
                <a:ea typeface="ＭＳ Ｐゴシック" charset="-128"/>
              </a:defRPr>
            </a:lvl9pPr>
          </a:lstStyle>
          <a:p>
            <a:pPr algn="just" eaLnBrk="1" hangingPunct="1">
              <a:spcBef>
                <a:spcPct val="50000"/>
              </a:spcBef>
              <a:buFont typeface="Arial" charset="0"/>
              <a:buChar char="•"/>
            </a:pPr>
            <a:r>
              <a:rPr lang="ja-JP" altLang="en-US" sz="1200" dirty="0" smtClean="0">
                <a:latin typeface="Arial" charset="0"/>
              </a:rPr>
              <a:t>冬季</a:t>
            </a:r>
            <a:r>
              <a:rPr lang="ja-JP" altLang="en-US" sz="1200" dirty="0" smtClean="0">
                <a:latin typeface="Arial" charset="0"/>
              </a:rPr>
              <a:t>には、観測では</a:t>
            </a:r>
            <a:r>
              <a:rPr lang="ja-JP" altLang="en-US" sz="1200" dirty="0" smtClean="0">
                <a:latin typeface="Arial" charset="0"/>
              </a:rPr>
              <a:t>、</a:t>
            </a:r>
            <a:r>
              <a:rPr lang="en-US" altLang="ja-JP" sz="1200" dirty="0" smtClean="0">
                <a:latin typeface="Arial" charset="0"/>
              </a:rPr>
              <a:t>60N</a:t>
            </a:r>
            <a:r>
              <a:rPr lang="ja-JP" altLang="en-US" sz="1200" dirty="0" smtClean="0">
                <a:latin typeface="Arial" charset="0"/>
              </a:rPr>
              <a:t>付近、</a:t>
            </a:r>
            <a:r>
              <a:rPr lang="en-US" altLang="ja-JP" sz="1200" dirty="0" smtClean="0">
                <a:latin typeface="Arial" charset="0"/>
              </a:rPr>
              <a:t>60S-65S</a:t>
            </a:r>
            <a:r>
              <a:rPr lang="ja-JP" altLang="en-US" sz="1200" dirty="0" smtClean="0">
                <a:latin typeface="Arial" charset="0"/>
              </a:rPr>
              <a:t>付近で雲頂高度が低い（海氷領域か？）が、モデルでも定性的にはそれは表現されている</a:t>
            </a:r>
            <a:r>
              <a:rPr lang="ja-JP" altLang="en-US" sz="1200" dirty="0" smtClean="0">
                <a:latin typeface="Arial" charset="0"/>
              </a:rPr>
              <a:t>。</a:t>
            </a:r>
            <a:endParaRPr lang="en-US" altLang="ja-JP" sz="1200" dirty="0">
              <a:latin typeface="Arial" charset="0"/>
            </a:endParaRPr>
          </a:p>
        </p:txBody>
      </p:sp>
      <p:sp>
        <p:nvSpPr>
          <p:cNvPr id="41" name="テキスト ボックス 40"/>
          <p:cNvSpPr txBox="1"/>
          <p:nvPr/>
        </p:nvSpPr>
        <p:spPr>
          <a:xfrm>
            <a:off x="674999" y="4910982"/>
            <a:ext cx="3704819" cy="276999"/>
          </a:xfrm>
          <a:prstGeom prst="rect">
            <a:avLst/>
          </a:prstGeom>
          <a:noFill/>
        </p:spPr>
        <p:txBody>
          <a:bodyPr wrap="square" rtlCol="0">
            <a:spAutoFit/>
          </a:bodyPr>
          <a:lstStyle/>
          <a:p>
            <a:r>
              <a:rPr kumimoji="1" lang="ja-JP" altLang="en-US" sz="1200" dirty="0" smtClean="0"/>
              <a:t>北太平洋：</a:t>
            </a:r>
            <a:r>
              <a:rPr lang="en-US" altLang="ja-JP" sz="1200" dirty="0"/>
              <a:t> </a:t>
            </a:r>
            <a:r>
              <a:rPr lang="en-US" altLang="ja-JP" sz="1200" dirty="0" smtClean="0"/>
              <a:t>165E-165W </a:t>
            </a:r>
            <a:r>
              <a:rPr lang="ja-JP" altLang="en-US" sz="1200" dirty="0" smtClean="0"/>
              <a:t>平均</a:t>
            </a:r>
            <a:r>
              <a:rPr kumimoji="1" lang="ja-JP" altLang="en-US" sz="1200" dirty="0" smtClean="0"/>
              <a:t>、　　南大洋： 帯状平均</a:t>
            </a:r>
            <a:endParaRPr kumimoji="1" lang="ja-JP" altLang="en-US" sz="1200" dirty="0"/>
          </a:p>
        </p:txBody>
      </p:sp>
    </p:spTree>
    <p:extLst>
      <p:ext uri="{BB962C8B-B14F-4D97-AF65-F5344CB8AC3E}">
        <p14:creationId xmlns:p14="http://schemas.microsoft.com/office/powerpoint/2010/main" val="4926416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p:cNvSpPr txBox="1"/>
          <p:nvPr/>
        </p:nvSpPr>
        <p:spPr>
          <a:xfrm>
            <a:off x="3042127" y="1140274"/>
            <a:ext cx="1521922" cy="184667"/>
          </a:xfrm>
          <a:prstGeom prst="rect">
            <a:avLst/>
          </a:prstGeom>
          <a:noFill/>
        </p:spPr>
        <p:txBody>
          <a:bodyPr wrap="square" lIns="0" tIns="0" rIns="0" bIns="0" rtlCol="0">
            <a:spAutoFit/>
          </a:bodyPr>
          <a:lstStyle/>
          <a:p>
            <a:pPr algn="ctr"/>
            <a:r>
              <a:rPr lang="en-US" altLang="ja-JP" sz="1000" dirty="0" smtClean="0">
                <a:solidFill>
                  <a:srgbClr val="000000"/>
                </a:solidFill>
                <a:latin typeface="Arial"/>
              </a:rPr>
              <a:t> </a:t>
            </a:r>
            <a:r>
              <a:rPr lang="en-US" altLang="ja-JP" sz="1200" b="1" dirty="0">
                <a:solidFill>
                  <a:srgbClr val="000000"/>
                </a:solidFill>
                <a:latin typeface="Arial"/>
              </a:rPr>
              <a:t>Maximum Overlap </a:t>
            </a:r>
            <a:endParaRPr kumimoji="1" lang="ja-JP" altLang="en-US" sz="1200" dirty="0"/>
          </a:p>
        </p:txBody>
      </p:sp>
      <p:sp>
        <p:nvSpPr>
          <p:cNvPr id="10" name="テキスト ボックス 9"/>
          <p:cNvSpPr txBox="1"/>
          <p:nvPr/>
        </p:nvSpPr>
        <p:spPr>
          <a:xfrm>
            <a:off x="4667270" y="1149523"/>
            <a:ext cx="2108729" cy="184667"/>
          </a:xfrm>
          <a:prstGeom prst="rect">
            <a:avLst/>
          </a:prstGeom>
          <a:noFill/>
        </p:spPr>
        <p:txBody>
          <a:bodyPr wrap="square" lIns="0" tIns="0" rIns="0" bIns="0" rtlCol="0">
            <a:spAutoFit/>
          </a:bodyPr>
          <a:lstStyle/>
          <a:p>
            <a:pPr algn="ctr"/>
            <a:r>
              <a:rPr lang="en-US" altLang="ja-JP" sz="1200" b="1" dirty="0" smtClean="0">
                <a:solidFill>
                  <a:srgbClr val="000000"/>
                </a:solidFill>
                <a:latin typeface="Arial"/>
              </a:rPr>
              <a:t>Maximum-Random </a:t>
            </a:r>
            <a:r>
              <a:rPr lang="en-US" altLang="ja-JP" sz="1200" b="1" dirty="0">
                <a:solidFill>
                  <a:srgbClr val="000000"/>
                </a:solidFill>
                <a:latin typeface="Arial"/>
              </a:rPr>
              <a:t>Overlap </a:t>
            </a:r>
            <a:endParaRPr kumimoji="1" lang="ja-JP" altLang="en-US" sz="1200" dirty="0"/>
          </a:p>
        </p:txBody>
      </p:sp>
      <p:sp>
        <p:nvSpPr>
          <p:cNvPr id="11" name="テキスト ボックス 10"/>
          <p:cNvSpPr txBox="1"/>
          <p:nvPr/>
        </p:nvSpPr>
        <p:spPr>
          <a:xfrm>
            <a:off x="6842405" y="1149523"/>
            <a:ext cx="1367949" cy="184667"/>
          </a:xfrm>
          <a:prstGeom prst="rect">
            <a:avLst/>
          </a:prstGeom>
          <a:noFill/>
        </p:spPr>
        <p:txBody>
          <a:bodyPr wrap="square" lIns="0" tIns="0" rIns="0" bIns="0" rtlCol="0">
            <a:spAutoFit/>
          </a:bodyPr>
          <a:lstStyle/>
          <a:p>
            <a:pPr algn="ctr"/>
            <a:r>
              <a:rPr lang="en-US" altLang="ja-JP" sz="1200" b="1" dirty="0" smtClean="0">
                <a:solidFill>
                  <a:srgbClr val="000000"/>
                </a:solidFill>
                <a:latin typeface="Arial"/>
              </a:rPr>
              <a:t>Random </a:t>
            </a:r>
            <a:r>
              <a:rPr lang="en-US" altLang="ja-JP" sz="1200" b="1" dirty="0">
                <a:solidFill>
                  <a:srgbClr val="000000"/>
                </a:solidFill>
                <a:latin typeface="Arial"/>
              </a:rPr>
              <a:t>Overlap </a:t>
            </a:r>
            <a:endParaRPr lang="ja-JP" altLang="en-US" sz="1200" dirty="0">
              <a:solidFill>
                <a:srgbClr val="000000"/>
              </a:solidFill>
              <a:latin typeface="Arial"/>
            </a:endParaRPr>
          </a:p>
        </p:txBody>
      </p:sp>
      <p:sp>
        <p:nvSpPr>
          <p:cNvPr id="12" name="テキスト ボックス 11"/>
          <p:cNvSpPr txBox="1"/>
          <p:nvPr/>
        </p:nvSpPr>
        <p:spPr>
          <a:xfrm>
            <a:off x="1174122" y="908720"/>
            <a:ext cx="792087" cy="215443"/>
          </a:xfrm>
          <a:prstGeom prst="rect">
            <a:avLst/>
          </a:prstGeom>
          <a:noFill/>
        </p:spPr>
        <p:txBody>
          <a:bodyPr wrap="square" lIns="0" tIns="0" rIns="0" bIns="0" rtlCol="0">
            <a:spAutoFit/>
          </a:bodyPr>
          <a:lstStyle/>
          <a:p>
            <a:pPr algn="ctr"/>
            <a:r>
              <a:rPr lang="ja-JP" altLang="en-US" sz="1400" b="1" dirty="0" smtClean="0">
                <a:solidFill>
                  <a:srgbClr val="000000"/>
                </a:solidFill>
                <a:latin typeface="Arial"/>
              </a:rPr>
              <a:t>観測</a:t>
            </a:r>
            <a:r>
              <a:rPr lang="en-US" altLang="ja-JP" sz="1400" b="1" dirty="0" smtClean="0">
                <a:solidFill>
                  <a:srgbClr val="000000"/>
                </a:solidFill>
                <a:latin typeface="Arial"/>
              </a:rPr>
              <a:t> </a:t>
            </a:r>
            <a:endParaRPr kumimoji="1" lang="ja-JP" altLang="en-US" sz="1400" dirty="0"/>
          </a:p>
        </p:txBody>
      </p:sp>
      <p:sp>
        <p:nvSpPr>
          <p:cNvPr id="13" name="テキスト ボックス 12"/>
          <p:cNvSpPr txBox="1"/>
          <p:nvPr/>
        </p:nvSpPr>
        <p:spPr>
          <a:xfrm>
            <a:off x="5132553" y="908722"/>
            <a:ext cx="951828" cy="215443"/>
          </a:xfrm>
          <a:prstGeom prst="rect">
            <a:avLst/>
          </a:prstGeom>
          <a:noFill/>
        </p:spPr>
        <p:txBody>
          <a:bodyPr wrap="square" lIns="0" tIns="0" rIns="0" bIns="0" rtlCol="0">
            <a:spAutoFit/>
          </a:bodyPr>
          <a:lstStyle/>
          <a:p>
            <a:pPr algn="ctr"/>
            <a:r>
              <a:rPr lang="en-US" altLang="ja-JP" sz="1400" b="1" dirty="0" smtClean="0">
                <a:solidFill>
                  <a:srgbClr val="000000"/>
                </a:solidFill>
                <a:latin typeface="Arial"/>
              </a:rPr>
              <a:t>JMA-GSM</a:t>
            </a:r>
            <a:r>
              <a:rPr lang="en-US" altLang="ja-JP" sz="1200" b="1" dirty="0" smtClean="0">
                <a:solidFill>
                  <a:srgbClr val="000000"/>
                </a:solidFill>
                <a:latin typeface="Arial"/>
              </a:rPr>
              <a:t> </a:t>
            </a:r>
            <a:endParaRPr kumimoji="1" lang="ja-JP" altLang="en-US" sz="1200" dirty="0"/>
          </a:p>
        </p:txBody>
      </p:sp>
      <p:pic>
        <p:nvPicPr>
          <p:cNvPr id="19" name="Picture 2"/>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549841" y="3155607"/>
            <a:ext cx="2116234" cy="16792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 name="Picture 3"/>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2860433" y="3140968"/>
            <a:ext cx="1883881" cy="16792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 name="Picture 4"/>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4761568" y="3150255"/>
            <a:ext cx="1876015" cy="16792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2" name="Picture 5"/>
          <p:cNvPicPr>
            <a:picLocks noChangeAspect="1" noChangeArrowheads="1"/>
          </p:cNvPicPr>
          <p:nvPr/>
        </p:nvPicPr>
        <p:blipFill>
          <a:blip r:embed="rId5" cstate="print">
            <a:extLst>
              <a:ext uri="{28A0092B-C50C-407E-A947-70E740481C1C}">
                <a14:useLocalDpi xmlns:a14="http://schemas.microsoft.com/office/drawing/2010/main" val="0"/>
              </a:ext>
            </a:extLst>
          </a:blip>
          <a:stretch>
            <a:fillRect/>
          </a:stretch>
        </p:blipFill>
        <p:spPr bwMode="auto">
          <a:xfrm>
            <a:off x="6649098" y="3150255"/>
            <a:ext cx="2035663" cy="16792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 name="Picture 6"/>
          <p:cNvPicPr>
            <a:picLocks noChangeAspect="1" noChangeArrowheads="1"/>
          </p:cNvPicPr>
          <p:nvPr/>
        </p:nvPicPr>
        <p:blipFill>
          <a:blip r:embed="rId6" cstate="print">
            <a:extLst>
              <a:ext uri="{28A0092B-C50C-407E-A947-70E740481C1C}">
                <a14:useLocalDpi xmlns:a14="http://schemas.microsoft.com/office/drawing/2010/main" val="0"/>
              </a:ext>
            </a:extLst>
          </a:blip>
          <a:stretch>
            <a:fillRect/>
          </a:stretch>
        </p:blipFill>
        <p:spPr bwMode="auto">
          <a:xfrm>
            <a:off x="539242" y="1340770"/>
            <a:ext cx="2126833" cy="16792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4" name="Picture 7"/>
          <p:cNvPicPr>
            <a:picLocks noChangeAspect="1" noChangeArrowheads="1"/>
          </p:cNvPicPr>
          <p:nvPr/>
        </p:nvPicPr>
        <p:blipFill>
          <a:blip r:embed="rId7" cstate="print">
            <a:extLst>
              <a:ext uri="{28A0092B-C50C-407E-A947-70E740481C1C}">
                <a14:useLocalDpi xmlns:a14="http://schemas.microsoft.com/office/drawing/2010/main" val="0"/>
              </a:ext>
            </a:extLst>
          </a:blip>
          <a:stretch>
            <a:fillRect/>
          </a:stretch>
        </p:blipFill>
        <p:spPr bwMode="auto">
          <a:xfrm>
            <a:off x="4761373" y="1344660"/>
            <a:ext cx="1872274" cy="16792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5" name="Picture 9"/>
          <p:cNvPicPr>
            <a:picLocks noChangeAspect="1" noChangeArrowheads="1"/>
          </p:cNvPicPr>
          <p:nvPr/>
        </p:nvPicPr>
        <p:blipFill>
          <a:blip r:embed="rId8" cstate="print">
            <a:extLst>
              <a:ext uri="{28A0092B-C50C-407E-A947-70E740481C1C}">
                <a14:useLocalDpi xmlns:a14="http://schemas.microsoft.com/office/drawing/2010/main" val="0"/>
              </a:ext>
            </a:extLst>
          </a:blip>
          <a:stretch>
            <a:fillRect/>
          </a:stretch>
        </p:blipFill>
        <p:spPr bwMode="auto">
          <a:xfrm>
            <a:off x="2852140" y="1353709"/>
            <a:ext cx="1901897" cy="16792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6" name="Picture 10"/>
          <p:cNvPicPr>
            <a:picLocks noChangeAspect="1" noChangeArrowheads="1"/>
          </p:cNvPicPr>
          <p:nvPr/>
        </p:nvPicPr>
        <p:blipFill>
          <a:blip r:embed="rId9" cstate="print">
            <a:extLst>
              <a:ext uri="{28A0092B-C50C-407E-A947-70E740481C1C}">
                <a14:useLocalDpi xmlns:a14="http://schemas.microsoft.com/office/drawing/2010/main" val="0"/>
              </a:ext>
            </a:extLst>
          </a:blip>
          <a:stretch>
            <a:fillRect/>
          </a:stretch>
        </p:blipFill>
        <p:spPr bwMode="auto">
          <a:xfrm>
            <a:off x="6648825" y="1340768"/>
            <a:ext cx="2045458" cy="1692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 name="Picture 2"/>
          <p:cNvPicPr>
            <a:picLocks noChangeAspect="1" noChangeArrowheads="1"/>
          </p:cNvPicPr>
          <p:nvPr/>
        </p:nvPicPr>
        <p:blipFill>
          <a:blip r:embed="rId10" cstate="print">
            <a:extLst>
              <a:ext uri="{28A0092B-C50C-407E-A947-70E740481C1C}">
                <a14:useLocalDpi xmlns:a14="http://schemas.microsoft.com/office/drawing/2010/main" val="0"/>
              </a:ext>
            </a:extLst>
          </a:blip>
          <a:stretch>
            <a:fillRect/>
          </a:stretch>
        </p:blipFill>
        <p:spPr bwMode="auto">
          <a:xfrm>
            <a:off x="5132553" y="4964158"/>
            <a:ext cx="3191526" cy="2650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テキスト ボックス 15"/>
          <p:cNvSpPr txBox="1"/>
          <p:nvPr/>
        </p:nvSpPr>
        <p:spPr>
          <a:xfrm>
            <a:off x="277860" y="1222840"/>
            <a:ext cx="273590" cy="184667"/>
          </a:xfrm>
          <a:prstGeom prst="rect">
            <a:avLst/>
          </a:prstGeom>
          <a:noFill/>
        </p:spPr>
        <p:txBody>
          <a:bodyPr wrap="square" lIns="0" tIns="0" rIns="0" bIns="0" rtlCol="0">
            <a:spAutoFit/>
          </a:bodyPr>
          <a:lstStyle/>
          <a:p>
            <a:r>
              <a:rPr kumimoji="1" lang="en-US" altLang="ja-JP" sz="1200" dirty="0" smtClean="0"/>
              <a:t>[m]</a:t>
            </a:r>
            <a:endParaRPr kumimoji="1" lang="ja-JP" altLang="en-US" sz="1200" dirty="0"/>
          </a:p>
        </p:txBody>
      </p:sp>
      <p:sp>
        <p:nvSpPr>
          <p:cNvPr id="17" name="テキスト ボックス 16"/>
          <p:cNvSpPr txBox="1"/>
          <p:nvPr/>
        </p:nvSpPr>
        <p:spPr>
          <a:xfrm>
            <a:off x="8669602" y="1167217"/>
            <a:ext cx="273590" cy="184667"/>
          </a:xfrm>
          <a:prstGeom prst="rect">
            <a:avLst/>
          </a:prstGeom>
          <a:noFill/>
        </p:spPr>
        <p:txBody>
          <a:bodyPr wrap="square" lIns="0" tIns="0" rIns="0" bIns="0" rtlCol="0">
            <a:spAutoFit/>
          </a:bodyPr>
          <a:lstStyle/>
          <a:p>
            <a:r>
              <a:rPr kumimoji="1" lang="en-US" altLang="ja-JP" sz="1200" dirty="0" smtClean="0"/>
              <a:t>[%]</a:t>
            </a:r>
            <a:endParaRPr kumimoji="1" lang="ja-JP" altLang="en-US" sz="1200" dirty="0"/>
          </a:p>
        </p:txBody>
      </p:sp>
      <p:sp>
        <p:nvSpPr>
          <p:cNvPr id="18" name="テキスト ボックス 17"/>
          <p:cNvSpPr txBox="1"/>
          <p:nvPr/>
        </p:nvSpPr>
        <p:spPr>
          <a:xfrm>
            <a:off x="8355321" y="4992479"/>
            <a:ext cx="671004" cy="184667"/>
          </a:xfrm>
          <a:prstGeom prst="rect">
            <a:avLst/>
          </a:prstGeom>
          <a:noFill/>
        </p:spPr>
        <p:txBody>
          <a:bodyPr wrap="square" lIns="0" tIns="0" rIns="0" bIns="0" rtlCol="0">
            <a:spAutoFit/>
          </a:bodyPr>
          <a:lstStyle/>
          <a:p>
            <a:r>
              <a:rPr kumimoji="1" lang="en-US" altLang="ja-JP" sz="1200" dirty="0" smtClean="0"/>
              <a:t>[%/240m]</a:t>
            </a:r>
            <a:endParaRPr kumimoji="1" lang="ja-JP" altLang="en-US" sz="1200" dirty="0"/>
          </a:p>
        </p:txBody>
      </p:sp>
      <p:cxnSp>
        <p:nvCxnSpPr>
          <p:cNvPr id="5" name="直線コネクタ 4"/>
          <p:cNvCxnSpPr/>
          <p:nvPr/>
        </p:nvCxnSpPr>
        <p:spPr>
          <a:xfrm flipH="1">
            <a:off x="192354" y="1024496"/>
            <a:ext cx="1139286" cy="8580"/>
          </a:xfrm>
          <a:prstGeom prst="line">
            <a:avLst/>
          </a:prstGeom>
          <a:ln w="635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 name="直線コネクタ 5"/>
          <p:cNvCxnSpPr/>
          <p:nvPr/>
        </p:nvCxnSpPr>
        <p:spPr>
          <a:xfrm flipH="1">
            <a:off x="1907704" y="1024498"/>
            <a:ext cx="758374" cy="8578"/>
          </a:xfrm>
          <a:prstGeom prst="line">
            <a:avLst/>
          </a:prstGeom>
          <a:ln w="635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7" name="直線コネクタ 6"/>
          <p:cNvCxnSpPr/>
          <p:nvPr/>
        </p:nvCxnSpPr>
        <p:spPr>
          <a:xfrm flipH="1" flipV="1">
            <a:off x="3042127" y="1024496"/>
            <a:ext cx="2090426" cy="8581"/>
          </a:xfrm>
          <a:prstGeom prst="line">
            <a:avLst/>
          </a:prstGeom>
          <a:ln w="635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flipH="1">
            <a:off x="6084382" y="1024496"/>
            <a:ext cx="2775784" cy="0"/>
          </a:xfrm>
          <a:prstGeom prst="line">
            <a:avLst/>
          </a:prstGeom>
          <a:ln w="635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27" name="テキスト ボックス 2"/>
          <p:cNvSpPr txBox="1">
            <a:spLocks noChangeArrowheads="1"/>
          </p:cNvSpPr>
          <p:nvPr/>
        </p:nvSpPr>
        <p:spPr bwMode="auto">
          <a:xfrm>
            <a:off x="2843807" y="188640"/>
            <a:ext cx="392269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r>
              <a:rPr lang="ja-JP" altLang="en-US" sz="2400" dirty="0" smtClean="0"/>
              <a:t>雲オーバーラップ法の影響</a:t>
            </a:r>
            <a:endParaRPr lang="ja-JP" altLang="en-US" sz="2400" dirty="0"/>
          </a:p>
        </p:txBody>
      </p:sp>
      <p:sp>
        <p:nvSpPr>
          <p:cNvPr id="28" name="Text Box 8"/>
          <p:cNvSpPr txBox="1">
            <a:spLocks noChangeArrowheads="1"/>
          </p:cNvSpPr>
          <p:nvPr/>
        </p:nvSpPr>
        <p:spPr bwMode="auto">
          <a:xfrm>
            <a:off x="107752" y="5607531"/>
            <a:ext cx="8953364"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eaLnBrk="0" hangingPunct="0">
              <a:defRPr kumimoji="1">
                <a:solidFill>
                  <a:schemeClr val="tx1"/>
                </a:solidFill>
                <a:latin typeface="Tahoma" pitchFamily="34" charset="0"/>
                <a:ea typeface="ＭＳ Ｐゴシック" charset="-128"/>
              </a:defRPr>
            </a:lvl1pPr>
            <a:lvl2pPr marL="742950" indent="-285750" eaLnBrk="0" hangingPunct="0">
              <a:defRPr kumimoji="1">
                <a:solidFill>
                  <a:schemeClr val="tx1"/>
                </a:solidFill>
                <a:latin typeface="Tahoma" pitchFamily="34" charset="0"/>
                <a:ea typeface="ＭＳ Ｐゴシック" charset="-128"/>
              </a:defRPr>
            </a:lvl2pPr>
            <a:lvl3pPr marL="1143000" indent="-228600" eaLnBrk="0" hangingPunct="0">
              <a:defRPr kumimoji="1">
                <a:solidFill>
                  <a:schemeClr val="tx1"/>
                </a:solidFill>
                <a:latin typeface="Tahoma" pitchFamily="34" charset="0"/>
                <a:ea typeface="ＭＳ Ｐゴシック" charset="-128"/>
              </a:defRPr>
            </a:lvl3pPr>
            <a:lvl4pPr marL="1600200" indent="-228600" eaLnBrk="0" hangingPunct="0">
              <a:defRPr kumimoji="1">
                <a:solidFill>
                  <a:schemeClr val="tx1"/>
                </a:solidFill>
                <a:latin typeface="Tahoma" pitchFamily="34" charset="0"/>
                <a:ea typeface="ＭＳ Ｐゴシック" charset="-128"/>
              </a:defRPr>
            </a:lvl4pPr>
            <a:lvl5pPr marL="2057400" indent="-228600" eaLnBrk="0" hangingPunct="0">
              <a:defRPr kumimoji="1">
                <a:solidFill>
                  <a:schemeClr val="tx1"/>
                </a:solidFill>
                <a:latin typeface="Tahoma"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Tahoma"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Tahoma"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Tahoma"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Tahoma" pitchFamily="34" charset="0"/>
                <a:ea typeface="ＭＳ Ｐゴシック" charset="-128"/>
              </a:defRPr>
            </a:lvl9pPr>
          </a:lstStyle>
          <a:p>
            <a:pPr algn="just" eaLnBrk="1" hangingPunct="1">
              <a:spcBef>
                <a:spcPct val="50000"/>
              </a:spcBef>
              <a:buFont typeface="Arial" charset="0"/>
              <a:buChar char="•"/>
            </a:pPr>
            <a:r>
              <a:rPr lang="ja-JP" altLang="en-US" sz="1600" dirty="0" smtClean="0">
                <a:latin typeface="Arial" charset="0"/>
              </a:rPr>
              <a:t>雲オーバーラップ仮定による雲頂高度分布の違いは、モデルと観測の間の系統的な差</a:t>
            </a:r>
            <a:r>
              <a:rPr lang="ja-JP" altLang="en-US" sz="1600" dirty="0">
                <a:latin typeface="Arial" charset="0"/>
              </a:rPr>
              <a:t>よりは</a:t>
            </a:r>
            <a:r>
              <a:rPr lang="ja-JP" altLang="en-US" sz="1600" dirty="0" smtClean="0">
                <a:latin typeface="Arial" charset="0"/>
              </a:rPr>
              <a:t>小さかった。</a:t>
            </a:r>
            <a:endParaRPr lang="en-US" altLang="ja-JP" sz="1600" dirty="0">
              <a:latin typeface="Arial" charset="0"/>
            </a:endParaRPr>
          </a:p>
          <a:p>
            <a:pPr algn="just" eaLnBrk="1" hangingPunct="1">
              <a:spcBef>
                <a:spcPct val="50000"/>
              </a:spcBef>
              <a:buFont typeface="Arial" charset="0"/>
              <a:buChar char="•"/>
            </a:pPr>
            <a:r>
              <a:rPr lang="ja-JP" altLang="en-US" sz="1600" dirty="0" smtClean="0">
                <a:latin typeface="Arial" charset="0"/>
              </a:rPr>
              <a:t>マキシマムオーバーラップとマキシマムランダムオーバーラップは、似た結果を示した。ランダムオーバーラップを用いると、雲頂高度分布は、より広い分布を示した。</a:t>
            </a:r>
            <a:endParaRPr lang="en-US" altLang="ja-JP" sz="1600" dirty="0">
              <a:latin typeface="Arial" charset="0"/>
            </a:endParaRPr>
          </a:p>
        </p:txBody>
      </p:sp>
      <p:sp>
        <p:nvSpPr>
          <p:cNvPr id="29" name="テキスト ボックス 28"/>
          <p:cNvSpPr txBox="1"/>
          <p:nvPr/>
        </p:nvSpPr>
        <p:spPr>
          <a:xfrm>
            <a:off x="35496" y="3308144"/>
            <a:ext cx="291866" cy="1377722"/>
          </a:xfrm>
          <a:prstGeom prst="rect">
            <a:avLst/>
          </a:prstGeom>
          <a:noFill/>
        </p:spPr>
        <p:txBody>
          <a:bodyPr vert="eaVert" wrap="square" lIns="36000" tIns="46800" rIns="36000" rtlCol="0" anchor="t" anchorCtr="0">
            <a:spAutoFit/>
          </a:bodyPr>
          <a:lstStyle/>
          <a:p>
            <a:pPr algn="ctr"/>
            <a:r>
              <a:rPr lang="ja-JP" altLang="en-US" sz="1400" b="1" dirty="0" smtClean="0"/>
              <a:t>南大洋（</a:t>
            </a:r>
            <a:r>
              <a:rPr lang="en-US" altLang="ja-JP" sz="1400" b="1" dirty="0" smtClean="0"/>
              <a:t>1</a:t>
            </a:r>
            <a:r>
              <a:rPr lang="ja-JP" altLang="en-US" sz="1400" b="1" dirty="0" smtClean="0"/>
              <a:t>月）</a:t>
            </a:r>
            <a:endParaRPr kumimoji="1" lang="ja-JP" altLang="en-US" sz="1400" b="1" dirty="0"/>
          </a:p>
        </p:txBody>
      </p:sp>
      <p:sp>
        <p:nvSpPr>
          <p:cNvPr id="30" name="テキスト ボックス 29"/>
          <p:cNvSpPr txBox="1"/>
          <p:nvPr/>
        </p:nvSpPr>
        <p:spPr>
          <a:xfrm>
            <a:off x="68294" y="1547222"/>
            <a:ext cx="291866" cy="1377722"/>
          </a:xfrm>
          <a:prstGeom prst="rect">
            <a:avLst/>
          </a:prstGeom>
          <a:noFill/>
        </p:spPr>
        <p:txBody>
          <a:bodyPr vert="eaVert" wrap="square" lIns="36000" tIns="46800" rIns="36000" rtlCol="0" anchor="t" anchorCtr="0">
            <a:spAutoFit/>
          </a:bodyPr>
          <a:lstStyle/>
          <a:p>
            <a:pPr algn="ctr"/>
            <a:r>
              <a:rPr lang="ja-JP" altLang="en-US" sz="1400" b="1" dirty="0" smtClean="0"/>
              <a:t>北太平洋（</a:t>
            </a:r>
            <a:r>
              <a:rPr lang="en-US" altLang="ja-JP" sz="1400" b="1" dirty="0" smtClean="0"/>
              <a:t>7</a:t>
            </a:r>
            <a:r>
              <a:rPr lang="ja-JP" altLang="en-US" sz="1400" b="1" dirty="0" smtClean="0"/>
              <a:t>月）</a:t>
            </a:r>
            <a:endParaRPr kumimoji="1" lang="ja-JP" altLang="en-US" sz="1400" b="1" dirty="0"/>
          </a:p>
        </p:txBody>
      </p:sp>
      <p:sp>
        <p:nvSpPr>
          <p:cNvPr id="31" name="テキスト ボックス 30"/>
          <p:cNvSpPr txBox="1"/>
          <p:nvPr/>
        </p:nvSpPr>
        <p:spPr>
          <a:xfrm>
            <a:off x="327362" y="3073910"/>
            <a:ext cx="224088" cy="184666"/>
          </a:xfrm>
          <a:prstGeom prst="rect">
            <a:avLst/>
          </a:prstGeom>
          <a:noFill/>
        </p:spPr>
        <p:txBody>
          <a:bodyPr wrap="square" lIns="0" tIns="0" rIns="0" bIns="0" rtlCol="0">
            <a:spAutoFit/>
          </a:bodyPr>
          <a:lstStyle/>
          <a:p>
            <a:r>
              <a:rPr kumimoji="1" lang="en-US" altLang="ja-JP" sz="1200" dirty="0" smtClean="0"/>
              <a:t>[m]</a:t>
            </a:r>
            <a:endParaRPr kumimoji="1" lang="ja-JP" altLang="en-US" sz="1200" dirty="0"/>
          </a:p>
        </p:txBody>
      </p:sp>
      <p:sp>
        <p:nvSpPr>
          <p:cNvPr id="32" name="テキスト ボックス 31"/>
          <p:cNvSpPr txBox="1"/>
          <p:nvPr/>
        </p:nvSpPr>
        <p:spPr>
          <a:xfrm>
            <a:off x="8595043" y="2964176"/>
            <a:ext cx="273590" cy="184666"/>
          </a:xfrm>
          <a:prstGeom prst="rect">
            <a:avLst/>
          </a:prstGeom>
          <a:noFill/>
        </p:spPr>
        <p:txBody>
          <a:bodyPr wrap="square" lIns="0" tIns="0" rIns="0" bIns="0" rtlCol="0">
            <a:spAutoFit/>
          </a:bodyPr>
          <a:lstStyle/>
          <a:p>
            <a:r>
              <a:rPr kumimoji="1" lang="en-US" altLang="ja-JP" sz="1200" dirty="0" smtClean="0"/>
              <a:t>[%]</a:t>
            </a:r>
            <a:endParaRPr kumimoji="1" lang="ja-JP" altLang="en-US" sz="1200" dirty="0"/>
          </a:p>
        </p:txBody>
      </p:sp>
      <p:sp>
        <p:nvSpPr>
          <p:cNvPr id="34" name="テキスト ボックス 33"/>
          <p:cNvSpPr txBox="1"/>
          <p:nvPr/>
        </p:nvSpPr>
        <p:spPr>
          <a:xfrm>
            <a:off x="8690398" y="1412776"/>
            <a:ext cx="241980" cy="1609347"/>
          </a:xfrm>
          <a:prstGeom prst="rect">
            <a:avLst/>
          </a:prstGeom>
          <a:noFill/>
        </p:spPr>
        <p:txBody>
          <a:bodyPr vert="eaVert" wrap="square" lIns="36000" tIns="46800" rIns="36000" rtlCol="0" anchor="t" anchorCtr="0">
            <a:spAutoFit/>
          </a:bodyPr>
          <a:lstStyle/>
          <a:p>
            <a:pPr algn="ctr"/>
            <a:r>
              <a:rPr lang="ja-JP" altLang="en-US" sz="1100" b="1" dirty="0"/>
              <a:t>補正された</a:t>
            </a:r>
            <a:r>
              <a:rPr lang="ja-JP" altLang="en-US" sz="1100" b="1" dirty="0" smtClean="0"/>
              <a:t>下層雲量</a:t>
            </a:r>
            <a:endParaRPr kumimoji="1" lang="ja-JP" altLang="en-US" sz="1100" b="1" dirty="0"/>
          </a:p>
        </p:txBody>
      </p:sp>
      <p:sp>
        <p:nvSpPr>
          <p:cNvPr id="35" name="テキスト ボックス 34"/>
          <p:cNvSpPr txBox="1"/>
          <p:nvPr/>
        </p:nvSpPr>
        <p:spPr>
          <a:xfrm>
            <a:off x="8707142" y="3250558"/>
            <a:ext cx="241980" cy="1609347"/>
          </a:xfrm>
          <a:prstGeom prst="rect">
            <a:avLst/>
          </a:prstGeom>
          <a:noFill/>
        </p:spPr>
        <p:txBody>
          <a:bodyPr vert="eaVert" wrap="square" lIns="36000" tIns="46800" rIns="36000" rtlCol="0" anchor="t" anchorCtr="0">
            <a:spAutoFit/>
          </a:bodyPr>
          <a:lstStyle/>
          <a:p>
            <a:pPr algn="ctr"/>
            <a:r>
              <a:rPr lang="ja-JP" altLang="en-US" sz="1100" b="1" dirty="0"/>
              <a:t>補正された</a:t>
            </a:r>
            <a:r>
              <a:rPr lang="ja-JP" altLang="en-US" sz="1100" b="1" dirty="0" smtClean="0"/>
              <a:t>下層雲量</a:t>
            </a:r>
            <a:endParaRPr kumimoji="1" lang="ja-JP" altLang="en-US" sz="1100" b="1" dirty="0"/>
          </a:p>
        </p:txBody>
      </p:sp>
    </p:spTree>
    <p:extLst>
      <p:ext uri="{BB962C8B-B14F-4D97-AF65-F5344CB8AC3E}">
        <p14:creationId xmlns:p14="http://schemas.microsoft.com/office/powerpoint/2010/main" val="30204652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p:cNvSpPr txBox="1"/>
          <p:nvPr/>
        </p:nvSpPr>
        <p:spPr>
          <a:xfrm>
            <a:off x="3898803" y="1077514"/>
            <a:ext cx="1521922" cy="184667"/>
          </a:xfrm>
          <a:prstGeom prst="rect">
            <a:avLst/>
          </a:prstGeom>
          <a:noFill/>
        </p:spPr>
        <p:txBody>
          <a:bodyPr wrap="square" lIns="0" tIns="0" rIns="0" bIns="0" rtlCol="0">
            <a:spAutoFit/>
          </a:bodyPr>
          <a:lstStyle/>
          <a:p>
            <a:pPr algn="ctr"/>
            <a:r>
              <a:rPr lang="ja-JP" altLang="en-US" sz="1200" b="1" dirty="0">
                <a:solidFill>
                  <a:srgbClr val="000000"/>
                </a:solidFill>
                <a:latin typeface="Arial"/>
              </a:rPr>
              <a:t>現業スキーム</a:t>
            </a:r>
            <a:endParaRPr kumimoji="1" lang="ja-JP" altLang="en-US" sz="1200" dirty="0"/>
          </a:p>
        </p:txBody>
      </p:sp>
      <p:sp>
        <p:nvSpPr>
          <p:cNvPr id="11" name="テキスト ボックス 10"/>
          <p:cNvSpPr txBox="1"/>
          <p:nvPr/>
        </p:nvSpPr>
        <p:spPr>
          <a:xfrm>
            <a:off x="6503022" y="1080609"/>
            <a:ext cx="1367949" cy="184666"/>
          </a:xfrm>
          <a:prstGeom prst="rect">
            <a:avLst/>
          </a:prstGeom>
          <a:noFill/>
        </p:spPr>
        <p:txBody>
          <a:bodyPr wrap="square" lIns="0" tIns="0" rIns="0" bIns="0" rtlCol="0">
            <a:spAutoFit/>
          </a:bodyPr>
          <a:lstStyle/>
          <a:p>
            <a:pPr algn="ctr"/>
            <a:r>
              <a:rPr lang="ja-JP" altLang="en-US" sz="1200" b="1" dirty="0" smtClean="0">
                <a:solidFill>
                  <a:srgbClr val="000000"/>
                </a:solidFill>
                <a:latin typeface="Arial"/>
              </a:rPr>
              <a:t>修正版スキーム</a:t>
            </a:r>
            <a:endParaRPr lang="ja-JP" altLang="en-US" sz="1200" dirty="0">
              <a:solidFill>
                <a:srgbClr val="000000"/>
              </a:solidFill>
              <a:latin typeface="Arial"/>
            </a:endParaRPr>
          </a:p>
        </p:txBody>
      </p:sp>
      <p:sp>
        <p:nvSpPr>
          <p:cNvPr id="12" name="テキスト ボックス 11"/>
          <p:cNvSpPr txBox="1"/>
          <p:nvPr/>
        </p:nvSpPr>
        <p:spPr>
          <a:xfrm>
            <a:off x="1547824" y="844768"/>
            <a:ext cx="1065579" cy="215444"/>
          </a:xfrm>
          <a:prstGeom prst="rect">
            <a:avLst/>
          </a:prstGeom>
          <a:noFill/>
        </p:spPr>
        <p:txBody>
          <a:bodyPr wrap="square" lIns="0" tIns="0" rIns="0" bIns="0" rtlCol="0">
            <a:spAutoFit/>
          </a:bodyPr>
          <a:lstStyle/>
          <a:p>
            <a:pPr algn="ctr"/>
            <a:r>
              <a:rPr lang="ja-JP" altLang="en-US" sz="1400" b="1" dirty="0" smtClean="0">
                <a:solidFill>
                  <a:srgbClr val="000000"/>
                </a:solidFill>
                <a:latin typeface="Arial"/>
              </a:rPr>
              <a:t>観測</a:t>
            </a:r>
            <a:endParaRPr kumimoji="1" lang="ja-JP" altLang="en-US" sz="1400" dirty="0"/>
          </a:p>
        </p:txBody>
      </p:sp>
      <p:sp>
        <p:nvSpPr>
          <p:cNvPr id="13" name="テキスト ボックス 12"/>
          <p:cNvSpPr txBox="1"/>
          <p:nvPr/>
        </p:nvSpPr>
        <p:spPr>
          <a:xfrm>
            <a:off x="5446201" y="844766"/>
            <a:ext cx="906945" cy="215444"/>
          </a:xfrm>
          <a:prstGeom prst="rect">
            <a:avLst/>
          </a:prstGeom>
          <a:noFill/>
        </p:spPr>
        <p:txBody>
          <a:bodyPr wrap="square" lIns="0" tIns="0" rIns="0" bIns="0" rtlCol="0">
            <a:spAutoFit/>
          </a:bodyPr>
          <a:lstStyle/>
          <a:p>
            <a:pPr algn="ctr"/>
            <a:r>
              <a:rPr lang="en-US" altLang="ja-JP" sz="1400" b="1" dirty="0" smtClean="0">
                <a:solidFill>
                  <a:srgbClr val="000000"/>
                </a:solidFill>
                <a:latin typeface="Arial"/>
              </a:rPr>
              <a:t>JMA-GSM </a:t>
            </a:r>
            <a:endParaRPr kumimoji="1" lang="ja-JP" altLang="en-US" sz="1400" dirty="0"/>
          </a:p>
        </p:txBody>
      </p:sp>
      <p:pic>
        <p:nvPicPr>
          <p:cNvPr id="15" name="Picture 2"/>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5289048" y="5057060"/>
            <a:ext cx="3191526" cy="2650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テキスト ボックス 15"/>
          <p:cNvSpPr txBox="1"/>
          <p:nvPr/>
        </p:nvSpPr>
        <p:spPr>
          <a:xfrm>
            <a:off x="538114" y="1132245"/>
            <a:ext cx="273590" cy="184666"/>
          </a:xfrm>
          <a:prstGeom prst="rect">
            <a:avLst/>
          </a:prstGeom>
          <a:noFill/>
        </p:spPr>
        <p:txBody>
          <a:bodyPr wrap="square" lIns="0" tIns="0" rIns="0" bIns="0" rtlCol="0">
            <a:spAutoFit/>
          </a:bodyPr>
          <a:lstStyle/>
          <a:p>
            <a:r>
              <a:rPr kumimoji="1" lang="en-US" altLang="ja-JP" sz="1200" dirty="0" smtClean="0"/>
              <a:t>[m]</a:t>
            </a:r>
            <a:endParaRPr kumimoji="1" lang="ja-JP" altLang="en-US" sz="1200" dirty="0"/>
          </a:p>
        </p:txBody>
      </p:sp>
      <p:sp>
        <p:nvSpPr>
          <p:cNvPr id="17" name="テキスト ボックス 16"/>
          <p:cNvSpPr txBox="1"/>
          <p:nvPr/>
        </p:nvSpPr>
        <p:spPr>
          <a:xfrm>
            <a:off x="8542650" y="1166790"/>
            <a:ext cx="273590" cy="184666"/>
          </a:xfrm>
          <a:prstGeom prst="rect">
            <a:avLst/>
          </a:prstGeom>
          <a:noFill/>
        </p:spPr>
        <p:txBody>
          <a:bodyPr wrap="square" lIns="0" tIns="0" rIns="0" bIns="0" rtlCol="0">
            <a:spAutoFit/>
          </a:bodyPr>
          <a:lstStyle/>
          <a:p>
            <a:r>
              <a:rPr kumimoji="1" lang="en-US" altLang="ja-JP" sz="1200" dirty="0" smtClean="0"/>
              <a:t>[%]</a:t>
            </a:r>
            <a:endParaRPr kumimoji="1" lang="ja-JP" altLang="en-US" sz="1200" dirty="0"/>
          </a:p>
        </p:txBody>
      </p:sp>
      <p:sp>
        <p:nvSpPr>
          <p:cNvPr id="18" name="テキスト ボックス 17"/>
          <p:cNvSpPr txBox="1"/>
          <p:nvPr/>
        </p:nvSpPr>
        <p:spPr>
          <a:xfrm>
            <a:off x="8480574" y="5097248"/>
            <a:ext cx="632185" cy="184666"/>
          </a:xfrm>
          <a:prstGeom prst="rect">
            <a:avLst/>
          </a:prstGeom>
          <a:noFill/>
        </p:spPr>
        <p:txBody>
          <a:bodyPr wrap="square" lIns="0" tIns="0" rIns="0" bIns="0" rtlCol="0">
            <a:spAutoFit/>
          </a:bodyPr>
          <a:lstStyle/>
          <a:p>
            <a:r>
              <a:rPr kumimoji="1" lang="en-US" altLang="ja-JP" sz="1200" dirty="0" smtClean="0"/>
              <a:t>[%/240m]</a:t>
            </a:r>
            <a:endParaRPr kumimoji="1" lang="ja-JP" altLang="en-US" sz="1200" dirty="0"/>
          </a:p>
        </p:txBody>
      </p:sp>
      <p:cxnSp>
        <p:nvCxnSpPr>
          <p:cNvPr id="5" name="直線コネクタ 4"/>
          <p:cNvCxnSpPr/>
          <p:nvPr/>
        </p:nvCxnSpPr>
        <p:spPr>
          <a:xfrm flipH="1">
            <a:off x="680538" y="961069"/>
            <a:ext cx="1083150" cy="0"/>
          </a:xfrm>
          <a:prstGeom prst="line">
            <a:avLst/>
          </a:prstGeom>
          <a:ln w="635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 name="直線コネクタ 5"/>
          <p:cNvCxnSpPr/>
          <p:nvPr/>
        </p:nvCxnSpPr>
        <p:spPr>
          <a:xfrm flipH="1" flipV="1">
            <a:off x="2483768" y="944434"/>
            <a:ext cx="864096" cy="8056"/>
          </a:xfrm>
          <a:prstGeom prst="line">
            <a:avLst/>
          </a:prstGeom>
          <a:ln w="635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7" name="直線コネクタ 6"/>
          <p:cNvCxnSpPr/>
          <p:nvPr/>
        </p:nvCxnSpPr>
        <p:spPr>
          <a:xfrm flipH="1">
            <a:off x="3563888" y="952488"/>
            <a:ext cx="1856837" cy="0"/>
          </a:xfrm>
          <a:prstGeom prst="line">
            <a:avLst/>
          </a:prstGeom>
          <a:ln w="635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8" name="直線コネクタ 7"/>
          <p:cNvCxnSpPr>
            <a:endCxn id="13" idx="3"/>
          </p:cNvCxnSpPr>
          <p:nvPr/>
        </p:nvCxnSpPr>
        <p:spPr>
          <a:xfrm flipH="1">
            <a:off x="6353146" y="952488"/>
            <a:ext cx="2443520" cy="0"/>
          </a:xfrm>
          <a:prstGeom prst="line">
            <a:avLst/>
          </a:prstGeom>
          <a:ln w="635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27" name="テキスト ボックス 2"/>
          <p:cNvSpPr txBox="1">
            <a:spLocks noChangeArrowheads="1"/>
          </p:cNvSpPr>
          <p:nvPr/>
        </p:nvSpPr>
        <p:spPr bwMode="auto">
          <a:xfrm>
            <a:off x="2339752" y="116632"/>
            <a:ext cx="482453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r>
              <a:rPr lang="ja-JP" altLang="en-US" sz="2400" dirty="0" smtClean="0"/>
              <a:t>モデルの違いによるインパクトの例</a:t>
            </a:r>
            <a:endParaRPr lang="ja-JP" altLang="en-US" sz="2400" dirty="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713104" y="1268760"/>
            <a:ext cx="2728172" cy="18130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734797" y="3131998"/>
            <a:ext cx="2708825" cy="18091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5" cstate="print">
            <a:extLst>
              <a:ext uri="{28A0092B-C50C-407E-A947-70E740481C1C}">
                <a14:useLocalDpi xmlns:a14="http://schemas.microsoft.com/office/drawing/2010/main" val="0"/>
              </a:ext>
            </a:extLst>
          </a:blip>
          <a:stretch>
            <a:fillRect/>
          </a:stretch>
        </p:blipFill>
        <p:spPr bwMode="auto">
          <a:xfrm>
            <a:off x="5899674" y="3131998"/>
            <a:ext cx="2636338" cy="18027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6" cstate="print">
            <a:extLst>
              <a:ext uri="{28A0092B-C50C-407E-A947-70E740481C1C}">
                <a14:useLocalDpi xmlns:a14="http://schemas.microsoft.com/office/drawing/2010/main" val="0"/>
              </a:ext>
            </a:extLst>
          </a:blip>
          <a:stretch>
            <a:fillRect/>
          </a:stretch>
        </p:blipFill>
        <p:spPr bwMode="auto">
          <a:xfrm>
            <a:off x="5896250" y="1268760"/>
            <a:ext cx="2636190" cy="18106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3" name="テキスト ボックス 22"/>
          <p:cNvSpPr txBox="1"/>
          <p:nvPr/>
        </p:nvSpPr>
        <p:spPr>
          <a:xfrm>
            <a:off x="8536012" y="3020442"/>
            <a:ext cx="273590" cy="184666"/>
          </a:xfrm>
          <a:prstGeom prst="rect">
            <a:avLst/>
          </a:prstGeom>
          <a:noFill/>
        </p:spPr>
        <p:txBody>
          <a:bodyPr wrap="square" lIns="0" tIns="0" rIns="0" bIns="0" rtlCol="0">
            <a:spAutoFit/>
          </a:bodyPr>
          <a:lstStyle/>
          <a:p>
            <a:r>
              <a:rPr kumimoji="1" lang="en-US" altLang="ja-JP" sz="1200" dirty="0" smtClean="0"/>
              <a:t>[%]</a:t>
            </a:r>
            <a:endParaRPr kumimoji="1" lang="ja-JP" altLang="en-US" sz="1200" dirty="0"/>
          </a:p>
        </p:txBody>
      </p:sp>
      <p:sp>
        <p:nvSpPr>
          <p:cNvPr id="25" name="テキスト ボックス 24"/>
          <p:cNvSpPr txBox="1"/>
          <p:nvPr/>
        </p:nvSpPr>
        <p:spPr>
          <a:xfrm>
            <a:off x="173514" y="3291176"/>
            <a:ext cx="291866" cy="1377722"/>
          </a:xfrm>
          <a:prstGeom prst="rect">
            <a:avLst/>
          </a:prstGeom>
          <a:noFill/>
        </p:spPr>
        <p:txBody>
          <a:bodyPr vert="eaVert" wrap="square" lIns="36000" tIns="46800" rIns="36000" rtlCol="0" anchor="t" anchorCtr="0">
            <a:spAutoFit/>
          </a:bodyPr>
          <a:lstStyle/>
          <a:p>
            <a:pPr algn="ctr"/>
            <a:r>
              <a:rPr lang="ja-JP" altLang="en-US" sz="1400" b="1" dirty="0" smtClean="0"/>
              <a:t>南大洋（</a:t>
            </a:r>
            <a:r>
              <a:rPr lang="en-US" altLang="ja-JP" sz="1400" b="1" dirty="0" smtClean="0"/>
              <a:t>1</a:t>
            </a:r>
            <a:r>
              <a:rPr lang="ja-JP" altLang="en-US" sz="1400" b="1" dirty="0" smtClean="0"/>
              <a:t>月）</a:t>
            </a:r>
            <a:endParaRPr kumimoji="1" lang="ja-JP" altLang="en-US" sz="1400" b="1" dirty="0"/>
          </a:p>
        </p:txBody>
      </p:sp>
      <p:sp>
        <p:nvSpPr>
          <p:cNvPr id="26" name="テキスト ボックス 25"/>
          <p:cNvSpPr txBox="1"/>
          <p:nvPr/>
        </p:nvSpPr>
        <p:spPr>
          <a:xfrm>
            <a:off x="170090" y="1515144"/>
            <a:ext cx="291866" cy="1377722"/>
          </a:xfrm>
          <a:prstGeom prst="rect">
            <a:avLst/>
          </a:prstGeom>
          <a:noFill/>
        </p:spPr>
        <p:txBody>
          <a:bodyPr vert="eaVert" wrap="square" lIns="36000" tIns="46800" rIns="36000" rtlCol="0" anchor="t" anchorCtr="0">
            <a:spAutoFit/>
          </a:bodyPr>
          <a:lstStyle/>
          <a:p>
            <a:pPr algn="ctr"/>
            <a:r>
              <a:rPr lang="ja-JP" altLang="en-US" sz="1400" b="1" dirty="0" smtClean="0"/>
              <a:t>北太平洋（</a:t>
            </a:r>
            <a:r>
              <a:rPr lang="en-US" altLang="ja-JP" sz="1400" b="1" dirty="0" smtClean="0"/>
              <a:t>7</a:t>
            </a:r>
            <a:r>
              <a:rPr lang="ja-JP" altLang="en-US" sz="1400" b="1" dirty="0" smtClean="0"/>
              <a:t>月）</a:t>
            </a:r>
            <a:endParaRPr kumimoji="1" lang="ja-JP" altLang="en-US" sz="1400" b="1" dirty="0"/>
          </a:p>
        </p:txBody>
      </p:sp>
      <p:sp>
        <p:nvSpPr>
          <p:cNvPr id="29" name="テキスト ボックス 28"/>
          <p:cNvSpPr txBox="1"/>
          <p:nvPr/>
        </p:nvSpPr>
        <p:spPr>
          <a:xfrm>
            <a:off x="538114" y="3006668"/>
            <a:ext cx="252716" cy="184666"/>
          </a:xfrm>
          <a:prstGeom prst="rect">
            <a:avLst/>
          </a:prstGeom>
          <a:noFill/>
        </p:spPr>
        <p:txBody>
          <a:bodyPr wrap="square" lIns="0" tIns="0" rIns="0" bIns="0" rtlCol="0">
            <a:spAutoFit/>
          </a:bodyPr>
          <a:lstStyle/>
          <a:p>
            <a:r>
              <a:rPr kumimoji="1" lang="en-US" altLang="ja-JP" sz="1200" dirty="0" smtClean="0"/>
              <a:t>[m]</a:t>
            </a:r>
            <a:endParaRPr kumimoji="1" lang="ja-JP" altLang="en-US" sz="1200" dirty="0"/>
          </a:p>
        </p:txBody>
      </p:sp>
      <p:sp>
        <p:nvSpPr>
          <p:cNvPr id="31" name="テキスト ボックス 30"/>
          <p:cNvSpPr txBox="1"/>
          <p:nvPr/>
        </p:nvSpPr>
        <p:spPr>
          <a:xfrm>
            <a:off x="8585926" y="1346971"/>
            <a:ext cx="241980" cy="1609347"/>
          </a:xfrm>
          <a:prstGeom prst="rect">
            <a:avLst/>
          </a:prstGeom>
          <a:noFill/>
        </p:spPr>
        <p:txBody>
          <a:bodyPr vert="eaVert" wrap="square" lIns="36000" tIns="46800" rIns="36000" rtlCol="0" anchor="t" anchorCtr="0">
            <a:spAutoFit/>
          </a:bodyPr>
          <a:lstStyle/>
          <a:p>
            <a:pPr algn="ctr"/>
            <a:r>
              <a:rPr lang="ja-JP" altLang="en-US" sz="1100" b="1" dirty="0"/>
              <a:t>補正された</a:t>
            </a:r>
            <a:r>
              <a:rPr lang="ja-JP" altLang="en-US" sz="1100" b="1" dirty="0" smtClean="0"/>
              <a:t>下層雲量</a:t>
            </a:r>
            <a:endParaRPr kumimoji="1" lang="ja-JP" altLang="en-US" sz="1100" b="1" dirty="0"/>
          </a:p>
        </p:txBody>
      </p:sp>
      <p:sp>
        <p:nvSpPr>
          <p:cNvPr id="32" name="テキスト ボックス 31"/>
          <p:cNvSpPr txBox="1"/>
          <p:nvPr/>
        </p:nvSpPr>
        <p:spPr>
          <a:xfrm>
            <a:off x="8585926" y="3246520"/>
            <a:ext cx="241980" cy="1609347"/>
          </a:xfrm>
          <a:prstGeom prst="rect">
            <a:avLst/>
          </a:prstGeom>
          <a:noFill/>
        </p:spPr>
        <p:txBody>
          <a:bodyPr vert="eaVert" wrap="square" lIns="36000" tIns="46800" rIns="36000" rtlCol="0" anchor="t" anchorCtr="0">
            <a:spAutoFit/>
          </a:bodyPr>
          <a:lstStyle/>
          <a:p>
            <a:pPr algn="ctr"/>
            <a:r>
              <a:rPr lang="ja-JP" altLang="en-US" sz="1100" b="1" dirty="0" smtClean="0"/>
              <a:t>補正された下層雲量</a:t>
            </a:r>
            <a:endParaRPr kumimoji="1" lang="ja-JP" altLang="en-US" sz="1100" b="1" dirty="0"/>
          </a:p>
        </p:txBody>
      </p:sp>
      <p:sp>
        <p:nvSpPr>
          <p:cNvPr id="28" name="Text Box 8"/>
          <p:cNvSpPr txBox="1">
            <a:spLocks noChangeArrowheads="1"/>
          </p:cNvSpPr>
          <p:nvPr/>
        </p:nvSpPr>
        <p:spPr bwMode="auto">
          <a:xfrm>
            <a:off x="1" y="5541039"/>
            <a:ext cx="9112758"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eaLnBrk="0" hangingPunct="0">
              <a:defRPr kumimoji="1">
                <a:solidFill>
                  <a:schemeClr val="tx1"/>
                </a:solidFill>
                <a:latin typeface="Tahoma" pitchFamily="34" charset="0"/>
                <a:ea typeface="ＭＳ Ｐゴシック" charset="-128"/>
              </a:defRPr>
            </a:lvl1pPr>
            <a:lvl2pPr marL="742950" indent="-285750" eaLnBrk="0" hangingPunct="0">
              <a:defRPr kumimoji="1">
                <a:solidFill>
                  <a:schemeClr val="tx1"/>
                </a:solidFill>
                <a:latin typeface="Tahoma" pitchFamily="34" charset="0"/>
                <a:ea typeface="ＭＳ Ｐゴシック" charset="-128"/>
              </a:defRPr>
            </a:lvl2pPr>
            <a:lvl3pPr marL="1143000" indent="-228600" eaLnBrk="0" hangingPunct="0">
              <a:defRPr kumimoji="1">
                <a:solidFill>
                  <a:schemeClr val="tx1"/>
                </a:solidFill>
                <a:latin typeface="Tahoma" pitchFamily="34" charset="0"/>
                <a:ea typeface="ＭＳ Ｐゴシック" charset="-128"/>
              </a:defRPr>
            </a:lvl3pPr>
            <a:lvl4pPr marL="1600200" indent="-228600" eaLnBrk="0" hangingPunct="0">
              <a:defRPr kumimoji="1">
                <a:solidFill>
                  <a:schemeClr val="tx1"/>
                </a:solidFill>
                <a:latin typeface="Tahoma" pitchFamily="34" charset="0"/>
                <a:ea typeface="ＭＳ Ｐゴシック" charset="-128"/>
              </a:defRPr>
            </a:lvl4pPr>
            <a:lvl5pPr marL="2057400" indent="-228600" eaLnBrk="0" hangingPunct="0">
              <a:defRPr kumimoji="1">
                <a:solidFill>
                  <a:schemeClr val="tx1"/>
                </a:solidFill>
                <a:latin typeface="Tahoma"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Tahoma"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Tahoma"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Tahoma"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Tahoma" pitchFamily="34" charset="0"/>
                <a:ea typeface="ＭＳ Ｐゴシック" charset="-128"/>
              </a:defRPr>
            </a:lvl9pPr>
          </a:lstStyle>
          <a:p>
            <a:pPr algn="just" eaLnBrk="1" hangingPunct="1">
              <a:spcBef>
                <a:spcPct val="50000"/>
              </a:spcBef>
              <a:buFont typeface="Arial" charset="0"/>
              <a:buChar char="•"/>
            </a:pPr>
            <a:r>
              <a:rPr lang="en-US" altLang="ja-JP" sz="1600" dirty="0" smtClean="0">
                <a:latin typeface="Arial" charset="0"/>
              </a:rPr>
              <a:t>(</a:t>
            </a:r>
            <a:r>
              <a:rPr lang="ja-JP" altLang="en-US" sz="1600" dirty="0" smtClean="0">
                <a:latin typeface="Arial" charset="0"/>
              </a:rPr>
              <a:t>現業スキームと</a:t>
            </a:r>
            <a:r>
              <a:rPr lang="ja-JP" altLang="en-US" sz="1600" dirty="0">
                <a:latin typeface="Arial" charset="0"/>
              </a:rPr>
              <a:t>修正版</a:t>
            </a:r>
            <a:r>
              <a:rPr lang="ja-JP" altLang="en-US" sz="1600" dirty="0" smtClean="0">
                <a:latin typeface="Arial" charset="0"/>
              </a:rPr>
              <a:t>スキームを比べると、</a:t>
            </a:r>
            <a:r>
              <a:rPr lang="ja-JP" altLang="en-US" sz="1600" dirty="0">
                <a:latin typeface="Arial" charset="0"/>
              </a:rPr>
              <a:t>修正版</a:t>
            </a:r>
            <a:r>
              <a:rPr lang="ja-JP" altLang="en-US" sz="1600" dirty="0" smtClean="0">
                <a:latin typeface="Arial" charset="0"/>
              </a:rPr>
              <a:t>スキームの方が、補正された下層雲量は増加し、観測と近い。</a:t>
            </a:r>
            <a:r>
              <a:rPr lang="en-US" altLang="ja-JP" sz="1600" dirty="0" smtClean="0">
                <a:latin typeface="Arial" charset="0"/>
              </a:rPr>
              <a:t>)</a:t>
            </a:r>
          </a:p>
          <a:p>
            <a:pPr algn="just" eaLnBrk="1" hangingPunct="1">
              <a:spcBef>
                <a:spcPct val="50000"/>
              </a:spcBef>
              <a:buFont typeface="Arial" charset="0"/>
              <a:buChar char="•"/>
            </a:pPr>
            <a:r>
              <a:rPr lang="ja-JP" altLang="en-US" sz="1600" dirty="0" smtClean="0">
                <a:latin typeface="Arial" charset="0"/>
              </a:rPr>
              <a:t>雲頂高度は、</a:t>
            </a:r>
            <a:r>
              <a:rPr lang="ja-JP" altLang="en-US" sz="1600" dirty="0">
                <a:latin typeface="Arial" charset="0"/>
              </a:rPr>
              <a:t>修正版</a:t>
            </a:r>
            <a:r>
              <a:rPr lang="ja-JP" altLang="en-US" sz="1600" dirty="0" smtClean="0">
                <a:latin typeface="Arial" charset="0"/>
              </a:rPr>
              <a:t>スキームは、北太平洋</a:t>
            </a:r>
            <a:r>
              <a:rPr lang="en-US" altLang="ja-JP" sz="1600" dirty="0" smtClean="0">
                <a:latin typeface="Arial" charset="0"/>
              </a:rPr>
              <a:t>7</a:t>
            </a:r>
            <a:r>
              <a:rPr lang="ja-JP" altLang="en-US" sz="1600" dirty="0" smtClean="0">
                <a:latin typeface="Arial" charset="0"/>
              </a:rPr>
              <a:t>月は</a:t>
            </a:r>
            <a:r>
              <a:rPr lang="ja-JP" altLang="en-US" sz="1600" dirty="0">
                <a:latin typeface="Arial" charset="0"/>
              </a:rPr>
              <a:t>現業スキーム</a:t>
            </a:r>
            <a:r>
              <a:rPr lang="ja-JP" altLang="en-US" sz="1600" dirty="0" smtClean="0">
                <a:latin typeface="Arial" charset="0"/>
              </a:rPr>
              <a:t>より低くなり、やや観測に近づいているが、南大洋１月では、</a:t>
            </a:r>
            <a:r>
              <a:rPr lang="ja-JP" altLang="en-US" sz="1600" dirty="0">
                <a:latin typeface="Arial" charset="0"/>
              </a:rPr>
              <a:t>修正版</a:t>
            </a:r>
            <a:r>
              <a:rPr lang="ja-JP" altLang="en-US" sz="1600" dirty="0" smtClean="0">
                <a:latin typeface="Arial" charset="0"/>
              </a:rPr>
              <a:t>スキームは、観測に比べて低い現業スキームよりさらに低くなっている。</a:t>
            </a:r>
            <a:endParaRPr lang="en-US" altLang="ja-JP" sz="1600" dirty="0">
              <a:latin typeface="Arial" charset="0"/>
            </a:endParaRPr>
          </a:p>
        </p:txBody>
      </p:sp>
      <p:pic>
        <p:nvPicPr>
          <p:cNvPr id="2" name="Picture 2" descr="D:\Users\Climate1\Documents\松本里佳子\川合さん\20131101画像編集\2.7_msjm2013a_cross_section_NH180Stnocn_ctp_mrovlp240_nmlz_highlowclouds_zhgt_jul.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454301" y="1275012"/>
            <a:ext cx="2418737" cy="1800506"/>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3" descr="D:\Users\Climate1\Documents\松本里佳子\川合さん\20131101画像編集\2.3_msjm2013a_cross_section_NH180Stnocn_ctp_mrovlp240_nmlz_highlowclouds_zhgt_jan.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442148" y="3131998"/>
            <a:ext cx="2435232" cy="18091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6355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11"/>
          <p:cNvSpPr txBox="1">
            <a:spLocks noChangeArrowheads="1"/>
          </p:cNvSpPr>
          <p:nvPr/>
        </p:nvSpPr>
        <p:spPr bwMode="auto">
          <a:xfrm>
            <a:off x="611560" y="624679"/>
            <a:ext cx="8280920" cy="6217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03" tIns="45701" rIns="91403" bIns="45701">
            <a:spAutoFit/>
          </a:bodyPr>
          <a:lstStyle>
            <a:lvl1pPr marL="268288" indent="-268288" defTabSz="4176713" eaLnBrk="0" hangingPunct="0">
              <a:defRPr kumimoji="1">
                <a:solidFill>
                  <a:schemeClr val="tx1"/>
                </a:solidFill>
                <a:latin typeface="Tahoma" pitchFamily="34" charset="0"/>
                <a:ea typeface="ＭＳ Ｐゴシック" charset="-128"/>
              </a:defRPr>
            </a:lvl1pPr>
            <a:lvl2pPr marL="742950" indent="-285750" defTabSz="4176713" eaLnBrk="0" hangingPunct="0">
              <a:defRPr kumimoji="1">
                <a:solidFill>
                  <a:schemeClr val="tx1"/>
                </a:solidFill>
                <a:latin typeface="Tahoma" pitchFamily="34" charset="0"/>
                <a:ea typeface="ＭＳ Ｐゴシック" charset="-128"/>
              </a:defRPr>
            </a:lvl2pPr>
            <a:lvl3pPr marL="1143000" indent="-228600" defTabSz="4176713" eaLnBrk="0" hangingPunct="0">
              <a:defRPr kumimoji="1">
                <a:solidFill>
                  <a:schemeClr val="tx1"/>
                </a:solidFill>
                <a:latin typeface="Tahoma" pitchFamily="34" charset="0"/>
                <a:ea typeface="ＭＳ Ｐゴシック" charset="-128"/>
              </a:defRPr>
            </a:lvl3pPr>
            <a:lvl4pPr marL="1600200" indent="-228600" defTabSz="4176713" eaLnBrk="0" hangingPunct="0">
              <a:defRPr kumimoji="1">
                <a:solidFill>
                  <a:schemeClr val="tx1"/>
                </a:solidFill>
                <a:latin typeface="Tahoma" pitchFamily="34" charset="0"/>
                <a:ea typeface="ＭＳ Ｐゴシック" charset="-128"/>
              </a:defRPr>
            </a:lvl4pPr>
            <a:lvl5pPr marL="2057400" indent="-228600" defTabSz="4176713" eaLnBrk="0" hangingPunct="0">
              <a:defRPr kumimoji="1">
                <a:solidFill>
                  <a:schemeClr val="tx1"/>
                </a:solidFill>
                <a:latin typeface="Tahoma" pitchFamily="34" charset="0"/>
                <a:ea typeface="ＭＳ Ｐゴシック" charset="-128"/>
              </a:defRPr>
            </a:lvl5pPr>
            <a:lvl6pPr marL="2514600" indent="-228600" defTabSz="4176713" eaLnBrk="0" fontAlgn="base" hangingPunct="0">
              <a:spcBef>
                <a:spcPct val="0"/>
              </a:spcBef>
              <a:spcAft>
                <a:spcPct val="0"/>
              </a:spcAft>
              <a:defRPr kumimoji="1">
                <a:solidFill>
                  <a:schemeClr val="tx1"/>
                </a:solidFill>
                <a:latin typeface="Tahoma" pitchFamily="34" charset="0"/>
                <a:ea typeface="ＭＳ Ｐゴシック" charset="-128"/>
              </a:defRPr>
            </a:lvl6pPr>
            <a:lvl7pPr marL="2971800" indent="-228600" defTabSz="4176713" eaLnBrk="0" fontAlgn="base" hangingPunct="0">
              <a:spcBef>
                <a:spcPct val="0"/>
              </a:spcBef>
              <a:spcAft>
                <a:spcPct val="0"/>
              </a:spcAft>
              <a:defRPr kumimoji="1">
                <a:solidFill>
                  <a:schemeClr val="tx1"/>
                </a:solidFill>
                <a:latin typeface="Tahoma" pitchFamily="34" charset="0"/>
                <a:ea typeface="ＭＳ Ｐゴシック" charset="-128"/>
              </a:defRPr>
            </a:lvl7pPr>
            <a:lvl8pPr marL="3429000" indent="-228600" defTabSz="4176713" eaLnBrk="0" fontAlgn="base" hangingPunct="0">
              <a:spcBef>
                <a:spcPct val="0"/>
              </a:spcBef>
              <a:spcAft>
                <a:spcPct val="0"/>
              </a:spcAft>
              <a:defRPr kumimoji="1">
                <a:solidFill>
                  <a:schemeClr val="tx1"/>
                </a:solidFill>
                <a:latin typeface="Tahoma" pitchFamily="34" charset="0"/>
                <a:ea typeface="ＭＳ Ｐゴシック" charset="-128"/>
              </a:defRPr>
            </a:lvl8pPr>
            <a:lvl9pPr marL="3886200" indent="-228600" defTabSz="4176713" eaLnBrk="0" fontAlgn="base" hangingPunct="0">
              <a:spcBef>
                <a:spcPct val="0"/>
              </a:spcBef>
              <a:spcAft>
                <a:spcPct val="0"/>
              </a:spcAft>
              <a:defRPr kumimoji="1">
                <a:solidFill>
                  <a:schemeClr val="tx1"/>
                </a:solidFill>
                <a:latin typeface="Tahoma" pitchFamily="34" charset="0"/>
                <a:ea typeface="ＭＳ Ｐゴシック" charset="-128"/>
              </a:defRPr>
            </a:lvl9pPr>
          </a:lstStyle>
          <a:p>
            <a:pPr marL="285750" indent="-285750" algn="just" eaLnBrk="1" hangingPunct="1">
              <a:spcBef>
                <a:spcPts val="1200"/>
              </a:spcBef>
              <a:buFont typeface="Wingdings" panose="05000000000000000000" pitchFamily="2" charset="2"/>
              <a:buChar char="p"/>
            </a:pPr>
            <a:r>
              <a:rPr lang="ja-JP" altLang="en-US" dirty="0" smtClean="0">
                <a:solidFill>
                  <a:srgbClr val="000000"/>
                </a:solidFill>
                <a:latin typeface="Arial" charset="0"/>
                <a:cs typeface="Arial" charset="0"/>
              </a:rPr>
              <a:t>気象庁</a:t>
            </a:r>
            <a:r>
              <a:rPr lang="en-US" altLang="ja-JP" dirty="0" smtClean="0">
                <a:solidFill>
                  <a:srgbClr val="000000"/>
                </a:solidFill>
                <a:latin typeface="Arial" charset="0"/>
                <a:cs typeface="Arial" charset="0"/>
              </a:rPr>
              <a:t>GSM</a:t>
            </a:r>
            <a:r>
              <a:rPr lang="ja-JP" altLang="en-US" dirty="0" smtClean="0">
                <a:solidFill>
                  <a:srgbClr val="000000"/>
                </a:solidFill>
                <a:latin typeface="Arial" charset="0"/>
                <a:cs typeface="Arial" charset="0"/>
              </a:rPr>
              <a:t>の中緯度海洋下層雲の雲頂高度の特徴を、</a:t>
            </a:r>
            <a:r>
              <a:rPr lang="en-US" altLang="ja-JP" dirty="0" err="1" smtClean="0">
                <a:solidFill>
                  <a:srgbClr val="000000"/>
                </a:solidFill>
                <a:latin typeface="Arial" charset="0"/>
                <a:cs typeface="Arial" charset="0"/>
              </a:rPr>
              <a:t>CloudSat</a:t>
            </a:r>
            <a:r>
              <a:rPr lang="ja-JP" altLang="en-US" dirty="0" smtClean="0">
                <a:solidFill>
                  <a:srgbClr val="000000"/>
                </a:solidFill>
                <a:latin typeface="Arial" charset="0"/>
                <a:cs typeface="Arial" charset="0"/>
              </a:rPr>
              <a:t>と</a:t>
            </a:r>
            <a:r>
              <a:rPr lang="en-US" altLang="ja-JP" dirty="0" smtClean="0">
                <a:solidFill>
                  <a:srgbClr val="000000"/>
                </a:solidFill>
                <a:latin typeface="Arial" charset="0"/>
                <a:cs typeface="Arial" charset="0"/>
              </a:rPr>
              <a:t>CALIPSO</a:t>
            </a:r>
            <a:r>
              <a:rPr lang="ja-JP" altLang="en-US" dirty="0" smtClean="0">
                <a:solidFill>
                  <a:srgbClr val="000000"/>
                </a:solidFill>
                <a:latin typeface="Arial" charset="0"/>
                <a:cs typeface="Arial" charset="0"/>
              </a:rPr>
              <a:t>により観測されたデータと比較した。</a:t>
            </a:r>
            <a:endParaRPr lang="en-US" altLang="ja-JP" dirty="0" smtClean="0">
              <a:solidFill>
                <a:srgbClr val="000000"/>
              </a:solidFill>
              <a:latin typeface="Arial" charset="0"/>
              <a:cs typeface="Arial" charset="0"/>
            </a:endParaRPr>
          </a:p>
          <a:p>
            <a:pPr algn="just" eaLnBrk="1" hangingPunct="1">
              <a:spcBef>
                <a:spcPts val="1200"/>
              </a:spcBef>
              <a:buFont typeface="Arial" charset="0"/>
              <a:buChar char="•"/>
            </a:pPr>
            <a:endParaRPr lang="en-US" altLang="ja-JP" dirty="0">
              <a:solidFill>
                <a:srgbClr val="000000"/>
              </a:solidFill>
              <a:latin typeface="Arial" charset="0"/>
              <a:cs typeface="Arial" charset="0"/>
            </a:endParaRPr>
          </a:p>
          <a:p>
            <a:pPr marL="285750" indent="-285750" algn="just" eaLnBrk="1" hangingPunct="1">
              <a:spcBef>
                <a:spcPts val="1200"/>
              </a:spcBef>
              <a:buFont typeface="Wingdings" panose="05000000000000000000" pitchFamily="2" charset="2"/>
              <a:buChar char="p"/>
            </a:pPr>
            <a:r>
              <a:rPr lang="ja-JP" altLang="en-US" dirty="0">
                <a:solidFill>
                  <a:srgbClr val="000000"/>
                </a:solidFill>
                <a:latin typeface="Arial" charset="0"/>
                <a:cs typeface="Arial" charset="0"/>
              </a:rPr>
              <a:t>北太平洋北部、</a:t>
            </a:r>
            <a:r>
              <a:rPr lang="ja-JP" altLang="en-US" dirty="0" smtClean="0">
                <a:solidFill>
                  <a:srgbClr val="000000"/>
                </a:solidFill>
                <a:latin typeface="Arial" charset="0"/>
                <a:cs typeface="Arial" charset="0"/>
              </a:rPr>
              <a:t>及び南大洋の、夏季、及び冬季の雲頂高度の特徴を比較した。</a:t>
            </a:r>
            <a:endParaRPr lang="en-US" altLang="ja-JP" dirty="0" smtClean="0">
              <a:solidFill>
                <a:srgbClr val="000000"/>
              </a:solidFill>
              <a:latin typeface="Arial" charset="0"/>
              <a:cs typeface="Arial" charset="0"/>
            </a:endParaRPr>
          </a:p>
          <a:p>
            <a:pPr lvl="1" algn="just" eaLnBrk="1" hangingPunct="1">
              <a:spcBef>
                <a:spcPts val="1200"/>
              </a:spcBef>
              <a:buFont typeface="Wingdings" panose="05000000000000000000" pitchFamily="2" charset="2"/>
              <a:buChar char="l"/>
            </a:pPr>
            <a:r>
              <a:rPr lang="ja-JP" altLang="en-US" dirty="0" smtClean="0">
                <a:solidFill>
                  <a:srgbClr val="000000"/>
                </a:solidFill>
                <a:latin typeface="Arial" charset="0"/>
                <a:cs typeface="Arial" charset="0"/>
              </a:rPr>
              <a:t>モデルの中緯度海洋下層雲の雲頂高度は、自然界のそれらの特徴をある程度はとらえられている。</a:t>
            </a:r>
            <a:endParaRPr lang="en-US" altLang="ja-JP" dirty="0" smtClean="0">
              <a:solidFill>
                <a:srgbClr val="000000"/>
              </a:solidFill>
              <a:latin typeface="Arial" charset="0"/>
              <a:cs typeface="Arial" charset="0"/>
            </a:endParaRPr>
          </a:p>
          <a:p>
            <a:pPr lvl="1" algn="just" eaLnBrk="1" hangingPunct="1">
              <a:spcBef>
                <a:spcPts val="1200"/>
              </a:spcBef>
              <a:buFont typeface="Wingdings" panose="05000000000000000000" pitchFamily="2" charset="2"/>
              <a:buChar char="l"/>
            </a:pPr>
            <a:r>
              <a:rPr lang="ja-JP" altLang="en-US" dirty="0" smtClean="0">
                <a:solidFill>
                  <a:srgbClr val="000000"/>
                </a:solidFill>
                <a:latin typeface="Arial" charset="0"/>
                <a:cs typeface="Arial" charset="0"/>
              </a:rPr>
              <a:t>しかし、違いも見られた。</a:t>
            </a:r>
            <a:endParaRPr lang="en-US" altLang="ja-JP" dirty="0" smtClean="0">
              <a:solidFill>
                <a:srgbClr val="000000"/>
              </a:solidFill>
              <a:latin typeface="Arial" charset="0"/>
              <a:cs typeface="Arial" charset="0"/>
            </a:endParaRPr>
          </a:p>
          <a:p>
            <a:pPr lvl="2" algn="just" eaLnBrk="1" hangingPunct="1">
              <a:spcBef>
                <a:spcPts val="1200"/>
              </a:spcBef>
              <a:buFont typeface="Arial" charset="0"/>
              <a:buChar char="•"/>
            </a:pPr>
            <a:r>
              <a:rPr lang="ja-JP" altLang="en-US" dirty="0">
                <a:solidFill>
                  <a:srgbClr val="000000"/>
                </a:solidFill>
                <a:latin typeface="Arial" charset="0"/>
                <a:cs typeface="Arial" charset="0"/>
              </a:rPr>
              <a:t>季節変化</a:t>
            </a:r>
            <a:r>
              <a:rPr lang="ja-JP" altLang="en-US" dirty="0" smtClean="0">
                <a:solidFill>
                  <a:srgbClr val="000000"/>
                </a:solidFill>
                <a:latin typeface="Arial" charset="0"/>
                <a:cs typeface="Arial" charset="0"/>
              </a:rPr>
              <a:t>の振幅が十分でない（特に、冬季などに低すぎ。）。</a:t>
            </a:r>
            <a:endParaRPr lang="en-US" altLang="ja-JP" dirty="0" smtClean="0">
              <a:solidFill>
                <a:srgbClr val="000000"/>
              </a:solidFill>
              <a:latin typeface="Arial" charset="0"/>
              <a:cs typeface="Arial" charset="0"/>
            </a:endParaRPr>
          </a:p>
          <a:p>
            <a:pPr lvl="2" algn="just" eaLnBrk="1" hangingPunct="1">
              <a:spcBef>
                <a:spcPts val="1200"/>
              </a:spcBef>
              <a:buFont typeface="Arial" charset="0"/>
              <a:buChar char="•"/>
            </a:pPr>
            <a:r>
              <a:rPr lang="ja-JP" altLang="en-US" dirty="0">
                <a:solidFill>
                  <a:srgbClr val="000000"/>
                </a:solidFill>
                <a:latin typeface="Arial" charset="0"/>
                <a:cs typeface="Arial" charset="0"/>
              </a:rPr>
              <a:t>南大洋</a:t>
            </a:r>
            <a:r>
              <a:rPr lang="ja-JP" altLang="en-US" dirty="0" smtClean="0">
                <a:solidFill>
                  <a:srgbClr val="000000"/>
                </a:solidFill>
                <a:latin typeface="Arial" charset="0"/>
                <a:cs typeface="Arial" charset="0"/>
              </a:rPr>
              <a:t>で低すぎ。</a:t>
            </a:r>
            <a:endParaRPr lang="en-US" altLang="ja-JP" dirty="0" smtClean="0">
              <a:solidFill>
                <a:srgbClr val="000000"/>
              </a:solidFill>
              <a:latin typeface="Arial" charset="0"/>
              <a:cs typeface="Arial" charset="0"/>
            </a:endParaRPr>
          </a:p>
          <a:p>
            <a:pPr lvl="2" algn="just" eaLnBrk="1" hangingPunct="1">
              <a:spcBef>
                <a:spcPts val="1200"/>
              </a:spcBef>
              <a:buFont typeface="Arial" charset="0"/>
              <a:buChar char="•"/>
            </a:pPr>
            <a:r>
              <a:rPr lang="ja-JP" altLang="en-US" dirty="0">
                <a:solidFill>
                  <a:srgbClr val="000000"/>
                </a:solidFill>
                <a:latin typeface="Arial" charset="0"/>
                <a:cs typeface="Arial" charset="0"/>
              </a:rPr>
              <a:t>南大洋</a:t>
            </a:r>
            <a:r>
              <a:rPr lang="ja-JP" altLang="en-US" dirty="0" smtClean="0">
                <a:solidFill>
                  <a:srgbClr val="000000"/>
                </a:solidFill>
                <a:latin typeface="Arial" charset="0"/>
                <a:cs typeface="Arial" charset="0"/>
              </a:rPr>
              <a:t>で、高緯度に行くほど雲頂が高くなる様子が十分に表現されていない。</a:t>
            </a:r>
            <a:endParaRPr lang="en-US" altLang="ja-JP" dirty="0" smtClean="0">
              <a:solidFill>
                <a:srgbClr val="000000"/>
              </a:solidFill>
              <a:latin typeface="Arial" charset="0"/>
              <a:cs typeface="Arial" charset="0"/>
            </a:endParaRPr>
          </a:p>
          <a:p>
            <a:pPr marL="719138" lvl="1" indent="-261938" algn="just" eaLnBrk="1" hangingPunct="1">
              <a:spcBef>
                <a:spcPts val="1200"/>
              </a:spcBef>
            </a:pPr>
            <a:r>
              <a:rPr lang="ja-JP" altLang="en-US" dirty="0" smtClean="0">
                <a:solidFill>
                  <a:srgbClr val="000000"/>
                </a:solidFill>
                <a:latin typeface="Arial" charset="0"/>
                <a:cs typeface="Arial" charset="0"/>
              </a:rPr>
              <a:t>⇒こうした違いを把握することは、モデルにおける雲のパラメタリゼーション改善のヒントを与えてくれる。</a:t>
            </a:r>
            <a:endParaRPr lang="en-US" altLang="ja-JP" dirty="0" smtClean="0">
              <a:solidFill>
                <a:srgbClr val="000000"/>
              </a:solidFill>
              <a:latin typeface="Arial" charset="0"/>
              <a:cs typeface="Arial" charset="0"/>
            </a:endParaRPr>
          </a:p>
          <a:p>
            <a:pPr marL="457200" lvl="1" indent="0" algn="just" eaLnBrk="1" hangingPunct="1">
              <a:spcBef>
                <a:spcPts val="1200"/>
              </a:spcBef>
            </a:pPr>
            <a:endParaRPr lang="en-US" altLang="ja-JP" dirty="0" smtClean="0">
              <a:solidFill>
                <a:srgbClr val="000000"/>
              </a:solidFill>
              <a:latin typeface="Arial" charset="0"/>
              <a:cs typeface="Arial" charset="0"/>
            </a:endParaRPr>
          </a:p>
          <a:p>
            <a:pPr marL="285750" indent="-285750" algn="just" eaLnBrk="1" hangingPunct="1">
              <a:spcBef>
                <a:spcPts val="1200"/>
              </a:spcBef>
              <a:buFont typeface="Wingdings" panose="05000000000000000000" pitchFamily="2" charset="2"/>
              <a:buChar char="p"/>
            </a:pPr>
            <a:r>
              <a:rPr lang="ja-JP" altLang="en-US" dirty="0">
                <a:solidFill>
                  <a:srgbClr val="000000"/>
                </a:solidFill>
                <a:latin typeface="Arial" charset="0"/>
                <a:cs typeface="Arial" charset="0"/>
              </a:rPr>
              <a:t>比較における、モデルの雲オーバーラップ仮定のインパクトを調べた。</a:t>
            </a:r>
            <a:endParaRPr lang="en-US" altLang="ja-JP" dirty="0">
              <a:solidFill>
                <a:srgbClr val="000000"/>
              </a:solidFill>
              <a:latin typeface="Arial" charset="0"/>
              <a:cs typeface="Arial" charset="0"/>
            </a:endParaRPr>
          </a:p>
          <a:p>
            <a:pPr marL="457200" lvl="1" indent="0" algn="just" eaLnBrk="1" hangingPunct="1">
              <a:spcBef>
                <a:spcPts val="1200"/>
              </a:spcBef>
            </a:pPr>
            <a:r>
              <a:rPr lang="ja-JP" altLang="en-US" dirty="0">
                <a:solidFill>
                  <a:srgbClr val="000000"/>
                </a:solidFill>
                <a:latin typeface="Arial" charset="0"/>
                <a:cs typeface="Arial" charset="0"/>
              </a:rPr>
              <a:t>⇒　モデルの系統誤差ほどには、インパクトは大きくはないが、ある程度</a:t>
            </a:r>
            <a:r>
              <a:rPr lang="ja-JP" altLang="en-US" dirty="0" smtClean="0">
                <a:solidFill>
                  <a:srgbClr val="000000"/>
                </a:solidFill>
                <a:latin typeface="Arial" charset="0"/>
                <a:cs typeface="Arial" charset="0"/>
              </a:rPr>
              <a:t>影響</a:t>
            </a:r>
            <a:r>
              <a:rPr lang="ja-JP" altLang="en-US" dirty="0">
                <a:solidFill>
                  <a:srgbClr val="000000"/>
                </a:solidFill>
                <a:latin typeface="Arial" charset="0"/>
                <a:cs typeface="Arial" charset="0"/>
              </a:rPr>
              <a:t>。</a:t>
            </a:r>
            <a:endParaRPr lang="en-US" altLang="ja-JP" dirty="0">
              <a:solidFill>
                <a:srgbClr val="000000"/>
              </a:solidFill>
              <a:latin typeface="Arial" charset="0"/>
              <a:cs typeface="Arial" charset="0"/>
            </a:endParaRPr>
          </a:p>
        </p:txBody>
      </p:sp>
      <p:sp>
        <p:nvSpPr>
          <p:cNvPr id="4" name="テキスト ボックス 3"/>
          <p:cNvSpPr txBox="1"/>
          <p:nvPr/>
        </p:nvSpPr>
        <p:spPr>
          <a:xfrm>
            <a:off x="2204368" y="44624"/>
            <a:ext cx="4536504" cy="523220"/>
          </a:xfrm>
          <a:prstGeom prst="rect">
            <a:avLst/>
          </a:prstGeom>
          <a:noFill/>
        </p:spPr>
        <p:txBody>
          <a:bodyPr wrap="square" rtlCol="0">
            <a:spAutoFit/>
          </a:bodyPr>
          <a:lstStyle/>
          <a:p>
            <a:pPr algn="ctr"/>
            <a:r>
              <a:rPr kumimoji="1" lang="ja-JP" altLang="en-US" sz="2800" dirty="0" smtClean="0"/>
              <a:t>まとめ</a:t>
            </a:r>
            <a:endParaRPr kumimoji="1" lang="ja-JP" altLang="en-US" sz="2800" dirty="0"/>
          </a:p>
        </p:txBody>
      </p:sp>
      <p:sp>
        <p:nvSpPr>
          <p:cNvPr id="2" name="テキスト ボックス 1"/>
          <p:cNvSpPr txBox="1"/>
          <p:nvPr/>
        </p:nvSpPr>
        <p:spPr>
          <a:xfrm>
            <a:off x="6876256" y="44624"/>
            <a:ext cx="2160240" cy="369332"/>
          </a:xfrm>
          <a:prstGeom prst="rect">
            <a:avLst/>
          </a:prstGeom>
          <a:noFill/>
        </p:spPr>
        <p:txBody>
          <a:bodyPr wrap="square" rtlCol="0">
            <a:spAutoFit/>
          </a:bodyPr>
          <a:lstStyle/>
          <a:p>
            <a:r>
              <a:rPr kumimoji="1" lang="en-US" altLang="ja-JP" dirty="0" smtClean="0"/>
              <a:t>Kawai et al. (2014b)</a:t>
            </a:r>
            <a:endParaRPr kumimoji="1" lang="ja-JP" altLang="en-US" dirty="0"/>
          </a:p>
        </p:txBody>
      </p:sp>
    </p:spTree>
    <p:extLst>
      <p:ext uri="{BB962C8B-B14F-4D97-AF65-F5344CB8AC3E}">
        <p14:creationId xmlns:p14="http://schemas.microsoft.com/office/powerpoint/2010/main" val="32677924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238317" y="476672"/>
            <a:ext cx="4536504" cy="523220"/>
          </a:xfrm>
          <a:prstGeom prst="rect">
            <a:avLst/>
          </a:prstGeom>
          <a:noFill/>
        </p:spPr>
        <p:txBody>
          <a:bodyPr wrap="square" rtlCol="0">
            <a:spAutoFit/>
          </a:bodyPr>
          <a:lstStyle/>
          <a:p>
            <a:pPr algn="ctr"/>
            <a:r>
              <a:rPr lang="ja-JP" altLang="en-US" sz="2800" dirty="0" smtClean="0"/>
              <a:t>参考</a:t>
            </a:r>
            <a:r>
              <a:rPr lang="ja-JP" altLang="en-US" sz="2800" dirty="0"/>
              <a:t>文献</a:t>
            </a:r>
            <a:endParaRPr kumimoji="1" lang="ja-JP" altLang="en-US" sz="2800" dirty="0"/>
          </a:p>
        </p:txBody>
      </p:sp>
      <p:sp>
        <p:nvSpPr>
          <p:cNvPr id="3" name="テキスト ボックス 2"/>
          <p:cNvSpPr txBox="1"/>
          <p:nvPr/>
        </p:nvSpPr>
        <p:spPr>
          <a:xfrm>
            <a:off x="395536" y="1340768"/>
            <a:ext cx="8424936" cy="3970318"/>
          </a:xfrm>
          <a:prstGeom prst="rect">
            <a:avLst/>
          </a:prstGeom>
          <a:noFill/>
        </p:spPr>
        <p:txBody>
          <a:bodyPr wrap="square" rtlCol="0">
            <a:spAutoFit/>
          </a:bodyPr>
          <a:lstStyle/>
          <a:p>
            <a:pPr marL="627063" indent="-627063" algn="just"/>
            <a:r>
              <a:rPr lang="en-US" altLang="ja-JP" dirty="0" smtClean="0">
                <a:latin typeface="Times New Roman" panose="02020603050405020304" pitchFamily="18" charset="0"/>
                <a:cs typeface="Times New Roman" panose="02020603050405020304" pitchFamily="18" charset="0"/>
              </a:rPr>
              <a:t>Kawai</a:t>
            </a:r>
            <a:r>
              <a:rPr lang="en-US" altLang="ja-JP" dirty="0">
                <a:latin typeface="Times New Roman" panose="02020603050405020304" pitchFamily="18" charset="0"/>
                <a:cs typeface="Times New Roman" panose="02020603050405020304" pitchFamily="18" charset="0"/>
              </a:rPr>
              <a:t>, H., S. Yabu, Y. </a:t>
            </a:r>
            <a:r>
              <a:rPr lang="en-US" altLang="ja-JP" dirty="0" err="1">
                <a:latin typeface="Times New Roman" panose="02020603050405020304" pitchFamily="18" charset="0"/>
                <a:cs typeface="Times New Roman" panose="02020603050405020304" pitchFamily="18" charset="0"/>
              </a:rPr>
              <a:t>Hagihara</a:t>
            </a:r>
            <a:r>
              <a:rPr lang="en-US" altLang="ja-JP" dirty="0">
                <a:latin typeface="Times New Roman" panose="02020603050405020304" pitchFamily="18" charset="0"/>
                <a:cs typeface="Times New Roman" panose="02020603050405020304" pitchFamily="18" charset="0"/>
              </a:rPr>
              <a:t>, T. Koshiro, and H. Okamoto, </a:t>
            </a:r>
            <a:r>
              <a:rPr lang="en-US" altLang="ja-JP" dirty="0" smtClean="0">
                <a:latin typeface="Times New Roman" panose="02020603050405020304" pitchFamily="18" charset="0"/>
                <a:cs typeface="Times New Roman" panose="02020603050405020304" pitchFamily="18" charset="0"/>
              </a:rPr>
              <a:t>2014a: </a:t>
            </a:r>
            <a:r>
              <a:rPr lang="en-US" altLang="ja-JP" dirty="0">
                <a:latin typeface="Times New Roman" panose="02020603050405020304" pitchFamily="18" charset="0"/>
                <a:cs typeface="Times New Roman" panose="02020603050405020304" pitchFamily="18" charset="0"/>
              </a:rPr>
              <a:t>Characteristics of Vertical Structures of Marine Boundary Layer Clouds over Mid-Latitudes. submitted</a:t>
            </a:r>
            <a:r>
              <a:rPr lang="en-US" altLang="ja-JP" dirty="0" smtClean="0">
                <a:latin typeface="Times New Roman" panose="02020603050405020304" pitchFamily="18" charset="0"/>
                <a:cs typeface="Times New Roman" panose="02020603050405020304" pitchFamily="18" charset="0"/>
              </a:rPr>
              <a:t>.</a:t>
            </a:r>
          </a:p>
          <a:p>
            <a:pPr marL="627063" indent="-627063" algn="just"/>
            <a:endParaRPr lang="en-US" altLang="ja-JP" dirty="0" smtClean="0">
              <a:latin typeface="Times New Roman" panose="02020603050405020304" pitchFamily="18" charset="0"/>
              <a:cs typeface="Times New Roman" panose="02020603050405020304" pitchFamily="18" charset="0"/>
            </a:endParaRPr>
          </a:p>
          <a:p>
            <a:pPr marL="627063" indent="-627063" algn="just"/>
            <a:r>
              <a:rPr lang="en-US" altLang="ja-JP" dirty="0">
                <a:latin typeface="Times New Roman" panose="02020603050405020304" pitchFamily="18" charset="0"/>
                <a:cs typeface="Times New Roman" panose="02020603050405020304" pitchFamily="18" charset="0"/>
              </a:rPr>
              <a:t>Kawai, H., S. Yabu, and Y. </a:t>
            </a:r>
            <a:r>
              <a:rPr lang="en-US" altLang="ja-JP" dirty="0" err="1">
                <a:latin typeface="Times New Roman" panose="02020603050405020304" pitchFamily="18" charset="0"/>
                <a:cs typeface="Times New Roman" panose="02020603050405020304" pitchFamily="18" charset="0"/>
              </a:rPr>
              <a:t>Hagihara</a:t>
            </a:r>
            <a:r>
              <a:rPr lang="en-US" altLang="ja-JP" dirty="0">
                <a:latin typeface="Times New Roman" panose="02020603050405020304" pitchFamily="18" charset="0"/>
                <a:cs typeface="Times New Roman" panose="02020603050405020304" pitchFamily="18" charset="0"/>
              </a:rPr>
              <a:t>, </a:t>
            </a:r>
            <a:r>
              <a:rPr lang="en-US" altLang="ja-JP" dirty="0" smtClean="0">
                <a:latin typeface="Times New Roman" panose="02020603050405020304" pitchFamily="18" charset="0"/>
                <a:cs typeface="Times New Roman" panose="02020603050405020304" pitchFamily="18" charset="0"/>
              </a:rPr>
              <a:t>2014b: </a:t>
            </a:r>
            <a:r>
              <a:rPr lang="en-US" altLang="ja-JP" dirty="0">
                <a:latin typeface="Times New Roman" panose="02020603050405020304" pitchFamily="18" charset="0"/>
                <a:cs typeface="Times New Roman" panose="02020603050405020304" pitchFamily="18" charset="0"/>
              </a:rPr>
              <a:t>The Evaluation of the Vertical Structures of Marine Boundary Layer Clouds over Mid-Latitude. </a:t>
            </a:r>
            <a:r>
              <a:rPr lang="en-US" altLang="ja-JP" i="1" dirty="0">
                <a:latin typeface="Times New Roman" panose="02020603050405020304" pitchFamily="18" charset="0"/>
                <a:cs typeface="Times New Roman" panose="02020603050405020304" pitchFamily="18" charset="0"/>
              </a:rPr>
              <a:t>CAS/JSC WGNE Research Activities in Atmospheric and Oceanic Modelling/WMO</a:t>
            </a:r>
            <a:r>
              <a:rPr lang="en-US" altLang="ja-JP" dirty="0">
                <a:latin typeface="Times New Roman" panose="02020603050405020304" pitchFamily="18" charset="0"/>
                <a:cs typeface="Times New Roman" panose="02020603050405020304" pitchFamily="18" charset="0"/>
              </a:rPr>
              <a:t>, </a:t>
            </a:r>
            <a:r>
              <a:rPr lang="en-US" altLang="ja-JP" dirty="0" smtClean="0">
                <a:latin typeface="Times New Roman" panose="02020603050405020304" pitchFamily="18" charset="0"/>
                <a:cs typeface="Times New Roman" panose="02020603050405020304" pitchFamily="18" charset="0"/>
              </a:rPr>
              <a:t>in press.</a:t>
            </a:r>
          </a:p>
          <a:p>
            <a:pPr marL="627063" indent="-627063" algn="just"/>
            <a:endParaRPr lang="en-US" altLang="ja-JP" dirty="0" smtClean="0">
              <a:latin typeface="Times New Roman" panose="02020603050405020304" pitchFamily="18" charset="0"/>
              <a:cs typeface="Times New Roman" panose="02020603050405020304" pitchFamily="18" charset="0"/>
            </a:endParaRPr>
          </a:p>
          <a:p>
            <a:pPr marL="627063" indent="-627063" algn="just"/>
            <a:r>
              <a:rPr lang="en-US" altLang="ja-JP" dirty="0" err="1">
                <a:latin typeface="Times New Roman" panose="02020603050405020304" pitchFamily="18" charset="0"/>
                <a:cs typeface="Times New Roman" panose="02020603050405020304" pitchFamily="18" charset="0"/>
              </a:rPr>
              <a:t>Hagihara</a:t>
            </a:r>
            <a:r>
              <a:rPr lang="en-US" altLang="ja-JP" dirty="0">
                <a:latin typeface="Times New Roman" panose="02020603050405020304" pitchFamily="18" charset="0"/>
                <a:cs typeface="Times New Roman" panose="02020603050405020304" pitchFamily="18" charset="0"/>
              </a:rPr>
              <a:t>, Y., H. Okamoto, and R. Yoshida, 2010: Development of a combined </a:t>
            </a:r>
            <a:r>
              <a:rPr lang="en-US" altLang="ja-JP" dirty="0" err="1">
                <a:latin typeface="Times New Roman" panose="02020603050405020304" pitchFamily="18" charset="0"/>
                <a:cs typeface="Times New Roman" panose="02020603050405020304" pitchFamily="18" charset="0"/>
              </a:rPr>
              <a:t>CloudSat</a:t>
            </a:r>
            <a:r>
              <a:rPr lang="en-US" altLang="ja-JP" dirty="0">
                <a:latin typeface="Times New Roman" panose="02020603050405020304" pitchFamily="18" charset="0"/>
                <a:cs typeface="Times New Roman" panose="02020603050405020304" pitchFamily="18" charset="0"/>
              </a:rPr>
              <a:t>-CALIPSO cloud mask to show global cloud distribution. </a:t>
            </a:r>
            <a:r>
              <a:rPr lang="en-US" altLang="ja-JP" i="1" dirty="0">
                <a:latin typeface="Times New Roman" panose="02020603050405020304" pitchFamily="18" charset="0"/>
                <a:cs typeface="Times New Roman" panose="02020603050405020304" pitchFamily="18" charset="0"/>
              </a:rPr>
              <a:t>J. </a:t>
            </a:r>
            <a:r>
              <a:rPr lang="en-US" altLang="ja-JP" i="1" dirty="0" err="1">
                <a:latin typeface="Times New Roman" panose="02020603050405020304" pitchFamily="18" charset="0"/>
                <a:cs typeface="Times New Roman" panose="02020603050405020304" pitchFamily="18" charset="0"/>
              </a:rPr>
              <a:t>Geophys</a:t>
            </a:r>
            <a:r>
              <a:rPr lang="en-US" altLang="ja-JP" i="1" dirty="0">
                <a:latin typeface="Times New Roman" panose="02020603050405020304" pitchFamily="18" charset="0"/>
                <a:cs typeface="Times New Roman" panose="02020603050405020304" pitchFamily="18" charset="0"/>
              </a:rPr>
              <a:t>. Res.</a:t>
            </a:r>
            <a:r>
              <a:rPr lang="en-US" altLang="ja-JP" dirty="0">
                <a:latin typeface="Times New Roman" panose="02020603050405020304" pitchFamily="18" charset="0"/>
                <a:cs typeface="Times New Roman" panose="02020603050405020304" pitchFamily="18" charset="0"/>
              </a:rPr>
              <a:t>, </a:t>
            </a:r>
            <a:r>
              <a:rPr lang="en-US" altLang="ja-JP" b="1" dirty="0">
                <a:latin typeface="Times New Roman" panose="02020603050405020304" pitchFamily="18" charset="0"/>
                <a:cs typeface="Times New Roman" panose="02020603050405020304" pitchFamily="18" charset="0"/>
              </a:rPr>
              <a:t>115</a:t>
            </a:r>
            <a:r>
              <a:rPr lang="en-US" altLang="ja-JP" dirty="0">
                <a:latin typeface="Times New Roman" panose="02020603050405020304" pitchFamily="18" charset="0"/>
                <a:cs typeface="Times New Roman" panose="02020603050405020304" pitchFamily="18" charset="0"/>
              </a:rPr>
              <a:t>, D00H33, doi:10.1029/2009JD012344</a:t>
            </a:r>
            <a:r>
              <a:rPr lang="en-US" altLang="ja-JP" dirty="0" smtClean="0">
                <a:latin typeface="Times New Roman" panose="02020603050405020304" pitchFamily="18" charset="0"/>
                <a:cs typeface="Times New Roman" panose="02020603050405020304" pitchFamily="18" charset="0"/>
              </a:rPr>
              <a:t>.</a:t>
            </a:r>
          </a:p>
          <a:p>
            <a:pPr marL="627063" indent="-627063" algn="just"/>
            <a:endParaRPr kumimoji="1" lang="en-US" altLang="ja-JP" dirty="0">
              <a:latin typeface="Times New Roman" panose="02020603050405020304" pitchFamily="18" charset="0"/>
              <a:cs typeface="Times New Roman" panose="02020603050405020304" pitchFamily="18" charset="0"/>
            </a:endParaRPr>
          </a:p>
          <a:p>
            <a:pPr marL="627063" indent="-627063" algn="just"/>
            <a:r>
              <a:rPr lang="en-US" altLang="ja-JP" dirty="0">
                <a:latin typeface="Times New Roman" panose="02020603050405020304" pitchFamily="18" charset="0"/>
                <a:cs typeface="Times New Roman" panose="02020603050405020304" pitchFamily="18" charset="0"/>
              </a:rPr>
              <a:t>Hogan, R. J. and A. J. Illingworth, 2000: Deriving cloud overlap statistics from radar. </a:t>
            </a:r>
            <a:r>
              <a:rPr lang="en-US" altLang="ja-JP" i="1" dirty="0">
                <a:latin typeface="Times New Roman" panose="02020603050405020304" pitchFamily="18" charset="0"/>
                <a:cs typeface="Times New Roman" panose="02020603050405020304" pitchFamily="18" charset="0"/>
              </a:rPr>
              <a:t>Q.J.R. </a:t>
            </a:r>
            <a:r>
              <a:rPr lang="en-US" altLang="ja-JP" i="1" dirty="0" err="1">
                <a:latin typeface="Times New Roman" panose="02020603050405020304" pitchFamily="18" charset="0"/>
                <a:cs typeface="Times New Roman" panose="02020603050405020304" pitchFamily="18" charset="0"/>
              </a:rPr>
              <a:t>Meteorol</a:t>
            </a:r>
            <a:r>
              <a:rPr lang="en-US" altLang="ja-JP" i="1" dirty="0">
                <a:latin typeface="Times New Roman" panose="02020603050405020304" pitchFamily="18" charset="0"/>
                <a:cs typeface="Times New Roman" panose="02020603050405020304" pitchFamily="18" charset="0"/>
              </a:rPr>
              <a:t>. Soc.</a:t>
            </a:r>
            <a:r>
              <a:rPr lang="en-US" altLang="ja-JP" dirty="0">
                <a:latin typeface="Times New Roman" panose="02020603050405020304" pitchFamily="18" charset="0"/>
                <a:cs typeface="Times New Roman" panose="02020603050405020304" pitchFamily="18" charset="0"/>
              </a:rPr>
              <a:t>, </a:t>
            </a:r>
            <a:r>
              <a:rPr lang="en-US" altLang="ja-JP" b="1" dirty="0">
                <a:latin typeface="Times New Roman" panose="02020603050405020304" pitchFamily="18" charset="0"/>
                <a:cs typeface="Times New Roman" panose="02020603050405020304" pitchFamily="18" charset="0"/>
              </a:rPr>
              <a:t>126</a:t>
            </a:r>
            <a:r>
              <a:rPr lang="en-US" altLang="ja-JP" dirty="0">
                <a:latin typeface="Times New Roman" panose="02020603050405020304" pitchFamily="18" charset="0"/>
                <a:cs typeface="Times New Roman" panose="02020603050405020304" pitchFamily="18" charset="0"/>
              </a:rPr>
              <a:t>, 2903–2909.</a:t>
            </a:r>
            <a:endParaRPr kumimoji="1" lang="ja-JP" alt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8761830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7963</TotalTime>
  <Words>1207</Words>
  <Application>Microsoft Office PowerPoint</Application>
  <PresentationFormat>画面に合わせる (4:3)</PresentationFormat>
  <Paragraphs>132</Paragraphs>
  <Slides>9</Slides>
  <Notes>1</Notes>
  <HiddenSlides>0</HiddenSlides>
  <MMClips>0</MMClips>
  <ScaleCrop>false</ScaleCrop>
  <HeadingPairs>
    <vt:vector size="4" baseType="variant">
      <vt:variant>
        <vt:lpstr>テーマ</vt:lpstr>
      </vt:variant>
      <vt:variant>
        <vt:i4>2</vt:i4>
      </vt:variant>
      <vt:variant>
        <vt:lpstr>スライド タイトル</vt:lpstr>
      </vt:variant>
      <vt:variant>
        <vt:i4>9</vt:i4>
      </vt:variant>
    </vt:vector>
  </HeadingPairs>
  <TitlesOfParts>
    <vt:vector size="11" baseType="lpstr">
      <vt:lpstr>Office テーマ</vt:lpstr>
      <vt:lpstr>1_Office テーマ</vt:lpstr>
      <vt:lpstr>全球モデルにおける中緯度海上下層雲の雲頂高度の検証</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Kawai</dc:creator>
  <cp:lastModifiedBy>Kawai</cp:lastModifiedBy>
  <cp:revision>356</cp:revision>
  <cp:lastPrinted>2013-03-05T11:44:21Z</cp:lastPrinted>
  <dcterms:created xsi:type="dcterms:W3CDTF">2012-12-26T02:44:07Z</dcterms:created>
  <dcterms:modified xsi:type="dcterms:W3CDTF">2014-03-12T08:09:04Z</dcterms:modified>
</cp:coreProperties>
</file>