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7" r:id="rId4"/>
    <p:sldMasterId id="2147483710" r:id="rId5"/>
  </p:sldMasterIdLst>
  <p:notesMasterIdLst>
    <p:notesMasterId r:id="rId31"/>
  </p:notesMasterIdLst>
  <p:handoutMasterIdLst>
    <p:handoutMasterId r:id="rId32"/>
  </p:handoutMasterIdLst>
  <p:sldIdLst>
    <p:sldId id="256" r:id="rId6"/>
    <p:sldId id="286" r:id="rId7"/>
    <p:sldId id="269" r:id="rId8"/>
    <p:sldId id="276" r:id="rId9"/>
    <p:sldId id="280" r:id="rId10"/>
    <p:sldId id="274" r:id="rId11"/>
    <p:sldId id="281" r:id="rId12"/>
    <p:sldId id="275" r:id="rId13"/>
    <p:sldId id="272" r:id="rId14"/>
    <p:sldId id="271" r:id="rId15"/>
    <p:sldId id="258" r:id="rId16"/>
    <p:sldId id="259" r:id="rId17"/>
    <p:sldId id="257" r:id="rId18"/>
    <p:sldId id="260" r:id="rId19"/>
    <p:sldId id="261" r:id="rId20"/>
    <p:sldId id="262" r:id="rId21"/>
    <p:sldId id="263" r:id="rId22"/>
    <p:sldId id="282" r:id="rId23"/>
    <p:sldId id="283" r:id="rId24"/>
    <p:sldId id="265" r:id="rId25"/>
    <p:sldId id="264" r:id="rId26"/>
    <p:sldId id="266" r:id="rId27"/>
    <p:sldId id="267" r:id="rId28"/>
    <p:sldId id="268" r:id="rId29"/>
    <p:sldId id="285" r:id="rId30"/>
  </p:sldIdLst>
  <p:sldSz cx="12192000" cy="6858000"/>
  <p:notesSz cx="6888163" cy="100203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83" autoAdjust="0"/>
  </p:normalViewPr>
  <p:slideViewPr>
    <p:cSldViewPr snapToGrid="0">
      <p:cViewPr varScale="1">
        <p:scale>
          <a:sx n="74" d="100"/>
          <a:sy n="74" d="100"/>
        </p:scale>
        <p:origin x="720"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viewProps" Target="view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902075" y="0"/>
            <a:ext cx="2984500" cy="501650"/>
          </a:xfrm>
          <a:prstGeom prst="rect">
            <a:avLst/>
          </a:prstGeom>
        </p:spPr>
        <p:txBody>
          <a:bodyPr vert="horz" lIns="91440" tIns="45720" rIns="91440" bIns="45720" rtlCol="0"/>
          <a:lstStyle>
            <a:lvl1pPr algn="r">
              <a:defRPr sz="1200"/>
            </a:lvl1pPr>
          </a:lstStyle>
          <a:p>
            <a:fld id="{3A376C7B-CD47-42FD-AE4E-F9234C12C99B}" type="datetimeFigureOut">
              <a:rPr kumimoji="1" lang="ja-JP" altLang="en-US" smtClean="0"/>
              <a:t>2014/4/3</a:t>
            </a:fld>
            <a:endParaRPr kumimoji="1" lang="ja-JP" altLang="en-US"/>
          </a:p>
        </p:txBody>
      </p:sp>
      <p:sp>
        <p:nvSpPr>
          <p:cNvPr id="4" name="フッター プレースホルダー 3"/>
          <p:cNvSpPr>
            <a:spLocks noGrp="1"/>
          </p:cNvSpPr>
          <p:nvPr>
            <p:ph type="ftr" sz="quarter" idx="2"/>
          </p:nvPr>
        </p:nvSpPr>
        <p:spPr>
          <a:xfrm>
            <a:off x="0" y="9518650"/>
            <a:ext cx="2984500" cy="50165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902075" y="9518650"/>
            <a:ext cx="2984500" cy="501650"/>
          </a:xfrm>
          <a:prstGeom prst="rect">
            <a:avLst/>
          </a:prstGeom>
        </p:spPr>
        <p:txBody>
          <a:bodyPr vert="horz" lIns="91440" tIns="45720" rIns="91440" bIns="45720" rtlCol="0" anchor="b"/>
          <a:lstStyle>
            <a:lvl1pPr algn="r">
              <a:defRPr sz="1200"/>
            </a:lvl1pPr>
          </a:lstStyle>
          <a:p>
            <a:fld id="{BB443674-A3D9-4FDF-B3D0-34CB6FB8B911}" type="slidenum">
              <a:rPr kumimoji="1" lang="ja-JP" altLang="en-US" smtClean="0"/>
              <a:t>‹#›</a:t>
            </a:fld>
            <a:endParaRPr kumimoji="1" lang="ja-JP" altLang="en-US"/>
          </a:p>
        </p:txBody>
      </p:sp>
    </p:spTree>
    <p:extLst>
      <p:ext uri="{BB962C8B-B14F-4D97-AF65-F5344CB8AC3E}">
        <p14:creationId xmlns:p14="http://schemas.microsoft.com/office/powerpoint/2010/main" val="24677560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kumimoji="1" lang="ja-JP" altLang="en-US"/>
          </a:p>
        </p:txBody>
      </p:sp>
      <p:sp>
        <p:nvSpPr>
          <p:cNvPr id="3" name="日付プレースホルダー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8C0158D-9451-44A2-A64A-DE39AD017F35}" type="datetimeFigureOut">
              <a:rPr kumimoji="1" lang="ja-JP" altLang="en-US" smtClean="0"/>
              <a:t>2014/4/3</a:t>
            </a:fld>
            <a:endParaRPr kumimoji="1" lang="ja-JP" altLang="en-US"/>
          </a:p>
        </p:txBody>
      </p:sp>
      <p:sp>
        <p:nvSpPr>
          <p:cNvPr id="4" name="スライド イメージ プレースホルダー 3"/>
          <p:cNvSpPr>
            <a:spLocks noGrp="1" noRot="1" noChangeAspect="1"/>
          </p:cNvSpPr>
          <p:nvPr>
            <p:ph type="sldImg" idx="2"/>
          </p:nvPr>
        </p:nvSpPr>
        <p:spPr>
          <a:xfrm>
            <a:off x="439738" y="1252538"/>
            <a:ext cx="6008687" cy="3381375"/>
          </a:xfrm>
          <a:prstGeom prst="rect">
            <a:avLst/>
          </a:prstGeom>
          <a:noFill/>
          <a:ln w="12700">
            <a:solidFill>
              <a:prstClr val="black"/>
            </a:solidFill>
          </a:ln>
        </p:spPr>
        <p:txBody>
          <a:bodyPr vert="horz" lIns="96616" tIns="48308" rIns="96616" bIns="48308" rtlCol="0" anchor="ctr"/>
          <a:lstStyle/>
          <a:p>
            <a:endParaRPr lang="ja-JP" altLang="en-US"/>
          </a:p>
        </p:txBody>
      </p:sp>
      <p:sp>
        <p:nvSpPr>
          <p:cNvPr id="5" name="ノート プレースホルダー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kumimoji="1" lang="ja-JP" altLang="en-US"/>
          </a:p>
        </p:txBody>
      </p:sp>
      <p:sp>
        <p:nvSpPr>
          <p:cNvPr id="7" name="スライド番号プレースホルダー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F892ECE9-2BBE-4D5E-8C56-DA15626F3243}" type="slidenum">
              <a:rPr kumimoji="1" lang="ja-JP" altLang="en-US" smtClean="0"/>
              <a:t>‹#›</a:t>
            </a:fld>
            <a:endParaRPr kumimoji="1" lang="ja-JP" altLang="en-US"/>
          </a:p>
        </p:txBody>
      </p:sp>
    </p:spTree>
    <p:extLst>
      <p:ext uri="{BB962C8B-B14F-4D97-AF65-F5344CB8AC3E}">
        <p14:creationId xmlns:p14="http://schemas.microsoft.com/office/powerpoint/2010/main" val="47959998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3</a:t>
            </a:fld>
            <a:endParaRPr kumimoji="1" lang="ja-JP" altLang="en-US"/>
          </a:p>
        </p:txBody>
      </p:sp>
    </p:spTree>
    <p:extLst>
      <p:ext uri="{BB962C8B-B14F-4D97-AF65-F5344CB8AC3E}">
        <p14:creationId xmlns:p14="http://schemas.microsoft.com/office/powerpoint/2010/main" val="633891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11</a:t>
            </a:fld>
            <a:endParaRPr kumimoji="1" lang="ja-JP" altLang="en-US"/>
          </a:p>
        </p:txBody>
      </p:sp>
    </p:spTree>
    <p:extLst>
      <p:ext uri="{BB962C8B-B14F-4D97-AF65-F5344CB8AC3E}">
        <p14:creationId xmlns:p14="http://schemas.microsoft.com/office/powerpoint/2010/main" val="28532966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smtClean="0"/>
              <a:t>2005</a:t>
            </a:r>
            <a:r>
              <a:rPr kumimoji="1" lang="ja-JP" altLang="en-US" dirty="0" smtClean="0"/>
              <a:t>年以降は温暖化予測，</a:t>
            </a:r>
            <a:r>
              <a:rPr kumimoji="1" lang="en-US" altLang="ja-JP" dirty="0" smtClean="0"/>
              <a:t>MRI</a:t>
            </a:r>
            <a:r>
              <a:rPr kumimoji="1" lang="ja-JP" altLang="en-US" dirty="0" smtClean="0"/>
              <a:t>は沿岸の親潮貫入がでている。</a:t>
            </a:r>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14</a:t>
            </a:fld>
            <a:endParaRPr kumimoji="1" lang="ja-JP" altLang="en-US"/>
          </a:p>
        </p:txBody>
      </p:sp>
    </p:spTree>
    <p:extLst>
      <p:ext uri="{BB962C8B-B14F-4D97-AF65-F5344CB8AC3E}">
        <p14:creationId xmlns:p14="http://schemas.microsoft.com/office/powerpoint/2010/main" val="26155581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各モデルの水温分布の特徴は，温暖化予測でも維持され，水温があがる</a:t>
            </a:r>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15</a:t>
            </a:fld>
            <a:endParaRPr kumimoji="1" lang="ja-JP" altLang="en-US"/>
          </a:p>
        </p:txBody>
      </p:sp>
    </p:spTree>
    <p:extLst>
      <p:ext uri="{BB962C8B-B14F-4D97-AF65-F5344CB8AC3E}">
        <p14:creationId xmlns:p14="http://schemas.microsoft.com/office/powerpoint/2010/main" val="39220581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各モデルのくせは変わらない</a:t>
            </a:r>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17</a:t>
            </a:fld>
            <a:endParaRPr kumimoji="1" lang="ja-JP" altLang="en-US"/>
          </a:p>
        </p:txBody>
      </p:sp>
    </p:spTree>
    <p:extLst>
      <p:ext uri="{BB962C8B-B14F-4D97-AF65-F5344CB8AC3E}">
        <p14:creationId xmlns:p14="http://schemas.microsoft.com/office/powerpoint/2010/main" val="1840854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18</a:t>
            </a:fld>
            <a:endParaRPr kumimoji="1" lang="ja-JP" altLang="en-US"/>
          </a:p>
        </p:txBody>
      </p:sp>
    </p:spTree>
    <p:extLst>
      <p:ext uri="{BB962C8B-B14F-4D97-AF65-F5344CB8AC3E}">
        <p14:creationId xmlns:p14="http://schemas.microsoft.com/office/powerpoint/2010/main" val="35626992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F892ECE9-2BBE-4D5E-8C56-DA15626F3243}" type="slidenum">
              <a:rPr kumimoji="1" lang="ja-JP" altLang="en-US" smtClean="0"/>
              <a:t>21</a:t>
            </a:fld>
            <a:endParaRPr kumimoji="1" lang="ja-JP" altLang="en-US"/>
          </a:p>
        </p:txBody>
      </p:sp>
    </p:spTree>
    <p:extLst>
      <p:ext uri="{BB962C8B-B14F-4D97-AF65-F5344CB8AC3E}">
        <p14:creationId xmlns:p14="http://schemas.microsoft.com/office/powerpoint/2010/main" val="40866948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8096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2804241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15754046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112682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158623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506490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18749783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8" name="フッター プレースホルダー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ー 8"/>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098523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4" name="フッター プレースホルダー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ー 4"/>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715734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3" name="フッター プレースホルダー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ー 3"/>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0034822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1312648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14574244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6" name="フッター プレースホルダー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ー 6"/>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1941168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83649953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12"/>
          </p:nvPr>
        </p:nvSpPr>
        <p:spPr/>
        <p:txBody>
          <a:body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384931496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35E99B-FDAF-4F87-9629-A3B00432207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6683087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8BA4D1-55EE-4AE7-80C1-E76E15BC76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33578295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59D89A-9ED4-4264-AE8D-6875A10319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6092523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0FA8A3-2187-491B-9D8B-6C3DE0D9136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44178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C4E299B-D2BA-49DC-BFCE-353AB34BD8B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80858269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12F7F1C-0619-41A7-9555-57E9FC5564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724422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3D1F54A-F89B-4CB9-A4B4-7353AA8A75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7022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86266960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60410A-97D4-4E7A-9B16-1AC2781933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132556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8746E5-F1CD-404A-B27B-DC5E5A52A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65203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E647F9-AFE7-4B7D-883D-D58DE654DE0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7128567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016B29-5DE7-408F-B175-675A0D07BD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5818369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F9D9FF-9837-4FC8-BAD7-D73FC161C61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118009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35E99B-FDAF-4F87-9629-A3B00432207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92998063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8BA4D1-55EE-4AE7-80C1-E76E15BC76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845790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59D89A-9ED4-4264-AE8D-6875A10319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06061900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0FA8A3-2187-491B-9D8B-6C3DE0D9136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275392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C4E299B-D2BA-49DC-BFCE-353AB34BD8B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9034066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14012247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12F7F1C-0619-41A7-9555-57E9FC5564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24587096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3D1F54A-F89B-4CB9-A4B4-7353AA8A75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57051914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60410A-97D4-4E7A-9B16-1AC2781933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1764504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8746E5-F1CD-404A-B27B-DC5E5A52A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357017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E647F9-AFE7-4B7D-883D-D58DE654DE0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1678266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016B29-5DE7-408F-B175-675A0D07BD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82228285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F9D9FF-9837-4FC8-BAD7-D73FC161C61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77657088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lang="ja-JP" altLang="en-US" smtClean="0"/>
              <a:t>マスタ タイトルの書式設定</a:t>
            </a:r>
            <a:endParaRPr lang="ja-JP" altLang="en-US"/>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smtClean="0"/>
              <a:t>マスタ サブタイトルの書式設定</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F35E99B-FDAF-4F87-9629-A3B004322077}"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9977644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A8BA4D1-55EE-4AE7-80C1-E76E15BC766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10045504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smtClean="0"/>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059D89A-9ED4-4264-AE8D-6875A103192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515676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83038623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F60FA8A3-2187-491B-9D8B-6C3DE0D91369}"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35651408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smtClean="0"/>
              <a:t>マスタ タイトルの書式設定</a:t>
            </a:r>
            <a:endParaRPr lang="ja-JP" altLang="en-US"/>
          </a:p>
        </p:txBody>
      </p:sp>
      <p:sp>
        <p:nvSpPr>
          <p:cNvPr id="3" name="テキスト プレースホルダ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4" name="コンテンツ プレースホルダ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テキスト プレースホルダ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 テキストの書式設定</a:t>
            </a:r>
          </a:p>
        </p:txBody>
      </p:sp>
      <p:sp>
        <p:nvSpPr>
          <p:cNvPr id="6" name="コンテンツ プレースホルダ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4C4E299B-D2BA-49DC-BFCE-353AB34BD8B8}"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244994410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12F7F1C-0619-41A7-9555-57E9FC5564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6462894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63D1F54A-F89B-4CB9-A4B4-7353AA8A75CF}"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18733674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lang="ja-JP" altLang="en-US" smtClean="0"/>
              <a:t>マスタ タイトルの書式設定</a:t>
            </a:r>
            <a:endParaRPr lang="ja-JP" altLang="en-US"/>
          </a:p>
        </p:txBody>
      </p:sp>
      <p:sp>
        <p:nvSpPr>
          <p:cNvPr id="3" name="コンテンツ プレースホルダ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テキスト プレースホルダ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2F60410A-97D4-4E7A-9B16-1AC2781933D0}"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6645036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lang="ja-JP" altLang="en-US" smtClean="0"/>
              <a:t>マスタ タイトルの書式設定</a:t>
            </a:r>
            <a:endParaRPr lang="ja-JP" altLang="en-US"/>
          </a:p>
        </p:txBody>
      </p:sp>
      <p:sp>
        <p:nvSpPr>
          <p:cNvPr id="3" name="図プレースホルダ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smtClean="0"/>
          </a:p>
        </p:txBody>
      </p:sp>
      <p:sp>
        <p:nvSpPr>
          <p:cNvPr id="4" name="テキスト プレースホルダ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smtClean="0"/>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C8746E5-F1CD-404A-B27B-DC5E5A52AF6E}"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407883086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6CE647F9-AFE7-4B7D-883D-D58DE654DE05}"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831304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lang="ja-JP" altLang="en-US" smtClean="0"/>
              <a:t>マスタ タイトルの書式設定</a:t>
            </a:r>
            <a:endParaRPr lang="ja-JP" altLang="en-US"/>
          </a:p>
        </p:txBody>
      </p:sp>
      <p:sp>
        <p:nvSpPr>
          <p:cNvPr id="3" name="縦書きテキスト プレースホルダ 2"/>
          <p:cNvSpPr>
            <a:spLocks noGrp="1"/>
          </p:cNvSpPr>
          <p:nvPr>
            <p:ph type="body" orient="vert" idx="1"/>
          </p:nvPr>
        </p:nvSpPr>
        <p:spPr>
          <a:xfrm>
            <a:off x="609600" y="274639"/>
            <a:ext cx="8026400" cy="5851525"/>
          </a:xfrm>
        </p:spPr>
        <p:txBody>
          <a:bodyPr vert="eaVert"/>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09016B29-5DE7-408F-B175-675A0D07BD0B}"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32452237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bl" preserve="1">
  <p:cSld name="タイトルと表">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0" y="274638"/>
            <a:ext cx="10972800" cy="1143000"/>
          </a:xfrm>
        </p:spPr>
        <p:txBody>
          <a:bodyPr/>
          <a:lstStyle/>
          <a:p>
            <a:r>
              <a:rPr lang="ja-JP" altLang="en-US" smtClean="0"/>
              <a:t>マスタ タイトルの書式設定</a:t>
            </a:r>
            <a:endParaRPr lang="ja-JP" altLang="en-US"/>
          </a:p>
        </p:txBody>
      </p:sp>
      <p:sp>
        <p:nvSpPr>
          <p:cNvPr id="3" name="表プレースホルダ 2"/>
          <p:cNvSpPr>
            <a:spLocks noGrp="1"/>
          </p:cNvSpPr>
          <p:nvPr>
            <p:ph type="tbl" idx="1"/>
          </p:nvPr>
        </p:nvSpPr>
        <p:spPr>
          <a:xfrm>
            <a:off x="609600" y="1600201"/>
            <a:ext cx="10972800" cy="4525963"/>
          </a:xfrm>
        </p:spPr>
        <p:txBody>
          <a:bodyPr/>
          <a:lstStyle/>
          <a:p>
            <a:pPr lvl="0"/>
            <a:endParaRPr lang="ja-JP" alt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84F9D9FF-9837-4FC8-BAD7-D73FC161C61A}" type="slidenum">
              <a:rPr lang="en-US" altLang="ja-JP">
                <a:solidFill>
                  <a:srgbClr val="000000"/>
                </a:solidFill>
              </a:rPr>
              <a:pPr/>
              <a:t>‹#›</a:t>
            </a:fld>
            <a:endParaRPr lang="en-US" altLang="ja-JP">
              <a:solidFill>
                <a:srgbClr val="000000"/>
              </a:solidFill>
            </a:endParaRPr>
          </a:p>
        </p:txBody>
      </p:sp>
    </p:spTree>
    <p:extLst>
      <p:ext uri="{BB962C8B-B14F-4D97-AF65-F5344CB8AC3E}">
        <p14:creationId xmlns:p14="http://schemas.microsoft.com/office/powerpoint/2010/main" val="9185671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9833546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0905618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1269918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AF014D8A-2135-4F82-8B7F-C633C4F5898B}" type="datetimeFigureOut">
              <a:rPr kumimoji="1" lang="ja-JP" altLang="en-US" smtClean="0"/>
              <a:t>2014/4/3</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2553494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4.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theme" Target="../theme/theme5.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014D8A-2135-4F82-8B7F-C633C4F5898B}" type="datetimeFigureOut">
              <a:rPr kumimoji="1" lang="ja-JP" altLang="en-US" smtClean="0"/>
              <a:t>2014/4/3</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937764-7178-427A-909F-18B29F1F6E83}" type="slidenum">
              <a:rPr kumimoji="1" lang="ja-JP" altLang="en-US" smtClean="0"/>
              <a:t>‹#›</a:t>
            </a:fld>
            <a:endParaRPr kumimoji="1" lang="ja-JP" altLang="en-US"/>
          </a:p>
        </p:txBody>
      </p:sp>
    </p:spTree>
    <p:extLst>
      <p:ext uri="{BB962C8B-B14F-4D97-AF65-F5344CB8AC3E}">
        <p14:creationId xmlns:p14="http://schemas.microsoft.com/office/powerpoint/2010/main" val="33656157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4F8C9B-46F6-4E68-9355-F64EC8407F76}" type="datetimeFigureOut">
              <a:rPr lang="ja-JP" altLang="en-US" smtClean="0">
                <a:solidFill>
                  <a:prstClr val="black">
                    <a:tint val="75000"/>
                  </a:prstClr>
                </a:solidFill>
              </a:rPr>
              <a:pPr/>
              <a:t>2014/4/3</a:t>
            </a:fld>
            <a:endParaRPr lang="ja-JP" altLang="en-US">
              <a:solidFill>
                <a:prstClr val="black">
                  <a:tint val="75000"/>
                </a:prstClr>
              </a:solidFill>
            </a:endParaRPr>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6A8299-9807-419A-942E-1655BD1BB927}" type="slidenum">
              <a:rPr lang="ja-JP" altLang="en-US" smtClean="0">
                <a:solidFill>
                  <a:prstClr val="black">
                    <a:tint val="75000"/>
                  </a:prstClr>
                </a:solidFill>
              </a:rPr>
              <a:pPr/>
              <a:t>‹#›</a:t>
            </a:fld>
            <a:endParaRPr lang="ja-JP" altLang="en-US">
              <a:solidFill>
                <a:prstClr val="black">
                  <a:tint val="75000"/>
                </a:prstClr>
              </a:solidFill>
            </a:endParaRPr>
          </a:p>
        </p:txBody>
      </p:sp>
    </p:spTree>
    <p:extLst>
      <p:ext uri="{BB962C8B-B14F-4D97-AF65-F5344CB8AC3E}">
        <p14:creationId xmlns:p14="http://schemas.microsoft.com/office/powerpoint/2010/main" val="27541956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691757-B121-4193-81CA-03301DDDFE1D}" type="slidenum">
              <a:rPr lang="en-US" altLang="ja-JP" smtClean="0">
                <a:solidFill>
                  <a:srgbClr val="000000"/>
                </a:solidFill>
              </a:rPr>
              <a:pPr fontAlgn="base">
                <a:spcBef>
                  <a:spcPct val="0"/>
                </a:spcBef>
                <a:spcAft>
                  <a:spcPct val="0"/>
                </a:spcAft>
              </a:pPr>
              <a:t>‹#›</a:t>
            </a:fld>
            <a:endParaRPr lang="en-US" altLang="ja-JP" smtClean="0">
              <a:solidFill>
                <a:srgbClr val="000000"/>
              </a:solidFill>
            </a:endParaRPr>
          </a:p>
        </p:txBody>
      </p:sp>
    </p:spTree>
    <p:extLst>
      <p:ext uri="{BB962C8B-B14F-4D97-AF65-F5344CB8AC3E}">
        <p14:creationId xmlns:p14="http://schemas.microsoft.com/office/powerpoint/2010/main" val="143210884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691757-B121-4193-81CA-03301DDDFE1D}" type="slidenum">
              <a:rPr lang="en-US" altLang="ja-JP" smtClean="0">
                <a:solidFill>
                  <a:srgbClr val="000000"/>
                </a:solidFill>
              </a:rPr>
              <a:pPr fontAlgn="base">
                <a:spcBef>
                  <a:spcPct val="0"/>
                </a:spcBef>
                <a:spcAft>
                  <a:spcPct val="0"/>
                </a:spcAft>
              </a:pPr>
              <a:t>‹#›</a:t>
            </a:fld>
            <a:endParaRPr lang="en-US" altLang="ja-JP" smtClean="0">
              <a:solidFill>
                <a:srgbClr val="000000"/>
              </a:solidFill>
            </a:endParaRPr>
          </a:p>
        </p:txBody>
      </p:sp>
    </p:spTree>
    <p:extLst>
      <p:ext uri="{BB962C8B-B14F-4D97-AF65-F5344CB8AC3E}">
        <p14:creationId xmlns:p14="http://schemas.microsoft.com/office/powerpoint/2010/main" val="1951471225"/>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smtClean="0"/>
              <a:t>マスタ タイトルの書式設定</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ltLang="ja-JP">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5D691757-B121-4193-81CA-03301DDDFE1D}" type="slidenum">
              <a:rPr lang="en-US" altLang="ja-JP" smtClean="0">
                <a:solidFill>
                  <a:srgbClr val="000000"/>
                </a:solidFill>
              </a:rPr>
              <a:pPr fontAlgn="base">
                <a:spcBef>
                  <a:spcPct val="0"/>
                </a:spcBef>
                <a:spcAft>
                  <a:spcPct val="0"/>
                </a:spcAft>
              </a:pPr>
              <a:t>‹#›</a:t>
            </a:fld>
            <a:endParaRPr lang="en-US" altLang="ja-JP" smtClean="0">
              <a:solidFill>
                <a:srgbClr val="000000"/>
              </a:solidFill>
            </a:endParaRPr>
          </a:p>
        </p:txBody>
      </p:sp>
    </p:spTree>
    <p:extLst>
      <p:ext uri="{BB962C8B-B14F-4D97-AF65-F5344CB8AC3E}">
        <p14:creationId xmlns:p14="http://schemas.microsoft.com/office/powerpoint/2010/main" val="454513539"/>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Arial"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Arial"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Arial" charset="0"/>
          <a:ea typeface="ＭＳ Ｐゴシック" pitchFamily="50" charset="-128"/>
        </a:defRPr>
      </a:lvl5pPr>
      <a:lvl6pPr marL="457200" algn="ctr" rtl="0" fontAlgn="base">
        <a:spcBef>
          <a:spcPct val="0"/>
        </a:spcBef>
        <a:spcAft>
          <a:spcPct val="0"/>
        </a:spcAft>
        <a:defRPr kumimoji="1" sz="4400">
          <a:solidFill>
            <a:schemeClr val="tx2"/>
          </a:solidFill>
          <a:latin typeface="Arial" charset="0"/>
          <a:ea typeface="ＭＳ Ｐゴシック" pitchFamily="50" charset="-128"/>
        </a:defRPr>
      </a:lvl6pPr>
      <a:lvl7pPr marL="914400" algn="ctr" rtl="0" fontAlgn="base">
        <a:spcBef>
          <a:spcPct val="0"/>
        </a:spcBef>
        <a:spcAft>
          <a:spcPct val="0"/>
        </a:spcAft>
        <a:defRPr kumimoji="1" sz="4400">
          <a:solidFill>
            <a:schemeClr val="tx2"/>
          </a:solidFill>
          <a:latin typeface="Arial" charset="0"/>
          <a:ea typeface="ＭＳ Ｐゴシック" pitchFamily="50" charset="-128"/>
        </a:defRPr>
      </a:lvl7pPr>
      <a:lvl8pPr marL="1371600" algn="ctr" rtl="0" fontAlgn="base">
        <a:spcBef>
          <a:spcPct val="0"/>
        </a:spcBef>
        <a:spcAft>
          <a:spcPct val="0"/>
        </a:spcAft>
        <a:defRPr kumimoji="1" sz="4400">
          <a:solidFill>
            <a:schemeClr val="tx2"/>
          </a:solidFill>
          <a:latin typeface="Arial" charset="0"/>
          <a:ea typeface="ＭＳ Ｐゴシック" pitchFamily="50" charset="-128"/>
        </a:defRPr>
      </a:lvl8pPr>
      <a:lvl9pPr marL="1828800" algn="ctr" rtl="0" fontAlgn="base">
        <a:spcBef>
          <a:spcPct val="0"/>
        </a:spcBef>
        <a:spcAft>
          <a:spcPct val="0"/>
        </a:spcAft>
        <a:defRPr kumimoji="1" sz="4400">
          <a:solidFill>
            <a:schemeClr val="tx2"/>
          </a:solidFill>
          <a:latin typeface="Arial"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18.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1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g"/></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7.xml"/><Relationship Id="rId5" Type="http://schemas.openxmlformats.org/officeDocument/2006/relationships/image" Target="../media/image28.jpg"/><Relationship Id="rId4" Type="http://schemas.openxmlformats.org/officeDocument/2006/relationships/image" Target="../media/image27.jpg"/></Relationships>
</file>

<file path=ppt/slides/_rels/slide17.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7.xml"/><Relationship Id="rId5" Type="http://schemas.openxmlformats.org/officeDocument/2006/relationships/image" Target="../media/image40.jpg"/><Relationship Id="rId4" Type="http://schemas.openxmlformats.org/officeDocument/2006/relationships/image" Target="../media/image39.jpg"/></Relationships>
</file>

<file path=ppt/slides/_rels/slide2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2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7.xml"/><Relationship Id="rId5" Type="http://schemas.openxmlformats.org/officeDocument/2006/relationships/image" Target="../media/image46.jpg"/><Relationship Id="rId4" Type="http://schemas.openxmlformats.org/officeDocument/2006/relationships/image" Target="../media/image49.jpg"/></Relationships>
</file>

<file path=ppt/slides/_rels/slide24.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7.xml"/><Relationship Id="rId4" Type="http://schemas.openxmlformats.org/officeDocument/2006/relationships/image" Target="../media/image52.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slideLayout" Target="../slideLayouts/slideLayout53.xml"/><Relationship Id="rId6" Type="http://schemas.openxmlformats.org/officeDocument/2006/relationships/image" Target="../media/image6.png"/><Relationship Id="rId5" Type="http://schemas.openxmlformats.org/officeDocument/2006/relationships/image" Target="../media/image5.wmf"/><Relationship Id="rId4" Type="http://schemas.openxmlformats.org/officeDocument/2006/relationships/image" Target="../media/image4.wmf"/></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png"/><Relationship Id="rId1" Type="http://schemas.openxmlformats.org/officeDocument/2006/relationships/slideLayout" Target="../slideLayouts/slideLayout40.xml"/></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3.emf"/><Relationship Id="rId4" Type="http://schemas.openxmlformats.org/officeDocument/2006/relationships/package" Target="../embeddings/Microsoft_Excel_Worksheet1.xlsx"/></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64296" y="1122363"/>
            <a:ext cx="9803704" cy="2387600"/>
          </a:xfrm>
        </p:spPr>
        <p:txBody>
          <a:bodyPr>
            <a:normAutofit fontScale="90000"/>
          </a:bodyPr>
          <a:lstStyle/>
          <a:p>
            <a:r>
              <a:rPr kumimoji="1" lang="en-US" altLang="ja-JP" dirty="0" smtClean="0">
                <a:latin typeface="+mn-ea"/>
                <a:ea typeface="+mn-ea"/>
              </a:rPr>
              <a:t>CMIP5</a:t>
            </a:r>
            <a:r>
              <a:rPr kumimoji="1" lang="ja-JP" altLang="en-US" dirty="0" smtClean="0"/>
              <a:t>気候モデルにおける三陸沿岸の</a:t>
            </a:r>
            <a:r>
              <a:rPr kumimoji="1" lang="en-US" altLang="ja-JP" dirty="0" smtClean="0"/>
              <a:t>SST</a:t>
            </a:r>
            <a:r>
              <a:rPr kumimoji="1" lang="ja-JP" altLang="en-US" dirty="0" smtClean="0"/>
              <a:t>の再現と将来予測</a:t>
            </a:r>
            <a:endParaRPr kumimoji="1" lang="ja-JP" altLang="en-US" dirty="0"/>
          </a:p>
        </p:txBody>
      </p:sp>
      <p:sp>
        <p:nvSpPr>
          <p:cNvPr id="3" name="サブタイトル 2"/>
          <p:cNvSpPr>
            <a:spLocks noGrp="1"/>
          </p:cNvSpPr>
          <p:nvPr>
            <p:ph type="subTitle" idx="1"/>
          </p:nvPr>
        </p:nvSpPr>
        <p:spPr>
          <a:xfrm>
            <a:off x="1524000" y="3877611"/>
            <a:ext cx="9144000" cy="1655762"/>
          </a:xfrm>
        </p:spPr>
        <p:txBody>
          <a:bodyPr/>
          <a:lstStyle/>
          <a:p>
            <a:r>
              <a:rPr kumimoji="1" lang="ja-JP" altLang="en-US" dirty="0" smtClean="0"/>
              <a:t>児玉安正・</a:t>
            </a:r>
            <a:r>
              <a:rPr kumimoji="1" lang="en-US" altLang="ja-JP" dirty="0" err="1" smtClean="0"/>
              <a:t>Ibnu</a:t>
            </a:r>
            <a:r>
              <a:rPr kumimoji="1" lang="ja-JP" altLang="en-US" dirty="0" smtClean="0"/>
              <a:t>　</a:t>
            </a:r>
            <a:r>
              <a:rPr kumimoji="1" lang="en-US" altLang="ja-JP" dirty="0" err="1" smtClean="0"/>
              <a:t>Fathrio</a:t>
            </a:r>
            <a:r>
              <a:rPr kumimoji="1" lang="ja-JP" altLang="en-US" dirty="0" smtClean="0"/>
              <a:t>・佐々木実紀</a:t>
            </a:r>
            <a:endParaRPr kumimoji="1" lang="en-US" altLang="ja-JP" dirty="0" smtClean="0"/>
          </a:p>
          <a:p>
            <a:r>
              <a:rPr lang="ja-JP" altLang="en-US" dirty="0"/>
              <a:t>（弘前</a:t>
            </a:r>
            <a:r>
              <a:rPr lang="ja-JP" altLang="en-US" dirty="0" smtClean="0"/>
              <a:t>大学大学院・理工学研究科）</a:t>
            </a:r>
            <a:endParaRPr kumimoji="1" lang="ja-JP" altLang="en-US" dirty="0"/>
          </a:p>
        </p:txBody>
      </p:sp>
    </p:spTree>
    <p:extLst>
      <p:ext uri="{BB962C8B-B14F-4D97-AF65-F5344CB8AC3E}">
        <p14:creationId xmlns:p14="http://schemas.microsoft.com/office/powerpoint/2010/main" val="35017467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p:cNvSpPr/>
          <p:nvPr/>
        </p:nvSpPr>
        <p:spPr>
          <a:xfrm>
            <a:off x="0" y="2321496"/>
            <a:ext cx="9144000" cy="453650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prstClr val="white"/>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48319" y="1654263"/>
            <a:ext cx="3459535" cy="4305091"/>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06060" y="0"/>
            <a:ext cx="4661657" cy="2452310"/>
          </a:xfrm>
          <a:prstGeom prst="rect">
            <a:avLst/>
          </a:prstGeom>
        </p:spPr>
      </p:pic>
      <p:pic>
        <p:nvPicPr>
          <p:cNvPr id="11" name="図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66338" y="4395687"/>
            <a:ext cx="4657695" cy="2450226"/>
          </a:xfrm>
          <a:prstGeom prst="rect">
            <a:avLst/>
          </a:prstGeom>
        </p:spPr>
      </p:pic>
      <p:sp>
        <p:nvSpPr>
          <p:cNvPr id="2" name="テキスト ボックス 1"/>
          <p:cNvSpPr txBox="1"/>
          <p:nvPr/>
        </p:nvSpPr>
        <p:spPr>
          <a:xfrm>
            <a:off x="321972" y="437882"/>
            <a:ext cx="3501151" cy="646331"/>
          </a:xfrm>
          <a:prstGeom prst="rect">
            <a:avLst/>
          </a:prstGeom>
          <a:noFill/>
        </p:spPr>
        <p:txBody>
          <a:bodyPr wrap="none" rtlCol="0">
            <a:spAutoFit/>
          </a:bodyPr>
          <a:lstStyle/>
          <a:p>
            <a:r>
              <a:rPr kumimoji="1" lang="ja-JP" altLang="en-US" dirty="0" smtClean="0"/>
              <a:t>参照領域と</a:t>
            </a:r>
            <a:endParaRPr kumimoji="1" lang="en-US" altLang="ja-JP" dirty="0" smtClean="0"/>
          </a:p>
          <a:p>
            <a:r>
              <a:rPr kumimoji="1" lang="ja-JP" altLang="en-US" dirty="0" smtClean="0"/>
              <a:t>各モデルのＳＳＴ（</a:t>
            </a:r>
            <a:r>
              <a:rPr kumimoji="1" lang="en-US" altLang="ja-JP" dirty="0" smtClean="0"/>
              <a:t>historical/future)</a:t>
            </a:r>
            <a:endParaRPr kumimoji="1" lang="ja-JP" altLang="en-US" dirty="0"/>
          </a:p>
        </p:txBody>
      </p:sp>
      <p:cxnSp>
        <p:nvCxnSpPr>
          <p:cNvPr id="7" name="直線矢印コネクタ 6"/>
          <p:cNvCxnSpPr/>
          <p:nvPr/>
        </p:nvCxnSpPr>
        <p:spPr>
          <a:xfrm flipH="1">
            <a:off x="2927230" y="1365161"/>
            <a:ext cx="1639108" cy="14681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H="1">
            <a:off x="3078051" y="3500585"/>
            <a:ext cx="1628009" cy="4514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flipV="1">
            <a:off x="3133866" y="4991533"/>
            <a:ext cx="1863137" cy="4343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3" name="図 12"/>
          <p:cNvPicPr>
            <a:picLocks noChangeAspect="1"/>
          </p:cNvPicPr>
          <p:nvPr/>
        </p:nvPicPr>
        <p:blipFill rotWithShape="1">
          <a:blip r:embed="rId5" cstate="print">
            <a:extLst>
              <a:ext uri="{28A0092B-C50C-407E-A947-70E740481C1C}">
                <a14:useLocalDpi xmlns:a14="http://schemas.microsoft.com/office/drawing/2010/main" val="0"/>
              </a:ext>
            </a:extLst>
          </a:blip>
          <a:srcRect l="8702" r="9441"/>
          <a:stretch/>
        </p:blipFill>
        <p:spPr>
          <a:xfrm>
            <a:off x="4997003" y="1960386"/>
            <a:ext cx="3907854" cy="2511409"/>
          </a:xfrm>
          <a:prstGeom prst="rect">
            <a:avLst/>
          </a:prstGeom>
        </p:spPr>
      </p:pic>
    </p:spTree>
    <p:extLst>
      <p:ext uri="{BB962C8B-B14F-4D97-AF65-F5344CB8AC3E}">
        <p14:creationId xmlns:p14="http://schemas.microsoft.com/office/powerpoint/2010/main" val="24539546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a:extLst>
              <a:ext uri="{28A0092B-C50C-407E-A947-70E740481C1C}">
                <a14:useLocalDpi xmlns:a14="http://schemas.microsoft.com/office/drawing/2010/main" val="0"/>
              </a:ext>
            </a:extLst>
          </a:blip>
          <a:srcRect l="10431" r="8224"/>
          <a:stretch/>
        </p:blipFill>
        <p:spPr>
          <a:xfrm>
            <a:off x="2249509" y="428202"/>
            <a:ext cx="9942491" cy="6429798"/>
          </a:xfrm>
          <a:prstGeom prst="rect">
            <a:avLst/>
          </a:prstGeom>
        </p:spPr>
      </p:pic>
      <p:sp>
        <p:nvSpPr>
          <p:cNvPr id="3" name="テキスト ボックス 2"/>
          <p:cNvSpPr txBox="1"/>
          <p:nvPr/>
        </p:nvSpPr>
        <p:spPr>
          <a:xfrm>
            <a:off x="1944710" y="373487"/>
            <a:ext cx="184731" cy="369332"/>
          </a:xfrm>
          <a:prstGeom prst="rect">
            <a:avLst/>
          </a:prstGeom>
          <a:noFill/>
        </p:spPr>
        <p:txBody>
          <a:bodyPr wrap="none" rtlCol="0">
            <a:spAutoFit/>
          </a:bodyPr>
          <a:lstStyle/>
          <a:p>
            <a:endParaRPr kumimoji="1" lang="ja-JP" altLang="en-US" dirty="0"/>
          </a:p>
        </p:txBody>
      </p:sp>
      <p:sp>
        <p:nvSpPr>
          <p:cNvPr id="4" name="テキスト ボックス 3"/>
          <p:cNvSpPr txBox="1"/>
          <p:nvPr/>
        </p:nvSpPr>
        <p:spPr>
          <a:xfrm>
            <a:off x="5769735" y="47154"/>
            <a:ext cx="1292341" cy="461665"/>
          </a:xfrm>
          <a:prstGeom prst="rect">
            <a:avLst/>
          </a:prstGeom>
          <a:noFill/>
        </p:spPr>
        <p:txBody>
          <a:bodyPr wrap="none" rtlCol="0">
            <a:spAutoFit/>
          </a:bodyPr>
          <a:lstStyle/>
          <a:p>
            <a:r>
              <a:rPr kumimoji="1" lang="ja-JP" altLang="en-US" sz="2400" b="1" dirty="0" smtClean="0">
                <a:solidFill>
                  <a:srgbClr val="FF0000"/>
                </a:solidFill>
              </a:rPr>
              <a:t>ＲＥＧ．１</a:t>
            </a:r>
            <a:endParaRPr kumimoji="1" lang="ja-JP" altLang="en-US" sz="2400" b="1" dirty="0">
              <a:solidFill>
                <a:srgbClr val="FF0000"/>
              </a:solidFill>
            </a:endParaRPr>
          </a:p>
        </p:txBody>
      </p:sp>
      <p:pic>
        <p:nvPicPr>
          <p:cNvPr id="5"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20523" y="3734873"/>
            <a:ext cx="1870369" cy="232751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28343165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20523" y="3734873"/>
            <a:ext cx="1870369" cy="232751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4" name="テキスト ボックス 3"/>
          <p:cNvSpPr txBox="1"/>
          <p:nvPr/>
        </p:nvSpPr>
        <p:spPr>
          <a:xfrm>
            <a:off x="5769735" y="47154"/>
            <a:ext cx="1292341" cy="461665"/>
          </a:xfrm>
          <a:prstGeom prst="rect">
            <a:avLst/>
          </a:prstGeom>
          <a:noFill/>
        </p:spPr>
        <p:txBody>
          <a:bodyPr wrap="none" rtlCol="0">
            <a:spAutoFit/>
          </a:bodyPr>
          <a:lstStyle/>
          <a:p>
            <a:r>
              <a:rPr kumimoji="1" lang="ja-JP" altLang="en-US" sz="2400" dirty="0" smtClean="0">
                <a:solidFill>
                  <a:srgbClr val="FF0000"/>
                </a:solidFill>
              </a:rPr>
              <a:t>ＲＥＧ．２</a:t>
            </a:r>
            <a:endParaRPr kumimoji="1" lang="ja-JP" altLang="en-US" sz="2400" dirty="0">
              <a:solidFill>
                <a:srgbClr val="FF0000"/>
              </a:solidFill>
            </a:endParaRPr>
          </a:p>
        </p:txBody>
      </p:sp>
      <p:pic>
        <p:nvPicPr>
          <p:cNvPr id="5" name="図 4"/>
          <p:cNvPicPr>
            <a:picLocks noChangeAspect="1"/>
          </p:cNvPicPr>
          <p:nvPr/>
        </p:nvPicPr>
        <p:blipFill rotWithShape="1">
          <a:blip r:embed="rId3">
            <a:extLst>
              <a:ext uri="{28A0092B-C50C-407E-A947-70E740481C1C}">
                <a14:useLocalDpi xmlns:a14="http://schemas.microsoft.com/office/drawing/2010/main" val="0"/>
              </a:ext>
            </a:extLst>
          </a:blip>
          <a:srcRect l="8702" r="9441"/>
          <a:stretch/>
        </p:blipFill>
        <p:spPr>
          <a:xfrm>
            <a:off x="2176083" y="508819"/>
            <a:ext cx="9488801" cy="6098043"/>
          </a:xfrm>
          <a:prstGeom prst="rect">
            <a:avLst/>
          </a:prstGeom>
        </p:spPr>
      </p:pic>
    </p:spTree>
    <p:extLst>
      <p:ext uri="{BB962C8B-B14F-4D97-AF65-F5344CB8AC3E}">
        <p14:creationId xmlns:p14="http://schemas.microsoft.com/office/powerpoint/2010/main" val="37455972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rotWithShape="1">
          <a:blip r:embed="rId2">
            <a:extLst>
              <a:ext uri="{28A0092B-C50C-407E-A947-70E740481C1C}">
                <a14:useLocalDpi xmlns:a14="http://schemas.microsoft.com/office/drawing/2010/main" val="0"/>
              </a:ext>
            </a:extLst>
          </a:blip>
          <a:srcRect l="10246" r="9472"/>
          <a:stretch/>
        </p:blipFill>
        <p:spPr>
          <a:xfrm>
            <a:off x="2202287" y="416486"/>
            <a:ext cx="9787943" cy="6413721"/>
          </a:xfrm>
          <a:prstGeom prst="rect">
            <a:avLst/>
          </a:prstGeom>
        </p:spPr>
      </p:pic>
      <p:pic>
        <p:nvPicPr>
          <p:cNvPr id="3" name="Picture 2"/>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31918" y="3747752"/>
            <a:ext cx="1870369" cy="2327512"/>
          </a:xfrm>
          <a:prstGeom prst="rect">
            <a:avLst/>
          </a:prstGeom>
          <a:noFill/>
          <a:ln w="2857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5" name="テキスト ボックス 4"/>
          <p:cNvSpPr txBox="1"/>
          <p:nvPr/>
        </p:nvSpPr>
        <p:spPr>
          <a:xfrm>
            <a:off x="6084443" y="47154"/>
            <a:ext cx="1292341" cy="461665"/>
          </a:xfrm>
          <a:prstGeom prst="rect">
            <a:avLst/>
          </a:prstGeom>
          <a:noFill/>
        </p:spPr>
        <p:txBody>
          <a:bodyPr wrap="none" rtlCol="0">
            <a:spAutoFit/>
          </a:bodyPr>
          <a:lstStyle/>
          <a:p>
            <a:r>
              <a:rPr kumimoji="1" lang="ja-JP" altLang="en-US" sz="2400" b="1" dirty="0" smtClean="0">
                <a:solidFill>
                  <a:srgbClr val="FF0000"/>
                </a:solidFill>
              </a:rPr>
              <a:t>ＲＥＧ．３</a:t>
            </a:r>
            <a:endParaRPr kumimoji="1" lang="ja-JP" altLang="en-US" sz="2400" b="1" dirty="0">
              <a:solidFill>
                <a:srgbClr val="FF0000"/>
              </a:solidFill>
            </a:endParaRPr>
          </a:p>
        </p:txBody>
      </p:sp>
    </p:spTree>
    <p:extLst>
      <p:ext uri="{BB962C8B-B14F-4D97-AF65-F5344CB8AC3E}">
        <p14:creationId xmlns:p14="http://schemas.microsoft.com/office/powerpoint/2010/main" val="4870633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5791" t="2403" r="7110" b="8238"/>
          <a:stretch/>
        </p:blipFill>
        <p:spPr>
          <a:xfrm>
            <a:off x="1480749" y="3535112"/>
            <a:ext cx="4097091" cy="3149862"/>
          </a:xfrm>
          <a:prstGeom prst="rect">
            <a:avLst/>
          </a:prstGeom>
        </p:spPr>
      </p:pic>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38682" y="3535112"/>
            <a:ext cx="4575331" cy="3428642"/>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6045" t="635" r="6533" b="10030"/>
          <a:stretch/>
        </p:blipFill>
        <p:spPr>
          <a:xfrm>
            <a:off x="1501932" y="260635"/>
            <a:ext cx="3918430" cy="3000600"/>
          </a:xfrm>
          <a:prstGeom prst="rect">
            <a:avLst/>
          </a:prstGeom>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b="8904"/>
          <a:stretch/>
        </p:blipFill>
        <p:spPr>
          <a:xfrm>
            <a:off x="6838682" y="260634"/>
            <a:ext cx="4413533" cy="3012917"/>
          </a:xfrm>
          <a:prstGeom prst="rect">
            <a:avLst/>
          </a:prstGeom>
        </p:spPr>
      </p:pic>
      <p:sp>
        <p:nvSpPr>
          <p:cNvPr id="6" name="テキスト ボックス 5"/>
          <p:cNvSpPr txBox="1"/>
          <p:nvPr/>
        </p:nvSpPr>
        <p:spPr>
          <a:xfrm>
            <a:off x="0" y="260635"/>
            <a:ext cx="1838965" cy="707886"/>
          </a:xfrm>
          <a:prstGeom prst="rect">
            <a:avLst/>
          </a:prstGeom>
          <a:noFill/>
        </p:spPr>
        <p:txBody>
          <a:bodyPr wrap="none" rtlCol="0">
            <a:spAutoFit/>
          </a:bodyPr>
          <a:lstStyle/>
          <a:p>
            <a:r>
              <a:rPr kumimoji="1" lang="en-US" altLang="ja-JP" sz="2000" dirty="0" smtClean="0"/>
              <a:t>July</a:t>
            </a:r>
            <a:r>
              <a:rPr kumimoji="1" lang="ja-JP" altLang="en-US" sz="2000" dirty="0" smtClean="0"/>
              <a:t>　</a:t>
            </a:r>
            <a:endParaRPr kumimoji="1" lang="en-US" altLang="ja-JP" sz="2000" dirty="0" smtClean="0"/>
          </a:p>
          <a:p>
            <a:r>
              <a:rPr kumimoji="1" lang="ja-JP" altLang="en-US" sz="2000" dirty="0" smtClean="0"/>
              <a:t>２００１－２０１０</a:t>
            </a:r>
            <a:endParaRPr kumimoji="1" lang="ja-JP" altLang="en-US" sz="2000" dirty="0"/>
          </a:p>
        </p:txBody>
      </p:sp>
      <p:sp>
        <p:nvSpPr>
          <p:cNvPr id="7" name="円/楕円 6"/>
          <p:cNvSpPr/>
          <p:nvPr/>
        </p:nvSpPr>
        <p:spPr>
          <a:xfrm>
            <a:off x="2852928" y="1301433"/>
            <a:ext cx="384048" cy="6583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8377062" y="1363731"/>
            <a:ext cx="419466" cy="596070"/>
          </a:xfrm>
          <a:prstGeom prst="ellipse">
            <a:avLst/>
          </a:prstGeom>
          <a:noFill/>
          <a:ln w="412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471045" y="3261235"/>
            <a:ext cx="4201791" cy="523220"/>
          </a:xfrm>
          <a:prstGeom prst="rect">
            <a:avLst/>
          </a:prstGeom>
          <a:noFill/>
        </p:spPr>
        <p:txBody>
          <a:bodyPr wrap="none" rtlCol="0">
            <a:spAutoFit/>
          </a:bodyPr>
          <a:lstStyle/>
          <a:p>
            <a:r>
              <a:rPr kumimoji="1" lang="ja-JP" altLang="en-US" sz="2800" b="1" dirty="0" smtClean="0"/>
              <a:t>観測（</a:t>
            </a:r>
            <a:r>
              <a:rPr kumimoji="1" lang="en-US" altLang="ja-JP" sz="2800" b="1" dirty="0" smtClean="0"/>
              <a:t>ERA-I </a:t>
            </a:r>
            <a:r>
              <a:rPr kumimoji="1" lang="ja-JP" altLang="en-US" sz="2800" b="1" dirty="0" smtClean="0"/>
              <a:t>再解析データ）</a:t>
            </a:r>
            <a:endParaRPr kumimoji="1" lang="ja-JP" altLang="en-US" sz="2800" b="1" dirty="0"/>
          </a:p>
        </p:txBody>
      </p:sp>
    </p:spTree>
    <p:extLst>
      <p:ext uri="{BB962C8B-B14F-4D97-AF65-F5344CB8AC3E}">
        <p14:creationId xmlns:p14="http://schemas.microsoft.com/office/powerpoint/2010/main" val="345749279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0190" y="0"/>
            <a:ext cx="5069911" cy="3799268"/>
          </a:xfrm>
          <a:prstGeom prst="rect">
            <a:avLst/>
          </a:prstGeom>
        </p:spPr>
      </p:pic>
      <p:pic>
        <p:nvPicPr>
          <p:cNvPr id="2" name="図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94298" y="3348507"/>
            <a:ext cx="5095803" cy="3818670"/>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5105" y="0"/>
            <a:ext cx="4920428" cy="3687249"/>
          </a:xfrm>
          <a:prstGeom prst="rect">
            <a:avLst/>
          </a:prstGeom>
        </p:spPr>
      </p:pic>
      <p:sp>
        <p:nvSpPr>
          <p:cNvPr id="5" name="テキスト ボックス 4"/>
          <p:cNvSpPr txBox="1"/>
          <p:nvPr/>
        </p:nvSpPr>
        <p:spPr>
          <a:xfrm>
            <a:off x="198970" y="330558"/>
            <a:ext cx="1672253" cy="646331"/>
          </a:xfrm>
          <a:prstGeom prst="rect">
            <a:avLst/>
          </a:prstGeom>
          <a:noFill/>
        </p:spPr>
        <p:txBody>
          <a:bodyPr wrap="none" rtlCol="0">
            <a:spAutoFit/>
          </a:bodyPr>
          <a:lstStyle/>
          <a:p>
            <a:r>
              <a:rPr kumimoji="1" lang="en-US" altLang="ja-JP" dirty="0" smtClean="0"/>
              <a:t>July</a:t>
            </a:r>
            <a:r>
              <a:rPr kumimoji="1" lang="ja-JP" altLang="en-US" dirty="0" smtClean="0"/>
              <a:t>　</a:t>
            </a:r>
            <a:endParaRPr kumimoji="1" lang="en-US" altLang="ja-JP" dirty="0" smtClean="0"/>
          </a:p>
          <a:p>
            <a:r>
              <a:rPr kumimoji="1" lang="ja-JP" altLang="en-US" dirty="0" smtClean="0"/>
              <a:t>２０３１－２０４０</a:t>
            </a:r>
            <a:endParaRPr kumimoji="1" lang="ja-JP" altLang="en-US" dirty="0"/>
          </a:p>
        </p:txBody>
      </p:sp>
      <p:sp>
        <p:nvSpPr>
          <p:cNvPr id="6" name="円/楕円 5"/>
          <p:cNvSpPr/>
          <p:nvPr/>
        </p:nvSpPr>
        <p:spPr>
          <a:xfrm>
            <a:off x="3287268" y="1487298"/>
            <a:ext cx="384048" cy="6583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8537448" y="1487298"/>
            <a:ext cx="384048" cy="65836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556587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6315" r="6659" b="7749"/>
          <a:stretch/>
        </p:blipFill>
        <p:spPr>
          <a:xfrm>
            <a:off x="2925625" y="3592669"/>
            <a:ext cx="4078224" cy="3265331"/>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8008" r="7541" b="10559"/>
          <a:stretch/>
        </p:blipFill>
        <p:spPr>
          <a:xfrm>
            <a:off x="7603134" y="327434"/>
            <a:ext cx="3956066" cy="3139735"/>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6949" r="6560" b="8765"/>
          <a:stretch/>
        </p:blipFill>
        <p:spPr>
          <a:xfrm>
            <a:off x="2995919" y="377116"/>
            <a:ext cx="4114800" cy="3252634"/>
          </a:xfrm>
          <a:prstGeom prst="rect">
            <a:avLst/>
          </a:prstGeom>
        </p:spPr>
      </p:pic>
      <p:sp>
        <p:nvSpPr>
          <p:cNvPr id="5" name="テキスト ボックス 4"/>
          <p:cNvSpPr txBox="1"/>
          <p:nvPr/>
        </p:nvSpPr>
        <p:spPr>
          <a:xfrm>
            <a:off x="256032" y="268224"/>
            <a:ext cx="2043829" cy="923330"/>
          </a:xfrm>
          <a:prstGeom prst="rect">
            <a:avLst/>
          </a:prstGeom>
          <a:noFill/>
        </p:spPr>
        <p:txBody>
          <a:bodyPr wrap="none" rtlCol="0">
            <a:spAutoFit/>
          </a:bodyPr>
          <a:lstStyle/>
          <a:p>
            <a:r>
              <a:rPr kumimoji="1" lang="en-US" altLang="ja-JP" dirty="0" smtClean="0"/>
              <a:t>SST Anomaly</a:t>
            </a:r>
            <a:r>
              <a:rPr lang="ja-JP" altLang="en-US" dirty="0" smtClean="0"/>
              <a:t> </a:t>
            </a:r>
            <a:endParaRPr lang="en-US" altLang="ja-JP" dirty="0" smtClean="0"/>
          </a:p>
          <a:p>
            <a:r>
              <a:rPr lang="en-US" altLang="ja-JP" dirty="0" smtClean="0"/>
              <a:t>from </a:t>
            </a:r>
            <a:r>
              <a:rPr kumimoji="1" lang="en-US" altLang="ja-JP" dirty="0" smtClean="0"/>
              <a:t>CMIP5 climate</a:t>
            </a:r>
          </a:p>
          <a:p>
            <a:r>
              <a:rPr kumimoji="1" lang="en-US" altLang="ja-JP" dirty="0" smtClean="0"/>
              <a:t>July</a:t>
            </a:r>
            <a:r>
              <a:rPr kumimoji="1" lang="ja-JP" altLang="en-US" dirty="0" smtClean="0"/>
              <a:t>　</a:t>
            </a:r>
            <a:r>
              <a:rPr kumimoji="1" lang="ja-JP" altLang="en-US" sz="1600" dirty="0" smtClean="0"/>
              <a:t>２００１－２０１０</a:t>
            </a:r>
            <a:endParaRPr kumimoji="1" lang="ja-JP" altLang="en-US" sz="1600" dirty="0"/>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5545" t="3509" r="10302" b="7689"/>
          <a:stretch/>
        </p:blipFill>
        <p:spPr>
          <a:xfrm>
            <a:off x="7462687" y="3629750"/>
            <a:ext cx="4096513" cy="3239487"/>
          </a:xfrm>
          <a:prstGeom prst="rect">
            <a:avLst/>
          </a:prstGeom>
        </p:spPr>
      </p:pic>
      <p:sp>
        <p:nvSpPr>
          <p:cNvPr id="7" name="テキスト ボックス 6"/>
          <p:cNvSpPr txBox="1"/>
          <p:nvPr/>
        </p:nvSpPr>
        <p:spPr>
          <a:xfrm>
            <a:off x="7020707" y="3527327"/>
            <a:ext cx="1694695" cy="400110"/>
          </a:xfrm>
          <a:prstGeom prst="rect">
            <a:avLst/>
          </a:prstGeom>
          <a:noFill/>
        </p:spPr>
        <p:txBody>
          <a:bodyPr wrap="none" rtlCol="0">
            <a:spAutoFit/>
          </a:bodyPr>
          <a:lstStyle/>
          <a:p>
            <a:r>
              <a:rPr kumimoji="1" lang="ja-JP" altLang="en-US" sz="2000" b="1" dirty="0" smtClean="0"/>
              <a:t>モデル気候値</a:t>
            </a:r>
            <a:endParaRPr kumimoji="1" lang="ja-JP" altLang="en-US" sz="2000" b="1" dirty="0"/>
          </a:p>
        </p:txBody>
      </p:sp>
      <p:sp>
        <p:nvSpPr>
          <p:cNvPr id="8" name="テキスト ボックス 7"/>
          <p:cNvSpPr txBox="1"/>
          <p:nvPr/>
        </p:nvSpPr>
        <p:spPr>
          <a:xfrm>
            <a:off x="5427980" y="114370"/>
            <a:ext cx="4447051" cy="369332"/>
          </a:xfrm>
          <a:prstGeom prst="rect">
            <a:avLst/>
          </a:prstGeom>
          <a:noFill/>
        </p:spPr>
        <p:txBody>
          <a:bodyPr wrap="none" rtlCol="0">
            <a:spAutoFit/>
          </a:bodyPr>
          <a:lstStyle/>
          <a:p>
            <a:r>
              <a:rPr kumimoji="1" lang="ja-JP" altLang="en-US" dirty="0" smtClean="0"/>
              <a:t>海面水温のモデル気候値からの偏差</a:t>
            </a:r>
            <a:r>
              <a:rPr kumimoji="1" lang="en-US" altLang="ja-JP" dirty="0" smtClean="0"/>
              <a:t>(</a:t>
            </a:r>
            <a:r>
              <a:rPr kumimoji="1" lang="ja-JP" altLang="en-US" dirty="0" smtClean="0"/>
              <a:t>現在）</a:t>
            </a:r>
            <a:endParaRPr kumimoji="1" lang="ja-JP" altLang="en-US" dirty="0"/>
          </a:p>
        </p:txBody>
      </p:sp>
    </p:spTree>
    <p:extLst>
      <p:ext uri="{BB962C8B-B14F-4D97-AF65-F5344CB8AC3E}">
        <p14:creationId xmlns:p14="http://schemas.microsoft.com/office/powerpoint/2010/main" val="1737703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4360" y="3369179"/>
            <a:ext cx="4655638" cy="3488821"/>
          </a:xfrm>
          <a:prstGeom prst="rect">
            <a:avLst/>
          </a:prstGeom>
        </p:spPr>
      </p:pic>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95480" y="124141"/>
            <a:ext cx="4996520" cy="3744270"/>
          </a:xfrm>
          <a:prstGeom prst="rect">
            <a:avLst/>
          </a:prstGeom>
        </p:spPr>
      </p:pic>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60831" y="222261"/>
            <a:ext cx="4734649" cy="3548030"/>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95480" y="3529505"/>
            <a:ext cx="4734649" cy="3548030"/>
          </a:xfrm>
          <a:prstGeom prst="rect">
            <a:avLst/>
          </a:prstGeom>
        </p:spPr>
      </p:pic>
      <p:sp>
        <p:nvSpPr>
          <p:cNvPr id="7" name="テキスト ボックス 6"/>
          <p:cNvSpPr txBox="1"/>
          <p:nvPr/>
        </p:nvSpPr>
        <p:spPr>
          <a:xfrm>
            <a:off x="256032" y="268224"/>
            <a:ext cx="2043829" cy="923330"/>
          </a:xfrm>
          <a:prstGeom prst="rect">
            <a:avLst/>
          </a:prstGeom>
          <a:noFill/>
        </p:spPr>
        <p:txBody>
          <a:bodyPr wrap="none" rtlCol="0">
            <a:spAutoFit/>
          </a:bodyPr>
          <a:lstStyle/>
          <a:p>
            <a:r>
              <a:rPr kumimoji="1" lang="en-US" altLang="ja-JP" dirty="0" smtClean="0"/>
              <a:t>SST  Anomaly</a:t>
            </a:r>
            <a:r>
              <a:rPr lang="ja-JP" altLang="en-US" dirty="0" smtClean="0"/>
              <a:t> </a:t>
            </a:r>
            <a:endParaRPr lang="en-US" altLang="ja-JP" dirty="0" smtClean="0"/>
          </a:p>
          <a:p>
            <a:r>
              <a:rPr lang="en-US" altLang="ja-JP" dirty="0" smtClean="0"/>
              <a:t>from </a:t>
            </a:r>
            <a:r>
              <a:rPr kumimoji="1" lang="en-US" altLang="ja-JP" dirty="0" smtClean="0"/>
              <a:t>CMIP5 climate</a:t>
            </a:r>
          </a:p>
          <a:p>
            <a:r>
              <a:rPr kumimoji="1" lang="en-US" altLang="ja-JP" dirty="0" smtClean="0"/>
              <a:t>July</a:t>
            </a:r>
            <a:r>
              <a:rPr kumimoji="1" lang="ja-JP" altLang="en-US" dirty="0" smtClean="0"/>
              <a:t>　</a:t>
            </a:r>
            <a:r>
              <a:rPr kumimoji="1" lang="ja-JP" altLang="en-US" sz="1600" dirty="0" smtClean="0"/>
              <a:t>２０３１－２０４０</a:t>
            </a:r>
            <a:endParaRPr kumimoji="1" lang="ja-JP" altLang="en-US" sz="1600" dirty="0"/>
          </a:p>
        </p:txBody>
      </p:sp>
      <p:sp>
        <p:nvSpPr>
          <p:cNvPr id="8" name="テキスト ボックス 7"/>
          <p:cNvSpPr txBox="1"/>
          <p:nvPr/>
        </p:nvSpPr>
        <p:spPr>
          <a:xfrm>
            <a:off x="7116469" y="3529505"/>
            <a:ext cx="1694695" cy="400110"/>
          </a:xfrm>
          <a:prstGeom prst="rect">
            <a:avLst/>
          </a:prstGeom>
          <a:noFill/>
        </p:spPr>
        <p:txBody>
          <a:bodyPr wrap="none" rtlCol="0">
            <a:spAutoFit/>
          </a:bodyPr>
          <a:lstStyle/>
          <a:p>
            <a:r>
              <a:rPr kumimoji="1" lang="ja-JP" altLang="en-US" sz="2000" b="1" dirty="0" smtClean="0"/>
              <a:t>モデル気候値</a:t>
            </a:r>
            <a:endParaRPr kumimoji="1" lang="ja-JP" altLang="en-US" sz="2000" b="1" dirty="0"/>
          </a:p>
        </p:txBody>
      </p:sp>
      <p:sp>
        <p:nvSpPr>
          <p:cNvPr id="9" name="テキスト ボックス 8"/>
          <p:cNvSpPr txBox="1"/>
          <p:nvPr/>
        </p:nvSpPr>
        <p:spPr>
          <a:xfrm>
            <a:off x="5427980" y="114370"/>
            <a:ext cx="2909771" cy="369332"/>
          </a:xfrm>
          <a:prstGeom prst="rect">
            <a:avLst/>
          </a:prstGeom>
          <a:noFill/>
        </p:spPr>
        <p:txBody>
          <a:bodyPr wrap="none" rtlCol="0">
            <a:spAutoFit/>
          </a:bodyPr>
          <a:lstStyle/>
          <a:p>
            <a:r>
              <a:rPr kumimoji="1" lang="ja-JP" altLang="en-US" dirty="0" smtClean="0"/>
              <a:t>海面水温の偏差</a:t>
            </a:r>
            <a:r>
              <a:rPr kumimoji="1" lang="en-US" altLang="ja-JP" dirty="0" smtClean="0"/>
              <a:t>(</a:t>
            </a:r>
            <a:r>
              <a:rPr kumimoji="1" lang="ja-JP" altLang="en-US" dirty="0" smtClean="0"/>
              <a:t>温暖化後）</a:t>
            </a:r>
            <a:endParaRPr kumimoji="1" lang="ja-JP" altLang="en-US" dirty="0"/>
          </a:p>
        </p:txBody>
      </p:sp>
    </p:spTree>
    <p:extLst>
      <p:ext uri="{BB962C8B-B14F-4D97-AF65-F5344CB8AC3E}">
        <p14:creationId xmlns:p14="http://schemas.microsoft.com/office/powerpoint/2010/main" val="31703103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1168" y="970617"/>
            <a:ext cx="12192000" cy="6409267"/>
          </a:xfrm>
          <a:prstGeom prst="rect">
            <a:avLst/>
          </a:prstGeom>
        </p:spPr>
      </p:pic>
      <p:sp>
        <p:nvSpPr>
          <p:cNvPr id="5" name="正方形/長方形 4"/>
          <p:cNvSpPr/>
          <p:nvPr/>
        </p:nvSpPr>
        <p:spPr>
          <a:xfrm>
            <a:off x="369195" y="710365"/>
            <a:ext cx="2348247" cy="923330"/>
          </a:xfrm>
          <a:prstGeom prst="rect">
            <a:avLst/>
          </a:prstGeom>
        </p:spPr>
        <p:txBody>
          <a:bodyPr wrap="square">
            <a:spAutoFit/>
          </a:bodyPr>
          <a:lstStyle/>
          <a:p>
            <a:r>
              <a:rPr lang="ja-JP" altLang="en-US" dirty="0" smtClean="0"/>
              <a:t>ＳＳＴ－ＡｉｒＴｅｍｐ</a:t>
            </a:r>
            <a:endParaRPr lang="en-US" altLang="ja-JP" dirty="0"/>
          </a:p>
          <a:p>
            <a:r>
              <a:rPr lang="ja-JP" altLang="en-US" dirty="0" smtClean="0"/>
              <a:t>八戸沖</a:t>
            </a:r>
            <a:endParaRPr lang="en-US" altLang="ja-JP" dirty="0"/>
          </a:p>
          <a:p>
            <a:r>
              <a:rPr lang="en-US" altLang="ja-JP" dirty="0"/>
              <a:t>July</a:t>
            </a:r>
            <a:r>
              <a:rPr lang="ja-JP" altLang="en-US" dirty="0"/>
              <a:t>　</a:t>
            </a:r>
            <a:r>
              <a:rPr lang="ja-JP" altLang="en-US" dirty="0" smtClean="0"/>
              <a:t>２００１－２０１０</a:t>
            </a:r>
            <a:endParaRPr lang="ja-JP" altLang="en-US" dirty="0"/>
          </a:p>
        </p:txBody>
      </p:sp>
      <p:sp>
        <p:nvSpPr>
          <p:cNvPr id="7" name="テキスト ボックス 6"/>
          <p:cNvSpPr txBox="1"/>
          <p:nvPr/>
        </p:nvSpPr>
        <p:spPr>
          <a:xfrm>
            <a:off x="4037213" y="187145"/>
            <a:ext cx="5442516" cy="523220"/>
          </a:xfrm>
          <a:prstGeom prst="rect">
            <a:avLst/>
          </a:prstGeom>
          <a:noFill/>
        </p:spPr>
        <p:txBody>
          <a:bodyPr wrap="none" rtlCol="0">
            <a:spAutoFit/>
          </a:bodyPr>
          <a:lstStyle/>
          <a:p>
            <a:r>
              <a:rPr kumimoji="1" lang="ja-JP" altLang="en-US" sz="2800" b="1" dirty="0" smtClean="0"/>
              <a:t>海面水温と海上気温の関係</a:t>
            </a:r>
            <a:r>
              <a:rPr kumimoji="1" lang="en-US" altLang="ja-JP" sz="2800" b="1" dirty="0" smtClean="0"/>
              <a:t>(</a:t>
            </a:r>
            <a:r>
              <a:rPr kumimoji="1" lang="ja-JP" altLang="en-US" sz="2800" b="1" dirty="0" smtClean="0"/>
              <a:t>現在）</a:t>
            </a:r>
            <a:endParaRPr kumimoji="1" lang="ja-JP" altLang="en-US" sz="2800" b="1" dirty="0"/>
          </a:p>
        </p:txBody>
      </p:sp>
      <p:sp>
        <p:nvSpPr>
          <p:cNvPr id="9" name="テキスト ボックス 8"/>
          <p:cNvSpPr txBox="1"/>
          <p:nvPr/>
        </p:nvSpPr>
        <p:spPr>
          <a:xfrm>
            <a:off x="9802368" y="5190220"/>
            <a:ext cx="2073003" cy="369332"/>
          </a:xfrm>
          <a:prstGeom prst="rect">
            <a:avLst/>
          </a:prstGeom>
          <a:noFill/>
        </p:spPr>
        <p:txBody>
          <a:bodyPr wrap="none" rtlCol="0">
            <a:spAutoFit/>
          </a:bodyPr>
          <a:lstStyle/>
          <a:p>
            <a:r>
              <a:rPr kumimoji="1" lang="ja-JP" altLang="en-US" dirty="0" smtClean="0"/>
              <a:t>観測：再解析データ</a:t>
            </a:r>
            <a:endParaRPr kumimoji="1" lang="ja-JP" altLang="en-US" dirty="0"/>
          </a:p>
        </p:txBody>
      </p:sp>
    </p:spTree>
    <p:extLst>
      <p:ext uri="{BB962C8B-B14F-4D97-AF65-F5344CB8AC3E}">
        <p14:creationId xmlns:p14="http://schemas.microsoft.com/office/powerpoint/2010/main" val="363847796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24366"/>
            <a:ext cx="12192000" cy="6409267"/>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24366"/>
            <a:ext cx="12192000" cy="6409267"/>
          </a:xfrm>
          <a:prstGeom prst="rect">
            <a:avLst/>
          </a:prstGeom>
        </p:spPr>
      </p:pic>
      <p:pic>
        <p:nvPicPr>
          <p:cNvPr id="4" name="図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67366"/>
            <a:ext cx="12192000" cy="6409267"/>
          </a:xfrm>
          <a:prstGeom prst="rect">
            <a:avLst/>
          </a:prstGeom>
        </p:spPr>
      </p:pic>
      <p:sp>
        <p:nvSpPr>
          <p:cNvPr id="5" name="正方形/長方形 4"/>
          <p:cNvSpPr/>
          <p:nvPr/>
        </p:nvSpPr>
        <p:spPr>
          <a:xfrm>
            <a:off x="369195" y="710365"/>
            <a:ext cx="2348247" cy="923330"/>
          </a:xfrm>
          <a:prstGeom prst="rect">
            <a:avLst/>
          </a:prstGeom>
        </p:spPr>
        <p:txBody>
          <a:bodyPr wrap="square">
            <a:spAutoFit/>
          </a:bodyPr>
          <a:lstStyle/>
          <a:p>
            <a:r>
              <a:rPr lang="ja-JP" altLang="en-US" dirty="0" smtClean="0"/>
              <a:t>ＳＳＴ－ＡｉｒＴｅｍｐ</a:t>
            </a:r>
            <a:endParaRPr lang="en-US" altLang="ja-JP" dirty="0"/>
          </a:p>
          <a:p>
            <a:r>
              <a:rPr lang="ja-JP" altLang="en-US" dirty="0" smtClean="0"/>
              <a:t>八戸沖</a:t>
            </a:r>
            <a:endParaRPr lang="en-US" altLang="ja-JP" dirty="0"/>
          </a:p>
          <a:p>
            <a:r>
              <a:rPr lang="en-US" altLang="ja-JP" dirty="0"/>
              <a:t>July</a:t>
            </a:r>
            <a:r>
              <a:rPr lang="ja-JP" altLang="en-US" dirty="0"/>
              <a:t>　</a:t>
            </a:r>
            <a:r>
              <a:rPr lang="ja-JP" altLang="en-US" dirty="0" smtClean="0"/>
              <a:t>２０３１－２０４０</a:t>
            </a:r>
            <a:endParaRPr lang="ja-JP" altLang="en-US" dirty="0"/>
          </a:p>
        </p:txBody>
      </p:sp>
      <p:sp>
        <p:nvSpPr>
          <p:cNvPr id="6" name="テキスト ボックス 5"/>
          <p:cNvSpPr txBox="1"/>
          <p:nvPr/>
        </p:nvSpPr>
        <p:spPr>
          <a:xfrm>
            <a:off x="4037213" y="187145"/>
            <a:ext cx="4410182" cy="523220"/>
          </a:xfrm>
          <a:prstGeom prst="rect">
            <a:avLst/>
          </a:prstGeom>
          <a:noFill/>
        </p:spPr>
        <p:txBody>
          <a:bodyPr wrap="none" rtlCol="0">
            <a:spAutoFit/>
          </a:bodyPr>
          <a:lstStyle/>
          <a:p>
            <a:r>
              <a:rPr kumimoji="1" lang="ja-JP" altLang="en-US" sz="2800" b="1" dirty="0" smtClean="0"/>
              <a:t>海面水温と海上気温の関係</a:t>
            </a:r>
            <a:endParaRPr kumimoji="1" lang="ja-JP" altLang="en-US" sz="2800" b="1" dirty="0"/>
          </a:p>
        </p:txBody>
      </p:sp>
    </p:spTree>
    <p:extLst>
      <p:ext uri="{BB962C8B-B14F-4D97-AF65-F5344CB8AC3E}">
        <p14:creationId xmlns:p14="http://schemas.microsoft.com/office/powerpoint/2010/main" val="139651656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smtClean="0"/>
              <a:t>温暖化後のヤマセの予測</a:t>
            </a:r>
            <a:endParaRPr kumimoji="1" lang="ja-JP" altLang="en-US" dirty="0"/>
          </a:p>
        </p:txBody>
      </p:sp>
      <p:sp>
        <p:nvSpPr>
          <p:cNvPr id="5" name="正方形/長方形 4"/>
          <p:cNvSpPr/>
          <p:nvPr/>
        </p:nvSpPr>
        <p:spPr>
          <a:xfrm>
            <a:off x="2250068" y="2395406"/>
            <a:ext cx="2542032" cy="159743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2383300" y="2591676"/>
            <a:ext cx="2276585" cy="954107"/>
          </a:xfrm>
          <a:prstGeom prst="rect">
            <a:avLst/>
          </a:prstGeom>
          <a:noFill/>
        </p:spPr>
        <p:txBody>
          <a:bodyPr wrap="none" rtlCol="0">
            <a:spAutoFit/>
          </a:bodyPr>
          <a:lstStyle/>
          <a:p>
            <a:r>
              <a:rPr kumimoji="1" lang="ja-JP" altLang="en-US" sz="2800" b="1" dirty="0" smtClean="0"/>
              <a:t>気候</a:t>
            </a:r>
            <a:r>
              <a:rPr lang="ja-JP" altLang="en-US" sz="2800" b="1" dirty="0" smtClean="0"/>
              <a:t>モデルに</a:t>
            </a:r>
            <a:endParaRPr lang="en-US" altLang="ja-JP" sz="2800" b="1" dirty="0" smtClean="0"/>
          </a:p>
          <a:p>
            <a:r>
              <a:rPr lang="ja-JP" altLang="en-US" sz="2800" b="1" dirty="0" smtClean="0"/>
              <a:t>よる予測</a:t>
            </a:r>
            <a:endParaRPr kumimoji="1" lang="ja-JP" altLang="en-US" sz="2800" b="1" dirty="0"/>
          </a:p>
        </p:txBody>
      </p:sp>
      <p:cxnSp>
        <p:nvCxnSpPr>
          <p:cNvPr id="8" name="直線矢印コネクタ 7"/>
          <p:cNvCxnSpPr/>
          <p:nvPr/>
        </p:nvCxnSpPr>
        <p:spPr>
          <a:xfrm flipV="1">
            <a:off x="5097780" y="3693853"/>
            <a:ext cx="3092371" cy="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テキスト ボックス 9"/>
          <p:cNvSpPr txBox="1"/>
          <p:nvPr/>
        </p:nvSpPr>
        <p:spPr>
          <a:xfrm>
            <a:off x="4924260" y="3232187"/>
            <a:ext cx="3594254" cy="461665"/>
          </a:xfrm>
          <a:prstGeom prst="rect">
            <a:avLst/>
          </a:prstGeom>
          <a:noFill/>
        </p:spPr>
        <p:txBody>
          <a:bodyPr wrap="none" rtlCol="0">
            <a:spAutoFit/>
          </a:bodyPr>
          <a:lstStyle/>
          <a:p>
            <a:r>
              <a:rPr kumimoji="1" lang="ja-JP" altLang="en-US" sz="2400" dirty="0" smtClean="0"/>
              <a:t>力学的ダウンスケーリング</a:t>
            </a:r>
            <a:endParaRPr kumimoji="1" lang="ja-JP" altLang="en-US" sz="2400" dirty="0"/>
          </a:p>
        </p:txBody>
      </p:sp>
      <p:sp>
        <p:nvSpPr>
          <p:cNvPr id="12" name="正方形/長方形 11"/>
          <p:cNvSpPr/>
          <p:nvPr/>
        </p:nvSpPr>
        <p:spPr>
          <a:xfrm>
            <a:off x="8533051" y="2395406"/>
            <a:ext cx="2542032" cy="2596896"/>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8726363" y="3001355"/>
            <a:ext cx="2276585" cy="1384995"/>
          </a:xfrm>
          <a:prstGeom prst="rect">
            <a:avLst/>
          </a:prstGeom>
          <a:noFill/>
        </p:spPr>
        <p:txBody>
          <a:bodyPr wrap="none" rtlCol="0">
            <a:spAutoFit/>
          </a:bodyPr>
          <a:lstStyle/>
          <a:p>
            <a:r>
              <a:rPr kumimoji="1" lang="ja-JP" altLang="en-US" sz="2800" b="1" dirty="0" smtClean="0"/>
              <a:t>東北地方の</a:t>
            </a:r>
            <a:endParaRPr kumimoji="1" lang="en-US" altLang="ja-JP" sz="2800" b="1" dirty="0" smtClean="0"/>
          </a:p>
          <a:p>
            <a:r>
              <a:rPr lang="ja-JP" altLang="en-US" sz="2800" b="1" dirty="0" smtClean="0"/>
              <a:t>ヤマセの温暖</a:t>
            </a:r>
            <a:endParaRPr lang="en-US" altLang="ja-JP" sz="2800" b="1" dirty="0" smtClean="0"/>
          </a:p>
          <a:p>
            <a:r>
              <a:rPr lang="ja-JP" altLang="en-US" sz="2800" b="1" dirty="0" smtClean="0"/>
              <a:t>化影響予測</a:t>
            </a:r>
            <a:endParaRPr kumimoji="1" lang="ja-JP" altLang="en-US" sz="2800" b="1" dirty="0"/>
          </a:p>
        </p:txBody>
      </p:sp>
      <p:sp>
        <p:nvSpPr>
          <p:cNvPr id="14" name="円/楕円 13"/>
          <p:cNvSpPr/>
          <p:nvPr/>
        </p:nvSpPr>
        <p:spPr>
          <a:xfrm>
            <a:off x="3041024" y="4257686"/>
            <a:ext cx="960120" cy="1051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3855484" y="5461646"/>
            <a:ext cx="960120" cy="1051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2383300" y="5461646"/>
            <a:ext cx="960120" cy="10515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3278377" y="4645261"/>
            <a:ext cx="646331" cy="369332"/>
          </a:xfrm>
          <a:prstGeom prst="rect">
            <a:avLst/>
          </a:prstGeom>
          <a:noFill/>
        </p:spPr>
        <p:txBody>
          <a:bodyPr wrap="none" rtlCol="0">
            <a:spAutoFit/>
          </a:bodyPr>
          <a:lstStyle/>
          <a:p>
            <a:r>
              <a:rPr kumimoji="1" lang="ja-JP" altLang="en-US" dirty="0" smtClean="0"/>
              <a:t>大気</a:t>
            </a:r>
            <a:endParaRPr kumimoji="1" lang="ja-JP" altLang="en-US" dirty="0"/>
          </a:p>
        </p:txBody>
      </p:sp>
      <p:sp>
        <p:nvSpPr>
          <p:cNvPr id="18" name="テキスト ボックス 17"/>
          <p:cNvSpPr txBox="1"/>
          <p:nvPr/>
        </p:nvSpPr>
        <p:spPr>
          <a:xfrm>
            <a:off x="2540194" y="5802760"/>
            <a:ext cx="646331" cy="369332"/>
          </a:xfrm>
          <a:prstGeom prst="rect">
            <a:avLst/>
          </a:prstGeom>
          <a:noFill/>
        </p:spPr>
        <p:txBody>
          <a:bodyPr wrap="none" rtlCol="0">
            <a:spAutoFit/>
          </a:bodyPr>
          <a:lstStyle/>
          <a:p>
            <a:r>
              <a:rPr kumimoji="1" lang="ja-JP" altLang="en-US" dirty="0" smtClean="0"/>
              <a:t>海洋</a:t>
            </a:r>
            <a:endParaRPr kumimoji="1" lang="ja-JP" altLang="en-US" dirty="0"/>
          </a:p>
        </p:txBody>
      </p:sp>
      <p:sp>
        <p:nvSpPr>
          <p:cNvPr id="19" name="テキスト ボックス 18"/>
          <p:cNvSpPr txBox="1"/>
          <p:nvPr/>
        </p:nvSpPr>
        <p:spPr>
          <a:xfrm>
            <a:off x="4001144" y="5802760"/>
            <a:ext cx="877163" cy="369332"/>
          </a:xfrm>
          <a:prstGeom prst="rect">
            <a:avLst/>
          </a:prstGeom>
          <a:noFill/>
        </p:spPr>
        <p:txBody>
          <a:bodyPr wrap="none" rtlCol="0">
            <a:spAutoFit/>
          </a:bodyPr>
          <a:lstStyle/>
          <a:p>
            <a:r>
              <a:rPr kumimoji="1" lang="ja-JP" altLang="en-US" dirty="0" smtClean="0"/>
              <a:t>生態系</a:t>
            </a:r>
            <a:endParaRPr kumimoji="1" lang="ja-JP" altLang="en-US" dirty="0"/>
          </a:p>
        </p:txBody>
      </p:sp>
      <p:cxnSp>
        <p:nvCxnSpPr>
          <p:cNvPr id="9" name="直線矢印コネクタ 8"/>
          <p:cNvCxnSpPr/>
          <p:nvPr/>
        </p:nvCxnSpPr>
        <p:spPr>
          <a:xfrm flipV="1">
            <a:off x="3413947" y="6155699"/>
            <a:ext cx="351635" cy="9975"/>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直線矢印コネクタ 19"/>
          <p:cNvCxnSpPr>
            <a:endCxn id="16" idx="7"/>
          </p:cNvCxnSpPr>
          <p:nvPr/>
        </p:nvCxnSpPr>
        <p:spPr>
          <a:xfrm flipH="1">
            <a:off x="3202814" y="5309246"/>
            <a:ext cx="203309" cy="306397"/>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a:off x="3792781" y="5276099"/>
            <a:ext cx="242096" cy="199578"/>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68111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962372" y="3492352"/>
            <a:ext cx="4491271" cy="3365648"/>
          </a:xfrm>
          <a:prstGeom prst="rect">
            <a:avLst/>
          </a:prstGeom>
        </p:spPr>
      </p:pic>
      <p:pic>
        <p:nvPicPr>
          <p:cNvPr id="3" name="図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927" y="3314556"/>
            <a:ext cx="4728530" cy="3543444"/>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5995" r="6949" b="9387"/>
          <a:stretch/>
        </p:blipFill>
        <p:spPr>
          <a:xfrm>
            <a:off x="7260336" y="271826"/>
            <a:ext cx="3895344" cy="3038302"/>
          </a:xfrm>
          <a:prstGeom prst="rect">
            <a:avLst/>
          </a:prstGeom>
        </p:spPr>
      </p:pic>
      <p:pic>
        <p:nvPicPr>
          <p:cNvPr id="5" name="図 4"/>
          <p:cNvPicPr>
            <a:picLocks noChangeAspect="1"/>
          </p:cNvPicPr>
          <p:nvPr/>
        </p:nvPicPr>
        <p:blipFill rotWithShape="1">
          <a:blip r:embed="rId5" cstate="print">
            <a:extLst>
              <a:ext uri="{28A0092B-C50C-407E-A947-70E740481C1C}">
                <a14:useLocalDpi xmlns:a14="http://schemas.microsoft.com/office/drawing/2010/main" val="0"/>
              </a:ext>
            </a:extLst>
          </a:blip>
          <a:srcRect l="6540" r="7308" b="9790"/>
          <a:stretch/>
        </p:blipFill>
        <p:spPr>
          <a:xfrm>
            <a:off x="2450592" y="271826"/>
            <a:ext cx="3895344" cy="3056590"/>
          </a:xfrm>
          <a:prstGeom prst="rect">
            <a:avLst/>
          </a:prstGeom>
        </p:spPr>
      </p:pic>
      <p:sp>
        <p:nvSpPr>
          <p:cNvPr id="7" name="テキスト ボックス 6"/>
          <p:cNvSpPr txBox="1"/>
          <p:nvPr/>
        </p:nvSpPr>
        <p:spPr>
          <a:xfrm>
            <a:off x="312327" y="445077"/>
            <a:ext cx="2062488" cy="923330"/>
          </a:xfrm>
          <a:prstGeom prst="rect">
            <a:avLst/>
          </a:prstGeom>
          <a:noFill/>
        </p:spPr>
        <p:txBody>
          <a:bodyPr wrap="none" rtlCol="0">
            <a:spAutoFit/>
          </a:bodyPr>
          <a:lstStyle/>
          <a:p>
            <a:r>
              <a:rPr kumimoji="1" lang="en-US" altLang="ja-JP" dirty="0" smtClean="0"/>
              <a:t>Air-temp.  Anomaly</a:t>
            </a:r>
            <a:r>
              <a:rPr lang="ja-JP" altLang="en-US" dirty="0" smtClean="0"/>
              <a:t> </a:t>
            </a:r>
            <a:endParaRPr lang="en-US" altLang="ja-JP" dirty="0" smtClean="0"/>
          </a:p>
          <a:p>
            <a:r>
              <a:rPr lang="en-US" altLang="ja-JP" dirty="0" smtClean="0"/>
              <a:t>from </a:t>
            </a:r>
            <a:r>
              <a:rPr kumimoji="1" lang="en-US" altLang="ja-JP" dirty="0" smtClean="0"/>
              <a:t>CMIP5 climate</a:t>
            </a:r>
          </a:p>
          <a:p>
            <a:r>
              <a:rPr kumimoji="1" lang="en-US" altLang="ja-JP" dirty="0" smtClean="0"/>
              <a:t>July</a:t>
            </a:r>
            <a:r>
              <a:rPr kumimoji="1" lang="ja-JP" altLang="en-US" dirty="0" smtClean="0"/>
              <a:t>　</a:t>
            </a:r>
            <a:r>
              <a:rPr kumimoji="1" lang="ja-JP" altLang="en-US" sz="1600" dirty="0" smtClean="0"/>
              <a:t>２００１－２０１０</a:t>
            </a:r>
            <a:endParaRPr kumimoji="1" lang="ja-JP" altLang="en-US" sz="1600" dirty="0"/>
          </a:p>
        </p:txBody>
      </p:sp>
      <p:sp>
        <p:nvSpPr>
          <p:cNvPr id="8" name="テキスト ボックス 7"/>
          <p:cNvSpPr txBox="1"/>
          <p:nvPr/>
        </p:nvSpPr>
        <p:spPr>
          <a:xfrm>
            <a:off x="4096512" y="91539"/>
            <a:ext cx="2723823" cy="369332"/>
          </a:xfrm>
          <a:prstGeom prst="rect">
            <a:avLst/>
          </a:prstGeom>
          <a:noFill/>
        </p:spPr>
        <p:txBody>
          <a:bodyPr wrap="none" rtlCol="0">
            <a:spAutoFit/>
          </a:bodyPr>
          <a:lstStyle/>
          <a:p>
            <a:r>
              <a:rPr kumimoji="1" lang="ja-JP" altLang="en-US" dirty="0" smtClean="0"/>
              <a:t>海上気温偏差（現在気候）</a:t>
            </a:r>
            <a:endParaRPr kumimoji="1" lang="ja-JP" altLang="en-US" dirty="0"/>
          </a:p>
        </p:txBody>
      </p:sp>
      <p:sp>
        <p:nvSpPr>
          <p:cNvPr id="9" name="テキスト ボックス 8"/>
          <p:cNvSpPr txBox="1"/>
          <p:nvPr/>
        </p:nvSpPr>
        <p:spPr>
          <a:xfrm>
            <a:off x="7116469" y="3491696"/>
            <a:ext cx="1694695" cy="400110"/>
          </a:xfrm>
          <a:prstGeom prst="rect">
            <a:avLst/>
          </a:prstGeom>
          <a:noFill/>
        </p:spPr>
        <p:txBody>
          <a:bodyPr wrap="none" rtlCol="0">
            <a:spAutoFit/>
          </a:bodyPr>
          <a:lstStyle/>
          <a:p>
            <a:r>
              <a:rPr kumimoji="1" lang="ja-JP" altLang="en-US" sz="2000" b="1" dirty="0" smtClean="0"/>
              <a:t>モデル気候値</a:t>
            </a:r>
            <a:endParaRPr kumimoji="1" lang="ja-JP" altLang="en-US" sz="2000" b="1" dirty="0"/>
          </a:p>
        </p:txBody>
      </p:sp>
    </p:spTree>
    <p:extLst>
      <p:ext uri="{BB962C8B-B14F-4D97-AF65-F5344CB8AC3E}">
        <p14:creationId xmlns:p14="http://schemas.microsoft.com/office/powerpoint/2010/main" val="9149942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l="8344" r="6984" b="10166"/>
          <a:stretch/>
        </p:blipFill>
        <p:spPr>
          <a:xfrm>
            <a:off x="2432304" y="3691113"/>
            <a:ext cx="3822192" cy="3038872"/>
          </a:xfrm>
          <a:prstGeom prst="rect">
            <a:avLst/>
          </a:prstGeom>
        </p:spPr>
      </p:pic>
      <p:pic>
        <p:nvPicPr>
          <p:cNvPr id="3" name="図 2"/>
          <p:cNvPicPr>
            <a:picLocks noChangeAspect="1"/>
          </p:cNvPicPr>
          <p:nvPr/>
        </p:nvPicPr>
        <p:blipFill rotWithShape="1">
          <a:blip r:embed="rId4" cstate="print">
            <a:extLst>
              <a:ext uri="{28A0092B-C50C-407E-A947-70E740481C1C}">
                <a14:useLocalDpi xmlns:a14="http://schemas.microsoft.com/office/drawing/2010/main" val="0"/>
              </a:ext>
            </a:extLst>
          </a:blip>
          <a:srcRect l="8205" t="2464" r="7309" b="9490"/>
          <a:stretch/>
        </p:blipFill>
        <p:spPr>
          <a:xfrm>
            <a:off x="7580376" y="540739"/>
            <a:ext cx="3840480" cy="2999232"/>
          </a:xfrm>
          <a:prstGeom prst="rect">
            <a:avLst/>
          </a:prstGeom>
        </p:spPr>
      </p:pic>
      <p:pic>
        <p:nvPicPr>
          <p:cNvPr id="4" name="図 3"/>
          <p:cNvPicPr>
            <a:picLocks noChangeAspect="1"/>
          </p:cNvPicPr>
          <p:nvPr/>
        </p:nvPicPr>
        <p:blipFill rotWithShape="1">
          <a:blip r:embed="rId5" cstate="print">
            <a:extLst>
              <a:ext uri="{28A0092B-C50C-407E-A947-70E740481C1C}">
                <a14:useLocalDpi xmlns:a14="http://schemas.microsoft.com/office/drawing/2010/main" val="0"/>
              </a:ext>
            </a:extLst>
          </a:blip>
          <a:srcRect l="8035" r="7639" b="8497"/>
          <a:stretch/>
        </p:blipFill>
        <p:spPr>
          <a:xfrm>
            <a:off x="2432304" y="397098"/>
            <a:ext cx="4041649" cy="3286514"/>
          </a:xfrm>
          <a:prstGeom prst="rect">
            <a:avLst/>
          </a:prstGeom>
        </p:spPr>
      </p:pic>
      <p:pic>
        <p:nvPicPr>
          <p:cNvPr id="5" name="図 4"/>
          <p:cNvPicPr>
            <a:picLocks noChangeAspect="1"/>
          </p:cNvPicPr>
          <p:nvPr/>
        </p:nvPicPr>
        <p:blipFill rotWithShape="1">
          <a:blip r:embed="rId6" cstate="print">
            <a:extLst>
              <a:ext uri="{28A0092B-C50C-407E-A947-70E740481C1C}">
                <a14:useLocalDpi xmlns:a14="http://schemas.microsoft.com/office/drawing/2010/main" val="0"/>
              </a:ext>
            </a:extLst>
          </a:blip>
          <a:srcRect l="8312" r="7362" b="7774"/>
          <a:stretch/>
        </p:blipFill>
        <p:spPr>
          <a:xfrm>
            <a:off x="7580376" y="3581385"/>
            <a:ext cx="3997920" cy="3276615"/>
          </a:xfrm>
          <a:prstGeom prst="rect">
            <a:avLst/>
          </a:prstGeom>
        </p:spPr>
      </p:pic>
      <p:sp>
        <p:nvSpPr>
          <p:cNvPr id="7" name="テキスト ボックス 6"/>
          <p:cNvSpPr txBox="1"/>
          <p:nvPr/>
        </p:nvSpPr>
        <p:spPr>
          <a:xfrm>
            <a:off x="294498" y="397098"/>
            <a:ext cx="2062488" cy="923330"/>
          </a:xfrm>
          <a:prstGeom prst="rect">
            <a:avLst/>
          </a:prstGeom>
          <a:noFill/>
        </p:spPr>
        <p:txBody>
          <a:bodyPr wrap="none" rtlCol="0">
            <a:spAutoFit/>
          </a:bodyPr>
          <a:lstStyle/>
          <a:p>
            <a:r>
              <a:rPr kumimoji="1" lang="en-US" altLang="ja-JP" dirty="0" smtClean="0"/>
              <a:t>Air-temp.  Anomaly</a:t>
            </a:r>
            <a:r>
              <a:rPr lang="ja-JP" altLang="en-US" dirty="0" smtClean="0"/>
              <a:t> </a:t>
            </a:r>
            <a:endParaRPr lang="en-US" altLang="ja-JP" dirty="0" smtClean="0"/>
          </a:p>
          <a:p>
            <a:r>
              <a:rPr lang="en-US" altLang="ja-JP" dirty="0" smtClean="0"/>
              <a:t>from </a:t>
            </a:r>
            <a:r>
              <a:rPr kumimoji="1" lang="en-US" altLang="ja-JP" dirty="0" smtClean="0"/>
              <a:t>CMIP5 climate</a:t>
            </a:r>
          </a:p>
          <a:p>
            <a:r>
              <a:rPr kumimoji="1" lang="en-US" altLang="ja-JP" dirty="0" smtClean="0"/>
              <a:t>July</a:t>
            </a:r>
            <a:r>
              <a:rPr kumimoji="1" lang="ja-JP" altLang="en-US" dirty="0" smtClean="0"/>
              <a:t>　</a:t>
            </a:r>
            <a:r>
              <a:rPr kumimoji="1" lang="ja-JP" altLang="en-US" sz="1600" dirty="0" smtClean="0">
                <a:latin typeface="+mn-ea"/>
              </a:rPr>
              <a:t>２０</a:t>
            </a:r>
            <a:r>
              <a:rPr kumimoji="1" lang="en-US" altLang="ja-JP" sz="1600" dirty="0" smtClean="0">
                <a:latin typeface="+mn-ea"/>
              </a:rPr>
              <a:t>3</a:t>
            </a:r>
            <a:r>
              <a:rPr kumimoji="1" lang="ja-JP" altLang="en-US" sz="1600" dirty="0" smtClean="0">
                <a:latin typeface="+mn-ea"/>
              </a:rPr>
              <a:t>１－２０</a:t>
            </a:r>
            <a:r>
              <a:rPr kumimoji="1" lang="en-US" altLang="ja-JP" sz="1600" dirty="0" smtClean="0">
                <a:latin typeface="+mn-ea"/>
              </a:rPr>
              <a:t>4</a:t>
            </a:r>
            <a:r>
              <a:rPr kumimoji="1" lang="ja-JP" altLang="en-US" sz="1600" dirty="0" smtClean="0">
                <a:latin typeface="+mn-ea"/>
              </a:rPr>
              <a:t>０</a:t>
            </a:r>
            <a:endParaRPr kumimoji="1" lang="ja-JP" altLang="en-US" sz="1600" dirty="0">
              <a:latin typeface="+mn-ea"/>
            </a:endParaRPr>
          </a:p>
        </p:txBody>
      </p:sp>
      <p:sp>
        <p:nvSpPr>
          <p:cNvPr id="6" name="テキスト ボックス 5"/>
          <p:cNvSpPr txBox="1"/>
          <p:nvPr/>
        </p:nvSpPr>
        <p:spPr>
          <a:xfrm>
            <a:off x="3633928" y="160633"/>
            <a:ext cx="2723823" cy="369332"/>
          </a:xfrm>
          <a:prstGeom prst="rect">
            <a:avLst/>
          </a:prstGeom>
          <a:noFill/>
        </p:spPr>
        <p:txBody>
          <a:bodyPr wrap="none" rtlCol="0">
            <a:spAutoFit/>
          </a:bodyPr>
          <a:lstStyle/>
          <a:p>
            <a:r>
              <a:rPr kumimoji="1" lang="ja-JP" altLang="en-US" dirty="0" smtClean="0"/>
              <a:t>海上気温偏差（温暖化後）</a:t>
            </a:r>
            <a:endParaRPr kumimoji="1" lang="ja-JP" altLang="en-US" dirty="0"/>
          </a:p>
        </p:txBody>
      </p:sp>
      <p:sp>
        <p:nvSpPr>
          <p:cNvPr id="8" name="テキスト ボックス 7"/>
          <p:cNvSpPr txBox="1"/>
          <p:nvPr/>
        </p:nvSpPr>
        <p:spPr>
          <a:xfrm>
            <a:off x="7116469" y="3529505"/>
            <a:ext cx="1694695" cy="400110"/>
          </a:xfrm>
          <a:prstGeom prst="rect">
            <a:avLst/>
          </a:prstGeom>
          <a:noFill/>
        </p:spPr>
        <p:txBody>
          <a:bodyPr wrap="none" rtlCol="0">
            <a:spAutoFit/>
          </a:bodyPr>
          <a:lstStyle/>
          <a:p>
            <a:r>
              <a:rPr kumimoji="1" lang="ja-JP" altLang="en-US" sz="2000" b="1" dirty="0" smtClean="0"/>
              <a:t>モデル気候値</a:t>
            </a:r>
            <a:endParaRPr kumimoji="1" lang="ja-JP" altLang="en-US" sz="2000" b="1" dirty="0"/>
          </a:p>
        </p:txBody>
      </p:sp>
    </p:spTree>
    <p:extLst>
      <p:ext uri="{BB962C8B-B14F-4D97-AF65-F5344CB8AC3E}">
        <p14:creationId xmlns:p14="http://schemas.microsoft.com/office/powerpoint/2010/main" val="28812486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266" y="0"/>
            <a:ext cx="5574082" cy="4177080"/>
          </a:xfrm>
          <a:prstGeom prst="rect">
            <a:avLst/>
          </a:prstGeom>
        </p:spPr>
      </p:pic>
      <p:pic>
        <p:nvPicPr>
          <p:cNvPr id="3" name="図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7756" y="3765177"/>
            <a:ext cx="5391102" cy="4039961"/>
          </a:xfrm>
          <a:prstGeom prst="rect">
            <a:avLst/>
          </a:prstGeom>
        </p:spPr>
      </p:pic>
      <p:pic>
        <p:nvPicPr>
          <p:cNvPr id="4" name="図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26349" y="1607899"/>
            <a:ext cx="4866881" cy="3647122"/>
          </a:xfrm>
          <a:prstGeom prst="rect">
            <a:avLst/>
          </a:prstGeom>
        </p:spPr>
      </p:pic>
      <p:sp>
        <p:nvSpPr>
          <p:cNvPr id="5" name="テキスト ボックス 4"/>
          <p:cNvSpPr txBox="1"/>
          <p:nvPr/>
        </p:nvSpPr>
        <p:spPr>
          <a:xfrm>
            <a:off x="8431050" y="978794"/>
            <a:ext cx="2257477" cy="523220"/>
          </a:xfrm>
          <a:prstGeom prst="rect">
            <a:avLst/>
          </a:prstGeom>
          <a:noFill/>
        </p:spPr>
        <p:txBody>
          <a:bodyPr wrap="none" rtlCol="0">
            <a:spAutoFit/>
          </a:bodyPr>
          <a:lstStyle/>
          <a:p>
            <a:r>
              <a:rPr lang="en-US" altLang="ja-JP" sz="2800" dirty="0" smtClean="0"/>
              <a:t>Air-temp - SST</a:t>
            </a:r>
            <a:endParaRPr kumimoji="1" lang="ja-JP" altLang="en-US" sz="2800" dirty="0"/>
          </a:p>
        </p:txBody>
      </p:sp>
      <p:sp>
        <p:nvSpPr>
          <p:cNvPr id="6" name="テキスト ボックス 5"/>
          <p:cNvSpPr txBox="1"/>
          <p:nvPr/>
        </p:nvSpPr>
        <p:spPr>
          <a:xfrm>
            <a:off x="6493672" y="215497"/>
            <a:ext cx="3916457" cy="830997"/>
          </a:xfrm>
          <a:prstGeom prst="rect">
            <a:avLst/>
          </a:prstGeom>
          <a:noFill/>
        </p:spPr>
        <p:txBody>
          <a:bodyPr wrap="none" rtlCol="0">
            <a:spAutoFit/>
          </a:bodyPr>
          <a:lstStyle/>
          <a:p>
            <a:r>
              <a:rPr kumimoji="1" lang="ja-JP" altLang="en-US" sz="2400" b="1" dirty="0" smtClean="0"/>
              <a:t>海上気温</a:t>
            </a:r>
            <a:r>
              <a:rPr kumimoji="1" lang="ja-JP" altLang="en-US" sz="2400" b="1" dirty="0" err="1" smtClean="0"/>
              <a:t>ー</a:t>
            </a:r>
            <a:r>
              <a:rPr kumimoji="1" lang="ja-JP" altLang="en-US" sz="2400" b="1" dirty="0" smtClean="0"/>
              <a:t>海面水温（ＳＳＴ）</a:t>
            </a:r>
            <a:endParaRPr kumimoji="1" lang="en-US" altLang="ja-JP" sz="2400" b="1" dirty="0" smtClean="0"/>
          </a:p>
          <a:p>
            <a:r>
              <a:rPr lang="ja-JP" altLang="en-US" sz="2400" b="1" dirty="0" smtClean="0"/>
              <a:t>（観測：ＥＲＡ－Ｉ再解析）</a:t>
            </a:r>
            <a:endParaRPr kumimoji="1" lang="ja-JP" altLang="en-US" sz="2400" b="1" dirty="0"/>
          </a:p>
        </p:txBody>
      </p:sp>
    </p:spTree>
    <p:extLst>
      <p:ext uri="{BB962C8B-B14F-4D97-AF65-F5344CB8AC3E}">
        <p14:creationId xmlns:p14="http://schemas.microsoft.com/office/powerpoint/2010/main" val="25961207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cstate="print">
            <a:extLst>
              <a:ext uri="{28A0092B-C50C-407E-A947-70E740481C1C}">
                <a14:useLocalDpi xmlns:a14="http://schemas.microsoft.com/office/drawing/2010/main" val="0"/>
              </a:ext>
            </a:extLst>
          </a:blip>
          <a:srcRect l="6755" r="9071" b="8965"/>
          <a:stretch/>
        </p:blipFill>
        <p:spPr>
          <a:xfrm>
            <a:off x="2910611" y="3635126"/>
            <a:ext cx="3895344" cy="3157026"/>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334" r="7776" b="8351"/>
          <a:stretch/>
        </p:blipFill>
        <p:spPr>
          <a:xfrm>
            <a:off x="7803573" y="476879"/>
            <a:ext cx="3921228" cy="3172438"/>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7331" r="8323" b="7832"/>
          <a:stretch/>
        </p:blipFill>
        <p:spPr>
          <a:xfrm>
            <a:off x="2817480" y="385460"/>
            <a:ext cx="3968497" cy="3249666"/>
          </a:xfrm>
          <a:prstGeom prst="rect">
            <a:avLst/>
          </a:prstGeom>
        </p:spPr>
      </p:pic>
      <p:sp>
        <p:nvSpPr>
          <p:cNvPr id="5" name="テキスト ボックス 4"/>
          <p:cNvSpPr txBox="1"/>
          <p:nvPr/>
        </p:nvSpPr>
        <p:spPr>
          <a:xfrm>
            <a:off x="256032" y="268224"/>
            <a:ext cx="2178802" cy="646331"/>
          </a:xfrm>
          <a:prstGeom prst="rect">
            <a:avLst/>
          </a:prstGeom>
          <a:noFill/>
        </p:spPr>
        <p:txBody>
          <a:bodyPr wrap="none" rtlCol="0">
            <a:spAutoFit/>
          </a:bodyPr>
          <a:lstStyle/>
          <a:p>
            <a:r>
              <a:rPr kumimoji="1" lang="en-US" altLang="ja-JP" dirty="0" smtClean="0"/>
              <a:t>Air-Temp – SST</a:t>
            </a:r>
          </a:p>
          <a:p>
            <a:r>
              <a:rPr kumimoji="1" lang="en-US" altLang="ja-JP" dirty="0" smtClean="0"/>
              <a:t>July</a:t>
            </a:r>
            <a:r>
              <a:rPr kumimoji="1" lang="ja-JP" altLang="en-US" dirty="0" smtClean="0"/>
              <a:t>　２００１－２０１０</a:t>
            </a:r>
            <a:endParaRPr kumimoji="1" lang="ja-JP" altLang="en-US" dirty="0"/>
          </a:p>
        </p:txBody>
      </p:sp>
      <p:pic>
        <p:nvPicPr>
          <p:cNvPr id="6" name="図 5"/>
          <p:cNvPicPr>
            <a:picLocks noChangeAspect="1"/>
          </p:cNvPicPr>
          <p:nvPr/>
        </p:nvPicPr>
        <p:blipFill rotWithShape="1">
          <a:blip r:embed="rId5" cstate="print">
            <a:extLst>
              <a:ext uri="{28A0092B-C50C-407E-A947-70E740481C1C}">
                <a14:useLocalDpi xmlns:a14="http://schemas.microsoft.com/office/drawing/2010/main" val="0"/>
              </a:ext>
            </a:extLst>
          </a:blip>
          <a:srcRect l="9190" t="6468" r="7767" b="10293"/>
          <a:stretch/>
        </p:blipFill>
        <p:spPr>
          <a:xfrm>
            <a:off x="7743363" y="3695735"/>
            <a:ext cx="4041648" cy="3035808"/>
          </a:xfrm>
          <a:prstGeom prst="rect">
            <a:avLst/>
          </a:prstGeom>
        </p:spPr>
      </p:pic>
      <p:sp>
        <p:nvSpPr>
          <p:cNvPr id="8" name="テキスト ボックス 7"/>
          <p:cNvSpPr txBox="1"/>
          <p:nvPr/>
        </p:nvSpPr>
        <p:spPr>
          <a:xfrm>
            <a:off x="7523010" y="3494851"/>
            <a:ext cx="4201791" cy="523220"/>
          </a:xfrm>
          <a:prstGeom prst="rect">
            <a:avLst/>
          </a:prstGeom>
          <a:noFill/>
        </p:spPr>
        <p:txBody>
          <a:bodyPr wrap="none" rtlCol="0">
            <a:spAutoFit/>
          </a:bodyPr>
          <a:lstStyle/>
          <a:p>
            <a:r>
              <a:rPr kumimoji="1" lang="ja-JP" altLang="en-US" sz="2800" b="1" dirty="0" smtClean="0"/>
              <a:t>観測（</a:t>
            </a:r>
            <a:r>
              <a:rPr kumimoji="1" lang="en-US" altLang="ja-JP" sz="2800" b="1" dirty="0" smtClean="0"/>
              <a:t>ERA-I </a:t>
            </a:r>
            <a:r>
              <a:rPr kumimoji="1" lang="ja-JP" altLang="en-US" sz="2800" b="1" dirty="0" smtClean="0"/>
              <a:t>再解析データ）</a:t>
            </a:r>
            <a:endParaRPr kumimoji="1" lang="ja-JP" altLang="en-US" sz="2800" b="1" dirty="0"/>
          </a:p>
        </p:txBody>
      </p:sp>
      <p:sp>
        <p:nvSpPr>
          <p:cNvPr id="9" name="テキスト ボックス 8"/>
          <p:cNvSpPr txBox="1"/>
          <p:nvPr/>
        </p:nvSpPr>
        <p:spPr>
          <a:xfrm>
            <a:off x="4801728" y="129724"/>
            <a:ext cx="5439310" cy="461665"/>
          </a:xfrm>
          <a:prstGeom prst="rect">
            <a:avLst/>
          </a:prstGeom>
          <a:noFill/>
        </p:spPr>
        <p:txBody>
          <a:bodyPr wrap="none" rtlCol="0">
            <a:spAutoFit/>
          </a:bodyPr>
          <a:lstStyle/>
          <a:p>
            <a:r>
              <a:rPr kumimoji="1" lang="ja-JP" altLang="en-US" sz="2400" b="1" dirty="0" smtClean="0"/>
              <a:t>海上気温</a:t>
            </a:r>
            <a:r>
              <a:rPr kumimoji="1" lang="ja-JP" altLang="en-US" sz="2400" b="1" dirty="0" err="1" smtClean="0"/>
              <a:t>ー</a:t>
            </a:r>
            <a:r>
              <a:rPr kumimoji="1" lang="ja-JP" altLang="en-US" sz="2400" b="1" dirty="0" smtClean="0"/>
              <a:t>海面水温（ＳＳＴ）（現在気候）</a:t>
            </a:r>
            <a:endParaRPr kumimoji="1" lang="ja-JP" altLang="en-US" sz="2400" b="1" dirty="0"/>
          </a:p>
        </p:txBody>
      </p:sp>
    </p:spTree>
    <p:extLst>
      <p:ext uri="{BB962C8B-B14F-4D97-AF65-F5344CB8AC3E}">
        <p14:creationId xmlns:p14="http://schemas.microsoft.com/office/powerpoint/2010/main" val="569952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02494" y="3690803"/>
            <a:ext cx="4591489" cy="3440749"/>
          </a:xfrm>
          <a:prstGeom prst="rect">
            <a:avLst/>
          </a:prstGeom>
        </p:spPr>
      </p:pic>
      <p:pic>
        <p:nvPicPr>
          <p:cNvPr id="3" name="図 2"/>
          <p:cNvPicPr>
            <a:picLocks noChangeAspect="1"/>
          </p:cNvPicPr>
          <p:nvPr/>
        </p:nvPicPr>
        <p:blipFill rotWithShape="1">
          <a:blip r:embed="rId3" cstate="print">
            <a:extLst>
              <a:ext uri="{28A0092B-C50C-407E-A947-70E740481C1C}">
                <a14:useLocalDpi xmlns:a14="http://schemas.microsoft.com/office/drawing/2010/main" val="0"/>
              </a:ext>
            </a:extLst>
          </a:blip>
          <a:srcRect l="7668" t="2599" r="7824" b="5764"/>
          <a:stretch/>
        </p:blipFill>
        <p:spPr>
          <a:xfrm>
            <a:off x="7095744" y="440620"/>
            <a:ext cx="3968496" cy="3224784"/>
          </a:xfrm>
          <a:prstGeom prst="rect">
            <a:avLst/>
          </a:prstGeom>
        </p:spPr>
      </p:pic>
      <p:pic>
        <p:nvPicPr>
          <p:cNvPr id="4" name="図 3"/>
          <p:cNvPicPr>
            <a:picLocks noChangeAspect="1"/>
          </p:cNvPicPr>
          <p:nvPr/>
        </p:nvPicPr>
        <p:blipFill rotWithShape="1">
          <a:blip r:embed="rId4" cstate="print">
            <a:extLst>
              <a:ext uri="{28A0092B-C50C-407E-A947-70E740481C1C}">
                <a14:useLocalDpi xmlns:a14="http://schemas.microsoft.com/office/drawing/2010/main" val="0"/>
              </a:ext>
            </a:extLst>
          </a:blip>
          <a:srcRect l="7895" r="8727" b="8542"/>
          <a:stretch/>
        </p:blipFill>
        <p:spPr>
          <a:xfrm>
            <a:off x="2432304" y="304801"/>
            <a:ext cx="3767328" cy="3096768"/>
          </a:xfrm>
          <a:prstGeom prst="rect">
            <a:avLst/>
          </a:prstGeom>
        </p:spPr>
      </p:pic>
      <p:sp>
        <p:nvSpPr>
          <p:cNvPr id="6" name="テキスト ボックス 5"/>
          <p:cNvSpPr txBox="1"/>
          <p:nvPr/>
        </p:nvSpPr>
        <p:spPr>
          <a:xfrm>
            <a:off x="243153" y="408663"/>
            <a:ext cx="2178802" cy="646331"/>
          </a:xfrm>
          <a:prstGeom prst="rect">
            <a:avLst/>
          </a:prstGeom>
          <a:noFill/>
        </p:spPr>
        <p:txBody>
          <a:bodyPr wrap="none" rtlCol="0">
            <a:spAutoFit/>
          </a:bodyPr>
          <a:lstStyle/>
          <a:p>
            <a:r>
              <a:rPr kumimoji="1" lang="en-US" altLang="ja-JP" dirty="0" smtClean="0"/>
              <a:t>Air-Temp – SST</a:t>
            </a:r>
          </a:p>
          <a:p>
            <a:r>
              <a:rPr kumimoji="1" lang="en-US" altLang="ja-JP" dirty="0" smtClean="0"/>
              <a:t>July</a:t>
            </a:r>
            <a:r>
              <a:rPr kumimoji="1" lang="ja-JP" altLang="en-US" dirty="0" smtClean="0"/>
              <a:t>　２０３１－２０４０</a:t>
            </a:r>
            <a:endParaRPr kumimoji="1" lang="ja-JP" altLang="en-US" dirty="0"/>
          </a:p>
        </p:txBody>
      </p:sp>
      <p:sp>
        <p:nvSpPr>
          <p:cNvPr id="7" name="テキスト ボックス 6"/>
          <p:cNvSpPr txBox="1"/>
          <p:nvPr/>
        </p:nvSpPr>
        <p:spPr>
          <a:xfrm>
            <a:off x="4801728" y="129724"/>
            <a:ext cx="5464958" cy="461665"/>
          </a:xfrm>
          <a:prstGeom prst="rect">
            <a:avLst/>
          </a:prstGeom>
          <a:noFill/>
        </p:spPr>
        <p:txBody>
          <a:bodyPr wrap="none" rtlCol="0">
            <a:spAutoFit/>
          </a:bodyPr>
          <a:lstStyle/>
          <a:p>
            <a:r>
              <a:rPr kumimoji="1" lang="ja-JP" altLang="en-US" sz="2400" b="1" dirty="0" smtClean="0"/>
              <a:t>海上気温</a:t>
            </a:r>
            <a:r>
              <a:rPr kumimoji="1" lang="ja-JP" altLang="en-US" sz="2400" b="1" dirty="0" err="1" smtClean="0"/>
              <a:t>ー</a:t>
            </a:r>
            <a:r>
              <a:rPr kumimoji="1" lang="ja-JP" altLang="en-US" sz="2400" b="1" dirty="0" smtClean="0"/>
              <a:t>海面水温（ＳＳＴ）（温暖化後）</a:t>
            </a:r>
            <a:endParaRPr kumimoji="1" lang="ja-JP" altLang="en-US" sz="2400" b="1" dirty="0"/>
          </a:p>
        </p:txBody>
      </p:sp>
    </p:spTree>
    <p:extLst>
      <p:ext uri="{BB962C8B-B14F-4D97-AF65-F5344CB8AC3E}">
        <p14:creationId xmlns:p14="http://schemas.microsoft.com/office/powerpoint/2010/main" val="72193019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dirty="0"/>
              <a:t>まとめ</a:t>
            </a:r>
            <a:endParaRPr kumimoji="1" lang="ja-JP" altLang="en-US" dirty="0"/>
          </a:p>
        </p:txBody>
      </p:sp>
      <p:sp>
        <p:nvSpPr>
          <p:cNvPr id="3" name="コンテンツ プレースホルダー 2"/>
          <p:cNvSpPr>
            <a:spLocks noGrp="1"/>
          </p:cNvSpPr>
          <p:nvPr>
            <p:ph idx="1"/>
          </p:nvPr>
        </p:nvSpPr>
        <p:spPr/>
        <p:txBody>
          <a:bodyPr>
            <a:normAutofit fontScale="85000" lnSpcReduction="10000"/>
          </a:bodyPr>
          <a:lstStyle/>
          <a:p>
            <a:r>
              <a:rPr kumimoji="1" lang="ja-JP" altLang="en-US" dirty="0" smtClean="0"/>
              <a:t>海洋モデルの分解能は、三陸沖の黒潮や親潮，あるいは冷水渦や暖水渦の状況を解像するには不十分である。</a:t>
            </a:r>
            <a:endParaRPr kumimoji="1" lang="en-US" altLang="ja-JP" dirty="0" smtClean="0"/>
          </a:p>
          <a:p>
            <a:r>
              <a:rPr lang="ja-JP" altLang="en-US" dirty="0" smtClean="0"/>
              <a:t>１５個のＣＭＩＰ５モデルの、現在気候再現実験と将来予測実験（ＲＣＰ４．５）結果を，</a:t>
            </a:r>
            <a:r>
              <a:rPr lang="en-US" altLang="ja-JP" dirty="0" smtClean="0"/>
              <a:t>2001-2010, 2031-2040</a:t>
            </a:r>
            <a:r>
              <a:rPr lang="ja-JP" altLang="en-US" dirty="0" smtClean="0"/>
              <a:t>の</a:t>
            </a:r>
            <a:r>
              <a:rPr lang="en-US" altLang="ja-JP" dirty="0" smtClean="0"/>
              <a:t>2</a:t>
            </a:r>
            <a:r>
              <a:rPr lang="ja-JP" altLang="en-US" dirty="0" smtClean="0"/>
              <a:t>期間について解析した。</a:t>
            </a:r>
            <a:endParaRPr lang="en-US" altLang="ja-JP" dirty="0" smtClean="0"/>
          </a:p>
          <a:p>
            <a:r>
              <a:rPr lang="ja-JP" altLang="en-US" dirty="0" smtClean="0"/>
              <a:t>八戸沖の水温は、モデル間でばらつきが大きく８℃にも及ぶ（現在気候，将来気候とも）。</a:t>
            </a:r>
            <a:endParaRPr lang="en-US" altLang="ja-JP" dirty="0" smtClean="0"/>
          </a:p>
          <a:p>
            <a:r>
              <a:rPr lang="ja-JP" altLang="en-US" dirty="0"/>
              <a:t>モデル</a:t>
            </a:r>
            <a:r>
              <a:rPr lang="ja-JP" altLang="en-US" dirty="0" smtClean="0"/>
              <a:t>の再現実験のＳＳＴ分布に見られる‘くせ’は，温暖化後にも残る傾向がある。</a:t>
            </a:r>
            <a:endParaRPr lang="en-US" altLang="ja-JP" dirty="0" smtClean="0"/>
          </a:p>
          <a:p>
            <a:r>
              <a:rPr lang="ja-JP" altLang="en-US" dirty="0" smtClean="0"/>
              <a:t>観測値やモデル気候値（モデルアンサンブル</a:t>
            </a:r>
            <a:r>
              <a:rPr lang="ja-JP" altLang="en-US" dirty="0"/>
              <a:t>の</a:t>
            </a:r>
            <a:r>
              <a:rPr lang="ja-JP" altLang="en-US" dirty="0" smtClean="0"/>
              <a:t>平均値）に</a:t>
            </a:r>
            <a:r>
              <a:rPr lang="ja-JP" altLang="en-US" dirty="0"/>
              <a:t>比べて、ＭＩＲＯＣ５</a:t>
            </a:r>
            <a:r>
              <a:rPr lang="ja-JP" altLang="en-US" dirty="0" smtClean="0"/>
              <a:t>は三陸沖の</a:t>
            </a:r>
            <a:r>
              <a:rPr lang="ja-JP" altLang="en-US" dirty="0"/>
              <a:t>水温を低く再現する傾向が強い（現在気候，将来気候とも）</a:t>
            </a:r>
            <a:r>
              <a:rPr lang="ja-JP" altLang="en-US" dirty="0" smtClean="0"/>
              <a:t>。ＭＲＩ－ＣＧＣＭ３は</a:t>
            </a:r>
            <a:r>
              <a:rPr lang="ja-JP" altLang="en-US" dirty="0" smtClean="0"/>
              <a:t>観測値</a:t>
            </a:r>
            <a:r>
              <a:rPr lang="ja-JP" altLang="en-US" dirty="0"/>
              <a:t>やモデル</a:t>
            </a:r>
            <a:r>
              <a:rPr lang="ja-JP" altLang="en-US" dirty="0" smtClean="0"/>
              <a:t>気候値に</a:t>
            </a:r>
            <a:r>
              <a:rPr lang="ja-JP" altLang="en-US" dirty="0" smtClean="0"/>
              <a:t>近い。</a:t>
            </a:r>
            <a:endParaRPr lang="en-US" altLang="ja-JP" dirty="0"/>
          </a:p>
          <a:p>
            <a:endParaRPr lang="en-US" altLang="ja-JP" dirty="0"/>
          </a:p>
          <a:p>
            <a:endParaRPr lang="en-US" altLang="ja-JP" dirty="0" smtClean="0"/>
          </a:p>
          <a:p>
            <a:endParaRPr kumimoji="1" lang="ja-JP" altLang="en-US" dirty="0"/>
          </a:p>
        </p:txBody>
      </p:sp>
    </p:spTree>
    <p:extLst>
      <p:ext uri="{BB962C8B-B14F-4D97-AF65-F5344CB8AC3E}">
        <p14:creationId xmlns:p14="http://schemas.microsoft.com/office/powerpoint/2010/main" val="2311719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3"/>
          <a:stretch>
            <a:fillRect/>
          </a:stretch>
        </p:blipFill>
        <p:spPr>
          <a:xfrm>
            <a:off x="1070870" y="313662"/>
            <a:ext cx="4953000" cy="3771900"/>
          </a:xfrm>
          <a:prstGeom prst="rect">
            <a:avLst/>
          </a:prstGeom>
        </p:spPr>
      </p:pic>
      <p:sp>
        <p:nvSpPr>
          <p:cNvPr id="3" name="正方形/長方形 2"/>
          <p:cNvSpPr/>
          <p:nvPr/>
        </p:nvSpPr>
        <p:spPr>
          <a:xfrm>
            <a:off x="1792224" y="4384054"/>
            <a:ext cx="6096000" cy="2308324"/>
          </a:xfrm>
          <a:prstGeom prst="rect">
            <a:avLst/>
          </a:prstGeom>
        </p:spPr>
        <p:txBody>
          <a:bodyPr>
            <a:spAutoFit/>
          </a:bodyPr>
          <a:lstStyle/>
          <a:p>
            <a:r>
              <a:rPr lang="ja-JP" altLang="en-US" dirty="0" smtClean="0">
                <a:effectLst/>
              </a:rPr>
              <a:t>図</a:t>
            </a:r>
            <a:r>
              <a:rPr lang="en-US" altLang="ja-JP" dirty="0" smtClean="0">
                <a:effectLst/>
              </a:rPr>
              <a:t>1</a:t>
            </a:r>
            <a:r>
              <a:rPr lang="ja-JP" altLang="en-US" dirty="0" smtClean="0">
                <a:effectLst/>
              </a:rPr>
              <a:t>：　全球平均地表気温の</a:t>
            </a:r>
            <a:r>
              <a:rPr lang="en-US" altLang="ja-JP" dirty="0" smtClean="0">
                <a:effectLst/>
              </a:rPr>
              <a:t>1960</a:t>
            </a:r>
            <a:r>
              <a:rPr lang="ja-JP" altLang="en-US" dirty="0" smtClean="0">
                <a:effectLst/>
              </a:rPr>
              <a:t>年から</a:t>
            </a:r>
            <a:r>
              <a:rPr lang="en-US" altLang="ja-JP" dirty="0" smtClean="0">
                <a:effectLst/>
              </a:rPr>
              <a:t>2030</a:t>
            </a:r>
            <a:r>
              <a:rPr lang="ja-JP" altLang="en-US" dirty="0" smtClean="0">
                <a:effectLst/>
              </a:rPr>
              <a:t>年までの変化。黒線は</a:t>
            </a:r>
            <a:r>
              <a:rPr lang="en-US" altLang="ja-JP" dirty="0" smtClean="0">
                <a:effectLst/>
              </a:rPr>
              <a:t>2012</a:t>
            </a:r>
            <a:r>
              <a:rPr lang="ja-JP" altLang="en-US" dirty="0" smtClean="0">
                <a:effectLst/>
              </a:rPr>
              <a:t>年までの観測値（英国ハドレーセンター作成の地表気温データセットにもとづく）、青線と赤線とそれぞれの陰影は、</a:t>
            </a:r>
            <a:r>
              <a:rPr lang="en-US" altLang="ja-JP" dirty="0" smtClean="0">
                <a:effectLst/>
              </a:rPr>
              <a:t>CMIP3</a:t>
            </a:r>
            <a:r>
              <a:rPr lang="ja-JP" altLang="en-US" dirty="0" smtClean="0">
                <a:effectLst/>
              </a:rPr>
              <a:t>と</a:t>
            </a:r>
            <a:r>
              <a:rPr lang="en-US" altLang="ja-JP" dirty="0" smtClean="0">
                <a:effectLst/>
              </a:rPr>
              <a:t>CMIP5</a:t>
            </a:r>
            <a:r>
              <a:rPr lang="ja-JP" altLang="en-US" dirty="0" smtClean="0">
                <a:effectLst/>
              </a:rPr>
              <a:t>の気候モデル群による平均値とそのばらつきを表している。</a:t>
            </a:r>
            <a:r>
              <a:rPr lang="en-US" altLang="ja-JP" dirty="0" smtClean="0">
                <a:effectLst/>
              </a:rPr>
              <a:t>2</a:t>
            </a:r>
            <a:r>
              <a:rPr lang="ja-JP" altLang="en-US" dirty="0" err="1" smtClean="0">
                <a:effectLst/>
              </a:rPr>
              <a:t>つの</a:t>
            </a:r>
            <a:r>
              <a:rPr lang="ja-JP" altLang="en-US" dirty="0" smtClean="0">
                <a:effectLst/>
              </a:rPr>
              <a:t>気候モデル群は、</a:t>
            </a:r>
            <a:r>
              <a:rPr lang="en-US" altLang="ja-JP" dirty="0" smtClean="0">
                <a:effectLst/>
              </a:rPr>
              <a:t>2000</a:t>
            </a:r>
            <a:r>
              <a:rPr lang="ja-JP" altLang="en-US" dirty="0" smtClean="0">
                <a:effectLst/>
              </a:rPr>
              <a:t>年頃までは観測される気温の長期変化傾向をよく再現していましたが、最近の</a:t>
            </a:r>
            <a:r>
              <a:rPr lang="en-US" altLang="ja-JP" dirty="0" smtClean="0">
                <a:effectLst/>
              </a:rPr>
              <a:t>10</a:t>
            </a:r>
            <a:r>
              <a:rPr lang="ja-JP" altLang="en-US" dirty="0" smtClean="0">
                <a:effectLst/>
              </a:rPr>
              <a:t>年ほどは温暖化傾向を過大に再現していることが分かります。</a:t>
            </a:r>
            <a:endParaRPr lang="ja-JP" altLang="en-US" dirty="0"/>
          </a:p>
        </p:txBody>
      </p:sp>
      <p:sp>
        <p:nvSpPr>
          <p:cNvPr id="4" name="テキスト ボックス 3"/>
          <p:cNvSpPr txBox="1"/>
          <p:nvPr/>
        </p:nvSpPr>
        <p:spPr>
          <a:xfrm>
            <a:off x="8375904" y="5413248"/>
            <a:ext cx="3345018" cy="369332"/>
          </a:xfrm>
          <a:prstGeom prst="rect">
            <a:avLst/>
          </a:prstGeom>
          <a:noFill/>
        </p:spPr>
        <p:txBody>
          <a:bodyPr wrap="none" rtlCol="0">
            <a:spAutoFit/>
          </a:bodyPr>
          <a:lstStyle/>
          <a:p>
            <a:r>
              <a:rPr lang="ja-JP" altLang="en-US" dirty="0" smtClean="0">
                <a:effectLst/>
              </a:rPr>
              <a:t>渡部 雅浩（</a:t>
            </a:r>
            <a:r>
              <a:rPr lang="en-US" altLang="ja-JP" dirty="0" smtClean="0">
                <a:effectLst/>
              </a:rPr>
              <a:t>CCSR</a:t>
            </a:r>
            <a:r>
              <a:rPr lang="ja-JP" altLang="en-US" dirty="0" err="1" smtClean="0">
                <a:effectLst/>
              </a:rPr>
              <a:t>、</a:t>
            </a:r>
            <a:r>
              <a:rPr lang="en-US" altLang="ja-JP" dirty="0" err="1" smtClean="0">
                <a:effectLst/>
              </a:rPr>
              <a:t>Univ</a:t>
            </a:r>
            <a:r>
              <a:rPr lang="ja-JP" altLang="en-US" dirty="0" err="1" smtClean="0">
                <a:effectLst/>
              </a:rPr>
              <a:t>．</a:t>
            </a:r>
            <a:r>
              <a:rPr lang="en-US" altLang="ja-JP" dirty="0" smtClean="0">
                <a:effectLst/>
              </a:rPr>
              <a:t>of Tokyo)</a:t>
            </a:r>
            <a:endParaRPr kumimoji="1" lang="ja-JP" altLang="en-US" dirty="0"/>
          </a:p>
        </p:txBody>
      </p:sp>
      <p:sp>
        <p:nvSpPr>
          <p:cNvPr id="5" name="テキスト ボックス 4"/>
          <p:cNvSpPr txBox="1"/>
          <p:nvPr/>
        </p:nvSpPr>
        <p:spPr>
          <a:xfrm>
            <a:off x="6369568" y="1145045"/>
            <a:ext cx="5331909" cy="1323439"/>
          </a:xfrm>
          <a:prstGeom prst="rect">
            <a:avLst/>
          </a:prstGeom>
          <a:noFill/>
        </p:spPr>
        <p:txBody>
          <a:bodyPr wrap="none" rtlCol="0">
            <a:spAutoFit/>
          </a:bodyPr>
          <a:lstStyle/>
          <a:p>
            <a:r>
              <a:rPr kumimoji="1" lang="en-US" altLang="ja-JP" sz="4000" b="1" dirty="0" smtClean="0"/>
              <a:t>Hiatus</a:t>
            </a:r>
            <a:r>
              <a:rPr kumimoji="1" lang="ja-JP" altLang="en-US" sz="2800" b="1" dirty="0" smtClean="0"/>
              <a:t>（空白、休止状況）</a:t>
            </a:r>
            <a:endParaRPr kumimoji="1" lang="en-US" altLang="ja-JP" sz="4000" b="1" dirty="0" smtClean="0"/>
          </a:p>
          <a:p>
            <a:r>
              <a:rPr lang="ja-JP" altLang="en-US" sz="4000" b="1" dirty="0"/>
              <a:t>（気温上昇</a:t>
            </a:r>
            <a:r>
              <a:rPr lang="ja-JP" altLang="en-US" sz="4000" b="1" dirty="0" smtClean="0"/>
              <a:t>の停滞状況）</a:t>
            </a:r>
            <a:endParaRPr kumimoji="1" lang="ja-JP" altLang="en-US" sz="4000" b="1" dirty="0"/>
          </a:p>
        </p:txBody>
      </p:sp>
      <p:sp>
        <p:nvSpPr>
          <p:cNvPr id="6" name="テキスト ボックス 5"/>
          <p:cNvSpPr txBox="1"/>
          <p:nvPr/>
        </p:nvSpPr>
        <p:spPr>
          <a:xfrm>
            <a:off x="7051801" y="2809689"/>
            <a:ext cx="3528530" cy="461665"/>
          </a:xfrm>
          <a:prstGeom prst="rect">
            <a:avLst/>
          </a:prstGeom>
          <a:noFill/>
        </p:spPr>
        <p:txBody>
          <a:bodyPr wrap="none" rtlCol="0">
            <a:spAutoFit/>
          </a:bodyPr>
          <a:lstStyle/>
          <a:p>
            <a:r>
              <a:rPr kumimoji="1" lang="ja-JP" altLang="en-US" sz="2400" b="1" dirty="0" smtClean="0"/>
              <a:t>モデル民主主義の限界？</a:t>
            </a:r>
            <a:endParaRPr kumimoji="1" lang="ja-JP" altLang="en-US" sz="2400" b="1" dirty="0"/>
          </a:p>
        </p:txBody>
      </p:sp>
    </p:spTree>
    <p:extLst>
      <p:ext uri="{BB962C8B-B14F-4D97-AF65-F5344CB8AC3E}">
        <p14:creationId xmlns:p14="http://schemas.microsoft.com/office/powerpoint/2010/main" val="287369240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nvPicPr>
        <p:blipFill>
          <a:blip r:embed="rId2">
            <a:extLst>
              <a:ext uri="{28A0092B-C50C-407E-A947-70E740481C1C}">
                <a14:useLocalDpi xmlns:a14="http://schemas.microsoft.com/office/drawing/2010/main" val="0"/>
              </a:ext>
            </a:extLst>
          </a:blip>
          <a:srcRect t="15742" r="63223"/>
          <a:stretch>
            <a:fillRect/>
          </a:stretch>
        </p:blipFill>
        <p:spPr bwMode="auto">
          <a:xfrm>
            <a:off x="2562940" y="928689"/>
            <a:ext cx="2520950" cy="2701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9" name="Picture 5"/>
          <p:cNvPicPr>
            <a:picLocks noChangeAspect="1" noChangeArrowheads="1"/>
          </p:cNvPicPr>
          <p:nvPr/>
        </p:nvPicPr>
        <p:blipFill>
          <a:blip r:embed="rId3">
            <a:extLst>
              <a:ext uri="{28A0092B-C50C-407E-A947-70E740481C1C}">
                <a14:useLocalDpi xmlns:a14="http://schemas.microsoft.com/office/drawing/2010/main" val="0"/>
              </a:ext>
            </a:extLst>
          </a:blip>
          <a:srcRect t="6424" r="63998" b="64429"/>
          <a:stretch>
            <a:fillRect/>
          </a:stretch>
        </p:blipFill>
        <p:spPr bwMode="auto">
          <a:xfrm>
            <a:off x="2473675" y="3905250"/>
            <a:ext cx="2592387"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0" name="Picture 6"/>
          <p:cNvPicPr>
            <a:picLocks noChangeAspect="1" noChangeArrowheads="1"/>
          </p:cNvPicPr>
          <p:nvPr/>
        </p:nvPicPr>
        <p:blipFill>
          <a:blip r:embed="rId4">
            <a:extLst>
              <a:ext uri="{28A0092B-C50C-407E-A947-70E740481C1C}">
                <a14:useLocalDpi xmlns:a14="http://schemas.microsoft.com/office/drawing/2010/main" val="0"/>
              </a:ext>
            </a:extLst>
          </a:blip>
          <a:srcRect l="48195" t="2541" b="65898"/>
          <a:stretch>
            <a:fillRect/>
          </a:stretch>
        </p:blipFill>
        <p:spPr bwMode="auto">
          <a:xfrm>
            <a:off x="5167313" y="3786189"/>
            <a:ext cx="3600450" cy="285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7"/>
          <p:cNvPicPr>
            <a:picLocks noChangeAspect="1" noChangeArrowheads="1"/>
          </p:cNvPicPr>
          <p:nvPr/>
        </p:nvPicPr>
        <p:blipFill>
          <a:blip r:embed="rId5">
            <a:extLst>
              <a:ext uri="{28A0092B-C50C-407E-A947-70E740481C1C}">
                <a14:useLocalDpi xmlns:a14="http://schemas.microsoft.com/office/drawing/2010/main" val="0"/>
              </a:ext>
            </a:extLst>
          </a:blip>
          <a:srcRect l="48944" t="3680" b="49637"/>
          <a:stretch>
            <a:fillRect/>
          </a:stretch>
        </p:blipFill>
        <p:spPr bwMode="auto">
          <a:xfrm>
            <a:off x="5238750" y="928689"/>
            <a:ext cx="3455988" cy="275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2" name="Text Box 8"/>
          <p:cNvSpPr txBox="1">
            <a:spLocks noChangeArrowheads="1"/>
          </p:cNvSpPr>
          <p:nvPr/>
        </p:nvSpPr>
        <p:spPr bwMode="auto">
          <a:xfrm>
            <a:off x="1" y="-39610"/>
            <a:ext cx="1219199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3000" b="1" dirty="0" smtClean="0"/>
              <a:t>CMIP5</a:t>
            </a:r>
            <a:r>
              <a:rPr lang="ja-JP" altLang="en-US" sz="3000" b="1" dirty="0" smtClean="0"/>
              <a:t>で用いられる中分解</a:t>
            </a:r>
            <a:r>
              <a:rPr lang="ja-JP" altLang="en-US" sz="3000" b="1" dirty="0"/>
              <a:t>能の海洋モデルでは，黒潮の再現が</a:t>
            </a:r>
            <a:r>
              <a:rPr lang="ja-JP" altLang="en-US" sz="3000" b="1" dirty="0" smtClean="0"/>
              <a:t>不十分</a:t>
            </a:r>
            <a:r>
              <a:rPr lang="ja-JP" altLang="en-US" sz="2000" b="1" dirty="0">
                <a:solidFill>
                  <a:srgbClr val="FF3300"/>
                </a:solidFill>
              </a:rPr>
              <a:t>　</a:t>
            </a:r>
            <a:r>
              <a:rPr lang="ja-JP" altLang="en-US" sz="2400" b="1" dirty="0">
                <a:solidFill>
                  <a:srgbClr val="FF3300"/>
                </a:solidFill>
              </a:rPr>
              <a:t>　　</a:t>
            </a:r>
          </a:p>
        </p:txBody>
      </p:sp>
      <p:sp>
        <p:nvSpPr>
          <p:cNvPr id="14343" name="Text Box 5"/>
          <p:cNvSpPr txBox="1">
            <a:spLocks noChangeArrowheads="1"/>
          </p:cNvSpPr>
          <p:nvPr/>
        </p:nvSpPr>
        <p:spPr bwMode="auto">
          <a:xfrm>
            <a:off x="773374" y="1756431"/>
            <a:ext cx="17828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2800" dirty="0">
                <a:solidFill>
                  <a:srgbClr val="000000"/>
                </a:solidFill>
              </a:rPr>
              <a:t>MIROC4h</a:t>
            </a:r>
          </a:p>
        </p:txBody>
      </p:sp>
      <p:sp>
        <p:nvSpPr>
          <p:cNvPr id="14344" name="Text Box 5"/>
          <p:cNvSpPr txBox="1">
            <a:spLocks noChangeArrowheads="1"/>
          </p:cNvSpPr>
          <p:nvPr/>
        </p:nvSpPr>
        <p:spPr bwMode="auto">
          <a:xfrm>
            <a:off x="1277303" y="4996697"/>
            <a:ext cx="138211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sz="2400" b="1" dirty="0">
                <a:solidFill>
                  <a:srgbClr val="000000"/>
                </a:solidFill>
              </a:rPr>
              <a:t>MIROC5</a:t>
            </a:r>
          </a:p>
        </p:txBody>
      </p:sp>
      <p:pic>
        <p:nvPicPr>
          <p:cNvPr id="11" name="Picture 4"/>
          <p:cNvPicPr>
            <a:picLocks noChangeAspect="1" noChangeArrowheads="1"/>
          </p:cNvPicPr>
          <p:nvPr/>
        </p:nvPicPr>
        <p:blipFill>
          <a:blip r:embed="rId6">
            <a:extLst>
              <a:ext uri="{28A0092B-C50C-407E-A947-70E740481C1C}">
                <a14:useLocalDpi xmlns:a14="http://schemas.microsoft.com/office/drawing/2010/main" val="0"/>
              </a:ext>
            </a:extLst>
          </a:blip>
          <a:srcRect t="20018"/>
          <a:stretch>
            <a:fillRect/>
          </a:stretch>
        </p:blipFill>
        <p:spPr bwMode="auto">
          <a:xfrm>
            <a:off x="8897239" y="1847279"/>
            <a:ext cx="3024188" cy="2782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5"/>
          <p:cNvSpPr txBox="1">
            <a:spLocks noChangeArrowheads="1"/>
          </p:cNvSpPr>
          <p:nvPr/>
        </p:nvSpPr>
        <p:spPr bwMode="auto">
          <a:xfrm>
            <a:off x="9500571" y="4843225"/>
            <a:ext cx="242085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b="1" dirty="0" smtClean="0">
                <a:solidFill>
                  <a:srgbClr val="000000"/>
                </a:solidFill>
              </a:rPr>
              <a:t>ＪＣＯＰＥ２　Ｊｕｌｙ２０１１</a:t>
            </a:r>
            <a:endParaRPr lang="en-US" altLang="ja-JP" b="1" dirty="0">
              <a:solidFill>
                <a:srgbClr val="000000"/>
              </a:solidFill>
            </a:endParaRPr>
          </a:p>
        </p:txBody>
      </p:sp>
      <p:sp>
        <p:nvSpPr>
          <p:cNvPr id="2" name="テキスト ボックス 1"/>
          <p:cNvSpPr txBox="1"/>
          <p:nvPr/>
        </p:nvSpPr>
        <p:spPr>
          <a:xfrm>
            <a:off x="296321" y="4474369"/>
            <a:ext cx="1612942" cy="369332"/>
          </a:xfrm>
          <a:prstGeom prst="rect">
            <a:avLst/>
          </a:prstGeom>
          <a:noFill/>
        </p:spPr>
        <p:txBody>
          <a:bodyPr wrap="none" rtlCol="0">
            <a:spAutoFit/>
          </a:bodyPr>
          <a:lstStyle/>
          <a:p>
            <a:r>
              <a:rPr kumimoji="1" lang="ja-JP" altLang="en-US" dirty="0" smtClean="0"/>
              <a:t>ＣＭＩＰ５モデル</a:t>
            </a:r>
            <a:endParaRPr kumimoji="1" lang="ja-JP" altLang="en-US" dirty="0"/>
          </a:p>
        </p:txBody>
      </p:sp>
      <p:cxnSp>
        <p:nvCxnSpPr>
          <p:cNvPr id="4" name="直線矢印コネクタ 3"/>
          <p:cNvCxnSpPr/>
          <p:nvPr/>
        </p:nvCxnSpPr>
        <p:spPr>
          <a:xfrm>
            <a:off x="1250428" y="4843225"/>
            <a:ext cx="212612" cy="23086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 name="テキスト ボックス 2"/>
          <p:cNvSpPr txBox="1"/>
          <p:nvPr/>
        </p:nvSpPr>
        <p:spPr>
          <a:xfrm>
            <a:off x="0" y="2366336"/>
            <a:ext cx="2954655" cy="646331"/>
          </a:xfrm>
          <a:prstGeom prst="rect">
            <a:avLst/>
          </a:prstGeom>
          <a:noFill/>
        </p:spPr>
        <p:txBody>
          <a:bodyPr wrap="none" rtlCol="0">
            <a:spAutoFit/>
          </a:bodyPr>
          <a:lstStyle/>
          <a:p>
            <a:r>
              <a:rPr kumimoji="1" lang="ja-JP" altLang="en-US" dirty="0" smtClean="0"/>
              <a:t>海洋モデル分解能</a:t>
            </a:r>
            <a:endParaRPr kumimoji="1" lang="en-US" altLang="ja-JP" dirty="0" smtClean="0"/>
          </a:p>
          <a:p>
            <a:r>
              <a:rPr kumimoji="1" lang="en-US" altLang="ja-JP" dirty="0" smtClean="0"/>
              <a:t>0.28°(</a:t>
            </a:r>
            <a:r>
              <a:rPr lang="ja-JP" altLang="en-US" dirty="0" smtClean="0"/>
              <a:t>経度</a:t>
            </a:r>
            <a:r>
              <a:rPr kumimoji="1" lang="en-US" altLang="ja-JP" dirty="0" smtClean="0"/>
              <a:t>)x0.19°(</a:t>
            </a:r>
            <a:r>
              <a:rPr kumimoji="1" lang="ja-JP" altLang="en-US" dirty="0" smtClean="0"/>
              <a:t>緯度</a:t>
            </a:r>
            <a:r>
              <a:rPr kumimoji="1" lang="en-US" altLang="ja-JP" dirty="0" smtClean="0"/>
              <a:t>)</a:t>
            </a:r>
            <a:endParaRPr kumimoji="1" lang="ja-JP" altLang="en-US" dirty="0"/>
          </a:p>
        </p:txBody>
      </p:sp>
      <p:sp>
        <p:nvSpPr>
          <p:cNvPr id="14" name="テキスト ボックス 13"/>
          <p:cNvSpPr txBox="1"/>
          <p:nvPr/>
        </p:nvSpPr>
        <p:spPr>
          <a:xfrm>
            <a:off x="591671" y="5502166"/>
            <a:ext cx="2037737" cy="923330"/>
          </a:xfrm>
          <a:prstGeom prst="rect">
            <a:avLst/>
          </a:prstGeom>
          <a:noFill/>
        </p:spPr>
        <p:txBody>
          <a:bodyPr wrap="none" rtlCol="0">
            <a:spAutoFit/>
          </a:bodyPr>
          <a:lstStyle/>
          <a:p>
            <a:r>
              <a:rPr kumimoji="1" lang="ja-JP" altLang="en-US" dirty="0" smtClean="0"/>
              <a:t>海洋モデル分解能</a:t>
            </a:r>
            <a:endParaRPr kumimoji="1" lang="en-US" altLang="ja-JP" dirty="0" smtClean="0"/>
          </a:p>
          <a:p>
            <a:r>
              <a:rPr kumimoji="1" lang="en-US" altLang="ja-JP" dirty="0" smtClean="0"/>
              <a:t>1.4°</a:t>
            </a:r>
            <a:r>
              <a:rPr kumimoji="1" lang="ja-JP" altLang="en-US" dirty="0" smtClean="0"/>
              <a:t>（経度）</a:t>
            </a:r>
            <a:r>
              <a:rPr kumimoji="1" lang="en-US" altLang="ja-JP" dirty="0" smtClean="0"/>
              <a:t>x</a:t>
            </a:r>
          </a:p>
          <a:p>
            <a:r>
              <a:rPr kumimoji="1" lang="en-US" altLang="ja-JP" dirty="0" smtClean="0"/>
              <a:t>(0.4~1.4)°</a:t>
            </a:r>
            <a:r>
              <a:rPr kumimoji="1" lang="ja-JP" altLang="en-US" dirty="0" smtClean="0"/>
              <a:t>（緯度）</a:t>
            </a:r>
            <a:endParaRPr kumimoji="1" lang="ja-JP" altLang="en-US" dirty="0"/>
          </a:p>
        </p:txBody>
      </p:sp>
      <p:sp>
        <p:nvSpPr>
          <p:cNvPr id="5" name="テキスト ボックス 4"/>
          <p:cNvSpPr txBox="1"/>
          <p:nvPr/>
        </p:nvSpPr>
        <p:spPr>
          <a:xfrm>
            <a:off x="296321" y="3238722"/>
            <a:ext cx="1697901" cy="369332"/>
          </a:xfrm>
          <a:prstGeom prst="rect">
            <a:avLst/>
          </a:prstGeom>
          <a:noFill/>
        </p:spPr>
        <p:txBody>
          <a:bodyPr wrap="none" rtlCol="0">
            <a:spAutoFit/>
          </a:bodyPr>
          <a:lstStyle/>
          <a:p>
            <a:r>
              <a:rPr kumimoji="1" lang="en-US" altLang="ja-JP" dirty="0" smtClean="0"/>
              <a:t>Eddy resolving</a:t>
            </a:r>
            <a:endParaRPr kumimoji="1" lang="ja-JP" altLang="en-US" dirty="0"/>
          </a:p>
        </p:txBody>
      </p:sp>
    </p:spTree>
    <p:extLst>
      <p:ext uri="{BB962C8B-B14F-4D97-AF65-F5344CB8AC3E}">
        <p14:creationId xmlns:p14="http://schemas.microsoft.com/office/powerpoint/2010/main" val="5118907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SST"/>
          <p:cNvPicPr>
            <a:picLocks noChangeAspect="1" noChangeArrowheads="1"/>
          </p:cNvPicPr>
          <p:nvPr/>
        </p:nvPicPr>
        <p:blipFill>
          <a:blip r:embed="rId2">
            <a:extLst>
              <a:ext uri="{28A0092B-C50C-407E-A947-70E740481C1C}">
                <a14:useLocalDpi xmlns:a14="http://schemas.microsoft.com/office/drawing/2010/main" val="0"/>
              </a:ext>
            </a:extLst>
          </a:blip>
          <a:srcRect t="13606"/>
          <a:stretch>
            <a:fillRect/>
          </a:stretch>
        </p:blipFill>
        <p:spPr bwMode="auto">
          <a:xfrm>
            <a:off x="1919289" y="2143126"/>
            <a:ext cx="84169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Text Box 3"/>
          <p:cNvSpPr txBox="1">
            <a:spLocks noChangeArrowheads="1"/>
          </p:cNvSpPr>
          <p:nvPr/>
        </p:nvSpPr>
        <p:spPr bwMode="auto">
          <a:xfrm>
            <a:off x="2711450" y="19050"/>
            <a:ext cx="8430513"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sz="2400" b="1" dirty="0" smtClean="0">
                <a:solidFill>
                  <a:srgbClr val="000000"/>
                </a:solidFill>
              </a:rPr>
              <a:t>三陸沖の海面水温（ＳＳＴ）　温暖化実験（</a:t>
            </a:r>
            <a:r>
              <a:rPr lang="en-US" altLang="ja-JP" sz="2400" b="1" dirty="0" smtClean="0">
                <a:solidFill>
                  <a:srgbClr val="000000"/>
                </a:solidFill>
              </a:rPr>
              <a:t>RCP4.5  2006~2035)</a:t>
            </a:r>
            <a:endParaRPr lang="en-US" altLang="ja-JP" sz="2400" b="1" dirty="0">
              <a:solidFill>
                <a:srgbClr val="000000"/>
              </a:solidFill>
            </a:endParaRPr>
          </a:p>
          <a:p>
            <a:pPr eaLnBrk="1" fontAlgn="base" hangingPunct="1">
              <a:spcBef>
                <a:spcPct val="0"/>
              </a:spcBef>
              <a:spcAft>
                <a:spcPct val="0"/>
              </a:spcAft>
            </a:pPr>
            <a:r>
              <a:rPr lang="ja-JP" altLang="en-US" sz="2000" b="1" dirty="0">
                <a:solidFill>
                  <a:srgbClr val="000000"/>
                </a:solidFill>
              </a:rPr>
              <a:t>高分解能のモデル</a:t>
            </a:r>
            <a:r>
              <a:rPr lang="ja-JP" altLang="en-US" sz="2000" b="1" dirty="0" smtClean="0">
                <a:solidFill>
                  <a:srgbClr val="000000"/>
                </a:solidFill>
              </a:rPr>
              <a:t>（</a:t>
            </a:r>
            <a:r>
              <a:rPr lang="en-US" altLang="ja-JP" sz="2000" b="1" dirty="0" smtClean="0">
                <a:solidFill>
                  <a:srgbClr val="000000"/>
                </a:solidFill>
              </a:rPr>
              <a:t>MIROC4h</a:t>
            </a:r>
            <a:r>
              <a:rPr lang="en-US" altLang="ja-JP" sz="2000" b="1" dirty="0">
                <a:solidFill>
                  <a:srgbClr val="000000"/>
                </a:solidFill>
              </a:rPr>
              <a:t>)</a:t>
            </a:r>
            <a:r>
              <a:rPr lang="ja-JP" altLang="en-US" sz="2000" b="1" dirty="0">
                <a:solidFill>
                  <a:srgbClr val="000000"/>
                </a:solidFill>
              </a:rPr>
              <a:t>は</a:t>
            </a:r>
            <a:r>
              <a:rPr lang="ja-JP" altLang="en-US" sz="2000" b="1" dirty="0" smtClean="0">
                <a:solidFill>
                  <a:srgbClr val="000000"/>
                </a:solidFill>
              </a:rPr>
              <a:t>観測に</a:t>
            </a:r>
            <a:r>
              <a:rPr lang="ja-JP" altLang="en-US" sz="2000" b="1" dirty="0">
                <a:solidFill>
                  <a:srgbClr val="000000"/>
                </a:solidFill>
              </a:rPr>
              <a:t>近い結果を示す</a:t>
            </a:r>
            <a:r>
              <a:rPr lang="ja-JP" altLang="en-US" sz="2000" b="1" dirty="0" smtClean="0">
                <a:solidFill>
                  <a:srgbClr val="000000"/>
                </a:solidFill>
              </a:rPr>
              <a:t>。</a:t>
            </a:r>
            <a:endParaRPr lang="en-US" altLang="ja-JP" sz="2000" b="1" dirty="0" smtClean="0">
              <a:solidFill>
                <a:srgbClr val="000000"/>
              </a:solidFill>
            </a:endParaRPr>
          </a:p>
          <a:p>
            <a:pPr eaLnBrk="1" fontAlgn="base" hangingPunct="1">
              <a:spcBef>
                <a:spcPct val="0"/>
              </a:spcBef>
              <a:spcAft>
                <a:spcPct val="0"/>
              </a:spcAft>
            </a:pPr>
            <a:r>
              <a:rPr lang="en-US" altLang="ja-JP" sz="2000" b="1" dirty="0" smtClean="0">
                <a:solidFill>
                  <a:srgbClr val="FF3300"/>
                </a:solidFill>
              </a:rPr>
              <a:t>MIROC5</a:t>
            </a:r>
            <a:r>
              <a:rPr lang="ja-JP" altLang="en-US" sz="2000" b="1" dirty="0" smtClean="0">
                <a:solidFill>
                  <a:srgbClr val="FF3300"/>
                </a:solidFill>
              </a:rPr>
              <a:t>は観測値よりも３℃低い</a:t>
            </a:r>
            <a:endParaRPr lang="ja-JP" altLang="en-US" sz="2000" b="1" dirty="0">
              <a:solidFill>
                <a:srgbClr val="FF3300"/>
              </a:solidFill>
            </a:endParaRPr>
          </a:p>
        </p:txBody>
      </p:sp>
      <p:sp>
        <p:nvSpPr>
          <p:cNvPr id="6" name="円/楕円 5"/>
          <p:cNvSpPr/>
          <p:nvPr/>
        </p:nvSpPr>
        <p:spPr>
          <a:xfrm>
            <a:off x="3452814" y="3714751"/>
            <a:ext cx="428625" cy="428625"/>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ja-JP" altLang="en-US">
              <a:solidFill>
                <a:srgbClr val="FFFFFF"/>
              </a:solidFill>
            </a:endParaRPr>
          </a:p>
        </p:txBody>
      </p:sp>
      <p:sp>
        <p:nvSpPr>
          <p:cNvPr id="16389" name="正方形/長方形 6"/>
          <p:cNvSpPr>
            <a:spLocks noChangeArrowheads="1"/>
          </p:cNvSpPr>
          <p:nvPr/>
        </p:nvSpPr>
        <p:spPr bwMode="auto">
          <a:xfrm>
            <a:off x="3810001" y="1571625"/>
            <a:ext cx="4589463"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a:solidFill>
                  <a:srgbClr val="000000"/>
                </a:solidFill>
              </a:rPr>
              <a:t>三陸沖　</a:t>
            </a:r>
            <a:r>
              <a:rPr lang="en-US" altLang="ja-JP">
                <a:solidFill>
                  <a:srgbClr val="000000"/>
                </a:solidFill>
              </a:rPr>
              <a:t>SST(40N-41N 141E-142E)   6~8</a:t>
            </a:r>
            <a:r>
              <a:rPr lang="ja-JP" altLang="en-US">
                <a:solidFill>
                  <a:srgbClr val="000000"/>
                </a:solidFill>
              </a:rPr>
              <a:t>月</a:t>
            </a:r>
          </a:p>
        </p:txBody>
      </p:sp>
    </p:spTree>
    <p:extLst>
      <p:ext uri="{BB962C8B-B14F-4D97-AF65-F5344CB8AC3E}">
        <p14:creationId xmlns:p14="http://schemas.microsoft.com/office/powerpoint/2010/main" val="17944141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4"/>
          <p:cNvSpPr>
            <a:spLocks noGrp="1" noChangeArrowheads="1"/>
          </p:cNvSpPr>
          <p:nvPr>
            <p:ph type="title"/>
          </p:nvPr>
        </p:nvSpPr>
        <p:spPr>
          <a:solidFill>
            <a:srgbClr val="CCFFFF"/>
          </a:solidFill>
        </p:spPr>
        <p:txBody>
          <a:bodyPr/>
          <a:lstStyle/>
          <a:p>
            <a:pPr eaLnBrk="1" hangingPunct="1"/>
            <a:r>
              <a:rPr lang="ja-JP" altLang="en-US" sz="2800" b="1" dirty="0" smtClean="0"/>
              <a:t>観測事実</a:t>
            </a:r>
            <a:r>
              <a:rPr lang="en-US" altLang="ja-JP" sz="2800" b="1" dirty="0" smtClean="0"/>
              <a:t/>
            </a:r>
            <a:br>
              <a:rPr lang="en-US" altLang="ja-JP" sz="2800" b="1" dirty="0" smtClean="0"/>
            </a:br>
            <a:r>
              <a:rPr lang="ja-JP" altLang="en-US" sz="2800" b="1" dirty="0" smtClean="0"/>
              <a:t>観測されるヤマセ時の日平均気温</a:t>
            </a:r>
            <a:r>
              <a:rPr lang="ja-JP" altLang="en-US" sz="2800" b="1" dirty="0"/>
              <a:t>の下限</a:t>
            </a:r>
            <a:r>
              <a:rPr lang="ja-JP" altLang="en-US" sz="2800" b="1" dirty="0" smtClean="0"/>
              <a:t>は沖合のＳＳＴ</a:t>
            </a:r>
            <a:r>
              <a:rPr lang="ja-JP" altLang="en-US" sz="2800" b="1" dirty="0"/>
              <a:t>に規定される</a:t>
            </a:r>
          </a:p>
        </p:txBody>
      </p:sp>
      <p:pic>
        <p:nvPicPr>
          <p:cNvPr id="4099"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2314" y="1484313"/>
            <a:ext cx="6962775" cy="464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0" name="Line 7"/>
          <p:cNvSpPr>
            <a:spLocks noChangeShapeType="1"/>
          </p:cNvSpPr>
          <p:nvPr/>
        </p:nvSpPr>
        <p:spPr bwMode="auto">
          <a:xfrm flipH="1" flipV="1">
            <a:off x="8256588" y="3141663"/>
            <a:ext cx="863600"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4101" name="Line 8"/>
          <p:cNvSpPr>
            <a:spLocks noChangeShapeType="1"/>
          </p:cNvSpPr>
          <p:nvPr/>
        </p:nvSpPr>
        <p:spPr bwMode="auto">
          <a:xfrm flipH="1">
            <a:off x="8183564" y="2133600"/>
            <a:ext cx="720725" cy="4318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4102" name="Text Box 9"/>
          <p:cNvSpPr txBox="1">
            <a:spLocks noChangeArrowheads="1"/>
          </p:cNvSpPr>
          <p:nvPr/>
        </p:nvSpPr>
        <p:spPr bwMode="auto">
          <a:xfrm>
            <a:off x="9120188" y="3357563"/>
            <a:ext cx="134684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b="1">
                <a:solidFill>
                  <a:srgbClr val="000000"/>
                </a:solidFill>
              </a:rPr>
              <a:t>沖合の水温</a:t>
            </a:r>
          </a:p>
        </p:txBody>
      </p:sp>
      <p:sp>
        <p:nvSpPr>
          <p:cNvPr id="4103" name="Text Box 10"/>
          <p:cNvSpPr txBox="1">
            <a:spLocks noChangeArrowheads="1"/>
          </p:cNvSpPr>
          <p:nvPr/>
        </p:nvSpPr>
        <p:spPr bwMode="auto">
          <a:xfrm>
            <a:off x="8975725" y="1916113"/>
            <a:ext cx="134844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b="1">
                <a:solidFill>
                  <a:srgbClr val="000000"/>
                </a:solidFill>
              </a:rPr>
              <a:t>気温（八戸）</a:t>
            </a:r>
          </a:p>
        </p:txBody>
      </p:sp>
      <p:sp>
        <p:nvSpPr>
          <p:cNvPr id="4104" name="Rectangle 11"/>
          <p:cNvSpPr>
            <a:spLocks noChangeArrowheads="1"/>
          </p:cNvSpPr>
          <p:nvPr/>
        </p:nvSpPr>
        <p:spPr bwMode="auto">
          <a:xfrm>
            <a:off x="3792539" y="4652963"/>
            <a:ext cx="3887787" cy="431800"/>
          </a:xfrm>
          <a:prstGeom prst="rect">
            <a:avLst/>
          </a:prstGeom>
          <a:solidFill>
            <a:srgbClr val="FFCC00">
              <a:alpha val="43921"/>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eaLnBrk="1" fontAlgn="base" hangingPunct="1">
              <a:spcBef>
                <a:spcPct val="0"/>
              </a:spcBef>
              <a:spcAft>
                <a:spcPct val="0"/>
              </a:spcAft>
            </a:pPr>
            <a:endParaRPr lang="ja-JP" altLang="ja-JP" sz="3600">
              <a:solidFill>
                <a:srgbClr val="000000"/>
              </a:solidFill>
            </a:endParaRPr>
          </a:p>
        </p:txBody>
      </p:sp>
      <p:sp>
        <p:nvSpPr>
          <p:cNvPr id="4105" name="Line 12"/>
          <p:cNvSpPr>
            <a:spLocks noChangeShapeType="1"/>
          </p:cNvSpPr>
          <p:nvPr/>
        </p:nvSpPr>
        <p:spPr bwMode="auto">
          <a:xfrm flipH="1">
            <a:off x="7680325" y="4292601"/>
            <a:ext cx="1511300" cy="360363"/>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4106" name="Text Box 13"/>
          <p:cNvSpPr txBox="1">
            <a:spLocks noChangeArrowheads="1"/>
          </p:cNvSpPr>
          <p:nvPr/>
        </p:nvSpPr>
        <p:spPr bwMode="auto">
          <a:xfrm>
            <a:off x="9191626" y="4076701"/>
            <a:ext cx="129875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ja-JP" altLang="en-US" b="1">
                <a:solidFill>
                  <a:srgbClr val="000000"/>
                </a:solidFill>
              </a:rPr>
              <a:t>ヤマセ吹走</a:t>
            </a:r>
          </a:p>
          <a:p>
            <a:pPr eaLnBrk="1" fontAlgn="base" hangingPunct="1">
              <a:spcBef>
                <a:spcPct val="0"/>
              </a:spcBef>
              <a:spcAft>
                <a:spcPct val="0"/>
              </a:spcAft>
            </a:pPr>
            <a:r>
              <a:rPr lang="ja-JP" altLang="en-US" b="1">
                <a:solidFill>
                  <a:srgbClr val="000000"/>
                </a:solidFill>
              </a:rPr>
              <a:t>期間</a:t>
            </a:r>
          </a:p>
        </p:txBody>
      </p:sp>
      <p:sp>
        <p:nvSpPr>
          <p:cNvPr id="2" name="テキスト ボックス 1"/>
          <p:cNvSpPr txBox="1"/>
          <p:nvPr/>
        </p:nvSpPr>
        <p:spPr>
          <a:xfrm>
            <a:off x="8543926" y="6342063"/>
            <a:ext cx="1903085" cy="369332"/>
          </a:xfrm>
          <a:prstGeom prst="rect">
            <a:avLst/>
          </a:prstGeom>
          <a:noFill/>
        </p:spPr>
        <p:txBody>
          <a:bodyPr wrap="none" rtlCol="0">
            <a:spAutoFit/>
          </a:bodyPr>
          <a:lstStyle/>
          <a:p>
            <a:r>
              <a:rPr kumimoji="1" lang="ja-JP" altLang="en-US" b="1" dirty="0" smtClean="0"/>
              <a:t>Ｋｏｄａｍａ、１９９７</a:t>
            </a:r>
            <a:endParaRPr kumimoji="1" lang="ja-JP" altLang="en-US" b="1" dirty="0"/>
          </a:p>
        </p:txBody>
      </p:sp>
    </p:spTree>
    <p:extLst>
      <p:ext uri="{BB962C8B-B14F-4D97-AF65-F5344CB8AC3E}">
        <p14:creationId xmlns:p14="http://schemas.microsoft.com/office/powerpoint/2010/main" val="1180863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ja-JP" altLang="en-US" sz="4000" dirty="0" smtClean="0"/>
              <a:t>平均気温と沿岸水温の将来予測（６～８月）</a:t>
            </a:r>
            <a:endParaRPr lang="ja-JP" altLang="en-US" sz="4000" dirty="0"/>
          </a:p>
        </p:txBody>
      </p:sp>
      <p:grpSp>
        <p:nvGrpSpPr>
          <p:cNvPr id="4" name="グループ化 3"/>
          <p:cNvGrpSpPr/>
          <p:nvPr/>
        </p:nvGrpSpPr>
        <p:grpSpPr>
          <a:xfrm>
            <a:off x="1721587" y="1196753"/>
            <a:ext cx="8106361" cy="3883059"/>
            <a:chOff x="-140719" y="3507348"/>
            <a:chExt cx="8106361" cy="3883059"/>
          </a:xfrm>
        </p:grpSpPr>
        <p:pic>
          <p:nvPicPr>
            <p:cNvPr id="9" name="図 8" descr="MIROC5timeseriesJJA.bmp"/>
            <p:cNvPicPr>
              <a:picLocks noChangeAspect="1"/>
            </p:cNvPicPr>
            <p:nvPr/>
          </p:nvPicPr>
          <p:blipFill>
            <a:blip r:embed="rId2" cstate="print"/>
            <a:stretch>
              <a:fillRect/>
            </a:stretch>
          </p:blipFill>
          <p:spPr>
            <a:xfrm>
              <a:off x="-140719" y="3507348"/>
              <a:ext cx="8106361" cy="3883059"/>
            </a:xfrm>
            <a:prstGeom prst="rect">
              <a:avLst/>
            </a:prstGeom>
          </p:spPr>
        </p:pic>
        <p:sp>
          <p:nvSpPr>
            <p:cNvPr id="17413" name="Line 5"/>
            <p:cNvSpPr>
              <a:spLocks noChangeShapeType="1"/>
            </p:cNvSpPr>
            <p:nvPr/>
          </p:nvSpPr>
          <p:spPr bwMode="auto">
            <a:xfrm flipV="1">
              <a:off x="947800" y="4680110"/>
              <a:ext cx="6842125" cy="1079500"/>
            </a:xfrm>
            <a:prstGeom prst="line">
              <a:avLst/>
            </a:prstGeom>
            <a:noFill/>
            <a:ln w="25400">
              <a:solidFill>
                <a:schemeClr val="accent1">
                  <a:lumMod val="50000"/>
                </a:schemeClr>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17414" name="Line 6"/>
            <p:cNvSpPr>
              <a:spLocks noChangeShapeType="1"/>
            </p:cNvSpPr>
            <p:nvPr/>
          </p:nvSpPr>
          <p:spPr bwMode="auto">
            <a:xfrm flipV="1">
              <a:off x="976568" y="5519075"/>
              <a:ext cx="6769100" cy="1006475"/>
            </a:xfrm>
            <a:prstGeom prst="line">
              <a:avLst/>
            </a:prstGeom>
            <a:noFill/>
            <a:ln w="25400">
              <a:solidFill>
                <a:srgbClr val="C00000"/>
              </a:solidFill>
              <a:prstDash val="dash"/>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grpSp>
      <p:sp>
        <p:nvSpPr>
          <p:cNvPr id="17415" name="Text Box 7"/>
          <p:cNvSpPr txBox="1">
            <a:spLocks noChangeArrowheads="1"/>
          </p:cNvSpPr>
          <p:nvPr/>
        </p:nvSpPr>
        <p:spPr bwMode="auto">
          <a:xfrm>
            <a:off x="9769674" y="3025124"/>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b="1" dirty="0">
                <a:solidFill>
                  <a:srgbClr val="C00000"/>
                </a:solidFill>
              </a:rPr>
              <a:t>MIROC5</a:t>
            </a:r>
          </a:p>
        </p:txBody>
      </p:sp>
      <p:sp>
        <p:nvSpPr>
          <p:cNvPr id="17416" name="Text Box 8"/>
          <p:cNvSpPr txBox="1">
            <a:spLocks noChangeArrowheads="1"/>
          </p:cNvSpPr>
          <p:nvPr/>
        </p:nvSpPr>
        <p:spPr bwMode="auto">
          <a:xfrm>
            <a:off x="9711399" y="1685044"/>
            <a:ext cx="1073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b="1" dirty="0">
                <a:solidFill>
                  <a:srgbClr val="BBE0E3">
                    <a:lumMod val="50000"/>
                  </a:srgbClr>
                </a:solidFill>
              </a:rPr>
              <a:t>MIROC3</a:t>
            </a:r>
          </a:p>
        </p:txBody>
      </p:sp>
      <p:pic>
        <p:nvPicPr>
          <p:cNvPr id="2" name="図 1"/>
          <p:cNvPicPr>
            <a:picLocks noChangeAspect="1"/>
          </p:cNvPicPr>
          <p:nvPr/>
        </p:nvPicPr>
        <p:blipFill>
          <a:blip r:embed="rId3"/>
          <a:stretch>
            <a:fillRect/>
          </a:stretch>
        </p:blipFill>
        <p:spPr>
          <a:xfrm>
            <a:off x="1182198" y="5530574"/>
            <a:ext cx="9827604" cy="786452"/>
          </a:xfrm>
          <a:prstGeom prst="rect">
            <a:avLst/>
          </a:prstGeom>
        </p:spPr>
      </p:pic>
    </p:spTree>
    <p:extLst>
      <p:ext uri="{BB962C8B-B14F-4D97-AF65-F5344CB8AC3E}">
        <p14:creationId xmlns:p14="http://schemas.microsoft.com/office/powerpoint/2010/main" val="26535563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9425" y="918844"/>
            <a:ext cx="4876800" cy="3535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2" name="Picture 5"/>
          <p:cNvPicPr>
            <a:picLocks noChangeAspect="1" noChangeArrowheads="1"/>
          </p:cNvPicPr>
          <p:nvPr/>
        </p:nvPicPr>
        <p:blipFill>
          <a:blip r:embed="rId3">
            <a:extLst>
              <a:ext uri="{28A0092B-C50C-407E-A947-70E740481C1C}">
                <a14:useLocalDpi xmlns:a14="http://schemas.microsoft.com/office/drawing/2010/main" val="0"/>
              </a:ext>
            </a:extLst>
          </a:blip>
          <a:srcRect r="69319"/>
          <a:stretch>
            <a:fillRect/>
          </a:stretch>
        </p:blipFill>
        <p:spPr bwMode="auto">
          <a:xfrm>
            <a:off x="2208213" y="4652963"/>
            <a:ext cx="5688012"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3" name="Text Box 8"/>
          <p:cNvSpPr txBox="1">
            <a:spLocks noChangeArrowheads="1"/>
          </p:cNvSpPr>
          <p:nvPr/>
        </p:nvSpPr>
        <p:spPr bwMode="auto">
          <a:xfrm>
            <a:off x="7967663" y="2686526"/>
            <a:ext cx="20185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dirty="0" smtClean="0">
                <a:solidFill>
                  <a:srgbClr val="000000"/>
                </a:solidFill>
              </a:rPr>
              <a:t>RCP4.5  </a:t>
            </a:r>
            <a:r>
              <a:rPr lang="en-US" altLang="ja-JP" dirty="0">
                <a:solidFill>
                  <a:srgbClr val="000000"/>
                </a:solidFill>
              </a:rPr>
              <a:t>570ppm</a:t>
            </a:r>
          </a:p>
        </p:txBody>
      </p:sp>
      <p:sp>
        <p:nvSpPr>
          <p:cNvPr id="7174" name="Text Box 9"/>
          <p:cNvSpPr txBox="1">
            <a:spLocks noChangeArrowheads="1"/>
          </p:cNvSpPr>
          <p:nvPr/>
        </p:nvSpPr>
        <p:spPr bwMode="auto">
          <a:xfrm>
            <a:off x="8112125" y="5445126"/>
            <a:ext cx="23304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eaLnBrk="1" fontAlgn="base" hangingPunct="1">
              <a:spcBef>
                <a:spcPct val="0"/>
              </a:spcBef>
              <a:spcAft>
                <a:spcPct val="0"/>
              </a:spcAft>
            </a:pPr>
            <a:r>
              <a:rPr lang="en-US" altLang="ja-JP">
                <a:solidFill>
                  <a:srgbClr val="000000"/>
                </a:solidFill>
              </a:rPr>
              <a:t>CMIP3/A1B  680ppm</a:t>
            </a:r>
          </a:p>
        </p:txBody>
      </p:sp>
      <p:sp>
        <p:nvSpPr>
          <p:cNvPr id="7175" name="Line 10"/>
          <p:cNvSpPr>
            <a:spLocks noChangeShapeType="1"/>
          </p:cNvSpPr>
          <p:nvPr/>
        </p:nvSpPr>
        <p:spPr bwMode="auto">
          <a:xfrm flipH="1">
            <a:off x="7752556" y="2869883"/>
            <a:ext cx="1444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7176" name="Line 11"/>
          <p:cNvSpPr>
            <a:spLocks noChangeShapeType="1"/>
          </p:cNvSpPr>
          <p:nvPr/>
        </p:nvSpPr>
        <p:spPr bwMode="auto">
          <a:xfrm flipH="1">
            <a:off x="7967663" y="5589588"/>
            <a:ext cx="144462"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ja-JP" altLang="en-US">
              <a:solidFill>
                <a:srgbClr val="000000"/>
              </a:solidFill>
            </a:endParaRPr>
          </a:p>
        </p:txBody>
      </p:sp>
      <p:sp>
        <p:nvSpPr>
          <p:cNvPr id="3" name="テキスト ボックス 2"/>
          <p:cNvSpPr txBox="1"/>
          <p:nvPr/>
        </p:nvSpPr>
        <p:spPr>
          <a:xfrm>
            <a:off x="788641" y="211001"/>
            <a:ext cx="9653934" cy="830997"/>
          </a:xfrm>
          <a:prstGeom prst="rect">
            <a:avLst/>
          </a:prstGeom>
          <a:noFill/>
        </p:spPr>
        <p:txBody>
          <a:bodyPr wrap="square" rtlCol="0">
            <a:spAutoFit/>
          </a:bodyPr>
          <a:lstStyle/>
          <a:p>
            <a:r>
              <a:rPr kumimoji="1" lang="ja-JP" altLang="en-US" sz="2400" b="1" dirty="0" smtClean="0"/>
              <a:t>１５個のＣＭＩＰ５の２０世紀ｒｕｎと２１世紀温暖予測実験結果を比較</a:t>
            </a:r>
            <a:endParaRPr kumimoji="1" lang="en-US" altLang="ja-JP" sz="2400" b="1" dirty="0" smtClean="0"/>
          </a:p>
          <a:p>
            <a:r>
              <a:rPr kumimoji="1" lang="ja-JP" altLang="en-US" sz="2400" b="1" dirty="0" smtClean="0"/>
              <a:t>　　　　温暖化シナリオ：</a:t>
            </a:r>
            <a:r>
              <a:rPr kumimoji="1" lang="en-US" altLang="ja-JP" sz="2400" b="1" dirty="0" smtClean="0"/>
              <a:t>RCP4.5</a:t>
            </a:r>
            <a:endParaRPr kumimoji="1" lang="ja-JP" altLang="en-US" sz="2400" b="1" dirty="0"/>
          </a:p>
        </p:txBody>
      </p:sp>
      <p:sp>
        <p:nvSpPr>
          <p:cNvPr id="2" name="テキスト ボックス 1"/>
          <p:cNvSpPr txBox="1"/>
          <p:nvPr/>
        </p:nvSpPr>
        <p:spPr>
          <a:xfrm>
            <a:off x="658368" y="5589588"/>
            <a:ext cx="1688283" cy="646331"/>
          </a:xfrm>
          <a:prstGeom prst="rect">
            <a:avLst/>
          </a:prstGeom>
          <a:noFill/>
        </p:spPr>
        <p:txBody>
          <a:bodyPr wrap="none" rtlCol="0">
            <a:spAutoFit/>
          </a:bodyPr>
          <a:lstStyle/>
          <a:p>
            <a:r>
              <a:rPr lang="en-US" altLang="ja-JP" dirty="0" smtClean="0"/>
              <a:t>CMIP3 CO2</a:t>
            </a:r>
          </a:p>
          <a:p>
            <a:r>
              <a:rPr lang="ja-JP" altLang="en-US" dirty="0" smtClean="0"/>
              <a:t>排出量シナリオ</a:t>
            </a:r>
            <a:endParaRPr kumimoji="1" lang="ja-JP" altLang="en-US" dirty="0"/>
          </a:p>
        </p:txBody>
      </p:sp>
      <p:sp>
        <p:nvSpPr>
          <p:cNvPr id="10" name="テキスト ボックス 9"/>
          <p:cNvSpPr txBox="1"/>
          <p:nvPr/>
        </p:nvSpPr>
        <p:spPr>
          <a:xfrm>
            <a:off x="788641" y="2223551"/>
            <a:ext cx="2137124" cy="646331"/>
          </a:xfrm>
          <a:prstGeom prst="rect">
            <a:avLst/>
          </a:prstGeom>
          <a:noFill/>
        </p:spPr>
        <p:txBody>
          <a:bodyPr wrap="none" rtlCol="0">
            <a:spAutoFit/>
          </a:bodyPr>
          <a:lstStyle/>
          <a:p>
            <a:r>
              <a:rPr lang="en-US" altLang="ja-JP" dirty="0" smtClean="0"/>
              <a:t>CMIP</a:t>
            </a:r>
            <a:r>
              <a:rPr lang="ja-JP" altLang="en-US" dirty="0" smtClean="0"/>
              <a:t>５</a:t>
            </a:r>
            <a:r>
              <a:rPr lang="en-US" altLang="ja-JP" dirty="0" smtClean="0"/>
              <a:t> </a:t>
            </a:r>
            <a:r>
              <a:rPr lang="ja-JP" altLang="en-US" dirty="0" smtClean="0"/>
              <a:t>放射強制力</a:t>
            </a:r>
            <a:endParaRPr lang="en-US" altLang="ja-JP" dirty="0" smtClean="0"/>
          </a:p>
          <a:p>
            <a:r>
              <a:rPr lang="ja-JP" altLang="en-US" dirty="0" smtClean="0"/>
              <a:t>シナリオ</a:t>
            </a:r>
            <a:endParaRPr kumimoji="1" lang="ja-JP" altLang="en-US" dirty="0"/>
          </a:p>
        </p:txBody>
      </p:sp>
    </p:spTree>
    <p:extLst>
      <p:ext uri="{BB962C8B-B14F-4D97-AF65-F5344CB8AC3E}">
        <p14:creationId xmlns:p14="http://schemas.microsoft.com/office/powerpoint/2010/main" val="38290138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graphicFrame>
        <p:nvGraphicFramePr>
          <p:cNvPr id="3" name="オブジェクト 2"/>
          <p:cNvGraphicFramePr>
            <a:graphicFrameLocks noChangeAspect="1"/>
          </p:cNvGraphicFramePr>
          <p:nvPr>
            <p:extLst>
              <p:ext uri="{D42A27DB-BD31-4B8C-83A1-F6EECF244321}">
                <p14:modId xmlns:p14="http://schemas.microsoft.com/office/powerpoint/2010/main" val="296236308"/>
              </p:ext>
            </p:extLst>
          </p:nvPr>
        </p:nvGraphicFramePr>
        <p:xfrm>
          <a:off x="1703388" y="939800"/>
          <a:ext cx="7464425" cy="5930900"/>
        </p:xfrm>
        <a:graphic>
          <a:graphicData uri="http://schemas.openxmlformats.org/presentationml/2006/ole">
            <mc:AlternateContent xmlns:mc="http://schemas.openxmlformats.org/markup-compatibility/2006">
              <mc:Choice xmlns:v="urn:schemas-microsoft-com:vml" Requires="v">
                <p:oleObj spid="_x0000_s1057" name="Worksheet" r:id="rId4" imgW="8258234" imgH="6543720" progId="Excel.Sheet.12">
                  <p:embed/>
                </p:oleObj>
              </mc:Choice>
              <mc:Fallback>
                <p:oleObj name="Worksheet" r:id="rId4" imgW="8258234" imgH="6543720" progId="Excel.Sheet.12">
                  <p:embed/>
                  <p:pic>
                    <p:nvPicPr>
                      <p:cNvPr id="0" name="Object 1"/>
                      <p:cNvPicPr>
                        <a:picLocks noChangeAspect="1" noChangeArrowheads="1"/>
                      </p:cNvPicPr>
                      <p:nvPr/>
                    </p:nvPicPr>
                    <p:blipFill>
                      <a:blip r:embed="rId5"/>
                      <a:srcRect/>
                      <a:stretch>
                        <a:fillRect/>
                      </a:stretch>
                    </p:blipFill>
                    <p:spPr bwMode="auto">
                      <a:xfrm>
                        <a:off x="1703388" y="939800"/>
                        <a:ext cx="7464425" cy="5930900"/>
                      </a:xfrm>
                      <a:prstGeom prst="rect">
                        <a:avLst/>
                      </a:prstGeom>
                      <a:noFill/>
                    </p:spPr>
                  </p:pic>
                </p:oleObj>
              </mc:Fallback>
            </mc:AlternateContent>
          </a:graphicData>
        </a:graphic>
      </p:graphicFrame>
      <p:sp>
        <p:nvSpPr>
          <p:cNvPr id="4" name="テキスト ボックス 3"/>
          <p:cNvSpPr txBox="1"/>
          <p:nvPr/>
        </p:nvSpPr>
        <p:spPr>
          <a:xfrm>
            <a:off x="1025377" y="177513"/>
            <a:ext cx="9594293" cy="584775"/>
          </a:xfrm>
          <a:prstGeom prst="rect">
            <a:avLst/>
          </a:prstGeom>
          <a:noFill/>
        </p:spPr>
        <p:txBody>
          <a:bodyPr wrap="none" rtlCol="0">
            <a:spAutoFit/>
          </a:bodyPr>
          <a:lstStyle/>
          <a:p>
            <a:r>
              <a:rPr kumimoji="1" lang="ja-JP" altLang="en-US" sz="3200" b="1" dirty="0" smtClean="0"/>
              <a:t>解析に用いたＣＭＩＰ５モデルとアンサンブルメンバー数</a:t>
            </a:r>
            <a:endParaRPr kumimoji="1" lang="ja-JP" altLang="en-US" sz="3200" b="1" dirty="0"/>
          </a:p>
        </p:txBody>
      </p:sp>
    </p:spTree>
    <p:extLst>
      <p:ext uri="{BB962C8B-B14F-4D97-AF65-F5344CB8AC3E}">
        <p14:creationId xmlns:p14="http://schemas.microsoft.com/office/powerpoint/2010/main" val="54831231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2_標準デザイン">
  <a:themeElements>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標準デザイン">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1383</TotalTime>
  <Words>583</Words>
  <Application>Microsoft Office PowerPoint</Application>
  <PresentationFormat>ワイド画面</PresentationFormat>
  <Paragraphs>117</Paragraphs>
  <Slides>25</Slides>
  <Notes>7</Notes>
  <HiddenSlides>0</HiddenSlides>
  <MMClips>0</MMClips>
  <ScaleCrop>false</ScaleCrop>
  <HeadingPairs>
    <vt:vector size="8" baseType="variant">
      <vt:variant>
        <vt:lpstr>使用されているフォント</vt:lpstr>
      </vt:variant>
      <vt:variant>
        <vt:i4>4</vt:i4>
      </vt:variant>
      <vt:variant>
        <vt:lpstr>テーマ</vt:lpstr>
      </vt:variant>
      <vt:variant>
        <vt:i4>5</vt:i4>
      </vt:variant>
      <vt:variant>
        <vt:lpstr>埋め込まれた OLE サーバー</vt:lpstr>
      </vt:variant>
      <vt:variant>
        <vt:i4>1</vt:i4>
      </vt:variant>
      <vt:variant>
        <vt:lpstr>スライド タイトル</vt:lpstr>
      </vt:variant>
      <vt:variant>
        <vt:i4>25</vt:i4>
      </vt:variant>
    </vt:vector>
  </HeadingPairs>
  <TitlesOfParts>
    <vt:vector size="35" baseType="lpstr">
      <vt:lpstr>ＭＳ Ｐゴシック</vt:lpstr>
      <vt:lpstr>Arial</vt:lpstr>
      <vt:lpstr>Calibri</vt:lpstr>
      <vt:lpstr>Calibri Light</vt:lpstr>
      <vt:lpstr>Office テーマ</vt:lpstr>
      <vt:lpstr>Office ​​テーマ</vt:lpstr>
      <vt:lpstr>標準デザイン</vt:lpstr>
      <vt:lpstr>1_標準デザイン</vt:lpstr>
      <vt:lpstr>2_標準デザイン</vt:lpstr>
      <vt:lpstr>Worksheet</vt:lpstr>
      <vt:lpstr>CMIP5気候モデルにおける三陸沿岸のSSTの再現と将来予測</vt:lpstr>
      <vt:lpstr>温暖化後のヤマセの予測</vt:lpstr>
      <vt:lpstr>PowerPoint プレゼンテーション</vt:lpstr>
      <vt:lpstr>PowerPoint プレゼンテーション</vt:lpstr>
      <vt:lpstr>PowerPoint プレゼンテーション</vt:lpstr>
      <vt:lpstr>観測事実 観測されるヤマセ時の日平均気温の下限は沖合のＳＳＴに規定される</vt:lpstr>
      <vt:lpstr>平均気温と沿岸水温の将来予測（６～８月）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まとめ</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CMIP5気候モデルにおける三陸沿岸SSTの再現と将来予測</dc:title>
  <dc:creator>Kodama</dc:creator>
  <cp:lastModifiedBy>Kodama</cp:lastModifiedBy>
  <cp:revision>67</cp:revision>
  <cp:lastPrinted>2014-03-10T05:47:09Z</cp:lastPrinted>
  <dcterms:created xsi:type="dcterms:W3CDTF">2014-03-05T09:33:45Z</dcterms:created>
  <dcterms:modified xsi:type="dcterms:W3CDTF">2014-04-03T00:25:08Z</dcterms:modified>
</cp:coreProperties>
</file>