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5" r:id="rId3"/>
    <p:sldId id="266" r:id="rId4"/>
    <p:sldId id="267" r:id="rId5"/>
    <p:sldId id="268" r:id="rId6"/>
    <p:sldId id="269" r:id="rId7"/>
    <p:sldId id="262" r:id="rId8"/>
    <p:sldId id="270" r:id="rId9"/>
    <p:sldId id="271" r:id="rId10"/>
    <p:sldId id="272" r:id="rId11"/>
    <p:sldId id="273" r:id="rId12"/>
    <p:sldId id="264"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1942B2-8E27-4BA1-9DD1-00769FD2ABFE}" type="datetimeFigureOut">
              <a:rPr kumimoji="1" lang="ja-JP" altLang="en-US" smtClean="0"/>
              <a:pPr/>
              <a:t>2014/3/7</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1E4CE6-6552-4231-B563-165E1715A653}" type="slidenum">
              <a:rPr kumimoji="1" lang="ja-JP" altLang="en-US" smtClean="0"/>
              <a:pPr/>
              <a:t>‹#›</a:t>
            </a:fld>
            <a:endParaRPr kumimoji="1" lang="ja-JP" altLang="en-US"/>
          </a:p>
        </p:txBody>
      </p:sp>
    </p:spTree>
    <p:extLst>
      <p:ext uri="{BB962C8B-B14F-4D97-AF65-F5344CB8AC3E}">
        <p14:creationId xmlns:p14="http://schemas.microsoft.com/office/powerpoint/2010/main" val="35549606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F2D63BD-32C4-4D0C-B1EE-D57EA88F94F6}" type="datetimeFigureOut">
              <a:rPr kumimoji="1" lang="ja-JP" altLang="en-US" smtClean="0"/>
              <a:pPr/>
              <a:t>2014/3/7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733ABB-F271-4DB2-823A-2F644F74A4A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D63BD-32C4-4D0C-B1EE-D57EA88F94F6}" type="datetimeFigureOut">
              <a:rPr kumimoji="1" lang="ja-JP" altLang="en-US" smtClean="0"/>
              <a:pPr/>
              <a:t>2014/3/7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33ABB-F271-4DB2-823A-2F644F74A4A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76672"/>
            <a:ext cx="9144000" cy="1988840"/>
          </a:xfrm>
        </p:spPr>
        <p:txBody>
          <a:bodyPr>
            <a:noAutofit/>
          </a:bodyPr>
          <a:lstStyle/>
          <a:p>
            <a:r>
              <a:rPr lang="ja-JP" altLang="en-US" sz="6000" dirty="0"/>
              <a:t>東北地方</a:t>
            </a:r>
            <a:r>
              <a:rPr lang="ja-JP" altLang="en-US" sz="6000" dirty="0" smtClean="0"/>
              <a:t>の</a:t>
            </a:r>
            <a:r>
              <a:rPr lang="en-US" altLang="ja-JP" sz="6000" dirty="0" smtClean="0"/>
              <a:t/>
            </a:r>
            <a:br>
              <a:rPr lang="en-US" altLang="ja-JP" sz="6000" dirty="0" smtClean="0"/>
            </a:br>
            <a:r>
              <a:rPr lang="ja-JP" altLang="ja-JP" sz="6000" dirty="0" smtClean="0"/>
              <a:t>長期</a:t>
            </a:r>
            <a:r>
              <a:rPr lang="ja-JP" altLang="ja-JP" sz="6000" dirty="0"/>
              <a:t>積雪</a:t>
            </a:r>
            <a:r>
              <a:rPr lang="ja-JP" altLang="ja-JP" sz="6000" dirty="0" smtClean="0"/>
              <a:t>終日</a:t>
            </a:r>
            <a:r>
              <a:rPr lang="ja-JP" altLang="en-US" sz="6000" dirty="0" smtClean="0"/>
              <a:t>の</a:t>
            </a:r>
            <a:r>
              <a:rPr lang="ja-JP" altLang="ja-JP" sz="6000" dirty="0" smtClean="0"/>
              <a:t>予測</a:t>
            </a:r>
            <a:endParaRPr kumimoji="1" lang="ja-JP" altLang="en-US" sz="6000" dirty="0"/>
          </a:p>
        </p:txBody>
      </p:sp>
      <p:sp>
        <p:nvSpPr>
          <p:cNvPr id="3" name="サブタイトル 2"/>
          <p:cNvSpPr>
            <a:spLocks noGrp="1"/>
          </p:cNvSpPr>
          <p:nvPr>
            <p:ph type="subTitle" idx="1"/>
          </p:nvPr>
        </p:nvSpPr>
        <p:spPr>
          <a:xfrm>
            <a:off x="2739555" y="6299586"/>
            <a:ext cx="6400800" cy="550912"/>
          </a:xfrm>
        </p:spPr>
        <p:txBody>
          <a:bodyPr>
            <a:normAutofit lnSpcReduction="10000"/>
          </a:bodyPr>
          <a:lstStyle/>
          <a:p>
            <a:r>
              <a:rPr lang="ja-JP" altLang="ja-JP" dirty="0"/>
              <a:t>須田卓夫（仙台管区気象台）</a:t>
            </a:r>
            <a:endParaRPr kumimoji="1" lang="ja-JP"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20888"/>
            <a:ext cx="8215611"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76"/>
            <a:ext cx="9144000" cy="747528"/>
          </a:xfrm>
        </p:spPr>
        <p:txBody>
          <a:bodyPr>
            <a:normAutofit fontScale="90000"/>
          </a:bodyPr>
          <a:lstStyle/>
          <a:p>
            <a:r>
              <a:rPr kumimoji="1" lang="ja-JP" altLang="en-US" dirty="0" smtClean="0"/>
              <a:t>予想の検証</a:t>
            </a:r>
            <a:endParaRPr kumimoji="1" lang="ja-JP" altLang="en-US" dirty="0"/>
          </a:p>
        </p:txBody>
      </p:sp>
      <p:sp>
        <p:nvSpPr>
          <p:cNvPr id="5" name="テキスト ボックス 4"/>
          <p:cNvSpPr txBox="1"/>
          <p:nvPr/>
        </p:nvSpPr>
        <p:spPr>
          <a:xfrm>
            <a:off x="89424" y="692696"/>
            <a:ext cx="8964488" cy="646331"/>
          </a:xfrm>
          <a:prstGeom prst="rect">
            <a:avLst/>
          </a:prstGeom>
          <a:noFill/>
        </p:spPr>
        <p:txBody>
          <a:bodyPr wrap="square" rtlCol="0">
            <a:spAutoFit/>
          </a:bodyPr>
          <a:lstStyle/>
          <a:p>
            <a:r>
              <a:rPr lang="en-US" altLang="ja-JP" dirty="0" smtClean="0">
                <a:latin typeface="+mn-ea"/>
              </a:rPr>
              <a:t>1</a:t>
            </a:r>
            <a:r>
              <a:rPr lang="ja-JP" altLang="en-US" dirty="0">
                <a:latin typeface="+mn-ea"/>
              </a:rPr>
              <a:t>か月予報のアンサンブル</a:t>
            </a:r>
            <a:r>
              <a:rPr lang="ja-JP" altLang="en-US" dirty="0" smtClean="0">
                <a:latin typeface="+mn-ea"/>
              </a:rPr>
              <a:t>平均値（</a:t>
            </a:r>
            <a:r>
              <a:rPr lang="ja-JP" altLang="ja-JP" dirty="0" smtClean="0">
                <a:latin typeface="+mn-ea"/>
              </a:rPr>
              <a:t>ハインドキャストデータ</a:t>
            </a:r>
            <a:r>
              <a:rPr lang="ja-JP" altLang="en-US" dirty="0" smtClean="0">
                <a:latin typeface="+mn-ea"/>
              </a:rPr>
              <a:t>、</a:t>
            </a:r>
            <a:r>
              <a:rPr lang="en-US" altLang="ja-JP" dirty="0" smtClean="0">
                <a:latin typeface="+mn-ea"/>
              </a:rPr>
              <a:t>3</a:t>
            </a:r>
            <a:r>
              <a:rPr lang="ja-JP" altLang="en-US" dirty="0" smtClean="0">
                <a:latin typeface="+mn-ea"/>
              </a:rPr>
              <a:t>月</a:t>
            </a:r>
            <a:r>
              <a:rPr lang="en-US" altLang="ja-JP" dirty="0" smtClean="0">
                <a:latin typeface="+mn-ea"/>
              </a:rPr>
              <a:t>1</a:t>
            </a:r>
            <a:r>
              <a:rPr lang="ja-JP" altLang="en-US" dirty="0" smtClean="0">
                <a:latin typeface="+mn-ea"/>
              </a:rPr>
              <a:t>日からの</a:t>
            </a:r>
            <a:r>
              <a:rPr lang="en-US" altLang="ja-JP" dirty="0" smtClean="0">
                <a:latin typeface="+mn-ea"/>
              </a:rPr>
              <a:t>4</a:t>
            </a:r>
            <a:r>
              <a:rPr lang="ja-JP" altLang="en-US" dirty="0" smtClean="0">
                <a:latin typeface="+mn-ea"/>
              </a:rPr>
              <a:t>週平均気温）を</a:t>
            </a:r>
            <a:r>
              <a:rPr lang="ja-JP" altLang="ja-JP" dirty="0" smtClean="0">
                <a:latin typeface="+mn-ea"/>
              </a:rPr>
              <a:t>重回帰式</a:t>
            </a:r>
            <a:r>
              <a:rPr lang="ja-JP" altLang="ja-JP" dirty="0">
                <a:latin typeface="+mn-ea"/>
              </a:rPr>
              <a:t>に</a:t>
            </a:r>
            <a:r>
              <a:rPr lang="ja-JP" altLang="ja-JP" dirty="0" smtClean="0">
                <a:latin typeface="+mn-ea"/>
              </a:rPr>
              <a:t>入力</a:t>
            </a:r>
            <a:r>
              <a:rPr lang="ja-JP" altLang="en-US" dirty="0" smtClean="0">
                <a:latin typeface="+mn-ea"/>
              </a:rPr>
              <a:t>。</a:t>
            </a:r>
            <a:r>
              <a:rPr lang="ja-JP" altLang="ja-JP" dirty="0" smtClean="0">
                <a:latin typeface="+mn-ea"/>
              </a:rPr>
              <a:t>平年値</a:t>
            </a:r>
            <a:r>
              <a:rPr lang="ja-JP" altLang="en-US" dirty="0" smtClean="0">
                <a:latin typeface="+mn-ea"/>
              </a:rPr>
              <a:t>を入力するより</a:t>
            </a:r>
            <a:r>
              <a:rPr lang="ja-JP" altLang="ja-JP" dirty="0" smtClean="0">
                <a:latin typeface="+mn-ea"/>
              </a:rPr>
              <a:t>精度</a:t>
            </a:r>
            <a:r>
              <a:rPr lang="ja-JP" altLang="ja-JP" dirty="0">
                <a:latin typeface="+mn-ea"/>
              </a:rPr>
              <a:t>よい</a:t>
            </a:r>
            <a:r>
              <a:rPr lang="ja-JP" altLang="ja-JP" dirty="0" smtClean="0">
                <a:latin typeface="+mn-ea"/>
              </a:rPr>
              <a:t>予想</a:t>
            </a:r>
            <a:r>
              <a:rPr lang="ja-JP" altLang="en-US" dirty="0" smtClean="0">
                <a:latin typeface="+mn-ea"/>
              </a:rPr>
              <a:t>だった。</a:t>
            </a:r>
            <a:endParaRPr lang="ja-JP" altLang="en-US" dirty="0">
              <a:latin typeface="+mn-ea"/>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32" y="1340768"/>
            <a:ext cx="8947064" cy="148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21" y="2996954"/>
            <a:ext cx="4126130" cy="248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7087" y="2994396"/>
            <a:ext cx="4126130" cy="248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rotWithShape="1">
          <a:blip r:embed="rId5">
            <a:extLst>
              <a:ext uri="{28A0092B-C50C-407E-A947-70E740481C1C}">
                <a14:useLocalDpi xmlns:a14="http://schemas.microsoft.com/office/drawing/2010/main" val="0"/>
              </a:ext>
            </a:extLst>
          </a:blip>
          <a:srcRect r="35227"/>
          <a:stretch/>
        </p:blipFill>
        <p:spPr bwMode="auto">
          <a:xfrm>
            <a:off x="6003841" y="2982886"/>
            <a:ext cx="2672615" cy="248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89432" y="5589240"/>
            <a:ext cx="8803048" cy="646331"/>
          </a:xfrm>
          <a:prstGeom prst="rect">
            <a:avLst/>
          </a:prstGeom>
          <a:noFill/>
        </p:spPr>
        <p:txBody>
          <a:bodyPr wrap="square" rtlCol="0">
            <a:spAutoFit/>
          </a:bodyPr>
          <a:lstStyle/>
          <a:p>
            <a:r>
              <a:rPr kumimoji="1" lang="ja-JP" altLang="en-US" dirty="0" smtClean="0"/>
              <a:t>左から、平均誤差、誤差の</a:t>
            </a:r>
            <a:r>
              <a:rPr kumimoji="1" lang="en-US" altLang="ja-JP" dirty="0" smtClean="0"/>
              <a:t>RMSE</a:t>
            </a:r>
            <a:r>
              <a:rPr kumimoji="1" lang="ja-JP" altLang="en-US" dirty="0" err="1" smtClean="0"/>
              <a:t>、</a:t>
            </a:r>
            <a:r>
              <a:rPr kumimoji="1" lang="ja-JP" altLang="en-US" dirty="0" smtClean="0"/>
              <a:t>誤差の標準偏差。青は</a:t>
            </a:r>
            <a:r>
              <a:rPr kumimoji="1" lang="en-US" altLang="ja-JP" dirty="0" smtClean="0"/>
              <a:t>3</a:t>
            </a:r>
            <a:r>
              <a:rPr kumimoji="1" lang="ja-JP" altLang="en-US" dirty="0" smtClean="0"/>
              <a:t>月の月平均気温として予報値を入力、赤は平年値を入力。</a:t>
            </a:r>
            <a:endParaRPr kumimoji="1" lang="ja-JP" altLang="en-US" dirty="0"/>
          </a:p>
        </p:txBody>
      </p:sp>
    </p:spTree>
    <p:extLst>
      <p:ext uri="{BB962C8B-B14F-4D97-AF65-F5344CB8AC3E}">
        <p14:creationId xmlns:p14="http://schemas.microsoft.com/office/powerpoint/2010/main" val="57975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120" t="4767" r="31439" b="3591"/>
          <a:stretch/>
        </p:blipFill>
        <p:spPr bwMode="auto">
          <a:xfrm>
            <a:off x="395536" y="3158976"/>
            <a:ext cx="8162536" cy="3158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2347" t="3148" r="31811" b="14953"/>
          <a:stretch/>
        </p:blipFill>
        <p:spPr bwMode="auto">
          <a:xfrm>
            <a:off x="421168" y="620688"/>
            <a:ext cx="8136904" cy="2815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0" y="17176"/>
            <a:ext cx="9144000" cy="747528"/>
          </a:xfrm>
        </p:spPr>
        <p:txBody>
          <a:bodyPr>
            <a:normAutofit fontScale="90000"/>
          </a:bodyPr>
          <a:lstStyle/>
          <a:p>
            <a:r>
              <a:rPr kumimoji="1" lang="ja-JP" altLang="en-US" dirty="0" smtClean="0"/>
              <a:t>予想の検証</a:t>
            </a:r>
            <a:endParaRPr kumimoji="1" lang="ja-JP" altLang="en-US" dirty="0"/>
          </a:p>
        </p:txBody>
      </p:sp>
      <p:sp>
        <p:nvSpPr>
          <p:cNvPr id="11" name="テキスト ボックス 10"/>
          <p:cNvSpPr txBox="1"/>
          <p:nvPr/>
        </p:nvSpPr>
        <p:spPr>
          <a:xfrm>
            <a:off x="0" y="6270117"/>
            <a:ext cx="9144000" cy="646331"/>
          </a:xfrm>
          <a:prstGeom prst="rect">
            <a:avLst/>
          </a:prstGeom>
          <a:noFill/>
        </p:spPr>
        <p:txBody>
          <a:bodyPr wrap="square" rtlCol="0">
            <a:spAutoFit/>
          </a:bodyPr>
          <a:lstStyle/>
          <a:p>
            <a:r>
              <a:rPr kumimoji="1" lang="ja-JP" altLang="en-US" dirty="0" smtClean="0">
                <a:latin typeface="+mn-ea"/>
              </a:rPr>
              <a:t>棒は長期積雪終日の実況、丸は予想、横線は</a:t>
            </a:r>
            <a:r>
              <a:rPr kumimoji="1" lang="en-US" altLang="ja-JP" dirty="0" smtClean="0">
                <a:latin typeface="+mn-ea"/>
              </a:rPr>
              <a:t>30</a:t>
            </a:r>
            <a:r>
              <a:rPr kumimoji="1" lang="ja-JP" altLang="en-US" dirty="0" smtClean="0">
                <a:latin typeface="+mn-ea"/>
              </a:rPr>
              <a:t>年平均値。横棒は</a:t>
            </a:r>
            <a:r>
              <a:rPr kumimoji="1" lang="en-US" altLang="ja-JP" dirty="0" smtClean="0">
                <a:latin typeface="+mn-ea"/>
              </a:rPr>
              <a:t>3</a:t>
            </a:r>
            <a:r>
              <a:rPr kumimoji="1" lang="ja-JP" altLang="en-US" dirty="0" smtClean="0">
                <a:latin typeface="+mn-ea"/>
              </a:rPr>
              <a:t>月の気温に予報値を入力、</a:t>
            </a:r>
            <a:r>
              <a:rPr kumimoji="1" lang="en-US" altLang="ja-JP" dirty="0" smtClean="0">
                <a:latin typeface="+mn-ea"/>
              </a:rPr>
              <a:t>×</a:t>
            </a:r>
            <a:r>
              <a:rPr kumimoji="1" lang="ja-JP" altLang="en-US" dirty="0" smtClean="0">
                <a:latin typeface="+mn-ea"/>
              </a:rPr>
              <a:t>印は平年値を入力。</a:t>
            </a:r>
            <a:endParaRPr kumimoji="1" lang="ja-JP" altLang="en-US" dirty="0">
              <a:latin typeface="+mn-ea"/>
            </a:endParaRPr>
          </a:p>
        </p:txBody>
      </p:sp>
      <p:cxnSp>
        <p:nvCxnSpPr>
          <p:cNvPr id="12" name="直線コネクタ 11"/>
          <p:cNvCxnSpPr/>
          <p:nvPr/>
        </p:nvCxnSpPr>
        <p:spPr>
          <a:xfrm>
            <a:off x="1127600" y="2191216"/>
            <a:ext cx="728645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127600" y="4769856"/>
            <a:ext cx="743047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652120" y="908720"/>
            <a:ext cx="864096" cy="369332"/>
          </a:xfrm>
          <a:prstGeom prst="rect">
            <a:avLst/>
          </a:prstGeom>
          <a:noFill/>
        </p:spPr>
        <p:txBody>
          <a:bodyPr wrap="square" rtlCol="0">
            <a:spAutoFit/>
          </a:bodyPr>
          <a:lstStyle/>
          <a:p>
            <a:r>
              <a:rPr kumimoji="1" lang="ja-JP" altLang="en-US" b="1" dirty="0" smtClean="0"/>
              <a:t>青森</a:t>
            </a:r>
            <a:endParaRPr kumimoji="1" lang="ja-JP" altLang="en-US" b="1" dirty="0"/>
          </a:p>
        </p:txBody>
      </p:sp>
      <p:sp>
        <p:nvSpPr>
          <p:cNvPr id="15" name="テキスト ボックス 14"/>
          <p:cNvSpPr txBox="1"/>
          <p:nvPr/>
        </p:nvSpPr>
        <p:spPr>
          <a:xfrm>
            <a:off x="5652120" y="3573016"/>
            <a:ext cx="864096" cy="369332"/>
          </a:xfrm>
          <a:prstGeom prst="rect">
            <a:avLst/>
          </a:prstGeom>
          <a:noFill/>
        </p:spPr>
        <p:txBody>
          <a:bodyPr wrap="square" rtlCol="0">
            <a:spAutoFit/>
          </a:bodyPr>
          <a:lstStyle/>
          <a:p>
            <a:r>
              <a:rPr kumimoji="1" lang="ja-JP" altLang="en-US" b="1" dirty="0" smtClean="0"/>
              <a:t>横手</a:t>
            </a:r>
            <a:endParaRPr kumimoji="1" lang="ja-JP" altLang="en-US" b="1" dirty="0"/>
          </a:p>
        </p:txBody>
      </p:sp>
    </p:spTree>
    <p:extLst>
      <p:ext uri="{BB962C8B-B14F-4D97-AF65-F5344CB8AC3E}">
        <p14:creationId xmlns:p14="http://schemas.microsoft.com/office/powerpoint/2010/main" val="1901421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3394"/>
            <a:ext cx="9144000" cy="706090"/>
          </a:xfrm>
        </p:spPr>
        <p:txBody>
          <a:bodyPr>
            <a:normAutofit fontScale="90000"/>
          </a:bodyPr>
          <a:lstStyle/>
          <a:p>
            <a:r>
              <a:rPr kumimoji="1" lang="ja-JP" altLang="en-US" dirty="0" smtClean="0"/>
              <a:t>まとめ　</a:t>
            </a:r>
            <a:r>
              <a:rPr lang="ja-JP" altLang="en-US" dirty="0"/>
              <a:t>今年の</a:t>
            </a:r>
            <a:r>
              <a:rPr lang="ja-JP" altLang="en-US" dirty="0" smtClean="0"/>
              <a:t>予想</a:t>
            </a:r>
            <a:endParaRPr kumimoji="1" lang="ja-JP" altLang="en-US" dirty="0"/>
          </a:p>
        </p:txBody>
      </p:sp>
      <p:sp>
        <p:nvSpPr>
          <p:cNvPr id="6" name="テキスト ボックス 5"/>
          <p:cNvSpPr txBox="1"/>
          <p:nvPr/>
        </p:nvSpPr>
        <p:spPr>
          <a:xfrm>
            <a:off x="535265" y="5013176"/>
            <a:ext cx="7704856" cy="1477328"/>
          </a:xfrm>
          <a:prstGeom prst="rect">
            <a:avLst/>
          </a:prstGeom>
          <a:noFill/>
        </p:spPr>
        <p:txBody>
          <a:bodyPr wrap="square" rtlCol="0">
            <a:spAutoFit/>
          </a:bodyPr>
          <a:lstStyle/>
          <a:p>
            <a:r>
              <a:rPr lang="ja-JP" altLang="en-US" dirty="0" smtClean="0"/>
              <a:t>課題</a:t>
            </a:r>
            <a:endParaRPr lang="en-US" altLang="ja-JP" dirty="0" smtClean="0"/>
          </a:p>
          <a:p>
            <a:pPr marL="216000" indent="-360000"/>
            <a:r>
              <a:rPr lang="ja-JP" altLang="en-US" dirty="0" smtClean="0"/>
              <a:t>予測</a:t>
            </a:r>
            <a:r>
              <a:rPr lang="ja-JP" altLang="en-US" dirty="0" smtClean="0"/>
              <a:t>が大きくはずれる</a:t>
            </a:r>
            <a:r>
              <a:rPr lang="ja-JP" altLang="en-US" dirty="0" smtClean="0"/>
              <a:t>要因は？</a:t>
            </a:r>
            <a:endParaRPr lang="en-US" altLang="ja-JP" dirty="0" smtClean="0"/>
          </a:p>
          <a:p>
            <a:pPr marL="216000" indent="-360000"/>
            <a:r>
              <a:rPr lang="ja-JP" altLang="en-US" dirty="0" smtClean="0"/>
              <a:t>・</a:t>
            </a:r>
            <a:r>
              <a:rPr lang="en-US" altLang="ja-JP" dirty="0" smtClean="0"/>
              <a:t>3</a:t>
            </a:r>
            <a:r>
              <a:rPr lang="ja-JP" altLang="en-US" dirty="0" smtClean="0"/>
              <a:t>月に大雪の日が複数回あると、予想より遅れる。これは困る。</a:t>
            </a:r>
            <a:endParaRPr lang="en-US" altLang="ja-JP" dirty="0" smtClean="0"/>
          </a:p>
          <a:p>
            <a:pPr marL="216000" indent="-360000"/>
            <a:r>
              <a:rPr lang="ja-JP" altLang="en-US" dirty="0" smtClean="0"/>
              <a:t>・計算直前の</a:t>
            </a:r>
            <a:r>
              <a:rPr lang="en-US" altLang="ja-JP" dirty="0" smtClean="0"/>
              <a:t>2</a:t>
            </a:r>
            <a:r>
              <a:rPr lang="ja-JP" altLang="en-US" dirty="0" smtClean="0"/>
              <a:t>月末に大雪があっても、雪</a:t>
            </a:r>
            <a:r>
              <a:rPr lang="ja-JP" altLang="en-US" dirty="0" smtClean="0"/>
              <a:t>はさっさと</a:t>
            </a:r>
            <a:r>
              <a:rPr lang="ja-JP" altLang="en-US" dirty="0" smtClean="0"/>
              <a:t>解ける。頭で補正？</a:t>
            </a:r>
            <a:endParaRPr lang="en-US" altLang="ja-JP" dirty="0" smtClean="0"/>
          </a:p>
          <a:p>
            <a:pPr marL="216000" indent="-360000"/>
            <a:r>
              <a:rPr lang="ja-JP" altLang="en-US" dirty="0" smtClean="0"/>
              <a:t>・日本海低気圧が発達し南風が強まることが何回かある。予想は難しい。</a:t>
            </a:r>
            <a:endParaRPr lang="en-US" altLang="ja-JP" dirty="0" smtClean="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807" y="836712"/>
            <a:ext cx="4680520" cy="4013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5508104" y="836712"/>
            <a:ext cx="3312368" cy="1754326"/>
          </a:xfrm>
          <a:prstGeom prst="rect">
            <a:avLst/>
          </a:prstGeom>
          <a:noFill/>
        </p:spPr>
        <p:txBody>
          <a:bodyPr wrap="square" rtlCol="0">
            <a:spAutoFit/>
          </a:bodyPr>
          <a:lstStyle/>
          <a:p>
            <a:r>
              <a:rPr kumimoji="1" lang="ja-JP" altLang="en-US" dirty="0" smtClean="0">
                <a:latin typeface="+mn-ea"/>
              </a:rPr>
              <a:t>横手では平均より</a:t>
            </a:r>
            <a:r>
              <a:rPr kumimoji="1" lang="en-US" altLang="ja-JP" dirty="0" smtClean="0">
                <a:latin typeface="+mn-ea"/>
              </a:rPr>
              <a:t>2</a:t>
            </a:r>
            <a:r>
              <a:rPr kumimoji="1" lang="ja-JP" altLang="en-US" dirty="0" smtClean="0">
                <a:latin typeface="+mn-ea"/>
              </a:rPr>
              <a:t>週間程度、新庄では</a:t>
            </a:r>
            <a:r>
              <a:rPr kumimoji="1" lang="en-US" altLang="ja-JP" dirty="0" smtClean="0">
                <a:latin typeface="+mn-ea"/>
              </a:rPr>
              <a:t>10</a:t>
            </a:r>
            <a:r>
              <a:rPr kumimoji="1" lang="ja-JP" altLang="en-US" dirty="0" smtClean="0">
                <a:latin typeface="+mn-ea"/>
              </a:rPr>
              <a:t>日程度、長期積雪終日が遅い可能性がある。</a:t>
            </a:r>
            <a:endParaRPr kumimoji="1" lang="en-US" altLang="ja-JP" dirty="0" smtClean="0">
              <a:latin typeface="+mn-ea"/>
            </a:endParaRPr>
          </a:p>
          <a:p>
            <a:endParaRPr lang="en-US" altLang="ja-JP" dirty="0">
              <a:latin typeface="+mn-ea"/>
            </a:endParaRPr>
          </a:p>
          <a:p>
            <a:r>
              <a:rPr kumimoji="1" lang="ja-JP" altLang="en-US" dirty="0" smtClean="0">
                <a:latin typeface="+mn-ea"/>
              </a:rPr>
              <a:t>そのほかの所は、平均的。</a:t>
            </a:r>
            <a:endParaRPr kumimoji="1" lang="en-US" altLang="ja-JP" dirty="0" smtClean="0">
              <a:latin typeface="+mn-ea"/>
            </a:endParaRPr>
          </a:p>
          <a:p>
            <a:endParaRPr kumimoji="1" lang="ja-JP" altLang="en-US" dirty="0">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a:bodyPr>
          <a:lstStyle/>
          <a:p>
            <a:r>
              <a:rPr lang="ja-JP" altLang="ja-JP" dirty="0" smtClean="0"/>
              <a:t>長期</a:t>
            </a:r>
            <a:r>
              <a:rPr lang="ja-JP" altLang="ja-JP" dirty="0"/>
              <a:t>積雪</a:t>
            </a:r>
            <a:r>
              <a:rPr lang="ja-JP" altLang="ja-JP" dirty="0" smtClean="0"/>
              <a:t>終日</a:t>
            </a:r>
            <a:r>
              <a:rPr lang="ja-JP" altLang="en-US" dirty="0" smtClean="0"/>
              <a:t>が遅れると・・・・</a:t>
            </a:r>
            <a:endParaRPr kumimoji="1" lang="ja-JP" altLang="en-US" dirty="0"/>
          </a:p>
        </p:txBody>
      </p:sp>
      <p:pic>
        <p:nvPicPr>
          <p:cNvPr id="4" name="図 3" descr="20130313庄内麦情報１号イメージ.GIF"/>
          <p:cNvPicPr>
            <a:picLocks noChangeAspect="1"/>
          </p:cNvPicPr>
          <p:nvPr/>
        </p:nvPicPr>
        <p:blipFill>
          <a:blip r:embed="rId2" cstate="print"/>
          <a:stretch>
            <a:fillRect/>
          </a:stretch>
        </p:blipFill>
        <p:spPr>
          <a:xfrm>
            <a:off x="253938" y="980728"/>
            <a:ext cx="6190270" cy="4055144"/>
          </a:xfrm>
          <a:prstGeom prst="rect">
            <a:avLst/>
          </a:prstGeom>
        </p:spPr>
      </p:pic>
      <p:sp>
        <p:nvSpPr>
          <p:cNvPr id="5" name="テキスト ボックス 4"/>
          <p:cNvSpPr txBox="1"/>
          <p:nvPr/>
        </p:nvSpPr>
        <p:spPr>
          <a:xfrm>
            <a:off x="179512" y="5157192"/>
            <a:ext cx="8782558" cy="1477328"/>
          </a:xfrm>
          <a:prstGeom prst="rect">
            <a:avLst/>
          </a:prstGeom>
          <a:noFill/>
        </p:spPr>
        <p:txBody>
          <a:bodyPr wrap="square" rtlCol="0">
            <a:spAutoFit/>
          </a:bodyPr>
          <a:lstStyle/>
          <a:p>
            <a:r>
              <a:rPr kumimoji="1" lang="ja-JP" altLang="en-US" dirty="0" smtClean="0"/>
              <a:t>仙台管区気象台の認識</a:t>
            </a:r>
            <a:endParaRPr kumimoji="1" lang="en-US" altLang="ja-JP" dirty="0" smtClean="0"/>
          </a:p>
          <a:p>
            <a:r>
              <a:rPr lang="ja-JP" altLang="en-US" dirty="0" smtClean="0"/>
              <a:t>　</a:t>
            </a:r>
            <a:r>
              <a:rPr lang="ja-JP" altLang="ja-JP" dirty="0" smtClean="0"/>
              <a:t>積雪</a:t>
            </a:r>
            <a:r>
              <a:rPr lang="ja-JP" altLang="ja-JP" dirty="0"/>
              <a:t>期間が</a:t>
            </a:r>
            <a:r>
              <a:rPr lang="en-US" altLang="ja-JP" dirty="0"/>
              <a:t>100</a:t>
            </a:r>
            <a:r>
              <a:rPr lang="ja-JP" altLang="ja-JP" dirty="0"/>
              <a:t>日を超えると麦の雪腐病発生が懸念される。また、最近の農家は稲以外にも大豆や麦を複合的に栽培している。融雪の遅れによって農作業の時期がひとつ遅れるとその後の作業にも影響する。融雪剤散布の判断、農作業計画等の技術</a:t>
            </a:r>
            <a:r>
              <a:rPr lang="ja-JP" altLang="ja-JP" dirty="0" smtClean="0"/>
              <a:t>指導</a:t>
            </a:r>
            <a:r>
              <a:rPr lang="ja-JP" altLang="en-US" dirty="0" smtClean="0"/>
              <a:t>において</a:t>
            </a:r>
            <a:r>
              <a:rPr lang="ja-JP" altLang="ja-JP" dirty="0" smtClean="0"/>
              <a:t>予想</a:t>
            </a:r>
            <a:r>
              <a:rPr lang="ja-JP" altLang="en-US" dirty="0" smtClean="0"/>
              <a:t>は利用されるだろう</a:t>
            </a:r>
            <a:r>
              <a:rPr lang="ja-JP" altLang="ja-JP" dirty="0" smtClean="0"/>
              <a:t>。</a:t>
            </a:r>
            <a:endParaRPr kumimoji="1" lang="ja-JP" altLang="en-US" dirty="0"/>
          </a:p>
        </p:txBody>
      </p:sp>
    </p:spTree>
    <p:extLst>
      <p:ext uri="{BB962C8B-B14F-4D97-AF65-F5344CB8AC3E}">
        <p14:creationId xmlns:p14="http://schemas.microsoft.com/office/powerpoint/2010/main" val="41602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a:bodyPr>
          <a:lstStyle/>
          <a:p>
            <a:r>
              <a:rPr lang="ja-JP" altLang="ja-JP" sz="3600" dirty="0" smtClean="0"/>
              <a:t>長期積雪</a:t>
            </a:r>
            <a:r>
              <a:rPr lang="ja-JP" altLang="en-US" sz="3600" dirty="0" smtClean="0"/>
              <a:t>と終日の定義（気象観測統計指針）</a:t>
            </a:r>
            <a:endParaRPr kumimoji="1" lang="ja-JP" altLang="en-US" sz="3600"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887561"/>
            <a:ext cx="6118467" cy="4701679"/>
          </a:xfrm>
          <a:prstGeom prst="rect">
            <a:avLst/>
          </a:prstGeom>
        </p:spPr>
      </p:pic>
      <p:pic>
        <p:nvPicPr>
          <p:cNvPr id="6" name="図 5"/>
          <p:cNvPicPr>
            <a:picLocks noChangeAspect="1"/>
          </p:cNvPicPr>
          <p:nvPr/>
        </p:nvPicPr>
        <p:blipFill rotWithShape="1">
          <a:blip r:embed="rId2">
            <a:extLst>
              <a:ext uri="{28A0092B-C50C-407E-A947-70E740481C1C}">
                <a14:useLocalDpi xmlns:a14="http://schemas.microsoft.com/office/drawing/2010/main" val="0"/>
              </a:ext>
            </a:extLst>
          </a:blip>
          <a:srcRect l="3308" t="60443" r="60833" b="6417"/>
          <a:stretch/>
        </p:blipFill>
        <p:spPr>
          <a:xfrm>
            <a:off x="3675469" y="2859930"/>
            <a:ext cx="4856971" cy="3449390"/>
          </a:xfrm>
          <a:prstGeom prst="rect">
            <a:avLst/>
          </a:prstGeom>
          <a:ln w="12700">
            <a:solidFill>
              <a:srgbClr val="0000FF"/>
            </a:solidFill>
          </a:ln>
        </p:spPr>
      </p:pic>
      <p:sp>
        <p:nvSpPr>
          <p:cNvPr id="8" name="左矢印 7"/>
          <p:cNvSpPr/>
          <p:nvPr/>
        </p:nvSpPr>
        <p:spPr>
          <a:xfrm>
            <a:off x="8172400" y="5301208"/>
            <a:ext cx="720080"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5279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a:bodyPr>
          <a:lstStyle/>
          <a:p>
            <a:r>
              <a:rPr lang="ja-JP" altLang="ja-JP" sz="3600" dirty="0" smtClean="0"/>
              <a:t>長期積雪</a:t>
            </a:r>
            <a:r>
              <a:rPr lang="ja-JP" altLang="en-US" sz="3600" dirty="0" smtClean="0"/>
              <a:t>と終日の定義（気象観測統計指針）</a:t>
            </a:r>
            <a:endParaRPr kumimoji="1" lang="ja-JP" altLang="en-US" sz="3600" dirty="0"/>
          </a:p>
        </p:txBody>
      </p:sp>
      <p:sp>
        <p:nvSpPr>
          <p:cNvPr id="4" name="テキスト ボックス 3"/>
          <p:cNvSpPr txBox="1"/>
          <p:nvPr/>
        </p:nvSpPr>
        <p:spPr>
          <a:xfrm>
            <a:off x="310791" y="1196752"/>
            <a:ext cx="8568952" cy="4801314"/>
          </a:xfrm>
          <a:prstGeom prst="rect">
            <a:avLst/>
          </a:prstGeom>
          <a:noFill/>
        </p:spPr>
        <p:txBody>
          <a:bodyPr wrap="square" rtlCol="0">
            <a:spAutoFit/>
          </a:bodyPr>
          <a:lstStyle/>
          <a:p>
            <a:r>
              <a:rPr lang="ja-JP" altLang="en-US" b="1" dirty="0" smtClean="0">
                <a:latin typeface="+mn-ea"/>
              </a:rPr>
              <a:t>長期</a:t>
            </a:r>
            <a:r>
              <a:rPr lang="ja-JP" altLang="en-US" b="1" dirty="0">
                <a:latin typeface="+mn-ea"/>
              </a:rPr>
              <a:t>積雪の算出方法</a:t>
            </a:r>
          </a:p>
          <a:p>
            <a:r>
              <a:rPr lang="ja-JP" altLang="en-US" b="1" dirty="0" smtClean="0">
                <a:latin typeface="+mn-ea"/>
              </a:rPr>
              <a:t>　積雪</a:t>
            </a:r>
            <a:r>
              <a:rPr lang="ja-JP" altLang="en-US" b="1" dirty="0">
                <a:latin typeface="+mn-ea"/>
              </a:rPr>
              <a:t>の長期にわたる継続は社会的な影響が大きく、多雪地域ではこれを根雪と呼んで大きな関心が寄せられている。根雪の概念は地方ごとにその内容に少しずつ違いがあるが、下記の統計基準は大勢により、また作業上の便宜を考慮して決められたものである。これを「積雪の長期継続期間」または「長期積雪」（略称）と呼ぶ。</a:t>
            </a:r>
          </a:p>
          <a:p>
            <a:endParaRPr lang="en-US" altLang="ja-JP" b="1" dirty="0" smtClean="0">
              <a:latin typeface="+mn-ea"/>
            </a:endParaRPr>
          </a:p>
          <a:p>
            <a:r>
              <a:rPr lang="ja-JP" altLang="en-US" b="1" dirty="0" smtClean="0">
                <a:latin typeface="+mn-ea"/>
              </a:rPr>
              <a:t>長期</a:t>
            </a:r>
            <a:r>
              <a:rPr lang="ja-JP" altLang="en-US" b="1" dirty="0">
                <a:latin typeface="+mn-ea"/>
              </a:rPr>
              <a:t>積雪の決め方</a:t>
            </a:r>
          </a:p>
          <a:p>
            <a:r>
              <a:rPr lang="ja-JP" altLang="en-US" b="1" dirty="0" smtClean="0">
                <a:latin typeface="+mn-ea"/>
              </a:rPr>
              <a:t>　</a:t>
            </a:r>
            <a:r>
              <a:rPr lang="ja-JP" altLang="en-US" b="1" dirty="0" smtClean="0">
                <a:solidFill>
                  <a:srgbClr val="FF0000"/>
                </a:solidFill>
                <a:latin typeface="+mn-ea"/>
              </a:rPr>
              <a:t>積雪</a:t>
            </a:r>
            <a:r>
              <a:rPr lang="ja-JP" altLang="en-US" b="1" dirty="0">
                <a:solidFill>
                  <a:srgbClr val="FF0000"/>
                </a:solidFill>
                <a:latin typeface="+mn-ea"/>
              </a:rPr>
              <a:t>継続の長さが</a:t>
            </a:r>
            <a:r>
              <a:rPr lang="ja-JP" altLang="en-US" b="1" dirty="0">
                <a:latin typeface="+mn-ea"/>
              </a:rPr>
              <a:t>欠測を除いて</a:t>
            </a:r>
            <a:r>
              <a:rPr lang="en-US" altLang="ja-JP" b="1" dirty="0">
                <a:solidFill>
                  <a:srgbClr val="FF0000"/>
                </a:solidFill>
                <a:latin typeface="+mn-ea"/>
              </a:rPr>
              <a:t>30 </a:t>
            </a:r>
            <a:r>
              <a:rPr lang="ja-JP" altLang="en-US" b="1" dirty="0">
                <a:solidFill>
                  <a:srgbClr val="FF0000"/>
                </a:solidFill>
                <a:latin typeface="+mn-ea"/>
              </a:rPr>
              <a:t>日以上にわたる</a:t>
            </a:r>
            <a:r>
              <a:rPr lang="ja-JP" altLang="en-US" b="1" dirty="0">
                <a:latin typeface="+mn-ea"/>
              </a:rPr>
              <a:t>とき、その初日から終日までの期間を長期積雪とする。ただし</a:t>
            </a:r>
          </a:p>
          <a:p>
            <a:endParaRPr lang="en-US" altLang="ja-JP" b="1" dirty="0" smtClean="0">
              <a:latin typeface="+mn-ea"/>
            </a:endParaRPr>
          </a:p>
          <a:p>
            <a:pPr marL="288000" indent="-457200"/>
            <a:r>
              <a:rPr lang="ja-JP" altLang="en-US" b="1" dirty="0" smtClean="0">
                <a:latin typeface="+mn-ea"/>
              </a:rPr>
              <a:t>① </a:t>
            </a:r>
            <a:r>
              <a:rPr lang="ja-JP" altLang="en-US" b="1" dirty="0">
                <a:solidFill>
                  <a:srgbClr val="FF0000"/>
                </a:solidFill>
                <a:latin typeface="+mn-ea"/>
              </a:rPr>
              <a:t>積雪継続の長さが</a:t>
            </a:r>
            <a:r>
              <a:rPr lang="en-US" altLang="ja-JP" b="1" dirty="0">
                <a:solidFill>
                  <a:srgbClr val="FF0000"/>
                </a:solidFill>
                <a:latin typeface="+mn-ea"/>
              </a:rPr>
              <a:t>10 </a:t>
            </a:r>
            <a:r>
              <a:rPr lang="ja-JP" altLang="en-US" b="1" dirty="0">
                <a:solidFill>
                  <a:srgbClr val="FF0000"/>
                </a:solidFill>
                <a:latin typeface="+mn-ea"/>
              </a:rPr>
              <a:t>日以上の期間が</a:t>
            </a:r>
            <a:r>
              <a:rPr lang="en-US" altLang="ja-JP" b="1" dirty="0">
                <a:solidFill>
                  <a:srgbClr val="FF0000"/>
                </a:solidFill>
                <a:latin typeface="+mn-ea"/>
              </a:rPr>
              <a:t>2 </a:t>
            </a:r>
            <a:r>
              <a:rPr lang="ja-JP" altLang="en-US" b="1" dirty="0">
                <a:solidFill>
                  <a:srgbClr val="FF0000"/>
                </a:solidFill>
                <a:latin typeface="+mn-ea"/>
              </a:rPr>
              <a:t>つある場合は、その間の無積雪日または欠測の合計が</a:t>
            </a:r>
            <a:r>
              <a:rPr lang="en-US" altLang="ja-JP" b="1" dirty="0">
                <a:solidFill>
                  <a:srgbClr val="FF0000"/>
                </a:solidFill>
                <a:latin typeface="+mn-ea"/>
              </a:rPr>
              <a:t>5 </a:t>
            </a:r>
            <a:r>
              <a:rPr lang="ja-JP" altLang="en-US" b="1" dirty="0">
                <a:solidFill>
                  <a:srgbClr val="FF0000"/>
                </a:solidFill>
                <a:latin typeface="+mn-ea"/>
              </a:rPr>
              <a:t>日以内ならばその</a:t>
            </a:r>
            <a:r>
              <a:rPr lang="en-US" altLang="ja-JP" b="1" dirty="0">
                <a:solidFill>
                  <a:srgbClr val="FF0000"/>
                </a:solidFill>
                <a:latin typeface="+mn-ea"/>
              </a:rPr>
              <a:t>2 </a:t>
            </a:r>
            <a:r>
              <a:rPr lang="ja-JP" altLang="en-US" b="1" dirty="0" err="1">
                <a:solidFill>
                  <a:srgbClr val="FF0000"/>
                </a:solidFill>
                <a:latin typeface="+mn-ea"/>
              </a:rPr>
              <a:t>つの</a:t>
            </a:r>
            <a:r>
              <a:rPr lang="ja-JP" altLang="en-US" b="1" dirty="0">
                <a:solidFill>
                  <a:srgbClr val="FF0000"/>
                </a:solidFill>
                <a:latin typeface="+mn-ea"/>
              </a:rPr>
              <a:t>期間を通じて積雪が継続したものとみなす。</a:t>
            </a:r>
            <a:r>
              <a:rPr lang="ja-JP" altLang="en-US" b="1" dirty="0">
                <a:latin typeface="+mn-ea"/>
              </a:rPr>
              <a:t>積雪継続の長さが</a:t>
            </a:r>
            <a:r>
              <a:rPr lang="en-US" altLang="ja-JP" b="1" dirty="0">
                <a:latin typeface="+mn-ea"/>
              </a:rPr>
              <a:t>10 </a:t>
            </a:r>
            <a:r>
              <a:rPr lang="ja-JP" altLang="en-US" b="1" dirty="0">
                <a:latin typeface="+mn-ea"/>
              </a:rPr>
              <a:t>日以上の期間が</a:t>
            </a:r>
            <a:r>
              <a:rPr lang="en-US" altLang="ja-JP" b="1" dirty="0">
                <a:latin typeface="+mn-ea"/>
              </a:rPr>
              <a:t>3 </a:t>
            </a:r>
            <a:r>
              <a:rPr lang="ja-JP" altLang="en-US" b="1" dirty="0">
                <a:latin typeface="+mn-ea"/>
              </a:rPr>
              <a:t>つ以上ある場合にも、隣りあった</a:t>
            </a:r>
            <a:r>
              <a:rPr lang="en-US" altLang="ja-JP" b="1" dirty="0">
                <a:latin typeface="+mn-ea"/>
              </a:rPr>
              <a:t>2 </a:t>
            </a:r>
            <a:r>
              <a:rPr lang="ja-JP" altLang="en-US" b="1" dirty="0" err="1">
                <a:latin typeface="+mn-ea"/>
              </a:rPr>
              <a:t>つの</a:t>
            </a:r>
            <a:r>
              <a:rPr lang="ja-JP" altLang="en-US" b="1" dirty="0">
                <a:latin typeface="+mn-ea"/>
              </a:rPr>
              <a:t>期間についてそれぞれ上と同様に取り扱う。</a:t>
            </a:r>
          </a:p>
          <a:p>
            <a:pPr marL="288000" indent="-457200"/>
            <a:r>
              <a:rPr lang="ja-JP" altLang="en-US" b="1" dirty="0">
                <a:latin typeface="+mn-ea"/>
              </a:rPr>
              <a:t>② 積雪の継続の有無は積雪の深さの日最大値による積雪の有無で決める。</a:t>
            </a:r>
          </a:p>
          <a:p>
            <a:pPr marL="288000" indent="-457200"/>
            <a:r>
              <a:rPr lang="ja-JP" altLang="en-US" b="1" dirty="0">
                <a:latin typeface="+mn-ea"/>
              </a:rPr>
              <a:t>③ この方法による長期積雪が、</a:t>
            </a:r>
            <a:r>
              <a:rPr lang="en-US" altLang="ja-JP" b="1" dirty="0">
                <a:latin typeface="+mn-ea"/>
              </a:rPr>
              <a:t>1 </a:t>
            </a:r>
            <a:r>
              <a:rPr lang="ja-JP" altLang="en-US" b="1" dirty="0">
                <a:latin typeface="+mn-ea"/>
              </a:rPr>
              <a:t>寒候年に</a:t>
            </a:r>
            <a:r>
              <a:rPr lang="en-US" altLang="ja-JP" b="1" dirty="0">
                <a:latin typeface="+mn-ea"/>
              </a:rPr>
              <a:t>2 </a:t>
            </a:r>
            <a:r>
              <a:rPr lang="ja-JP" altLang="en-US" b="1" dirty="0">
                <a:latin typeface="+mn-ea"/>
              </a:rPr>
              <a:t>つ以上あるときは、それらを順次第</a:t>
            </a:r>
            <a:r>
              <a:rPr lang="en-US" altLang="ja-JP" b="1" dirty="0">
                <a:latin typeface="+mn-ea"/>
              </a:rPr>
              <a:t>1</a:t>
            </a:r>
            <a:r>
              <a:rPr lang="ja-JP" altLang="en-US" b="1" dirty="0" err="1">
                <a:latin typeface="+mn-ea"/>
              </a:rPr>
              <a:t>、</a:t>
            </a:r>
            <a:r>
              <a:rPr lang="ja-JP" altLang="en-US" b="1" dirty="0">
                <a:latin typeface="+mn-ea"/>
              </a:rPr>
              <a:t>第</a:t>
            </a:r>
            <a:r>
              <a:rPr lang="en-US" altLang="ja-JP" b="1" dirty="0">
                <a:latin typeface="+mn-ea"/>
              </a:rPr>
              <a:t>2</a:t>
            </a:r>
            <a:r>
              <a:rPr lang="ja-JP" altLang="en-US" b="1" dirty="0" err="1">
                <a:latin typeface="+mn-ea"/>
              </a:rPr>
              <a:t>、</a:t>
            </a:r>
            <a:r>
              <a:rPr lang="ja-JP" altLang="en-US" b="1" dirty="0">
                <a:latin typeface="+mn-ea"/>
              </a:rPr>
              <a:t>・・・・・、第</a:t>
            </a:r>
            <a:r>
              <a:rPr lang="en-US" altLang="ja-JP" b="1" dirty="0">
                <a:latin typeface="+mn-ea"/>
              </a:rPr>
              <a:t>m </a:t>
            </a:r>
            <a:r>
              <a:rPr lang="ja-JP" altLang="en-US" b="1" dirty="0">
                <a:latin typeface="+mn-ea"/>
              </a:rPr>
              <a:t>長期積雪とする</a:t>
            </a:r>
            <a:r>
              <a:rPr lang="ja-JP" altLang="en-US" b="1" dirty="0" smtClean="0">
                <a:latin typeface="+mn-ea"/>
              </a:rPr>
              <a:t>。</a:t>
            </a:r>
            <a:endParaRPr lang="ja-JP" altLang="en-US" b="1" dirty="0">
              <a:latin typeface="+mn-ea"/>
            </a:endParaRPr>
          </a:p>
        </p:txBody>
      </p:sp>
    </p:spTree>
    <p:extLst>
      <p:ext uri="{BB962C8B-B14F-4D97-AF65-F5344CB8AC3E}">
        <p14:creationId xmlns:p14="http://schemas.microsoft.com/office/powerpoint/2010/main" val="81699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a:bodyPr>
          <a:lstStyle/>
          <a:p>
            <a:r>
              <a:rPr lang="ja-JP" altLang="ja-JP" sz="3600" dirty="0" smtClean="0"/>
              <a:t>長期積雪</a:t>
            </a:r>
            <a:r>
              <a:rPr lang="ja-JP" altLang="en-US" sz="3600" dirty="0" smtClean="0"/>
              <a:t>と終日の定義（気象観測統計指針）</a:t>
            </a:r>
            <a:endParaRPr kumimoji="1" lang="ja-JP" altLang="en-US" sz="3600" dirty="0"/>
          </a:p>
        </p:txBody>
      </p:sp>
      <p:sp>
        <p:nvSpPr>
          <p:cNvPr id="5" name="テキスト ボックス 4"/>
          <p:cNvSpPr txBox="1"/>
          <p:nvPr/>
        </p:nvSpPr>
        <p:spPr>
          <a:xfrm>
            <a:off x="6135533" y="939492"/>
            <a:ext cx="2756947" cy="4524315"/>
          </a:xfrm>
          <a:prstGeom prst="rect">
            <a:avLst/>
          </a:prstGeom>
          <a:noFill/>
        </p:spPr>
        <p:txBody>
          <a:bodyPr wrap="square" rtlCol="0">
            <a:spAutoFit/>
          </a:bodyPr>
          <a:lstStyle/>
          <a:p>
            <a:r>
              <a:rPr lang="ja-JP" altLang="en-US" b="1" dirty="0" smtClean="0">
                <a:latin typeface="+mn-ea"/>
              </a:rPr>
              <a:t>例</a:t>
            </a:r>
            <a:r>
              <a:rPr lang="en-US" altLang="ja-JP" b="1" dirty="0">
                <a:latin typeface="+mn-ea"/>
              </a:rPr>
              <a:t>1 </a:t>
            </a:r>
            <a:r>
              <a:rPr lang="ja-JP" altLang="en-US" b="1" dirty="0">
                <a:latin typeface="+mn-ea"/>
              </a:rPr>
              <a:t>は</a:t>
            </a:r>
            <a:r>
              <a:rPr lang="en-US" altLang="ja-JP" b="1" dirty="0">
                <a:latin typeface="+mn-ea"/>
              </a:rPr>
              <a:t>10 </a:t>
            </a:r>
            <a:r>
              <a:rPr lang="ja-JP" altLang="en-US" b="1" dirty="0">
                <a:latin typeface="+mn-ea"/>
              </a:rPr>
              <a:t>日以上の継続が１回の</a:t>
            </a:r>
            <a:r>
              <a:rPr lang="ja-JP" altLang="en-US" b="1" dirty="0" smtClean="0">
                <a:latin typeface="+mn-ea"/>
              </a:rPr>
              <a:t>場合</a:t>
            </a:r>
            <a:endParaRPr lang="en-US" altLang="ja-JP" b="1" dirty="0" smtClean="0">
              <a:latin typeface="+mn-ea"/>
            </a:endParaRPr>
          </a:p>
          <a:p>
            <a:endParaRPr lang="en-US" altLang="ja-JP" b="1" dirty="0" smtClean="0">
              <a:latin typeface="+mn-ea"/>
            </a:endParaRPr>
          </a:p>
          <a:p>
            <a:r>
              <a:rPr lang="ja-JP" altLang="en-US" b="1" dirty="0" smtClean="0">
                <a:latin typeface="+mn-ea"/>
              </a:rPr>
              <a:t>例</a:t>
            </a:r>
            <a:r>
              <a:rPr lang="en-US" altLang="ja-JP" b="1" dirty="0" smtClean="0">
                <a:latin typeface="+mn-ea"/>
              </a:rPr>
              <a:t>2</a:t>
            </a:r>
            <a:r>
              <a:rPr lang="ja-JP" altLang="en-US" b="1" dirty="0" smtClean="0">
                <a:latin typeface="+mn-ea"/>
              </a:rPr>
              <a:t>は</a:t>
            </a:r>
            <a:r>
              <a:rPr lang="en-US" altLang="ja-JP" b="1" dirty="0" smtClean="0">
                <a:latin typeface="+mn-ea"/>
              </a:rPr>
              <a:t>10</a:t>
            </a:r>
            <a:r>
              <a:rPr lang="ja-JP" altLang="en-US" b="1" dirty="0" smtClean="0">
                <a:latin typeface="+mn-ea"/>
              </a:rPr>
              <a:t>日以上の継続が</a:t>
            </a:r>
            <a:r>
              <a:rPr lang="en-US" altLang="ja-JP" b="1" dirty="0" smtClean="0">
                <a:latin typeface="+mn-ea"/>
              </a:rPr>
              <a:t>3</a:t>
            </a:r>
            <a:r>
              <a:rPr lang="ja-JP" altLang="en-US" b="1" dirty="0" smtClean="0">
                <a:latin typeface="+mn-ea"/>
              </a:rPr>
              <a:t>回あるが、最初の継続（</a:t>
            </a:r>
            <a:r>
              <a:rPr lang="en-US" altLang="ja-JP" b="1" dirty="0" smtClean="0">
                <a:latin typeface="+mn-ea"/>
              </a:rPr>
              <a:t>10</a:t>
            </a:r>
            <a:r>
              <a:rPr lang="ja-JP" altLang="en-US" b="1" dirty="0" smtClean="0">
                <a:latin typeface="+mn-ea"/>
              </a:rPr>
              <a:t>日間）と第</a:t>
            </a:r>
            <a:r>
              <a:rPr lang="en-US" altLang="ja-JP" b="1" dirty="0" smtClean="0">
                <a:latin typeface="+mn-ea"/>
              </a:rPr>
              <a:t>2</a:t>
            </a:r>
            <a:r>
              <a:rPr lang="ja-JP" altLang="en-US" b="1" dirty="0" smtClean="0">
                <a:latin typeface="+mn-ea"/>
              </a:rPr>
              <a:t>の継続（</a:t>
            </a:r>
            <a:r>
              <a:rPr lang="en-US" altLang="ja-JP" b="1" dirty="0" smtClean="0">
                <a:latin typeface="+mn-ea"/>
              </a:rPr>
              <a:t>63</a:t>
            </a:r>
            <a:r>
              <a:rPr lang="ja-JP" altLang="en-US" b="1" dirty="0" smtClean="0">
                <a:latin typeface="+mn-ea"/>
              </a:rPr>
              <a:t>日間）は中間の無積雪日が多いため接続せず、第</a:t>
            </a:r>
            <a:r>
              <a:rPr lang="en-US" altLang="ja-JP" b="1" dirty="0" smtClean="0">
                <a:latin typeface="+mn-ea"/>
              </a:rPr>
              <a:t>2</a:t>
            </a:r>
            <a:r>
              <a:rPr lang="ja-JP" altLang="en-US" b="1" dirty="0" err="1" smtClean="0">
                <a:latin typeface="+mn-ea"/>
              </a:rPr>
              <a:t>と第</a:t>
            </a:r>
            <a:r>
              <a:rPr lang="en-US" altLang="ja-JP" b="1" dirty="0" smtClean="0">
                <a:latin typeface="+mn-ea"/>
              </a:rPr>
              <a:t>3</a:t>
            </a:r>
            <a:r>
              <a:rPr lang="ja-JP" altLang="en-US" b="1" dirty="0" smtClean="0">
                <a:latin typeface="+mn-ea"/>
              </a:rPr>
              <a:t>継続（</a:t>
            </a:r>
            <a:r>
              <a:rPr lang="en-US" altLang="ja-JP" b="1" dirty="0" smtClean="0">
                <a:latin typeface="+mn-ea"/>
              </a:rPr>
              <a:t>14</a:t>
            </a:r>
            <a:r>
              <a:rPr lang="ja-JP" altLang="en-US" b="1" dirty="0" smtClean="0">
                <a:latin typeface="+mn-ea"/>
              </a:rPr>
              <a:t>日間）は、中間の無積雪日の合計が</a:t>
            </a:r>
            <a:r>
              <a:rPr lang="en-US" altLang="ja-JP" b="1" dirty="0" smtClean="0">
                <a:latin typeface="+mn-ea"/>
              </a:rPr>
              <a:t>3</a:t>
            </a:r>
            <a:r>
              <a:rPr lang="ja-JP" altLang="en-US" b="1" dirty="0" smtClean="0">
                <a:latin typeface="+mn-ea"/>
              </a:rPr>
              <a:t>日であるから接続する。</a:t>
            </a:r>
            <a:endParaRPr lang="en-US" altLang="ja-JP" b="1" dirty="0" smtClean="0">
              <a:latin typeface="+mn-ea"/>
            </a:endParaRPr>
          </a:p>
          <a:p>
            <a:endParaRPr lang="en-US" altLang="ja-JP" b="1" dirty="0" smtClean="0">
              <a:latin typeface="+mn-ea"/>
            </a:endParaRPr>
          </a:p>
          <a:p>
            <a:r>
              <a:rPr lang="ja-JP" altLang="en-US" b="1" dirty="0" smtClean="0">
                <a:latin typeface="+mn-ea"/>
              </a:rPr>
              <a:t>例</a:t>
            </a:r>
            <a:r>
              <a:rPr lang="en-US" altLang="ja-JP" b="1" dirty="0" smtClean="0">
                <a:latin typeface="+mn-ea"/>
              </a:rPr>
              <a:t>3</a:t>
            </a:r>
            <a:r>
              <a:rPr lang="ja-JP" altLang="en-US" b="1" dirty="0" smtClean="0">
                <a:latin typeface="+mn-ea"/>
              </a:rPr>
              <a:t>は</a:t>
            </a:r>
            <a:r>
              <a:rPr lang="en-US" altLang="ja-JP" b="1" dirty="0" smtClean="0">
                <a:latin typeface="+mn-ea"/>
              </a:rPr>
              <a:t>30</a:t>
            </a:r>
            <a:r>
              <a:rPr lang="ja-JP" altLang="en-US" b="1" dirty="0" smtClean="0">
                <a:latin typeface="+mn-ea"/>
              </a:rPr>
              <a:t>日</a:t>
            </a:r>
            <a:r>
              <a:rPr lang="ja-JP" altLang="en-US" b="1" dirty="0">
                <a:latin typeface="+mn-ea"/>
              </a:rPr>
              <a:t>以上の継続期間はないが、</a:t>
            </a:r>
            <a:r>
              <a:rPr lang="en-US" altLang="ja-JP" b="1" dirty="0" smtClean="0">
                <a:latin typeface="+mn-ea"/>
              </a:rPr>
              <a:t>10</a:t>
            </a:r>
            <a:r>
              <a:rPr lang="ja-JP" altLang="en-US" b="1" dirty="0" smtClean="0">
                <a:latin typeface="+mn-ea"/>
              </a:rPr>
              <a:t>日</a:t>
            </a:r>
            <a:r>
              <a:rPr lang="ja-JP" altLang="en-US" b="1" dirty="0">
                <a:latin typeface="+mn-ea"/>
              </a:rPr>
              <a:t>以上の期間が接続されて長期積雪と</a:t>
            </a:r>
            <a:r>
              <a:rPr lang="ja-JP" altLang="en-US" b="1" dirty="0" smtClean="0">
                <a:latin typeface="+mn-ea"/>
              </a:rPr>
              <a:t>なった例。</a:t>
            </a:r>
            <a:endParaRPr kumimoji="1" lang="ja-JP" altLang="en-US" b="1" dirty="0">
              <a:latin typeface="+mn-ea"/>
            </a:endParaRPr>
          </a:p>
        </p:txBody>
      </p:sp>
      <p:pic>
        <p:nvPicPr>
          <p:cNvPr id="3" name="図 2"/>
          <p:cNvPicPr>
            <a:picLocks noChangeAspect="1"/>
          </p:cNvPicPr>
          <p:nvPr/>
        </p:nvPicPr>
        <p:blipFill rotWithShape="1">
          <a:blip r:embed="rId2">
            <a:extLst>
              <a:ext uri="{28A0092B-C50C-407E-A947-70E740481C1C}">
                <a14:useLocalDpi xmlns:a14="http://schemas.microsoft.com/office/drawing/2010/main" val="0"/>
              </a:ext>
            </a:extLst>
          </a:blip>
          <a:srcRect b="11212"/>
          <a:stretch/>
        </p:blipFill>
        <p:spPr>
          <a:xfrm>
            <a:off x="-6653" y="1030384"/>
            <a:ext cx="6135533" cy="3888432"/>
          </a:xfrm>
          <a:prstGeom prst="rect">
            <a:avLst/>
          </a:prstGeom>
        </p:spPr>
      </p:pic>
      <p:sp>
        <p:nvSpPr>
          <p:cNvPr id="6" name="テキスト ボックス 5"/>
          <p:cNvSpPr txBox="1"/>
          <p:nvPr/>
        </p:nvSpPr>
        <p:spPr>
          <a:xfrm>
            <a:off x="60306" y="4922584"/>
            <a:ext cx="6068574" cy="738664"/>
          </a:xfrm>
          <a:prstGeom prst="rect">
            <a:avLst/>
          </a:prstGeom>
          <a:noFill/>
        </p:spPr>
        <p:txBody>
          <a:bodyPr wrap="square" rtlCol="0">
            <a:spAutoFit/>
          </a:bodyPr>
          <a:lstStyle/>
          <a:p>
            <a:r>
              <a:rPr lang="ja-JP" altLang="en-US" sz="1400" dirty="0" smtClean="0"/>
              <a:t>長期</a:t>
            </a:r>
            <a:r>
              <a:rPr lang="ja-JP" altLang="en-US" sz="1400" dirty="0"/>
              <a:t>積雪の</a:t>
            </a:r>
            <a:r>
              <a:rPr lang="ja-JP" altLang="en-US" sz="1400" dirty="0" smtClean="0"/>
              <a:t>とり方</a:t>
            </a:r>
            <a:endParaRPr lang="en-US" altLang="ja-JP" sz="1400" dirty="0" smtClean="0"/>
          </a:p>
          <a:p>
            <a:r>
              <a:rPr lang="ja-JP" altLang="en-US" sz="1400" dirty="0" smtClean="0"/>
              <a:t>　横軸は月日で積雪</a:t>
            </a:r>
            <a:r>
              <a:rPr lang="ja-JP" altLang="en-US" sz="1400" dirty="0"/>
              <a:t>があった日の継続を太い線で</a:t>
            </a:r>
            <a:r>
              <a:rPr lang="ja-JP" altLang="en-US" sz="1400" dirty="0" smtClean="0"/>
              <a:t>示す。その継続日数</a:t>
            </a:r>
            <a:r>
              <a:rPr lang="ja-JP" altLang="en-US" sz="1400" dirty="0"/>
              <a:t>は線の上に、中間の無積雪日の日数は線の下に数字で</a:t>
            </a:r>
            <a:r>
              <a:rPr lang="ja-JP" altLang="en-US" sz="1400" dirty="0" smtClean="0"/>
              <a:t>示す。矢印は長期積雪の期間。</a:t>
            </a:r>
            <a:endParaRPr kumimoji="1" lang="ja-JP" altLang="en-US" sz="1400" dirty="0"/>
          </a:p>
        </p:txBody>
      </p:sp>
      <p:sp>
        <p:nvSpPr>
          <p:cNvPr id="7" name="テキスト ボックス 6"/>
          <p:cNvSpPr txBox="1"/>
          <p:nvPr/>
        </p:nvSpPr>
        <p:spPr>
          <a:xfrm>
            <a:off x="179512" y="5961474"/>
            <a:ext cx="8688158" cy="707886"/>
          </a:xfrm>
          <a:prstGeom prst="rect">
            <a:avLst/>
          </a:prstGeom>
          <a:noFill/>
        </p:spPr>
        <p:txBody>
          <a:bodyPr wrap="square" rtlCol="0">
            <a:spAutoFit/>
          </a:bodyPr>
          <a:lstStyle/>
          <a:p>
            <a:r>
              <a:rPr lang="ja-JP" altLang="ja-JP" sz="2000" b="1" dirty="0" smtClean="0">
                <a:solidFill>
                  <a:srgbClr val="0000FF"/>
                </a:solidFill>
                <a:latin typeface="+mn-ea"/>
              </a:rPr>
              <a:t>積雪</a:t>
            </a:r>
            <a:r>
              <a:rPr lang="ja-JP" altLang="ja-JP" sz="2000" b="1" dirty="0">
                <a:solidFill>
                  <a:srgbClr val="0000FF"/>
                </a:solidFill>
                <a:latin typeface="+mn-ea"/>
              </a:rPr>
              <a:t>の深さ</a:t>
            </a:r>
            <a:r>
              <a:rPr lang="en-US" altLang="ja-JP" sz="2000" b="1" dirty="0">
                <a:solidFill>
                  <a:srgbClr val="0000FF"/>
                </a:solidFill>
                <a:latin typeface="+mn-ea"/>
              </a:rPr>
              <a:t>0cm</a:t>
            </a:r>
            <a:r>
              <a:rPr lang="ja-JP" altLang="ja-JP" sz="2000" b="1" dirty="0">
                <a:solidFill>
                  <a:srgbClr val="0000FF"/>
                </a:solidFill>
                <a:latin typeface="+mn-ea"/>
              </a:rPr>
              <a:t>を積雪なしと</a:t>
            </a:r>
            <a:r>
              <a:rPr lang="ja-JP" altLang="ja-JP" sz="2000" b="1" dirty="0" smtClean="0">
                <a:solidFill>
                  <a:srgbClr val="0000FF"/>
                </a:solidFill>
                <a:latin typeface="+mn-ea"/>
              </a:rPr>
              <a:t>扱って</a:t>
            </a:r>
            <a:r>
              <a:rPr lang="ja-JP" altLang="en-US" sz="2000" b="1" dirty="0" smtClean="0">
                <a:solidFill>
                  <a:srgbClr val="0000FF"/>
                </a:solidFill>
                <a:latin typeface="+mn-ea"/>
              </a:rPr>
              <a:t>、</a:t>
            </a:r>
            <a:r>
              <a:rPr lang="ja-JP" altLang="ja-JP" sz="2000" b="1" dirty="0" smtClean="0">
                <a:solidFill>
                  <a:srgbClr val="0000FF"/>
                </a:solidFill>
                <a:latin typeface="+mn-ea"/>
              </a:rPr>
              <a:t>アメダスデータ</a:t>
            </a:r>
            <a:r>
              <a:rPr lang="ja-JP" altLang="ja-JP" sz="2000" b="1" dirty="0">
                <a:solidFill>
                  <a:srgbClr val="0000FF"/>
                </a:solidFill>
                <a:latin typeface="+mn-ea"/>
              </a:rPr>
              <a:t>から長期積雪終日を求めた</a:t>
            </a:r>
            <a:r>
              <a:rPr lang="ja-JP" altLang="ja-JP" sz="2000" b="1" dirty="0" smtClean="0">
                <a:solidFill>
                  <a:srgbClr val="0000FF"/>
                </a:solidFill>
                <a:latin typeface="+mn-ea"/>
              </a:rPr>
              <a:t>。</a:t>
            </a:r>
            <a:endParaRPr lang="en-US" altLang="ja-JP" sz="2000" b="1" dirty="0" smtClean="0">
              <a:solidFill>
                <a:srgbClr val="0000FF"/>
              </a:solidFill>
              <a:latin typeface="+mn-ea"/>
            </a:endParaRPr>
          </a:p>
          <a:p>
            <a:r>
              <a:rPr lang="ja-JP" altLang="en-US" sz="2000" b="1" dirty="0" smtClean="0">
                <a:solidFill>
                  <a:srgbClr val="0000FF"/>
                </a:solidFill>
                <a:latin typeface="+mn-ea"/>
              </a:rPr>
              <a:t>気象官署、特別地域気象観測所（</a:t>
            </a:r>
            <a:r>
              <a:rPr lang="ja-JP" altLang="ja-JP" sz="2000" b="1" dirty="0" smtClean="0">
                <a:solidFill>
                  <a:srgbClr val="0000FF"/>
                </a:solidFill>
                <a:latin typeface="+mn-ea"/>
              </a:rPr>
              <a:t>地上</a:t>
            </a:r>
            <a:r>
              <a:rPr lang="ja-JP" altLang="ja-JP" sz="2000" b="1" dirty="0">
                <a:solidFill>
                  <a:srgbClr val="0000FF"/>
                </a:solidFill>
                <a:latin typeface="+mn-ea"/>
              </a:rPr>
              <a:t>気象観測</a:t>
            </a:r>
            <a:r>
              <a:rPr lang="ja-JP" altLang="ja-JP" sz="2000" b="1" dirty="0" smtClean="0">
                <a:solidFill>
                  <a:srgbClr val="0000FF"/>
                </a:solidFill>
                <a:latin typeface="+mn-ea"/>
              </a:rPr>
              <a:t>地点</a:t>
            </a:r>
            <a:r>
              <a:rPr lang="ja-JP" altLang="en-US" sz="2000" b="1" dirty="0" smtClean="0">
                <a:solidFill>
                  <a:srgbClr val="0000FF"/>
                </a:solidFill>
                <a:latin typeface="+mn-ea"/>
              </a:rPr>
              <a:t>）</a:t>
            </a:r>
            <a:r>
              <a:rPr lang="ja-JP" altLang="ja-JP" sz="2000" b="1" dirty="0" smtClean="0">
                <a:solidFill>
                  <a:srgbClr val="0000FF"/>
                </a:solidFill>
                <a:latin typeface="+mn-ea"/>
              </a:rPr>
              <a:t>の</a:t>
            </a:r>
            <a:r>
              <a:rPr lang="ja-JP" altLang="ja-JP" sz="2000" b="1" dirty="0">
                <a:solidFill>
                  <a:srgbClr val="0000FF"/>
                </a:solidFill>
                <a:latin typeface="+mn-ea"/>
              </a:rPr>
              <a:t>データも同様に扱った。</a:t>
            </a:r>
            <a:endParaRPr kumimoji="1" lang="ja-JP" altLang="en-US" sz="2000" b="1" dirty="0">
              <a:solidFill>
                <a:srgbClr val="0000FF"/>
              </a:solidFill>
              <a:latin typeface="+mn-ea"/>
            </a:endParaRPr>
          </a:p>
        </p:txBody>
      </p:sp>
    </p:spTree>
    <p:extLst>
      <p:ext uri="{BB962C8B-B14F-4D97-AF65-F5344CB8AC3E}">
        <p14:creationId xmlns:p14="http://schemas.microsoft.com/office/powerpoint/2010/main" val="73025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a:bodyPr>
          <a:lstStyle/>
          <a:p>
            <a:r>
              <a:rPr lang="ja-JP" altLang="en-US" sz="3600" dirty="0" smtClean="0"/>
              <a:t>気象庁の積雪観測点</a:t>
            </a:r>
            <a:endParaRPr kumimoji="1" lang="ja-JP" altLang="en-US" sz="3600" dirty="0"/>
          </a:p>
        </p:txBody>
      </p:sp>
      <p:sp>
        <p:nvSpPr>
          <p:cNvPr id="6" name="テキスト ボックス 5"/>
          <p:cNvSpPr txBox="1"/>
          <p:nvPr/>
        </p:nvSpPr>
        <p:spPr>
          <a:xfrm>
            <a:off x="1329017" y="6202763"/>
            <a:ext cx="6068574" cy="523220"/>
          </a:xfrm>
          <a:prstGeom prst="rect">
            <a:avLst/>
          </a:prstGeom>
          <a:noFill/>
        </p:spPr>
        <p:txBody>
          <a:bodyPr wrap="square" rtlCol="0">
            <a:spAutoFit/>
          </a:bodyPr>
          <a:lstStyle/>
          <a:p>
            <a:r>
              <a:rPr lang="ja-JP" altLang="en-US" sz="1400" dirty="0" smtClean="0"/>
              <a:t>気象庁の積雪観測点（</a:t>
            </a:r>
            <a:r>
              <a:rPr lang="en-US" altLang="ja-JP" sz="1400" dirty="0" smtClean="0"/>
              <a:t>2014</a:t>
            </a:r>
            <a:r>
              <a:rPr lang="ja-JP" altLang="en-US" sz="1400" dirty="0" smtClean="0"/>
              <a:t>年</a:t>
            </a:r>
            <a:r>
              <a:rPr lang="en-US" altLang="ja-JP" sz="1400" dirty="0" smtClean="0"/>
              <a:t>2</a:t>
            </a:r>
            <a:r>
              <a:rPr lang="ja-JP" altLang="en-US" sz="1400" dirty="0" smtClean="0"/>
              <a:t>月の月最深積雪）</a:t>
            </a:r>
            <a:endParaRPr lang="en-US" altLang="ja-JP" sz="1400" dirty="0" smtClean="0"/>
          </a:p>
          <a:p>
            <a:r>
              <a:rPr lang="ja-JP" altLang="en-US" sz="1400" dirty="0"/>
              <a:t>　</a:t>
            </a:r>
            <a:r>
              <a:rPr lang="ja-JP" altLang="en-US" sz="1400" dirty="0" smtClean="0"/>
              <a:t>色分けは階級区分を表す。まるで囲んだ</a:t>
            </a:r>
            <a:r>
              <a:rPr lang="en-US" altLang="ja-JP" sz="1400" dirty="0" smtClean="0"/>
              <a:t>8</a:t>
            </a:r>
            <a:r>
              <a:rPr lang="ja-JP" altLang="en-US" sz="1400" dirty="0" smtClean="0"/>
              <a:t>地点は今回選んだ予想対象地点。</a:t>
            </a:r>
            <a:endParaRPr kumimoji="1" lang="ja-JP" altLang="en-US" sz="1400" dirty="0"/>
          </a:p>
        </p:txBody>
      </p:sp>
      <p:grpSp>
        <p:nvGrpSpPr>
          <p:cNvPr id="15" name="グループ化 14"/>
          <p:cNvGrpSpPr/>
          <p:nvPr/>
        </p:nvGrpSpPr>
        <p:grpSpPr>
          <a:xfrm>
            <a:off x="1259632" y="836712"/>
            <a:ext cx="6070054" cy="5202903"/>
            <a:chOff x="1598290" y="836712"/>
            <a:chExt cx="6070054" cy="5202903"/>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8290" y="836712"/>
              <a:ext cx="6070054" cy="5202903"/>
            </a:xfrm>
            <a:prstGeom prst="rect">
              <a:avLst/>
            </a:prstGeom>
          </p:spPr>
        </p:pic>
        <p:sp>
          <p:nvSpPr>
            <p:cNvPr id="7" name="円/楕円 6"/>
            <p:cNvSpPr/>
            <p:nvPr/>
          </p:nvSpPr>
          <p:spPr>
            <a:xfrm>
              <a:off x="4427984" y="1772816"/>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663192" y="3861048"/>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4164291" y="1803880"/>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4599296" y="2866584"/>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779912" y="4392400"/>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4283968" y="3253920"/>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081592" y="2348880"/>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067944" y="3789040"/>
              <a:ext cx="205333"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p:cNvSpPr txBox="1"/>
          <p:nvPr/>
        </p:nvSpPr>
        <p:spPr>
          <a:xfrm>
            <a:off x="7359571" y="1696738"/>
            <a:ext cx="1746409" cy="2585323"/>
          </a:xfrm>
          <a:prstGeom prst="rect">
            <a:avLst/>
          </a:prstGeom>
          <a:noFill/>
        </p:spPr>
        <p:txBody>
          <a:bodyPr wrap="square" rtlCol="0">
            <a:spAutoFit/>
          </a:bodyPr>
          <a:lstStyle/>
          <a:p>
            <a:r>
              <a:rPr kumimoji="1" lang="ja-JP" altLang="en-US" dirty="0" smtClean="0"/>
              <a:t>予想対象地点</a:t>
            </a:r>
            <a:endParaRPr kumimoji="1" lang="en-US" altLang="ja-JP" dirty="0" smtClean="0"/>
          </a:p>
          <a:p>
            <a:r>
              <a:rPr kumimoji="1" lang="ja-JP" altLang="en-US" dirty="0" smtClean="0"/>
              <a:t>　青森</a:t>
            </a:r>
            <a:endParaRPr kumimoji="1" lang="en-US" altLang="ja-JP" dirty="0" smtClean="0"/>
          </a:p>
          <a:p>
            <a:r>
              <a:rPr lang="ja-JP" altLang="en-US" dirty="0" smtClean="0"/>
              <a:t>　五所川原</a:t>
            </a:r>
            <a:endParaRPr lang="en-US" altLang="ja-JP" dirty="0" smtClean="0"/>
          </a:p>
          <a:p>
            <a:r>
              <a:rPr kumimoji="1" lang="ja-JP" altLang="en-US" dirty="0" smtClean="0"/>
              <a:t>　鷹巣</a:t>
            </a:r>
            <a:endParaRPr kumimoji="1" lang="en-US" altLang="ja-JP" dirty="0" smtClean="0"/>
          </a:p>
          <a:p>
            <a:r>
              <a:rPr lang="ja-JP" altLang="en-US" dirty="0" smtClean="0"/>
              <a:t>　横手</a:t>
            </a:r>
            <a:endParaRPr lang="en-US" altLang="ja-JP" dirty="0" smtClean="0"/>
          </a:p>
          <a:p>
            <a:r>
              <a:rPr kumimoji="1" lang="ja-JP" altLang="en-US" dirty="0" smtClean="0"/>
              <a:t>　雫石</a:t>
            </a:r>
            <a:endParaRPr kumimoji="1" lang="en-US" altLang="ja-JP" dirty="0" smtClean="0"/>
          </a:p>
          <a:p>
            <a:r>
              <a:rPr kumimoji="1" lang="ja-JP" altLang="en-US" dirty="0" smtClean="0"/>
              <a:t>　新庄</a:t>
            </a:r>
            <a:endParaRPr kumimoji="1" lang="en-US" altLang="ja-JP" dirty="0" smtClean="0"/>
          </a:p>
          <a:p>
            <a:r>
              <a:rPr kumimoji="1" lang="ja-JP" altLang="en-US" dirty="0" smtClean="0"/>
              <a:t>　櫛引</a:t>
            </a:r>
            <a:endParaRPr kumimoji="1" lang="en-US" altLang="ja-JP" dirty="0" smtClean="0"/>
          </a:p>
          <a:p>
            <a:r>
              <a:rPr lang="ja-JP" altLang="en-US" dirty="0" smtClean="0"/>
              <a:t>　長井</a:t>
            </a:r>
            <a:endParaRPr kumimoji="1" lang="ja-JP" altLang="en-US" dirty="0"/>
          </a:p>
        </p:txBody>
      </p:sp>
    </p:spTree>
    <p:extLst>
      <p:ext uri="{BB962C8B-B14F-4D97-AF65-F5344CB8AC3E}">
        <p14:creationId xmlns:p14="http://schemas.microsoft.com/office/powerpoint/2010/main" val="194961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76"/>
            <a:ext cx="9144000" cy="747528"/>
          </a:xfrm>
        </p:spPr>
        <p:txBody>
          <a:bodyPr>
            <a:normAutofit fontScale="90000"/>
          </a:bodyPr>
          <a:lstStyle/>
          <a:p>
            <a:r>
              <a:rPr kumimoji="1" lang="ja-JP" altLang="en-US" dirty="0" smtClean="0"/>
              <a:t>予想方法（統計的手法）</a:t>
            </a:r>
            <a:endParaRPr kumimoji="1" lang="ja-JP" altLang="en-US" dirty="0"/>
          </a:p>
        </p:txBody>
      </p:sp>
      <p:sp>
        <p:nvSpPr>
          <p:cNvPr id="5" name="テキスト ボックス 4"/>
          <p:cNvSpPr txBox="1"/>
          <p:nvPr/>
        </p:nvSpPr>
        <p:spPr>
          <a:xfrm>
            <a:off x="89424" y="692696"/>
            <a:ext cx="8964488" cy="4524315"/>
          </a:xfrm>
          <a:prstGeom prst="rect">
            <a:avLst/>
          </a:prstGeom>
          <a:noFill/>
        </p:spPr>
        <p:txBody>
          <a:bodyPr wrap="square" rtlCol="0">
            <a:spAutoFit/>
          </a:bodyPr>
          <a:lstStyle/>
          <a:p>
            <a:r>
              <a:rPr lang="ja-JP" altLang="en-US" dirty="0" smtClean="0">
                <a:latin typeface="+mn-ea"/>
              </a:rPr>
              <a:t>気候データを用いて重回帰分析。</a:t>
            </a:r>
            <a:r>
              <a:rPr lang="ja-JP" altLang="en-US" dirty="0">
                <a:latin typeface="+mn-ea"/>
              </a:rPr>
              <a:t>簡単な予想式を</a:t>
            </a:r>
            <a:r>
              <a:rPr lang="ja-JP" altLang="en-US" dirty="0" smtClean="0">
                <a:latin typeface="+mn-ea"/>
              </a:rPr>
              <a:t>作る。３</a:t>
            </a:r>
            <a:r>
              <a:rPr lang="ja-JP" altLang="ja-JP" dirty="0" smtClean="0">
                <a:latin typeface="+mn-ea"/>
              </a:rPr>
              <a:t>月</a:t>
            </a:r>
            <a:r>
              <a:rPr lang="ja-JP" altLang="ja-JP" dirty="0">
                <a:latin typeface="+mn-ea"/>
              </a:rPr>
              <a:t>上旬</a:t>
            </a:r>
            <a:r>
              <a:rPr lang="ja-JP" altLang="ja-JP" dirty="0" smtClean="0">
                <a:latin typeface="+mn-ea"/>
              </a:rPr>
              <a:t>に</a:t>
            </a:r>
            <a:r>
              <a:rPr lang="ja-JP" altLang="en-US" dirty="0" smtClean="0">
                <a:latin typeface="+mn-ea"/>
              </a:rPr>
              <a:t>農業関係機関に提供。</a:t>
            </a:r>
            <a:endParaRPr lang="en-US" altLang="ja-JP" dirty="0" smtClean="0">
              <a:latin typeface="+mn-ea"/>
            </a:endParaRPr>
          </a:p>
          <a:p>
            <a:endParaRPr lang="en-US" altLang="ja-JP" dirty="0" smtClean="0">
              <a:latin typeface="+mn-ea"/>
            </a:endParaRPr>
          </a:p>
          <a:p>
            <a:r>
              <a:rPr lang="ja-JP" altLang="en-US" dirty="0" smtClean="0">
                <a:latin typeface="+mn-ea"/>
              </a:rPr>
              <a:t>重回帰式　</a:t>
            </a:r>
            <a:r>
              <a:rPr lang="en-US" altLang="ja-JP" dirty="0" smtClean="0">
                <a:latin typeface="+mn-ea"/>
              </a:rPr>
              <a:t>Y = a + b1</a:t>
            </a:r>
            <a:r>
              <a:rPr lang="ja-JP" altLang="en-US" dirty="0" smtClean="0">
                <a:latin typeface="+mn-ea"/>
              </a:rPr>
              <a:t>・</a:t>
            </a:r>
            <a:r>
              <a:rPr lang="en-US" altLang="ja-JP" dirty="0" smtClean="0">
                <a:latin typeface="+mn-ea"/>
              </a:rPr>
              <a:t> X1 + b2</a:t>
            </a:r>
            <a:r>
              <a:rPr lang="ja-JP" altLang="en-US" dirty="0" smtClean="0">
                <a:latin typeface="+mn-ea"/>
              </a:rPr>
              <a:t>・</a:t>
            </a:r>
            <a:r>
              <a:rPr lang="en-US" altLang="ja-JP" dirty="0" smtClean="0">
                <a:latin typeface="+mn-ea"/>
              </a:rPr>
              <a:t> X2 + b3</a:t>
            </a:r>
            <a:r>
              <a:rPr lang="ja-JP" altLang="en-US" dirty="0" smtClean="0">
                <a:latin typeface="+mn-ea"/>
              </a:rPr>
              <a:t>・</a:t>
            </a:r>
            <a:r>
              <a:rPr lang="en-US" altLang="ja-JP" dirty="0" smtClean="0">
                <a:latin typeface="+mn-ea"/>
              </a:rPr>
              <a:t> X3</a:t>
            </a:r>
            <a:endParaRPr lang="ja-JP" altLang="ja-JP" dirty="0">
              <a:latin typeface="+mn-ea"/>
            </a:endParaRPr>
          </a:p>
          <a:p>
            <a:r>
              <a:rPr lang="ja-JP" altLang="en-US" dirty="0">
                <a:latin typeface="+mn-ea"/>
              </a:rPr>
              <a:t>　</a:t>
            </a:r>
            <a:r>
              <a:rPr lang="ja-JP" altLang="en-US" dirty="0" smtClean="0">
                <a:latin typeface="+mn-ea"/>
              </a:rPr>
              <a:t> </a:t>
            </a:r>
            <a:r>
              <a:rPr lang="en-US" altLang="ja-JP" dirty="0" smtClean="0">
                <a:latin typeface="+mn-ea"/>
              </a:rPr>
              <a:t>Y  </a:t>
            </a:r>
            <a:r>
              <a:rPr lang="ja-JP" altLang="en-US" dirty="0" smtClean="0">
                <a:latin typeface="+mn-ea"/>
              </a:rPr>
              <a:t>：</a:t>
            </a:r>
            <a:r>
              <a:rPr lang="ja-JP" altLang="ja-JP" dirty="0" smtClean="0">
                <a:latin typeface="+mn-ea"/>
              </a:rPr>
              <a:t>予想</a:t>
            </a:r>
            <a:r>
              <a:rPr lang="ja-JP" altLang="ja-JP" dirty="0">
                <a:latin typeface="+mn-ea"/>
              </a:rPr>
              <a:t>したい長期積雪終日（</a:t>
            </a:r>
            <a:r>
              <a:rPr lang="en-US" altLang="ja-JP" dirty="0">
                <a:latin typeface="+mn-ea"/>
              </a:rPr>
              <a:t>3</a:t>
            </a:r>
            <a:r>
              <a:rPr lang="ja-JP" altLang="ja-JP" dirty="0">
                <a:latin typeface="+mn-ea"/>
              </a:rPr>
              <a:t>月</a:t>
            </a:r>
            <a:r>
              <a:rPr lang="en-US" altLang="ja-JP" dirty="0">
                <a:latin typeface="+mn-ea"/>
              </a:rPr>
              <a:t>1</a:t>
            </a:r>
            <a:r>
              <a:rPr lang="ja-JP" altLang="ja-JP" dirty="0">
                <a:latin typeface="+mn-ea"/>
              </a:rPr>
              <a:t>日からの日数で表す。</a:t>
            </a:r>
            <a:r>
              <a:rPr lang="en-US" altLang="ja-JP" dirty="0">
                <a:latin typeface="+mn-ea"/>
              </a:rPr>
              <a:t>3</a:t>
            </a:r>
            <a:r>
              <a:rPr lang="ja-JP" altLang="ja-JP" dirty="0">
                <a:latin typeface="+mn-ea"/>
              </a:rPr>
              <a:t>月</a:t>
            </a:r>
            <a:r>
              <a:rPr lang="en-US" altLang="ja-JP" dirty="0">
                <a:latin typeface="+mn-ea"/>
              </a:rPr>
              <a:t>1</a:t>
            </a:r>
            <a:r>
              <a:rPr lang="ja-JP" altLang="ja-JP" dirty="0">
                <a:latin typeface="+mn-ea"/>
              </a:rPr>
              <a:t>日は</a:t>
            </a:r>
            <a:r>
              <a:rPr lang="en-US" altLang="ja-JP" dirty="0">
                <a:latin typeface="+mn-ea"/>
              </a:rPr>
              <a:t>0</a:t>
            </a:r>
            <a:r>
              <a:rPr lang="ja-JP" altLang="ja-JP" dirty="0">
                <a:latin typeface="+mn-ea"/>
              </a:rPr>
              <a:t>日。）</a:t>
            </a:r>
          </a:p>
          <a:p>
            <a:r>
              <a:rPr lang="ja-JP" altLang="en-US" dirty="0" smtClean="0">
                <a:latin typeface="+mn-ea"/>
              </a:rPr>
              <a:t>　 </a:t>
            </a:r>
            <a:r>
              <a:rPr lang="en-US" altLang="ja-JP" dirty="0" smtClean="0">
                <a:latin typeface="+mn-ea"/>
              </a:rPr>
              <a:t>a  </a:t>
            </a:r>
            <a:r>
              <a:rPr lang="ja-JP" altLang="en-US" dirty="0" smtClean="0">
                <a:latin typeface="+mn-ea"/>
              </a:rPr>
              <a:t>：</a:t>
            </a:r>
            <a:r>
              <a:rPr lang="ja-JP" altLang="ja-JP" dirty="0" smtClean="0">
                <a:latin typeface="+mn-ea"/>
              </a:rPr>
              <a:t>重回帰式</a:t>
            </a:r>
            <a:r>
              <a:rPr lang="ja-JP" altLang="ja-JP" dirty="0">
                <a:latin typeface="+mn-ea"/>
              </a:rPr>
              <a:t>の定数項で、いわゆるゲタ。</a:t>
            </a:r>
          </a:p>
          <a:p>
            <a:r>
              <a:rPr lang="ja-JP" altLang="en-US" dirty="0" smtClean="0">
                <a:latin typeface="+mn-ea"/>
              </a:rPr>
              <a:t>　</a:t>
            </a:r>
            <a:r>
              <a:rPr lang="en-US" altLang="ja-JP" dirty="0" smtClean="0">
                <a:latin typeface="+mn-ea"/>
              </a:rPr>
              <a:t>X1 </a:t>
            </a:r>
            <a:r>
              <a:rPr lang="ja-JP" altLang="en-US" dirty="0" smtClean="0">
                <a:latin typeface="+mn-ea"/>
              </a:rPr>
              <a:t>：</a:t>
            </a:r>
            <a:r>
              <a:rPr lang="en-US" altLang="ja-JP" dirty="0" smtClean="0">
                <a:latin typeface="+mn-ea"/>
              </a:rPr>
              <a:t>2</a:t>
            </a:r>
            <a:r>
              <a:rPr lang="ja-JP" altLang="ja-JP" dirty="0">
                <a:latin typeface="+mn-ea"/>
              </a:rPr>
              <a:t>月の東北地域平均気温（平年偏差で表し、単位は℃）、</a:t>
            </a:r>
            <a:r>
              <a:rPr lang="en-US" altLang="ja-JP" dirty="0">
                <a:latin typeface="+mn-ea"/>
              </a:rPr>
              <a:t>b1</a:t>
            </a:r>
            <a:r>
              <a:rPr lang="ja-JP" altLang="ja-JP" dirty="0">
                <a:latin typeface="+mn-ea"/>
              </a:rPr>
              <a:t>はその回帰係数。</a:t>
            </a:r>
          </a:p>
          <a:p>
            <a:r>
              <a:rPr lang="ja-JP" altLang="en-US" dirty="0" smtClean="0">
                <a:latin typeface="+mn-ea"/>
              </a:rPr>
              <a:t>　</a:t>
            </a:r>
            <a:r>
              <a:rPr lang="en-US" altLang="ja-JP" dirty="0" smtClean="0">
                <a:latin typeface="+mn-ea"/>
              </a:rPr>
              <a:t>X2 </a:t>
            </a:r>
            <a:r>
              <a:rPr lang="ja-JP" altLang="en-US" dirty="0" smtClean="0">
                <a:latin typeface="+mn-ea"/>
              </a:rPr>
              <a:t>：</a:t>
            </a:r>
            <a:r>
              <a:rPr lang="en-US" altLang="ja-JP" dirty="0" smtClean="0">
                <a:latin typeface="+mn-ea"/>
              </a:rPr>
              <a:t>3</a:t>
            </a:r>
            <a:r>
              <a:rPr lang="ja-JP" altLang="ja-JP" dirty="0">
                <a:latin typeface="+mn-ea"/>
              </a:rPr>
              <a:t>月の東北地域平均気温（平年偏差で表し、単位は℃）、</a:t>
            </a:r>
            <a:r>
              <a:rPr lang="en-US" altLang="ja-JP" dirty="0">
                <a:latin typeface="+mn-ea"/>
              </a:rPr>
              <a:t>b2</a:t>
            </a:r>
            <a:r>
              <a:rPr lang="ja-JP" altLang="ja-JP" dirty="0">
                <a:latin typeface="+mn-ea"/>
              </a:rPr>
              <a:t>はその回帰係数。</a:t>
            </a:r>
          </a:p>
          <a:p>
            <a:r>
              <a:rPr lang="ja-JP" altLang="en-US" dirty="0" smtClean="0">
                <a:latin typeface="+mn-ea"/>
              </a:rPr>
              <a:t>　</a:t>
            </a:r>
            <a:r>
              <a:rPr lang="en-US" altLang="ja-JP" dirty="0" smtClean="0">
                <a:latin typeface="+mn-ea"/>
              </a:rPr>
              <a:t>X3 </a:t>
            </a:r>
            <a:r>
              <a:rPr lang="ja-JP" altLang="en-US" dirty="0" smtClean="0">
                <a:latin typeface="+mn-ea"/>
              </a:rPr>
              <a:t>：</a:t>
            </a:r>
            <a:r>
              <a:rPr lang="en-US" altLang="ja-JP" dirty="0" smtClean="0">
                <a:latin typeface="+mn-ea"/>
              </a:rPr>
              <a:t>3</a:t>
            </a:r>
            <a:r>
              <a:rPr lang="ja-JP" altLang="ja-JP" dirty="0">
                <a:latin typeface="+mn-ea"/>
              </a:rPr>
              <a:t>月</a:t>
            </a:r>
            <a:r>
              <a:rPr lang="en-US" altLang="ja-JP" dirty="0">
                <a:latin typeface="+mn-ea"/>
              </a:rPr>
              <a:t>1</a:t>
            </a:r>
            <a:r>
              <a:rPr lang="ja-JP" altLang="ja-JP" dirty="0">
                <a:latin typeface="+mn-ea"/>
              </a:rPr>
              <a:t>日の日最深積雪（単位は</a:t>
            </a:r>
            <a:r>
              <a:rPr lang="en-US" altLang="ja-JP" dirty="0">
                <a:latin typeface="+mn-ea"/>
              </a:rPr>
              <a:t>cm</a:t>
            </a:r>
            <a:r>
              <a:rPr lang="ja-JP" altLang="ja-JP" dirty="0">
                <a:latin typeface="+mn-ea"/>
              </a:rPr>
              <a:t>）、</a:t>
            </a:r>
            <a:r>
              <a:rPr lang="en-US" altLang="ja-JP" dirty="0">
                <a:latin typeface="+mn-ea"/>
              </a:rPr>
              <a:t>b3</a:t>
            </a:r>
            <a:r>
              <a:rPr lang="ja-JP" altLang="ja-JP" dirty="0">
                <a:latin typeface="+mn-ea"/>
              </a:rPr>
              <a:t>はその回帰係数。</a:t>
            </a:r>
            <a:endParaRPr lang="en-US" altLang="ja-JP" dirty="0" smtClean="0">
              <a:latin typeface="+mn-ea"/>
            </a:endParaRPr>
          </a:p>
          <a:p>
            <a:endParaRPr lang="en-US" altLang="ja-JP" dirty="0" smtClean="0">
              <a:latin typeface="+mn-ea"/>
            </a:endParaRPr>
          </a:p>
          <a:p>
            <a:r>
              <a:rPr lang="ja-JP" altLang="en-US" dirty="0" smtClean="0">
                <a:latin typeface="+mn-ea"/>
              </a:rPr>
              <a:t>データ</a:t>
            </a:r>
            <a:endParaRPr lang="en-US" altLang="ja-JP" dirty="0">
              <a:latin typeface="+mn-ea"/>
            </a:endParaRPr>
          </a:p>
          <a:p>
            <a:r>
              <a:rPr lang="ja-JP" altLang="ja-JP" dirty="0" smtClean="0">
                <a:latin typeface="+mn-ea"/>
              </a:rPr>
              <a:t>・</a:t>
            </a:r>
            <a:r>
              <a:rPr lang="en-US" altLang="ja-JP" dirty="0" smtClean="0">
                <a:latin typeface="+mn-ea"/>
              </a:rPr>
              <a:t>1984</a:t>
            </a:r>
            <a:r>
              <a:rPr lang="ja-JP" altLang="en-US" dirty="0" smtClean="0">
                <a:latin typeface="+mn-ea"/>
              </a:rPr>
              <a:t>～</a:t>
            </a:r>
            <a:r>
              <a:rPr lang="en-US" altLang="ja-JP" dirty="0" smtClean="0">
                <a:latin typeface="+mn-ea"/>
              </a:rPr>
              <a:t>2013</a:t>
            </a:r>
            <a:r>
              <a:rPr lang="ja-JP" altLang="ja-JP" dirty="0" smtClean="0">
                <a:latin typeface="+mn-ea"/>
              </a:rPr>
              <a:t>年</a:t>
            </a:r>
            <a:r>
              <a:rPr lang="ja-JP" altLang="en-US" dirty="0" smtClean="0">
                <a:latin typeface="+mn-ea"/>
              </a:rPr>
              <a:t>の</a:t>
            </a:r>
            <a:r>
              <a:rPr lang="en-US" altLang="ja-JP" dirty="0" smtClean="0">
                <a:latin typeface="+mn-ea"/>
              </a:rPr>
              <a:t>30</a:t>
            </a:r>
            <a:r>
              <a:rPr lang="ja-JP" altLang="en-US" dirty="0" smtClean="0">
                <a:latin typeface="+mn-ea"/>
              </a:rPr>
              <a:t>年間の</a:t>
            </a:r>
            <a:r>
              <a:rPr lang="ja-JP" altLang="ja-JP" dirty="0" smtClean="0">
                <a:latin typeface="+mn-ea"/>
              </a:rPr>
              <a:t>データ</a:t>
            </a:r>
            <a:endParaRPr lang="en-US" altLang="ja-JP" dirty="0" smtClean="0">
              <a:latin typeface="+mn-ea"/>
            </a:endParaRPr>
          </a:p>
          <a:p>
            <a:r>
              <a:rPr lang="ja-JP" altLang="en-US" dirty="0" smtClean="0">
                <a:latin typeface="+mn-ea"/>
              </a:rPr>
              <a:t>・</a:t>
            </a:r>
            <a:r>
              <a:rPr lang="ja-JP" altLang="ja-JP" dirty="0" smtClean="0">
                <a:latin typeface="+mn-ea"/>
              </a:rPr>
              <a:t>東北</a:t>
            </a:r>
            <a:r>
              <a:rPr lang="ja-JP" altLang="ja-JP" dirty="0">
                <a:latin typeface="+mn-ea"/>
              </a:rPr>
              <a:t>地方では</a:t>
            </a:r>
            <a:r>
              <a:rPr lang="en-US" altLang="ja-JP" dirty="0">
                <a:latin typeface="+mn-ea"/>
              </a:rPr>
              <a:t>1980</a:t>
            </a:r>
            <a:r>
              <a:rPr lang="ja-JP" altLang="ja-JP" dirty="0">
                <a:latin typeface="+mn-ea"/>
              </a:rPr>
              <a:t>年以降積雪計の展開が</a:t>
            </a:r>
            <a:r>
              <a:rPr lang="ja-JP" altLang="ja-JP" dirty="0" smtClean="0">
                <a:latin typeface="+mn-ea"/>
              </a:rPr>
              <a:t>始まり、</a:t>
            </a:r>
            <a:r>
              <a:rPr lang="en-US" altLang="ja-JP" dirty="0">
                <a:latin typeface="+mn-ea"/>
              </a:rPr>
              <a:t>1984</a:t>
            </a:r>
            <a:r>
              <a:rPr lang="ja-JP" altLang="ja-JP" dirty="0">
                <a:latin typeface="+mn-ea"/>
              </a:rPr>
              <a:t>年頃にほぼ</a:t>
            </a:r>
            <a:r>
              <a:rPr lang="en-US" altLang="ja-JP" dirty="0">
                <a:latin typeface="+mn-ea"/>
              </a:rPr>
              <a:t>2013</a:t>
            </a:r>
            <a:r>
              <a:rPr lang="ja-JP" altLang="ja-JP" dirty="0">
                <a:latin typeface="+mn-ea"/>
              </a:rPr>
              <a:t>年現在と同じ観測地点数に</a:t>
            </a:r>
            <a:r>
              <a:rPr lang="ja-JP" altLang="ja-JP" dirty="0" smtClean="0">
                <a:latin typeface="+mn-ea"/>
              </a:rPr>
              <a:t>なった</a:t>
            </a:r>
            <a:endParaRPr lang="en-US" altLang="ja-JP" dirty="0" smtClean="0">
              <a:latin typeface="+mn-ea"/>
            </a:endParaRPr>
          </a:p>
          <a:p>
            <a:r>
              <a:rPr lang="ja-JP" altLang="en-US" dirty="0" smtClean="0">
                <a:latin typeface="+mn-ea"/>
              </a:rPr>
              <a:t>・</a:t>
            </a:r>
            <a:r>
              <a:rPr lang="en-US" altLang="ja-JP" dirty="0" smtClean="0">
                <a:latin typeface="+mn-ea"/>
              </a:rPr>
              <a:t>30</a:t>
            </a:r>
            <a:r>
              <a:rPr lang="ja-JP" altLang="en-US" dirty="0" smtClean="0">
                <a:latin typeface="+mn-ea"/>
              </a:rPr>
              <a:t>年間で</a:t>
            </a:r>
            <a:r>
              <a:rPr lang="en-US" altLang="ja-JP" dirty="0" smtClean="0">
                <a:latin typeface="+mn-ea"/>
              </a:rPr>
              <a:t>24</a:t>
            </a:r>
            <a:r>
              <a:rPr lang="ja-JP" altLang="en-US" dirty="0" smtClean="0">
                <a:latin typeface="+mn-ea"/>
              </a:rPr>
              <a:t>年以上長期積雪終日の観測値がある地点を計算（</a:t>
            </a:r>
            <a:r>
              <a:rPr lang="en-US" altLang="ja-JP" dirty="0" smtClean="0">
                <a:latin typeface="+mn-ea"/>
              </a:rPr>
              <a:t>77</a:t>
            </a:r>
            <a:r>
              <a:rPr lang="ja-JP" altLang="en-US" dirty="0" smtClean="0">
                <a:latin typeface="+mn-ea"/>
              </a:rPr>
              <a:t>地点中、</a:t>
            </a:r>
            <a:r>
              <a:rPr lang="en-US" altLang="ja-JP" dirty="0" smtClean="0">
                <a:latin typeface="+mn-ea"/>
              </a:rPr>
              <a:t>63</a:t>
            </a:r>
            <a:r>
              <a:rPr lang="ja-JP" altLang="en-US" dirty="0" smtClean="0">
                <a:latin typeface="+mn-ea"/>
              </a:rPr>
              <a:t>地点）</a:t>
            </a:r>
            <a:endParaRPr lang="ja-JP" altLang="ja-JP" dirty="0">
              <a:latin typeface="+mn-ea"/>
            </a:endParaRPr>
          </a:p>
          <a:p>
            <a:endParaRPr lang="en-US" altLang="ja-JP" dirty="0" smtClean="0">
              <a:latin typeface="+mn-ea"/>
            </a:endParaRPr>
          </a:p>
          <a:p>
            <a:r>
              <a:rPr lang="ja-JP" altLang="en-US" dirty="0" smtClean="0">
                <a:latin typeface="+mn-ea"/>
              </a:rPr>
              <a:t>エクセルの分析ツールを利用</a:t>
            </a:r>
            <a:endParaRPr lang="en-US" altLang="ja-JP" dirty="0" smtClean="0">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76"/>
            <a:ext cx="9144000" cy="747528"/>
          </a:xfrm>
        </p:spPr>
        <p:txBody>
          <a:bodyPr>
            <a:normAutofit fontScale="90000"/>
          </a:bodyPr>
          <a:lstStyle/>
          <a:p>
            <a:r>
              <a:rPr kumimoji="1" lang="ja-JP" altLang="en-US" dirty="0" smtClean="0"/>
              <a:t>重回帰分析の結果</a:t>
            </a:r>
            <a:endParaRPr kumimoji="1" lang="ja-JP" altLang="en-US" dirty="0"/>
          </a:p>
        </p:txBody>
      </p:sp>
      <p:sp>
        <p:nvSpPr>
          <p:cNvPr id="5" name="テキスト ボックス 4"/>
          <p:cNvSpPr txBox="1"/>
          <p:nvPr/>
        </p:nvSpPr>
        <p:spPr>
          <a:xfrm>
            <a:off x="89424" y="692696"/>
            <a:ext cx="8964488" cy="2308324"/>
          </a:xfrm>
          <a:prstGeom prst="rect">
            <a:avLst/>
          </a:prstGeom>
          <a:noFill/>
        </p:spPr>
        <p:txBody>
          <a:bodyPr wrap="square" rtlCol="0">
            <a:spAutoFit/>
          </a:bodyPr>
          <a:lstStyle/>
          <a:p>
            <a:r>
              <a:rPr lang="ja-JP" altLang="ja-JP" dirty="0" smtClean="0">
                <a:latin typeface="+mn-ea"/>
              </a:rPr>
              <a:t>予想式</a:t>
            </a:r>
            <a:r>
              <a:rPr lang="ja-JP" altLang="ja-JP" dirty="0">
                <a:latin typeface="+mn-ea"/>
              </a:rPr>
              <a:t>の</a:t>
            </a:r>
            <a:r>
              <a:rPr lang="ja-JP" altLang="ja-JP" dirty="0" smtClean="0">
                <a:latin typeface="+mn-ea"/>
              </a:rPr>
              <a:t>精度</a:t>
            </a:r>
            <a:endParaRPr lang="en-US" altLang="ja-JP" dirty="0">
              <a:latin typeface="+mn-ea"/>
            </a:endParaRPr>
          </a:p>
          <a:p>
            <a:r>
              <a:rPr lang="ja-JP" altLang="en-US" dirty="0">
                <a:latin typeface="+mn-ea"/>
              </a:rPr>
              <a:t>・</a:t>
            </a:r>
            <a:r>
              <a:rPr lang="ja-JP" altLang="ja-JP" dirty="0">
                <a:latin typeface="+mn-ea"/>
              </a:rPr>
              <a:t>重相関係数</a:t>
            </a:r>
            <a:r>
              <a:rPr lang="ja-JP" altLang="en-US" dirty="0">
                <a:latin typeface="+mn-ea"/>
              </a:rPr>
              <a:t>が</a:t>
            </a:r>
            <a:r>
              <a:rPr lang="en-US" altLang="ja-JP" dirty="0">
                <a:latin typeface="+mn-ea"/>
              </a:rPr>
              <a:t>0.9</a:t>
            </a:r>
            <a:r>
              <a:rPr lang="ja-JP" altLang="ja-JP" dirty="0">
                <a:latin typeface="+mn-ea"/>
              </a:rPr>
              <a:t>以上</a:t>
            </a:r>
            <a:r>
              <a:rPr lang="ja-JP" altLang="en-US" dirty="0">
                <a:latin typeface="+mn-ea"/>
              </a:rPr>
              <a:t>、かつ</a:t>
            </a:r>
            <a:r>
              <a:rPr lang="ja-JP" altLang="ja-JP" dirty="0">
                <a:latin typeface="+mn-ea"/>
              </a:rPr>
              <a:t>、誤差の標準偏差</a:t>
            </a:r>
            <a:r>
              <a:rPr lang="ja-JP" altLang="en-US" dirty="0">
                <a:latin typeface="+mn-ea"/>
              </a:rPr>
              <a:t>が</a:t>
            </a:r>
            <a:r>
              <a:rPr lang="en-US" altLang="ja-JP" dirty="0">
                <a:latin typeface="+mn-ea"/>
              </a:rPr>
              <a:t>5.0</a:t>
            </a:r>
            <a:r>
              <a:rPr lang="ja-JP" altLang="ja-JP" dirty="0">
                <a:latin typeface="+mn-ea"/>
              </a:rPr>
              <a:t>日</a:t>
            </a:r>
            <a:r>
              <a:rPr lang="ja-JP" altLang="en-US" dirty="0">
                <a:latin typeface="+mn-ea"/>
              </a:rPr>
              <a:t>未満</a:t>
            </a:r>
            <a:r>
              <a:rPr lang="ja-JP" altLang="ja-JP" dirty="0">
                <a:latin typeface="+mn-ea"/>
              </a:rPr>
              <a:t>の地点</a:t>
            </a:r>
            <a:r>
              <a:rPr lang="ja-JP" altLang="en-US" dirty="0">
                <a:latin typeface="+mn-ea"/>
              </a:rPr>
              <a:t>が</a:t>
            </a:r>
            <a:r>
              <a:rPr lang="en-US" altLang="ja-JP" dirty="0">
                <a:latin typeface="+mn-ea"/>
              </a:rPr>
              <a:t>30</a:t>
            </a:r>
            <a:r>
              <a:rPr lang="ja-JP" altLang="en-US" dirty="0">
                <a:latin typeface="+mn-ea"/>
              </a:rPr>
              <a:t>地点あった</a:t>
            </a:r>
            <a:endParaRPr lang="en-US" altLang="ja-JP" dirty="0">
              <a:latin typeface="+mn-ea"/>
            </a:endParaRPr>
          </a:p>
          <a:p>
            <a:r>
              <a:rPr lang="ja-JP" altLang="en-US" dirty="0">
                <a:latin typeface="+mn-ea"/>
              </a:rPr>
              <a:t>・重相関係数が</a:t>
            </a:r>
            <a:r>
              <a:rPr lang="en-US" altLang="ja-JP" dirty="0">
                <a:latin typeface="+mn-ea"/>
              </a:rPr>
              <a:t>0.8</a:t>
            </a:r>
            <a:r>
              <a:rPr lang="ja-JP" altLang="en-US" dirty="0">
                <a:latin typeface="+mn-ea"/>
              </a:rPr>
              <a:t>を下回った地点は、</a:t>
            </a:r>
            <a:r>
              <a:rPr lang="ja-JP" altLang="ja-JP" dirty="0">
                <a:latin typeface="+mn-ea"/>
              </a:rPr>
              <a:t>酸ケ湯、三戸、鹿角、二戸、葛巻、西会津</a:t>
            </a:r>
            <a:r>
              <a:rPr lang="ja-JP" altLang="en-US" dirty="0">
                <a:latin typeface="+mn-ea"/>
              </a:rPr>
              <a:t>の</a:t>
            </a:r>
            <a:r>
              <a:rPr lang="en-US" altLang="ja-JP" dirty="0">
                <a:latin typeface="+mn-ea"/>
              </a:rPr>
              <a:t>6</a:t>
            </a:r>
            <a:r>
              <a:rPr lang="ja-JP" altLang="en-US" dirty="0">
                <a:latin typeface="+mn-ea"/>
              </a:rPr>
              <a:t>地点</a:t>
            </a:r>
            <a:endParaRPr lang="en-US" altLang="ja-JP" dirty="0">
              <a:latin typeface="+mn-ea"/>
            </a:endParaRPr>
          </a:p>
          <a:p>
            <a:endParaRPr lang="en-US" altLang="ja-JP" dirty="0">
              <a:latin typeface="+mn-ea"/>
            </a:endParaRPr>
          </a:p>
          <a:p>
            <a:r>
              <a:rPr lang="ja-JP" altLang="en-US" dirty="0" smtClean="0">
                <a:latin typeface="+mn-ea"/>
              </a:rPr>
              <a:t>予想地点</a:t>
            </a:r>
            <a:endParaRPr lang="en-US" altLang="ja-JP" dirty="0">
              <a:latin typeface="+mn-ea"/>
            </a:endParaRPr>
          </a:p>
          <a:p>
            <a:r>
              <a:rPr lang="ja-JP" altLang="en-US" dirty="0">
                <a:latin typeface="+mn-ea"/>
              </a:rPr>
              <a:t>・</a:t>
            </a:r>
            <a:r>
              <a:rPr lang="ja-JP" altLang="ja-JP" dirty="0">
                <a:latin typeface="+mn-ea"/>
              </a:rPr>
              <a:t>長期積雪終日の</a:t>
            </a:r>
            <a:r>
              <a:rPr lang="en-US" altLang="ja-JP" dirty="0">
                <a:latin typeface="+mn-ea"/>
              </a:rPr>
              <a:t>30</a:t>
            </a:r>
            <a:r>
              <a:rPr lang="ja-JP" altLang="ja-JP" dirty="0">
                <a:latin typeface="+mn-ea"/>
              </a:rPr>
              <a:t>年平均値が</a:t>
            </a:r>
            <a:r>
              <a:rPr lang="en-US" altLang="ja-JP" dirty="0">
                <a:latin typeface="+mn-ea"/>
              </a:rPr>
              <a:t>3</a:t>
            </a:r>
            <a:r>
              <a:rPr lang="ja-JP" altLang="ja-JP" dirty="0">
                <a:latin typeface="+mn-ea"/>
              </a:rPr>
              <a:t>月中旬から</a:t>
            </a:r>
            <a:r>
              <a:rPr lang="en-US" altLang="ja-JP" dirty="0">
                <a:latin typeface="+mn-ea"/>
              </a:rPr>
              <a:t>4</a:t>
            </a:r>
            <a:r>
              <a:rPr lang="ja-JP" altLang="ja-JP" dirty="0">
                <a:latin typeface="+mn-ea"/>
              </a:rPr>
              <a:t>月上旬の</a:t>
            </a:r>
            <a:r>
              <a:rPr lang="ja-JP" altLang="ja-JP" dirty="0" smtClean="0">
                <a:latin typeface="+mn-ea"/>
              </a:rPr>
              <a:t>地点</a:t>
            </a:r>
            <a:r>
              <a:rPr lang="ja-JP" altLang="en-US" dirty="0" smtClean="0">
                <a:latin typeface="+mn-ea"/>
              </a:rPr>
              <a:t>の中で</a:t>
            </a:r>
            <a:endParaRPr lang="en-US" altLang="ja-JP" dirty="0" smtClean="0">
              <a:latin typeface="+mn-ea"/>
            </a:endParaRPr>
          </a:p>
          <a:p>
            <a:r>
              <a:rPr lang="ja-JP" altLang="en-US" dirty="0" smtClean="0">
                <a:latin typeface="+mn-ea"/>
              </a:rPr>
              <a:t>・精度のよい</a:t>
            </a:r>
            <a:r>
              <a:rPr lang="ja-JP" altLang="en-US" dirty="0" smtClean="0">
                <a:latin typeface="+mn-ea"/>
              </a:rPr>
              <a:t>地点　</a:t>
            </a:r>
            <a:r>
              <a:rPr lang="ja-JP" altLang="ja-JP" dirty="0" smtClean="0">
                <a:latin typeface="+mn-ea"/>
              </a:rPr>
              <a:t>青森</a:t>
            </a:r>
            <a:r>
              <a:rPr lang="ja-JP" altLang="ja-JP" dirty="0">
                <a:latin typeface="+mn-ea"/>
              </a:rPr>
              <a:t>、鷹巣、横手、新庄</a:t>
            </a:r>
            <a:endParaRPr lang="en-US" altLang="ja-JP" dirty="0">
              <a:latin typeface="+mn-ea"/>
            </a:endParaRPr>
          </a:p>
          <a:p>
            <a:r>
              <a:rPr lang="ja-JP" altLang="en-US" dirty="0" smtClean="0">
                <a:latin typeface="+mn-ea"/>
              </a:rPr>
              <a:t>・</a:t>
            </a:r>
            <a:r>
              <a:rPr lang="ja-JP" altLang="ja-JP" dirty="0" smtClean="0">
                <a:latin typeface="+mn-ea"/>
              </a:rPr>
              <a:t>予想</a:t>
            </a:r>
            <a:r>
              <a:rPr lang="ja-JP" altLang="ja-JP" dirty="0">
                <a:latin typeface="+mn-ea"/>
              </a:rPr>
              <a:t>精度が少し</a:t>
            </a:r>
            <a:r>
              <a:rPr lang="ja-JP" altLang="ja-JP" dirty="0" smtClean="0">
                <a:latin typeface="+mn-ea"/>
              </a:rPr>
              <a:t>悪いが</a:t>
            </a:r>
            <a:r>
              <a:rPr lang="ja-JP" altLang="ja-JP" dirty="0">
                <a:latin typeface="+mn-ea"/>
              </a:rPr>
              <a:t>広い平地の代表</a:t>
            </a:r>
            <a:r>
              <a:rPr lang="ja-JP" altLang="ja-JP" dirty="0" smtClean="0">
                <a:latin typeface="+mn-ea"/>
              </a:rPr>
              <a:t>地点</a:t>
            </a:r>
            <a:r>
              <a:rPr lang="ja-JP" altLang="en-US" dirty="0" smtClean="0">
                <a:latin typeface="+mn-ea"/>
              </a:rPr>
              <a:t>　</a:t>
            </a:r>
            <a:r>
              <a:rPr lang="ja-JP" altLang="ja-JP" dirty="0" smtClean="0">
                <a:latin typeface="+mn-ea"/>
              </a:rPr>
              <a:t>五所川原</a:t>
            </a:r>
            <a:r>
              <a:rPr lang="ja-JP" altLang="ja-JP" dirty="0">
                <a:latin typeface="+mn-ea"/>
              </a:rPr>
              <a:t>、雫石、櫛引、</a:t>
            </a:r>
            <a:r>
              <a:rPr lang="ja-JP" altLang="ja-JP" dirty="0" smtClean="0">
                <a:latin typeface="+mn-ea"/>
              </a:rPr>
              <a:t>長井</a:t>
            </a:r>
            <a:endParaRPr lang="en-US" altLang="ja-JP" dirty="0">
              <a:latin typeface="+mn-ea"/>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996952"/>
            <a:ext cx="9003492"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89424" y="6250960"/>
            <a:ext cx="8964488" cy="646331"/>
          </a:xfrm>
          <a:prstGeom prst="rect">
            <a:avLst/>
          </a:prstGeom>
          <a:noFill/>
        </p:spPr>
        <p:txBody>
          <a:bodyPr wrap="square" rtlCol="0">
            <a:spAutoFit/>
          </a:bodyPr>
          <a:lstStyle/>
          <a:p>
            <a:r>
              <a:rPr lang="en-US" altLang="ja-JP" dirty="0">
                <a:latin typeface="+mn-ea"/>
              </a:rPr>
              <a:t>2</a:t>
            </a:r>
            <a:r>
              <a:rPr lang="ja-JP" altLang="en-US" dirty="0">
                <a:latin typeface="+mn-ea"/>
              </a:rPr>
              <a:t>月の気温が</a:t>
            </a:r>
            <a:r>
              <a:rPr lang="en-US" altLang="ja-JP" dirty="0">
                <a:latin typeface="+mn-ea"/>
              </a:rPr>
              <a:t>1℃</a:t>
            </a:r>
            <a:r>
              <a:rPr lang="ja-JP" altLang="en-US" dirty="0">
                <a:latin typeface="+mn-ea"/>
              </a:rPr>
              <a:t>違うと長期積雪</a:t>
            </a:r>
            <a:r>
              <a:rPr lang="ja-JP" altLang="en-US" dirty="0" smtClean="0">
                <a:latin typeface="+mn-ea"/>
              </a:rPr>
              <a:t>終日に最大</a:t>
            </a:r>
            <a:r>
              <a:rPr lang="ja-JP" altLang="en-US" dirty="0">
                <a:latin typeface="+mn-ea"/>
              </a:rPr>
              <a:t>で</a:t>
            </a:r>
            <a:r>
              <a:rPr lang="en-US" altLang="ja-JP" dirty="0">
                <a:latin typeface="+mn-ea"/>
              </a:rPr>
              <a:t>1</a:t>
            </a:r>
            <a:r>
              <a:rPr lang="ja-JP" altLang="en-US" dirty="0">
                <a:latin typeface="+mn-ea"/>
              </a:rPr>
              <a:t>日</a:t>
            </a:r>
            <a:r>
              <a:rPr lang="ja-JP" altLang="en-US" dirty="0" smtClean="0">
                <a:latin typeface="+mn-ea"/>
              </a:rPr>
              <a:t>程度、</a:t>
            </a:r>
            <a:r>
              <a:rPr lang="en-US" altLang="ja-JP" dirty="0">
                <a:latin typeface="+mn-ea"/>
              </a:rPr>
              <a:t>3</a:t>
            </a:r>
            <a:r>
              <a:rPr lang="ja-JP" altLang="en-US" dirty="0">
                <a:latin typeface="+mn-ea"/>
              </a:rPr>
              <a:t>月の気温が</a:t>
            </a:r>
            <a:r>
              <a:rPr lang="en-US" altLang="ja-JP" dirty="0">
                <a:latin typeface="+mn-ea"/>
              </a:rPr>
              <a:t>1℃</a:t>
            </a:r>
            <a:r>
              <a:rPr lang="ja-JP" altLang="en-US" dirty="0">
                <a:latin typeface="+mn-ea"/>
              </a:rPr>
              <a:t>違うと</a:t>
            </a:r>
            <a:r>
              <a:rPr lang="en-US" altLang="ja-JP" dirty="0">
                <a:latin typeface="+mn-ea"/>
              </a:rPr>
              <a:t>3</a:t>
            </a:r>
            <a:r>
              <a:rPr lang="ja-JP" altLang="en-US" dirty="0">
                <a:latin typeface="+mn-ea"/>
              </a:rPr>
              <a:t>～</a:t>
            </a:r>
            <a:r>
              <a:rPr lang="en-US" altLang="ja-JP" dirty="0">
                <a:latin typeface="+mn-ea"/>
              </a:rPr>
              <a:t>5</a:t>
            </a:r>
            <a:r>
              <a:rPr lang="ja-JP" altLang="en-US" dirty="0">
                <a:latin typeface="+mn-ea"/>
              </a:rPr>
              <a:t>日</a:t>
            </a:r>
            <a:r>
              <a:rPr lang="ja-JP" altLang="en-US" dirty="0" smtClean="0">
                <a:latin typeface="+mn-ea"/>
              </a:rPr>
              <a:t>程度、</a:t>
            </a:r>
            <a:r>
              <a:rPr lang="en-US" altLang="ja-JP" dirty="0">
                <a:latin typeface="+mn-ea"/>
              </a:rPr>
              <a:t>3</a:t>
            </a:r>
            <a:r>
              <a:rPr lang="ja-JP" altLang="en-US" dirty="0">
                <a:latin typeface="+mn-ea"/>
              </a:rPr>
              <a:t>月</a:t>
            </a:r>
            <a:r>
              <a:rPr lang="en-US" altLang="ja-JP" dirty="0">
                <a:latin typeface="+mn-ea"/>
              </a:rPr>
              <a:t>1</a:t>
            </a:r>
            <a:r>
              <a:rPr lang="ja-JP" altLang="en-US" dirty="0">
                <a:latin typeface="+mn-ea"/>
              </a:rPr>
              <a:t>日の積雪が</a:t>
            </a:r>
            <a:r>
              <a:rPr lang="en-US" altLang="ja-JP" dirty="0">
                <a:latin typeface="+mn-ea"/>
              </a:rPr>
              <a:t>10cm</a:t>
            </a:r>
            <a:r>
              <a:rPr lang="ja-JP" altLang="en-US" dirty="0">
                <a:latin typeface="+mn-ea"/>
              </a:rPr>
              <a:t>違うと</a:t>
            </a:r>
            <a:r>
              <a:rPr lang="en-US" altLang="ja-JP" dirty="0">
                <a:latin typeface="+mn-ea"/>
              </a:rPr>
              <a:t>2</a:t>
            </a:r>
            <a:r>
              <a:rPr lang="ja-JP" altLang="en-US" dirty="0">
                <a:latin typeface="+mn-ea"/>
              </a:rPr>
              <a:t>日程度の遅早が</a:t>
            </a:r>
            <a:r>
              <a:rPr lang="ja-JP" altLang="en-US" dirty="0" smtClean="0">
                <a:latin typeface="+mn-ea"/>
              </a:rPr>
              <a:t>生じる。</a:t>
            </a:r>
            <a:endParaRPr kumimoji="1" lang="ja-JP" altLang="en-US" dirty="0">
              <a:latin typeface="+mn-ea"/>
            </a:endParaRPr>
          </a:p>
        </p:txBody>
      </p:sp>
    </p:spTree>
    <p:extLst>
      <p:ext uri="{BB962C8B-B14F-4D97-AF65-F5344CB8AC3E}">
        <p14:creationId xmlns:p14="http://schemas.microsoft.com/office/powerpoint/2010/main" val="336215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76"/>
            <a:ext cx="9144000" cy="747528"/>
          </a:xfrm>
        </p:spPr>
        <p:txBody>
          <a:bodyPr>
            <a:normAutofit fontScale="90000"/>
          </a:bodyPr>
          <a:lstStyle/>
          <a:p>
            <a:r>
              <a:rPr kumimoji="1" lang="ja-JP" altLang="en-US" dirty="0" smtClean="0"/>
              <a:t>予想の精度</a:t>
            </a:r>
            <a:endParaRPr kumimoji="1" lang="ja-JP" altLang="en-US" dirty="0"/>
          </a:p>
        </p:txBody>
      </p:sp>
      <p:sp>
        <p:nvSpPr>
          <p:cNvPr id="5" name="テキスト ボックス 4"/>
          <p:cNvSpPr txBox="1"/>
          <p:nvPr/>
        </p:nvSpPr>
        <p:spPr>
          <a:xfrm>
            <a:off x="6516216" y="908720"/>
            <a:ext cx="2469612" cy="4524315"/>
          </a:xfrm>
          <a:prstGeom prst="rect">
            <a:avLst/>
          </a:prstGeom>
          <a:noFill/>
        </p:spPr>
        <p:txBody>
          <a:bodyPr wrap="square" rtlCol="0">
            <a:spAutoFit/>
          </a:bodyPr>
          <a:lstStyle/>
          <a:p>
            <a:r>
              <a:rPr lang="ja-JP" altLang="en-US" dirty="0" smtClean="0">
                <a:latin typeface="+mn-ea"/>
              </a:rPr>
              <a:t>長期積雪終日が</a:t>
            </a:r>
            <a:r>
              <a:rPr lang="en-US" altLang="ja-JP" dirty="0" smtClean="0">
                <a:latin typeface="+mn-ea"/>
              </a:rPr>
              <a:t>30</a:t>
            </a:r>
            <a:r>
              <a:rPr lang="ja-JP" altLang="en-US" dirty="0" smtClean="0">
                <a:latin typeface="+mn-ea"/>
              </a:rPr>
              <a:t>年</a:t>
            </a:r>
            <a:r>
              <a:rPr lang="ja-JP" altLang="ja-JP" dirty="0" smtClean="0">
                <a:latin typeface="+mn-ea"/>
              </a:rPr>
              <a:t>平均</a:t>
            </a:r>
            <a:r>
              <a:rPr lang="ja-JP" altLang="ja-JP" dirty="0">
                <a:latin typeface="+mn-ea"/>
              </a:rPr>
              <a:t>より遅い年に注目すると</a:t>
            </a:r>
            <a:r>
              <a:rPr lang="ja-JP" altLang="ja-JP" dirty="0" smtClean="0">
                <a:latin typeface="+mn-ea"/>
              </a:rPr>
              <a:t>、</a:t>
            </a:r>
            <a:endParaRPr lang="en-US" altLang="ja-JP" dirty="0" smtClean="0">
              <a:latin typeface="+mn-ea"/>
            </a:endParaRPr>
          </a:p>
          <a:p>
            <a:endParaRPr lang="en-US" altLang="ja-JP" dirty="0">
              <a:latin typeface="+mn-ea"/>
            </a:endParaRPr>
          </a:p>
          <a:p>
            <a:r>
              <a:rPr lang="ja-JP" altLang="ja-JP" dirty="0" smtClean="0">
                <a:latin typeface="+mn-ea"/>
              </a:rPr>
              <a:t>青森</a:t>
            </a:r>
            <a:r>
              <a:rPr lang="ja-JP" altLang="ja-JP" dirty="0">
                <a:latin typeface="+mn-ea"/>
              </a:rPr>
              <a:t>、五所川原、雫石、櫛引、長井で</a:t>
            </a:r>
            <a:r>
              <a:rPr lang="ja-JP" altLang="ja-JP" dirty="0" smtClean="0">
                <a:latin typeface="+mn-ea"/>
              </a:rPr>
              <a:t>は</a:t>
            </a:r>
            <a:r>
              <a:rPr lang="ja-JP" altLang="en-US" dirty="0" smtClean="0">
                <a:latin typeface="+mn-ea"/>
              </a:rPr>
              <a:t>、</a:t>
            </a:r>
            <a:r>
              <a:rPr lang="ja-JP" altLang="ja-JP" dirty="0" smtClean="0">
                <a:latin typeface="+mn-ea"/>
              </a:rPr>
              <a:t> </a:t>
            </a:r>
            <a:r>
              <a:rPr lang="ja-JP" altLang="en-US" dirty="0" smtClean="0">
                <a:latin typeface="+mn-ea"/>
              </a:rPr>
              <a:t>実況が予想より</a:t>
            </a:r>
            <a:r>
              <a:rPr lang="en-US" altLang="ja-JP" dirty="0" smtClean="0">
                <a:latin typeface="+mn-ea"/>
              </a:rPr>
              <a:t>7</a:t>
            </a:r>
            <a:r>
              <a:rPr lang="ja-JP" altLang="ja-JP" dirty="0" smtClean="0">
                <a:latin typeface="+mn-ea"/>
              </a:rPr>
              <a:t>日程度遅れたり早まったり</a:t>
            </a:r>
            <a:r>
              <a:rPr lang="ja-JP" altLang="ja-JP" dirty="0">
                <a:latin typeface="+mn-ea"/>
              </a:rPr>
              <a:t>する年がある</a:t>
            </a:r>
            <a:r>
              <a:rPr lang="ja-JP" altLang="ja-JP" dirty="0" smtClean="0">
                <a:latin typeface="+mn-ea"/>
              </a:rPr>
              <a:t>。</a:t>
            </a:r>
            <a:endParaRPr lang="en-US" altLang="ja-JP" dirty="0" smtClean="0">
              <a:latin typeface="+mn-ea"/>
            </a:endParaRPr>
          </a:p>
          <a:p>
            <a:endParaRPr lang="en-US" altLang="ja-JP" dirty="0">
              <a:latin typeface="+mn-ea"/>
            </a:endParaRPr>
          </a:p>
          <a:p>
            <a:r>
              <a:rPr lang="ja-JP" altLang="ja-JP" dirty="0" smtClean="0">
                <a:latin typeface="+mn-ea"/>
              </a:rPr>
              <a:t>鷹巣</a:t>
            </a:r>
            <a:r>
              <a:rPr lang="ja-JP" altLang="ja-JP" dirty="0">
                <a:latin typeface="+mn-ea"/>
              </a:rPr>
              <a:t>、横手、新庄では</a:t>
            </a:r>
            <a:r>
              <a:rPr lang="ja-JP" altLang="ja-JP" dirty="0" smtClean="0">
                <a:latin typeface="+mn-ea"/>
              </a:rPr>
              <a:t>大きく</a:t>
            </a:r>
            <a:r>
              <a:rPr lang="ja-JP" altLang="en-US" dirty="0" smtClean="0">
                <a:latin typeface="+mn-ea"/>
              </a:rPr>
              <a:t>ずれる</a:t>
            </a:r>
            <a:r>
              <a:rPr lang="ja-JP" altLang="ja-JP" dirty="0" smtClean="0">
                <a:latin typeface="+mn-ea"/>
              </a:rPr>
              <a:t>ことが</a:t>
            </a:r>
            <a:r>
              <a:rPr lang="ja-JP" altLang="en-US" dirty="0" smtClean="0">
                <a:latin typeface="+mn-ea"/>
              </a:rPr>
              <a:t>少ない。</a:t>
            </a:r>
            <a:endParaRPr lang="en-US" altLang="ja-JP" dirty="0">
              <a:latin typeface="+mn-ea"/>
            </a:endParaRPr>
          </a:p>
          <a:p>
            <a:endParaRPr lang="en-US" altLang="ja-JP" dirty="0">
              <a:latin typeface="+mn-ea"/>
            </a:endParaRPr>
          </a:p>
          <a:p>
            <a:r>
              <a:rPr lang="ja-JP" altLang="en-US" dirty="0">
                <a:latin typeface="+mn-ea"/>
              </a:rPr>
              <a:t>大きくずれる年</a:t>
            </a:r>
            <a:r>
              <a:rPr lang="ja-JP" altLang="en-US" dirty="0" smtClean="0">
                <a:latin typeface="+mn-ea"/>
              </a:rPr>
              <a:t>は、地点によって異なる。</a:t>
            </a:r>
            <a:endParaRPr lang="en-US" altLang="ja-JP" dirty="0" smtClean="0">
              <a:latin typeface="+mn-ea"/>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59" t="3791" r="26199" b="4550"/>
          <a:stretch/>
        </p:blipFill>
        <p:spPr bwMode="auto">
          <a:xfrm>
            <a:off x="327547" y="3365195"/>
            <a:ext cx="6240315" cy="3016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151" t="4208" r="26472" b="14997"/>
          <a:stretch/>
        </p:blipFill>
        <p:spPr bwMode="auto">
          <a:xfrm>
            <a:off x="327545" y="873455"/>
            <a:ext cx="6239339" cy="2652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488884" y="6421978"/>
            <a:ext cx="6387372" cy="369332"/>
          </a:xfrm>
          <a:prstGeom prst="rect">
            <a:avLst/>
          </a:prstGeom>
          <a:noFill/>
        </p:spPr>
        <p:txBody>
          <a:bodyPr wrap="square" rtlCol="0">
            <a:spAutoFit/>
          </a:bodyPr>
          <a:lstStyle/>
          <a:p>
            <a:r>
              <a:rPr kumimoji="1" lang="ja-JP" altLang="en-US" dirty="0" smtClean="0"/>
              <a:t>棒は長期積雪終日の実況、丸は予想、横線は</a:t>
            </a:r>
            <a:r>
              <a:rPr kumimoji="1" lang="en-US" altLang="ja-JP" dirty="0" smtClean="0"/>
              <a:t>30</a:t>
            </a:r>
            <a:r>
              <a:rPr kumimoji="1" lang="ja-JP" altLang="en-US" dirty="0" smtClean="0"/>
              <a:t>年平均値。</a:t>
            </a:r>
            <a:endParaRPr kumimoji="1" lang="ja-JP" altLang="en-US" dirty="0"/>
          </a:p>
        </p:txBody>
      </p:sp>
      <p:sp>
        <p:nvSpPr>
          <p:cNvPr id="4" name="テキスト ボックス 3"/>
          <p:cNvSpPr txBox="1"/>
          <p:nvPr/>
        </p:nvSpPr>
        <p:spPr>
          <a:xfrm>
            <a:off x="5652120" y="908720"/>
            <a:ext cx="864096" cy="369332"/>
          </a:xfrm>
          <a:prstGeom prst="rect">
            <a:avLst/>
          </a:prstGeom>
          <a:noFill/>
        </p:spPr>
        <p:txBody>
          <a:bodyPr wrap="square" rtlCol="0">
            <a:spAutoFit/>
          </a:bodyPr>
          <a:lstStyle/>
          <a:p>
            <a:r>
              <a:rPr kumimoji="1" lang="ja-JP" altLang="en-US" b="1" dirty="0" smtClean="0"/>
              <a:t>青森</a:t>
            </a:r>
            <a:endParaRPr kumimoji="1" lang="ja-JP" altLang="en-US" b="1" dirty="0"/>
          </a:p>
        </p:txBody>
      </p:sp>
      <p:sp>
        <p:nvSpPr>
          <p:cNvPr id="9" name="テキスト ボックス 8"/>
          <p:cNvSpPr txBox="1"/>
          <p:nvPr/>
        </p:nvSpPr>
        <p:spPr>
          <a:xfrm>
            <a:off x="5652120" y="3573016"/>
            <a:ext cx="864096" cy="369332"/>
          </a:xfrm>
          <a:prstGeom prst="rect">
            <a:avLst/>
          </a:prstGeom>
          <a:noFill/>
        </p:spPr>
        <p:txBody>
          <a:bodyPr wrap="square" rtlCol="0">
            <a:spAutoFit/>
          </a:bodyPr>
          <a:lstStyle/>
          <a:p>
            <a:r>
              <a:rPr kumimoji="1" lang="ja-JP" altLang="en-US" b="1" dirty="0" smtClean="0"/>
              <a:t>横手</a:t>
            </a:r>
            <a:endParaRPr kumimoji="1" lang="ja-JP" altLang="en-US" b="1" dirty="0"/>
          </a:p>
        </p:txBody>
      </p:sp>
      <p:cxnSp>
        <p:nvCxnSpPr>
          <p:cNvPr id="7" name="直線コネクタ 6"/>
          <p:cNvCxnSpPr/>
          <p:nvPr/>
        </p:nvCxnSpPr>
        <p:spPr>
          <a:xfrm>
            <a:off x="1029960" y="2362528"/>
            <a:ext cx="53285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29960" y="4941168"/>
            <a:ext cx="5328592"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5257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704</Words>
  <Application>Microsoft Office PowerPoint</Application>
  <PresentationFormat>画面に合わせる (4:3)</PresentationFormat>
  <Paragraphs>91</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東北地方の 長期積雪終日の予測</vt:lpstr>
      <vt:lpstr>長期積雪終日が遅れると・・・・</vt:lpstr>
      <vt:lpstr>長期積雪と終日の定義（気象観測統計指針）</vt:lpstr>
      <vt:lpstr>長期積雪と終日の定義（気象観測統計指針）</vt:lpstr>
      <vt:lpstr>長期積雪と終日の定義（気象観測統計指針）</vt:lpstr>
      <vt:lpstr>気象庁の積雪観測点</vt:lpstr>
      <vt:lpstr>予想方法（統計的手法）</vt:lpstr>
      <vt:lpstr>重回帰分析の結果</vt:lpstr>
      <vt:lpstr>予想の精度</vt:lpstr>
      <vt:lpstr>予想の検証</vt:lpstr>
      <vt:lpstr>予想の検証</vt:lpstr>
      <vt:lpstr>まとめ　今年の予想</vt:lpstr>
    </vt:vector>
  </TitlesOfParts>
  <Company>気象庁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統計的手法による長期積雪終日予測</dc:title>
  <dc:creator>気象庁</dc:creator>
  <cp:lastModifiedBy>気象庁</cp:lastModifiedBy>
  <cp:revision>49</cp:revision>
  <dcterms:created xsi:type="dcterms:W3CDTF">2013-10-23T04:05:52Z</dcterms:created>
  <dcterms:modified xsi:type="dcterms:W3CDTF">2014-03-07T08:39:47Z</dcterms:modified>
</cp:coreProperties>
</file>