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78" r:id="rId14"/>
    <p:sldId id="269" r:id="rId15"/>
    <p:sldId id="270" r:id="rId16"/>
    <p:sldId id="271" r:id="rId17"/>
    <p:sldId id="272" r:id="rId18"/>
    <p:sldId id="274" r:id="rId19"/>
    <p:sldId id="273" r:id="rId20"/>
    <p:sldId id="279" r:id="rId21"/>
    <p:sldId id="275" r:id="rId22"/>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764" autoAdjust="0"/>
  </p:normalViewPr>
  <p:slideViewPr>
    <p:cSldViewPr snapToGrid="0" snapToObjects="1">
      <p:cViewPr varScale="1">
        <p:scale>
          <a:sx n="118" d="100"/>
          <a:sy n="118" d="100"/>
        </p:scale>
        <p:origin x="-120" y="-2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ja-JP" altLang="en-US" smtClean="0"/>
              <a:t>マスター タイトルの書式設定</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a:p>
        </p:txBody>
      </p:sp>
      <p:sp>
        <p:nvSpPr>
          <p:cNvPr id="4" name="Date Placeholder 3"/>
          <p:cNvSpPr>
            <a:spLocks noGrp="1"/>
          </p:cNvSpPr>
          <p:nvPr>
            <p:ph type="dt" sz="half" idx="10"/>
          </p:nvPr>
        </p:nvSpPr>
        <p:spPr/>
        <p:txBody>
          <a:bodyPr/>
          <a:lstStyle/>
          <a:p>
            <a:fld id="{93A2361E-4867-7B4F-8CCE-8A8CF0D448C8}" type="datetimeFigureOut">
              <a:rPr kumimoji="1" lang="ja-JP" altLang="en-US" smtClean="0"/>
              <a:t>2014/03/07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84D67E-D6AD-1E40-BAD4-DEB5089B26DE}" type="slidenum">
              <a:rPr kumimoji="1" lang="ja-JP" altLang="en-US" smtClean="0"/>
              <a:t>‹#›</a:t>
            </a:fld>
            <a:endParaRPr kumimoji="1" lang="ja-JP" alt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93A2361E-4867-7B4F-8CCE-8A8CF0D448C8}" type="datetimeFigureOut">
              <a:rPr kumimoji="1" lang="ja-JP" altLang="en-US" smtClean="0"/>
              <a:t>2014/03/07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84D67E-D6AD-1E40-BAD4-DEB5089B26DE}" type="slidenum">
              <a:rPr kumimoji="1" lang="ja-JP" altLang="en-US" smtClean="0"/>
              <a:t>‹#›</a:t>
            </a:fld>
            <a:endParaRPr kumimoji="1" lang="ja-JP" alt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93A2361E-4867-7B4F-8CCE-8A8CF0D448C8}" type="datetimeFigureOut">
              <a:rPr kumimoji="1" lang="ja-JP" altLang="en-US" smtClean="0"/>
              <a:t>2014/03/07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84D67E-D6AD-1E40-BAD4-DEB5089B26DE}" type="slidenum">
              <a:rPr kumimoji="1" lang="ja-JP" altLang="en-US" smtClean="0"/>
              <a:t>‹#›</a:t>
            </a:fld>
            <a:endParaRPr kumimoji="1" lang="ja-JP" alt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93A2361E-4867-7B4F-8CCE-8A8CF0D448C8}" type="datetimeFigureOut">
              <a:rPr kumimoji="1" lang="ja-JP" altLang="en-US" smtClean="0"/>
              <a:t>2014/03/07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84D67E-D6AD-1E40-BAD4-DEB5089B26DE}" type="slidenum">
              <a:rPr kumimoji="1" lang="ja-JP" altLang="en-US" smtClean="0"/>
              <a:t>‹#›</a:t>
            </a:fld>
            <a:endParaRPr kumimoji="1" lang="ja-JP" alt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3A2361E-4867-7B4F-8CCE-8A8CF0D448C8}" type="datetimeFigureOut">
              <a:rPr kumimoji="1" lang="ja-JP" altLang="en-US" smtClean="0"/>
              <a:t>2014/03/07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84D67E-D6AD-1E40-BAD4-DEB5089B26DE}" type="slidenum">
              <a:rPr kumimoji="1" lang="ja-JP" altLang="en-US" smtClean="0"/>
              <a:t>‹#›</a:t>
            </a:fld>
            <a:endParaRPr kumimoji="1" lang="ja-JP" alt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Date Placeholder 4"/>
          <p:cNvSpPr>
            <a:spLocks noGrp="1"/>
          </p:cNvSpPr>
          <p:nvPr>
            <p:ph type="dt" sz="half" idx="10"/>
          </p:nvPr>
        </p:nvSpPr>
        <p:spPr/>
        <p:txBody>
          <a:bodyPr/>
          <a:lstStyle/>
          <a:p>
            <a:fld id="{93A2361E-4867-7B4F-8CCE-8A8CF0D448C8}" type="datetimeFigureOut">
              <a:rPr kumimoji="1" lang="ja-JP" altLang="en-US" smtClean="0"/>
              <a:t>2014/03/07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B84D67E-D6AD-1E40-BAD4-DEB5089B26DE}" type="slidenum">
              <a:rPr kumimoji="1" lang="ja-JP" altLang="en-US" smtClean="0"/>
              <a:t>‹#›</a:t>
            </a:fld>
            <a:endParaRPr kumimoji="1" lang="ja-JP" alt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fld id="{93A2361E-4867-7B4F-8CCE-8A8CF0D448C8}" type="datetimeFigureOut">
              <a:rPr kumimoji="1" lang="ja-JP" altLang="en-US" smtClean="0"/>
              <a:t>2014/03/07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B84D67E-D6AD-1E40-BAD4-DEB5089B26DE}" type="slidenum">
              <a:rPr kumimoji="1" lang="ja-JP" altLang="en-US" smtClean="0"/>
              <a:t>‹#›</a:t>
            </a:fld>
            <a:endParaRPr kumimoji="1" lang="ja-JP" alt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93A2361E-4867-7B4F-8CCE-8A8CF0D448C8}" type="datetimeFigureOut">
              <a:rPr kumimoji="1" lang="ja-JP" altLang="en-US" smtClean="0"/>
              <a:t>2014/03/07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B84D67E-D6AD-1E40-BAD4-DEB5089B26DE}" type="slidenum">
              <a:rPr kumimoji="1" lang="ja-JP" altLang="en-US" smtClean="0"/>
              <a:t>‹#›</a:t>
            </a:fld>
            <a:endParaRPr kumimoji="1" lang="ja-JP" alt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A2361E-4867-7B4F-8CCE-8A8CF0D448C8}" type="datetimeFigureOut">
              <a:rPr kumimoji="1" lang="ja-JP" altLang="en-US" smtClean="0"/>
              <a:t>2014/03/07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B84D67E-D6AD-1E40-BAD4-DEB5089B26DE}" type="slidenum">
              <a:rPr kumimoji="1" lang="ja-JP" altLang="en-US" smtClean="0"/>
              <a:t>‹#›</a:t>
            </a:fld>
            <a:endParaRPr kumimoji="1" lang="ja-JP" alt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3A2361E-4867-7B4F-8CCE-8A8CF0D448C8}" type="datetimeFigureOut">
              <a:rPr kumimoji="1" lang="ja-JP" altLang="en-US" smtClean="0"/>
              <a:t>2014/03/07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B84D67E-D6AD-1E40-BAD4-DEB5089B26DE}" type="slidenum">
              <a:rPr kumimoji="1" lang="ja-JP" altLang="en-US" smtClean="0"/>
              <a:t>‹#›</a:t>
            </a:fld>
            <a:endParaRPr kumimoji="1" lang="ja-JP" alt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3A2361E-4867-7B4F-8CCE-8A8CF0D448C8}" type="datetimeFigureOut">
              <a:rPr kumimoji="1" lang="ja-JP" altLang="en-US" smtClean="0"/>
              <a:t>2014/03/07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B84D67E-D6AD-1E40-BAD4-DEB5089B26DE}" type="slidenum">
              <a:rPr kumimoji="1" lang="ja-JP" altLang="en-US" smtClean="0"/>
              <a:t>‹#›</a:t>
            </a:fld>
            <a:endParaRPr kumimoji="1" lang="ja-JP" alt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smtClean="0"/>
              <a:t>マスター タイトルの書式設定</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A2361E-4867-7B4F-8CCE-8A8CF0D448C8}" type="datetimeFigureOut">
              <a:rPr kumimoji="1" lang="ja-JP" altLang="en-US" smtClean="0"/>
              <a:t>2014/03/07</a:t>
            </a:fld>
            <a:endParaRPr kumimoji="1" lang="ja-JP"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84D67E-D6AD-1E40-BAD4-DEB5089B26DE}" type="slidenum">
              <a:rPr kumimoji="1" lang="ja-JP" altLang="en-US" smtClean="0"/>
              <a:t>‹#›</a:t>
            </a:fld>
            <a:endParaRPr kumimoji="1" lang="ja-JP" altLang="en-US" dirty="0"/>
          </a:p>
        </p:txBody>
      </p:sp>
      <p:sp>
        <p:nvSpPr>
          <p:cNvPr id="7" name="Slide Number Placeholder 5"/>
          <p:cNvSpPr txBox="1">
            <a:spLocks/>
          </p:cNvSpPr>
          <p:nvPr userDrawn="1"/>
        </p:nvSpPr>
        <p:spPr>
          <a:xfrm>
            <a:off x="7010400" y="0"/>
            <a:ext cx="21336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2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3B84D67E-D6AD-1E40-BAD4-DEB5089B26DE}" type="slidenum">
              <a:rPr lang="ja-JP" altLang="en-US" sz="2000" smtClean="0">
                <a:latin typeface="+mj-ea"/>
                <a:ea typeface="+mj-ea"/>
              </a:rPr>
              <a:pPr/>
              <a:t>‹#›</a:t>
            </a:fld>
            <a:r>
              <a:rPr lang="en-US" altLang="ja-JP" sz="1600" dirty="0" smtClean="0">
                <a:latin typeface="+mj-ea"/>
                <a:ea typeface="+mj-ea"/>
              </a:rPr>
              <a:t>/</a:t>
            </a:r>
            <a:r>
              <a:rPr lang="en-US" altLang="ja-JP" sz="2000" dirty="0" smtClean="0">
                <a:latin typeface="+mj-ea"/>
                <a:ea typeface="+mj-ea"/>
              </a:rPr>
              <a:t>17</a:t>
            </a:r>
            <a:endParaRPr lang="ja-JP" altLang="en-US" sz="2000" dirty="0">
              <a:latin typeface="+mj-ea"/>
              <a:ea typeface="+mj-ea"/>
            </a:endParaRPr>
          </a:p>
        </p:txBody>
      </p:sp>
      <p:sp>
        <p:nvSpPr>
          <p:cNvPr id="8" name="テキスト ボックス 7"/>
          <p:cNvSpPr txBox="1"/>
          <p:nvPr userDrawn="1"/>
        </p:nvSpPr>
        <p:spPr>
          <a:xfrm>
            <a:off x="0" y="6488668"/>
            <a:ext cx="9144000" cy="369332"/>
          </a:xfrm>
          <a:prstGeom prst="rect">
            <a:avLst/>
          </a:prstGeom>
          <a:noFill/>
        </p:spPr>
        <p:txBody>
          <a:bodyPr wrap="square" rtlCol="0">
            <a:spAutoFit/>
          </a:bodyPr>
          <a:lstStyle/>
          <a:p>
            <a:pPr algn="ctr"/>
            <a:r>
              <a:rPr kumimoji="1" lang="en-US" altLang="ja-JP" dirty="0" smtClean="0">
                <a:solidFill>
                  <a:schemeClr val="tx1">
                    <a:lumMod val="65000"/>
                  </a:schemeClr>
                </a:solidFill>
              </a:rPr>
              <a:t>2014.03.11 </a:t>
            </a:r>
            <a:r>
              <a:rPr kumimoji="1" lang="ja-JP" altLang="en-US" dirty="0" smtClean="0">
                <a:solidFill>
                  <a:schemeClr val="tx1">
                    <a:lumMod val="65000"/>
                  </a:schemeClr>
                </a:solidFill>
              </a:rPr>
              <a:t>吉田龍平</a:t>
            </a:r>
            <a:r>
              <a:rPr kumimoji="1" lang="en-US" altLang="ja-JP" dirty="0" smtClean="0">
                <a:solidFill>
                  <a:schemeClr val="tx1">
                    <a:lumMod val="65000"/>
                  </a:schemeClr>
                </a:solidFill>
              </a:rPr>
              <a:t>(</a:t>
            </a:r>
            <a:r>
              <a:rPr kumimoji="1" lang="ja-JP" altLang="en-US" dirty="0" smtClean="0">
                <a:solidFill>
                  <a:schemeClr val="tx1">
                    <a:lumMod val="65000"/>
                  </a:schemeClr>
                </a:solidFill>
              </a:rPr>
              <a:t>東北大</a:t>
            </a:r>
            <a:r>
              <a:rPr kumimoji="1" lang="en-US" altLang="ja-JP" dirty="0" smtClean="0">
                <a:solidFill>
                  <a:schemeClr val="tx1">
                    <a:lumMod val="65000"/>
                  </a:schemeClr>
                </a:solidFill>
              </a:rPr>
              <a:t>) </a:t>
            </a:r>
            <a:r>
              <a:rPr kumimoji="1" lang="ja-JP" altLang="en-US" dirty="0" smtClean="0">
                <a:solidFill>
                  <a:schemeClr val="tx1">
                    <a:lumMod val="65000"/>
                  </a:schemeClr>
                </a:solidFill>
              </a:rPr>
              <a:t>ドップラーライダー</a:t>
            </a:r>
            <a:r>
              <a:rPr kumimoji="1" lang="en-US" altLang="ja-JP" baseline="0" dirty="0" smtClean="0">
                <a:solidFill>
                  <a:schemeClr val="tx1">
                    <a:lumMod val="65000"/>
                  </a:schemeClr>
                </a:solidFill>
              </a:rPr>
              <a:t> + </a:t>
            </a:r>
            <a:r>
              <a:rPr kumimoji="1" lang="en-US" altLang="ja-JP" dirty="0" smtClean="0">
                <a:solidFill>
                  <a:schemeClr val="tx1">
                    <a:lumMod val="65000"/>
                  </a:schemeClr>
                </a:solidFill>
              </a:rPr>
              <a:t>LETKF</a:t>
            </a:r>
            <a:r>
              <a:rPr kumimoji="1" lang="ja-JP" altLang="en-US" dirty="0" smtClean="0">
                <a:solidFill>
                  <a:schemeClr val="tx1">
                    <a:lumMod val="65000"/>
                  </a:schemeClr>
                </a:solidFill>
              </a:rPr>
              <a:t>による海風の最適観測方法の検討</a:t>
            </a:r>
            <a:endParaRPr kumimoji="1" lang="ja-JP" altLang="en-US" dirty="0">
              <a:solidFill>
                <a:schemeClr val="tx1">
                  <a:lumMod val="65000"/>
                </a:schemeClr>
              </a:solidFill>
            </a:endParaRPr>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296" y="6448877"/>
            <a:ext cx="9144000" cy="369332"/>
          </a:xfrm>
          <a:prstGeom prst="rect">
            <a:avLst/>
          </a:prstGeom>
          <a:solidFill>
            <a:schemeClr val="bg1"/>
          </a:solidFill>
        </p:spPr>
        <p:txBody>
          <a:bodyPr wrap="square" rtlCol="0">
            <a:spAutoFit/>
          </a:bodyPr>
          <a:lstStyle/>
          <a:p>
            <a:pPr algn="ctr"/>
            <a:r>
              <a:rPr kumimoji="1" lang="ja-JP" altLang="en-US" dirty="0" smtClean="0"/>
              <a:t>謝辞</a:t>
            </a:r>
            <a:r>
              <a:rPr kumimoji="1" lang="en-US" altLang="ja-JP" dirty="0" smtClean="0"/>
              <a:t>: </a:t>
            </a:r>
            <a:r>
              <a:rPr kumimoji="1" lang="ja-JP" altLang="en-US" dirty="0" smtClean="0"/>
              <a:t>沢田雅洋氏</a:t>
            </a:r>
            <a:r>
              <a:rPr kumimoji="1" lang="en-US" altLang="ja-JP" dirty="0" smtClean="0"/>
              <a:t>(</a:t>
            </a:r>
            <a:r>
              <a:rPr kumimoji="1" lang="ja-JP" altLang="en-US" dirty="0" smtClean="0"/>
              <a:t>東大</a:t>
            </a:r>
            <a:r>
              <a:rPr kumimoji="1" lang="en-US" altLang="ja-JP" dirty="0" smtClean="0"/>
              <a:t>AORI)</a:t>
            </a:r>
            <a:r>
              <a:rPr kumimoji="1" lang="ja-JP" altLang="en-US" dirty="0" smtClean="0"/>
              <a:t>のサポートを受け、本課題を行いました</a:t>
            </a:r>
            <a:endParaRPr kumimoji="1" lang="ja-JP" altLang="en-US" dirty="0"/>
          </a:p>
        </p:txBody>
      </p:sp>
      <p:sp>
        <p:nvSpPr>
          <p:cNvPr id="6" name="テキスト ボックス 5"/>
          <p:cNvSpPr txBox="1"/>
          <p:nvPr/>
        </p:nvSpPr>
        <p:spPr>
          <a:xfrm>
            <a:off x="5195807" y="599279"/>
            <a:ext cx="3934388" cy="707886"/>
          </a:xfrm>
          <a:prstGeom prst="rect">
            <a:avLst/>
          </a:prstGeom>
          <a:noFill/>
        </p:spPr>
        <p:txBody>
          <a:bodyPr wrap="square" rtlCol="0">
            <a:spAutoFit/>
          </a:bodyPr>
          <a:lstStyle/>
          <a:p>
            <a:pPr algn="r"/>
            <a:r>
              <a:rPr kumimoji="1" lang="ja-JP" altLang="en-US" sz="2000" dirty="0" smtClean="0"/>
              <a:t>第</a:t>
            </a:r>
            <a:r>
              <a:rPr kumimoji="1" lang="en-US" altLang="ja-JP" sz="2000" dirty="0" smtClean="0"/>
              <a:t>9</a:t>
            </a:r>
            <a:r>
              <a:rPr lang="ja-JP" altLang="en-US" sz="2000" dirty="0" smtClean="0"/>
              <a:t>回ヤマセ研究会</a:t>
            </a:r>
            <a:endParaRPr lang="en-US" altLang="ja-JP" sz="2000" dirty="0" smtClean="0"/>
          </a:p>
          <a:p>
            <a:pPr algn="r"/>
            <a:r>
              <a:rPr kumimoji="1" lang="en-US" altLang="ja-JP" sz="2000" dirty="0" smtClean="0"/>
              <a:t>(</a:t>
            </a:r>
            <a:r>
              <a:rPr kumimoji="1" lang="ja-JP" altLang="en-US" sz="2000" dirty="0" smtClean="0"/>
              <a:t>東北農業研究センター＠盛岡</a:t>
            </a:r>
            <a:r>
              <a:rPr kumimoji="1" lang="en-US" altLang="ja-JP" sz="2000" dirty="0" smtClean="0"/>
              <a:t>)</a:t>
            </a:r>
            <a:endParaRPr kumimoji="1" lang="ja-JP" altLang="en-US" sz="2000" dirty="0"/>
          </a:p>
        </p:txBody>
      </p:sp>
      <p:sp>
        <p:nvSpPr>
          <p:cNvPr id="7" name="テキスト ボックス 6"/>
          <p:cNvSpPr txBox="1"/>
          <p:nvPr/>
        </p:nvSpPr>
        <p:spPr>
          <a:xfrm>
            <a:off x="0" y="2029455"/>
            <a:ext cx="9144000" cy="1077218"/>
          </a:xfrm>
          <a:prstGeom prst="rect">
            <a:avLst/>
          </a:prstGeom>
          <a:noFill/>
        </p:spPr>
        <p:txBody>
          <a:bodyPr wrap="square" rtlCol="0">
            <a:spAutoFit/>
          </a:bodyPr>
          <a:lstStyle/>
          <a:p>
            <a:pPr algn="ctr"/>
            <a:r>
              <a:rPr lang="ja-JP" altLang="en-US" sz="3200" dirty="0">
                <a:solidFill>
                  <a:srgbClr val="FFFF00"/>
                </a:solidFill>
              </a:rPr>
              <a:t>海陸風の実況監視に向けた</a:t>
            </a:r>
            <a:endParaRPr lang="en-US" altLang="ja-JP" sz="3200" dirty="0">
              <a:solidFill>
                <a:srgbClr val="FFFF00"/>
              </a:solidFill>
            </a:endParaRPr>
          </a:p>
          <a:p>
            <a:pPr algn="ctr"/>
            <a:r>
              <a:rPr lang="ja-JP" altLang="en-US" sz="3200" dirty="0">
                <a:solidFill>
                  <a:srgbClr val="FFFF00"/>
                </a:solidFill>
              </a:rPr>
              <a:t>ドップラーライダーの最適観測方法の</a:t>
            </a:r>
            <a:r>
              <a:rPr lang="ja-JP" altLang="en-US" sz="3200" dirty="0" smtClean="0">
                <a:solidFill>
                  <a:srgbClr val="FFFF00"/>
                </a:solidFill>
              </a:rPr>
              <a:t>検討</a:t>
            </a:r>
            <a:endParaRPr lang="ja-JP" altLang="en-US" sz="3200" dirty="0">
              <a:solidFill>
                <a:srgbClr val="FFFF00"/>
              </a:solidFill>
            </a:endParaRPr>
          </a:p>
        </p:txBody>
      </p:sp>
      <p:sp>
        <p:nvSpPr>
          <p:cNvPr id="8" name="テキスト ボックス 7"/>
          <p:cNvSpPr txBox="1"/>
          <p:nvPr/>
        </p:nvSpPr>
        <p:spPr>
          <a:xfrm>
            <a:off x="101811" y="4292885"/>
            <a:ext cx="9042189" cy="523220"/>
          </a:xfrm>
          <a:prstGeom prst="rect">
            <a:avLst/>
          </a:prstGeom>
          <a:noFill/>
        </p:spPr>
        <p:txBody>
          <a:bodyPr wrap="square" rtlCol="0">
            <a:spAutoFit/>
          </a:bodyPr>
          <a:lstStyle/>
          <a:p>
            <a:pPr algn="ctr"/>
            <a:r>
              <a:rPr lang="ja-JP" altLang="en-US" sz="2800" dirty="0"/>
              <a:t>吉田</a:t>
            </a:r>
            <a:r>
              <a:rPr lang="en-US" altLang="ja-JP" sz="2800" dirty="0"/>
              <a:t> </a:t>
            </a:r>
            <a:r>
              <a:rPr lang="ja-JP" altLang="en-US" sz="2800" dirty="0"/>
              <a:t>龍平・岩崎</a:t>
            </a:r>
            <a:r>
              <a:rPr lang="en-US" altLang="ja-JP" sz="2800" dirty="0"/>
              <a:t> </a:t>
            </a:r>
            <a:r>
              <a:rPr lang="ja-JP" altLang="en-US" sz="2800" dirty="0"/>
              <a:t>俊樹</a:t>
            </a:r>
            <a:r>
              <a:rPr lang="en-US" altLang="ja-JP" sz="2800" dirty="0"/>
              <a:t> (</a:t>
            </a:r>
            <a:r>
              <a:rPr lang="ja-JP" altLang="en-US" sz="2800" dirty="0"/>
              <a:t>東北大院理</a:t>
            </a:r>
            <a:r>
              <a:rPr lang="en-US" altLang="ja-JP" sz="2800" dirty="0" smtClean="0"/>
              <a:t>)</a:t>
            </a:r>
            <a:endParaRPr lang="en-US" altLang="ja-JP" sz="2800" dirty="0"/>
          </a:p>
        </p:txBody>
      </p:sp>
      <p:sp>
        <p:nvSpPr>
          <p:cNvPr id="9" name="テキスト ボックス 8"/>
          <p:cNvSpPr txBox="1"/>
          <p:nvPr/>
        </p:nvSpPr>
        <p:spPr>
          <a:xfrm>
            <a:off x="5720393" y="5946409"/>
            <a:ext cx="3409802" cy="400110"/>
          </a:xfrm>
          <a:prstGeom prst="rect">
            <a:avLst/>
          </a:prstGeom>
          <a:noFill/>
        </p:spPr>
        <p:txBody>
          <a:bodyPr wrap="square" rtlCol="0">
            <a:spAutoFit/>
          </a:bodyPr>
          <a:lstStyle/>
          <a:p>
            <a:pPr algn="r"/>
            <a:r>
              <a:rPr lang="en-US" altLang="ja-JP" sz="2000" dirty="0" smtClean="0"/>
              <a:t>2014</a:t>
            </a:r>
            <a:r>
              <a:rPr lang="ja-JP" altLang="en-US" sz="2000" dirty="0" smtClean="0"/>
              <a:t>年</a:t>
            </a:r>
            <a:r>
              <a:rPr lang="en-US" altLang="ja-JP" sz="2000" dirty="0" smtClean="0"/>
              <a:t>3</a:t>
            </a:r>
            <a:r>
              <a:rPr lang="ja-JP" altLang="en-US" sz="2000" dirty="0" smtClean="0"/>
              <a:t>月</a:t>
            </a:r>
            <a:r>
              <a:rPr lang="en-US" altLang="ja-JP" sz="2000" dirty="0" smtClean="0"/>
              <a:t>11</a:t>
            </a:r>
            <a:r>
              <a:rPr lang="ja-JP" altLang="en-US" sz="2000" dirty="0" smtClean="0"/>
              <a:t>日</a:t>
            </a:r>
            <a:r>
              <a:rPr lang="en-US" altLang="ja-JP" sz="2000" dirty="0" smtClean="0"/>
              <a:t>(</a:t>
            </a:r>
            <a:r>
              <a:rPr lang="en-US" altLang="en-US" sz="2000" dirty="0" smtClean="0"/>
              <a:t>火</a:t>
            </a:r>
            <a:r>
              <a:rPr lang="en-US" altLang="ja-JP" sz="2000" dirty="0" smtClean="0"/>
              <a:t>)</a:t>
            </a:r>
            <a:endParaRPr kumimoji="1" lang="ja-JP" altLang="en-US" sz="2000" dirty="0"/>
          </a:p>
        </p:txBody>
      </p:sp>
    </p:spTree>
    <p:extLst>
      <p:ext uri="{BB962C8B-B14F-4D97-AF65-F5344CB8AC3E}">
        <p14:creationId xmlns:p14="http://schemas.microsoft.com/office/powerpoint/2010/main" val="5426542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 y="27606"/>
            <a:ext cx="9144000" cy="523220"/>
          </a:xfrm>
          <a:prstGeom prst="rect">
            <a:avLst/>
          </a:prstGeom>
          <a:noFill/>
        </p:spPr>
        <p:txBody>
          <a:bodyPr wrap="square" rtlCol="0">
            <a:spAutoFit/>
          </a:bodyPr>
          <a:lstStyle/>
          <a:p>
            <a:r>
              <a:rPr kumimoji="1" lang="ja-JP" altLang="en-US" sz="2800" dirty="0" smtClean="0">
                <a:solidFill>
                  <a:srgbClr val="FFFF00"/>
                </a:solidFill>
              </a:rPr>
              <a:t>結果</a:t>
            </a:r>
            <a:r>
              <a:rPr kumimoji="1" lang="en-US" altLang="ja-JP" sz="2800" dirty="0" smtClean="0">
                <a:solidFill>
                  <a:srgbClr val="FFFF00"/>
                </a:solidFill>
              </a:rPr>
              <a:t>: </a:t>
            </a:r>
            <a:r>
              <a:rPr kumimoji="1" lang="ja-JP" altLang="en-US" sz="2800" dirty="0" smtClean="0">
                <a:solidFill>
                  <a:srgbClr val="FFFF00"/>
                </a:solidFill>
              </a:rPr>
              <a:t>初期値を修正する</a:t>
            </a:r>
            <a:r>
              <a:rPr kumimoji="1" lang="ja-JP" altLang="en-US" sz="2800" dirty="0" smtClean="0">
                <a:solidFill>
                  <a:srgbClr val="FFFF00"/>
                </a:solidFill>
              </a:rPr>
              <a:t>と</a:t>
            </a:r>
            <a:r>
              <a:rPr kumimoji="1" lang="en-US" altLang="ja-JP" sz="2800" dirty="0" smtClean="0">
                <a:solidFill>
                  <a:srgbClr val="FFFF00"/>
                </a:solidFill>
              </a:rPr>
              <a:t> (VAD20</a:t>
            </a:r>
            <a:r>
              <a:rPr kumimoji="1" lang="ja-JP" altLang="en-US" sz="2800" dirty="0" smtClean="0">
                <a:solidFill>
                  <a:srgbClr val="FFFF00"/>
                </a:solidFill>
              </a:rPr>
              <a:t>の場合</a:t>
            </a:r>
            <a:r>
              <a:rPr kumimoji="1" lang="en-US" altLang="ja-JP" sz="2800" dirty="0" smtClean="0">
                <a:solidFill>
                  <a:srgbClr val="FFFF00"/>
                </a:solidFill>
              </a:rPr>
              <a:t>)</a:t>
            </a:r>
            <a:endParaRPr kumimoji="1" lang="ja-JP" altLang="en-US" sz="2800" dirty="0">
              <a:solidFill>
                <a:srgbClr val="FFFF00"/>
              </a:solidFill>
            </a:endParaRPr>
          </a:p>
        </p:txBody>
      </p:sp>
      <p:pic>
        <p:nvPicPr>
          <p:cNvPr id="3" name="図 2" descr="map_20070616_06JST_VAD20.eps"/>
          <p:cNvPicPr>
            <a:picLocks noChangeAspect="1"/>
          </p:cNvPicPr>
          <p:nvPr/>
        </p:nvPicPr>
        <p:blipFill rotWithShape="1">
          <a:blip r:embed="rId2" cstate="print">
            <a:extLst>
              <a:ext uri="{28A0092B-C50C-407E-A947-70E740481C1C}">
                <a14:useLocalDpi xmlns:a14="http://schemas.microsoft.com/office/drawing/2010/main"/>
              </a:ext>
            </a:extLst>
          </a:blip>
          <a:srcRect l="1" r="42627"/>
          <a:stretch/>
        </p:blipFill>
        <p:spPr>
          <a:xfrm rot="5400000">
            <a:off x="2728630" y="-2151534"/>
            <a:ext cx="3622676" cy="8968530"/>
          </a:xfrm>
          <a:prstGeom prst="rect">
            <a:avLst/>
          </a:prstGeom>
          <a:solidFill>
            <a:schemeClr val="tx1"/>
          </a:solidFill>
        </p:spPr>
      </p:pic>
      <p:pic>
        <p:nvPicPr>
          <p:cNvPr id="5" name="図 4" descr="map_20070616_06JST_VAD20.eps"/>
          <p:cNvPicPr>
            <a:picLocks noChangeAspect="1"/>
          </p:cNvPicPr>
          <p:nvPr/>
        </p:nvPicPr>
        <p:blipFill rotWithShape="1">
          <a:blip r:embed="rId2" cstate="print">
            <a:extLst>
              <a:ext uri="{28A0092B-C50C-407E-A947-70E740481C1C}">
                <a14:useLocalDpi xmlns:a14="http://schemas.microsoft.com/office/drawing/2010/main"/>
              </a:ext>
            </a:extLst>
          </a:blip>
          <a:srcRect l="92184"/>
          <a:stretch/>
        </p:blipFill>
        <p:spPr>
          <a:xfrm rot="5400000">
            <a:off x="4291796" y="-105950"/>
            <a:ext cx="493561" cy="8971316"/>
          </a:xfrm>
          <a:prstGeom prst="rect">
            <a:avLst/>
          </a:prstGeom>
          <a:solidFill>
            <a:schemeClr val="tx1"/>
          </a:solidFill>
        </p:spPr>
      </p:pic>
      <p:sp>
        <p:nvSpPr>
          <p:cNvPr id="6" name="テキスト ボックス 5"/>
          <p:cNvSpPr txBox="1"/>
          <p:nvPr/>
        </p:nvSpPr>
        <p:spPr>
          <a:xfrm>
            <a:off x="74442" y="4633552"/>
            <a:ext cx="8971315" cy="954107"/>
          </a:xfrm>
          <a:prstGeom prst="rect">
            <a:avLst/>
          </a:prstGeom>
          <a:noFill/>
        </p:spPr>
        <p:txBody>
          <a:bodyPr wrap="square" rtlCol="0">
            <a:spAutoFit/>
          </a:bodyPr>
          <a:lstStyle/>
          <a:p>
            <a:r>
              <a:rPr kumimoji="1" lang="ja-JP" altLang="en-US" sz="2800" dirty="0" smtClean="0"/>
              <a:t>図</a:t>
            </a:r>
            <a:r>
              <a:rPr kumimoji="1" lang="en-US" altLang="ja-JP" sz="2800" dirty="0" smtClean="0"/>
              <a:t>: 2007</a:t>
            </a:r>
            <a:r>
              <a:rPr kumimoji="1" lang="ja-JP" altLang="en-US" sz="2800" dirty="0" smtClean="0"/>
              <a:t>年</a:t>
            </a:r>
            <a:r>
              <a:rPr kumimoji="1" lang="en-US" altLang="ja-JP" sz="2800" dirty="0" smtClean="0"/>
              <a:t>6</a:t>
            </a:r>
            <a:r>
              <a:rPr kumimoji="1" lang="ja-JP" altLang="en-US" sz="2800" dirty="0" smtClean="0"/>
              <a:t>月</a:t>
            </a:r>
            <a:r>
              <a:rPr kumimoji="1" lang="en-US" altLang="ja-JP" sz="2800" dirty="0" smtClean="0"/>
              <a:t>16</a:t>
            </a:r>
            <a:r>
              <a:rPr kumimoji="1" lang="ja-JP" altLang="en-US" sz="2800" dirty="0" smtClean="0"/>
              <a:t>日の高度</a:t>
            </a:r>
            <a:r>
              <a:rPr kumimoji="1" lang="en-US" altLang="ja-JP" sz="2800" dirty="0" smtClean="0"/>
              <a:t>125m</a:t>
            </a:r>
            <a:r>
              <a:rPr kumimoji="1" lang="ja-JP" altLang="en-US" sz="2800" dirty="0" smtClean="0"/>
              <a:t>における</a:t>
            </a:r>
            <a:r>
              <a:rPr kumimoji="1" lang="en-US" altLang="ja-JP" sz="2800" dirty="0" smtClean="0"/>
              <a:t>21</a:t>
            </a:r>
            <a:r>
              <a:rPr kumimoji="1" lang="ja-JP" altLang="en-US" sz="2800" dirty="0" smtClean="0"/>
              <a:t>アンサンブル平均の風速場。ベクトルは風向・風速、色は東西風の大きさ。</a:t>
            </a:r>
            <a:endParaRPr kumimoji="1" lang="ja-JP" altLang="en-US" sz="2800" dirty="0"/>
          </a:p>
        </p:txBody>
      </p:sp>
      <p:sp>
        <p:nvSpPr>
          <p:cNvPr id="4" name="テキスト ボックス 3"/>
          <p:cNvSpPr txBox="1"/>
          <p:nvPr/>
        </p:nvSpPr>
        <p:spPr>
          <a:xfrm>
            <a:off x="32287" y="5609182"/>
            <a:ext cx="9143999" cy="954107"/>
          </a:xfrm>
          <a:prstGeom prst="rect">
            <a:avLst/>
          </a:prstGeom>
          <a:noFill/>
        </p:spPr>
        <p:txBody>
          <a:bodyPr wrap="square" rtlCol="0">
            <a:spAutoFit/>
          </a:bodyPr>
          <a:lstStyle/>
          <a:p>
            <a:r>
              <a:rPr kumimoji="1" lang="ja-JP" altLang="en-US" sz="2800" dirty="0" smtClean="0"/>
              <a:t>解析値は「中心には</a:t>
            </a:r>
            <a:r>
              <a:rPr kumimoji="1" lang="ja-JP" altLang="en-US" sz="2800" dirty="0" smtClean="0">
                <a:solidFill>
                  <a:schemeClr val="accent6"/>
                </a:solidFill>
              </a:rPr>
              <a:t>西風</a:t>
            </a:r>
            <a:r>
              <a:rPr kumimoji="1" lang="ja-JP" altLang="en-US" sz="2800" dirty="0" smtClean="0"/>
              <a:t>が存在」だが、</a:t>
            </a:r>
            <a:r>
              <a:rPr kumimoji="1" lang="en-US" altLang="ja-JP" sz="2800" dirty="0" smtClean="0"/>
              <a:t>15</a:t>
            </a:r>
            <a:r>
              <a:rPr kumimoji="1" lang="ja-JP" altLang="en-US" sz="2800" dirty="0" smtClean="0"/>
              <a:t>分の積分の後には</a:t>
            </a:r>
            <a:r>
              <a:rPr lang="ja-JP" altLang="en-US" sz="2800" dirty="0" smtClean="0"/>
              <a:t>消失。</a:t>
            </a:r>
            <a:r>
              <a:rPr lang="en-US" altLang="ja-JP" sz="2800" dirty="0" smtClean="0"/>
              <a:t>→</a:t>
            </a:r>
            <a:r>
              <a:rPr lang="ja-JP" altLang="en-US" sz="2800" dirty="0" smtClean="0">
                <a:solidFill>
                  <a:schemeClr val="accent6"/>
                </a:solidFill>
              </a:rPr>
              <a:t>初期値のみ修正の場合、</a:t>
            </a:r>
            <a:r>
              <a:rPr lang="en-US" altLang="ja-JP" sz="2800" dirty="0" smtClean="0">
                <a:solidFill>
                  <a:schemeClr val="accent6"/>
                </a:solidFill>
              </a:rPr>
              <a:t>DA</a:t>
            </a:r>
            <a:r>
              <a:rPr lang="ja-JP" altLang="en-US" sz="2800" dirty="0" smtClean="0">
                <a:solidFill>
                  <a:schemeClr val="accent6"/>
                </a:solidFill>
              </a:rPr>
              <a:t>の効果は限定的。</a:t>
            </a:r>
            <a:endParaRPr kumimoji="1" lang="en-US" altLang="ja-JP" sz="2800" dirty="0" smtClean="0">
              <a:solidFill>
                <a:schemeClr val="accent6"/>
              </a:solidFill>
            </a:endParaRPr>
          </a:p>
        </p:txBody>
      </p:sp>
      <p:sp>
        <p:nvSpPr>
          <p:cNvPr id="7" name="テキスト ボックス 6"/>
          <p:cNvSpPr txBox="1"/>
          <p:nvPr/>
        </p:nvSpPr>
        <p:spPr>
          <a:xfrm>
            <a:off x="-53809" y="2744276"/>
            <a:ext cx="1034084" cy="369332"/>
          </a:xfrm>
          <a:prstGeom prst="rect">
            <a:avLst/>
          </a:prstGeom>
          <a:noFill/>
        </p:spPr>
        <p:txBody>
          <a:bodyPr wrap="square" rtlCol="0">
            <a:spAutoFit/>
          </a:bodyPr>
          <a:lstStyle/>
          <a:p>
            <a:r>
              <a:rPr kumimoji="1" lang="ja-JP" altLang="en-US" dirty="0" smtClean="0">
                <a:solidFill>
                  <a:schemeClr val="bg1"/>
                </a:solidFill>
              </a:rPr>
              <a:t>推定値</a:t>
            </a:r>
            <a:endParaRPr kumimoji="1" lang="ja-JP" altLang="en-US" dirty="0">
              <a:solidFill>
                <a:schemeClr val="bg1"/>
              </a:solidFill>
            </a:endParaRPr>
          </a:p>
        </p:txBody>
      </p:sp>
      <p:sp>
        <p:nvSpPr>
          <p:cNvPr id="8" name="テキスト ボックス 7"/>
          <p:cNvSpPr txBox="1"/>
          <p:nvPr/>
        </p:nvSpPr>
        <p:spPr>
          <a:xfrm>
            <a:off x="-53809" y="3908663"/>
            <a:ext cx="1034084" cy="369332"/>
          </a:xfrm>
          <a:prstGeom prst="rect">
            <a:avLst/>
          </a:prstGeom>
          <a:noFill/>
        </p:spPr>
        <p:txBody>
          <a:bodyPr wrap="square" rtlCol="0">
            <a:spAutoFit/>
          </a:bodyPr>
          <a:lstStyle/>
          <a:p>
            <a:r>
              <a:rPr lang="ja-JP" altLang="en-US" dirty="0" smtClean="0">
                <a:solidFill>
                  <a:schemeClr val="bg1"/>
                </a:solidFill>
              </a:rPr>
              <a:t>解析</a:t>
            </a:r>
            <a:r>
              <a:rPr kumimoji="1" lang="ja-JP" altLang="en-US" dirty="0" smtClean="0">
                <a:solidFill>
                  <a:schemeClr val="bg1"/>
                </a:solidFill>
              </a:rPr>
              <a:t>値</a:t>
            </a:r>
            <a:endParaRPr kumimoji="1" lang="ja-JP" altLang="en-US" dirty="0">
              <a:solidFill>
                <a:schemeClr val="bg1"/>
              </a:solidFill>
            </a:endParaRPr>
          </a:p>
        </p:txBody>
      </p:sp>
    </p:spTree>
    <p:extLst>
      <p:ext uri="{BB962C8B-B14F-4D97-AF65-F5344CB8AC3E}">
        <p14:creationId xmlns:p14="http://schemas.microsoft.com/office/powerpoint/2010/main" val="3969355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 y="27606"/>
            <a:ext cx="9144000" cy="523220"/>
          </a:xfrm>
          <a:prstGeom prst="rect">
            <a:avLst/>
          </a:prstGeom>
          <a:noFill/>
        </p:spPr>
        <p:txBody>
          <a:bodyPr wrap="square" rtlCol="0">
            <a:spAutoFit/>
          </a:bodyPr>
          <a:lstStyle/>
          <a:p>
            <a:r>
              <a:rPr kumimoji="1" lang="ja-JP" altLang="en-US" sz="2800" dirty="0" smtClean="0">
                <a:solidFill>
                  <a:srgbClr val="FFFF00"/>
                </a:solidFill>
              </a:rPr>
              <a:t>結果</a:t>
            </a:r>
            <a:r>
              <a:rPr kumimoji="1" lang="en-US" altLang="ja-JP" sz="2800" dirty="0" smtClean="0">
                <a:solidFill>
                  <a:srgbClr val="FFFF00"/>
                </a:solidFill>
              </a:rPr>
              <a:t>: </a:t>
            </a:r>
            <a:r>
              <a:rPr kumimoji="1" lang="ja-JP" altLang="en-US" sz="2800" dirty="0" smtClean="0">
                <a:solidFill>
                  <a:srgbClr val="FFFF00"/>
                </a:solidFill>
              </a:rPr>
              <a:t>境界値も修正すると・・</a:t>
            </a:r>
            <a:r>
              <a:rPr kumimoji="1" lang="ja-JP" altLang="en-US" sz="2800" dirty="0" smtClean="0">
                <a:solidFill>
                  <a:srgbClr val="FFFF00"/>
                </a:solidFill>
              </a:rPr>
              <a:t>・</a:t>
            </a:r>
            <a:r>
              <a:rPr kumimoji="1" lang="ja-JP" altLang="en-US" sz="2800" dirty="0" smtClean="0">
                <a:solidFill>
                  <a:srgbClr val="FFFF00"/>
                </a:solidFill>
              </a:rPr>
              <a:t>　（</a:t>
            </a:r>
            <a:r>
              <a:rPr kumimoji="1" lang="en-US" altLang="ja-JP" sz="2800" dirty="0" smtClean="0">
                <a:solidFill>
                  <a:srgbClr val="FFFF00"/>
                </a:solidFill>
              </a:rPr>
              <a:t>VAD20</a:t>
            </a:r>
            <a:r>
              <a:rPr kumimoji="1" lang="ja-JP" altLang="en-US" sz="2800" dirty="0" smtClean="0">
                <a:solidFill>
                  <a:srgbClr val="FFFF00"/>
                </a:solidFill>
              </a:rPr>
              <a:t>の場合）</a:t>
            </a:r>
            <a:endParaRPr kumimoji="1" lang="ja-JP" altLang="en-US" sz="2800" dirty="0">
              <a:solidFill>
                <a:srgbClr val="FFFF00"/>
              </a:solidFill>
            </a:endParaRPr>
          </a:p>
        </p:txBody>
      </p:sp>
      <p:pic>
        <p:nvPicPr>
          <p:cNvPr id="7" name="図 6" descr="map_20070616_06JST_VAD20.eps"/>
          <p:cNvPicPr>
            <a:picLocks noChangeAspect="1"/>
          </p:cNvPicPr>
          <p:nvPr/>
        </p:nvPicPr>
        <p:blipFill rotWithShape="1">
          <a:blip r:embed="rId2" cstate="print">
            <a:extLst>
              <a:ext uri="{28A0092B-C50C-407E-A947-70E740481C1C}">
                <a14:useLocalDpi xmlns:a14="http://schemas.microsoft.com/office/drawing/2010/main"/>
              </a:ext>
            </a:extLst>
          </a:blip>
          <a:srcRect r="77031"/>
          <a:stretch/>
        </p:blipFill>
        <p:spPr>
          <a:xfrm rot="5400000">
            <a:off x="3814782" y="-3237685"/>
            <a:ext cx="1450371" cy="8968530"/>
          </a:xfrm>
          <a:prstGeom prst="rect">
            <a:avLst/>
          </a:prstGeom>
          <a:solidFill>
            <a:schemeClr val="tx1"/>
          </a:solidFill>
        </p:spPr>
      </p:pic>
      <p:pic>
        <p:nvPicPr>
          <p:cNvPr id="8" name="図 7" descr="map_20070616_06JST_VAD20.eps"/>
          <p:cNvPicPr>
            <a:picLocks noChangeAspect="1"/>
          </p:cNvPicPr>
          <p:nvPr/>
        </p:nvPicPr>
        <p:blipFill rotWithShape="1">
          <a:blip r:embed="rId2" cstate="print">
            <a:extLst>
              <a:ext uri="{28A0092B-C50C-407E-A947-70E740481C1C}">
                <a14:useLocalDpi xmlns:a14="http://schemas.microsoft.com/office/drawing/2010/main"/>
              </a:ext>
            </a:extLst>
          </a:blip>
          <a:srcRect l="57019"/>
          <a:stretch/>
        </p:blipFill>
        <p:spPr>
          <a:xfrm rot="5400000">
            <a:off x="3182988" y="994477"/>
            <a:ext cx="2713960" cy="8968530"/>
          </a:xfrm>
          <a:prstGeom prst="rect">
            <a:avLst/>
          </a:prstGeom>
          <a:solidFill>
            <a:schemeClr val="tx1"/>
          </a:solidFill>
        </p:spPr>
      </p:pic>
      <p:sp>
        <p:nvSpPr>
          <p:cNvPr id="5" name="テキスト ボックス 4"/>
          <p:cNvSpPr txBox="1"/>
          <p:nvPr/>
        </p:nvSpPr>
        <p:spPr>
          <a:xfrm>
            <a:off x="55703" y="1971766"/>
            <a:ext cx="8971315" cy="523220"/>
          </a:xfrm>
          <a:prstGeom prst="rect">
            <a:avLst/>
          </a:prstGeom>
          <a:noFill/>
        </p:spPr>
        <p:txBody>
          <a:bodyPr wrap="square" rtlCol="0">
            <a:spAutoFit/>
          </a:bodyPr>
          <a:lstStyle/>
          <a:p>
            <a:r>
              <a:rPr kumimoji="1" lang="ja-JP" altLang="en-US" sz="2800" dirty="0" smtClean="0"/>
              <a:t>図</a:t>
            </a:r>
            <a:r>
              <a:rPr kumimoji="1" lang="en-US" altLang="ja-JP" sz="2800" dirty="0" smtClean="0"/>
              <a:t>: </a:t>
            </a:r>
            <a:r>
              <a:rPr kumimoji="1" lang="ja-JP" altLang="en-US" sz="2800" dirty="0" smtClean="0"/>
              <a:t>説明はこれまでと同じなので割愛。</a:t>
            </a:r>
            <a:endParaRPr kumimoji="1" lang="ja-JP" altLang="en-US" sz="2800" dirty="0"/>
          </a:p>
        </p:txBody>
      </p:sp>
      <p:sp>
        <p:nvSpPr>
          <p:cNvPr id="2" name="テキスト ボックス 1"/>
          <p:cNvSpPr txBox="1"/>
          <p:nvPr/>
        </p:nvSpPr>
        <p:spPr>
          <a:xfrm>
            <a:off x="53810" y="2916466"/>
            <a:ext cx="9027018" cy="954107"/>
          </a:xfrm>
          <a:prstGeom prst="rect">
            <a:avLst/>
          </a:prstGeom>
          <a:noFill/>
        </p:spPr>
        <p:txBody>
          <a:bodyPr wrap="square" rtlCol="0">
            <a:spAutoFit/>
          </a:bodyPr>
          <a:lstStyle/>
          <a:p>
            <a:r>
              <a:rPr kumimoji="1" lang="ja-JP" altLang="en-US" sz="2800" dirty="0" smtClean="0"/>
              <a:t>「中心部では東風が卓越する」の情報が次第に領域全体へ浸透し、</a:t>
            </a:r>
            <a:r>
              <a:rPr kumimoji="1" lang="ja-JP" altLang="en-US" sz="2800" dirty="0" smtClean="0">
                <a:solidFill>
                  <a:srgbClr val="F79646"/>
                </a:solidFill>
              </a:rPr>
              <a:t>同化なし</a:t>
            </a:r>
            <a:r>
              <a:rPr kumimoji="1" lang="en-US" altLang="ja-JP" sz="2800" dirty="0" smtClean="0">
                <a:solidFill>
                  <a:srgbClr val="F79646"/>
                </a:solidFill>
              </a:rPr>
              <a:t>(PTB: </a:t>
            </a:r>
            <a:r>
              <a:rPr kumimoji="1" lang="ja-JP" altLang="en-US" sz="2800" dirty="0" smtClean="0">
                <a:solidFill>
                  <a:srgbClr val="F79646"/>
                </a:solidFill>
              </a:rPr>
              <a:t>上図</a:t>
            </a:r>
            <a:r>
              <a:rPr kumimoji="1" lang="en-US" altLang="ja-JP" sz="2800" dirty="0" smtClean="0">
                <a:solidFill>
                  <a:srgbClr val="F79646"/>
                </a:solidFill>
              </a:rPr>
              <a:t>)</a:t>
            </a:r>
            <a:r>
              <a:rPr kumimoji="1" lang="ja-JP" altLang="en-US" sz="2800" dirty="0" smtClean="0">
                <a:solidFill>
                  <a:srgbClr val="F79646"/>
                </a:solidFill>
              </a:rPr>
              <a:t> とは全く異なる風の場となる。</a:t>
            </a:r>
            <a:endParaRPr kumimoji="1" lang="ja-JP" altLang="en-US" sz="2800" dirty="0">
              <a:solidFill>
                <a:srgbClr val="F79646"/>
              </a:solidFill>
            </a:endParaRPr>
          </a:p>
        </p:txBody>
      </p:sp>
      <p:sp>
        <p:nvSpPr>
          <p:cNvPr id="9" name="テキスト ボックス 8"/>
          <p:cNvSpPr txBox="1"/>
          <p:nvPr/>
        </p:nvSpPr>
        <p:spPr>
          <a:xfrm>
            <a:off x="-43050" y="4993514"/>
            <a:ext cx="1034084" cy="369332"/>
          </a:xfrm>
          <a:prstGeom prst="rect">
            <a:avLst/>
          </a:prstGeom>
          <a:noFill/>
        </p:spPr>
        <p:txBody>
          <a:bodyPr wrap="square" rtlCol="0">
            <a:spAutoFit/>
          </a:bodyPr>
          <a:lstStyle/>
          <a:p>
            <a:r>
              <a:rPr kumimoji="1" lang="ja-JP" altLang="en-US" dirty="0" smtClean="0">
                <a:solidFill>
                  <a:schemeClr val="bg1"/>
                </a:solidFill>
              </a:rPr>
              <a:t>推定値</a:t>
            </a:r>
            <a:endParaRPr kumimoji="1" lang="ja-JP" altLang="en-US" dirty="0">
              <a:solidFill>
                <a:schemeClr val="bg1"/>
              </a:solidFill>
            </a:endParaRPr>
          </a:p>
        </p:txBody>
      </p:sp>
      <p:sp>
        <p:nvSpPr>
          <p:cNvPr id="10" name="テキスト ボックス 9"/>
          <p:cNvSpPr txBox="1"/>
          <p:nvPr/>
        </p:nvSpPr>
        <p:spPr>
          <a:xfrm>
            <a:off x="-43050" y="6157901"/>
            <a:ext cx="1034084" cy="369332"/>
          </a:xfrm>
          <a:prstGeom prst="rect">
            <a:avLst/>
          </a:prstGeom>
          <a:noFill/>
        </p:spPr>
        <p:txBody>
          <a:bodyPr wrap="square" rtlCol="0">
            <a:spAutoFit/>
          </a:bodyPr>
          <a:lstStyle/>
          <a:p>
            <a:r>
              <a:rPr lang="ja-JP" altLang="en-US" dirty="0" smtClean="0">
                <a:solidFill>
                  <a:schemeClr val="bg1"/>
                </a:solidFill>
              </a:rPr>
              <a:t>解析</a:t>
            </a:r>
            <a:r>
              <a:rPr kumimoji="1" lang="ja-JP" altLang="en-US" dirty="0" smtClean="0">
                <a:solidFill>
                  <a:schemeClr val="bg1"/>
                </a:solidFill>
              </a:rPr>
              <a:t>値</a:t>
            </a:r>
            <a:endParaRPr kumimoji="1" lang="ja-JP" altLang="en-US" dirty="0">
              <a:solidFill>
                <a:schemeClr val="bg1"/>
              </a:solidFill>
            </a:endParaRPr>
          </a:p>
        </p:txBody>
      </p:sp>
    </p:spTree>
    <p:extLst>
      <p:ext uri="{BB962C8B-B14F-4D97-AF65-F5344CB8AC3E}">
        <p14:creationId xmlns:p14="http://schemas.microsoft.com/office/powerpoint/2010/main" val="3969355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 y="27606"/>
            <a:ext cx="9144000" cy="523220"/>
          </a:xfrm>
          <a:prstGeom prst="rect">
            <a:avLst/>
          </a:prstGeom>
          <a:noFill/>
        </p:spPr>
        <p:txBody>
          <a:bodyPr wrap="square" rtlCol="0">
            <a:spAutoFit/>
          </a:bodyPr>
          <a:lstStyle/>
          <a:p>
            <a:r>
              <a:rPr kumimoji="1" lang="ja-JP" altLang="en-US" sz="2800" dirty="0" smtClean="0">
                <a:solidFill>
                  <a:srgbClr val="FFFF00"/>
                </a:solidFill>
              </a:rPr>
              <a:t>結果</a:t>
            </a:r>
            <a:r>
              <a:rPr kumimoji="1" lang="en-US" altLang="ja-JP" sz="2800" dirty="0" smtClean="0">
                <a:solidFill>
                  <a:srgbClr val="FFFF00"/>
                </a:solidFill>
              </a:rPr>
              <a:t>:</a:t>
            </a:r>
            <a:r>
              <a:rPr kumimoji="1" lang="ja-JP" altLang="en-US" sz="2800" dirty="0" smtClean="0">
                <a:solidFill>
                  <a:srgbClr val="FFFF00"/>
                </a:solidFill>
              </a:rPr>
              <a:t>データ同化による海風修正の様子</a:t>
            </a:r>
            <a:r>
              <a:rPr kumimoji="1" lang="en-US" altLang="ja-JP" sz="2800" dirty="0" smtClean="0">
                <a:solidFill>
                  <a:srgbClr val="FFFF00"/>
                </a:solidFill>
              </a:rPr>
              <a:t>(</a:t>
            </a:r>
            <a:r>
              <a:rPr lang="ja-JP" altLang="en-US" sz="2800" dirty="0" smtClean="0">
                <a:solidFill>
                  <a:srgbClr val="FFFF00"/>
                </a:solidFill>
              </a:rPr>
              <a:t>再掲</a:t>
            </a:r>
            <a:r>
              <a:rPr kumimoji="1" lang="en-US" altLang="ja-JP" sz="2800" dirty="0" smtClean="0">
                <a:solidFill>
                  <a:srgbClr val="FFFF00"/>
                </a:solidFill>
              </a:rPr>
              <a:t>)</a:t>
            </a:r>
            <a:endParaRPr kumimoji="1" lang="ja-JP" altLang="en-US" sz="2800" dirty="0">
              <a:solidFill>
                <a:srgbClr val="FFFF00"/>
              </a:solidFill>
            </a:endParaRPr>
          </a:p>
        </p:txBody>
      </p:sp>
      <p:pic>
        <p:nvPicPr>
          <p:cNvPr id="3" name="図 2" descr="map_20070616_06JST_VAD20.eps"/>
          <p:cNvPicPr>
            <a:picLocks noChangeAspect="1"/>
          </p:cNvPicPr>
          <p:nvPr/>
        </p:nvPicPr>
        <p:blipFill>
          <a:blip r:embed="rId2">
            <a:extLst>
              <a:ext uri="{28A0092B-C50C-407E-A947-70E740481C1C}">
                <a14:useLocalDpi xmlns:a14="http://schemas.microsoft.com/office/drawing/2010/main"/>
              </a:ext>
            </a:extLst>
          </a:blip>
          <a:stretch>
            <a:fillRect/>
          </a:stretch>
        </p:blipFill>
        <p:spPr>
          <a:xfrm rot="5400000">
            <a:off x="1382803" y="-805708"/>
            <a:ext cx="6314330" cy="8968530"/>
          </a:xfrm>
          <a:prstGeom prst="rect">
            <a:avLst/>
          </a:prstGeom>
          <a:solidFill>
            <a:schemeClr val="tx1"/>
          </a:solidFill>
        </p:spPr>
      </p:pic>
    </p:spTree>
    <p:extLst>
      <p:ext uri="{BB962C8B-B14F-4D97-AF65-F5344CB8AC3E}">
        <p14:creationId xmlns:p14="http://schemas.microsoft.com/office/powerpoint/2010/main" val="4203619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 y="27606"/>
            <a:ext cx="9144000" cy="523220"/>
          </a:xfrm>
          <a:prstGeom prst="rect">
            <a:avLst/>
          </a:prstGeom>
          <a:noFill/>
        </p:spPr>
        <p:txBody>
          <a:bodyPr wrap="square" rtlCol="0">
            <a:spAutoFit/>
          </a:bodyPr>
          <a:lstStyle/>
          <a:p>
            <a:r>
              <a:rPr lang="en-US" altLang="ja-JP" sz="2800" dirty="0" smtClean="0">
                <a:solidFill>
                  <a:srgbClr val="FFFF00"/>
                </a:solidFill>
              </a:rPr>
              <a:t>(</a:t>
            </a:r>
            <a:r>
              <a:rPr lang="ja-JP" altLang="en-US" sz="2800" dirty="0" smtClean="0">
                <a:solidFill>
                  <a:srgbClr val="FFFF00"/>
                </a:solidFill>
              </a:rPr>
              <a:t>方法</a:t>
            </a:r>
            <a:r>
              <a:rPr lang="en-US" altLang="ja-JP" sz="2800" dirty="0" smtClean="0">
                <a:solidFill>
                  <a:srgbClr val="FFFF00"/>
                </a:solidFill>
              </a:rPr>
              <a:t>:</a:t>
            </a:r>
            <a:r>
              <a:rPr lang="en-US" altLang="ja-JP" sz="2800" dirty="0" smtClean="0">
                <a:solidFill>
                  <a:srgbClr val="FFFF00"/>
                </a:solidFill>
              </a:rPr>
              <a:t>) DA</a:t>
            </a:r>
            <a:r>
              <a:rPr lang="ja-JP" altLang="en-US" sz="2800" dirty="0" smtClean="0">
                <a:solidFill>
                  <a:srgbClr val="FFFF00"/>
                </a:solidFill>
              </a:rPr>
              <a:t>効果を検証</a:t>
            </a:r>
            <a:endParaRPr kumimoji="1" lang="ja-JP" altLang="en-US" sz="2800" dirty="0">
              <a:solidFill>
                <a:srgbClr val="FFFF00"/>
              </a:solidFill>
            </a:endParaRPr>
          </a:p>
        </p:txBody>
      </p:sp>
      <p:sp>
        <p:nvSpPr>
          <p:cNvPr id="3" name="テキスト ボックス 2"/>
          <p:cNvSpPr txBox="1"/>
          <p:nvPr/>
        </p:nvSpPr>
        <p:spPr>
          <a:xfrm>
            <a:off x="2" y="667234"/>
            <a:ext cx="9143998" cy="2246769"/>
          </a:xfrm>
          <a:prstGeom prst="rect">
            <a:avLst/>
          </a:prstGeom>
          <a:noFill/>
        </p:spPr>
        <p:txBody>
          <a:bodyPr wrap="square" rtlCol="0">
            <a:spAutoFit/>
          </a:bodyPr>
          <a:lstStyle/>
          <a:p>
            <a:pPr marL="457200" indent="-457200">
              <a:buFont typeface="Arial"/>
              <a:buChar char="•"/>
            </a:pPr>
            <a:r>
              <a:rPr kumimoji="1" lang="ja-JP" altLang="en-US" sz="2800" dirty="0" smtClean="0"/>
              <a:t>初期値版と初期値</a:t>
            </a:r>
            <a:r>
              <a:rPr kumimoji="1" lang="en-US" altLang="ja-JP" sz="2800" dirty="0" smtClean="0"/>
              <a:t>+</a:t>
            </a:r>
            <a:r>
              <a:rPr kumimoji="1" lang="ja-JP" altLang="en-US" sz="2800" dirty="0" smtClean="0"/>
              <a:t>境界値版が全く異なる場を出す</a:t>
            </a:r>
            <a:endParaRPr kumimoji="1" lang="en-US" altLang="ja-JP" sz="2800" dirty="0" smtClean="0"/>
          </a:p>
          <a:p>
            <a:r>
              <a:rPr lang="en-US" altLang="ja-JP" sz="2800" dirty="0" smtClean="0"/>
              <a:t>     →</a:t>
            </a:r>
            <a:r>
              <a:rPr lang="ja-JP" altLang="en-US" sz="2800" dirty="0" smtClean="0">
                <a:solidFill>
                  <a:srgbClr val="F79646"/>
                </a:solidFill>
              </a:rPr>
              <a:t>どちらが正しいのか？</a:t>
            </a:r>
            <a:endParaRPr kumimoji="1" lang="en-US" altLang="ja-JP" sz="2800" dirty="0" smtClean="0">
              <a:solidFill>
                <a:srgbClr val="F79646"/>
              </a:solidFill>
            </a:endParaRPr>
          </a:p>
          <a:p>
            <a:endParaRPr kumimoji="1" lang="en-US" altLang="ja-JP" sz="2800" dirty="0" smtClean="0"/>
          </a:p>
          <a:p>
            <a:pPr marL="457200" indent="-457200">
              <a:buFont typeface="Arial"/>
              <a:buChar char="•"/>
            </a:pPr>
            <a:r>
              <a:rPr kumimoji="1" lang="ja-JP" altLang="en-US" sz="2800" dirty="0" smtClean="0"/>
              <a:t>検証したいが、</a:t>
            </a:r>
            <a:r>
              <a:rPr kumimoji="1" lang="en-US" altLang="ja-JP" sz="2800" dirty="0" smtClean="0"/>
              <a:t>DA</a:t>
            </a:r>
            <a:r>
              <a:rPr kumimoji="1" lang="ja-JP" altLang="en-US" sz="2800" dirty="0" smtClean="0"/>
              <a:t>に使用したスキャンモードは使えない</a:t>
            </a:r>
            <a:endParaRPr kumimoji="1" lang="en-US" altLang="ja-JP" sz="2800" dirty="0" smtClean="0"/>
          </a:p>
          <a:p>
            <a:r>
              <a:rPr lang="en-US" altLang="ja-JP" sz="2800" dirty="0" smtClean="0"/>
              <a:t>     →</a:t>
            </a:r>
            <a:r>
              <a:rPr lang="ja-JP" altLang="en-US" sz="2800" dirty="0" smtClean="0">
                <a:solidFill>
                  <a:srgbClr val="F79646"/>
                </a:solidFill>
              </a:rPr>
              <a:t>未使用の</a:t>
            </a:r>
            <a:r>
              <a:rPr lang="en-US" altLang="ja-JP" sz="2800" dirty="0" smtClean="0">
                <a:solidFill>
                  <a:srgbClr val="F79646"/>
                </a:solidFill>
              </a:rPr>
              <a:t>3</a:t>
            </a:r>
            <a:r>
              <a:rPr lang="ja-JP" altLang="en-US" sz="2800" dirty="0" smtClean="0">
                <a:solidFill>
                  <a:srgbClr val="F79646"/>
                </a:solidFill>
              </a:rPr>
              <a:t>モードを合成、各観測点の視線風速で評価</a:t>
            </a:r>
            <a:endParaRPr kumimoji="1" lang="ja-JP" altLang="en-US" sz="2800" dirty="0">
              <a:solidFill>
                <a:srgbClr val="F79646"/>
              </a:solidFill>
            </a:endParaRPr>
          </a:p>
        </p:txBody>
      </p:sp>
      <p:sp>
        <p:nvSpPr>
          <p:cNvPr id="4" name="テキスト ボックス 3"/>
          <p:cNvSpPr txBox="1"/>
          <p:nvPr/>
        </p:nvSpPr>
        <p:spPr>
          <a:xfrm>
            <a:off x="43051" y="5574660"/>
            <a:ext cx="4606306" cy="830997"/>
          </a:xfrm>
          <a:prstGeom prst="rect">
            <a:avLst/>
          </a:prstGeom>
          <a:noFill/>
        </p:spPr>
        <p:txBody>
          <a:bodyPr wrap="square" rtlCol="0">
            <a:spAutoFit/>
          </a:bodyPr>
          <a:lstStyle/>
          <a:p>
            <a:r>
              <a:rPr kumimoji="1" lang="ja-JP" altLang="en-US" sz="2400" dirty="0" smtClean="0"/>
              <a:t>図</a:t>
            </a:r>
            <a:r>
              <a:rPr kumimoji="1" lang="en-US" altLang="ja-JP" sz="2400" dirty="0" smtClean="0"/>
              <a:t>: </a:t>
            </a:r>
            <a:r>
              <a:rPr lang="en-US" altLang="ja-JP" sz="2400" dirty="0" smtClean="0"/>
              <a:t>DA</a:t>
            </a:r>
            <a:r>
              <a:rPr lang="ja-JP" altLang="en-US" sz="2400" dirty="0" smtClean="0"/>
              <a:t>に使用するデータと検証データの模式図。</a:t>
            </a:r>
            <a:endParaRPr kumimoji="1" lang="ja-JP" altLang="en-US" sz="2400" dirty="0"/>
          </a:p>
        </p:txBody>
      </p:sp>
      <p:sp>
        <p:nvSpPr>
          <p:cNvPr id="5" name="テキスト ボックス 4"/>
          <p:cNvSpPr txBox="1"/>
          <p:nvPr/>
        </p:nvSpPr>
        <p:spPr>
          <a:xfrm>
            <a:off x="4468117" y="5574655"/>
            <a:ext cx="4606306" cy="830997"/>
          </a:xfrm>
          <a:prstGeom prst="rect">
            <a:avLst/>
          </a:prstGeom>
          <a:noFill/>
        </p:spPr>
        <p:txBody>
          <a:bodyPr wrap="square" rtlCol="0">
            <a:spAutoFit/>
          </a:bodyPr>
          <a:lstStyle/>
          <a:p>
            <a:r>
              <a:rPr kumimoji="1" lang="ja-JP" altLang="en-US" sz="2400" dirty="0" smtClean="0"/>
              <a:t>図</a:t>
            </a:r>
            <a:r>
              <a:rPr kumimoji="1" lang="en-US" altLang="ja-JP" sz="2400" dirty="0" smtClean="0"/>
              <a:t>: </a:t>
            </a:r>
            <a:r>
              <a:rPr lang="en-US" altLang="ja-JP" sz="2400" dirty="0" smtClean="0"/>
              <a:t>VAD70-PPI-RHI</a:t>
            </a:r>
            <a:r>
              <a:rPr lang="ja-JP" altLang="en-US" sz="2400" dirty="0" smtClean="0"/>
              <a:t>の合成データ。</a:t>
            </a:r>
            <a:endParaRPr lang="en-US" altLang="ja-JP" sz="2400" dirty="0" smtClean="0"/>
          </a:p>
          <a:p>
            <a:r>
              <a:rPr kumimoji="1" lang="en-US" altLang="ja-JP" sz="2400" dirty="0" smtClean="0"/>
              <a:t>VAD20</a:t>
            </a:r>
            <a:r>
              <a:rPr kumimoji="1" lang="ja-JP" altLang="en-US" sz="2400" dirty="0" smtClean="0"/>
              <a:t>の評価に使用。</a:t>
            </a:r>
            <a:endParaRPr kumimoji="1" lang="ja-JP" altLang="en-US" sz="2400" dirty="0"/>
          </a:p>
        </p:txBody>
      </p:sp>
      <p:sp>
        <p:nvSpPr>
          <p:cNvPr id="6" name="正方形/長方形 5"/>
          <p:cNvSpPr/>
          <p:nvPr/>
        </p:nvSpPr>
        <p:spPr>
          <a:xfrm>
            <a:off x="538106" y="4197131"/>
            <a:ext cx="1539023" cy="59190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800" dirty="0" smtClean="0"/>
              <a:t>VAD20</a:t>
            </a:r>
            <a:endParaRPr kumimoji="1" lang="ja-JP" altLang="en-US" sz="2800" dirty="0"/>
          </a:p>
        </p:txBody>
      </p:sp>
      <p:sp>
        <p:nvSpPr>
          <p:cNvPr id="7" name="正方形/長方形 6"/>
          <p:cNvSpPr/>
          <p:nvPr/>
        </p:nvSpPr>
        <p:spPr>
          <a:xfrm>
            <a:off x="2595452" y="3370201"/>
            <a:ext cx="1539023" cy="59190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800" dirty="0" smtClean="0"/>
              <a:t>VAD70</a:t>
            </a:r>
            <a:endParaRPr kumimoji="1" lang="ja-JP" altLang="en-US" sz="2800" dirty="0"/>
          </a:p>
        </p:txBody>
      </p:sp>
      <p:sp>
        <p:nvSpPr>
          <p:cNvPr id="8" name="正方形/長方形 7"/>
          <p:cNvSpPr/>
          <p:nvPr/>
        </p:nvSpPr>
        <p:spPr>
          <a:xfrm>
            <a:off x="2595452" y="4186369"/>
            <a:ext cx="1539023" cy="59190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800" dirty="0" smtClean="0"/>
              <a:t>PPI</a:t>
            </a:r>
            <a:endParaRPr kumimoji="1" lang="ja-JP" altLang="en-US" sz="2800" dirty="0"/>
          </a:p>
        </p:txBody>
      </p:sp>
      <p:sp>
        <p:nvSpPr>
          <p:cNvPr id="9" name="正方形/長方形 8"/>
          <p:cNvSpPr/>
          <p:nvPr/>
        </p:nvSpPr>
        <p:spPr>
          <a:xfrm>
            <a:off x="2595452" y="4976210"/>
            <a:ext cx="1539023" cy="59190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800" dirty="0" smtClean="0"/>
              <a:t>RHI</a:t>
            </a:r>
            <a:endParaRPr kumimoji="1" lang="ja-JP" altLang="en-US" sz="2800" dirty="0"/>
          </a:p>
        </p:txBody>
      </p:sp>
      <p:sp>
        <p:nvSpPr>
          <p:cNvPr id="10" name="テキスト ボックス 9"/>
          <p:cNvSpPr txBox="1"/>
          <p:nvPr/>
        </p:nvSpPr>
        <p:spPr>
          <a:xfrm>
            <a:off x="204483" y="3766657"/>
            <a:ext cx="2217056" cy="400110"/>
          </a:xfrm>
          <a:prstGeom prst="rect">
            <a:avLst/>
          </a:prstGeom>
          <a:noFill/>
        </p:spPr>
        <p:txBody>
          <a:bodyPr wrap="square" rtlCol="0">
            <a:spAutoFit/>
          </a:bodyPr>
          <a:lstStyle/>
          <a:p>
            <a:r>
              <a:rPr kumimoji="1" lang="ja-JP" altLang="en-US" sz="2000" dirty="0" smtClean="0"/>
              <a:t>データ同化に使用</a:t>
            </a:r>
            <a:endParaRPr kumimoji="1" lang="ja-JP" altLang="en-US" sz="2000" dirty="0"/>
          </a:p>
        </p:txBody>
      </p:sp>
      <p:sp>
        <p:nvSpPr>
          <p:cNvPr id="11" name="テキスト ボックス 10"/>
          <p:cNvSpPr txBox="1"/>
          <p:nvPr/>
        </p:nvSpPr>
        <p:spPr>
          <a:xfrm>
            <a:off x="2164965" y="2937264"/>
            <a:ext cx="2217056" cy="400110"/>
          </a:xfrm>
          <a:prstGeom prst="rect">
            <a:avLst/>
          </a:prstGeom>
          <a:noFill/>
        </p:spPr>
        <p:txBody>
          <a:bodyPr wrap="square" rtlCol="0">
            <a:spAutoFit/>
          </a:bodyPr>
          <a:lstStyle/>
          <a:p>
            <a:pPr algn="ctr"/>
            <a:r>
              <a:rPr kumimoji="1" lang="ja-JP" altLang="en-US" sz="2000" dirty="0" smtClean="0"/>
              <a:t>検証に使用</a:t>
            </a:r>
            <a:endParaRPr kumimoji="1" lang="ja-JP" altLang="en-US" sz="2000" dirty="0"/>
          </a:p>
        </p:txBody>
      </p:sp>
      <p:sp>
        <p:nvSpPr>
          <p:cNvPr id="12" name="テキスト ボックス 11"/>
          <p:cNvSpPr txBox="1"/>
          <p:nvPr/>
        </p:nvSpPr>
        <p:spPr>
          <a:xfrm>
            <a:off x="3104757" y="3777422"/>
            <a:ext cx="504097" cy="523220"/>
          </a:xfrm>
          <a:prstGeom prst="rect">
            <a:avLst/>
          </a:prstGeom>
          <a:noFill/>
        </p:spPr>
        <p:txBody>
          <a:bodyPr wrap="square" rtlCol="0">
            <a:spAutoFit/>
          </a:bodyPr>
          <a:lstStyle/>
          <a:p>
            <a:pPr algn="ctr"/>
            <a:r>
              <a:rPr lang="ja-JP" altLang="en-US" sz="2800" dirty="0" smtClean="0"/>
              <a:t>＋</a:t>
            </a:r>
            <a:endParaRPr kumimoji="1" lang="ja-JP" altLang="en-US" sz="2800" dirty="0"/>
          </a:p>
        </p:txBody>
      </p:sp>
      <p:sp>
        <p:nvSpPr>
          <p:cNvPr id="13" name="テキスト ボックス 12"/>
          <p:cNvSpPr txBox="1"/>
          <p:nvPr/>
        </p:nvSpPr>
        <p:spPr>
          <a:xfrm>
            <a:off x="3117251" y="4607828"/>
            <a:ext cx="504097" cy="523220"/>
          </a:xfrm>
          <a:prstGeom prst="rect">
            <a:avLst/>
          </a:prstGeom>
          <a:noFill/>
        </p:spPr>
        <p:txBody>
          <a:bodyPr wrap="square" rtlCol="0">
            <a:spAutoFit/>
          </a:bodyPr>
          <a:lstStyle/>
          <a:p>
            <a:pPr algn="ctr"/>
            <a:r>
              <a:rPr lang="ja-JP" altLang="en-US" sz="2800" dirty="0" smtClean="0"/>
              <a:t>＋</a:t>
            </a:r>
            <a:endParaRPr kumimoji="1" lang="ja-JP" altLang="en-US" sz="2800" dirty="0"/>
          </a:p>
        </p:txBody>
      </p:sp>
      <p:pic>
        <p:nvPicPr>
          <p:cNvPr id="15" name="図 14" descr="mix.ps"/>
          <p:cNvPicPr>
            <a:picLocks noChangeAspect="1"/>
          </p:cNvPicPr>
          <p:nvPr/>
        </p:nvPicPr>
        <p:blipFill rotWithShape="1">
          <a:blip r:embed="rId2" cstate="print">
            <a:extLst>
              <a:ext uri="{28A0092B-C50C-407E-A947-70E740481C1C}">
                <a14:useLocalDpi xmlns:a14="http://schemas.microsoft.com/office/drawing/2010/main"/>
              </a:ext>
            </a:extLst>
          </a:blip>
          <a:srcRect l="13078" t="4865" r="13530" b="9454"/>
          <a:stretch/>
        </p:blipFill>
        <p:spPr>
          <a:xfrm rot="5400000">
            <a:off x="5292433" y="2171700"/>
            <a:ext cx="2770630" cy="4185927"/>
          </a:xfrm>
          <a:prstGeom prst="rect">
            <a:avLst/>
          </a:prstGeom>
          <a:solidFill>
            <a:schemeClr val="tx1"/>
          </a:solidFill>
        </p:spPr>
      </p:pic>
    </p:spTree>
    <p:extLst>
      <p:ext uri="{BB962C8B-B14F-4D97-AF65-F5344CB8AC3E}">
        <p14:creationId xmlns:p14="http://schemas.microsoft.com/office/powerpoint/2010/main" val="35514816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 y="27606"/>
            <a:ext cx="9144000" cy="523220"/>
          </a:xfrm>
          <a:prstGeom prst="rect">
            <a:avLst/>
          </a:prstGeom>
          <a:noFill/>
        </p:spPr>
        <p:txBody>
          <a:bodyPr wrap="square" rtlCol="0">
            <a:spAutoFit/>
          </a:bodyPr>
          <a:lstStyle/>
          <a:p>
            <a:r>
              <a:rPr kumimoji="1" lang="ja-JP" altLang="en-US" sz="2800" dirty="0" smtClean="0">
                <a:solidFill>
                  <a:srgbClr val="FFFF00"/>
                </a:solidFill>
              </a:rPr>
              <a:t>結果</a:t>
            </a:r>
            <a:r>
              <a:rPr kumimoji="1" lang="en-US" altLang="ja-JP" sz="2800" dirty="0" smtClean="0">
                <a:solidFill>
                  <a:srgbClr val="FFFF00"/>
                </a:solidFill>
              </a:rPr>
              <a:t>: </a:t>
            </a:r>
            <a:r>
              <a:rPr kumimoji="1" lang="ja-JP" altLang="en-US" sz="2800" dirty="0" smtClean="0">
                <a:solidFill>
                  <a:srgbClr val="FFFF00"/>
                </a:solidFill>
              </a:rPr>
              <a:t>観測点</a:t>
            </a:r>
            <a:r>
              <a:rPr kumimoji="1" lang="ja-JP" altLang="en-US" sz="2800" dirty="0" smtClean="0">
                <a:solidFill>
                  <a:srgbClr val="FFFF00"/>
                </a:solidFill>
              </a:rPr>
              <a:t>へ内挿</a:t>
            </a:r>
            <a:r>
              <a:rPr kumimoji="1" lang="ja-JP" altLang="en-US" sz="2800" dirty="0" smtClean="0">
                <a:solidFill>
                  <a:srgbClr val="FFFF00"/>
                </a:solidFill>
              </a:rPr>
              <a:t>した視線風速</a:t>
            </a:r>
            <a:r>
              <a:rPr kumimoji="1" lang="ja-JP" altLang="en-US" sz="2800" dirty="0" smtClean="0">
                <a:solidFill>
                  <a:srgbClr val="FFFF00"/>
                </a:solidFill>
              </a:rPr>
              <a:t>誤差</a:t>
            </a:r>
            <a:r>
              <a:rPr kumimoji="1" lang="ja-JP" altLang="en-US" sz="2800" dirty="0" smtClean="0">
                <a:solidFill>
                  <a:srgbClr val="FFFF00"/>
                </a:solidFill>
              </a:rPr>
              <a:t>の</a:t>
            </a:r>
            <a:r>
              <a:rPr kumimoji="1" lang="ja-JP" altLang="en-US" sz="2800" dirty="0" smtClean="0">
                <a:solidFill>
                  <a:srgbClr val="FFFF00"/>
                </a:solidFill>
              </a:rPr>
              <a:t>時間変動</a:t>
            </a:r>
            <a:endParaRPr kumimoji="1" lang="ja-JP" altLang="en-US" sz="2800" dirty="0">
              <a:solidFill>
                <a:srgbClr val="FFFF00"/>
              </a:solidFill>
            </a:endParaRPr>
          </a:p>
        </p:txBody>
      </p:sp>
      <p:pic>
        <p:nvPicPr>
          <p:cNvPr id="3" name="図 2" descr="rmse_case1_ts.eps"/>
          <p:cNvPicPr>
            <a:picLocks noChangeAspect="1"/>
          </p:cNvPicPr>
          <p:nvPr/>
        </p:nvPicPr>
        <p:blipFill rotWithShape="1">
          <a:blip r:embed="rId2" cstate="print">
            <a:extLst>
              <a:ext uri="{28A0092B-C50C-407E-A947-70E740481C1C}">
                <a14:useLocalDpi xmlns:a14="http://schemas.microsoft.com/office/drawing/2010/main"/>
              </a:ext>
            </a:extLst>
          </a:blip>
          <a:srcRect t="1" b="79287"/>
          <a:stretch/>
        </p:blipFill>
        <p:spPr>
          <a:xfrm>
            <a:off x="250008" y="561589"/>
            <a:ext cx="8620196" cy="4039986"/>
          </a:xfrm>
          <a:prstGeom prst="rect">
            <a:avLst/>
          </a:prstGeom>
          <a:solidFill>
            <a:schemeClr val="tx1"/>
          </a:solidFill>
        </p:spPr>
      </p:pic>
      <p:sp>
        <p:nvSpPr>
          <p:cNvPr id="8" name="テキスト ボックス 7"/>
          <p:cNvSpPr txBox="1"/>
          <p:nvPr/>
        </p:nvSpPr>
        <p:spPr>
          <a:xfrm>
            <a:off x="86101" y="4547765"/>
            <a:ext cx="8859437" cy="523220"/>
          </a:xfrm>
          <a:prstGeom prst="rect">
            <a:avLst/>
          </a:prstGeom>
          <a:noFill/>
        </p:spPr>
        <p:txBody>
          <a:bodyPr wrap="square" rtlCol="0">
            <a:spAutoFit/>
          </a:bodyPr>
          <a:lstStyle/>
          <a:p>
            <a:r>
              <a:rPr kumimoji="1" lang="ja-JP" altLang="en-US" sz="2800" dirty="0" smtClean="0"/>
              <a:t>図</a:t>
            </a:r>
            <a:r>
              <a:rPr kumimoji="1" lang="en-US" altLang="ja-JP" sz="2800" dirty="0" smtClean="0"/>
              <a:t>: </a:t>
            </a:r>
            <a:r>
              <a:rPr kumimoji="1" lang="en-US" altLang="ja-JP" sz="2800" dirty="0" smtClean="0">
                <a:solidFill>
                  <a:srgbClr val="FFFF00"/>
                </a:solidFill>
              </a:rPr>
              <a:t>VAD20</a:t>
            </a:r>
            <a:r>
              <a:rPr lang="ja-JP" altLang="en-US" sz="2800" dirty="0" smtClean="0"/>
              <a:t>を同化した場合の</a:t>
            </a:r>
            <a:r>
              <a:rPr lang="en-US" altLang="ja-JP" sz="2800" dirty="0" smtClean="0"/>
              <a:t>RMSE</a:t>
            </a:r>
            <a:r>
              <a:rPr lang="ja-JP" altLang="en-US" sz="2800" dirty="0" smtClean="0"/>
              <a:t>時間発展</a:t>
            </a:r>
            <a:r>
              <a:rPr lang="ja-JP" altLang="en-US" sz="2800" dirty="0" smtClean="0"/>
              <a:t>。</a:t>
            </a:r>
            <a:r>
              <a:rPr lang="en-US" altLang="ja-JP" sz="2800" dirty="0" smtClean="0"/>
              <a:t>6/16</a:t>
            </a:r>
            <a:r>
              <a:rPr lang="ja-JP" altLang="en-US" sz="2800" dirty="0" smtClean="0"/>
              <a:t>の場合。</a:t>
            </a:r>
            <a:endParaRPr lang="en-US" altLang="ja-JP" sz="2800" dirty="0" smtClean="0"/>
          </a:p>
        </p:txBody>
      </p:sp>
      <p:sp>
        <p:nvSpPr>
          <p:cNvPr id="9" name="テキスト ボックス 8"/>
          <p:cNvSpPr txBox="1"/>
          <p:nvPr/>
        </p:nvSpPr>
        <p:spPr>
          <a:xfrm>
            <a:off x="5779407" y="3519131"/>
            <a:ext cx="2464590" cy="523220"/>
          </a:xfrm>
          <a:prstGeom prst="rect">
            <a:avLst/>
          </a:prstGeom>
          <a:noFill/>
        </p:spPr>
        <p:txBody>
          <a:bodyPr wrap="square" rtlCol="0">
            <a:spAutoFit/>
          </a:bodyPr>
          <a:lstStyle/>
          <a:p>
            <a:r>
              <a:rPr kumimoji="1" lang="ja-JP" altLang="en-US" sz="2800" dirty="0" smtClean="0">
                <a:solidFill>
                  <a:schemeClr val="bg1"/>
                </a:solidFill>
              </a:rPr>
              <a:t>同化ステップ</a:t>
            </a:r>
            <a:r>
              <a:rPr kumimoji="1" lang="en-US" altLang="ja-JP" sz="2800" dirty="0" smtClean="0">
                <a:solidFill>
                  <a:schemeClr val="bg1"/>
                </a:solidFill>
              </a:rPr>
              <a:t>→</a:t>
            </a:r>
            <a:endParaRPr kumimoji="1" lang="ja-JP" altLang="en-US" sz="2800" dirty="0">
              <a:solidFill>
                <a:schemeClr val="bg1"/>
              </a:solidFill>
            </a:endParaRPr>
          </a:p>
        </p:txBody>
      </p:sp>
      <p:sp>
        <p:nvSpPr>
          <p:cNvPr id="10" name="テキスト ボックス 9"/>
          <p:cNvSpPr txBox="1"/>
          <p:nvPr/>
        </p:nvSpPr>
        <p:spPr>
          <a:xfrm>
            <a:off x="4003610" y="1134828"/>
            <a:ext cx="2217053" cy="461665"/>
          </a:xfrm>
          <a:prstGeom prst="rect">
            <a:avLst/>
          </a:prstGeom>
          <a:noFill/>
        </p:spPr>
        <p:txBody>
          <a:bodyPr wrap="square" rtlCol="0">
            <a:spAutoFit/>
          </a:bodyPr>
          <a:lstStyle/>
          <a:p>
            <a:r>
              <a:rPr lang="ja-JP" altLang="en-US" sz="2400" dirty="0" smtClean="0">
                <a:solidFill>
                  <a:srgbClr val="000000"/>
                </a:solidFill>
              </a:rPr>
              <a:t>灰色</a:t>
            </a:r>
            <a:r>
              <a:rPr lang="en-US" altLang="ja-JP" sz="2400" dirty="0" smtClean="0">
                <a:solidFill>
                  <a:srgbClr val="000000"/>
                </a:solidFill>
              </a:rPr>
              <a:t>: </a:t>
            </a:r>
            <a:r>
              <a:rPr lang="ja-JP" altLang="en-US" sz="2400" dirty="0" smtClean="0">
                <a:solidFill>
                  <a:srgbClr val="000000"/>
                </a:solidFill>
              </a:rPr>
              <a:t>同化無し</a:t>
            </a:r>
            <a:endParaRPr kumimoji="1" lang="ja-JP" altLang="en-US" sz="2400" dirty="0">
              <a:solidFill>
                <a:srgbClr val="000000"/>
              </a:solidFill>
            </a:endParaRPr>
          </a:p>
        </p:txBody>
      </p:sp>
      <p:cxnSp>
        <p:nvCxnSpPr>
          <p:cNvPr id="12" name="直線矢印コネクタ 11"/>
          <p:cNvCxnSpPr/>
          <p:nvPr/>
        </p:nvCxnSpPr>
        <p:spPr>
          <a:xfrm flipH="1">
            <a:off x="4003610" y="1571233"/>
            <a:ext cx="301348" cy="365903"/>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a:off x="6480682" y="1315318"/>
            <a:ext cx="2572475" cy="461665"/>
          </a:xfrm>
          <a:prstGeom prst="rect">
            <a:avLst/>
          </a:prstGeom>
          <a:noFill/>
        </p:spPr>
        <p:txBody>
          <a:bodyPr wrap="square" rtlCol="0">
            <a:spAutoFit/>
          </a:bodyPr>
          <a:lstStyle/>
          <a:p>
            <a:r>
              <a:rPr lang="ja-JP" altLang="en-US" sz="2400" b="1" dirty="0" smtClean="0">
                <a:solidFill>
                  <a:schemeClr val="bg2">
                    <a:lumMod val="60000"/>
                    <a:lumOff val="40000"/>
                  </a:schemeClr>
                </a:solidFill>
              </a:rPr>
              <a:t>青色</a:t>
            </a:r>
            <a:r>
              <a:rPr lang="en-US" altLang="ja-JP" sz="2400" b="1" dirty="0" smtClean="0">
                <a:solidFill>
                  <a:schemeClr val="bg2">
                    <a:lumMod val="60000"/>
                    <a:lumOff val="40000"/>
                  </a:schemeClr>
                </a:solidFill>
              </a:rPr>
              <a:t>: </a:t>
            </a:r>
            <a:r>
              <a:rPr lang="ja-JP" altLang="en-US" sz="2400" b="1" dirty="0" smtClean="0">
                <a:solidFill>
                  <a:schemeClr val="bg2">
                    <a:lumMod val="60000"/>
                    <a:lumOff val="40000"/>
                  </a:schemeClr>
                </a:solidFill>
              </a:rPr>
              <a:t>初期値同化</a:t>
            </a:r>
            <a:endParaRPr kumimoji="1" lang="ja-JP" altLang="en-US" sz="2400" b="1" dirty="0">
              <a:solidFill>
                <a:schemeClr val="bg2">
                  <a:lumMod val="60000"/>
                  <a:lumOff val="40000"/>
                </a:schemeClr>
              </a:solidFill>
            </a:endParaRPr>
          </a:p>
        </p:txBody>
      </p:sp>
      <p:sp>
        <p:nvSpPr>
          <p:cNvPr id="14" name="テキスト ボックス 13"/>
          <p:cNvSpPr txBox="1"/>
          <p:nvPr/>
        </p:nvSpPr>
        <p:spPr>
          <a:xfrm>
            <a:off x="1757720" y="2866761"/>
            <a:ext cx="3418991" cy="461665"/>
          </a:xfrm>
          <a:prstGeom prst="rect">
            <a:avLst/>
          </a:prstGeom>
          <a:noFill/>
        </p:spPr>
        <p:txBody>
          <a:bodyPr wrap="square" rtlCol="0">
            <a:spAutoFit/>
          </a:bodyPr>
          <a:lstStyle/>
          <a:p>
            <a:r>
              <a:rPr lang="ja-JP" altLang="en-US" sz="2400" dirty="0" smtClean="0">
                <a:solidFill>
                  <a:schemeClr val="accent2"/>
                </a:solidFill>
              </a:rPr>
              <a:t>赤色</a:t>
            </a:r>
            <a:r>
              <a:rPr lang="en-US" altLang="ja-JP" sz="2400" dirty="0" smtClean="0">
                <a:solidFill>
                  <a:schemeClr val="accent2"/>
                </a:solidFill>
              </a:rPr>
              <a:t>: </a:t>
            </a:r>
            <a:r>
              <a:rPr lang="ja-JP" altLang="en-US" sz="2400" dirty="0" smtClean="0">
                <a:solidFill>
                  <a:schemeClr val="accent2"/>
                </a:solidFill>
              </a:rPr>
              <a:t>初期</a:t>
            </a:r>
            <a:r>
              <a:rPr lang="en-US" altLang="ja-JP" sz="2400" dirty="0" smtClean="0">
                <a:solidFill>
                  <a:schemeClr val="accent2"/>
                </a:solidFill>
              </a:rPr>
              <a:t>+</a:t>
            </a:r>
            <a:r>
              <a:rPr lang="ja-JP" altLang="en-US" sz="2400" dirty="0" smtClean="0">
                <a:solidFill>
                  <a:schemeClr val="accent2"/>
                </a:solidFill>
              </a:rPr>
              <a:t>境界値同化</a:t>
            </a:r>
            <a:endParaRPr kumimoji="1" lang="ja-JP" altLang="en-US" sz="2400" dirty="0">
              <a:solidFill>
                <a:schemeClr val="accent2"/>
              </a:solidFill>
            </a:endParaRPr>
          </a:p>
        </p:txBody>
      </p:sp>
      <p:cxnSp>
        <p:nvCxnSpPr>
          <p:cNvPr id="15" name="直線矢印コネクタ 14"/>
          <p:cNvCxnSpPr/>
          <p:nvPr/>
        </p:nvCxnSpPr>
        <p:spPr>
          <a:xfrm>
            <a:off x="7804463" y="1754184"/>
            <a:ext cx="0" cy="365903"/>
          </a:xfrm>
          <a:prstGeom prst="straightConnector1">
            <a:avLst/>
          </a:prstGeom>
          <a:ln w="38100" cmpd="sng">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17" name="直線矢印コネクタ 16"/>
          <p:cNvCxnSpPr/>
          <p:nvPr/>
        </p:nvCxnSpPr>
        <p:spPr>
          <a:xfrm flipV="1">
            <a:off x="3088807" y="2539801"/>
            <a:ext cx="464509" cy="305436"/>
          </a:xfrm>
          <a:prstGeom prst="straightConnector1">
            <a:avLst/>
          </a:prstGeom>
          <a:ln w="381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20" name="テキスト ボックス 19"/>
          <p:cNvSpPr txBox="1"/>
          <p:nvPr/>
        </p:nvSpPr>
        <p:spPr>
          <a:xfrm>
            <a:off x="0" y="5036547"/>
            <a:ext cx="9143999" cy="1815882"/>
          </a:xfrm>
          <a:prstGeom prst="rect">
            <a:avLst/>
          </a:prstGeom>
          <a:solidFill>
            <a:schemeClr val="bg1"/>
          </a:solidFill>
        </p:spPr>
        <p:txBody>
          <a:bodyPr wrap="square" rtlCol="0">
            <a:spAutoFit/>
          </a:bodyPr>
          <a:lstStyle/>
          <a:p>
            <a:pPr marL="285750" indent="-285750">
              <a:buFont typeface="Arial"/>
              <a:buChar char="•"/>
            </a:pPr>
            <a:r>
              <a:rPr kumimoji="1" lang="ja-JP" altLang="en-US" sz="2800" dirty="0" smtClean="0">
                <a:solidFill>
                  <a:schemeClr val="accent6"/>
                </a:solidFill>
              </a:rPr>
              <a:t>初期値のみ</a:t>
            </a:r>
            <a:r>
              <a:rPr kumimoji="1" lang="en-US" altLang="ja-JP" sz="2800" dirty="0" smtClean="0">
                <a:solidFill>
                  <a:schemeClr val="accent6"/>
                </a:solidFill>
              </a:rPr>
              <a:t>:</a:t>
            </a:r>
            <a:r>
              <a:rPr kumimoji="1" lang="en-US" altLang="ja-JP" sz="2800" dirty="0" smtClean="0"/>
              <a:t> </a:t>
            </a:r>
            <a:r>
              <a:rPr kumimoji="1" lang="ja-JP" altLang="en-US" sz="2800" dirty="0" smtClean="0"/>
              <a:t>同化なしとほぼ変わらない。</a:t>
            </a:r>
            <a:endParaRPr kumimoji="1" lang="en-US" altLang="ja-JP" sz="2800" dirty="0" smtClean="0"/>
          </a:p>
          <a:p>
            <a:pPr marL="285750" indent="-285750">
              <a:buFont typeface="Arial"/>
              <a:buChar char="•"/>
            </a:pPr>
            <a:r>
              <a:rPr lang="ja-JP" altLang="en-US" sz="2800" dirty="0" smtClean="0">
                <a:solidFill>
                  <a:srgbClr val="F79646"/>
                </a:solidFill>
              </a:rPr>
              <a:t>境界値も修正</a:t>
            </a:r>
            <a:r>
              <a:rPr lang="en-US" altLang="ja-JP" sz="2800" dirty="0" smtClean="0">
                <a:solidFill>
                  <a:srgbClr val="F79646"/>
                </a:solidFill>
              </a:rPr>
              <a:t>:</a:t>
            </a:r>
            <a:r>
              <a:rPr lang="en-US" altLang="ja-JP" sz="2800" dirty="0" smtClean="0"/>
              <a:t> 2</a:t>
            </a:r>
            <a:r>
              <a:rPr lang="ja-JP" altLang="en-US" sz="2800" dirty="0" smtClean="0"/>
              <a:t>割弱の改善が見込める。</a:t>
            </a:r>
            <a:endParaRPr lang="en-US" altLang="ja-JP" sz="2800" dirty="0" smtClean="0"/>
          </a:p>
          <a:p>
            <a:pPr marL="285750" indent="-285750">
              <a:buFont typeface="Arial"/>
              <a:buChar char="•"/>
            </a:pPr>
            <a:r>
              <a:rPr kumimoji="1" lang="ja-JP" altLang="en-US" sz="2800" dirty="0" smtClean="0"/>
              <a:t>第一推定値</a:t>
            </a:r>
            <a:r>
              <a:rPr kumimoji="1" lang="en-US" altLang="ja-JP" sz="2800" dirty="0" smtClean="0"/>
              <a:t>-</a:t>
            </a:r>
            <a:r>
              <a:rPr kumimoji="1" lang="ja-JP" altLang="en-US" sz="2800" dirty="0" smtClean="0"/>
              <a:t>解析値で効果が見られない</a:t>
            </a:r>
            <a:endParaRPr kumimoji="1" lang="en-US" altLang="ja-JP" sz="2800" dirty="0" smtClean="0"/>
          </a:p>
          <a:p>
            <a:r>
              <a:rPr lang="ja-JP" altLang="ja-JP" sz="2800" dirty="0" smtClean="0"/>
              <a:t>　</a:t>
            </a:r>
            <a:r>
              <a:rPr lang="ja-JP" altLang="en-US" sz="2800" dirty="0" smtClean="0"/>
              <a:t>　　　　　</a:t>
            </a:r>
            <a:r>
              <a:rPr kumimoji="1" lang="en-US" altLang="ja-JP" sz="2800" dirty="0" smtClean="0"/>
              <a:t>→</a:t>
            </a:r>
            <a:r>
              <a:rPr kumimoji="1" lang="ja-JP" altLang="en-US" sz="2800" dirty="0" smtClean="0"/>
              <a:t>検証点と同化点が離れているためと考えられる。</a:t>
            </a:r>
            <a:endParaRPr kumimoji="1" lang="ja-JP" altLang="en-US" sz="2800" dirty="0"/>
          </a:p>
        </p:txBody>
      </p:sp>
    </p:spTree>
    <p:extLst>
      <p:ext uri="{BB962C8B-B14F-4D97-AF65-F5344CB8AC3E}">
        <p14:creationId xmlns:p14="http://schemas.microsoft.com/office/powerpoint/2010/main" val="4203619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540384"/>
            <a:ext cx="9143999" cy="4648841"/>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 name="テキスト ボックス 1"/>
          <p:cNvSpPr txBox="1"/>
          <p:nvPr/>
        </p:nvSpPr>
        <p:spPr>
          <a:xfrm>
            <a:off x="1" y="27606"/>
            <a:ext cx="9144000" cy="523220"/>
          </a:xfrm>
          <a:prstGeom prst="rect">
            <a:avLst/>
          </a:prstGeom>
          <a:noFill/>
        </p:spPr>
        <p:txBody>
          <a:bodyPr wrap="square" rtlCol="0">
            <a:spAutoFit/>
          </a:bodyPr>
          <a:lstStyle/>
          <a:p>
            <a:r>
              <a:rPr kumimoji="1" lang="ja-JP" altLang="en-US" sz="2800" dirty="0" smtClean="0">
                <a:solidFill>
                  <a:srgbClr val="FFFF00"/>
                </a:solidFill>
              </a:rPr>
              <a:t>結果</a:t>
            </a:r>
            <a:r>
              <a:rPr kumimoji="1" lang="en-US" altLang="ja-JP" sz="2800" dirty="0" smtClean="0">
                <a:solidFill>
                  <a:srgbClr val="FFFF00"/>
                </a:solidFill>
              </a:rPr>
              <a:t>: </a:t>
            </a:r>
            <a:r>
              <a:rPr kumimoji="1" lang="ja-JP" altLang="en-US" sz="2800" dirty="0" smtClean="0">
                <a:solidFill>
                  <a:srgbClr val="FFFF00"/>
                </a:solidFill>
              </a:rPr>
              <a:t>各</a:t>
            </a:r>
            <a:r>
              <a:rPr lang="ja-JP" altLang="en-US" sz="2800" dirty="0" smtClean="0">
                <a:solidFill>
                  <a:srgbClr val="FFFF00"/>
                </a:solidFill>
              </a:rPr>
              <a:t>スキャンの</a:t>
            </a:r>
            <a:r>
              <a:rPr lang="ja-JP" altLang="en-US" sz="2800" dirty="0" smtClean="0">
                <a:solidFill>
                  <a:srgbClr val="FFFF00"/>
                </a:solidFill>
              </a:rPr>
              <a:t>誤差</a:t>
            </a:r>
            <a:r>
              <a:rPr lang="ja-JP" altLang="en-US" sz="2800" dirty="0" smtClean="0">
                <a:solidFill>
                  <a:srgbClr val="FFFF00"/>
                </a:solidFill>
              </a:rPr>
              <a:t>時間変動</a:t>
            </a:r>
            <a:r>
              <a:rPr lang="en-US" altLang="ja-JP" sz="2800" dirty="0" smtClean="0">
                <a:solidFill>
                  <a:srgbClr val="FFFF00"/>
                </a:solidFill>
              </a:rPr>
              <a:t>(</a:t>
            </a:r>
            <a:r>
              <a:rPr lang="ja-JP" altLang="en-US" sz="2800" dirty="0" smtClean="0">
                <a:solidFill>
                  <a:srgbClr val="FFFF00"/>
                </a:solidFill>
              </a:rPr>
              <a:t>先と同様</a:t>
            </a:r>
            <a:r>
              <a:rPr lang="en-US" altLang="ja-JP" sz="2800" dirty="0" smtClean="0">
                <a:solidFill>
                  <a:srgbClr val="FFFF00"/>
                </a:solidFill>
              </a:rPr>
              <a:t>6/16</a:t>
            </a:r>
            <a:r>
              <a:rPr lang="ja-JP" altLang="en-US" sz="2800" dirty="0" smtClean="0">
                <a:solidFill>
                  <a:srgbClr val="FFFF00"/>
                </a:solidFill>
              </a:rPr>
              <a:t>の場合</a:t>
            </a:r>
            <a:r>
              <a:rPr lang="en-US" altLang="ja-JP" sz="2800" dirty="0" smtClean="0">
                <a:solidFill>
                  <a:srgbClr val="FFFF00"/>
                </a:solidFill>
              </a:rPr>
              <a:t>)</a:t>
            </a:r>
            <a:endParaRPr kumimoji="1" lang="ja-JP" altLang="en-US" sz="2800" dirty="0">
              <a:solidFill>
                <a:srgbClr val="FFFF00"/>
              </a:solidFill>
            </a:endParaRPr>
          </a:p>
        </p:txBody>
      </p:sp>
      <p:pic>
        <p:nvPicPr>
          <p:cNvPr id="3" name="図 2" descr="rmse_case1_ts.eps"/>
          <p:cNvPicPr>
            <a:picLocks noChangeAspect="1"/>
          </p:cNvPicPr>
          <p:nvPr/>
        </p:nvPicPr>
        <p:blipFill rotWithShape="1">
          <a:blip r:embed="rId2" cstate="print">
            <a:extLst>
              <a:ext uri="{28A0092B-C50C-407E-A947-70E740481C1C}">
                <a14:useLocalDpi xmlns:a14="http://schemas.microsoft.com/office/drawing/2010/main"/>
              </a:ext>
            </a:extLst>
          </a:blip>
          <a:srcRect b="55330"/>
          <a:stretch/>
        </p:blipFill>
        <p:spPr>
          <a:xfrm>
            <a:off x="95719" y="641021"/>
            <a:ext cx="4698927" cy="4667616"/>
          </a:xfrm>
          <a:prstGeom prst="rect">
            <a:avLst/>
          </a:prstGeom>
        </p:spPr>
      </p:pic>
      <p:pic>
        <p:nvPicPr>
          <p:cNvPr id="6" name="図 5" descr="rmse_case1_ts.eps"/>
          <p:cNvPicPr>
            <a:picLocks noChangeAspect="1"/>
          </p:cNvPicPr>
          <p:nvPr/>
        </p:nvPicPr>
        <p:blipFill rotWithShape="1">
          <a:blip r:embed="rId2" cstate="print">
            <a:extLst>
              <a:ext uri="{28A0092B-C50C-407E-A947-70E740481C1C}">
                <a14:useLocalDpi xmlns:a14="http://schemas.microsoft.com/office/drawing/2010/main"/>
              </a:ext>
            </a:extLst>
          </a:blip>
          <a:srcRect t="43208" b="11635"/>
          <a:stretch/>
        </p:blipFill>
        <p:spPr>
          <a:xfrm>
            <a:off x="4512116" y="518482"/>
            <a:ext cx="4651332" cy="4670743"/>
          </a:xfrm>
          <a:prstGeom prst="rect">
            <a:avLst/>
          </a:prstGeom>
        </p:spPr>
      </p:pic>
      <p:sp>
        <p:nvSpPr>
          <p:cNvPr id="8" name="テキスト ボックス 7"/>
          <p:cNvSpPr txBox="1"/>
          <p:nvPr/>
        </p:nvSpPr>
        <p:spPr>
          <a:xfrm>
            <a:off x="2046474" y="2589152"/>
            <a:ext cx="2464590" cy="523220"/>
          </a:xfrm>
          <a:prstGeom prst="rect">
            <a:avLst/>
          </a:prstGeom>
          <a:noFill/>
        </p:spPr>
        <p:txBody>
          <a:bodyPr wrap="square" rtlCol="0">
            <a:spAutoFit/>
          </a:bodyPr>
          <a:lstStyle/>
          <a:p>
            <a:r>
              <a:rPr kumimoji="1" lang="ja-JP" altLang="en-US" sz="2800" dirty="0" smtClean="0">
                <a:solidFill>
                  <a:schemeClr val="bg1"/>
                </a:solidFill>
              </a:rPr>
              <a:t>同化ステップ</a:t>
            </a:r>
            <a:r>
              <a:rPr kumimoji="1" lang="en-US" altLang="ja-JP" sz="2800" dirty="0" smtClean="0">
                <a:solidFill>
                  <a:schemeClr val="bg1"/>
                </a:solidFill>
              </a:rPr>
              <a:t>→</a:t>
            </a:r>
            <a:endParaRPr kumimoji="1" lang="ja-JP" altLang="en-US" sz="2800" dirty="0">
              <a:solidFill>
                <a:schemeClr val="bg1"/>
              </a:solidFill>
            </a:endParaRPr>
          </a:p>
        </p:txBody>
      </p:sp>
      <p:sp>
        <p:nvSpPr>
          <p:cNvPr id="9" name="テキスト ボックス 8"/>
          <p:cNvSpPr txBox="1"/>
          <p:nvPr/>
        </p:nvSpPr>
        <p:spPr>
          <a:xfrm>
            <a:off x="1861890" y="928985"/>
            <a:ext cx="1442163" cy="461665"/>
          </a:xfrm>
          <a:prstGeom prst="rect">
            <a:avLst/>
          </a:prstGeom>
          <a:noFill/>
        </p:spPr>
        <p:txBody>
          <a:bodyPr wrap="square" rtlCol="0">
            <a:spAutoFit/>
          </a:bodyPr>
          <a:lstStyle/>
          <a:p>
            <a:r>
              <a:rPr lang="ja-JP" altLang="en-US" sz="2400" dirty="0" smtClean="0">
                <a:solidFill>
                  <a:srgbClr val="000000"/>
                </a:solidFill>
              </a:rPr>
              <a:t>同化無し</a:t>
            </a:r>
            <a:endParaRPr kumimoji="1" lang="ja-JP" altLang="en-US" sz="2400" dirty="0">
              <a:solidFill>
                <a:srgbClr val="000000"/>
              </a:solidFill>
            </a:endParaRPr>
          </a:p>
        </p:txBody>
      </p:sp>
      <p:sp>
        <p:nvSpPr>
          <p:cNvPr id="10" name="テキスト ボックス 9"/>
          <p:cNvSpPr txBox="1"/>
          <p:nvPr/>
        </p:nvSpPr>
        <p:spPr>
          <a:xfrm>
            <a:off x="3304053" y="867880"/>
            <a:ext cx="1153201" cy="461665"/>
          </a:xfrm>
          <a:prstGeom prst="rect">
            <a:avLst/>
          </a:prstGeom>
          <a:noFill/>
        </p:spPr>
        <p:txBody>
          <a:bodyPr wrap="square" rtlCol="0">
            <a:spAutoFit/>
          </a:bodyPr>
          <a:lstStyle/>
          <a:p>
            <a:r>
              <a:rPr lang="ja-JP" altLang="en-US" sz="2400" b="1" dirty="0" smtClean="0">
                <a:solidFill>
                  <a:schemeClr val="bg2">
                    <a:lumMod val="60000"/>
                    <a:lumOff val="40000"/>
                  </a:schemeClr>
                </a:solidFill>
              </a:rPr>
              <a:t>初期値</a:t>
            </a:r>
            <a:endParaRPr kumimoji="1" lang="ja-JP" altLang="en-US" sz="2400" b="1" dirty="0">
              <a:solidFill>
                <a:schemeClr val="bg2">
                  <a:lumMod val="60000"/>
                  <a:lumOff val="40000"/>
                </a:schemeClr>
              </a:solidFill>
            </a:endParaRPr>
          </a:p>
        </p:txBody>
      </p:sp>
      <p:sp>
        <p:nvSpPr>
          <p:cNvPr id="11" name="テキスト ボックス 10"/>
          <p:cNvSpPr txBox="1"/>
          <p:nvPr/>
        </p:nvSpPr>
        <p:spPr>
          <a:xfrm>
            <a:off x="2616878" y="1769414"/>
            <a:ext cx="1969520" cy="461665"/>
          </a:xfrm>
          <a:prstGeom prst="rect">
            <a:avLst/>
          </a:prstGeom>
          <a:noFill/>
        </p:spPr>
        <p:txBody>
          <a:bodyPr wrap="square" rtlCol="0">
            <a:spAutoFit/>
          </a:bodyPr>
          <a:lstStyle/>
          <a:p>
            <a:r>
              <a:rPr lang="ja-JP" altLang="en-US" sz="2400" dirty="0" smtClean="0">
                <a:solidFill>
                  <a:schemeClr val="accent2"/>
                </a:solidFill>
              </a:rPr>
              <a:t>初期</a:t>
            </a:r>
            <a:r>
              <a:rPr lang="en-US" altLang="ja-JP" sz="2400" dirty="0" smtClean="0">
                <a:solidFill>
                  <a:schemeClr val="accent2"/>
                </a:solidFill>
              </a:rPr>
              <a:t>+</a:t>
            </a:r>
            <a:r>
              <a:rPr lang="ja-JP" altLang="en-US" sz="2400" dirty="0" smtClean="0">
                <a:solidFill>
                  <a:schemeClr val="accent2"/>
                </a:solidFill>
              </a:rPr>
              <a:t>境界値</a:t>
            </a:r>
            <a:endParaRPr kumimoji="1" lang="ja-JP" altLang="en-US" sz="2400" dirty="0">
              <a:solidFill>
                <a:schemeClr val="accent2"/>
              </a:solidFill>
            </a:endParaRPr>
          </a:p>
        </p:txBody>
      </p:sp>
      <p:sp>
        <p:nvSpPr>
          <p:cNvPr id="12" name="テキスト ボックス 11"/>
          <p:cNvSpPr txBox="1"/>
          <p:nvPr/>
        </p:nvSpPr>
        <p:spPr>
          <a:xfrm>
            <a:off x="807183" y="4358557"/>
            <a:ext cx="2948896" cy="523220"/>
          </a:xfrm>
          <a:prstGeom prst="rect">
            <a:avLst/>
          </a:prstGeom>
          <a:noFill/>
        </p:spPr>
        <p:txBody>
          <a:bodyPr wrap="square" rtlCol="0">
            <a:spAutoFit/>
          </a:bodyPr>
          <a:lstStyle/>
          <a:p>
            <a:r>
              <a:rPr lang="en-US" altLang="ja-JP" sz="2800" dirty="0" smtClean="0">
                <a:solidFill>
                  <a:schemeClr val="bg1"/>
                </a:solidFill>
              </a:rPr>
              <a:t>VAD70 (▽)</a:t>
            </a:r>
            <a:endParaRPr kumimoji="1" lang="ja-JP" altLang="en-US" sz="2800" dirty="0">
              <a:solidFill>
                <a:schemeClr val="bg1"/>
              </a:solidFill>
            </a:endParaRPr>
          </a:p>
        </p:txBody>
      </p:sp>
      <p:sp>
        <p:nvSpPr>
          <p:cNvPr id="13" name="テキスト ボックス 12"/>
          <p:cNvSpPr txBox="1"/>
          <p:nvPr/>
        </p:nvSpPr>
        <p:spPr>
          <a:xfrm>
            <a:off x="819667" y="2018449"/>
            <a:ext cx="3560627" cy="523220"/>
          </a:xfrm>
          <a:prstGeom prst="rect">
            <a:avLst/>
          </a:prstGeom>
          <a:noFill/>
        </p:spPr>
        <p:txBody>
          <a:bodyPr wrap="square" rtlCol="0">
            <a:spAutoFit/>
          </a:bodyPr>
          <a:lstStyle/>
          <a:p>
            <a:r>
              <a:rPr lang="en-US" altLang="ja-JP" sz="2800" dirty="0" smtClean="0">
                <a:solidFill>
                  <a:schemeClr val="bg1"/>
                </a:solidFill>
              </a:rPr>
              <a:t>VAD20 (</a:t>
            </a:r>
            <a:r>
              <a:rPr lang="ja-JP" altLang="en-US" sz="2800" dirty="0" smtClean="0">
                <a:solidFill>
                  <a:schemeClr val="bg1"/>
                </a:solidFill>
              </a:rPr>
              <a:t>観測形</a:t>
            </a:r>
            <a:r>
              <a:rPr lang="en-US" altLang="ja-JP" sz="2800" dirty="0" smtClean="0">
                <a:solidFill>
                  <a:schemeClr val="bg1"/>
                </a:solidFill>
              </a:rPr>
              <a:t>▽)</a:t>
            </a:r>
            <a:endParaRPr kumimoji="1" lang="ja-JP" altLang="en-US" sz="2800" dirty="0">
              <a:solidFill>
                <a:schemeClr val="bg1"/>
              </a:solidFill>
            </a:endParaRPr>
          </a:p>
        </p:txBody>
      </p:sp>
      <p:sp>
        <p:nvSpPr>
          <p:cNvPr id="14" name="テキスト ボックス 13"/>
          <p:cNvSpPr txBox="1"/>
          <p:nvPr/>
        </p:nvSpPr>
        <p:spPr>
          <a:xfrm>
            <a:off x="5264540" y="2018449"/>
            <a:ext cx="2948896" cy="523220"/>
          </a:xfrm>
          <a:prstGeom prst="rect">
            <a:avLst/>
          </a:prstGeom>
          <a:noFill/>
        </p:spPr>
        <p:txBody>
          <a:bodyPr wrap="square" rtlCol="0">
            <a:spAutoFit/>
          </a:bodyPr>
          <a:lstStyle/>
          <a:p>
            <a:r>
              <a:rPr lang="en-US" altLang="ja-JP" sz="2800" dirty="0" smtClean="0">
                <a:solidFill>
                  <a:schemeClr val="bg1"/>
                </a:solidFill>
              </a:rPr>
              <a:t>PPI (−)</a:t>
            </a:r>
            <a:endParaRPr kumimoji="1" lang="ja-JP" altLang="en-US" sz="2800" dirty="0">
              <a:solidFill>
                <a:schemeClr val="bg1"/>
              </a:solidFill>
            </a:endParaRPr>
          </a:p>
        </p:txBody>
      </p:sp>
      <p:sp>
        <p:nvSpPr>
          <p:cNvPr id="15" name="テキスト ボックス 14"/>
          <p:cNvSpPr txBox="1"/>
          <p:nvPr/>
        </p:nvSpPr>
        <p:spPr>
          <a:xfrm>
            <a:off x="5264540" y="4269413"/>
            <a:ext cx="2948896" cy="523220"/>
          </a:xfrm>
          <a:prstGeom prst="rect">
            <a:avLst/>
          </a:prstGeom>
          <a:noFill/>
        </p:spPr>
        <p:txBody>
          <a:bodyPr wrap="square" rtlCol="0">
            <a:spAutoFit/>
          </a:bodyPr>
          <a:lstStyle/>
          <a:p>
            <a:r>
              <a:rPr lang="en-US" altLang="ja-JP" sz="2800" dirty="0" smtClean="0">
                <a:solidFill>
                  <a:schemeClr val="bg1"/>
                </a:solidFill>
              </a:rPr>
              <a:t>RHI (∩)</a:t>
            </a:r>
            <a:endParaRPr kumimoji="1" lang="ja-JP" altLang="en-US" sz="2800" dirty="0">
              <a:solidFill>
                <a:schemeClr val="bg1"/>
              </a:solidFill>
            </a:endParaRPr>
          </a:p>
        </p:txBody>
      </p:sp>
      <p:sp>
        <p:nvSpPr>
          <p:cNvPr id="16" name="テキスト ボックス 15"/>
          <p:cNvSpPr txBox="1"/>
          <p:nvPr/>
        </p:nvSpPr>
        <p:spPr>
          <a:xfrm>
            <a:off x="1" y="5197978"/>
            <a:ext cx="9143998" cy="1384995"/>
          </a:xfrm>
          <a:prstGeom prst="rect">
            <a:avLst/>
          </a:prstGeom>
          <a:noFill/>
        </p:spPr>
        <p:txBody>
          <a:bodyPr wrap="square" rtlCol="0">
            <a:spAutoFit/>
          </a:bodyPr>
          <a:lstStyle/>
          <a:p>
            <a:pPr marL="285750" indent="-285750">
              <a:buFont typeface="Arial"/>
              <a:buChar char="•"/>
            </a:pPr>
            <a:r>
              <a:rPr lang="ja-JP" altLang="en-US" sz="2800" dirty="0" smtClean="0"/>
              <a:t>いずれの観測モードでも第一推定値</a:t>
            </a:r>
            <a:r>
              <a:rPr lang="en-US" altLang="ja-JP" sz="2800" dirty="0" smtClean="0"/>
              <a:t>-</a:t>
            </a:r>
            <a:r>
              <a:rPr lang="ja-JP" altLang="en-US" sz="2800" dirty="0" smtClean="0"/>
              <a:t>解析値の変化は</a:t>
            </a:r>
            <a:endParaRPr lang="en-US" altLang="ja-JP" sz="2800" dirty="0" smtClean="0"/>
          </a:p>
          <a:p>
            <a:r>
              <a:rPr lang="ja-JP" altLang="ja-JP" sz="2800" dirty="0"/>
              <a:t>　</a:t>
            </a:r>
            <a:r>
              <a:rPr lang="en-US" altLang="ja-JP" sz="2800" dirty="0" smtClean="0"/>
              <a:t> </a:t>
            </a:r>
            <a:r>
              <a:rPr lang="ja-JP" altLang="en-US" sz="2800" dirty="0" smtClean="0"/>
              <a:t>ほぼ見られない</a:t>
            </a:r>
            <a:r>
              <a:rPr lang="en-US" altLang="ja-JP" sz="2800" dirty="0" smtClean="0"/>
              <a:t>(</a:t>
            </a:r>
            <a:r>
              <a:rPr lang="ja-JP" altLang="en-US" sz="2800" dirty="0" smtClean="0"/>
              <a:t>考えられる理由は前述</a:t>
            </a:r>
            <a:r>
              <a:rPr lang="en-US" altLang="ja-JP" sz="2800" dirty="0" smtClean="0"/>
              <a:t>)</a:t>
            </a:r>
          </a:p>
          <a:p>
            <a:pPr marL="285750" indent="-285750">
              <a:buFont typeface="Arial"/>
              <a:buChar char="•"/>
            </a:pPr>
            <a:r>
              <a:rPr lang="en-US" altLang="ja-JP" sz="2800" dirty="0" smtClean="0">
                <a:solidFill>
                  <a:schemeClr val="accent6"/>
                </a:solidFill>
              </a:rPr>
              <a:t>VAD</a:t>
            </a:r>
            <a:r>
              <a:rPr lang="ja-JP" altLang="en-US" sz="2800" dirty="0" smtClean="0">
                <a:solidFill>
                  <a:schemeClr val="accent6"/>
                </a:solidFill>
              </a:rPr>
              <a:t>の</a:t>
            </a:r>
            <a:r>
              <a:rPr lang="en-US" altLang="ja-JP" sz="2800" dirty="0" smtClean="0">
                <a:solidFill>
                  <a:schemeClr val="accent6"/>
                </a:solidFill>
              </a:rPr>
              <a:t>2</a:t>
            </a:r>
            <a:r>
              <a:rPr lang="ja-JP" altLang="en-US" sz="2800" dirty="0" smtClean="0">
                <a:solidFill>
                  <a:schemeClr val="accent6"/>
                </a:solidFill>
              </a:rPr>
              <a:t>つが安定して比較的低い</a:t>
            </a:r>
            <a:r>
              <a:rPr lang="en-US" altLang="ja-JP" sz="2800" dirty="0" smtClean="0">
                <a:solidFill>
                  <a:schemeClr val="accent6"/>
                </a:solidFill>
              </a:rPr>
              <a:t>RMSE</a:t>
            </a:r>
            <a:r>
              <a:rPr lang="ja-JP" altLang="en-US" sz="2800" dirty="0" smtClean="0">
                <a:solidFill>
                  <a:schemeClr val="accent6"/>
                </a:solidFill>
              </a:rPr>
              <a:t>を達成する</a:t>
            </a:r>
            <a:endParaRPr kumimoji="1" lang="ja-JP" altLang="en-US" sz="2800" dirty="0">
              <a:solidFill>
                <a:schemeClr val="accent6"/>
              </a:solidFill>
            </a:endParaRPr>
          </a:p>
        </p:txBody>
      </p:sp>
    </p:spTree>
    <p:extLst>
      <p:ext uri="{BB962C8B-B14F-4D97-AF65-F5344CB8AC3E}">
        <p14:creationId xmlns:p14="http://schemas.microsoft.com/office/powerpoint/2010/main" val="42036196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 y="27606"/>
            <a:ext cx="9144000" cy="523220"/>
          </a:xfrm>
          <a:prstGeom prst="rect">
            <a:avLst/>
          </a:prstGeom>
          <a:noFill/>
        </p:spPr>
        <p:txBody>
          <a:bodyPr wrap="square" rtlCol="0">
            <a:spAutoFit/>
          </a:bodyPr>
          <a:lstStyle/>
          <a:p>
            <a:r>
              <a:rPr kumimoji="1" lang="ja-JP" altLang="en-US" sz="2800" dirty="0" smtClean="0">
                <a:solidFill>
                  <a:srgbClr val="FFFF00"/>
                </a:solidFill>
              </a:rPr>
              <a:t>結果</a:t>
            </a:r>
            <a:r>
              <a:rPr kumimoji="1" lang="en-US" altLang="ja-JP" sz="2800" dirty="0" smtClean="0">
                <a:solidFill>
                  <a:srgbClr val="FFFF00"/>
                </a:solidFill>
              </a:rPr>
              <a:t>: 3</a:t>
            </a:r>
            <a:r>
              <a:rPr lang="ja-JP" altLang="en-US" sz="2800" dirty="0" smtClean="0">
                <a:solidFill>
                  <a:srgbClr val="FFFF00"/>
                </a:solidFill>
              </a:rPr>
              <a:t>ケース・全時間平均での誤差低減率</a:t>
            </a:r>
            <a:endParaRPr kumimoji="1" lang="ja-JP" altLang="en-US" sz="2800" dirty="0">
              <a:solidFill>
                <a:srgbClr val="FFFF00"/>
              </a:solidFill>
            </a:endParaRPr>
          </a:p>
        </p:txBody>
      </p:sp>
      <p:grpSp>
        <p:nvGrpSpPr>
          <p:cNvPr id="6" name="図形グループ 5"/>
          <p:cNvGrpSpPr/>
          <p:nvPr/>
        </p:nvGrpSpPr>
        <p:grpSpPr>
          <a:xfrm>
            <a:off x="108223" y="633266"/>
            <a:ext cx="5413115" cy="4813211"/>
            <a:chOff x="249472" y="873230"/>
            <a:chExt cx="4513176" cy="4013007"/>
          </a:xfrm>
        </p:grpSpPr>
        <p:sp>
          <p:nvSpPr>
            <p:cNvPr id="4" name="正方形/長方形 3"/>
            <p:cNvSpPr/>
            <p:nvPr/>
          </p:nvSpPr>
          <p:spPr>
            <a:xfrm>
              <a:off x="249472" y="873230"/>
              <a:ext cx="4513176" cy="401300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5" name="図 4" descr="rmse_caseA_scanA.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9702" y="923837"/>
              <a:ext cx="4356100" cy="3962400"/>
            </a:xfrm>
            <a:prstGeom prst="rect">
              <a:avLst/>
            </a:prstGeom>
          </p:spPr>
        </p:pic>
      </p:grpSp>
      <p:sp>
        <p:nvSpPr>
          <p:cNvPr id="3" name="テキスト ボックス 2"/>
          <p:cNvSpPr txBox="1"/>
          <p:nvPr/>
        </p:nvSpPr>
        <p:spPr>
          <a:xfrm>
            <a:off x="108825" y="5553121"/>
            <a:ext cx="8927555" cy="954107"/>
          </a:xfrm>
          <a:prstGeom prst="rect">
            <a:avLst/>
          </a:prstGeom>
          <a:noFill/>
        </p:spPr>
        <p:txBody>
          <a:bodyPr wrap="square" rtlCol="0">
            <a:spAutoFit/>
          </a:bodyPr>
          <a:lstStyle/>
          <a:p>
            <a:r>
              <a:rPr kumimoji="1" lang="ja-JP" altLang="en-US" sz="2800" dirty="0" smtClean="0"/>
              <a:t>図</a:t>
            </a:r>
            <a:r>
              <a:rPr kumimoji="1" lang="en-US" altLang="ja-JP" sz="2800" dirty="0" smtClean="0"/>
              <a:t>: </a:t>
            </a:r>
            <a:r>
              <a:rPr kumimoji="1" lang="ja-JP" altLang="en-US" sz="2800" dirty="0" smtClean="0"/>
              <a:t>同化なしアンサンブルランの誤差、に対する</a:t>
            </a:r>
            <a:endParaRPr kumimoji="1" lang="en-US" altLang="ja-JP" sz="2800" dirty="0" smtClean="0"/>
          </a:p>
          <a:p>
            <a:r>
              <a:rPr kumimoji="1" lang="ja-JP" altLang="en-US" sz="2800" dirty="0" smtClean="0"/>
              <a:t>同化導入による誤差の低減率。</a:t>
            </a:r>
            <a:r>
              <a:rPr kumimoji="1" lang="en-US" altLang="ja-JP" sz="2800" dirty="0" smtClean="0"/>
              <a:t>(PTB-DA)/DA × 100</a:t>
            </a:r>
            <a:r>
              <a:rPr kumimoji="1" lang="ja-JP" altLang="en-US" sz="2800" dirty="0" smtClean="0"/>
              <a:t>で算出。</a:t>
            </a:r>
            <a:endParaRPr kumimoji="1" lang="ja-JP" altLang="en-US" sz="2800" dirty="0"/>
          </a:p>
        </p:txBody>
      </p:sp>
      <p:sp>
        <p:nvSpPr>
          <p:cNvPr id="7" name="テキスト ボックス 6"/>
          <p:cNvSpPr txBox="1"/>
          <p:nvPr/>
        </p:nvSpPr>
        <p:spPr>
          <a:xfrm>
            <a:off x="5521338" y="626160"/>
            <a:ext cx="3622662" cy="4832093"/>
          </a:xfrm>
          <a:prstGeom prst="rect">
            <a:avLst/>
          </a:prstGeom>
          <a:noFill/>
        </p:spPr>
        <p:txBody>
          <a:bodyPr wrap="square" rtlCol="0">
            <a:spAutoFit/>
          </a:bodyPr>
          <a:lstStyle/>
          <a:p>
            <a:pPr marL="285750" indent="-285750">
              <a:buFont typeface="Arial"/>
              <a:buChar char="•"/>
            </a:pPr>
            <a:r>
              <a:rPr kumimoji="1" lang="ja-JP" altLang="en-US" sz="2800" dirty="0" smtClean="0"/>
              <a:t>初期値のみ修正</a:t>
            </a:r>
            <a:r>
              <a:rPr lang="en-US" altLang="ja-JP" sz="2800" dirty="0" smtClean="0"/>
              <a:t>:</a:t>
            </a:r>
          </a:p>
          <a:p>
            <a:r>
              <a:rPr kumimoji="1" lang="en-US" altLang="ja-JP" sz="2800" dirty="0" smtClean="0"/>
              <a:t>   RMSE</a:t>
            </a:r>
            <a:r>
              <a:rPr kumimoji="1" lang="ja-JP" altLang="en-US" sz="2800" dirty="0" smtClean="0"/>
              <a:t>の低減率は</a:t>
            </a:r>
            <a:endParaRPr kumimoji="1" lang="en-US" altLang="ja-JP" sz="2800" dirty="0" smtClean="0"/>
          </a:p>
          <a:p>
            <a:r>
              <a:rPr lang="en-US" altLang="ja-JP" sz="2800" dirty="0"/>
              <a:t> </a:t>
            </a:r>
            <a:r>
              <a:rPr lang="en-US" altLang="ja-JP" sz="2800" dirty="0" smtClean="0"/>
              <a:t>  </a:t>
            </a:r>
            <a:r>
              <a:rPr kumimoji="1" lang="ja-JP" altLang="en-US" sz="2800" dirty="0" smtClean="0"/>
              <a:t>いずれのスキャン</a:t>
            </a:r>
            <a:endParaRPr kumimoji="1" lang="en-US" altLang="ja-JP" sz="2800" dirty="0" smtClean="0"/>
          </a:p>
          <a:p>
            <a:r>
              <a:rPr lang="en-US" altLang="ja-JP" sz="2800" dirty="0"/>
              <a:t> </a:t>
            </a:r>
            <a:r>
              <a:rPr lang="en-US" altLang="ja-JP" sz="2800" dirty="0" smtClean="0"/>
              <a:t>  </a:t>
            </a:r>
            <a:r>
              <a:rPr kumimoji="1" lang="ja-JP" altLang="en-US" sz="2800" dirty="0" smtClean="0"/>
              <a:t>モードでも</a:t>
            </a:r>
            <a:r>
              <a:rPr kumimoji="1" lang="en-US" altLang="ja-JP" sz="2800" dirty="0" smtClean="0"/>
              <a:t>1%</a:t>
            </a:r>
            <a:r>
              <a:rPr kumimoji="1" lang="ja-JP" altLang="en-US" sz="2800" dirty="0" smtClean="0"/>
              <a:t>程度。</a:t>
            </a:r>
            <a:endParaRPr kumimoji="1" lang="en-US" altLang="ja-JP" sz="2800" dirty="0" smtClean="0"/>
          </a:p>
          <a:p>
            <a:endParaRPr kumimoji="1" lang="en-US" altLang="ja-JP" sz="800" dirty="0" smtClean="0"/>
          </a:p>
          <a:p>
            <a:pPr marL="285750" indent="-285750">
              <a:buFont typeface="Arial"/>
              <a:buChar char="•"/>
            </a:pPr>
            <a:r>
              <a:rPr lang="en-US" altLang="ja-JP" sz="2800" dirty="0" smtClean="0"/>
              <a:t>+</a:t>
            </a:r>
            <a:r>
              <a:rPr lang="ja-JP" altLang="en-US" sz="2800" dirty="0" smtClean="0"/>
              <a:t>境界値修正</a:t>
            </a:r>
            <a:r>
              <a:rPr lang="en-US" altLang="ja-JP" sz="2800" dirty="0" smtClean="0"/>
              <a:t>:</a:t>
            </a:r>
          </a:p>
          <a:p>
            <a:r>
              <a:rPr lang="en-US" altLang="ja-JP" sz="2800" dirty="0" smtClean="0"/>
              <a:t>   </a:t>
            </a:r>
            <a:r>
              <a:rPr lang="ja-JP" altLang="en-US" sz="2800" dirty="0" smtClean="0"/>
              <a:t>低減率は増加</a:t>
            </a:r>
            <a:endParaRPr lang="en-US" altLang="ja-JP" sz="2800" dirty="0" smtClean="0"/>
          </a:p>
          <a:p>
            <a:r>
              <a:rPr lang="en-US" altLang="ja-JP" sz="2800" dirty="0"/>
              <a:t> </a:t>
            </a:r>
            <a:r>
              <a:rPr lang="en-US" altLang="ja-JP" sz="2800" dirty="0" smtClean="0"/>
              <a:t> </a:t>
            </a:r>
            <a:r>
              <a:rPr lang="en-US" altLang="ja-JP" sz="2800" dirty="0" smtClean="0">
                <a:solidFill>
                  <a:srgbClr val="F79646"/>
                </a:solidFill>
              </a:rPr>
              <a:t> </a:t>
            </a:r>
            <a:r>
              <a:rPr lang="ja-JP" altLang="en-US" sz="2800" dirty="0" smtClean="0">
                <a:solidFill>
                  <a:srgbClr val="F79646"/>
                </a:solidFill>
              </a:rPr>
              <a:t>最大は</a:t>
            </a:r>
            <a:r>
              <a:rPr lang="en-US" altLang="ja-JP" sz="2800" dirty="0" smtClean="0">
                <a:solidFill>
                  <a:srgbClr val="F79646"/>
                </a:solidFill>
              </a:rPr>
              <a:t>VAD20</a:t>
            </a:r>
            <a:r>
              <a:rPr lang="ja-JP" altLang="en-US" sz="2800" dirty="0" smtClean="0">
                <a:solidFill>
                  <a:srgbClr val="F79646"/>
                </a:solidFill>
              </a:rPr>
              <a:t>で</a:t>
            </a:r>
            <a:r>
              <a:rPr lang="en-US" altLang="ja-JP" sz="2800" dirty="0" smtClean="0">
                <a:solidFill>
                  <a:srgbClr val="F79646"/>
                </a:solidFill>
              </a:rPr>
              <a:t>6%</a:t>
            </a:r>
            <a:r>
              <a:rPr lang="ja-JP" altLang="en-US" sz="2800" dirty="0" smtClean="0">
                <a:solidFill>
                  <a:srgbClr val="F79646"/>
                </a:solidFill>
              </a:rPr>
              <a:t>弱</a:t>
            </a:r>
            <a:r>
              <a:rPr lang="ja-JP" altLang="en-US" sz="2800" dirty="0" smtClean="0"/>
              <a:t>。</a:t>
            </a:r>
            <a:endParaRPr lang="en-US" altLang="ja-JP" dirty="0" smtClean="0"/>
          </a:p>
          <a:p>
            <a:pPr marL="285750" indent="-285750">
              <a:buFont typeface="Arial"/>
              <a:buChar char="•"/>
            </a:pPr>
            <a:endParaRPr lang="en-US" altLang="ja-JP" sz="800" dirty="0" smtClean="0"/>
          </a:p>
          <a:p>
            <a:pPr marL="285750" indent="-285750">
              <a:buFont typeface="Arial"/>
              <a:buChar char="•"/>
            </a:pPr>
            <a:r>
              <a:rPr lang="en-US" altLang="ja-JP" sz="2800" dirty="0" smtClean="0"/>
              <a:t>VAD70</a:t>
            </a:r>
            <a:r>
              <a:rPr lang="ja-JP" altLang="en-US" sz="2800" dirty="0" smtClean="0"/>
              <a:t>も同成績</a:t>
            </a:r>
            <a:endParaRPr lang="en-US" altLang="ja-JP" sz="2800" dirty="0" smtClean="0"/>
          </a:p>
          <a:p>
            <a:r>
              <a:rPr lang="en-US" altLang="ja-JP" sz="2800" dirty="0" smtClean="0"/>
              <a:t> →</a:t>
            </a:r>
            <a:r>
              <a:rPr lang="ja-JP" altLang="en-US" sz="2800" dirty="0" smtClean="0"/>
              <a:t>推奨スキャンモード</a:t>
            </a:r>
            <a:endParaRPr lang="en-US" altLang="ja-JP" sz="2800" dirty="0" smtClean="0"/>
          </a:p>
          <a:p>
            <a:r>
              <a:rPr lang="en-US" altLang="ja-JP" sz="2800" dirty="0"/>
              <a:t> </a:t>
            </a:r>
            <a:r>
              <a:rPr lang="en-US" altLang="ja-JP" sz="2800" dirty="0" smtClean="0"/>
              <a:t>    </a:t>
            </a:r>
            <a:r>
              <a:rPr lang="ja-JP" altLang="en-US" sz="2800" dirty="0" smtClean="0"/>
              <a:t>として考えられる</a:t>
            </a:r>
            <a:endParaRPr kumimoji="1" lang="ja-JP" altLang="en-US" sz="2800" dirty="0"/>
          </a:p>
        </p:txBody>
      </p:sp>
    </p:spTree>
    <p:extLst>
      <p:ext uri="{BB962C8B-B14F-4D97-AF65-F5344CB8AC3E}">
        <p14:creationId xmlns:p14="http://schemas.microsoft.com/office/powerpoint/2010/main" val="42036196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 y="27606"/>
            <a:ext cx="9144000" cy="523220"/>
          </a:xfrm>
          <a:prstGeom prst="rect">
            <a:avLst/>
          </a:prstGeom>
          <a:noFill/>
        </p:spPr>
        <p:txBody>
          <a:bodyPr wrap="square" rtlCol="0">
            <a:spAutoFit/>
          </a:bodyPr>
          <a:lstStyle/>
          <a:p>
            <a:r>
              <a:rPr kumimoji="1" lang="ja-JP" altLang="en-US" sz="2800" dirty="0" smtClean="0">
                <a:solidFill>
                  <a:srgbClr val="FFFF00"/>
                </a:solidFill>
              </a:rPr>
              <a:t>まとめ</a:t>
            </a:r>
            <a:endParaRPr kumimoji="1" lang="ja-JP" altLang="en-US" sz="2800" dirty="0">
              <a:solidFill>
                <a:srgbClr val="FFFF00"/>
              </a:solidFill>
            </a:endParaRPr>
          </a:p>
        </p:txBody>
      </p:sp>
      <p:sp>
        <p:nvSpPr>
          <p:cNvPr id="3" name="テキスト ボックス 2"/>
          <p:cNvSpPr txBox="1"/>
          <p:nvPr/>
        </p:nvSpPr>
        <p:spPr>
          <a:xfrm>
            <a:off x="0" y="544299"/>
            <a:ext cx="9144000" cy="1077218"/>
          </a:xfrm>
          <a:prstGeom prst="rect">
            <a:avLst/>
          </a:prstGeom>
          <a:noFill/>
        </p:spPr>
        <p:txBody>
          <a:bodyPr wrap="square" rtlCol="0">
            <a:spAutoFit/>
          </a:bodyPr>
          <a:lstStyle/>
          <a:p>
            <a:pPr algn="ctr"/>
            <a:r>
              <a:rPr lang="ja-JP" altLang="en-US" sz="3200" dirty="0">
                <a:solidFill>
                  <a:srgbClr val="FFFF00"/>
                </a:solidFill>
              </a:rPr>
              <a:t>海陸風の実況監視に向けた</a:t>
            </a:r>
            <a:endParaRPr lang="en-US" altLang="ja-JP" sz="3200" dirty="0">
              <a:solidFill>
                <a:srgbClr val="FFFF00"/>
              </a:solidFill>
            </a:endParaRPr>
          </a:p>
          <a:p>
            <a:pPr algn="ctr"/>
            <a:r>
              <a:rPr lang="ja-JP" altLang="en-US" sz="3200" dirty="0">
                <a:solidFill>
                  <a:srgbClr val="FFFF00"/>
                </a:solidFill>
              </a:rPr>
              <a:t>ドップラーライダーの最適観測方法の</a:t>
            </a:r>
            <a:r>
              <a:rPr lang="ja-JP" altLang="en-US" sz="3200" dirty="0" smtClean="0">
                <a:solidFill>
                  <a:srgbClr val="FFFF00"/>
                </a:solidFill>
              </a:rPr>
              <a:t>検討</a:t>
            </a:r>
            <a:endParaRPr lang="ja-JP" altLang="en-US" sz="3200" dirty="0">
              <a:solidFill>
                <a:srgbClr val="FFFF00"/>
              </a:solidFill>
            </a:endParaRPr>
          </a:p>
        </p:txBody>
      </p:sp>
      <p:sp>
        <p:nvSpPr>
          <p:cNvPr id="4" name="テキスト ボックス 3"/>
          <p:cNvSpPr txBox="1"/>
          <p:nvPr/>
        </p:nvSpPr>
        <p:spPr>
          <a:xfrm>
            <a:off x="1" y="1840277"/>
            <a:ext cx="9143999" cy="4231928"/>
          </a:xfrm>
          <a:prstGeom prst="rect">
            <a:avLst/>
          </a:prstGeom>
          <a:noFill/>
        </p:spPr>
        <p:txBody>
          <a:bodyPr wrap="square" rtlCol="0">
            <a:spAutoFit/>
          </a:bodyPr>
          <a:lstStyle/>
          <a:p>
            <a:pPr marL="457200" indent="-457200">
              <a:buFont typeface="Arial"/>
              <a:buChar char="•"/>
            </a:pPr>
            <a:r>
              <a:rPr kumimoji="1" lang="ja-JP" altLang="en-US" sz="2800" dirty="0" smtClean="0"/>
              <a:t>ドップラーライダー運用に使用される</a:t>
            </a:r>
            <a:r>
              <a:rPr kumimoji="1" lang="en-US" altLang="ja-JP" sz="2800" dirty="0" smtClean="0"/>
              <a:t>4</a:t>
            </a:r>
            <a:r>
              <a:rPr kumimoji="1" lang="ja-JP" altLang="en-US" sz="2800" dirty="0" smtClean="0"/>
              <a:t>つのスキャンタイプごとに、局所アンサンブル変換カルマンフィルタを通して数値モデルの性能が向上されうるかについて検討した</a:t>
            </a:r>
            <a:endParaRPr kumimoji="1" lang="en-US" altLang="ja-JP" sz="2800" dirty="0" smtClean="0"/>
          </a:p>
          <a:p>
            <a:endParaRPr kumimoji="1" lang="en-US" altLang="ja-JP" sz="2800" dirty="0" smtClean="0"/>
          </a:p>
          <a:p>
            <a:pPr marL="914400" lvl="1" indent="-457200">
              <a:buFont typeface="ヒラギノ角ゴ ProN W3"/>
              <a:buChar char="-"/>
            </a:pPr>
            <a:r>
              <a:rPr lang="ja-JP" altLang="en-US" sz="2800" dirty="0" smtClean="0">
                <a:solidFill>
                  <a:srgbClr val="F79646"/>
                </a:solidFill>
              </a:rPr>
              <a:t>中心から円錐形に観測すると数値モデルとの親和性が高く、精度向上が図れる</a:t>
            </a:r>
            <a:r>
              <a:rPr lang="en-US" altLang="ja-JP" sz="2800" dirty="0" smtClean="0">
                <a:solidFill>
                  <a:srgbClr val="F79646"/>
                </a:solidFill>
              </a:rPr>
              <a:t>(</a:t>
            </a:r>
            <a:r>
              <a:rPr lang="ja-JP" altLang="en-US" sz="2800" dirty="0" smtClean="0">
                <a:solidFill>
                  <a:srgbClr val="F79646"/>
                </a:solidFill>
              </a:rPr>
              <a:t>仰角</a:t>
            </a:r>
            <a:r>
              <a:rPr lang="en-US" altLang="ja-JP" sz="2800" dirty="0" smtClean="0">
                <a:solidFill>
                  <a:srgbClr val="F79646"/>
                </a:solidFill>
              </a:rPr>
              <a:t>20-70</a:t>
            </a:r>
            <a:r>
              <a:rPr lang="ja-JP" altLang="en-US" sz="2800" dirty="0" smtClean="0">
                <a:solidFill>
                  <a:srgbClr val="F79646"/>
                </a:solidFill>
              </a:rPr>
              <a:t>の差は小さい</a:t>
            </a:r>
            <a:r>
              <a:rPr lang="en-US" altLang="ja-JP" sz="2800" dirty="0" smtClean="0">
                <a:solidFill>
                  <a:srgbClr val="F79646"/>
                </a:solidFill>
              </a:rPr>
              <a:t>)</a:t>
            </a:r>
          </a:p>
          <a:p>
            <a:pPr marL="914400" lvl="1" indent="-457200">
              <a:buFont typeface="ヒラギノ角ゴ ProN W3"/>
              <a:buChar char="-"/>
            </a:pPr>
            <a:endParaRPr lang="en-US" altLang="ja-JP" sz="800" dirty="0" smtClean="0">
              <a:solidFill>
                <a:srgbClr val="F79646"/>
              </a:solidFill>
            </a:endParaRPr>
          </a:p>
          <a:p>
            <a:pPr marL="914400" lvl="1" indent="-457200">
              <a:buFont typeface="ヒラギノ角ゴ ProN W3"/>
              <a:buChar char="-"/>
            </a:pPr>
            <a:r>
              <a:rPr kumimoji="1" lang="ja-JP" altLang="en-US" sz="2800" dirty="0" smtClean="0"/>
              <a:t>仰角が小さすぎると全体への修正効果は限定的</a:t>
            </a:r>
            <a:endParaRPr kumimoji="1" lang="en-US" altLang="ja-JP" sz="2800" dirty="0" smtClean="0"/>
          </a:p>
          <a:p>
            <a:pPr marL="914400" lvl="1" indent="-457200">
              <a:buFont typeface="ヒラギノ角ゴ ProN W3"/>
              <a:buChar char="-"/>
            </a:pPr>
            <a:endParaRPr kumimoji="1" lang="en-US" altLang="ja-JP" sz="800" dirty="0" smtClean="0"/>
          </a:p>
          <a:p>
            <a:pPr marL="914400" lvl="1" indent="-457200">
              <a:buFont typeface="ヒラギノ角ゴ ProN W3"/>
              <a:buChar char="-"/>
            </a:pPr>
            <a:r>
              <a:rPr lang="ja-JP" altLang="en-US" sz="2800" dirty="0" smtClean="0"/>
              <a:t>緯度経度平面の特定線のみで観測した場合でも</a:t>
            </a:r>
            <a:endParaRPr lang="en-US" altLang="ja-JP" sz="2800" dirty="0" smtClean="0"/>
          </a:p>
          <a:p>
            <a:pPr lvl="1"/>
            <a:r>
              <a:rPr lang="en-US" altLang="ja-JP" sz="2800" dirty="0"/>
              <a:t> </a:t>
            </a:r>
            <a:r>
              <a:rPr lang="en-US" altLang="ja-JP" sz="2800" dirty="0" smtClean="0"/>
              <a:t>     </a:t>
            </a:r>
            <a:r>
              <a:rPr lang="ja-JP" altLang="en-US" sz="2800" dirty="0" smtClean="0"/>
              <a:t>下層</a:t>
            </a:r>
            <a:r>
              <a:rPr lang="en-US" altLang="ja-JP" sz="2800" dirty="0" smtClean="0"/>
              <a:t>1</a:t>
            </a:r>
            <a:r>
              <a:rPr lang="ja-JP" altLang="en-US" sz="2800" dirty="0" smtClean="0"/>
              <a:t>層観測と同程度の改善が見込まれる</a:t>
            </a:r>
            <a:endParaRPr lang="en-US" altLang="ja-JP" sz="2800" dirty="0" smtClean="0"/>
          </a:p>
        </p:txBody>
      </p:sp>
    </p:spTree>
    <p:extLst>
      <p:ext uri="{BB962C8B-B14F-4D97-AF65-F5344CB8AC3E}">
        <p14:creationId xmlns:p14="http://schemas.microsoft.com/office/powerpoint/2010/main" val="42036196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61915" y="6026646"/>
            <a:ext cx="3960561" cy="523220"/>
          </a:xfrm>
          <a:prstGeom prst="rect">
            <a:avLst/>
          </a:prstGeom>
          <a:noFill/>
        </p:spPr>
        <p:txBody>
          <a:bodyPr wrap="square" rtlCol="0">
            <a:spAutoFit/>
          </a:bodyPr>
          <a:lstStyle/>
          <a:p>
            <a:pPr algn="r"/>
            <a:r>
              <a:rPr kumimoji="1" lang="ja-JP" altLang="en-US" sz="2800" dirty="0" smtClean="0"/>
              <a:t>ここから予備資料</a:t>
            </a:r>
            <a:endParaRPr kumimoji="1" lang="ja-JP" altLang="en-US" sz="2800" dirty="0"/>
          </a:p>
        </p:txBody>
      </p:sp>
    </p:spTree>
    <p:extLst>
      <p:ext uri="{BB962C8B-B14F-4D97-AF65-F5344CB8AC3E}">
        <p14:creationId xmlns:p14="http://schemas.microsoft.com/office/powerpoint/2010/main" val="42036196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 y="27606"/>
            <a:ext cx="9144000" cy="523220"/>
          </a:xfrm>
          <a:prstGeom prst="rect">
            <a:avLst/>
          </a:prstGeom>
          <a:noFill/>
        </p:spPr>
        <p:txBody>
          <a:bodyPr wrap="square" rtlCol="0">
            <a:spAutoFit/>
          </a:bodyPr>
          <a:lstStyle/>
          <a:p>
            <a:r>
              <a:rPr kumimoji="1" lang="ja-JP" altLang="en-US" sz="2800" dirty="0" smtClean="0">
                <a:solidFill>
                  <a:srgbClr val="FFFF00"/>
                </a:solidFill>
              </a:rPr>
              <a:t>考察</a:t>
            </a:r>
            <a:r>
              <a:rPr kumimoji="1" lang="en-US" altLang="ja-JP" sz="2800" dirty="0" smtClean="0">
                <a:solidFill>
                  <a:srgbClr val="FFFF00"/>
                </a:solidFill>
              </a:rPr>
              <a:t>: </a:t>
            </a:r>
            <a:r>
              <a:rPr kumimoji="1" lang="ja-JP" altLang="en-US" sz="2800" dirty="0" smtClean="0">
                <a:solidFill>
                  <a:srgbClr val="FFFF00"/>
                </a:solidFill>
              </a:rPr>
              <a:t>なぜ</a:t>
            </a:r>
            <a:r>
              <a:rPr kumimoji="1" lang="en-US" altLang="ja-JP" sz="2800" dirty="0" smtClean="0">
                <a:solidFill>
                  <a:srgbClr val="FFFF00"/>
                </a:solidFill>
              </a:rPr>
              <a:t>PPI</a:t>
            </a:r>
            <a:r>
              <a:rPr kumimoji="1" lang="ja-JP" altLang="en-US" sz="2800" dirty="0" smtClean="0">
                <a:solidFill>
                  <a:srgbClr val="FFFF00"/>
                </a:solidFill>
              </a:rPr>
              <a:t>は</a:t>
            </a:r>
            <a:r>
              <a:rPr lang="ja-JP" altLang="en-US" sz="2800" dirty="0" smtClean="0">
                <a:solidFill>
                  <a:srgbClr val="FFFF00"/>
                </a:solidFill>
              </a:rPr>
              <a:t>データ同化すると悪くなる？</a:t>
            </a:r>
            <a:endParaRPr kumimoji="1" lang="ja-JP" altLang="en-US" sz="2800" dirty="0">
              <a:solidFill>
                <a:srgbClr val="FFFF00"/>
              </a:solidFill>
            </a:endParaRPr>
          </a:p>
        </p:txBody>
      </p:sp>
      <p:sp>
        <p:nvSpPr>
          <p:cNvPr id="3" name="テキスト ボックス 2"/>
          <p:cNvSpPr txBox="1"/>
          <p:nvPr/>
        </p:nvSpPr>
        <p:spPr>
          <a:xfrm>
            <a:off x="3" y="583112"/>
            <a:ext cx="9143998" cy="5693867"/>
          </a:xfrm>
          <a:prstGeom prst="rect">
            <a:avLst/>
          </a:prstGeom>
          <a:noFill/>
        </p:spPr>
        <p:txBody>
          <a:bodyPr wrap="square" rtlCol="0">
            <a:spAutoFit/>
          </a:bodyPr>
          <a:lstStyle/>
          <a:p>
            <a:pPr marL="285750" indent="-285750">
              <a:buFont typeface="Arial"/>
              <a:buChar char="•"/>
            </a:pPr>
            <a:r>
              <a:rPr kumimoji="1" lang="en-US" altLang="ja-JP" sz="2800" dirty="0" smtClean="0"/>
              <a:t>DA</a:t>
            </a:r>
            <a:r>
              <a:rPr kumimoji="1" lang="ja-JP" altLang="en-US" sz="2800" dirty="0" smtClean="0"/>
              <a:t>は観測値と第一推定値の間に解析値をつくる</a:t>
            </a:r>
            <a:endParaRPr kumimoji="1" lang="en-US" altLang="ja-JP" sz="2800" dirty="0" smtClean="0"/>
          </a:p>
          <a:p>
            <a:pPr marL="285750" indent="-285750">
              <a:buFont typeface="Arial"/>
              <a:buChar char="•"/>
            </a:pPr>
            <a:endParaRPr lang="en-US" altLang="ja-JP" sz="2800" dirty="0"/>
          </a:p>
          <a:p>
            <a:pPr marL="285750" indent="-285750">
              <a:buFont typeface="Arial"/>
              <a:buChar char="•"/>
            </a:pPr>
            <a:r>
              <a:rPr kumimoji="1" lang="en-US" altLang="ja-JP" sz="2800" dirty="0" smtClean="0"/>
              <a:t>PPI</a:t>
            </a:r>
            <a:r>
              <a:rPr lang="en-US" altLang="ja-JP" sz="2800" dirty="0" smtClean="0"/>
              <a:t>-DA</a:t>
            </a:r>
            <a:r>
              <a:rPr lang="ja-JP" altLang="en-US" sz="2800" dirty="0" smtClean="0"/>
              <a:t>の検証は、</a:t>
            </a:r>
            <a:r>
              <a:rPr lang="en-US" altLang="ja-JP" sz="2800" dirty="0" smtClean="0"/>
              <a:t>VAD20, VAD70, RHI</a:t>
            </a:r>
            <a:r>
              <a:rPr lang="ja-JP" altLang="en-US" sz="2800" dirty="0" smtClean="0"/>
              <a:t>の合成データと実行</a:t>
            </a:r>
            <a:endParaRPr lang="en-US" altLang="ja-JP" sz="2800" dirty="0" smtClean="0"/>
          </a:p>
          <a:p>
            <a:pPr marL="285750" indent="-285750">
              <a:buFont typeface="Arial"/>
              <a:buChar char="•"/>
            </a:pPr>
            <a:endParaRPr kumimoji="1" lang="en-US" altLang="ja-JP" sz="2800" dirty="0"/>
          </a:p>
          <a:p>
            <a:pPr marL="285750" indent="-285750">
              <a:buFont typeface="Arial"/>
              <a:buChar char="•"/>
            </a:pPr>
            <a:r>
              <a:rPr lang="ja-JP" altLang="en-US" sz="2800" dirty="0" smtClean="0"/>
              <a:t>前提として、同時刻の</a:t>
            </a:r>
            <a:r>
              <a:rPr lang="en-US" altLang="ja-JP" sz="2800" dirty="0" smtClean="0"/>
              <a:t>4</a:t>
            </a:r>
            <a:r>
              <a:rPr lang="ja-JP" altLang="en-US" sz="2800" dirty="0" smtClean="0"/>
              <a:t>スキャンは重複ポイントでは</a:t>
            </a:r>
            <a:endParaRPr lang="en-US" altLang="ja-JP" sz="2800" dirty="0" smtClean="0"/>
          </a:p>
          <a:p>
            <a:r>
              <a:rPr lang="ja-JP" altLang="en-US" sz="2800" dirty="0" smtClean="0"/>
              <a:t>　同じ風速、を仮定している</a:t>
            </a:r>
            <a:r>
              <a:rPr kumimoji="1" lang="en-US" altLang="ja-JP" sz="2800" dirty="0" smtClean="0"/>
              <a:t> (PPI = VAD20, ...)</a:t>
            </a:r>
            <a:endParaRPr kumimoji="1" lang="en-US" altLang="ja-JP" sz="2800" dirty="0"/>
          </a:p>
          <a:p>
            <a:pPr marL="285750" indent="-285750">
              <a:buFont typeface="Arial"/>
              <a:buChar char="•"/>
            </a:pPr>
            <a:endParaRPr kumimoji="1" lang="en-US" altLang="ja-JP" sz="2800" dirty="0" smtClean="0"/>
          </a:p>
          <a:p>
            <a:pPr marL="285750" indent="-285750">
              <a:buFont typeface="Arial"/>
              <a:buChar char="•"/>
            </a:pPr>
            <a:r>
              <a:rPr kumimoji="1" lang="ja-JP" altLang="en-US" sz="2800" dirty="0" smtClean="0"/>
              <a:t>しかし、同時観測はできないので</a:t>
            </a:r>
            <a:endParaRPr kumimoji="1" lang="en-US" altLang="ja-JP" sz="2800" dirty="0" smtClean="0"/>
          </a:p>
          <a:p>
            <a:r>
              <a:rPr lang="en-US" altLang="ja-JP" sz="2800" dirty="0"/>
              <a:t> </a:t>
            </a:r>
            <a:r>
              <a:rPr lang="en-US" altLang="ja-JP" sz="2800" dirty="0" smtClean="0"/>
              <a:t>  </a:t>
            </a:r>
            <a:r>
              <a:rPr kumimoji="1" lang="ja-JP" altLang="en-US" sz="2800" dirty="0" smtClean="0"/>
              <a:t>重複ポイントの観測時刻は異なり、風速も異なる</a:t>
            </a:r>
            <a:endParaRPr kumimoji="1" lang="en-US" altLang="ja-JP" sz="2800" dirty="0" smtClean="0"/>
          </a:p>
          <a:p>
            <a:pPr marL="285750" indent="-285750">
              <a:buFont typeface="Arial"/>
              <a:buChar char="•"/>
            </a:pPr>
            <a:endParaRPr lang="en-US" altLang="ja-JP" sz="2800" dirty="0"/>
          </a:p>
          <a:p>
            <a:pPr marL="285750" indent="-285750">
              <a:buFont typeface="Arial"/>
              <a:buChar char="•"/>
            </a:pPr>
            <a:r>
              <a:rPr lang="en-US" altLang="ja-JP" sz="2800" dirty="0" smtClean="0"/>
              <a:t>PPI</a:t>
            </a:r>
            <a:r>
              <a:rPr lang="ja-JP" altLang="en-US" sz="2800" dirty="0" smtClean="0"/>
              <a:t>は下層を観測</a:t>
            </a:r>
            <a:r>
              <a:rPr lang="en-US" altLang="ja-JP" sz="2800" dirty="0" smtClean="0"/>
              <a:t>: </a:t>
            </a:r>
            <a:r>
              <a:rPr lang="ja-JP" altLang="en-US" sz="2800" dirty="0" smtClean="0"/>
              <a:t>他スキャンとの重複ポイントが多い</a:t>
            </a:r>
            <a:endParaRPr lang="en-US" altLang="ja-JP" sz="2800" dirty="0" smtClean="0"/>
          </a:p>
          <a:p>
            <a:r>
              <a:rPr lang="en-US" altLang="ja-JP" sz="2800" dirty="0" smtClean="0"/>
              <a:t>   </a:t>
            </a:r>
            <a:r>
              <a:rPr lang="ja-JP" altLang="en-US" sz="2800" dirty="0" smtClean="0"/>
              <a:t>観測時刻不一致の影響がより拡大されていると考えられる　</a:t>
            </a:r>
            <a:r>
              <a:rPr lang="en-US" altLang="ja-JP" sz="2800" dirty="0" smtClean="0"/>
              <a:t>   </a:t>
            </a:r>
          </a:p>
          <a:p>
            <a:r>
              <a:rPr lang="en-US" altLang="ja-JP" sz="2800" dirty="0"/>
              <a:t> </a:t>
            </a:r>
            <a:r>
              <a:rPr lang="en-US" altLang="ja-JP" sz="2800" dirty="0" smtClean="0"/>
              <a:t>  → </a:t>
            </a:r>
            <a:r>
              <a:rPr lang="ja-JP" altLang="en-US" sz="2800" dirty="0" smtClean="0"/>
              <a:t>今後の課題「検証方法の検討」へ</a:t>
            </a:r>
            <a:endParaRPr kumimoji="1" lang="ja-JP" altLang="en-US" sz="2800" dirty="0"/>
          </a:p>
        </p:txBody>
      </p:sp>
    </p:spTree>
    <p:extLst>
      <p:ext uri="{BB962C8B-B14F-4D97-AF65-F5344CB8AC3E}">
        <p14:creationId xmlns:p14="http://schemas.microsoft.com/office/powerpoint/2010/main" val="4203619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 y="27606"/>
            <a:ext cx="9144000" cy="523220"/>
          </a:xfrm>
          <a:prstGeom prst="rect">
            <a:avLst/>
          </a:prstGeom>
          <a:noFill/>
        </p:spPr>
        <p:txBody>
          <a:bodyPr wrap="square" rtlCol="0">
            <a:spAutoFit/>
          </a:bodyPr>
          <a:lstStyle/>
          <a:p>
            <a:r>
              <a:rPr kumimoji="1" lang="ja-JP" altLang="en-US" sz="2800" dirty="0" smtClean="0">
                <a:solidFill>
                  <a:srgbClr val="FFFF00"/>
                </a:solidFill>
              </a:rPr>
              <a:t>はじめに</a:t>
            </a:r>
            <a:r>
              <a:rPr kumimoji="1" lang="en-US" altLang="ja-JP" sz="2800" dirty="0" smtClean="0">
                <a:solidFill>
                  <a:srgbClr val="FFFF00"/>
                </a:solidFill>
              </a:rPr>
              <a:t>: </a:t>
            </a:r>
            <a:r>
              <a:rPr lang="ja-JP" altLang="en-US" sz="2800" dirty="0" smtClean="0">
                <a:solidFill>
                  <a:srgbClr val="FFFF00"/>
                </a:solidFill>
              </a:rPr>
              <a:t>風観測とデータ同化</a:t>
            </a:r>
            <a:endParaRPr kumimoji="1" lang="ja-JP" altLang="en-US" sz="2800" dirty="0">
              <a:solidFill>
                <a:srgbClr val="FFFF00"/>
              </a:solidFill>
            </a:endParaRPr>
          </a:p>
        </p:txBody>
      </p:sp>
      <p:sp>
        <p:nvSpPr>
          <p:cNvPr id="3" name="テキスト ボックス 2"/>
          <p:cNvSpPr txBox="1"/>
          <p:nvPr/>
        </p:nvSpPr>
        <p:spPr>
          <a:xfrm>
            <a:off x="0" y="688760"/>
            <a:ext cx="9144001" cy="5693867"/>
          </a:xfrm>
          <a:prstGeom prst="rect">
            <a:avLst/>
          </a:prstGeom>
          <a:noFill/>
        </p:spPr>
        <p:txBody>
          <a:bodyPr wrap="square" rtlCol="0">
            <a:spAutoFit/>
          </a:bodyPr>
          <a:lstStyle/>
          <a:p>
            <a:pPr marL="285750" indent="-285750">
              <a:buFont typeface="Arial"/>
              <a:buChar char="•"/>
            </a:pPr>
            <a:r>
              <a:rPr kumimoji="1" lang="ja-JP" altLang="en-US" sz="2800" dirty="0" smtClean="0">
                <a:solidFill>
                  <a:schemeClr val="accent6"/>
                </a:solidFill>
              </a:rPr>
              <a:t>各地の空港周辺における風変動の把握</a:t>
            </a:r>
            <a:r>
              <a:rPr lang="ja-JP" altLang="en-US" sz="2800" dirty="0" smtClean="0">
                <a:solidFill>
                  <a:schemeClr val="accent6"/>
                </a:solidFill>
              </a:rPr>
              <a:t>が求められる</a:t>
            </a:r>
            <a:endParaRPr lang="en-US" altLang="ja-JP" sz="2800" dirty="0" smtClean="0">
              <a:solidFill>
                <a:schemeClr val="accent6"/>
              </a:solidFill>
            </a:endParaRPr>
          </a:p>
          <a:p>
            <a:pPr marL="742950" lvl="1" indent="-285750">
              <a:buFont typeface="ヒラギノ角ゴ ProN W3"/>
              <a:buChar char="-"/>
            </a:pPr>
            <a:r>
              <a:rPr lang="en-US" altLang="ja-JP" sz="2800" dirty="0" smtClean="0"/>
              <a:t>DPR</a:t>
            </a:r>
            <a:r>
              <a:rPr lang="ja-JP" altLang="en-US" sz="2800" dirty="0" smtClean="0"/>
              <a:t>は視線風速を密に観測</a:t>
            </a:r>
            <a:r>
              <a:rPr lang="en-US" altLang="ja-JP" sz="2800" dirty="0" smtClean="0">
                <a:solidFill>
                  <a:srgbClr val="BFBFBF"/>
                </a:solidFill>
              </a:rPr>
              <a:t> (e.g., Ishii et al. 2007)</a:t>
            </a:r>
          </a:p>
          <a:p>
            <a:pPr marL="742950" lvl="1" indent="-285750">
              <a:buFont typeface="ヒラギノ角ゴ ProN W3"/>
              <a:buChar char="-"/>
            </a:pPr>
            <a:r>
              <a:rPr kumimoji="1" lang="ja-JP" altLang="en-US" sz="2800" dirty="0" smtClean="0"/>
              <a:t>線上に観測するため、</a:t>
            </a:r>
            <a:r>
              <a:rPr kumimoji="1" lang="en-US" altLang="ja-JP" sz="2800" dirty="0" smtClean="0"/>
              <a:t>3</a:t>
            </a:r>
            <a:r>
              <a:rPr kumimoji="1" lang="ja-JP" altLang="en-US" sz="2800" dirty="0" smtClean="0"/>
              <a:t>次元構造</a:t>
            </a:r>
            <a:r>
              <a:rPr lang="ja-JP" altLang="en-US" sz="2800" dirty="0" smtClean="0"/>
              <a:t>の</a:t>
            </a:r>
            <a:r>
              <a:rPr kumimoji="1" lang="ja-JP" altLang="en-US" sz="2800" dirty="0" smtClean="0"/>
              <a:t>同時把握</a:t>
            </a:r>
            <a:r>
              <a:rPr lang="ja-JP" altLang="en-US" sz="2800" dirty="0" smtClean="0"/>
              <a:t>が</a:t>
            </a:r>
            <a:r>
              <a:rPr kumimoji="1" lang="ja-JP" altLang="en-US" sz="2800" dirty="0" smtClean="0"/>
              <a:t>難</a:t>
            </a:r>
            <a:endParaRPr kumimoji="1" lang="en-US" altLang="ja-JP" sz="2800" dirty="0" smtClean="0"/>
          </a:p>
          <a:p>
            <a:pPr marL="742950" lvl="1" indent="-285750">
              <a:buFont typeface="ヒラギノ角ゴ ProN W3"/>
              <a:buChar char="-"/>
            </a:pPr>
            <a:r>
              <a:rPr lang="ja-JP" altLang="en-US" sz="2800" dirty="0" smtClean="0"/>
              <a:t>数値モデル</a:t>
            </a:r>
            <a:r>
              <a:rPr lang="en-US" altLang="ja-JP" sz="2800" dirty="0" smtClean="0"/>
              <a:t>(</a:t>
            </a:r>
            <a:r>
              <a:rPr lang="ja-JP" altLang="en-US" sz="2800" dirty="0" smtClean="0"/>
              <a:t>領域モデルを想定</a:t>
            </a:r>
            <a:r>
              <a:rPr lang="en-US" altLang="ja-JP" sz="2800" dirty="0" smtClean="0"/>
              <a:t>)</a:t>
            </a:r>
            <a:r>
              <a:rPr lang="ja-JP" altLang="en-US" sz="2800" dirty="0" smtClean="0"/>
              <a:t>の援用が望ましい</a:t>
            </a:r>
            <a:endParaRPr lang="en-US" altLang="ja-JP" sz="2800" dirty="0" smtClean="0"/>
          </a:p>
          <a:p>
            <a:pPr marL="742950" lvl="1" indent="-285750">
              <a:buFont typeface="ヒラギノ角ゴ ProN W3"/>
              <a:buChar char="-"/>
            </a:pPr>
            <a:r>
              <a:rPr lang="ja-JP" altLang="en-US" sz="2800" dirty="0" smtClean="0"/>
              <a:t>一般に領域モデルはバイアス有</a:t>
            </a:r>
            <a:r>
              <a:rPr lang="ja-JP" altLang="en-US" sz="2800" dirty="0" smtClean="0">
                <a:solidFill>
                  <a:srgbClr val="BFBFBF"/>
                </a:solidFill>
              </a:rPr>
              <a:t> </a:t>
            </a:r>
            <a:r>
              <a:rPr lang="en-US" altLang="ja-JP" sz="2800" dirty="0" smtClean="0">
                <a:solidFill>
                  <a:srgbClr val="BFBFBF"/>
                </a:solidFill>
              </a:rPr>
              <a:t>(Yoshida et al. 2012)</a:t>
            </a:r>
          </a:p>
          <a:p>
            <a:pPr marL="285750" indent="-285750">
              <a:buFont typeface="Arial"/>
              <a:buChar char="•"/>
            </a:pPr>
            <a:endParaRPr lang="en-US" altLang="ja-JP" sz="2800" dirty="0" smtClean="0"/>
          </a:p>
          <a:p>
            <a:pPr marL="285750" indent="-285750">
              <a:buFont typeface="Arial"/>
              <a:buChar char="•"/>
            </a:pPr>
            <a:r>
              <a:rPr lang="ja-JP" altLang="en-US" sz="2800" dirty="0" smtClean="0">
                <a:solidFill>
                  <a:srgbClr val="F79646"/>
                </a:solidFill>
              </a:rPr>
              <a:t>数値モデルの精度向上のために、近年データ同化（</a:t>
            </a:r>
            <a:r>
              <a:rPr lang="en-US" altLang="ja-JP" sz="2800" dirty="0" smtClean="0">
                <a:solidFill>
                  <a:srgbClr val="F79646"/>
                </a:solidFill>
              </a:rPr>
              <a:t>DA</a:t>
            </a:r>
            <a:r>
              <a:rPr lang="ja-JP" altLang="en-US" sz="2800" dirty="0" smtClean="0">
                <a:solidFill>
                  <a:srgbClr val="F79646"/>
                </a:solidFill>
              </a:rPr>
              <a:t>）</a:t>
            </a:r>
            <a:endParaRPr lang="en-US" altLang="ja-JP" sz="2800" dirty="0" smtClean="0">
              <a:solidFill>
                <a:srgbClr val="F79646"/>
              </a:solidFill>
            </a:endParaRPr>
          </a:p>
          <a:p>
            <a:r>
              <a:rPr lang="en-US" altLang="ja-JP" sz="2800" dirty="0" smtClean="0">
                <a:solidFill>
                  <a:srgbClr val="F79646"/>
                </a:solidFill>
              </a:rPr>
              <a:t>    </a:t>
            </a:r>
            <a:r>
              <a:rPr lang="ja-JP" altLang="en-US" sz="2800" dirty="0" smtClean="0">
                <a:solidFill>
                  <a:srgbClr val="F79646"/>
                </a:solidFill>
              </a:rPr>
              <a:t>手法</a:t>
            </a:r>
            <a:r>
              <a:rPr lang="en-US" altLang="ja-JP" sz="2800" dirty="0" smtClean="0">
                <a:solidFill>
                  <a:srgbClr val="F79646"/>
                </a:solidFill>
              </a:rPr>
              <a:t>(→</a:t>
            </a:r>
            <a:r>
              <a:rPr lang="ja-JP" altLang="en-US" sz="2800" dirty="0" smtClean="0">
                <a:solidFill>
                  <a:srgbClr val="F79646"/>
                </a:solidFill>
              </a:rPr>
              <a:t>初期値の改善</a:t>
            </a:r>
            <a:r>
              <a:rPr lang="en-US" altLang="ja-JP" sz="2800" dirty="0" smtClean="0">
                <a:solidFill>
                  <a:srgbClr val="F79646"/>
                </a:solidFill>
              </a:rPr>
              <a:t>)</a:t>
            </a:r>
            <a:r>
              <a:rPr lang="ja-JP" altLang="en-US" sz="2800" dirty="0" smtClean="0">
                <a:solidFill>
                  <a:srgbClr val="F79646"/>
                </a:solidFill>
              </a:rPr>
              <a:t>が用いられる</a:t>
            </a:r>
            <a:endParaRPr lang="en-US" altLang="ja-JP" sz="2800" dirty="0" smtClean="0">
              <a:solidFill>
                <a:srgbClr val="F79646"/>
              </a:solidFill>
            </a:endParaRPr>
          </a:p>
          <a:p>
            <a:pPr marL="285750" indent="-285750">
              <a:buFont typeface="Arial"/>
              <a:buChar char="•"/>
            </a:pPr>
            <a:endParaRPr lang="en-US" altLang="ja-JP" sz="2800" dirty="0" smtClean="0"/>
          </a:p>
          <a:p>
            <a:pPr marL="285750" indent="-285750">
              <a:buFont typeface="Arial"/>
              <a:buChar char="•"/>
            </a:pPr>
            <a:r>
              <a:rPr lang="ja-JP" altLang="en-US" sz="2800" dirty="0" smtClean="0">
                <a:solidFill>
                  <a:srgbClr val="F79646"/>
                </a:solidFill>
              </a:rPr>
              <a:t>よく使用される</a:t>
            </a:r>
            <a:r>
              <a:rPr lang="en-US" altLang="ja-JP" sz="2800" dirty="0" smtClean="0">
                <a:solidFill>
                  <a:srgbClr val="F79646"/>
                </a:solidFill>
              </a:rPr>
              <a:t>DA</a:t>
            </a:r>
            <a:r>
              <a:rPr lang="ja-JP" altLang="en-US" sz="2800" dirty="0" smtClean="0">
                <a:solidFill>
                  <a:srgbClr val="F79646"/>
                </a:solidFill>
              </a:rPr>
              <a:t>手法の</a:t>
            </a:r>
            <a:r>
              <a:rPr lang="en-US" altLang="ja-JP" sz="2800" dirty="0" smtClean="0">
                <a:solidFill>
                  <a:srgbClr val="F79646"/>
                </a:solidFill>
              </a:rPr>
              <a:t>1</a:t>
            </a:r>
            <a:r>
              <a:rPr lang="ja-JP" altLang="en-US" sz="2800" dirty="0" smtClean="0">
                <a:solidFill>
                  <a:srgbClr val="F79646"/>
                </a:solidFill>
              </a:rPr>
              <a:t>つ</a:t>
            </a:r>
            <a:r>
              <a:rPr lang="en-US" altLang="ja-JP" sz="2800" dirty="0" smtClean="0">
                <a:solidFill>
                  <a:srgbClr val="F79646"/>
                </a:solidFill>
              </a:rPr>
              <a:t>:  </a:t>
            </a:r>
            <a:r>
              <a:rPr lang="ja-JP" altLang="en-US" sz="2800" dirty="0" smtClean="0">
                <a:solidFill>
                  <a:srgbClr val="F79646"/>
                </a:solidFill>
              </a:rPr>
              <a:t>局所アンサンブル変換</a:t>
            </a:r>
            <a:endParaRPr lang="en-US" altLang="ja-JP" sz="2800" dirty="0" smtClean="0">
              <a:solidFill>
                <a:srgbClr val="F79646"/>
              </a:solidFill>
            </a:endParaRPr>
          </a:p>
          <a:p>
            <a:r>
              <a:rPr lang="en-US" altLang="ja-JP" sz="2800" dirty="0" smtClean="0">
                <a:solidFill>
                  <a:srgbClr val="F79646"/>
                </a:solidFill>
              </a:rPr>
              <a:t>    </a:t>
            </a:r>
            <a:r>
              <a:rPr lang="ja-JP" altLang="en-US" sz="2800" dirty="0" smtClean="0">
                <a:solidFill>
                  <a:srgbClr val="F79646"/>
                </a:solidFill>
              </a:rPr>
              <a:t>カルマンフィルタ</a:t>
            </a:r>
            <a:r>
              <a:rPr lang="en-US" altLang="ja-JP" sz="2800" dirty="0" smtClean="0">
                <a:solidFill>
                  <a:srgbClr val="F79646"/>
                </a:solidFill>
              </a:rPr>
              <a:t> (LETKF: </a:t>
            </a:r>
            <a:r>
              <a:rPr lang="en-US" altLang="ja-JP" sz="2800" dirty="0" smtClean="0">
                <a:solidFill>
                  <a:schemeClr val="accent6"/>
                </a:solidFill>
              </a:rPr>
              <a:t>Hunt et al. 2007)</a:t>
            </a:r>
          </a:p>
          <a:p>
            <a:pPr marL="742950" lvl="1" indent="-285750">
              <a:buFont typeface="ヒラギノ角ゴ ProN W3"/>
              <a:buChar char="-"/>
            </a:pPr>
            <a:r>
              <a:rPr lang="ja-JP" altLang="en-US" sz="2800" dirty="0" smtClean="0"/>
              <a:t>降水量予測の改善を目的とした研究が多い</a:t>
            </a:r>
            <a:endParaRPr lang="en-US" altLang="ja-JP" sz="2800" dirty="0" smtClean="0"/>
          </a:p>
          <a:p>
            <a:pPr marL="742950" lvl="1" indent="-285750">
              <a:buFont typeface="ヒラギノ角ゴ ProN W3"/>
              <a:buChar char="-"/>
            </a:pPr>
            <a:r>
              <a:rPr lang="ja-JP" altLang="en-US" sz="2800" dirty="0" smtClean="0"/>
              <a:t>水蒸気＋</a:t>
            </a:r>
            <a:r>
              <a:rPr lang="en-US" altLang="ja-JP" sz="2800" dirty="0" smtClean="0"/>
              <a:t>DPR→</a:t>
            </a:r>
            <a:r>
              <a:rPr lang="ja-JP" altLang="en-US" sz="2800" dirty="0" smtClean="0"/>
              <a:t>降水</a:t>
            </a:r>
            <a:r>
              <a:rPr lang="en-US" altLang="ja-JP" sz="2800" dirty="0" smtClean="0">
                <a:solidFill>
                  <a:srgbClr val="BFBFBF"/>
                </a:solidFill>
              </a:rPr>
              <a:t> (</a:t>
            </a:r>
            <a:r>
              <a:rPr lang="en-US" altLang="ja-JP" sz="2800" dirty="0" err="1" smtClean="0">
                <a:solidFill>
                  <a:srgbClr val="BFBFBF"/>
                </a:solidFill>
              </a:rPr>
              <a:t>Seko</a:t>
            </a:r>
            <a:r>
              <a:rPr lang="en-US" altLang="ja-JP" sz="2800" dirty="0" smtClean="0">
                <a:solidFill>
                  <a:srgbClr val="BFBFBF"/>
                </a:solidFill>
              </a:rPr>
              <a:t> et al. 2004)</a:t>
            </a:r>
          </a:p>
        </p:txBody>
      </p:sp>
      <p:sp>
        <p:nvSpPr>
          <p:cNvPr id="4" name="テキスト ボックス 3"/>
          <p:cNvSpPr txBox="1"/>
          <p:nvPr/>
        </p:nvSpPr>
        <p:spPr>
          <a:xfrm>
            <a:off x="5596446" y="42429"/>
            <a:ext cx="2905847" cy="646331"/>
          </a:xfrm>
          <a:prstGeom prst="rect">
            <a:avLst/>
          </a:prstGeom>
          <a:noFill/>
        </p:spPr>
        <p:txBody>
          <a:bodyPr wrap="square" rtlCol="0">
            <a:spAutoFit/>
          </a:bodyPr>
          <a:lstStyle/>
          <a:p>
            <a:r>
              <a:rPr lang="en-US" altLang="ja-JP" dirty="0" smtClean="0"/>
              <a:t>※</a:t>
            </a:r>
            <a:r>
              <a:rPr kumimoji="1" lang="en-US" altLang="ja-JP" dirty="0" smtClean="0"/>
              <a:t>DPR: </a:t>
            </a:r>
            <a:r>
              <a:rPr kumimoji="1" lang="ja-JP" altLang="en-US" dirty="0" smtClean="0"/>
              <a:t>ドップラーライダー</a:t>
            </a:r>
            <a:endParaRPr kumimoji="1" lang="en-US" altLang="ja-JP" dirty="0" smtClean="0"/>
          </a:p>
          <a:p>
            <a:r>
              <a:rPr lang="en-US" altLang="ja-JP" dirty="0"/>
              <a:t> </a:t>
            </a:r>
            <a:r>
              <a:rPr lang="en-US" altLang="ja-JP" dirty="0" smtClean="0"/>
              <a:t>     DA: </a:t>
            </a:r>
            <a:r>
              <a:rPr lang="ja-JP" altLang="en-US" dirty="0" smtClean="0"/>
              <a:t>データ同化</a:t>
            </a:r>
            <a:r>
              <a:rPr lang="en-US" altLang="ja-JP" dirty="0" smtClean="0"/>
              <a:t> </a:t>
            </a:r>
            <a:endParaRPr kumimoji="1" lang="ja-JP" altLang="en-US" dirty="0"/>
          </a:p>
        </p:txBody>
      </p:sp>
    </p:spTree>
    <p:extLst>
      <p:ext uri="{BB962C8B-B14F-4D97-AF65-F5344CB8AC3E}">
        <p14:creationId xmlns:p14="http://schemas.microsoft.com/office/powerpoint/2010/main" val="39693554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 y="27606"/>
            <a:ext cx="9144000" cy="523220"/>
          </a:xfrm>
          <a:prstGeom prst="rect">
            <a:avLst/>
          </a:prstGeom>
          <a:noFill/>
        </p:spPr>
        <p:txBody>
          <a:bodyPr wrap="square" rtlCol="0">
            <a:spAutoFit/>
          </a:bodyPr>
          <a:lstStyle/>
          <a:p>
            <a:r>
              <a:rPr lang="ja-JP" altLang="en-US" sz="2800" dirty="0" smtClean="0">
                <a:solidFill>
                  <a:srgbClr val="FFFF00"/>
                </a:solidFill>
              </a:rPr>
              <a:t>今後の課題</a:t>
            </a:r>
            <a:endParaRPr kumimoji="1" lang="ja-JP" altLang="en-US" sz="2800" dirty="0">
              <a:solidFill>
                <a:srgbClr val="FFFF00"/>
              </a:solidFill>
            </a:endParaRPr>
          </a:p>
        </p:txBody>
      </p:sp>
      <p:sp>
        <p:nvSpPr>
          <p:cNvPr id="3" name="テキスト ボックス 2"/>
          <p:cNvSpPr txBox="1"/>
          <p:nvPr/>
        </p:nvSpPr>
        <p:spPr>
          <a:xfrm>
            <a:off x="96859" y="1065428"/>
            <a:ext cx="8965074" cy="4401205"/>
          </a:xfrm>
          <a:prstGeom prst="rect">
            <a:avLst/>
          </a:prstGeom>
          <a:noFill/>
        </p:spPr>
        <p:txBody>
          <a:bodyPr wrap="square" rtlCol="0">
            <a:spAutoFit/>
          </a:bodyPr>
          <a:lstStyle/>
          <a:p>
            <a:pPr marL="285750" indent="-285750">
              <a:buFont typeface="Arial"/>
              <a:buChar char="•"/>
            </a:pPr>
            <a:r>
              <a:rPr kumimoji="1" lang="ja-JP" altLang="en-US" sz="2800" dirty="0" smtClean="0">
                <a:solidFill>
                  <a:srgbClr val="F79646"/>
                </a:solidFill>
              </a:rPr>
              <a:t>局所化距離のように恣意的なパラメータがある</a:t>
            </a:r>
            <a:endParaRPr kumimoji="1" lang="en-US" altLang="ja-JP" sz="2800" dirty="0" smtClean="0">
              <a:solidFill>
                <a:srgbClr val="F79646"/>
              </a:solidFill>
            </a:endParaRPr>
          </a:p>
          <a:p>
            <a:r>
              <a:rPr lang="ja-JP" altLang="en-US" sz="2800" dirty="0" smtClean="0"/>
              <a:t>　</a:t>
            </a:r>
            <a:r>
              <a:rPr lang="en-US" altLang="ja-JP" sz="2800" dirty="0" smtClean="0"/>
              <a:t> </a:t>
            </a:r>
            <a:r>
              <a:rPr kumimoji="1" lang="en-US" altLang="ja-JP" sz="2800" dirty="0" smtClean="0"/>
              <a:t>→</a:t>
            </a:r>
            <a:r>
              <a:rPr kumimoji="1" lang="ja-JP" altLang="en-US" sz="2800" dirty="0" smtClean="0"/>
              <a:t>感度を確認、</a:t>
            </a:r>
            <a:r>
              <a:rPr lang="ja-JP" altLang="en-US" sz="2800" dirty="0" smtClean="0"/>
              <a:t>今回</a:t>
            </a:r>
            <a:r>
              <a:rPr kumimoji="1" lang="ja-JP" altLang="en-US" sz="2800" dirty="0" smtClean="0"/>
              <a:t>得られた結果への影響を評価</a:t>
            </a:r>
            <a:endParaRPr kumimoji="1" lang="en-US" altLang="ja-JP" sz="2800" dirty="0" smtClean="0"/>
          </a:p>
          <a:p>
            <a:pPr marL="285750" indent="-285750">
              <a:buFont typeface="Arial"/>
              <a:buChar char="•"/>
            </a:pPr>
            <a:endParaRPr kumimoji="1" lang="en-US" altLang="ja-JP" sz="2800" dirty="0" smtClean="0"/>
          </a:p>
          <a:p>
            <a:pPr marL="285750" indent="-285750">
              <a:buFont typeface="Arial"/>
              <a:buChar char="•"/>
            </a:pPr>
            <a:r>
              <a:rPr lang="ja-JP" altLang="en-US" sz="2800" dirty="0" smtClean="0">
                <a:solidFill>
                  <a:srgbClr val="F79646"/>
                </a:solidFill>
              </a:rPr>
              <a:t>検証方法の再検討：</a:t>
            </a:r>
            <a:endParaRPr lang="en-US" altLang="ja-JP" sz="2800" dirty="0" smtClean="0">
              <a:solidFill>
                <a:srgbClr val="F79646"/>
              </a:solidFill>
            </a:endParaRPr>
          </a:p>
          <a:p>
            <a:r>
              <a:rPr lang="ja-JP" altLang="ja-JP" sz="2800" dirty="0" smtClean="0"/>
              <a:t>　</a:t>
            </a:r>
            <a:r>
              <a:rPr lang="en-US" altLang="ja-JP" sz="2800" dirty="0"/>
              <a:t> </a:t>
            </a:r>
            <a:r>
              <a:rPr lang="ja-JP" altLang="en-US" sz="2800" dirty="0" smtClean="0"/>
              <a:t>今回は</a:t>
            </a:r>
            <a:r>
              <a:rPr lang="en-US" altLang="ja-JP" sz="2800" dirty="0" smtClean="0"/>
              <a:t>VAD20</a:t>
            </a:r>
            <a:r>
              <a:rPr lang="ja-JP" altLang="en-US" sz="2800" dirty="0" smtClean="0"/>
              <a:t>検証</a:t>
            </a:r>
            <a:r>
              <a:rPr lang="en-US" altLang="ja-JP" sz="2800" dirty="0" smtClean="0"/>
              <a:t>→VAD70, PPI, RHI</a:t>
            </a:r>
            <a:r>
              <a:rPr lang="ja-JP" altLang="en-US" sz="2800" dirty="0" smtClean="0"/>
              <a:t>を合成したデータ、</a:t>
            </a:r>
            <a:endParaRPr lang="en-US" altLang="ja-JP" sz="2800" dirty="0" smtClean="0"/>
          </a:p>
          <a:p>
            <a:r>
              <a:rPr lang="en-US" altLang="ja-JP" sz="2800" dirty="0"/>
              <a:t> </a:t>
            </a:r>
            <a:r>
              <a:rPr lang="en-US" altLang="ja-JP" sz="2800" dirty="0" smtClean="0"/>
              <a:t>    </a:t>
            </a:r>
            <a:r>
              <a:rPr lang="ja-JP" altLang="en-US" sz="2800" dirty="0" smtClean="0"/>
              <a:t>としていた </a:t>
            </a:r>
            <a:r>
              <a:rPr lang="en-US" altLang="ja-JP" sz="2800" dirty="0" smtClean="0"/>
              <a:t>(</a:t>
            </a:r>
            <a:r>
              <a:rPr lang="ja-JP" altLang="en-US" sz="2800" dirty="0" smtClean="0"/>
              <a:t>空間全体への効果を見るため</a:t>
            </a:r>
            <a:r>
              <a:rPr lang="en-US" altLang="ja-JP" sz="2800" dirty="0" smtClean="0"/>
              <a:t>)</a:t>
            </a:r>
          </a:p>
          <a:p>
            <a:endParaRPr lang="en-US" altLang="ja-JP" sz="2800" dirty="0" smtClean="0"/>
          </a:p>
          <a:p>
            <a:r>
              <a:rPr lang="en-US" altLang="ja-JP" sz="2800" dirty="0"/>
              <a:t> </a:t>
            </a:r>
            <a:r>
              <a:rPr lang="en-US" altLang="ja-JP" sz="2800" dirty="0" smtClean="0"/>
              <a:t>   DA</a:t>
            </a:r>
            <a:r>
              <a:rPr lang="ja-JP" altLang="en-US" sz="2800" dirty="0" smtClean="0"/>
              <a:t>そのものの効果を確認するのであれば、</a:t>
            </a:r>
            <a:endParaRPr lang="en-US" altLang="ja-JP" sz="2800" dirty="0" smtClean="0"/>
          </a:p>
          <a:p>
            <a:r>
              <a:rPr lang="en-US" altLang="ja-JP" sz="2800" dirty="0"/>
              <a:t> </a:t>
            </a:r>
            <a:r>
              <a:rPr lang="en-US" altLang="ja-JP" sz="2800" dirty="0" smtClean="0"/>
              <a:t>   </a:t>
            </a:r>
            <a:r>
              <a:rPr lang="ja-JP" altLang="en-US" sz="2800" dirty="0" smtClean="0"/>
              <a:t>各モードで半分を</a:t>
            </a:r>
            <a:r>
              <a:rPr lang="en-US" altLang="ja-JP" sz="2800" dirty="0" smtClean="0"/>
              <a:t>DA</a:t>
            </a:r>
            <a:r>
              <a:rPr lang="ja-JP" altLang="en-US" sz="2800" dirty="0" smtClean="0"/>
              <a:t>用、残りを検証用として用い、</a:t>
            </a:r>
            <a:endParaRPr lang="en-US" altLang="ja-JP" sz="2800" dirty="0" smtClean="0"/>
          </a:p>
          <a:p>
            <a:r>
              <a:rPr lang="en-US" altLang="ja-JP" sz="2800" dirty="0"/>
              <a:t> </a:t>
            </a:r>
            <a:r>
              <a:rPr lang="en-US" altLang="ja-JP" sz="2800" dirty="0" smtClean="0"/>
              <a:t>   </a:t>
            </a:r>
            <a:r>
              <a:rPr lang="ja-JP" altLang="en-US" sz="2800" dirty="0" smtClean="0"/>
              <a:t>後に入れ替えて計</a:t>
            </a:r>
            <a:r>
              <a:rPr lang="en-US" altLang="ja-JP" sz="2800" dirty="0" smtClean="0"/>
              <a:t>2</a:t>
            </a:r>
            <a:r>
              <a:rPr lang="ja-JP" altLang="en-US" sz="2800" dirty="0" smtClean="0"/>
              <a:t>回計算 </a:t>
            </a:r>
            <a:r>
              <a:rPr lang="en-US" altLang="ja-JP" sz="2800" dirty="0" smtClean="0"/>
              <a:t>(= cross validation)</a:t>
            </a:r>
            <a:endParaRPr kumimoji="1" lang="ja-JP" altLang="en-US" sz="2800" dirty="0"/>
          </a:p>
        </p:txBody>
      </p:sp>
    </p:spTree>
    <p:extLst>
      <p:ext uri="{BB962C8B-B14F-4D97-AF65-F5344CB8AC3E}">
        <p14:creationId xmlns:p14="http://schemas.microsoft.com/office/powerpoint/2010/main" val="69081157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762" y="21523"/>
            <a:ext cx="5951605" cy="523220"/>
          </a:xfrm>
          <a:prstGeom prst="rect">
            <a:avLst/>
          </a:prstGeom>
          <a:noFill/>
        </p:spPr>
        <p:txBody>
          <a:bodyPr wrap="square" rtlCol="0">
            <a:spAutoFit/>
          </a:bodyPr>
          <a:lstStyle/>
          <a:p>
            <a:r>
              <a:rPr kumimoji="1" lang="ja-JP" altLang="en-US" sz="2800" dirty="0" smtClean="0">
                <a:solidFill>
                  <a:srgbClr val="FFFF00"/>
                </a:solidFill>
              </a:rPr>
              <a:t>スキャンモード</a:t>
            </a:r>
            <a:r>
              <a:rPr lang="ja-JP" altLang="en-US" sz="2800" dirty="0" smtClean="0">
                <a:solidFill>
                  <a:srgbClr val="FFFF00"/>
                </a:solidFill>
              </a:rPr>
              <a:t>の略語説明</a:t>
            </a:r>
            <a:endParaRPr kumimoji="1" lang="ja-JP" altLang="en-US" sz="2800" dirty="0">
              <a:solidFill>
                <a:srgbClr val="FFFF00"/>
              </a:solidFill>
            </a:endParaRPr>
          </a:p>
        </p:txBody>
      </p:sp>
      <p:sp>
        <p:nvSpPr>
          <p:cNvPr id="3" name="テキスト ボックス 2"/>
          <p:cNvSpPr txBox="1"/>
          <p:nvPr/>
        </p:nvSpPr>
        <p:spPr>
          <a:xfrm>
            <a:off x="10762" y="846079"/>
            <a:ext cx="9133238" cy="3108544"/>
          </a:xfrm>
          <a:prstGeom prst="rect">
            <a:avLst/>
          </a:prstGeom>
          <a:noFill/>
        </p:spPr>
        <p:txBody>
          <a:bodyPr wrap="square" rtlCol="0">
            <a:spAutoFit/>
          </a:bodyPr>
          <a:lstStyle/>
          <a:p>
            <a:pPr marL="285750" indent="-285750">
              <a:buFont typeface="Arial"/>
              <a:buChar char="•"/>
            </a:pPr>
            <a:r>
              <a:rPr kumimoji="1" lang="en-US" altLang="ja-JP" sz="2800" dirty="0" smtClean="0">
                <a:solidFill>
                  <a:srgbClr val="F79646"/>
                </a:solidFill>
              </a:rPr>
              <a:t>VAD</a:t>
            </a:r>
          </a:p>
          <a:p>
            <a:pPr marL="742950" lvl="1" indent="-285750">
              <a:buFont typeface="ヒラギノ角ゴ ProN W3"/>
              <a:buChar char="-"/>
            </a:pPr>
            <a:r>
              <a:rPr lang="en-US" altLang="ja-JP" sz="2800" dirty="0" smtClean="0"/>
              <a:t>Velocity-Azimuth Display</a:t>
            </a:r>
          </a:p>
          <a:p>
            <a:pPr marL="742950" lvl="1" indent="-285750">
              <a:buFont typeface="ヒラギノ角ゴ ProN W3"/>
              <a:buChar char="-"/>
            </a:pPr>
            <a:r>
              <a:rPr kumimoji="1" lang="ja-JP" altLang="en-US" sz="2800" dirty="0" smtClean="0"/>
              <a:t>本研究で使用した</a:t>
            </a:r>
            <a:r>
              <a:rPr kumimoji="1" lang="en-US" altLang="ja-JP" sz="2800" dirty="0" smtClean="0"/>
              <a:t>20</a:t>
            </a:r>
            <a:r>
              <a:rPr kumimoji="1" lang="ja-JP" altLang="en-US" sz="2800" dirty="0" smtClean="0"/>
              <a:t>や</a:t>
            </a:r>
            <a:r>
              <a:rPr kumimoji="1" lang="en-US" altLang="ja-JP" sz="2800" dirty="0" smtClean="0"/>
              <a:t>70</a:t>
            </a:r>
            <a:r>
              <a:rPr kumimoji="1" lang="ja-JP" altLang="en-US" sz="2800" dirty="0" smtClean="0"/>
              <a:t>は仰角を表す</a:t>
            </a:r>
            <a:endParaRPr kumimoji="1" lang="en-US" altLang="ja-JP" sz="2800" dirty="0" smtClean="0"/>
          </a:p>
          <a:p>
            <a:pPr marL="285750" indent="-285750">
              <a:buFont typeface="Arial"/>
              <a:buChar char="•"/>
            </a:pPr>
            <a:r>
              <a:rPr kumimoji="1" lang="en-US" altLang="ja-JP" sz="2800" dirty="0" smtClean="0">
                <a:solidFill>
                  <a:srgbClr val="F79646"/>
                </a:solidFill>
              </a:rPr>
              <a:t>PPI</a:t>
            </a:r>
          </a:p>
          <a:p>
            <a:pPr marL="742950" lvl="1" indent="-285750">
              <a:buFont typeface="ヒラギノ角ゴ ProN W3"/>
              <a:buChar char="-"/>
            </a:pPr>
            <a:r>
              <a:rPr lang="en-US" altLang="ja-JP" sz="2800" dirty="0" smtClean="0"/>
              <a:t>Plan Position Indicator</a:t>
            </a:r>
            <a:endParaRPr kumimoji="1" lang="en-US" altLang="ja-JP" sz="2800" dirty="0"/>
          </a:p>
          <a:p>
            <a:pPr marL="285750" indent="-285750">
              <a:buFont typeface="Arial"/>
              <a:buChar char="•"/>
            </a:pPr>
            <a:r>
              <a:rPr lang="en-US" altLang="ja-JP" sz="2800" dirty="0" smtClean="0">
                <a:solidFill>
                  <a:schemeClr val="accent6"/>
                </a:solidFill>
              </a:rPr>
              <a:t>RHI</a:t>
            </a:r>
          </a:p>
          <a:p>
            <a:pPr marL="742950" lvl="1" indent="-285750">
              <a:buFont typeface="ヒラギノ角ゴ ProN W3"/>
              <a:buChar char="-"/>
            </a:pPr>
            <a:r>
              <a:rPr kumimoji="1" lang="en-US" altLang="ja-JP" sz="2800" dirty="0" smtClean="0"/>
              <a:t>Range Height Indicator</a:t>
            </a:r>
            <a:endParaRPr kumimoji="1" lang="ja-JP" altLang="en-US" sz="2800" dirty="0"/>
          </a:p>
        </p:txBody>
      </p:sp>
      <p:pic>
        <p:nvPicPr>
          <p:cNvPr id="4" name="図 3" descr="20070616_1540.png"/>
          <p:cNvPicPr>
            <a:picLocks noChangeAspect="1"/>
          </p:cNvPicPr>
          <p:nvPr/>
        </p:nvPicPr>
        <p:blipFill rotWithShape="1">
          <a:blip r:embed="rId2" cstate="print">
            <a:extLst>
              <a:ext uri="{28A0092B-C50C-407E-A947-70E740481C1C}">
                <a14:useLocalDpi xmlns:a14="http://schemas.microsoft.com/office/drawing/2010/main"/>
              </a:ext>
            </a:extLst>
          </a:blip>
          <a:srcRect t="4647" r="33186" b="23551"/>
          <a:stretch/>
        </p:blipFill>
        <p:spPr>
          <a:xfrm>
            <a:off x="107620" y="4730301"/>
            <a:ext cx="2916574" cy="4435512"/>
          </a:xfrm>
          <a:prstGeom prst="rect">
            <a:avLst/>
          </a:prstGeom>
        </p:spPr>
      </p:pic>
      <p:grpSp>
        <p:nvGrpSpPr>
          <p:cNvPr id="6" name="図形グループ 5"/>
          <p:cNvGrpSpPr/>
          <p:nvPr/>
        </p:nvGrpSpPr>
        <p:grpSpPr>
          <a:xfrm>
            <a:off x="2910674" y="4735938"/>
            <a:ext cx="6091636" cy="4440514"/>
            <a:chOff x="2900467" y="1044614"/>
            <a:chExt cx="6091636" cy="4440514"/>
          </a:xfrm>
        </p:grpSpPr>
        <p:pic>
          <p:nvPicPr>
            <p:cNvPr id="10" name="図 9" descr="20070616_1551.png"/>
            <p:cNvPicPr>
              <a:picLocks noChangeAspect="1"/>
            </p:cNvPicPr>
            <p:nvPr/>
          </p:nvPicPr>
          <p:blipFill rotWithShape="1">
            <a:blip r:embed="rId3" cstate="print">
              <a:extLst>
                <a:ext uri="{28A0092B-C50C-407E-A947-70E740481C1C}">
                  <a14:useLocalDpi xmlns:a14="http://schemas.microsoft.com/office/drawing/2010/main"/>
                </a:ext>
              </a:extLst>
            </a:blip>
            <a:srcRect l="17756" t="4647" r="36221" b="23551"/>
            <a:stretch/>
          </p:blipFill>
          <p:spPr>
            <a:xfrm>
              <a:off x="4909593" y="1044614"/>
              <a:ext cx="2008995" cy="4435513"/>
            </a:xfrm>
            <a:prstGeom prst="rect">
              <a:avLst/>
            </a:prstGeom>
          </p:spPr>
        </p:pic>
        <p:pic>
          <p:nvPicPr>
            <p:cNvPr id="11" name="図 10" descr="20070616_1544.png"/>
            <p:cNvPicPr>
              <a:picLocks noChangeAspect="1"/>
            </p:cNvPicPr>
            <p:nvPr/>
          </p:nvPicPr>
          <p:blipFill rotWithShape="1">
            <a:blip r:embed="rId4" cstate="print">
              <a:extLst>
                <a:ext uri="{28A0092B-C50C-407E-A947-70E740481C1C}">
                  <a14:useLocalDpi xmlns:a14="http://schemas.microsoft.com/office/drawing/2010/main"/>
                </a:ext>
              </a:extLst>
            </a:blip>
            <a:srcRect l="18021" t="4647" r="34232" b="23551"/>
            <a:stretch/>
          </p:blipFill>
          <p:spPr>
            <a:xfrm>
              <a:off x="6907826" y="1049614"/>
              <a:ext cx="2084277" cy="4435514"/>
            </a:xfrm>
            <a:prstGeom prst="rect">
              <a:avLst/>
            </a:prstGeom>
          </p:spPr>
        </p:pic>
        <p:pic>
          <p:nvPicPr>
            <p:cNvPr id="12" name="図 11" descr="20070616_1542.pn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900467" y="1044615"/>
              <a:ext cx="2019888" cy="4435513"/>
            </a:xfrm>
            <a:prstGeom prst="rect">
              <a:avLst/>
            </a:prstGeom>
          </p:spPr>
        </p:pic>
      </p:grpSp>
      <p:sp>
        <p:nvSpPr>
          <p:cNvPr id="7" name="テキスト ボックス 6"/>
          <p:cNvSpPr txBox="1"/>
          <p:nvPr/>
        </p:nvSpPr>
        <p:spPr>
          <a:xfrm>
            <a:off x="2891549" y="4224967"/>
            <a:ext cx="1805695" cy="523220"/>
          </a:xfrm>
          <a:prstGeom prst="rect">
            <a:avLst/>
          </a:prstGeom>
          <a:noFill/>
        </p:spPr>
        <p:txBody>
          <a:bodyPr wrap="square" rtlCol="0">
            <a:spAutoFit/>
          </a:bodyPr>
          <a:lstStyle/>
          <a:p>
            <a:pPr algn="ctr"/>
            <a:r>
              <a:rPr kumimoji="1" lang="en-US" altLang="ja-JP" sz="2800" dirty="0" smtClean="0"/>
              <a:t>2. VAD70</a:t>
            </a:r>
            <a:endParaRPr kumimoji="1" lang="ja-JP" altLang="en-US" sz="2800" dirty="0"/>
          </a:p>
        </p:txBody>
      </p:sp>
      <p:sp>
        <p:nvSpPr>
          <p:cNvPr id="8" name="テキスト ボックス 7"/>
          <p:cNvSpPr txBox="1"/>
          <p:nvPr/>
        </p:nvSpPr>
        <p:spPr>
          <a:xfrm>
            <a:off x="4919800" y="4212719"/>
            <a:ext cx="1805695" cy="523220"/>
          </a:xfrm>
          <a:prstGeom prst="rect">
            <a:avLst/>
          </a:prstGeom>
          <a:noFill/>
        </p:spPr>
        <p:txBody>
          <a:bodyPr wrap="square" rtlCol="0">
            <a:spAutoFit/>
          </a:bodyPr>
          <a:lstStyle/>
          <a:p>
            <a:pPr algn="ctr"/>
            <a:r>
              <a:rPr kumimoji="1" lang="en-US" altLang="ja-JP" sz="2800" dirty="0" smtClean="0"/>
              <a:t>3. PPI</a:t>
            </a:r>
            <a:endParaRPr kumimoji="1" lang="ja-JP" altLang="en-US" sz="2800" dirty="0"/>
          </a:p>
        </p:txBody>
      </p:sp>
      <p:sp>
        <p:nvSpPr>
          <p:cNvPr id="9" name="テキスト ボックス 8"/>
          <p:cNvSpPr txBox="1"/>
          <p:nvPr/>
        </p:nvSpPr>
        <p:spPr>
          <a:xfrm>
            <a:off x="6986057" y="4220942"/>
            <a:ext cx="1805695" cy="523220"/>
          </a:xfrm>
          <a:prstGeom prst="rect">
            <a:avLst/>
          </a:prstGeom>
          <a:noFill/>
        </p:spPr>
        <p:txBody>
          <a:bodyPr wrap="square" rtlCol="0">
            <a:spAutoFit/>
          </a:bodyPr>
          <a:lstStyle/>
          <a:p>
            <a:pPr algn="ctr"/>
            <a:r>
              <a:rPr kumimoji="1" lang="en-US" altLang="ja-JP" sz="2800" dirty="0" smtClean="0"/>
              <a:t>4. RHI</a:t>
            </a:r>
            <a:endParaRPr kumimoji="1" lang="ja-JP" altLang="en-US" sz="2800" dirty="0"/>
          </a:p>
        </p:txBody>
      </p:sp>
      <p:sp>
        <p:nvSpPr>
          <p:cNvPr id="13" name="テキスト ボックス 12"/>
          <p:cNvSpPr txBox="1"/>
          <p:nvPr/>
        </p:nvSpPr>
        <p:spPr>
          <a:xfrm>
            <a:off x="966805" y="4234748"/>
            <a:ext cx="1805695" cy="523220"/>
          </a:xfrm>
          <a:prstGeom prst="rect">
            <a:avLst/>
          </a:prstGeom>
          <a:noFill/>
        </p:spPr>
        <p:txBody>
          <a:bodyPr wrap="square" rtlCol="0">
            <a:spAutoFit/>
          </a:bodyPr>
          <a:lstStyle/>
          <a:p>
            <a:pPr algn="ctr"/>
            <a:r>
              <a:rPr kumimoji="1" lang="en-US" altLang="ja-JP" sz="2800" dirty="0" smtClean="0"/>
              <a:t>1. VAD20</a:t>
            </a:r>
            <a:endParaRPr kumimoji="1" lang="ja-JP" altLang="en-US" sz="2800" dirty="0"/>
          </a:p>
        </p:txBody>
      </p:sp>
    </p:spTree>
    <p:extLst>
      <p:ext uri="{BB962C8B-B14F-4D97-AF65-F5344CB8AC3E}">
        <p14:creationId xmlns:p14="http://schemas.microsoft.com/office/powerpoint/2010/main" val="4203619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 y="27606"/>
            <a:ext cx="9144000" cy="523220"/>
          </a:xfrm>
          <a:prstGeom prst="rect">
            <a:avLst/>
          </a:prstGeom>
          <a:noFill/>
        </p:spPr>
        <p:txBody>
          <a:bodyPr wrap="square" rtlCol="0">
            <a:spAutoFit/>
          </a:bodyPr>
          <a:lstStyle/>
          <a:p>
            <a:r>
              <a:rPr kumimoji="1" lang="ja-JP" altLang="en-US" sz="2800" dirty="0" smtClean="0">
                <a:solidFill>
                  <a:srgbClr val="FFFF00"/>
                </a:solidFill>
              </a:rPr>
              <a:t>はじめに</a:t>
            </a:r>
            <a:r>
              <a:rPr kumimoji="1" lang="en-US" altLang="ja-JP" sz="2800" dirty="0" smtClean="0">
                <a:solidFill>
                  <a:srgbClr val="FFFF00"/>
                </a:solidFill>
              </a:rPr>
              <a:t>: </a:t>
            </a:r>
            <a:r>
              <a:rPr lang="ja-JP" altLang="en-US" sz="2800" dirty="0" smtClean="0">
                <a:solidFill>
                  <a:srgbClr val="FFFF00"/>
                </a:solidFill>
              </a:rPr>
              <a:t>観測とモデルの融合に適する観測モードは？</a:t>
            </a:r>
            <a:endParaRPr kumimoji="1" lang="ja-JP" altLang="en-US" sz="2800" dirty="0">
              <a:solidFill>
                <a:srgbClr val="FFFF00"/>
              </a:solidFill>
            </a:endParaRPr>
          </a:p>
        </p:txBody>
      </p:sp>
      <p:sp>
        <p:nvSpPr>
          <p:cNvPr id="3" name="テキスト ボックス 2"/>
          <p:cNvSpPr txBox="1"/>
          <p:nvPr/>
        </p:nvSpPr>
        <p:spPr>
          <a:xfrm>
            <a:off x="1" y="677998"/>
            <a:ext cx="9143999" cy="6124754"/>
          </a:xfrm>
          <a:prstGeom prst="rect">
            <a:avLst/>
          </a:prstGeom>
          <a:noFill/>
        </p:spPr>
        <p:txBody>
          <a:bodyPr wrap="square" rtlCol="0">
            <a:spAutoFit/>
          </a:bodyPr>
          <a:lstStyle/>
          <a:p>
            <a:pPr marL="285750" indent="-285750">
              <a:buFont typeface="Arial"/>
              <a:buChar char="•"/>
            </a:pPr>
            <a:r>
              <a:rPr kumimoji="1" lang="ja-JP" altLang="en-US" sz="2800" dirty="0" smtClean="0">
                <a:solidFill>
                  <a:srgbClr val="F79646"/>
                </a:solidFill>
              </a:rPr>
              <a:t>これまで</a:t>
            </a:r>
            <a:r>
              <a:rPr kumimoji="1" lang="en-US" altLang="ja-JP" sz="2800" dirty="0" smtClean="0">
                <a:solidFill>
                  <a:srgbClr val="F79646"/>
                </a:solidFill>
              </a:rPr>
              <a:t>DA</a:t>
            </a:r>
            <a:r>
              <a:rPr kumimoji="1" lang="ja-JP" altLang="en-US" sz="2800" dirty="0" smtClean="0">
                <a:solidFill>
                  <a:srgbClr val="F79646"/>
                </a:solidFill>
              </a:rPr>
              <a:t>は初期値改善の修正に主眼 </a:t>
            </a:r>
            <a:r>
              <a:rPr lang="en-US" altLang="ja-JP" sz="2800" dirty="0" smtClean="0">
                <a:solidFill>
                  <a:srgbClr val="BFBFBF"/>
                </a:solidFill>
              </a:rPr>
              <a:t>(</a:t>
            </a:r>
            <a:r>
              <a:rPr lang="en-US" altLang="ja-JP" sz="2800" dirty="0" err="1" smtClean="0">
                <a:solidFill>
                  <a:srgbClr val="BFBFBF"/>
                </a:solidFill>
              </a:rPr>
              <a:t>Gustafsson</a:t>
            </a:r>
            <a:r>
              <a:rPr lang="en-US" altLang="ja-JP" sz="2800" dirty="0" smtClean="0">
                <a:solidFill>
                  <a:srgbClr val="BFBFBF"/>
                </a:solidFill>
              </a:rPr>
              <a:t> 2012)</a:t>
            </a:r>
          </a:p>
          <a:p>
            <a:pPr marL="742950" lvl="1" indent="-285750">
              <a:buFont typeface="ヒラギノ角ゴ ProN W3"/>
              <a:buChar char="-"/>
            </a:pPr>
            <a:r>
              <a:rPr kumimoji="1" lang="ja-JP" altLang="en-US" sz="2800" dirty="0" smtClean="0"/>
              <a:t>小領域予報は境界値の影響を強く受ける</a:t>
            </a:r>
            <a:endParaRPr kumimoji="1" lang="en-US" altLang="ja-JP" sz="2800" dirty="0" smtClean="0"/>
          </a:p>
          <a:p>
            <a:pPr lvl="1"/>
            <a:r>
              <a:rPr lang="en-US" altLang="ja-JP" sz="2800" dirty="0"/>
              <a:t> </a:t>
            </a:r>
            <a:r>
              <a:rPr lang="en-US" altLang="ja-JP" sz="2800" dirty="0" smtClean="0"/>
              <a:t>  </a:t>
            </a:r>
            <a:r>
              <a:rPr lang="en-US" altLang="ja-JP" sz="2800" dirty="0" smtClean="0">
                <a:solidFill>
                  <a:schemeClr val="tx1">
                    <a:lumMod val="75000"/>
                  </a:schemeClr>
                </a:solidFill>
              </a:rPr>
              <a:t> </a:t>
            </a:r>
            <a:r>
              <a:rPr kumimoji="1" lang="en-US" altLang="ja-JP" sz="2800" dirty="0" smtClean="0">
                <a:solidFill>
                  <a:schemeClr val="tx1">
                    <a:lumMod val="75000"/>
                  </a:schemeClr>
                </a:solidFill>
              </a:rPr>
              <a:t>(</a:t>
            </a:r>
            <a:r>
              <a:rPr kumimoji="1" lang="en-US" altLang="ja-JP" sz="2800" dirty="0" err="1" smtClean="0">
                <a:solidFill>
                  <a:schemeClr val="tx1">
                    <a:lumMod val="75000"/>
                  </a:schemeClr>
                </a:solidFill>
              </a:rPr>
              <a:t>Errico</a:t>
            </a:r>
            <a:r>
              <a:rPr kumimoji="1" lang="en-US" altLang="ja-JP" sz="2800" dirty="0" smtClean="0">
                <a:solidFill>
                  <a:schemeClr val="tx1">
                    <a:lumMod val="75000"/>
                  </a:schemeClr>
                </a:solidFill>
              </a:rPr>
              <a:t> and </a:t>
            </a:r>
            <a:r>
              <a:rPr kumimoji="1" lang="en-US" altLang="ja-JP" sz="2800" dirty="0" err="1" smtClean="0">
                <a:solidFill>
                  <a:schemeClr val="tx1">
                    <a:lumMod val="75000"/>
                  </a:schemeClr>
                </a:solidFill>
              </a:rPr>
              <a:t>Baumhefner</a:t>
            </a:r>
            <a:r>
              <a:rPr kumimoji="1" lang="en-US" altLang="ja-JP" sz="2800" dirty="0" smtClean="0">
                <a:solidFill>
                  <a:schemeClr val="tx1">
                    <a:lumMod val="75000"/>
                  </a:schemeClr>
                </a:solidFill>
              </a:rPr>
              <a:t> 1987; </a:t>
            </a:r>
            <a:r>
              <a:rPr kumimoji="1" lang="en-US" altLang="ja-JP" sz="2800" dirty="0" err="1" smtClean="0">
                <a:solidFill>
                  <a:schemeClr val="tx1">
                    <a:lumMod val="75000"/>
                  </a:schemeClr>
                </a:solidFill>
              </a:rPr>
              <a:t>Waner</a:t>
            </a:r>
            <a:r>
              <a:rPr kumimoji="1" lang="en-US" altLang="ja-JP" sz="2800" dirty="0" smtClean="0">
                <a:solidFill>
                  <a:schemeClr val="tx1">
                    <a:lumMod val="75000"/>
                  </a:schemeClr>
                </a:solidFill>
              </a:rPr>
              <a:t> 1997)</a:t>
            </a:r>
          </a:p>
          <a:p>
            <a:pPr marL="742950" lvl="1" indent="-285750">
              <a:buFont typeface="ヒラギノ角ゴ ProN W3"/>
              <a:buChar char="-"/>
            </a:pPr>
            <a:r>
              <a:rPr kumimoji="1" lang="ja-JP" altLang="en-US" sz="2800" dirty="0" smtClean="0"/>
              <a:t>観測システムシミュレーション実験で側面境界修正</a:t>
            </a:r>
            <a:r>
              <a:rPr kumimoji="1" lang="en-US" altLang="ja-JP" sz="2800" dirty="0" smtClean="0"/>
              <a:t>(FLB)</a:t>
            </a:r>
            <a:r>
              <a:rPr kumimoji="1" lang="ja-JP" altLang="en-US" sz="2800" dirty="0" smtClean="0"/>
              <a:t>の効果検証、風の再現性が向上</a:t>
            </a:r>
            <a:r>
              <a:rPr kumimoji="1" lang="en-US" altLang="ja-JP" sz="2800" dirty="0" smtClean="0">
                <a:solidFill>
                  <a:srgbClr val="BFBFBF"/>
                </a:solidFill>
              </a:rPr>
              <a:t>(Sawada et al.)</a:t>
            </a:r>
          </a:p>
          <a:p>
            <a:pPr marL="742950" lvl="1" indent="-285750">
              <a:buFont typeface="ヒラギノ角ゴ ProN W3"/>
              <a:buChar char="-"/>
            </a:pPr>
            <a:endParaRPr kumimoji="1" lang="en-US" altLang="ja-JP" sz="2800" dirty="0" smtClean="0"/>
          </a:p>
          <a:p>
            <a:pPr marL="285750" indent="-285750">
              <a:buFont typeface="Arial"/>
              <a:buChar char="•"/>
            </a:pPr>
            <a:r>
              <a:rPr lang="en-US" altLang="ja-JP" sz="2800" u="sng" dirty="0" smtClean="0">
                <a:solidFill>
                  <a:srgbClr val="F79646"/>
                </a:solidFill>
              </a:rPr>
              <a:t>DPR</a:t>
            </a:r>
            <a:r>
              <a:rPr lang="ja-JP" altLang="en-US" sz="2800" u="sng" dirty="0" smtClean="0">
                <a:solidFill>
                  <a:srgbClr val="F79646"/>
                </a:solidFill>
              </a:rPr>
              <a:t>観測データ＋</a:t>
            </a:r>
            <a:r>
              <a:rPr lang="en-US" altLang="ja-JP" sz="2800" u="sng" dirty="0" smtClean="0">
                <a:solidFill>
                  <a:srgbClr val="F79646"/>
                </a:solidFill>
              </a:rPr>
              <a:t>FLB</a:t>
            </a:r>
            <a:r>
              <a:rPr lang="ja-JP" altLang="en-US" sz="2800" u="sng" dirty="0" smtClean="0">
                <a:solidFill>
                  <a:srgbClr val="F79646"/>
                </a:solidFill>
              </a:rPr>
              <a:t>で風の再現性は向上できるのか？</a:t>
            </a:r>
            <a:endParaRPr lang="en-US" altLang="ja-JP" sz="2800" u="sng" dirty="0" smtClean="0">
              <a:solidFill>
                <a:srgbClr val="F79646"/>
              </a:solidFill>
            </a:endParaRPr>
          </a:p>
          <a:p>
            <a:pPr marL="914400" lvl="1" indent="-457200">
              <a:buFont typeface="ヒラギノ角ゴ ProN W3"/>
              <a:buChar char="-"/>
            </a:pPr>
            <a:r>
              <a:rPr lang="ja-JP" altLang="en-US" sz="2800" dirty="0" smtClean="0"/>
              <a:t>特に、</a:t>
            </a:r>
            <a:r>
              <a:rPr lang="en-US" altLang="ja-JP" sz="2800" dirty="0" smtClean="0"/>
              <a:t>DPR</a:t>
            </a:r>
            <a:r>
              <a:rPr lang="ja-JP" altLang="en-US" sz="2800" dirty="0" smtClean="0"/>
              <a:t>には複数の観測モードが存在（後述）</a:t>
            </a:r>
            <a:endParaRPr lang="en-US" altLang="ja-JP" sz="2800" dirty="0" smtClean="0"/>
          </a:p>
          <a:p>
            <a:pPr lvl="1"/>
            <a:r>
              <a:rPr lang="en-US" altLang="ja-JP" sz="2800" dirty="0" smtClean="0"/>
              <a:t>      </a:t>
            </a:r>
            <a:r>
              <a:rPr lang="ja-JP" altLang="en-US" sz="2800" dirty="0" smtClean="0"/>
              <a:t>効率よく精度向上できるスキャンモードを探りたい</a:t>
            </a:r>
            <a:endParaRPr lang="en-US" altLang="ja-JP" sz="2800" dirty="0" smtClean="0"/>
          </a:p>
          <a:p>
            <a:pPr marL="285750" indent="-285750">
              <a:buFont typeface="Arial"/>
              <a:buChar char="•"/>
            </a:pPr>
            <a:endParaRPr lang="en-US" altLang="ja-JP" sz="2800" dirty="0"/>
          </a:p>
          <a:p>
            <a:pPr marL="285750" indent="-285750">
              <a:buFont typeface="Arial"/>
              <a:buChar char="•"/>
            </a:pPr>
            <a:r>
              <a:rPr lang="ja-JP" altLang="en-US" sz="2800" dirty="0" smtClean="0"/>
              <a:t>仙台空港</a:t>
            </a:r>
            <a:r>
              <a:rPr lang="en-US" altLang="ja-JP" sz="2800" dirty="0" smtClean="0"/>
              <a:t>: </a:t>
            </a:r>
            <a:r>
              <a:rPr lang="ja-JP" altLang="en-US" sz="2800" dirty="0" smtClean="0"/>
              <a:t>おろし風</a:t>
            </a:r>
            <a:r>
              <a:rPr lang="en-US" altLang="ja-JP" sz="2800" dirty="0" smtClean="0">
                <a:solidFill>
                  <a:srgbClr val="BFBFBF"/>
                </a:solidFill>
              </a:rPr>
              <a:t>(Sawada et al. 2012)</a:t>
            </a:r>
            <a:r>
              <a:rPr lang="ja-JP" altLang="en-US" sz="2800" dirty="0" smtClean="0"/>
              <a:t>や</a:t>
            </a:r>
            <a:endParaRPr lang="en-US" altLang="ja-JP" sz="2800" dirty="0" smtClean="0"/>
          </a:p>
          <a:p>
            <a:r>
              <a:rPr lang="en-US" altLang="ja-JP" sz="2800" dirty="0"/>
              <a:t> </a:t>
            </a:r>
            <a:r>
              <a:rPr lang="en-US" altLang="ja-JP" sz="2800" dirty="0" smtClean="0"/>
              <a:t>   </a:t>
            </a:r>
            <a:r>
              <a:rPr lang="ja-JP" altLang="en-US" sz="2800" dirty="0" smtClean="0"/>
              <a:t>海陸風</a:t>
            </a:r>
            <a:r>
              <a:rPr lang="en-US" altLang="ja-JP" sz="2800" dirty="0" smtClean="0">
                <a:solidFill>
                  <a:srgbClr val="BFBFBF"/>
                </a:solidFill>
              </a:rPr>
              <a:t>(Iwai et al. 2008)</a:t>
            </a:r>
            <a:r>
              <a:rPr lang="ja-JP" altLang="en-US" sz="2800" dirty="0" smtClean="0"/>
              <a:t>のような特徴的な風が観測される</a:t>
            </a:r>
            <a:r>
              <a:rPr lang="en-US" altLang="ja-JP" sz="2800" dirty="0" smtClean="0"/>
              <a:t>  </a:t>
            </a:r>
          </a:p>
          <a:p>
            <a:r>
              <a:rPr lang="en-US" altLang="ja-JP" sz="2800" dirty="0" smtClean="0"/>
              <a:t>    →</a:t>
            </a:r>
            <a:r>
              <a:rPr lang="ja-JP" altLang="en-US" sz="2800" dirty="0" smtClean="0"/>
              <a:t>風の</a:t>
            </a:r>
            <a:r>
              <a:rPr lang="en-US" altLang="ja-JP" sz="2800" dirty="0" smtClean="0"/>
              <a:t>DA</a:t>
            </a:r>
            <a:r>
              <a:rPr lang="ja-JP" altLang="en-US" sz="2800" dirty="0" smtClean="0"/>
              <a:t>検証に適するエリア</a:t>
            </a:r>
            <a:endParaRPr lang="en-US" altLang="ja-JP" sz="2800" dirty="0" smtClean="0"/>
          </a:p>
          <a:p>
            <a:pPr marL="285750" indent="-285750">
              <a:buFont typeface="Arial"/>
              <a:buChar char="•"/>
            </a:pPr>
            <a:endParaRPr kumimoji="1" lang="en-US" altLang="ja-JP" sz="2800" dirty="0" smtClean="0"/>
          </a:p>
        </p:txBody>
      </p:sp>
    </p:spTree>
    <p:extLst>
      <p:ext uri="{BB962C8B-B14F-4D97-AF65-F5344CB8AC3E}">
        <p14:creationId xmlns:p14="http://schemas.microsoft.com/office/powerpoint/2010/main" val="39693554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 y="27606"/>
            <a:ext cx="9144000" cy="523220"/>
          </a:xfrm>
          <a:prstGeom prst="rect">
            <a:avLst/>
          </a:prstGeom>
          <a:noFill/>
        </p:spPr>
        <p:txBody>
          <a:bodyPr wrap="square" rtlCol="0">
            <a:spAutoFit/>
          </a:bodyPr>
          <a:lstStyle/>
          <a:p>
            <a:r>
              <a:rPr kumimoji="1" lang="ja-JP" altLang="en-US" sz="2800" dirty="0" smtClean="0">
                <a:solidFill>
                  <a:srgbClr val="FFFF00"/>
                </a:solidFill>
              </a:rPr>
              <a:t>方法</a:t>
            </a:r>
            <a:r>
              <a:rPr kumimoji="1" lang="en-US" altLang="ja-JP" sz="2800" dirty="0" smtClean="0">
                <a:solidFill>
                  <a:srgbClr val="FFFF00"/>
                </a:solidFill>
              </a:rPr>
              <a:t>: </a:t>
            </a:r>
            <a:r>
              <a:rPr kumimoji="1" lang="ja-JP" altLang="en-US" sz="2800" dirty="0" smtClean="0">
                <a:solidFill>
                  <a:srgbClr val="FFFF00"/>
                </a:solidFill>
              </a:rPr>
              <a:t>仙台空港</a:t>
            </a:r>
            <a:r>
              <a:rPr kumimoji="1" lang="en-US" altLang="ja-JP" sz="2800" dirty="0" smtClean="0">
                <a:solidFill>
                  <a:srgbClr val="FFFF00"/>
                </a:solidFill>
              </a:rPr>
              <a:t> </a:t>
            </a:r>
            <a:r>
              <a:rPr kumimoji="1" lang="ja-JP" altLang="en-US" sz="2800" dirty="0" smtClean="0">
                <a:solidFill>
                  <a:srgbClr val="FFFF00"/>
                </a:solidFill>
              </a:rPr>
              <a:t>海陸風観測プロジェクト</a:t>
            </a:r>
            <a:r>
              <a:rPr kumimoji="1" lang="en-US" altLang="ja-JP" sz="2800" dirty="0" smtClean="0">
                <a:solidFill>
                  <a:srgbClr val="FFFF00"/>
                </a:solidFill>
              </a:rPr>
              <a:t>2007</a:t>
            </a:r>
            <a:endParaRPr kumimoji="1" lang="ja-JP" altLang="en-US" sz="2800" dirty="0">
              <a:solidFill>
                <a:srgbClr val="FFFF00"/>
              </a:solidFill>
            </a:endParaRPr>
          </a:p>
        </p:txBody>
      </p:sp>
      <p:pic>
        <p:nvPicPr>
          <p:cNvPr id="3" name="Picture 3" descr="DSC0114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735451" y="739877"/>
            <a:ext cx="4164843" cy="3123632"/>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9370" y="739877"/>
            <a:ext cx="4136144" cy="3102108"/>
          </a:xfrm>
          <a:prstGeom prst="rect">
            <a:avLst/>
          </a:prstGeom>
        </p:spPr>
      </p:pic>
      <p:pic>
        <p:nvPicPr>
          <p:cNvPr id="6" name="図 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095770" y="2776561"/>
            <a:ext cx="2219743" cy="1183805"/>
          </a:xfrm>
          <a:prstGeom prst="rect">
            <a:avLst/>
          </a:prstGeom>
          <a:ln w="76200" cmpd="sng">
            <a:solidFill>
              <a:srgbClr val="FFFF00"/>
            </a:solidFill>
          </a:ln>
        </p:spPr>
      </p:pic>
      <p:sp>
        <p:nvSpPr>
          <p:cNvPr id="7" name="正方形/長方形 6"/>
          <p:cNvSpPr/>
          <p:nvPr/>
        </p:nvSpPr>
        <p:spPr>
          <a:xfrm>
            <a:off x="2539925" y="1420566"/>
            <a:ext cx="441258" cy="408951"/>
          </a:xfrm>
          <a:prstGeom prst="rect">
            <a:avLst/>
          </a:prstGeom>
          <a:noFill/>
          <a:ln w="762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9" name="直線コネクタ 8"/>
          <p:cNvCxnSpPr/>
          <p:nvPr/>
        </p:nvCxnSpPr>
        <p:spPr>
          <a:xfrm flipH="1">
            <a:off x="2095770" y="1829517"/>
            <a:ext cx="444155" cy="947044"/>
          </a:xfrm>
          <a:prstGeom prst="line">
            <a:avLst/>
          </a:prstGeom>
          <a:ln w="76200" cmpd="sng">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a:off x="2981183" y="1829517"/>
            <a:ext cx="1334330" cy="947044"/>
          </a:xfrm>
          <a:prstGeom prst="line">
            <a:avLst/>
          </a:prstGeom>
          <a:ln w="76200" cmpd="sng">
            <a:solidFill>
              <a:srgbClr val="FFFF00"/>
            </a:solidFill>
          </a:ln>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a:off x="32288" y="4014176"/>
            <a:ext cx="4487918" cy="461665"/>
          </a:xfrm>
          <a:prstGeom prst="rect">
            <a:avLst/>
          </a:prstGeom>
          <a:noFill/>
        </p:spPr>
        <p:txBody>
          <a:bodyPr wrap="square" rtlCol="0">
            <a:spAutoFit/>
          </a:bodyPr>
          <a:lstStyle/>
          <a:p>
            <a:r>
              <a:rPr kumimoji="1" lang="ja-JP" altLang="en-US" sz="2400" dirty="0" smtClean="0"/>
              <a:t>図</a:t>
            </a:r>
            <a:r>
              <a:rPr kumimoji="1" lang="en-US" altLang="ja-JP" sz="2400" dirty="0" smtClean="0"/>
              <a:t>: </a:t>
            </a:r>
            <a:r>
              <a:rPr kumimoji="1" lang="ja-JP" altLang="en-US" sz="2400" dirty="0" smtClean="0"/>
              <a:t>移動式</a:t>
            </a:r>
            <a:r>
              <a:rPr kumimoji="1" lang="en-US" altLang="ja-JP" sz="2400" dirty="0" smtClean="0"/>
              <a:t>NICT</a:t>
            </a:r>
            <a:r>
              <a:rPr kumimoji="1" lang="ja-JP" altLang="en-US" sz="2400" dirty="0" smtClean="0"/>
              <a:t>ドップラーライダー</a:t>
            </a:r>
            <a:r>
              <a:rPr kumimoji="1" lang="ja-JP" altLang="en-US" sz="2400" dirty="0" smtClean="0"/>
              <a:t>。</a:t>
            </a:r>
            <a:endParaRPr kumimoji="1" lang="ja-JP" altLang="en-US" sz="2400" dirty="0"/>
          </a:p>
        </p:txBody>
      </p:sp>
      <p:sp>
        <p:nvSpPr>
          <p:cNvPr id="13" name="テキスト ボックス 12"/>
          <p:cNvSpPr txBox="1"/>
          <p:nvPr/>
        </p:nvSpPr>
        <p:spPr>
          <a:xfrm>
            <a:off x="4477155" y="3983622"/>
            <a:ext cx="4627827" cy="461665"/>
          </a:xfrm>
          <a:prstGeom prst="rect">
            <a:avLst/>
          </a:prstGeom>
          <a:noFill/>
        </p:spPr>
        <p:txBody>
          <a:bodyPr wrap="square" rtlCol="0">
            <a:spAutoFit/>
          </a:bodyPr>
          <a:lstStyle/>
          <a:p>
            <a:r>
              <a:rPr kumimoji="1" lang="ja-JP" altLang="en-US" sz="2400" dirty="0" smtClean="0"/>
              <a:t>図</a:t>
            </a:r>
            <a:r>
              <a:rPr kumimoji="1" lang="en-US" altLang="ja-JP" sz="2400" dirty="0" smtClean="0"/>
              <a:t>: </a:t>
            </a:r>
            <a:r>
              <a:rPr kumimoji="1" lang="ja-JP" altLang="en-US" sz="2400" dirty="0" smtClean="0"/>
              <a:t>観測位置から南東方向の環境。</a:t>
            </a:r>
            <a:endParaRPr kumimoji="1" lang="ja-JP" altLang="en-US" sz="2400" dirty="0"/>
          </a:p>
        </p:txBody>
      </p:sp>
      <p:sp>
        <p:nvSpPr>
          <p:cNvPr id="5" name="テキスト ボックス 4"/>
          <p:cNvSpPr txBox="1"/>
          <p:nvPr/>
        </p:nvSpPr>
        <p:spPr>
          <a:xfrm>
            <a:off x="96860" y="4563028"/>
            <a:ext cx="9008122" cy="1815882"/>
          </a:xfrm>
          <a:prstGeom prst="rect">
            <a:avLst/>
          </a:prstGeom>
          <a:noFill/>
        </p:spPr>
        <p:txBody>
          <a:bodyPr wrap="square" rtlCol="0">
            <a:spAutoFit/>
          </a:bodyPr>
          <a:lstStyle/>
          <a:p>
            <a:pPr marL="285750" indent="-285750">
              <a:buFont typeface="Arial"/>
              <a:buChar char="•"/>
            </a:pPr>
            <a:r>
              <a:rPr kumimoji="1" lang="ja-JP" altLang="en-US" sz="2800" dirty="0" smtClean="0"/>
              <a:t>仙台空港の北西</a:t>
            </a:r>
            <a:r>
              <a:rPr kumimoji="1" lang="en-US" altLang="ja-JP" sz="2800" dirty="0" smtClean="0"/>
              <a:t>2km</a:t>
            </a:r>
            <a:r>
              <a:rPr kumimoji="1" lang="ja-JP" altLang="en-US" sz="2800" dirty="0" smtClean="0"/>
              <a:t>に設置</a:t>
            </a:r>
            <a:r>
              <a:rPr kumimoji="1" lang="en-US" altLang="ja-JP" sz="2800" dirty="0" smtClean="0"/>
              <a:t> (Iwai et al. 2008, GRL</a:t>
            </a:r>
            <a:r>
              <a:rPr lang="ja-JP" altLang="en-US" sz="2800" dirty="0" smtClean="0"/>
              <a:t>参照</a:t>
            </a:r>
            <a:r>
              <a:rPr kumimoji="1" lang="en-US" altLang="ja-JP" sz="2800" dirty="0" smtClean="0"/>
              <a:t>)</a:t>
            </a:r>
          </a:p>
          <a:p>
            <a:pPr marL="285750" indent="-285750">
              <a:buFont typeface="Arial"/>
              <a:buChar char="•"/>
            </a:pPr>
            <a:r>
              <a:rPr kumimoji="1" lang="ja-JP" altLang="en-US" sz="2800" dirty="0" smtClean="0"/>
              <a:t>観測期間</a:t>
            </a:r>
            <a:r>
              <a:rPr lang="en-US" altLang="ja-JP" sz="2800" dirty="0" smtClean="0"/>
              <a:t>: 2007</a:t>
            </a:r>
            <a:r>
              <a:rPr lang="ja-JP" altLang="en-US" sz="2800" dirty="0" smtClean="0"/>
              <a:t>年</a:t>
            </a:r>
            <a:r>
              <a:rPr lang="en-US" altLang="ja-JP" sz="2800" dirty="0" smtClean="0"/>
              <a:t>6</a:t>
            </a:r>
            <a:r>
              <a:rPr lang="ja-JP" altLang="en-US" sz="2800" dirty="0" smtClean="0"/>
              <a:t>月</a:t>
            </a:r>
            <a:r>
              <a:rPr lang="en-US" altLang="ja-JP" sz="2800" dirty="0" smtClean="0"/>
              <a:t>9</a:t>
            </a:r>
            <a:r>
              <a:rPr lang="ja-JP" altLang="en-US" sz="2800" dirty="0" smtClean="0"/>
              <a:t>日</a:t>
            </a:r>
            <a:r>
              <a:rPr lang="en-US" altLang="ja-JP" sz="2800" dirty="0" smtClean="0"/>
              <a:t>-20</a:t>
            </a:r>
            <a:r>
              <a:rPr lang="ja-JP" altLang="en-US" sz="2800" dirty="0" smtClean="0"/>
              <a:t>日</a:t>
            </a:r>
            <a:r>
              <a:rPr lang="en-US" altLang="ja-JP" sz="2800" dirty="0" smtClean="0"/>
              <a:t> (11</a:t>
            </a:r>
            <a:r>
              <a:rPr lang="ja-JP" altLang="en-US" sz="2800" dirty="0" smtClean="0"/>
              <a:t>日間</a:t>
            </a:r>
            <a:r>
              <a:rPr lang="en-US" altLang="ja-JP" sz="2800" dirty="0" smtClean="0"/>
              <a:t>)</a:t>
            </a:r>
          </a:p>
          <a:p>
            <a:pPr marL="285750" indent="-285750">
              <a:buFont typeface="Arial"/>
              <a:buChar char="•"/>
            </a:pPr>
            <a:r>
              <a:rPr kumimoji="1" lang="ja-JP" altLang="en-US" sz="2800" dirty="0" smtClean="0"/>
              <a:t>海風が観測された</a:t>
            </a:r>
            <a:r>
              <a:rPr kumimoji="1" lang="en-US" altLang="ja-JP" sz="2800" dirty="0" smtClean="0">
                <a:solidFill>
                  <a:schemeClr val="accent6"/>
                </a:solidFill>
              </a:rPr>
              <a:t>2007</a:t>
            </a:r>
            <a:r>
              <a:rPr kumimoji="1" lang="ja-JP" altLang="en-US" sz="2800" dirty="0" smtClean="0">
                <a:solidFill>
                  <a:schemeClr val="accent6"/>
                </a:solidFill>
              </a:rPr>
              <a:t>年</a:t>
            </a:r>
            <a:r>
              <a:rPr kumimoji="1" lang="en-US" altLang="ja-JP" sz="2800" dirty="0" smtClean="0">
                <a:solidFill>
                  <a:schemeClr val="accent6"/>
                </a:solidFill>
              </a:rPr>
              <a:t>6</a:t>
            </a:r>
            <a:r>
              <a:rPr kumimoji="1" lang="ja-JP" altLang="en-US" sz="2800" dirty="0" smtClean="0">
                <a:solidFill>
                  <a:schemeClr val="accent6"/>
                </a:solidFill>
              </a:rPr>
              <a:t>月</a:t>
            </a:r>
            <a:r>
              <a:rPr kumimoji="1" lang="en-US" altLang="ja-JP" sz="2800" dirty="0" smtClean="0">
                <a:solidFill>
                  <a:schemeClr val="accent6"/>
                </a:solidFill>
              </a:rPr>
              <a:t>16</a:t>
            </a:r>
            <a:r>
              <a:rPr kumimoji="1" lang="ja-JP" altLang="en-US" sz="2800" dirty="0" smtClean="0">
                <a:solidFill>
                  <a:schemeClr val="accent6"/>
                </a:solidFill>
              </a:rPr>
              <a:t>日、</a:t>
            </a:r>
            <a:r>
              <a:rPr kumimoji="1" lang="en-US" altLang="ja-JP" sz="2800" dirty="0" smtClean="0">
                <a:solidFill>
                  <a:schemeClr val="accent6"/>
                </a:solidFill>
              </a:rPr>
              <a:t>17</a:t>
            </a:r>
            <a:r>
              <a:rPr kumimoji="1" lang="ja-JP" altLang="en-US" sz="2800" dirty="0" smtClean="0">
                <a:solidFill>
                  <a:schemeClr val="accent6"/>
                </a:solidFill>
              </a:rPr>
              <a:t>日、</a:t>
            </a:r>
            <a:r>
              <a:rPr kumimoji="1" lang="en-US" altLang="ja-JP" sz="2800" dirty="0" smtClean="0">
                <a:solidFill>
                  <a:schemeClr val="accent6"/>
                </a:solidFill>
              </a:rPr>
              <a:t>19</a:t>
            </a:r>
            <a:r>
              <a:rPr kumimoji="1" lang="ja-JP" altLang="en-US" sz="2800" dirty="0" smtClean="0">
                <a:solidFill>
                  <a:schemeClr val="accent6"/>
                </a:solidFill>
              </a:rPr>
              <a:t>日を検証</a:t>
            </a:r>
            <a:endParaRPr kumimoji="1" lang="en-US" altLang="ja-JP" sz="2800" dirty="0" smtClean="0">
              <a:solidFill>
                <a:schemeClr val="accent6"/>
              </a:solidFill>
            </a:endParaRPr>
          </a:p>
          <a:p>
            <a:r>
              <a:rPr lang="en-US" altLang="ja-JP" sz="2800" dirty="0"/>
              <a:t> </a:t>
            </a:r>
            <a:r>
              <a:rPr lang="en-US" altLang="ja-JP" sz="2800" dirty="0" smtClean="0"/>
              <a:t>   (Sawada et al. </a:t>
            </a:r>
            <a:r>
              <a:rPr lang="ja-JP" altLang="en-US" sz="2800" dirty="0" smtClean="0"/>
              <a:t>に準拠</a:t>
            </a:r>
            <a:r>
              <a:rPr lang="en-US" altLang="ja-JP" sz="2800" dirty="0" smtClean="0"/>
              <a:t>)</a:t>
            </a:r>
            <a:endParaRPr kumimoji="1" lang="ja-JP" altLang="en-US" sz="2800" dirty="0"/>
          </a:p>
        </p:txBody>
      </p:sp>
      <p:cxnSp>
        <p:nvCxnSpPr>
          <p:cNvPr id="10" name="直線矢印コネクタ 9"/>
          <p:cNvCxnSpPr/>
          <p:nvPr/>
        </p:nvCxnSpPr>
        <p:spPr>
          <a:xfrm flipH="1" flipV="1">
            <a:off x="5725594" y="2507515"/>
            <a:ext cx="290585" cy="365904"/>
          </a:xfrm>
          <a:prstGeom prst="straightConnector1">
            <a:avLst/>
          </a:prstGeom>
          <a:ln w="5715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4" name="テキスト ボックス 13"/>
          <p:cNvSpPr txBox="1"/>
          <p:nvPr/>
        </p:nvSpPr>
        <p:spPr>
          <a:xfrm>
            <a:off x="5122900" y="2873419"/>
            <a:ext cx="1786558" cy="369332"/>
          </a:xfrm>
          <a:prstGeom prst="rect">
            <a:avLst/>
          </a:prstGeom>
          <a:noFill/>
        </p:spPr>
        <p:txBody>
          <a:bodyPr wrap="square" rtlCol="0">
            <a:spAutoFit/>
          </a:bodyPr>
          <a:lstStyle/>
          <a:p>
            <a:r>
              <a:rPr kumimoji="1" lang="ja-JP" altLang="en-US" dirty="0" smtClean="0"/>
              <a:t>仙台空港、海岸</a:t>
            </a:r>
            <a:endParaRPr kumimoji="1" lang="ja-JP" altLang="en-US" dirty="0"/>
          </a:p>
        </p:txBody>
      </p:sp>
    </p:spTree>
    <p:extLst>
      <p:ext uri="{BB962C8B-B14F-4D97-AF65-F5344CB8AC3E}">
        <p14:creationId xmlns:p14="http://schemas.microsoft.com/office/powerpoint/2010/main" val="3969355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 y="27606"/>
            <a:ext cx="9144000" cy="523220"/>
          </a:xfrm>
          <a:prstGeom prst="rect">
            <a:avLst/>
          </a:prstGeom>
          <a:noFill/>
        </p:spPr>
        <p:txBody>
          <a:bodyPr wrap="square" rtlCol="0">
            <a:spAutoFit/>
          </a:bodyPr>
          <a:lstStyle/>
          <a:p>
            <a:r>
              <a:rPr kumimoji="1" lang="ja-JP" altLang="en-US" sz="2800" dirty="0" smtClean="0">
                <a:solidFill>
                  <a:srgbClr val="FFFF00"/>
                </a:solidFill>
              </a:rPr>
              <a:t>方法</a:t>
            </a:r>
            <a:r>
              <a:rPr kumimoji="1" lang="en-US" altLang="ja-JP" sz="2800" dirty="0" smtClean="0">
                <a:solidFill>
                  <a:srgbClr val="FFFF00"/>
                </a:solidFill>
              </a:rPr>
              <a:t>: 4</a:t>
            </a:r>
            <a:r>
              <a:rPr kumimoji="1" lang="ja-JP" altLang="en-US" sz="2800" dirty="0" smtClean="0">
                <a:solidFill>
                  <a:srgbClr val="FFFF00"/>
                </a:solidFill>
              </a:rPr>
              <a:t>つのスキャンタイプ</a:t>
            </a:r>
            <a:r>
              <a:rPr kumimoji="1" lang="en-US" altLang="ja-JP" sz="2800" dirty="0" smtClean="0">
                <a:solidFill>
                  <a:srgbClr val="FFFF00"/>
                </a:solidFill>
              </a:rPr>
              <a:t>→</a:t>
            </a:r>
            <a:r>
              <a:rPr kumimoji="1" lang="ja-JP" altLang="en-US" sz="2800" dirty="0" smtClean="0">
                <a:solidFill>
                  <a:srgbClr val="FFFF00"/>
                </a:solidFill>
              </a:rPr>
              <a:t>それぞれ独立に</a:t>
            </a:r>
            <a:r>
              <a:rPr kumimoji="1" lang="en-US" altLang="ja-JP" sz="2800" dirty="0" smtClean="0">
                <a:solidFill>
                  <a:srgbClr val="FFFF00"/>
                </a:solidFill>
              </a:rPr>
              <a:t>DA</a:t>
            </a:r>
            <a:r>
              <a:rPr kumimoji="1" lang="ja-JP" altLang="en-US" sz="2800" dirty="0" smtClean="0">
                <a:solidFill>
                  <a:srgbClr val="FFFF00"/>
                </a:solidFill>
              </a:rPr>
              <a:t>に使用</a:t>
            </a:r>
            <a:endParaRPr kumimoji="1" lang="ja-JP" altLang="en-US" sz="2800" dirty="0">
              <a:solidFill>
                <a:srgbClr val="FFFF00"/>
              </a:solidFill>
            </a:endParaRPr>
          </a:p>
        </p:txBody>
      </p:sp>
      <p:sp>
        <p:nvSpPr>
          <p:cNvPr id="8" name="テキスト ボックス 7"/>
          <p:cNvSpPr txBox="1"/>
          <p:nvPr/>
        </p:nvSpPr>
        <p:spPr>
          <a:xfrm>
            <a:off x="7431067" y="701814"/>
            <a:ext cx="184666" cy="369332"/>
          </a:xfrm>
          <a:prstGeom prst="rect">
            <a:avLst/>
          </a:prstGeom>
          <a:noFill/>
        </p:spPr>
        <p:txBody>
          <a:bodyPr wrap="none" rtlCol="0">
            <a:spAutoFit/>
          </a:bodyPr>
          <a:lstStyle/>
          <a:p>
            <a:endParaRPr kumimoji="1" lang="ja-JP" altLang="en-US" dirty="0"/>
          </a:p>
        </p:txBody>
      </p:sp>
      <p:pic>
        <p:nvPicPr>
          <p:cNvPr id="3" name="図 2" descr="20070616_1540.png"/>
          <p:cNvPicPr>
            <a:picLocks noChangeAspect="1"/>
          </p:cNvPicPr>
          <p:nvPr/>
        </p:nvPicPr>
        <p:blipFill rotWithShape="1">
          <a:blip r:embed="rId2" cstate="print">
            <a:extLst>
              <a:ext uri="{28A0092B-C50C-407E-A947-70E740481C1C}">
                <a14:useLocalDpi xmlns:a14="http://schemas.microsoft.com/office/drawing/2010/main"/>
              </a:ext>
            </a:extLst>
          </a:blip>
          <a:srcRect t="4647" r="33186" b="23551"/>
          <a:stretch/>
        </p:blipFill>
        <p:spPr>
          <a:xfrm>
            <a:off x="37703" y="1044616"/>
            <a:ext cx="2916574" cy="4435512"/>
          </a:xfrm>
          <a:prstGeom prst="rect">
            <a:avLst/>
          </a:prstGeom>
        </p:spPr>
      </p:pic>
      <p:pic>
        <p:nvPicPr>
          <p:cNvPr id="15" name="図 14" descr="20070616_1540.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7702" y="5474366"/>
            <a:ext cx="3048725" cy="828957"/>
          </a:xfrm>
          <a:prstGeom prst="rect">
            <a:avLst/>
          </a:prstGeom>
        </p:spPr>
      </p:pic>
      <p:sp>
        <p:nvSpPr>
          <p:cNvPr id="16" name="テキスト ボックス 15"/>
          <p:cNvSpPr txBox="1"/>
          <p:nvPr/>
        </p:nvSpPr>
        <p:spPr>
          <a:xfrm>
            <a:off x="3086427" y="5568156"/>
            <a:ext cx="6046812" cy="830997"/>
          </a:xfrm>
          <a:prstGeom prst="rect">
            <a:avLst/>
          </a:prstGeom>
          <a:noFill/>
        </p:spPr>
        <p:txBody>
          <a:bodyPr wrap="square" rtlCol="0">
            <a:spAutoFit/>
          </a:bodyPr>
          <a:lstStyle/>
          <a:p>
            <a:r>
              <a:rPr kumimoji="1" lang="ja-JP" altLang="en-US" sz="2400" dirty="0" smtClean="0"/>
              <a:t>図</a:t>
            </a:r>
            <a:r>
              <a:rPr kumimoji="1" lang="en-US" altLang="ja-JP" sz="2400" dirty="0" smtClean="0"/>
              <a:t>: </a:t>
            </a:r>
            <a:r>
              <a:rPr kumimoji="1" lang="ja-JP" altLang="en-US" sz="2400" dirty="0" smtClean="0"/>
              <a:t>観測データの例。上段：水平面。</a:t>
            </a:r>
            <a:endParaRPr kumimoji="1" lang="en-US" altLang="ja-JP" sz="2400" dirty="0" smtClean="0"/>
          </a:p>
          <a:p>
            <a:r>
              <a:rPr kumimoji="1" lang="ja-JP" altLang="en-US" sz="2400" dirty="0" smtClean="0"/>
              <a:t>下段：鉛直面。</a:t>
            </a:r>
            <a:r>
              <a:rPr kumimoji="1" lang="ja-JP" altLang="en-US" sz="2400" dirty="0" smtClean="0">
                <a:solidFill>
                  <a:schemeClr val="accent6">
                    <a:lumMod val="60000"/>
                    <a:lumOff val="40000"/>
                  </a:schemeClr>
                </a:solidFill>
              </a:rPr>
              <a:t>暖色</a:t>
            </a:r>
            <a:r>
              <a:rPr kumimoji="1" lang="en-US" altLang="ja-JP" sz="2400" dirty="0" smtClean="0"/>
              <a:t>/</a:t>
            </a:r>
            <a:r>
              <a:rPr lang="ja-JP" altLang="en-US" sz="2400" dirty="0" smtClean="0">
                <a:solidFill>
                  <a:schemeClr val="accent5">
                    <a:lumMod val="60000"/>
                    <a:lumOff val="40000"/>
                  </a:schemeClr>
                </a:solidFill>
              </a:rPr>
              <a:t>寒色</a:t>
            </a:r>
            <a:r>
              <a:rPr kumimoji="1" lang="ja-JP" altLang="en-US" sz="2400" dirty="0" smtClean="0"/>
              <a:t>が</a:t>
            </a:r>
            <a:r>
              <a:rPr kumimoji="1" lang="ja-JP" altLang="en-US" sz="2400" dirty="0" smtClean="0">
                <a:solidFill>
                  <a:schemeClr val="accent6">
                    <a:lumMod val="60000"/>
                    <a:lumOff val="40000"/>
                  </a:schemeClr>
                </a:solidFill>
              </a:rPr>
              <a:t>中心へ</a:t>
            </a:r>
            <a:r>
              <a:rPr kumimoji="1" lang="en-US" altLang="ja-JP" sz="2400" dirty="0" smtClean="0"/>
              <a:t>/</a:t>
            </a:r>
            <a:r>
              <a:rPr kumimoji="1" lang="ja-JP" altLang="en-US" sz="2400" dirty="0" smtClean="0">
                <a:solidFill>
                  <a:srgbClr val="93CDDD"/>
                </a:solidFill>
              </a:rPr>
              <a:t>から</a:t>
            </a:r>
            <a:r>
              <a:rPr kumimoji="1" lang="ja-JP" altLang="en-US" sz="2400" dirty="0" smtClean="0"/>
              <a:t>の風。</a:t>
            </a:r>
            <a:endParaRPr kumimoji="1" lang="ja-JP" altLang="en-US" sz="2400" dirty="0"/>
          </a:p>
        </p:txBody>
      </p:sp>
      <p:sp>
        <p:nvSpPr>
          <p:cNvPr id="9" name="左矢印 8"/>
          <p:cNvSpPr/>
          <p:nvPr/>
        </p:nvSpPr>
        <p:spPr>
          <a:xfrm>
            <a:off x="2034093" y="4896650"/>
            <a:ext cx="866374" cy="193713"/>
          </a:xfrm>
          <a:prstGeom prst="leftArrow">
            <a:avLst/>
          </a:prstGeom>
          <a:solidFill>
            <a:srgbClr val="FF6600"/>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7" name="左矢印 16"/>
          <p:cNvSpPr/>
          <p:nvPr/>
        </p:nvSpPr>
        <p:spPr>
          <a:xfrm>
            <a:off x="679758" y="4889356"/>
            <a:ext cx="866374" cy="193713"/>
          </a:xfrm>
          <a:prstGeom prst="leftArrow">
            <a:avLst/>
          </a:prstGeom>
          <a:solidFill>
            <a:schemeClr val="accent5">
              <a:lumMod val="60000"/>
              <a:lumOff val="40000"/>
            </a:schemeClr>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8" name="左矢印 17"/>
          <p:cNvSpPr/>
          <p:nvPr/>
        </p:nvSpPr>
        <p:spPr>
          <a:xfrm rot="2679246">
            <a:off x="1895908" y="2649153"/>
            <a:ext cx="866374" cy="193713"/>
          </a:xfrm>
          <a:prstGeom prst="leftArrow">
            <a:avLst/>
          </a:prstGeom>
          <a:solidFill>
            <a:srgbClr val="FF6600"/>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9" name="左矢印 18"/>
          <p:cNvSpPr/>
          <p:nvPr/>
        </p:nvSpPr>
        <p:spPr>
          <a:xfrm rot="2827539">
            <a:off x="832159" y="1357650"/>
            <a:ext cx="866374" cy="193713"/>
          </a:xfrm>
          <a:prstGeom prst="leftArrow">
            <a:avLst/>
          </a:prstGeom>
          <a:solidFill>
            <a:schemeClr val="accent5">
              <a:lumMod val="60000"/>
              <a:lumOff val="40000"/>
            </a:schemeClr>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567397" y="1044616"/>
            <a:ext cx="1299300" cy="461665"/>
          </a:xfrm>
          <a:prstGeom prst="rect">
            <a:avLst/>
          </a:prstGeom>
          <a:noFill/>
        </p:spPr>
        <p:txBody>
          <a:bodyPr wrap="square" rtlCol="0">
            <a:spAutoFit/>
          </a:bodyPr>
          <a:lstStyle/>
          <a:p>
            <a:pPr algn="ctr"/>
            <a:r>
              <a:rPr kumimoji="1" lang="ja-JP" altLang="en-US" sz="2400" b="1" u="sng" dirty="0" smtClean="0">
                <a:solidFill>
                  <a:schemeClr val="bg1"/>
                </a:solidFill>
              </a:rPr>
              <a:t>上から</a:t>
            </a:r>
            <a:endParaRPr kumimoji="1" lang="ja-JP" altLang="en-US" sz="2400" b="1" u="sng" dirty="0">
              <a:solidFill>
                <a:schemeClr val="bg1"/>
              </a:solidFill>
            </a:endParaRPr>
          </a:p>
        </p:txBody>
      </p:sp>
      <p:sp>
        <p:nvSpPr>
          <p:cNvPr id="21" name="テキスト ボックス 20"/>
          <p:cNvSpPr txBox="1"/>
          <p:nvPr/>
        </p:nvSpPr>
        <p:spPr>
          <a:xfrm>
            <a:off x="1562078" y="3153004"/>
            <a:ext cx="1299300" cy="461665"/>
          </a:xfrm>
          <a:prstGeom prst="rect">
            <a:avLst/>
          </a:prstGeom>
          <a:noFill/>
        </p:spPr>
        <p:txBody>
          <a:bodyPr wrap="square" rtlCol="0">
            <a:spAutoFit/>
          </a:bodyPr>
          <a:lstStyle/>
          <a:p>
            <a:pPr algn="ctr"/>
            <a:r>
              <a:rPr lang="ja-JP" altLang="en-US" sz="2400" b="1" u="sng" dirty="0" smtClean="0">
                <a:solidFill>
                  <a:schemeClr val="bg1"/>
                </a:solidFill>
              </a:rPr>
              <a:t>南</a:t>
            </a:r>
            <a:r>
              <a:rPr kumimoji="1" lang="ja-JP" altLang="en-US" sz="2400" b="1" u="sng" dirty="0" smtClean="0">
                <a:solidFill>
                  <a:schemeClr val="bg1"/>
                </a:solidFill>
              </a:rPr>
              <a:t>から</a:t>
            </a:r>
            <a:endParaRPr kumimoji="1" lang="ja-JP" altLang="en-US" sz="2400" b="1" u="sng" dirty="0">
              <a:solidFill>
                <a:schemeClr val="bg1"/>
              </a:solidFill>
            </a:endParaRPr>
          </a:p>
        </p:txBody>
      </p:sp>
      <p:sp>
        <p:nvSpPr>
          <p:cNvPr id="23" name="テキスト ボックス 22"/>
          <p:cNvSpPr txBox="1"/>
          <p:nvPr/>
        </p:nvSpPr>
        <p:spPr>
          <a:xfrm>
            <a:off x="899627" y="572670"/>
            <a:ext cx="1805695" cy="523220"/>
          </a:xfrm>
          <a:prstGeom prst="rect">
            <a:avLst/>
          </a:prstGeom>
          <a:noFill/>
        </p:spPr>
        <p:txBody>
          <a:bodyPr wrap="square" rtlCol="0">
            <a:spAutoFit/>
          </a:bodyPr>
          <a:lstStyle/>
          <a:p>
            <a:pPr algn="ctr"/>
            <a:r>
              <a:rPr kumimoji="1" lang="en-US" altLang="ja-JP" sz="2800" dirty="0" smtClean="0"/>
              <a:t>1. VAD20</a:t>
            </a:r>
            <a:endParaRPr kumimoji="1" lang="ja-JP" altLang="en-US" sz="2800" dirty="0"/>
          </a:p>
        </p:txBody>
      </p:sp>
      <p:grpSp>
        <p:nvGrpSpPr>
          <p:cNvPr id="27" name="図形グループ 26"/>
          <p:cNvGrpSpPr/>
          <p:nvPr/>
        </p:nvGrpSpPr>
        <p:grpSpPr>
          <a:xfrm>
            <a:off x="2900467" y="564447"/>
            <a:ext cx="6091636" cy="4920681"/>
            <a:chOff x="2900467" y="564447"/>
            <a:chExt cx="6091636" cy="4920681"/>
          </a:xfrm>
        </p:grpSpPr>
        <p:grpSp>
          <p:nvGrpSpPr>
            <p:cNvPr id="22" name="図形グループ 21"/>
            <p:cNvGrpSpPr/>
            <p:nvPr/>
          </p:nvGrpSpPr>
          <p:grpSpPr>
            <a:xfrm>
              <a:off x="2900467" y="1044614"/>
              <a:ext cx="6091636" cy="4440514"/>
              <a:chOff x="2900467" y="1044614"/>
              <a:chExt cx="6091636" cy="4440514"/>
            </a:xfrm>
          </p:grpSpPr>
          <p:pic>
            <p:nvPicPr>
              <p:cNvPr id="6" name="図 5" descr="20070616_1551.png"/>
              <p:cNvPicPr>
                <a:picLocks noChangeAspect="1"/>
              </p:cNvPicPr>
              <p:nvPr/>
            </p:nvPicPr>
            <p:blipFill rotWithShape="1">
              <a:blip r:embed="rId4" cstate="print">
                <a:extLst>
                  <a:ext uri="{28A0092B-C50C-407E-A947-70E740481C1C}">
                    <a14:useLocalDpi xmlns:a14="http://schemas.microsoft.com/office/drawing/2010/main"/>
                  </a:ext>
                </a:extLst>
              </a:blip>
              <a:srcRect l="17756" t="4647" r="36221" b="23551"/>
              <a:stretch/>
            </p:blipFill>
            <p:spPr>
              <a:xfrm>
                <a:off x="4909593" y="1044614"/>
                <a:ext cx="2008995" cy="4435513"/>
              </a:xfrm>
              <a:prstGeom prst="rect">
                <a:avLst/>
              </a:prstGeom>
            </p:spPr>
          </p:pic>
          <p:pic>
            <p:nvPicPr>
              <p:cNvPr id="5" name="図 4" descr="20070616_1544.png"/>
              <p:cNvPicPr>
                <a:picLocks noChangeAspect="1"/>
              </p:cNvPicPr>
              <p:nvPr/>
            </p:nvPicPr>
            <p:blipFill rotWithShape="1">
              <a:blip r:embed="rId5" cstate="print">
                <a:extLst>
                  <a:ext uri="{28A0092B-C50C-407E-A947-70E740481C1C}">
                    <a14:useLocalDpi xmlns:a14="http://schemas.microsoft.com/office/drawing/2010/main"/>
                  </a:ext>
                </a:extLst>
              </a:blip>
              <a:srcRect l="18021" t="4647" r="34232" b="23551"/>
              <a:stretch/>
            </p:blipFill>
            <p:spPr>
              <a:xfrm>
                <a:off x="6907826" y="1049614"/>
                <a:ext cx="2084277" cy="4435514"/>
              </a:xfrm>
              <a:prstGeom prst="rect">
                <a:avLst/>
              </a:prstGeom>
            </p:spPr>
          </p:pic>
          <p:pic>
            <p:nvPicPr>
              <p:cNvPr id="4" name="図 3" descr="20070616_1542.pn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900467" y="1044615"/>
                <a:ext cx="2019888" cy="4435513"/>
              </a:xfrm>
              <a:prstGeom prst="rect">
                <a:avLst/>
              </a:prstGeom>
            </p:spPr>
          </p:pic>
        </p:grpSp>
        <p:sp>
          <p:nvSpPr>
            <p:cNvPr id="24" name="テキスト ボックス 23"/>
            <p:cNvSpPr txBox="1"/>
            <p:nvPr/>
          </p:nvSpPr>
          <p:spPr>
            <a:xfrm>
              <a:off x="2979763" y="576695"/>
              <a:ext cx="1805695" cy="523220"/>
            </a:xfrm>
            <a:prstGeom prst="rect">
              <a:avLst/>
            </a:prstGeom>
            <a:noFill/>
          </p:spPr>
          <p:txBody>
            <a:bodyPr wrap="square" rtlCol="0">
              <a:spAutoFit/>
            </a:bodyPr>
            <a:lstStyle/>
            <a:p>
              <a:pPr algn="ctr"/>
              <a:r>
                <a:rPr kumimoji="1" lang="en-US" altLang="ja-JP" sz="2800" dirty="0" smtClean="0"/>
                <a:t>2. VAD70</a:t>
              </a:r>
              <a:endParaRPr kumimoji="1" lang="ja-JP" altLang="en-US" sz="2800" dirty="0"/>
            </a:p>
          </p:txBody>
        </p:sp>
        <p:sp>
          <p:nvSpPr>
            <p:cNvPr id="25" name="テキスト ボックス 24"/>
            <p:cNvSpPr txBox="1"/>
            <p:nvPr/>
          </p:nvSpPr>
          <p:spPr>
            <a:xfrm>
              <a:off x="5008014" y="564447"/>
              <a:ext cx="1805695" cy="523220"/>
            </a:xfrm>
            <a:prstGeom prst="rect">
              <a:avLst/>
            </a:prstGeom>
            <a:noFill/>
          </p:spPr>
          <p:txBody>
            <a:bodyPr wrap="square" rtlCol="0">
              <a:spAutoFit/>
            </a:bodyPr>
            <a:lstStyle/>
            <a:p>
              <a:pPr algn="ctr"/>
              <a:r>
                <a:rPr kumimoji="1" lang="en-US" altLang="ja-JP" sz="2800" dirty="0" smtClean="0"/>
                <a:t>3. PPI</a:t>
              </a:r>
              <a:endParaRPr kumimoji="1" lang="ja-JP" altLang="en-US" sz="2800" dirty="0"/>
            </a:p>
          </p:txBody>
        </p:sp>
        <p:sp>
          <p:nvSpPr>
            <p:cNvPr id="26" name="テキスト ボックス 25"/>
            <p:cNvSpPr txBox="1"/>
            <p:nvPr/>
          </p:nvSpPr>
          <p:spPr>
            <a:xfrm>
              <a:off x="7074271" y="572670"/>
              <a:ext cx="1805695" cy="523220"/>
            </a:xfrm>
            <a:prstGeom prst="rect">
              <a:avLst/>
            </a:prstGeom>
            <a:noFill/>
          </p:spPr>
          <p:txBody>
            <a:bodyPr wrap="square" rtlCol="0">
              <a:spAutoFit/>
            </a:bodyPr>
            <a:lstStyle/>
            <a:p>
              <a:pPr algn="ctr"/>
              <a:r>
                <a:rPr kumimoji="1" lang="en-US" altLang="ja-JP" sz="2800" dirty="0" smtClean="0"/>
                <a:t>4. RHI</a:t>
              </a:r>
              <a:endParaRPr kumimoji="1" lang="ja-JP" altLang="en-US" sz="2800" dirty="0"/>
            </a:p>
          </p:txBody>
        </p:sp>
      </p:grpSp>
    </p:spTree>
    <p:extLst>
      <p:ext uri="{BB962C8B-B14F-4D97-AF65-F5344CB8AC3E}">
        <p14:creationId xmlns:p14="http://schemas.microsoft.com/office/powerpoint/2010/main" val="3969355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 y="27606"/>
            <a:ext cx="9144000" cy="523220"/>
          </a:xfrm>
          <a:prstGeom prst="rect">
            <a:avLst/>
          </a:prstGeom>
          <a:noFill/>
        </p:spPr>
        <p:txBody>
          <a:bodyPr wrap="square" rtlCol="0">
            <a:spAutoFit/>
          </a:bodyPr>
          <a:lstStyle/>
          <a:p>
            <a:r>
              <a:rPr kumimoji="1" lang="ja-JP" altLang="en-US" sz="2800" dirty="0" smtClean="0">
                <a:solidFill>
                  <a:srgbClr val="FFFF00"/>
                </a:solidFill>
              </a:rPr>
              <a:t>方法</a:t>
            </a:r>
            <a:r>
              <a:rPr kumimoji="1" lang="en-US" altLang="ja-JP" sz="2800" dirty="0" smtClean="0">
                <a:solidFill>
                  <a:srgbClr val="FFFF00"/>
                </a:solidFill>
              </a:rPr>
              <a:t>: NHM-LETKF </a:t>
            </a:r>
            <a:r>
              <a:rPr kumimoji="1" lang="ja-JP" altLang="en-US" sz="2800" dirty="0" smtClean="0">
                <a:solidFill>
                  <a:srgbClr val="FFFF00"/>
                </a:solidFill>
              </a:rPr>
              <a:t>データ同化</a:t>
            </a:r>
            <a:r>
              <a:rPr lang="en-US" altLang="ja-JP" sz="2800" dirty="0" smtClean="0">
                <a:solidFill>
                  <a:srgbClr val="FFFF00"/>
                </a:solidFill>
              </a:rPr>
              <a:t>OSE</a:t>
            </a:r>
            <a:r>
              <a:rPr kumimoji="1" lang="ja-JP" altLang="en-US" sz="2800" dirty="0" smtClean="0">
                <a:solidFill>
                  <a:srgbClr val="FFFF00"/>
                </a:solidFill>
              </a:rPr>
              <a:t>実験設定</a:t>
            </a:r>
            <a:endParaRPr kumimoji="1" lang="ja-JP" altLang="en-US" sz="2800" dirty="0">
              <a:solidFill>
                <a:srgbClr val="FFFF00"/>
              </a:solidFill>
            </a:endParaRPr>
          </a:p>
        </p:txBody>
      </p:sp>
      <p:pic>
        <p:nvPicPr>
          <p:cNvPr id="4" name="図 3" descr="map_DA.ps"/>
          <p:cNvPicPr>
            <a:picLocks noChangeAspect="1"/>
          </p:cNvPicPr>
          <p:nvPr/>
        </p:nvPicPr>
        <p:blipFill rotWithShape="1">
          <a:blip r:embed="rId2" cstate="print">
            <a:extLst>
              <a:ext uri="{28A0092B-C50C-407E-A947-70E740481C1C}">
                <a14:useLocalDpi xmlns:a14="http://schemas.microsoft.com/office/drawing/2010/main"/>
              </a:ext>
            </a:extLst>
          </a:blip>
          <a:srcRect l="11136" t="3609" r="9360" b="1766"/>
          <a:stretch/>
        </p:blipFill>
        <p:spPr>
          <a:xfrm>
            <a:off x="107627" y="529302"/>
            <a:ext cx="3546664" cy="5973556"/>
          </a:xfrm>
          <a:prstGeom prst="rect">
            <a:avLst/>
          </a:prstGeom>
          <a:solidFill>
            <a:schemeClr val="tx1"/>
          </a:solidFill>
        </p:spPr>
      </p:pic>
      <p:sp>
        <p:nvSpPr>
          <p:cNvPr id="5" name="テキスト ボックス 4"/>
          <p:cNvSpPr txBox="1"/>
          <p:nvPr/>
        </p:nvSpPr>
        <p:spPr>
          <a:xfrm>
            <a:off x="3643529" y="5492822"/>
            <a:ext cx="5489709" cy="1015663"/>
          </a:xfrm>
          <a:prstGeom prst="rect">
            <a:avLst/>
          </a:prstGeom>
          <a:noFill/>
        </p:spPr>
        <p:txBody>
          <a:bodyPr wrap="square" rtlCol="0">
            <a:spAutoFit/>
          </a:bodyPr>
          <a:lstStyle/>
          <a:p>
            <a:r>
              <a:rPr kumimoji="1" lang="ja-JP" altLang="en-US" sz="2000" dirty="0" smtClean="0"/>
              <a:t>図</a:t>
            </a:r>
            <a:r>
              <a:rPr kumimoji="1" lang="en-US" altLang="ja-JP" sz="2000" dirty="0" smtClean="0"/>
              <a:t>: (a) </a:t>
            </a:r>
            <a:r>
              <a:rPr kumimoji="1" lang="ja-JP" altLang="en-US" sz="2000" dirty="0" smtClean="0"/>
              <a:t>各解像度における計算領域。</a:t>
            </a:r>
            <a:endParaRPr kumimoji="1" lang="en-US" altLang="ja-JP" sz="2000" dirty="0" smtClean="0"/>
          </a:p>
          <a:p>
            <a:r>
              <a:rPr kumimoji="1" lang="en-US" altLang="ja-JP" sz="2000" dirty="0" smtClean="0"/>
              <a:t>(b) 0.4km</a:t>
            </a:r>
            <a:r>
              <a:rPr kumimoji="1" lang="ja-JP" altLang="en-US" sz="2000" dirty="0" smtClean="0"/>
              <a:t>解像度の計算領域。赤四角はドップラーライダー観測位置。</a:t>
            </a:r>
            <a:endParaRPr kumimoji="1" lang="ja-JP" altLang="en-US" sz="2000" dirty="0"/>
          </a:p>
        </p:txBody>
      </p:sp>
      <p:sp>
        <p:nvSpPr>
          <p:cNvPr id="3" name="テキスト ボックス 2"/>
          <p:cNvSpPr txBox="1"/>
          <p:nvPr/>
        </p:nvSpPr>
        <p:spPr>
          <a:xfrm>
            <a:off x="3643529" y="550826"/>
            <a:ext cx="5489710" cy="4816703"/>
          </a:xfrm>
          <a:prstGeom prst="rect">
            <a:avLst/>
          </a:prstGeom>
          <a:noFill/>
        </p:spPr>
        <p:txBody>
          <a:bodyPr wrap="square" rtlCol="0">
            <a:spAutoFit/>
          </a:bodyPr>
          <a:lstStyle/>
          <a:p>
            <a:pPr marL="342900" indent="-342900">
              <a:buFont typeface="Arial"/>
              <a:buChar char="•"/>
            </a:pPr>
            <a:r>
              <a:rPr kumimoji="1" lang="ja-JP" altLang="en-US" sz="2400" dirty="0" smtClean="0">
                <a:solidFill>
                  <a:srgbClr val="F79646"/>
                </a:solidFill>
              </a:rPr>
              <a:t>基本初期値境界値：</a:t>
            </a:r>
            <a:endParaRPr kumimoji="1" lang="en-US" altLang="ja-JP" sz="2400" dirty="0" smtClean="0">
              <a:solidFill>
                <a:srgbClr val="F79646"/>
              </a:solidFill>
            </a:endParaRPr>
          </a:p>
          <a:p>
            <a:r>
              <a:rPr lang="en-US" altLang="ja-JP" sz="2400" dirty="0" smtClean="0"/>
              <a:t>         </a:t>
            </a:r>
            <a:r>
              <a:rPr lang="ja-JP" altLang="en-US" sz="2400" dirty="0" smtClean="0"/>
              <a:t>気象庁週間</a:t>
            </a:r>
            <a:r>
              <a:rPr kumimoji="1" lang="ja-JP" altLang="en-US" sz="2400" dirty="0" smtClean="0"/>
              <a:t>アンサンブル</a:t>
            </a:r>
            <a:endParaRPr kumimoji="1" lang="en-US" altLang="ja-JP" sz="2400" dirty="0" smtClean="0"/>
          </a:p>
          <a:p>
            <a:endParaRPr kumimoji="1" lang="en-US" altLang="ja-JP" sz="800" dirty="0" smtClean="0"/>
          </a:p>
          <a:p>
            <a:pPr marL="342900" indent="-342900">
              <a:buFont typeface="Arial"/>
              <a:buChar char="•"/>
            </a:pPr>
            <a:r>
              <a:rPr lang="ja-JP" altLang="en-US" sz="2400" dirty="0" smtClean="0">
                <a:solidFill>
                  <a:srgbClr val="F79646"/>
                </a:solidFill>
              </a:rPr>
              <a:t>ダウンスケール</a:t>
            </a:r>
            <a:r>
              <a:rPr lang="en-US" altLang="ja-JP" sz="2400" dirty="0" smtClean="0">
                <a:solidFill>
                  <a:srgbClr val="F79646"/>
                </a:solidFill>
              </a:rPr>
              <a:t>:</a:t>
            </a:r>
            <a:r>
              <a:rPr lang="en-US" altLang="ja-JP" sz="2400" dirty="0" smtClean="0"/>
              <a:t> 12km→2km→0.4km</a:t>
            </a:r>
          </a:p>
          <a:p>
            <a:r>
              <a:rPr lang="en-US" altLang="ja-JP" sz="2400" dirty="0"/>
              <a:t> </a:t>
            </a:r>
            <a:r>
              <a:rPr lang="en-US" altLang="ja-JP" sz="2400" dirty="0" smtClean="0"/>
              <a:t> </a:t>
            </a:r>
            <a:r>
              <a:rPr kumimoji="1" lang="en-US" altLang="ja-JP" sz="2400" dirty="0" smtClean="0"/>
              <a:t>                   0.4 km</a:t>
            </a:r>
            <a:r>
              <a:rPr kumimoji="1" lang="ja-JP" altLang="en-US" sz="2400" dirty="0" smtClean="0"/>
              <a:t>を</a:t>
            </a:r>
            <a:r>
              <a:rPr kumimoji="1" lang="en-US" altLang="ja-JP" sz="2400" dirty="0" smtClean="0"/>
              <a:t>DA</a:t>
            </a:r>
            <a:r>
              <a:rPr kumimoji="1" lang="ja-JP" altLang="en-US" sz="2400" dirty="0" smtClean="0"/>
              <a:t>対象、</a:t>
            </a:r>
            <a:r>
              <a:rPr kumimoji="1" lang="en-US" altLang="ja-JP" sz="2400" dirty="0" smtClean="0"/>
              <a:t>21</a:t>
            </a:r>
            <a:r>
              <a:rPr kumimoji="1" lang="ja-JP" altLang="en-US" sz="2400" dirty="0" smtClean="0"/>
              <a:t>メンバー</a:t>
            </a:r>
            <a:endParaRPr kumimoji="1" lang="en-US" altLang="ja-JP" sz="2400" dirty="0" smtClean="0"/>
          </a:p>
          <a:p>
            <a:endParaRPr lang="en-US" altLang="ja-JP" sz="800" dirty="0"/>
          </a:p>
          <a:p>
            <a:pPr marL="342900" indent="-342900">
              <a:buFont typeface="Arial"/>
              <a:buChar char="•"/>
            </a:pPr>
            <a:r>
              <a:rPr kumimoji="1" lang="ja-JP" altLang="en-US" sz="2400" dirty="0" smtClean="0">
                <a:solidFill>
                  <a:srgbClr val="F79646"/>
                </a:solidFill>
              </a:rPr>
              <a:t>同化対象</a:t>
            </a:r>
            <a:r>
              <a:rPr kumimoji="1" lang="en-US" altLang="ja-JP" sz="2400" dirty="0" smtClean="0">
                <a:solidFill>
                  <a:srgbClr val="F79646"/>
                </a:solidFill>
              </a:rPr>
              <a:t>:</a:t>
            </a:r>
            <a:r>
              <a:rPr kumimoji="1" lang="en-US" altLang="ja-JP" sz="2400" dirty="0" smtClean="0"/>
              <a:t> </a:t>
            </a:r>
            <a:r>
              <a:rPr kumimoji="1" lang="ja-JP" altLang="en-US" sz="2400" dirty="0" smtClean="0"/>
              <a:t>視線風速</a:t>
            </a:r>
            <a:endParaRPr kumimoji="1" lang="en-US" altLang="ja-JP" sz="2400" dirty="0" smtClean="0"/>
          </a:p>
          <a:p>
            <a:r>
              <a:rPr lang="en-US" altLang="ja-JP" sz="2400" dirty="0" smtClean="0"/>
              <a:t>                       </a:t>
            </a:r>
            <a:r>
              <a:rPr kumimoji="1" lang="en-US" altLang="ja-JP" sz="2400" dirty="0" smtClean="0"/>
              <a:t>(VAD20, VAD70, PPI, RHI)</a:t>
            </a:r>
          </a:p>
          <a:p>
            <a:endParaRPr lang="en-US" altLang="ja-JP" sz="800" dirty="0" smtClean="0"/>
          </a:p>
          <a:p>
            <a:pPr marL="342900" indent="-342900">
              <a:buFont typeface="Arial"/>
              <a:buChar char="•"/>
            </a:pPr>
            <a:r>
              <a:rPr lang="ja-JP" altLang="en-US" sz="2400" dirty="0" smtClean="0">
                <a:solidFill>
                  <a:srgbClr val="F79646"/>
                </a:solidFill>
              </a:rPr>
              <a:t>水平</a:t>
            </a:r>
            <a:r>
              <a:rPr lang="en-US" altLang="ja-JP" sz="2400" dirty="0" smtClean="0">
                <a:solidFill>
                  <a:srgbClr val="F79646"/>
                </a:solidFill>
              </a:rPr>
              <a:t>/</a:t>
            </a:r>
            <a:r>
              <a:rPr lang="ja-JP" altLang="en-US" sz="2400" dirty="0" smtClean="0">
                <a:solidFill>
                  <a:srgbClr val="F79646"/>
                </a:solidFill>
              </a:rPr>
              <a:t>鉛直局所化</a:t>
            </a:r>
            <a:r>
              <a:rPr lang="en-US" altLang="ja-JP" sz="2400" dirty="0" smtClean="0">
                <a:solidFill>
                  <a:srgbClr val="F79646"/>
                </a:solidFill>
              </a:rPr>
              <a:t>:</a:t>
            </a:r>
            <a:r>
              <a:rPr lang="en-US" altLang="ja-JP" sz="2400" dirty="0" smtClean="0"/>
              <a:t> 2km/0.5km</a:t>
            </a:r>
          </a:p>
          <a:p>
            <a:endParaRPr lang="en-US" altLang="ja-JP" sz="800" dirty="0"/>
          </a:p>
          <a:p>
            <a:pPr marL="342900" indent="-342900">
              <a:buFont typeface="Arial"/>
              <a:buChar char="•"/>
            </a:pPr>
            <a:r>
              <a:rPr lang="ja-JP" altLang="en-US" sz="2400" dirty="0" smtClean="0">
                <a:solidFill>
                  <a:srgbClr val="F79646"/>
                </a:solidFill>
              </a:rPr>
              <a:t>同化ウィンドウ</a:t>
            </a:r>
            <a:r>
              <a:rPr lang="en-US" altLang="ja-JP" sz="2400" dirty="0" smtClean="0">
                <a:solidFill>
                  <a:srgbClr val="F79646"/>
                </a:solidFill>
              </a:rPr>
              <a:t>:</a:t>
            </a:r>
            <a:r>
              <a:rPr lang="en-US" altLang="ja-JP" sz="2400" dirty="0" smtClean="0"/>
              <a:t> 15</a:t>
            </a:r>
            <a:r>
              <a:rPr lang="ja-JP" altLang="en-US" sz="2400" dirty="0" smtClean="0"/>
              <a:t>分</a:t>
            </a:r>
            <a:endParaRPr lang="en-US" altLang="ja-JP" sz="2400" dirty="0" smtClean="0"/>
          </a:p>
          <a:p>
            <a:r>
              <a:rPr lang="ja-JP" altLang="en-US" sz="2400" dirty="0" smtClean="0"/>
              <a:t>　　</a:t>
            </a:r>
            <a:r>
              <a:rPr lang="en-US" altLang="ja-JP" sz="2400" dirty="0" smtClean="0"/>
              <a:t>NHM(0.4km)</a:t>
            </a:r>
            <a:r>
              <a:rPr lang="ja-JP" altLang="en-US" sz="2400" dirty="0" smtClean="0"/>
              <a:t>の</a:t>
            </a:r>
            <a:r>
              <a:rPr lang="en-US" altLang="ja-JP" sz="2400" dirty="0" smtClean="0"/>
              <a:t>time step</a:t>
            </a:r>
            <a:r>
              <a:rPr lang="ja-JP" altLang="en-US" sz="2400" dirty="0" smtClean="0"/>
              <a:t>は</a:t>
            </a:r>
            <a:r>
              <a:rPr lang="en-US" altLang="ja-JP" sz="2400" dirty="0" smtClean="0"/>
              <a:t>1.5</a:t>
            </a:r>
            <a:r>
              <a:rPr lang="ja-JP" altLang="en-US" sz="2400" dirty="0" smtClean="0"/>
              <a:t>秒</a:t>
            </a:r>
            <a:endParaRPr lang="en-US" altLang="ja-JP" sz="2400" dirty="0" smtClean="0"/>
          </a:p>
          <a:p>
            <a:r>
              <a:rPr lang="ja-JP" altLang="ja-JP" sz="2400" dirty="0"/>
              <a:t>　</a:t>
            </a:r>
            <a:r>
              <a:rPr lang="ja-JP" altLang="en-US" sz="2400" dirty="0" smtClean="0"/>
              <a:t>　　</a:t>
            </a:r>
            <a:r>
              <a:rPr lang="en-US" altLang="ja-JP" sz="2400" dirty="0" smtClean="0"/>
              <a:t>→600step</a:t>
            </a:r>
            <a:r>
              <a:rPr lang="ja-JP" altLang="en-US" sz="2400" dirty="0" smtClean="0"/>
              <a:t>に</a:t>
            </a:r>
            <a:r>
              <a:rPr lang="en-US" altLang="ja-JP" sz="2400" dirty="0" smtClean="0"/>
              <a:t>1</a:t>
            </a:r>
            <a:r>
              <a:rPr lang="ja-JP" altLang="en-US" sz="2400" dirty="0" smtClean="0"/>
              <a:t>回同化作業。</a:t>
            </a:r>
            <a:endParaRPr lang="en-US" altLang="ja-JP" sz="2400" dirty="0" smtClean="0"/>
          </a:p>
          <a:p>
            <a:endParaRPr lang="en-US" altLang="ja-JP" sz="800" dirty="0" smtClean="0"/>
          </a:p>
          <a:p>
            <a:pPr marL="342900" indent="-342900">
              <a:buFont typeface="Arial"/>
              <a:buChar char="•"/>
            </a:pPr>
            <a:r>
              <a:rPr lang="ja-JP" altLang="en-US" sz="2400" dirty="0" smtClean="0">
                <a:solidFill>
                  <a:srgbClr val="F79646"/>
                </a:solidFill>
              </a:rPr>
              <a:t>共分散膨張</a:t>
            </a:r>
            <a:r>
              <a:rPr lang="en-US" altLang="ja-JP" sz="2400" dirty="0" smtClean="0">
                <a:solidFill>
                  <a:srgbClr val="F79646"/>
                </a:solidFill>
              </a:rPr>
              <a:t>:</a:t>
            </a:r>
            <a:r>
              <a:rPr lang="en-US" altLang="ja-JP" sz="2400" dirty="0" smtClean="0"/>
              <a:t> 10%</a:t>
            </a:r>
            <a:endParaRPr lang="en-US" altLang="ja-JP" sz="2400" dirty="0"/>
          </a:p>
        </p:txBody>
      </p:sp>
    </p:spTree>
    <p:extLst>
      <p:ext uri="{BB962C8B-B14F-4D97-AF65-F5344CB8AC3E}">
        <p14:creationId xmlns:p14="http://schemas.microsoft.com/office/powerpoint/2010/main" val="39693554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 y="27606"/>
            <a:ext cx="9144000" cy="523220"/>
          </a:xfrm>
          <a:prstGeom prst="rect">
            <a:avLst/>
          </a:prstGeom>
          <a:noFill/>
        </p:spPr>
        <p:txBody>
          <a:bodyPr wrap="square" rtlCol="0">
            <a:spAutoFit/>
          </a:bodyPr>
          <a:lstStyle/>
          <a:p>
            <a:r>
              <a:rPr kumimoji="1" lang="ja-JP" altLang="en-US" sz="2800" dirty="0" smtClean="0">
                <a:solidFill>
                  <a:srgbClr val="FFFF00"/>
                </a:solidFill>
              </a:rPr>
              <a:t>方法</a:t>
            </a:r>
            <a:r>
              <a:rPr kumimoji="1" lang="en-US" altLang="ja-JP" sz="2800" dirty="0" smtClean="0">
                <a:solidFill>
                  <a:srgbClr val="FFFF00"/>
                </a:solidFill>
              </a:rPr>
              <a:t>: </a:t>
            </a:r>
            <a:r>
              <a:rPr lang="en-US" altLang="ja-JP" sz="2800" dirty="0">
                <a:solidFill>
                  <a:srgbClr val="FFFF00"/>
                </a:solidFill>
              </a:rPr>
              <a:t> </a:t>
            </a:r>
            <a:r>
              <a:rPr lang="en-US" altLang="ja-JP" sz="2800" dirty="0" smtClean="0">
                <a:solidFill>
                  <a:srgbClr val="FFFF00"/>
                </a:solidFill>
              </a:rPr>
              <a:t>DPR</a:t>
            </a:r>
            <a:r>
              <a:rPr lang="ja-JP" altLang="en-US" sz="2800" dirty="0" smtClean="0">
                <a:solidFill>
                  <a:srgbClr val="FFFF00"/>
                </a:solidFill>
              </a:rPr>
              <a:t>データの品質管理</a:t>
            </a:r>
            <a:endParaRPr kumimoji="1" lang="ja-JP" altLang="en-US" sz="2800" dirty="0">
              <a:solidFill>
                <a:srgbClr val="FFFF00"/>
              </a:solidFill>
            </a:endParaRPr>
          </a:p>
        </p:txBody>
      </p:sp>
      <p:pic>
        <p:nvPicPr>
          <p:cNvPr id="4" name="図 3" descr="20070616_aave_VAD20.eps"/>
          <p:cNvPicPr>
            <a:picLocks noChangeAspect="1"/>
          </p:cNvPicPr>
          <p:nvPr/>
        </p:nvPicPr>
        <p:blipFill rotWithShape="1">
          <a:blip r:embed="rId2" cstate="print">
            <a:extLst>
              <a:ext uri="{28A0092B-C50C-407E-A947-70E740481C1C}">
                <a14:useLocalDpi xmlns:a14="http://schemas.microsoft.com/office/drawing/2010/main"/>
              </a:ext>
            </a:extLst>
          </a:blip>
          <a:srcRect l="59855" t="37040" r="3859" b="2809"/>
          <a:stretch/>
        </p:blipFill>
        <p:spPr>
          <a:xfrm rot="5400000">
            <a:off x="3371382" y="500115"/>
            <a:ext cx="2179270" cy="5112124"/>
          </a:xfrm>
          <a:prstGeom prst="rect">
            <a:avLst/>
          </a:prstGeom>
          <a:solidFill>
            <a:schemeClr val="tx1"/>
          </a:solidFill>
        </p:spPr>
      </p:pic>
      <p:sp>
        <p:nvSpPr>
          <p:cNvPr id="5" name="テキスト ボックス 4"/>
          <p:cNvSpPr txBox="1"/>
          <p:nvPr/>
        </p:nvSpPr>
        <p:spPr>
          <a:xfrm>
            <a:off x="824" y="4139950"/>
            <a:ext cx="8942728" cy="830997"/>
          </a:xfrm>
          <a:prstGeom prst="rect">
            <a:avLst/>
          </a:prstGeom>
          <a:noFill/>
        </p:spPr>
        <p:txBody>
          <a:bodyPr wrap="square" rtlCol="0">
            <a:spAutoFit/>
          </a:bodyPr>
          <a:lstStyle/>
          <a:p>
            <a:r>
              <a:rPr kumimoji="1" lang="ja-JP" altLang="en-US" sz="2400" dirty="0" smtClean="0"/>
              <a:t>図</a:t>
            </a:r>
            <a:r>
              <a:rPr kumimoji="1" lang="en-US" altLang="ja-JP" sz="2400" dirty="0" smtClean="0"/>
              <a:t>: </a:t>
            </a:r>
            <a:r>
              <a:rPr kumimoji="1" lang="en-US" altLang="ja-JP" sz="2400" dirty="0" smtClean="0"/>
              <a:t>DPR</a:t>
            </a:r>
            <a:r>
              <a:rPr kumimoji="1" lang="ja-JP" altLang="en-US" sz="2400" dirty="0" smtClean="0"/>
              <a:t>データ</a:t>
            </a:r>
            <a:r>
              <a:rPr kumimoji="1" lang="ja-JP" altLang="en-US" sz="2400" dirty="0" smtClean="0"/>
              <a:t>のスムージング</a:t>
            </a:r>
            <a:r>
              <a:rPr kumimoji="1" lang="ja-JP" altLang="en-US" sz="2400" dirty="0" smtClean="0"/>
              <a:t>。</a:t>
            </a:r>
            <a:r>
              <a:rPr kumimoji="1" lang="en-US" altLang="ja-JP" sz="2400" dirty="0" smtClean="0"/>
              <a:t>2007</a:t>
            </a:r>
            <a:r>
              <a:rPr kumimoji="1" lang="ja-JP" altLang="en-US" sz="2400" dirty="0" smtClean="0"/>
              <a:t>年</a:t>
            </a:r>
            <a:r>
              <a:rPr kumimoji="1" lang="en-US" altLang="ja-JP" sz="2400" dirty="0" smtClean="0"/>
              <a:t>6</a:t>
            </a:r>
            <a:r>
              <a:rPr kumimoji="1" lang="ja-JP" altLang="en-US" sz="2400" dirty="0" smtClean="0"/>
              <a:t>月</a:t>
            </a:r>
            <a:r>
              <a:rPr kumimoji="1" lang="en-US" altLang="ja-JP" sz="2400" dirty="0" smtClean="0"/>
              <a:t>16</a:t>
            </a:r>
            <a:r>
              <a:rPr kumimoji="1" lang="ja-JP" altLang="en-US" sz="2400" dirty="0" smtClean="0"/>
              <a:t>日</a:t>
            </a:r>
            <a:r>
              <a:rPr kumimoji="1" lang="en-US" altLang="ja-JP" sz="2400" dirty="0" smtClean="0"/>
              <a:t> </a:t>
            </a:r>
            <a:r>
              <a:rPr kumimoji="1" lang="en-US" altLang="ja-JP" sz="2400" dirty="0" smtClean="0"/>
              <a:t>VAD20</a:t>
            </a:r>
            <a:r>
              <a:rPr kumimoji="1" lang="ja-JP" altLang="en-US" sz="2400" dirty="0" smtClean="0"/>
              <a:t>の</a:t>
            </a:r>
            <a:r>
              <a:rPr lang="ja-JP" altLang="en-US" sz="2400" dirty="0" smtClean="0"/>
              <a:t>例。</a:t>
            </a:r>
            <a:endParaRPr kumimoji="1" lang="en-US" altLang="ja-JP" sz="2400" dirty="0" smtClean="0"/>
          </a:p>
          <a:p>
            <a:r>
              <a:rPr kumimoji="1" lang="ja-JP" altLang="en-US" sz="2400" dirty="0" smtClean="0"/>
              <a:t>灰色は</a:t>
            </a:r>
            <a:r>
              <a:rPr kumimoji="1" lang="ja-JP" altLang="en-US" sz="2400" dirty="0" smtClean="0"/>
              <a:t>観測データ、赤色は毎時</a:t>
            </a:r>
            <a:r>
              <a:rPr lang="en-US" altLang="ja-JP" sz="2400" dirty="0" smtClean="0"/>
              <a:t>0, 15, 30, 45</a:t>
            </a:r>
            <a:r>
              <a:rPr lang="ja-JP" altLang="en-US" sz="2400" dirty="0" smtClean="0"/>
              <a:t>分へ時間内挿したデータ。</a:t>
            </a:r>
            <a:endParaRPr kumimoji="1" lang="ja-JP" altLang="en-US" sz="2400" dirty="0"/>
          </a:p>
        </p:txBody>
      </p:sp>
      <p:sp>
        <p:nvSpPr>
          <p:cNvPr id="3" name="テキスト ボックス 2"/>
          <p:cNvSpPr txBox="1"/>
          <p:nvPr/>
        </p:nvSpPr>
        <p:spPr>
          <a:xfrm>
            <a:off x="1" y="570377"/>
            <a:ext cx="9051174" cy="1384995"/>
          </a:xfrm>
          <a:prstGeom prst="rect">
            <a:avLst/>
          </a:prstGeom>
          <a:noFill/>
        </p:spPr>
        <p:txBody>
          <a:bodyPr wrap="square" rtlCol="0">
            <a:spAutoFit/>
          </a:bodyPr>
          <a:lstStyle/>
          <a:p>
            <a:r>
              <a:rPr kumimoji="1" lang="ja-JP" altLang="en-US" sz="2800" dirty="0" smtClean="0"/>
              <a:t>観測データは時間方向に対して不均質</a:t>
            </a:r>
            <a:endParaRPr kumimoji="1" lang="en-US" altLang="ja-JP" sz="2800" dirty="0" smtClean="0"/>
          </a:p>
          <a:p>
            <a:r>
              <a:rPr lang="en-US" altLang="ja-JP" sz="2800" dirty="0"/>
              <a:t> </a:t>
            </a:r>
            <a:r>
              <a:rPr lang="en-US" altLang="ja-JP" sz="2800" dirty="0" smtClean="0"/>
              <a:t> </a:t>
            </a:r>
            <a:r>
              <a:rPr kumimoji="1" lang="en-US" altLang="ja-JP" sz="2800" dirty="0" smtClean="0"/>
              <a:t>(4scan</a:t>
            </a:r>
            <a:r>
              <a:rPr kumimoji="1" lang="ja-JP" altLang="en-US" sz="2800" dirty="0" smtClean="0"/>
              <a:t>が</a:t>
            </a:r>
            <a:r>
              <a:rPr lang="ja-JP" altLang="en-US" sz="2800" dirty="0" smtClean="0"/>
              <a:t>同時観測されないため</a:t>
            </a:r>
            <a:r>
              <a:rPr kumimoji="1" lang="en-US" altLang="ja-JP" sz="2800" dirty="0" smtClean="0"/>
              <a:t>)</a:t>
            </a:r>
          </a:p>
          <a:p>
            <a:r>
              <a:rPr lang="en-US" altLang="ja-JP" sz="2800" dirty="0" smtClean="0"/>
              <a:t>→</a:t>
            </a:r>
            <a:r>
              <a:rPr lang="ja-JP" altLang="en-US" sz="2800" dirty="0" smtClean="0"/>
              <a:t>時間方向に内挿し、</a:t>
            </a:r>
            <a:r>
              <a:rPr lang="en-US" altLang="ja-JP" sz="2800" dirty="0" smtClean="0"/>
              <a:t>15</a:t>
            </a:r>
            <a:r>
              <a:rPr lang="ja-JP" altLang="en-US" sz="2800" dirty="0" smtClean="0"/>
              <a:t>分間隔データとして再構築</a:t>
            </a:r>
            <a:endParaRPr kumimoji="1" lang="ja-JP" altLang="en-US" sz="2800" dirty="0"/>
          </a:p>
        </p:txBody>
      </p:sp>
      <p:sp>
        <p:nvSpPr>
          <p:cNvPr id="6" name="テキスト ボックス 5"/>
          <p:cNvSpPr txBox="1"/>
          <p:nvPr/>
        </p:nvSpPr>
        <p:spPr>
          <a:xfrm>
            <a:off x="161434" y="2722741"/>
            <a:ext cx="1711234" cy="461665"/>
          </a:xfrm>
          <a:prstGeom prst="rect">
            <a:avLst/>
          </a:prstGeom>
          <a:noFill/>
        </p:spPr>
        <p:txBody>
          <a:bodyPr wrap="square" rtlCol="0">
            <a:spAutoFit/>
          </a:bodyPr>
          <a:lstStyle/>
          <a:p>
            <a:pPr algn="r"/>
            <a:r>
              <a:rPr kumimoji="1" lang="ja-JP" altLang="en-US" sz="2400" dirty="0" smtClean="0"/>
              <a:t>視線風速</a:t>
            </a:r>
            <a:endParaRPr kumimoji="1" lang="ja-JP" altLang="en-US" sz="2400" dirty="0"/>
          </a:p>
        </p:txBody>
      </p:sp>
      <p:sp>
        <p:nvSpPr>
          <p:cNvPr id="8" name="テキスト ボックス 7"/>
          <p:cNvSpPr txBox="1"/>
          <p:nvPr/>
        </p:nvSpPr>
        <p:spPr>
          <a:xfrm>
            <a:off x="824" y="5007458"/>
            <a:ext cx="8942728" cy="1569660"/>
          </a:xfrm>
          <a:prstGeom prst="rect">
            <a:avLst/>
          </a:prstGeom>
          <a:noFill/>
        </p:spPr>
        <p:txBody>
          <a:bodyPr wrap="square" rtlCol="0">
            <a:spAutoFit/>
          </a:bodyPr>
          <a:lstStyle/>
          <a:p>
            <a:r>
              <a:rPr kumimoji="1" lang="en-US" altLang="ja-JP" sz="2400" dirty="0" smtClean="0"/>
              <a:t>DA</a:t>
            </a:r>
            <a:r>
              <a:rPr lang="ja-JP" altLang="en-US" sz="2400" dirty="0" smtClean="0"/>
              <a:t>の検証期間は、</a:t>
            </a:r>
            <a:r>
              <a:rPr lang="en-US" altLang="ja-JP" sz="2400" dirty="0" smtClean="0"/>
              <a:t>4scan</a:t>
            </a:r>
            <a:r>
              <a:rPr lang="ja-JP" altLang="en-US" sz="2400" dirty="0" smtClean="0"/>
              <a:t>データが揃う</a:t>
            </a:r>
            <a:endParaRPr lang="en-US" altLang="ja-JP" sz="2400" dirty="0" smtClean="0"/>
          </a:p>
          <a:p>
            <a:r>
              <a:rPr kumimoji="1" lang="en-US" altLang="ja-JP" sz="2400" dirty="0" smtClean="0"/>
              <a:t>   (a) 2007.06.16 15:30-17:30 </a:t>
            </a:r>
          </a:p>
          <a:p>
            <a:r>
              <a:rPr kumimoji="1" lang="en-US" altLang="ja-JP" sz="2400" dirty="0" smtClean="0"/>
              <a:t>   (b) 2007.06.17 06:00-08:45    </a:t>
            </a:r>
            <a:r>
              <a:rPr kumimoji="1" lang="ja-JP" altLang="en-US" sz="2400" dirty="0" smtClean="0"/>
              <a:t>の各</a:t>
            </a:r>
            <a:r>
              <a:rPr lang="en-US" altLang="ja-JP" sz="2400" dirty="0" smtClean="0"/>
              <a:t>2</a:t>
            </a:r>
            <a:r>
              <a:rPr lang="ja-JP" altLang="en-US" sz="2400" dirty="0" smtClean="0"/>
              <a:t>時間。</a:t>
            </a:r>
            <a:r>
              <a:rPr lang="en-US" altLang="ja-JP" sz="2400" dirty="0" smtClean="0"/>
              <a:t>DA</a:t>
            </a:r>
            <a:r>
              <a:rPr lang="ja-JP" altLang="en-US" sz="2400" dirty="0" smtClean="0"/>
              <a:t>を計</a:t>
            </a:r>
            <a:r>
              <a:rPr lang="en-US" altLang="ja-JP" sz="2400" dirty="0" smtClean="0"/>
              <a:t>8</a:t>
            </a:r>
            <a:r>
              <a:rPr lang="ja-JP" altLang="en-US" sz="2400" dirty="0" smtClean="0"/>
              <a:t>回行った。</a:t>
            </a:r>
            <a:endParaRPr kumimoji="1" lang="en-US" altLang="ja-JP" sz="2400" dirty="0" smtClean="0"/>
          </a:p>
          <a:p>
            <a:r>
              <a:rPr lang="en-US" altLang="ja-JP" sz="2400" dirty="0" smtClean="0"/>
              <a:t>   (c) </a:t>
            </a:r>
            <a:r>
              <a:rPr kumimoji="1" lang="en-US" altLang="ja-JP" sz="2400" dirty="0" smtClean="0"/>
              <a:t>2007.06.19 05:15-07:15</a:t>
            </a:r>
            <a:endParaRPr kumimoji="1" lang="ja-JP" altLang="en-US" sz="2400" dirty="0"/>
          </a:p>
        </p:txBody>
      </p:sp>
    </p:spTree>
    <p:extLst>
      <p:ext uri="{BB962C8B-B14F-4D97-AF65-F5344CB8AC3E}">
        <p14:creationId xmlns:p14="http://schemas.microsoft.com/office/powerpoint/2010/main" val="3969355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 y="27606"/>
            <a:ext cx="9144000" cy="523220"/>
          </a:xfrm>
          <a:prstGeom prst="rect">
            <a:avLst/>
          </a:prstGeom>
          <a:noFill/>
        </p:spPr>
        <p:txBody>
          <a:bodyPr wrap="square" rtlCol="0">
            <a:spAutoFit/>
          </a:bodyPr>
          <a:lstStyle/>
          <a:p>
            <a:r>
              <a:rPr kumimoji="1" lang="ja-JP" altLang="en-US" sz="2800" dirty="0" smtClean="0">
                <a:solidFill>
                  <a:srgbClr val="FFFF00"/>
                </a:solidFill>
              </a:rPr>
              <a:t>方法</a:t>
            </a:r>
            <a:r>
              <a:rPr kumimoji="1" lang="en-US" altLang="ja-JP" sz="2800" dirty="0" smtClean="0">
                <a:solidFill>
                  <a:srgbClr val="FFFF00"/>
                </a:solidFill>
              </a:rPr>
              <a:t>: </a:t>
            </a:r>
            <a:r>
              <a:rPr kumimoji="1" lang="ja-JP" altLang="en-US" sz="2800" dirty="0" smtClean="0">
                <a:solidFill>
                  <a:srgbClr val="FFFF00"/>
                </a:solidFill>
              </a:rPr>
              <a:t>データ同化における</a:t>
            </a:r>
            <a:r>
              <a:rPr kumimoji="1" lang="en-US" altLang="ja-JP" sz="2800" dirty="0" smtClean="0">
                <a:solidFill>
                  <a:srgbClr val="FFFF00"/>
                </a:solidFill>
              </a:rPr>
              <a:t>2</a:t>
            </a:r>
            <a:r>
              <a:rPr kumimoji="1" lang="ja-JP" altLang="en-US" sz="2800" dirty="0" smtClean="0">
                <a:solidFill>
                  <a:srgbClr val="FFFF00"/>
                </a:solidFill>
              </a:rPr>
              <a:t>つの修正方法</a:t>
            </a:r>
            <a:endParaRPr kumimoji="1" lang="ja-JP" altLang="en-US" sz="2800" dirty="0">
              <a:solidFill>
                <a:srgbClr val="FFFF00"/>
              </a:solidFill>
            </a:endParaRPr>
          </a:p>
        </p:txBody>
      </p:sp>
      <p:sp>
        <p:nvSpPr>
          <p:cNvPr id="151" name="テキスト ボックス 150"/>
          <p:cNvSpPr txBox="1"/>
          <p:nvPr/>
        </p:nvSpPr>
        <p:spPr>
          <a:xfrm>
            <a:off x="2742567" y="5053637"/>
            <a:ext cx="5789789" cy="292388"/>
          </a:xfrm>
          <a:prstGeom prst="rect">
            <a:avLst/>
          </a:prstGeom>
          <a:noFill/>
        </p:spPr>
        <p:txBody>
          <a:bodyPr wrap="square" rtlCol="0">
            <a:spAutoFit/>
          </a:bodyPr>
          <a:lstStyle/>
          <a:p>
            <a:pPr>
              <a:lnSpc>
                <a:spcPts val="1200"/>
              </a:lnSpc>
            </a:pPr>
            <a:r>
              <a:rPr kumimoji="1" lang="ja-JP" altLang="en-US" sz="2800" dirty="0" smtClean="0"/>
              <a:t>図</a:t>
            </a:r>
            <a:r>
              <a:rPr kumimoji="1" lang="en-US" altLang="ja-JP" sz="2800" dirty="0" smtClean="0"/>
              <a:t>: </a:t>
            </a:r>
            <a:r>
              <a:rPr kumimoji="1" lang="ja-JP" altLang="en-US" sz="2800" dirty="0" smtClean="0"/>
              <a:t>側面</a:t>
            </a:r>
            <a:r>
              <a:rPr kumimoji="1" lang="ja-JP" altLang="en-US" sz="2800" dirty="0" smtClean="0"/>
              <a:t>境界の最適化手法の模式図</a:t>
            </a:r>
            <a:endParaRPr kumimoji="1" lang="ja-JP" altLang="en-US" sz="2800" dirty="0"/>
          </a:p>
        </p:txBody>
      </p:sp>
      <p:grpSp>
        <p:nvGrpSpPr>
          <p:cNvPr id="152" name="グループ化 3"/>
          <p:cNvGrpSpPr/>
          <p:nvPr/>
        </p:nvGrpSpPr>
        <p:grpSpPr>
          <a:xfrm>
            <a:off x="837327" y="670291"/>
            <a:ext cx="7381664" cy="4090963"/>
            <a:chOff x="107504" y="1950503"/>
            <a:chExt cx="4542646" cy="2702633"/>
          </a:xfrm>
        </p:grpSpPr>
        <p:sp>
          <p:nvSpPr>
            <p:cNvPr id="153" name="フリーフォーム 152"/>
            <p:cNvSpPr/>
            <p:nvPr/>
          </p:nvSpPr>
          <p:spPr>
            <a:xfrm>
              <a:off x="3700201" y="2998098"/>
              <a:ext cx="754152" cy="460836"/>
            </a:xfrm>
            <a:custGeom>
              <a:avLst/>
              <a:gdLst>
                <a:gd name="connsiteX0" fmla="*/ 0 w 1311442"/>
                <a:gd name="connsiteY0" fmla="*/ 649706 h 649706"/>
                <a:gd name="connsiteX1" fmla="*/ 397042 w 1311442"/>
                <a:gd name="connsiteY1" fmla="*/ 385011 h 649706"/>
                <a:gd name="connsiteX2" fmla="*/ 697832 w 1311442"/>
                <a:gd name="connsiteY2" fmla="*/ 228600 h 649706"/>
                <a:gd name="connsiteX3" fmla="*/ 1010653 w 1311442"/>
                <a:gd name="connsiteY3" fmla="*/ 132348 h 649706"/>
                <a:gd name="connsiteX4" fmla="*/ 1311442 w 1311442"/>
                <a:gd name="connsiteY4" fmla="*/ 0 h 649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442" h="649706">
                  <a:moveTo>
                    <a:pt x="0" y="649706"/>
                  </a:moveTo>
                  <a:lnTo>
                    <a:pt x="397042" y="385011"/>
                  </a:lnTo>
                  <a:lnTo>
                    <a:pt x="697832" y="228600"/>
                  </a:lnTo>
                  <a:lnTo>
                    <a:pt x="1010653" y="132348"/>
                  </a:lnTo>
                  <a:lnTo>
                    <a:pt x="1311442" y="0"/>
                  </a:lnTo>
                </a:path>
              </a:pathLst>
            </a:custGeom>
            <a:ln w="254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4" name="フリーフォーム 153"/>
            <p:cNvSpPr/>
            <p:nvPr/>
          </p:nvSpPr>
          <p:spPr>
            <a:xfrm>
              <a:off x="987842" y="2453483"/>
              <a:ext cx="1197586" cy="851845"/>
            </a:xfrm>
            <a:custGeom>
              <a:avLst/>
              <a:gdLst>
                <a:gd name="connsiteX0" fmla="*/ 0 w 2202180"/>
                <a:gd name="connsiteY0" fmla="*/ 1043940 h 1043940"/>
                <a:gd name="connsiteX1" fmla="*/ 358140 w 2202180"/>
                <a:gd name="connsiteY1" fmla="*/ 944880 h 1043940"/>
                <a:gd name="connsiteX2" fmla="*/ 868680 w 2202180"/>
                <a:gd name="connsiteY2" fmla="*/ 693420 h 1043940"/>
                <a:gd name="connsiteX3" fmla="*/ 1272540 w 2202180"/>
                <a:gd name="connsiteY3" fmla="*/ 403860 h 1043940"/>
                <a:gd name="connsiteX4" fmla="*/ 1653540 w 2202180"/>
                <a:gd name="connsiteY4" fmla="*/ 213360 h 1043940"/>
                <a:gd name="connsiteX5" fmla="*/ 2194560 w 2202180"/>
                <a:gd name="connsiteY5" fmla="*/ 7620 h 1043940"/>
                <a:gd name="connsiteX6" fmla="*/ 2202180 w 2202180"/>
                <a:gd name="connsiteY6" fmla="*/ 0 h 104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2180" h="1043940">
                  <a:moveTo>
                    <a:pt x="0" y="1043940"/>
                  </a:moveTo>
                  <a:lnTo>
                    <a:pt x="358140" y="944880"/>
                  </a:lnTo>
                  <a:lnTo>
                    <a:pt x="868680" y="693420"/>
                  </a:lnTo>
                  <a:lnTo>
                    <a:pt x="1272540" y="403860"/>
                  </a:lnTo>
                  <a:lnTo>
                    <a:pt x="1653540" y="213360"/>
                  </a:lnTo>
                  <a:lnTo>
                    <a:pt x="2194560" y="7620"/>
                  </a:lnTo>
                  <a:lnTo>
                    <a:pt x="2202180" y="0"/>
                  </a:lnTo>
                </a:path>
              </a:pathLst>
            </a:custGeom>
            <a:ln w="25400">
              <a:solidFill>
                <a:schemeClr val="tx1"/>
              </a:solidFill>
              <a:prstDash val="sysDot"/>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5" name="円/楕円 154"/>
            <p:cNvSpPr/>
            <p:nvPr/>
          </p:nvSpPr>
          <p:spPr>
            <a:xfrm rot="20585613">
              <a:off x="1320621" y="3500087"/>
              <a:ext cx="156620" cy="235005"/>
            </a:xfrm>
            <a:prstGeom prst="ellipse">
              <a:avLst/>
            </a:prstGeom>
            <a:solidFill>
              <a:schemeClr val="bg1">
                <a:lumMod val="7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6" name="円/楕円 155"/>
            <p:cNvSpPr/>
            <p:nvPr/>
          </p:nvSpPr>
          <p:spPr>
            <a:xfrm rot="20585613">
              <a:off x="847760" y="3742140"/>
              <a:ext cx="156620" cy="235005"/>
            </a:xfrm>
            <a:prstGeom prst="ellipse">
              <a:avLst/>
            </a:prstGeom>
            <a:solidFill>
              <a:schemeClr val="bg1">
                <a:lumMod val="7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7" name="円/楕円 156"/>
            <p:cNvSpPr/>
            <p:nvPr/>
          </p:nvSpPr>
          <p:spPr>
            <a:xfrm rot="20725234">
              <a:off x="1319039" y="2753022"/>
              <a:ext cx="156620" cy="587513"/>
            </a:xfrm>
            <a:prstGeom prst="ellipse">
              <a:avLst/>
            </a:prstGeom>
            <a:solidFill>
              <a:schemeClr val="bg1">
                <a:lumMod val="75000"/>
                <a:alpha val="40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円/楕円 157"/>
            <p:cNvSpPr/>
            <p:nvPr/>
          </p:nvSpPr>
          <p:spPr>
            <a:xfrm rot="20725234">
              <a:off x="1786360" y="2341979"/>
              <a:ext cx="156620" cy="587513"/>
            </a:xfrm>
            <a:prstGeom prst="ellipse">
              <a:avLst/>
            </a:prstGeom>
            <a:solidFill>
              <a:schemeClr val="bg1">
                <a:lumMod val="75000"/>
                <a:alpha val="40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フリーフォーム 158"/>
            <p:cNvSpPr/>
            <p:nvPr/>
          </p:nvSpPr>
          <p:spPr>
            <a:xfrm>
              <a:off x="473024" y="3362699"/>
              <a:ext cx="411127" cy="734392"/>
            </a:xfrm>
            <a:custGeom>
              <a:avLst/>
              <a:gdLst>
                <a:gd name="connsiteX0" fmla="*/ 0 w 902043"/>
                <a:gd name="connsiteY0" fmla="*/ 840260 h 840260"/>
                <a:gd name="connsiteX1" fmla="*/ 247135 w 902043"/>
                <a:gd name="connsiteY1" fmla="*/ 506627 h 840260"/>
                <a:gd name="connsiteX2" fmla="*/ 593124 w 902043"/>
                <a:gd name="connsiteY2" fmla="*/ 160638 h 840260"/>
                <a:gd name="connsiteX3" fmla="*/ 902043 w 902043"/>
                <a:gd name="connsiteY3" fmla="*/ 0 h 840260"/>
              </a:gdLst>
              <a:ahLst/>
              <a:cxnLst>
                <a:cxn ang="0">
                  <a:pos x="connsiteX0" y="connsiteY0"/>
                </a:cxn>
                <a:cxn ang="0">
                  <a:pos x="connsiteX1" y="connsiteY1"/>
                </a:cxn>
                <a:cxn ang="0">
                  <a:pos x="connsiteX2" y="connsiteY2"/>
                </a:cxn>
                <a:cxn ang="0">
                  <a:pos x="connsiteX3" y="connsiteY3"/>
                </a:cxn>
              </a:cxnLst>
              <a:rect l="l" t="t" r="r" b="b"/>
              <a:pathLst>
                <a:path w="902043" h="840260">
                  <a:moveTo>
                    <a:pt x="0" y="840260"/>
                  </a:moveTo>
                  <a:cubicBezTo>
                    <a:pt x="74140" y="730078"/>
                    <a:pt x="148281" y="619897"/>
                    <a:pt x="247135" y="506627"/>
                  </a:cubicBezTo>
                  <a:cubicBezTo>
                    <a:pt x="345989" y="393357"/>
                    <a:pt x="483973" y="245076"/>
                    <a:pt x="593124" y="160638"/>
                  </a:cubicBezTo>
                  <a:cubicBezTo>
                    <a:pt x="702275" y="76200"/>
                    <a:pt x="802159" y="38100"/>
                    <a:pt x="902043" y="0"/>
                  </a:cubicBezTo>
                </a:path>
              </a:pathLst>
            </a:cu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0" name="テキスト ボックス 159"/>
            <p:cNvSpPr txBox="1"/>
            <p:nvPr/>
          </p:nvSpPr>
          <p:spPr>
            <a:xfrm>
              <a:off x="1043608" y="4351765"/>
              <a:ext cx="366027" cy="301371"/>
            </a:xfrm>
            <a:prstGeom prst="rect">
              <a:avLst/>
            </a:prstGeom>
            <a:noFill/>
          </p:spPr>
          <p:txBody>
            <a:bodyPr wrap="none" lIns="0" tIns="0" rIns="0" bIns="0" rtlCol="0">
              <a:spAutoFit/>
            </a:bodyPr>
            <a:lstStyle/>
            <a:p>
              <a:r>
                <a:rPr kumimoji="1" lang="en-US" altLang="ja-JP" sz="2400" dirty="0" smtClean="0">
                  <a:latin typeface="Arial" pitchFamily="34" charset="0"/>
                  <a:cs typeface="Arial" pitchFamily="34" charset="0"/>
                </a:rPr>
                <a:t>Time</a:t>
              </a:r>
              <a:endParaRPr kumimoji="1" lang="ja-JP" altLang="en-US" sz="2400" dirty="0">
                <a:latin typeface="Arial" pitchFamily="34" charset="0"/>
                <a:cs typeface="Arial" pitchFamily="34" charset="0"/>
              </a:endParaRPr>
            </a:p>
          </p:txBody>
        </p:sp>
        <p:sp>
          <p:nvSpPr>
            <p:cNvPr id="161" name="円/楕円 160"/>
            <p:cNvSpPr/>
            <p:nvPr/>
          </p:nvSpPr>
          <p:spPr>
            <a:xfrm rot="20831696">
              <a:off x="391223" y="3976073"/>
              <a:ext cx="156620" cy="235005"/>
            </a:xfrm>
            <a:prstGeom prst="ellipse">
              <a:avLst/>
            </a:prstGeom>
            <a:solidFill>
              <a:schemeClr val="bg1">
                <a:lumMod val="7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円/楕円 161"/>
            <p:cNvSpPr/>
            <p:nvPr/>
          </p:nvSpPr>
          <p:spPr>
            <a:xfrm rot="20585613">
              <a:off x="848288" y="3085253"/>
              <a:ext cx="156620" cy="499386"/>
            </a:xfrm>
            <a:prstGeom prst="ellipse">
              <a:avLst/>
            </a:prstGeom>
            <a:solidFill>
              <a:schemeClr val="bg1">
                <a:lumMod val="7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3" name="直線矢印コネクタ 162"/>
            <p:cNvCxnSpPr/>
            <p:nvPr/>
          </p:nvCxnSpPr>
          <p:spPr>
            <a:xfrm>
              <a:off x="925114" y="3424179"/>
              <a:ext cx="0" cy="29375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4" name="円/楕円 163"/>
            <p:cNvSpPr/>
            <p:nvPr/>
          </p:nvSpPr>
          <p:spPr>
            <a:xfrm>
              <a:off x="893152" y="3285780"/>
              <a:ext cx="58732" cy="881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星 5 164"/>
            <p:cNvSpPr/>
            <p:nvPr/>
          </p:nvSpPr>
          <p:spPr>
            <a:xfrm>
              <a:off x="875966" y="3782072"/>
              <a:ext cx="97887" cy="146878"/>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円/楕円 165"/>
            <p:cNvSpPr/>
            <p:nvPr/>
          </p:nvSpPr>
          <p:spPr>
            <a:xfrm>
              <a:off x="1371330" y="2999258"/>
              <a:ext cx="58732" cy="881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星 5 166"/>
            <p:cNvSpPr/>
            <p:nvPr/>
          </p:nvSpPr>
          <p:spPr>
            <a:xfrm>
              <a:off x="1349789" y="3537132"/>
              <a:ext cx="97887" cy="146878"/>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円/楕円 167"/>
            <p:cNvSpPr/>
            <p:nvPr/>
          </p:nvSpPr>
          <p:spPr>
            <a:xfrm>
              <a:off x="1838870" y="2589029"/>
              <a:ext cx="58732" cy="881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フリーフォーム 168"/>
            <p:cNvSpPr/>
            <p:nvPr/>
          </p:nvSpPr>
          <p:spPr>
            <a:xfrm>
              <a:off x="973187" y="3117850"/>
              <a:ext cx="387414" cy="711365"/>
            </a:xfrm>
            <a:custGeom>
              <a:avLst/>
              <a:gdLst>
                <a:gd name="connsiteX0" fmla="*/ 0 w 716692"/>
                <a:gd name="connsiteY0" fmla="*/ 247135 h 247135"/>
                <a:gd name="connsiteX1" fmla="*/ 716692 w 716692"/>
                <a:gd name="connsiteY1" fmla="*/ 0 h 247135"/>
              </a:gdLst>
              <a:ahLst/>
              <a:cxnLst>
                <a:cxn ang="0">
                  <a:pos x="connsiteX0" y="connsiteY0"/>
                </a:cxn>
                <a:cxn ang="0">
                  <a:pos x="connsiteX1" y="connsiteY1"/>
                </a:cxn>
              </a:cxnLst>
              <a:rect l="l" t="t" r="r" b="b"/>
              <a:pathLst>
                <a:path w="716692" h="247135">
                  <a:moveTo>
                    <a:pt x="0" y="247135"/>
                  </a:moveTo>
                  <a:lnTo>
                    <a:pt x="716692" y="0"/>
                  </a:lnTo>
                </a:path>
              </a:pathLst>
            </a:cu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70" name="直線矢印コネクタ 169"/>
            <p:cNvCxnSpPr/>
            <p:nvPr/>
          </p:nvCxnSpPr>
          <p:spPr>
            <a:xfrm>
              <a:off x="1401560" y="3117850"/>
              <a:ext cx="0" cy="38188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1" name="直線矢印コネクタ 170"/>
            <p:cNvCxnSpPr/>
            <p:nvPr/>
          </p:nvCxnSpPr>
          <p:spPr>
            <a:xfrm>
              <a:off x="303408" y="4293007"/>
              <a:ext cx="211449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2" name="直線矢印コネクタ 171"/>
            <p:cNvCxnSpPr/>
            <p:nvPr/>
          </p:nvCxnSpPr>
          <p:spPr>
            <a:xfrm flipV="1">
              <a:off x="303408" y="2244292"/>
              <a:ext cx="0" cy="20562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3" name="テキスト ボックス 172"/>
            <p:cNvSpPr txBox="1"/>
            <p:nvPr/>
          </p:nvSpPr>
          <p:spPr>
            <a:xfrm>
              <a:off x="107504" y="1950503"/>
              <a:ext cx="444693" cy="376714"/>
            </a:xfrm>
            <a:prstGeom prst="rect">
              <a:avLst/>
            </a:prstGeom>
            <a:noFill/>
          </p:spPr>
          <p:txBody>
            <a:bodyPr wrap="none" rtlCol="0">
              <a:spAutoFit/>
            </a:bodyPr>
            <a:lstStyle/>
            <a:p>
              <a:r>
                <a:rPr kumimoji="1" lang="en-US" altLang="ja-JP" sz="2400" dirty="0" smtClean="0"/>
                <a:t>error</a:t>
              </a:r>
              <a:endParaRPr kumimoji="1" lang="ja-JP" altLang="en-US" sz="2400" dirty="0"/>
            </a:p>
          </p:txBody>
        </p:sp>
        <p:sp>
          <p:nvSpPr>
            <p:cNvPr id="174" name="星 5 173"/>
            <p:cNvSpPr/>
            <p:nvPr/>
          </p:nvSpPr>
          <p:spPr>
            <a:xfrm>
              <a:off x="419475" y="4015700"/>
              <a:ext cx="97887" cy="146878"/>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フリーフォーム 174"/>
            <p:cNvSpPr/>
            <p:nvPr/>
          </p:nvSpPr>
          <p:spPr>
            <a:xfrm>
              <a:off x="3220090" y="2453483"/>
              <a:ext cx="1197586" cy="851845"/>
            </a:xfrm>
            <a:custGeom>
              <a:avLst/>
              <a:gdLst>
                <a:gd name="connsiteX0" fmla="*/ 0 w 2202180"/>
                <a:gd name="connsiteY0" fmla="*/ 1043940 h 1043940"/>
                <a:gd name="connsiteX1" fmla="*/ 358140 w 2202180"/>
                <a:gd name="connsiteY1" fmla="*/ 944880 h 1043940"/>
                <a:gd name="connsiteX2" fmla="*/ 868680 w 2202180"/>
                <a:gd name="connsiteY2" fmla="*/ 693420 h 1043940"/>
                <a:gd name="connsiteX3" fmla="*/ 1272540 w 2202180"/>
                <a:gd name="connsiteY3" fmla="*/ 403860 h 1043940"/>
                <a:gd name="connsiteX4" fmla="*/ 1653540 w 2202180"/>
                <a:gd name="connsiteY4" fmla="*/ 213360 h 1043940"/>
                <a:gd name="connsiteX5" fmla="*/ 2194560 w 2202180"/>
                <a:gd name="connsiteY5" fmla="*/ 7620 h 1043940"/>
                <a:gd name="connsiteX6" fmla="*/ 2202180 w 2202180"/>
                <a:gd name="connsiteY6" fmla="*/ 0 h 104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2180" h="1043940">
                  <a:moveTo>
                    <a:pt x="0" y="1043940"/>
                  </a:moveTo>
                  <a:lnTo>
                    <a:pt x="358140" y="944880"/>
                  </a:lnTo>
                  <a:lnTo>
                    <a:pt x="868680" y="693420"/>
                  </a:lnTo>
                  <a:lnTo>
                    <a:pt x="1272540" y="403860"/>
                  </a:lnTo>
                  <a:lnTo>
                    <a:pt x="1653540" y="213360"/>
                  </a:lnTo>
                  <a:lnTo>
                    <a:pt x="2194560" y="7620"/>
                  </a:lnTo>
                  <a:lnTo>
                    <a:pt x="2202180" y="0"/>
                  </a:lnTo>
                </a:path>
              </a:pathLst>
            </a:custGeom>
            <a:ln w="25400">
              <a:solidFill>
                <a:schemeClr val="tx1"/>
              </a:solidFill>
              <a:prstDash val="sysDot"/>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6" name="円/楕円 175"/>
            <p:cNvSpPr/>
            <p:nvPr/>
          </p:nvSpPr>
          <p:spPr>
            <a:xfrm rot="20585613">
              <a:off x="3552869" y="3869738"/>
              <a:ext cx="156620" cy="235005"/>
            </a:xfrm>
            <a:prstGeom prst="ellipse">
              <a:avLst/>
            </a:prstGeom>
            <a:solidFill>
              <a:schemeClr val="bg1">
                <a:lumMod val="7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7" name="円/楕円 176"/>
            <p:cNvSpPr/>
            <p:nvPr/>
          </p:nvSpPr>
          <p:spPr>
            <a:xfrm rot="20585613">
              <a:off x="3080008" y="3742140"/>
              <a:ext cx="156620" cy="235005"/>
            </a:xfrm>
            <a:prstGeom prst="ellipse">
              <a:avLst/>
            </a:prstGeom>
            <a:solidFill>
              <a:schemeClr val="bg1">
                <a:lumMod val="7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8" name="円/楕円 177"/>
            <p:cNvSpPr/>
            <p:nvPr/>
          </p:nvSpPr>
          <p:spPr>
            <a:xfrm rot="20725234">
              <a:off x="3551288" y="2753022"/>
              <a:ext cx="156620" cy="587513"/>
            </a:xfrm>
            <a:prstGeom prst="ellipse">
              <a:avLst/>
            </a:prstGeom>
            <a:solidFill>
              <a:schemeClr val="bg1">
                <a:lumMod val="75000"/>
                <a:alpha val="40000"/>
              </a:schemeClr>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円/楕円 178"/>
            <p:cNvSpPr/>
            <p:nvPr/>
          </p:nvSpPr>
          <p:spPr>
            <a:xfrm rot="20725234">
              <a:off x="3556110" y="3228278"/>
              <a:ext cx="156620" cy="587513"/>
            </a:xfrm>
            <a:prstGeom prst="ellipse">
              <a:avLst/>
            </a:prstGeom>
            <a:solidFill>
              <a:schemeClr val="bg1">
                <a:lumMod val="75000"/>
                <a:alpha val="40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円/楕円 179"/>
            <p:cNvSpPr/>
            <p:nvPr/>
          </p:nvSpPr>
          <p:spPr>
            <a:xfrm rot="20725234">
              <a:off x="4018609" y="2341979"/>
              <a:ext cx="156620" cy="587513"/>
            </a:xfrm>
            <a:prstGeom prst="ellipse">
              <a:avLst/>
            </a:prstGeom>
            <a:solidFill>
              <a:schemeClr val="bg1">
                <a:lumMod val="75000"/>
                <a:alpha val="40000"/>
              </a:schemeClr>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円/楕円 180"/>
            <p:cNvSpPr/>
            <p:nvPr/>
          </p:nvSpPr>
          <p:spPr>
            <a:xfrm rot="20725234">
              <a:off x="4018609" y="2862764"/>
              <a:ext cx="156620" cy="587513"/>
            </a:xfrm>
            <a:prstGeom prst="ellipse">
              <a:avLst/>
            </a:prstGeom>
            <a:solidFill>
              <a:schemeClr val="bg1">
                <a:lumMod val="75000"/>
                <a:alpha val="40000"/>
              </a:schemeClr>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円/楕円 181"/>
            <p:cNvSpPr/>
            <p:nvPr/>
          </p:nvSpPr>
          <p:spPr>
            <a:xfrm rot="20725234">
              <a:off x="4018609" y="3373000"/>
              <a:ext cx="156620" cy="587513"/>
            </a:xfrm>
            <a:prstGeom prst="ellipse">
              <a:avLst/>
            </a:prstGeom>
            <a:solidFill>
              <a:schemeClr val="bg1">
                <a:lumMod val="75000"/>
                <a:alpha val="40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フリーフォーム 182"/>
            <p:cNvSpPr/>
            <p:nvPr/>
          </p:nvSpPr>
          <p:spPr>
            <a:xfrm>
              <a:off x="2705272" y="3362699"/>
              <a:ext cx="411127" cy="734392"/>
            </a:xfrm>
            <a:custGeom>
              <a:avLst/>
              <a:gdLst>
                <a:gd name="connsiteX0" fmla="*/ 0 w 902043"/>
                <a:gd name="connsiteY0" fmla="*/ 840260 h 840260"/>
                <a:gd name="connsiteX1" fmla="*/ 247135 w 902043"/>
                <a:gd name="connsiteY1" fmla="*/ 506627 h 840260"/>
                <a:gd name="connsiteX2" fmla="*/ 593124 w 902043"/>
                <a:gd name="connsiteY2" fmla="*/ 160638 h 840260"/>
                <a:gd name="connsiteX3" fmla="*/ 902043 w 902043"/>
                <a:gd name="connsiteY3" fmla="*/ 0 h 840260"/>
              </a:gdLst>
              <a:ahLst/>
              <a:cxnLst>
                <a:cxn ang="0">
                  <a:pos x="connsiteX0" y="connsiteY0"/>
                </a:cxn>
                <a:cxn ang="0">
                  <a:pos x="connsiteX1" y="connsiteY1"/>
                </a:cxn>
                <a:cxn ang="0">
                  <a:pos x="connsiteX2" y="connsiteY2"/>
                </a:cxn>
                <a:cxn ang="0">
                  <a:pos x="connsiteX3" y="connsiteY3"/>
                </a:cxn>
              </a:cxnLst>
              <a:rect l="l" t="t" r="r" b="b"/>
              <a:pathLst>
                <a:path w="902043" h="840260">
                  <a:moveTo>
                    <a:pt x="0" y="840260"/>
                  </a:moveTo>
                  <a:cubicBezTo>
                    <a:pt x="74140" y="730078"/>
                    <a:pt x="148281" y="619897"/>
                    <a:pt x="247135" y="506627"/>
                  </a:cubicBezTo>
                  <a:cubicBezTo>
                    <a:pt x="345989" y="393357"/>
                    <a:pt x="483973" y="245076"/>
                    <a:pt x="593124" y="160638"/>
                  </a:cubicBezTo>
                  <a:cubicBezTo>
                    <a:pt x="702275" y="76200"/>
                    <a:pt x="802159" y="38100"/>
                    <a:pt x="902043" y="0"/>
                  </a:cubicBezTo>
                </a:path>
              </a:pathLst>
            </a:cu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4" name="テキスト ボックス 183"/>
            <p:cNvSpPr txBox="1"/>
            <p:nvPr/>
          </p:nvSpPr>
          <p:spPr>
            <a:xfrm>
              <a:off x="3275856" y="4351765"/>
              <a:ext cx="366027" cy="301371"/>
            </a:xfrm>
            <a:prstGeom prst="rect">
              <a:avLst/>
            </a:prstGeom>
            <a:noFill/>
          </p:spPr>
          <p:txBody>
            <a:bodyPr wrap="none" lIns="0" tIns="0" rIns="0" bIns="0" rtlCol="0">
              <a:spAutoFit/>
            </a:bodyPr>
            <a:lstStyle/>
            <a:p>
              <a:r>
                <a:rPr kumimoji="1" lang="en-US" altLang="ja-JP" sz="2400" dirty="0" smtClean="0">
                  <a:latin typeface="Arial" pitchFamily="34" charset="0"/>
                  <a:cs typeface="Arial" pitchFamily="34" charset="0"/>
                </a:rPr>
                <a:t>Time</a:t>
              </a:r>
              <a:endParaRPr kumimoji="1" lang="ja-JP" altLang="en-US" sz="2400" dirty="0">
                <a:latin typeface="Arial" pitchFamily="34" charset="0"/>
                <a:cs typeface="Arial" pitchFamily="34" charset="0"/>
              </a:endParaRPr>
            </a:p>
          </p:txBody>
        </p:sp>
        <p:sp>
          <p:nvSpPr>
            <p:cNvPr id="185" name="円/楕円 184"/>
            <p:cNvSpPr/>
            <p:nvPr/>
          </p:nvSpPr>
          <p:spPr>
            <a:xfrm rot="20831696">
              <a:off x="2623471" y="3976073"/>
              <a:ext cx="156620" cy="235005"/>
            </a:xfrm>
            <a:prstGeom prst="ellipse">
              <a:avLst/>
            </a:prstGeom>
            <a:solidFill>
              <a:schemeClr val="bg1">
                <a:lumMod val="7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円/楕円 185"/>
            <p:cNvSpPr/>
            <p:nvPr/>
          </p:nvSpPr>
          <p:spPr>
            <a:xfrm rot="20585613">
              <a:off x="3080536" y="3085253"/>
              <a:ext cx="156620" cy="499386"/>
            </a:xfrm>
            <a:prstGeom prst="ellipse">
              <a:avLst/>
            </a:prstGeom>
            <a:solidFill>
              <a:schemeClr val="bg1">
                <a:lumMod val="7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7" name="直線矢印コネクタ 186"/>
            <p:cNvCxnSpPr/>
            <p:nvPr/>
          </p:nvCxnSpPr>
          <p:spPr>
            <a:xfrm>
              <a:off x="3157362" y="3424179"/>
              <a:ext cx="0" cy="29375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8" name="直線矢印コネクタ 187"/>
            <p:cNvCxnSpPr/>
            <p:nvPr/>
          </p:nvCxnSpPr>
          <p:spPr>
            <a:xfrm flipH="1">
              <a:off x="3631753" y="3104234"/>
              <a:ext cx="0" cy="352508"/>
            </a:xfrm>
            <a:prstGeom prst="straightConnector1">
              <a:avLst/>
            </a:prstGeom>
            <a:ln w="254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89" name="円/楕円 188"/>
            <p:cNvSpPr/>
            <p:nvPr/>
          </p:nvSpPr>
          <p:spPr>
            <a:xfrm>
              <a:off x="3125400" y="3285780"/>
              <a:ext cx="58732" cy="881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 name="星 5 189"/>
            <p:cNvSpPr/>
            <p:nvPr/>
          </p:nvSpPr>
          <p:spPr>
            <a:xfrm>
              <a:off x="3108215" y="3782072"/>
              <a:ext cx="97887" cy="146878"/>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円/楕円 190"/>
            <p:cNvSpPr/>
            <p:nvPr/>
          </p:nvSpPr>
          <p:spPr>
            <a:xfrm>
              <a:off x="3603578" y="2999258"/>
              <a:ext cx="58732" cy="881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星 5 191"/>
            <p:cNvSpPr/>
            <p:nvPr/>
          </p:nvSpPr>
          <p:spPr>
            <a:xfrm>
              <a:off x="3582038" y="3906782"/>
              <a:ext cx="97887" cy="146878"/>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円/楕円 192"/>
            <p:cNvSpPr/>
            <p:nvPr/>
          </p:nvSpPr>
          <p:spPr>
            <a:xfrm>
              <a:off x="4071118" y="2589029"/>
              <a:ext cx="58732" cy="881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4" name="直線矢印コネクタ 193"/>
            <p:cNvCxnSpPr/>
            <p:nvPr/>
          </p:nvCxnSpPr>
          <p:spPr>
            <a:xfrm>
              <a:off x="3633808" y="3594182"/>
              <a:ext cx="0" cy="26438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5" name="フリーフォーム 194"/>
            <p:cNvSpPr/>
            <p:nvPr/>
          </p:nvSpPr>
          <p:spPr>
            <a:xfrm>
              <a:off x="3697792" y="3705428"/>
              <a:ext cx="364969" cy="278303"/>
            </a:xfrm>
            <a:custGeom>
              <a:avLst/>
              <a:gdLst>
                <a:gd name="connsiteX0" fmla="*/ 0 w 803189"/>
                <a:gd name="connsiteY0" fmla="*/ 185351 h 185351"/>
                <a:gd name="connsiteX1" fmla="*/ 432487 w 803189"/>
                <a:gd name="connsiteY1" fmla="*/ 111211 h 185351"/>
                <a:gd name="connsiteX2" fmla="*/ 803189 w 803189"/>
                <a:gd name="connsiteY2" fmla="*/ 0 h 185351"/>
              </a:gdLst>
              <a:ahLst/>
              <a:cxnLst>
                <a:cxn ang="0">
                  <a:pos x="connsiteX0" y="connsiteY0"/>
                </a:cxn>
                <a:cxn ang="0">
                  <a:pos x="connsiteX1" y="connsiteY1"/>
                </a:cxn>
                <a:cxn ang="0">
                  <a:pos x="connsiteX2" y="connsiteY2"/>
                </a:cxn>
              </a:cxnLst>
              <a:rect l="l" t="t" r="r" b="b"/>
              <a:pathLst>
                <a:path w="803189" h="185351">
                  <a:moveTo>
                    <a:pt x="0" y="185351"/>
                  </a:moveTo>
                  <a:cubicBezTo>
                    <a:pt x="149311" y="163727"/>
                    <a:pt x="298622" y="142103"/>
                    <a:pt x="432487" y="111211"/>
                  </a:cubicBezTo>
                  <a:cubicBezTo>
                    <a:pt x="566352" y="80319"/>
                    <a:pt x="684770" y="40159"/>
                    <a:pt x="803189" y="0"/>
                  </a:cubicBezTo>
                </a:path>
              </a:pathLst>
            </a:cu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6" name="フリーフォーム 195"/>
            <p:cNvSpPr/>
            <p:nvPr/>
          </p:nvSpPr>
          <p:spPr>
            <a:xfrm rot="21131273">
              <a:off x="4144760" y="3516360"/>
              <a:ext cx="334029" cy="115489"/>
            </a:xfrm>
            <a:custGeom>
              <a:avLst/>
              <a:gdLst>
                <a:gd name="connsiteX0" fmla="*/ 0 w 803189"/>
                <a:gd name="connsiteY0" fmla="*/ 185351 h 185351"/>
                <a:gd name="connsiteX1" fmla="*/ 432487 w 803189"/>
                <a:gd name="connsiteY1" fmla="*/ 111211 h 185351"/>
                <a:gd name="connsiteX2" fmla="*/ 803189 w 803189"/>
                <a:gd name="connsiteY2" fmla="*/ 0 h 185351"/>
              </a:gdLst>
              <a:ahLst/>
              <a:cxnLst>
                <a:cxn ang="0">
                  <a:pos x="connsiteX0" y="connsiteY0"/>
                </a:cxn>
                <a:cxn ang="0">
                  <a:pos x="connsiteX1" y="connsiteY1"/>
                </a:cxn>
                <a:cxn ang="0">
                  <a:pos x="connsiteX2" y="connsiteY2"/>
                </a:cxn>
              </a:cxnLst>
              <a:rect l="l" t="t" r="r" b="b"/>
              <a:pathLst>
                <a:path w="803189" h="185351">
                  <a:moveTo>
                    <a:pt x="0" y="185351"/>
                  </a:moveTo>
                  <a:cubicBezTo>
                    <a:pt x="149311" y="163727"/>
                    <a:pt x="298622" y="142103"/>
                    <a:pt x="432487" y="111211"/>
                  </a:cubicBezTo>
                  <a:cubicBezTo>
                    <a:pt x="566352" y="80319"/>
                    <a:pt x="684770" y="40159"/>
                    <a:pt x="803189" y="0"/>
                  </a:cubicBezTo>
                </a:path>
              </a:pathLst>
            </a:custGeom>
            <a:ln w="254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97" name="直線矢印コネクタ 196"/>
            <p:cNvCxnSpPr/>
            <p:nvPr/>
          </p:nvCxnSpPr>
          <p:spPr>
            <a:xfrm>
              <a:off x="2535656" y="4293007"/>
              <a:ext cx="211449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8" name="直線矢印コネクタ 197"/>
            <p:cNvCxnSpPr/>
            <p:nvPr/>
          </p:nvCxnSpPr>
          <p:spPr>
            <a:xfrm flipV="1">
              <a:off x="2535656" y="2244292"/>
              <a:ext cx="0" cy="20562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9" name="テキスト ボックス 198"/>
            <p:cNvSpPr txBox="1"/>
            <p:nvPr/>
          </p:nvSpPr>
          <p:spPr>
            <a:xfrm>
              <a:off x="2339752" y="1950503"/>
              <a:ext cx="444693" cy="376714"/>
            </a:xfrm>
            <a:prstGeom prst="rect">
              <a:avLst/>
            </a:prstGeom>
            <a:noFill/>
          </p:spPr>
          <p:txBody>
            <a:bodyPr wrap="none" rtlCol="0">
              <a:spAutoFit/>
            </a:bodyPr>
            <a:lstStyle/>
            <a:p>
              <a:r>
                <a:rPr kumimoji="1" lang="en-US" altLang="ja-JP" sz="2400" dirty="0" smtClean="0"/>
                <a:t>error</a:t>
              </a:r>
              <a:endParaRPr kumimoji="1" lang="ja-JP" altLang="en-US" sz="2400" dirty="0"/>
            </a:p>
          </p:txBody>
        </p:sp>
        <p:sp>
          <p:nvSpPr>
            <p:cNvPr id="200" name="円/楕円 199"/>
            <p:cNvSpPr/>
            <p:nvPr/>
          </p:nvSpPr>
          <p:spPr>
            <a:xfrm>
              <a:off x="3605385" y="3470397"/>
              <a:ext cx="58732" cy="881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円/楕円 200"/>
            <p:cNvSpPr/>
            <p:nvPr/>
          </p:nvSpPr>
          <p:spPr>
            <a:xfrm>
              <a:off x="4071118" y="3115466"/>
              <a:ext cx="58732" cy="881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星 5 201"/>
            <p:cNvSpPr/>
            <p:nvPr/>
          </p:nvSpPr>
          <p:spPr>
            <a:xfrm>
              <a:off x="2651724" y="4015700"/>
              <a:ext cx="97887" cy="146878"/>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円/楕円 202"/>
            <p:cNvSpPr/>
            <p:nvPr/>
          </p:nvSpPr>
          <p:spPr>
            <a:xfrm>
              <a:off x="4075192" y="3631361"/>
              <a:ext cx="58732" cy="881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4" name="直線矢印コネクタ 203"/>
            <p:cNvCxnSpPr/>
            <p:nvPr/>
          </p:nvCxnSpPr>
          <p:spPr>
            <a:xfrm flipH="1">
              <a:off x="4101920" y="2706544"/>
              <a:ext cx="0" cy="381884"/>
            </a:xfrm>
            <a:prstGeom prst="straightConnector1">
              <a:avLst/>
            </a:prstGeom>
            <a:ln w="254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05" name="直線矢印コネクタ 204"/>
            <p:cNvCxnSpPr/>
            <p:nvPr/>
          </p:nvCxnSpPr>
          <p:spPr>
            <a:xfrm flipH="1">
              <a:off x="4101920" y="3235365"/>
              <a:ext cx="0" cy="381884"/>
            </a:xfrm>
            <a:prstGeom prst="straightConnector1">
              <a:avLst/>
            </a:prstGeom>
            <a:ln w="254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06" name="フリーフォーム 205"/>
            <p:cNvSpPr/>
            <p:nvPr/>
          </p:nvSpPr>
          <p:spPr>
            <a:xfrm>
              <a:off x="1447207" y="2675455"/>
              <a:ext cx="391549" cy="912457"/>
            </a:xfrm>
            <a:custGeom>
              <a:avLst/>
              <a:gdLst>
                <a:gd name="connsiteX0" fmla="*/ 0 w 803189"/>
                <a:gd name="connsiteY0" fmla="*/ 185351 h 185351"/>
                <a:gd name="connsiteX1" fmla="*/ 432487 w 803189"/>
                <a:gd name="connsiteY1" fmla="*/ 111211 h 185351"/>
                <a:gd name="connsiteX2" fmla="*/ 803189 w 803189"/>
                <a:gd name="connsiteY2" fmla="*/ 0 h 185351"/>
              </a:gdLst>
              <a:ahLst/>
              <a:cxnLst>
                <a:cxn ang="0">
                  <a:pos x="connsiteX0" y="connsiteY0"/>
                </a:cxn>
                <a:cxn ang="0">
                  <a:pos x="connsiteX1" y="connsiteY1"/>
                </a:cxn>
                <a:cxn ang="0">
                  <a:pos x="connsiteX2" y="connsiteY2"/>
                </a:cxn>
              </a:cxnLst>
              <a:rect l="l" t="t" r="r" b="b"/>
              <a:pathLst>
                <a:path w="803189" h="185351">
                  <a:moveTo>
                    <a:pt x="0" y="185351"/>
                  </a:moveTo>
                  <a:cubicBezTo>
                    <a:pt x="149311" y="163727"/>
                    <a:pt x="298622" y="142103"/>
                    <a:pt x="432487" y="111211"/>
                  </a:cubicBezTo>
                  <a:cubicBezTo>
                    <a:pt x="566352" y="80319"/>
                    <a:pt x="684770" y="40159"/>
                    <a:pt x="803189" y="0"/>
                  </a:cubicBezTo>
                </a:path>
              </a:pathLst>
            </a:cu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07" name="直線矢印コネクタ 206"/>
            <p:cNvCxnSpPr/>
            <p:nvPr/>
          </p:nvCxnSpPr>
          <p:spPr>
            <a:xfrm>
              <a:off x="1869672" y="2706544"/>
              <a:ext cx="0" cy="55813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8" name="円/楕円 207"/>
            <p:cNvSpPr/>
            <p:nvPr/>
          </p:nvSpPr>
          <p:spPr>
            <a:xfrm rot="20585613">
              <a:off x="1793056" y="3265056"/>
              <a:ext cx="156620" cy="235005"/>
            </a:xfrm>
            <a:prstGeom prst="ellipse">
              <a:avLst/>
            </a:prstGeom>
            <a:solidFill>
              <a:schemeClr val="bg1">
                <a:lumMod val="7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9" name="星 5 208"/>
            <p:cNvSpPr/>
            <p:nvPr/>
          </p:nvSpPr>
          <p:spPr>
            <a:xfrm>
              <a:off x="1822225" y="3302100"/>
              <a:ext cx="97887" cy="146878"/>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フリーフォーム 209"/>
            <p:cNvSpPr/>
            <p:nvPr/>
          </p:nvSpPr>
          <p:spPr>
            <a:xfrm>
              <a:off x="3220878" y="3556823"/>
              <a:ext cx="371972" cy="278303"/>
            </a:xfrm>
            <a:custGeom>
              <a:avLst/>
              <a:gdLst>
                <a:gd name="connsiteX0" fmla="*/ 0 w 803189"/>
                <a:gd name="connsiteY0" fmla="*/ 185351 h 185351"/>
                <a:gd name="connsiteX1" fmla="*/ 432487 w 803189"/>
                <a:gd name="connsiteY1" fmla="*/ 111211 h 185351"/>
                <a:gd name="connsiteX2" fmla="*/ 803189 w 803189"/>
                <a:gd name="connsiteY2" fmla="*/ 0 h 185351"/>
              </a:gdLst>
              <a:ahLst/>
              <a:cxnLst>
                <a:cxn ang="0">
                  <a:pos x="connsiteX0" y="connsiteY0"/>
                </a:cxn>
                <a:cxn ang="0">
                  <a:pos x="connsiteX1" y="connsiteY1"/>
                </a:cxn>
                <a:cxn ang="0">
                  <a:pos x="connsiteX2" y="connsiteY2"/>
                </a:cxn>
              </a:cxnLst>
              <a:rect l="l" t="t" r="r" b="b"/>
              <a:pathLst>
                <a:path w="803189" h="185351">
                  <a:moveTo>
                    <a:pt x="0" y="185351"/>
                  </a:moveTo>
                  <a:cubicBezTo>
                    <a:pt x="149311" y="163727"/>
                    <a:pt x="298622" y="142103"/>
                    <a:pt x="432487" y="111211"/>
                  </a:cubicBezTo>
                  <a:cubicBezTo>
                    <a:pt x="566352" y="80319"/>
                    <a:pt x="684770" y="40159"/>
                    <a:pt x="803189" y="0"/>
                  </a:cubicBezTo>
                </a:path>
              </a:pathLst>
            </a:cu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1" name="円/楕円 210"/>
            <p:cNvSpPr/>
            <p:nvPr/>
          </p:nvSpPr>
          <p:spPr>
            <a:xfrm rot="20585613">
              <a:off x="4025304" y="3969553"/>
              <a:ext cx="156620" cy="235005"/>
            </a:xfrm>
            <a:prstGeom prst="ellipse">
              <a:avLst/>
            </a:prstGeom>
            <a:solidFill>
              <a:schemeClr val="bg1">
                <a:lumMod val="7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2" name="星 5 211"/>
            <p:cNvSpPr/>
            <p:nvPr/>
          </p:nvSpPr>
          <p:spPr>
            <a:xfrm>
              <a:off x="4054473" y="4006597"/>
              <a:ext cx="97887" cy="146878"/>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3" name="直線矢印コネクタ 212"/>
            <p:cNvCxnSpPr/>
            <p:nvPr/>
          </p:nvCxnSpPr>
          <p:spPr>
            <a:xfrm>
              <a:off x="4106243" y="3745376"/>
              <a:ext cx="0" cy="23500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4" name="フリーフォーム 213"/>
            <p:cNvSpPr/>
            <p:nvPr/>
          </p:nvSpPr>
          <p:spPr>
            <a:xfrm rot="21131273">
              <a:off x="4146140" y="3879350"/>
              <a:ext cx="334029" cy="176522"/>
            </a:xfrm>
            <a:custGeom>
              <a:avLst/>
              <a:gdLst>
                <a:gd name="connsiteX0" fmla="*/ 0 w 803189"/>
                <a:gd name="connsiteY0" fmla="*/ 185351 h 185351"/>
                <a:gd name="connsiteX1" fmla="*/ 432487 w 803189"/>
                <a:gd name="connsiteY1" fmla="*/ 111211 h 185351"/>
                <a:gd name="connsiteX2" fmla="*/ 803189 w 803189"/>
                <a:gd name="connsiteY2" fmla="*/ 0 h 185351"/>
              </a:gdLst>
              <a:ahLst/>
              <a:cxnLst>
                <a:cxn ang="0">
                  <a:pos x="connsiteX0" y="connsiteY0"/>
                </a:cxn>
                <a:cxn ang="0">
                  <a:pos x="connsiteX1" y="connsiteY1"/>
                </a:cxn>
                <a:cxn ang="0">
                  <a:pos x="connsiteX2" y="connsiteY2"/>
                </a:cxn>
              </a:cxnLst>
              <a:rect l="l" t="t" r="r" b="b"/>
              <a:pathLst>
                <a:path w="803189" h="185351">
                  <a:moveTo>
                    <a:pt x="0" y="185351"/>
                  </a:moveTo>
                  <a:cubicBezTo>
                    <a:pt x="149311" y="163727"/>
                    <a:pt x="298622" y="142103"/>
                    <a:pt x="432487" y="111211"/>
                  </a:cubicBezTo>
                  <a:cubicBezTo>
                    <a:pt x="566352" y="80319"/>
                    <a:pt x="684770" y="40159"/>
                    <a:pt x="803189" y="0"/>
                  </a:cubicBezTo>
                </a:path>
              </a:pathLst>
            </a:cu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5" name="フリーフォーム 214"/>
            <p:cNvSpPr/>
            <p:nvPr/>
          </p:nvSpPr>
          <p:spPr>
            <a:xfrm>
              <a:off x="1917119" y="2629133"/>
              <a:ext cx="274115" cy="705094"/>
            </a:xfrm>
            <a:custGeom>
              <a:avLst/>
              <a:gdLst>
                <a:gd name="connsiteX0" fmla="*/ 0 w 803189"/>
                <a:gd name="connsiteY0" fmla="*/ 185351 h 185351"/>
                <a:gd name="connsiteX1" fmla="*/ 432487 w 803189"/>
                <a:gd name="connsiteY1" fmla="*/ 111211 h 185351"/>
                <a:gd name="connsiteX2" fmla="*/ 803189 w 803189"/>
                <a:gd name="connsiteY2" fmla="*/ 0 h 185351"/>
              </a:gdLst>
              <a:ahLst/>
              <a:cxnLst>
                <a:cxn ang="0">
                  <a:pos x="connsiteX0" y="connsiteY0"/>
                </a:cxn>
                <a:cxn ang="0">
                  <a:pos x="connsiteX1" y="connsiteY1"/>
                </a:cxn>
                <a:cxn ang="0">
                  <a:pos x="connsiteX2" y="connsiteY2"/>
                </a:cxn>
              </a:cxnLst>
              <a:rect l="l" t="t" r="r" b="b"/>
              <a:pathLst>
                <a:path w="803189" h="185351">
                  <a:moveTo>
                    <a:pt x="0" y="185351"/>
                  </a:moveTo>
                  <a:cubicBezTo>
                    <a:pt x="149311" y="163727"/>
                    <a:pt x="298622" y="142103"/>
                    <a:pt x="432487" y="111211"/>
                  </a:cubicBezTo>
                  <a:cubicBezTo>
                    <a:pt x="566352" y="80319"/>
                    <a:pt x="684770" y="40159"/>
                    <a:pt x="803189" y="0"/>
                  </a:cubicBezTo>
                </a:path>
              </a:pathLst>
            </a:cu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216" name="円/楕円 215"/>
          <p:cNvSpPr/>
          <p:nvPr/>
        </p:nvSpPr>
        <p:spPr>
          <a:xfrm rot="20725234">
            <a:off x="257439" y="4905544"/>
            <a:ext cx="147246" cy="532199"/>
          </a:xfrm>
          <a:prstGeom prst="ellipse">
            <a:avLst/>
          </a:prstGeom>
          <a:solidFill>
            <a:schemeClr val="bg1">
              <a:lumMod val="75000"/>
              <a:alpha val="40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17" name="テキスト ボックス 216"/>
          <p:cNvSpPr txBox="1"/>
          <p:nvPr/>
        </p:nvSpPr>
        <p:spPr>
          <a:xfrm>
            <a:off x="516321" y="4967587"/>
            <a:ext cx="1256754" cy="369332"/>
          </a:xfrm>
          <a:prstGeom prst="rect">
            <a:avLst/>
          </a:prstGeom>
          <a:noFill/>
        </p:spPr>
        <p:txBody>
          <a:bodyPr wrap="none" lIns="0" tIns="0" rIns="0" bIns="0" rtlCol="0">
            <a:spAutoFit/>
          </a:bodyPr>
          <a:lstStyle/>
          <a:p>
            <a:r>
              <a:rPr kumimoji="1" lang="ja-JP" altLang="en-US" sz="2400" dirty="0" smtClean="0"/>
              <a:t>スプレッド</a:t>
            </a:r>
            <a:endParaRPr kumimoji="1" lang="ja-JP" altLang="en-US" sz="2400" dirty="0"/>
          </a:p>
        </p:txBody>
      </p:sp>
      <p:sp>
        <p:nvSpPr>
          <p:cNvPr id="218" name="星 5 217"/>
          <p:cNvSpPr/>
          <p:nvPr/>
        </p:nvSpPr>
        <p:spPr>
          <a:xfrm>
            <a:off x="289298" y="5543651"/>
            <a:ext cx="180000" cy="18000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19" name="円/楕円 218"/>
          <p:cNvSpPr/>
          <p:nvPr/>
        </p:nvSpPr>
        <p:spPr>
          <a:xfrm>
            <a:off x="325282" y="601171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20" name="テキスト ボックス 219"/>
          <p:cNvSpPr txBox="1"/>
          <p:nvPr/>
        </p:nvSpPr>
        <p:spPr>
          <a:xfrm>
            <a:off x="613314" y="5472524"/>
            <a:ext cx="923330" cy="369332"/>
          </a:xfrm>
          <a:prstGeom prst="rect">
            <a:avLst/>
          </a:prstGeom>
          <a:noFill/>
        </p:spPr>
        <p:txBody>
          <a:bodyPr wrap="none" lIns="0" tIns="0" rIns="0" bIns="0" rtlCol="0">
            <a:spAutoFit/>
          </a:bodyPr>
          <a:lstStyle/>
          <a:p>
            <a:r>
              <a:rPr kumimoji="1" lang="ja-JP" altLang="en-US" sz="2400" dirty="0" smtClean="0"/>
              <a:t>解析値</a:t>
            </a:r>
            <a:endParaRPr kumimoji="1" lang="ja-JP" altLang="en-US" sz="2400" dirty="0"/>
          </a:p>
        </p:txBody>
      </p:sp>
      <p:sp>
        <p:nvSpPr>
          <p:cNvPr id="221" name="テキスト ボックス 220"/>
          <p:cNvSpPr txBox="1"/>
          <p:nvPr/>
        </p:nvSpPr>
        <p:spPr>
          <a:xfrm>
            <a:off x="613314" y="5903691"/>
            <a:ext cx="923330" cy="369332"/>
          </a:xfrm>
          <a:prstGeom prst="rect">
            <a:avLst/>
          </a:prstGeom>
          <a:noFill/>
        </p:spPr>
        <p:txBody>
          <a:bodyPr wrap="none" lIns="0" tIns="0" rIns="0" bIns="0" rtlCol="0">
            <a:spAutoFit/>
          </a:bodyPr>
          <a:lstStyle/>
          <a:p>
            <a:r>
              <a:rPr lang="ja-JP" altLang="en-US" sz="2400" dirty="0" smtClean="0"/>
              <a:t>予測</a:t>
            </a:r>
            <a:r>
              <a:rPr kumimoji="1" lang="ja-JP" altLang="en-US" sz="2400" dirty="0" smtClean="0"/>
              <a:t>値</a:t>
            </a:r>
            <a:endParaRPr kumimoji="1" lang="ja-JP" altLang="en-US" sz="2400" dirty="0"/>
          </a:p>
        </p:txBody>
      </p:sp>
      <p:sp>
        <p:nvSpPr>
          <p:cNvPr id="222" name="正方形/長方形 221"/>
          <p:cNvSpPr/>
          <p:nvPr/>
        </p:nvSpPr>
        <p:spPr>
          <a:xfrm>
            <a:off x="125702" y="4823571"/>
            <a:ext cx="1711748" cy="1512167"/>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25" name="テキスト ボックス 224"/>
          <p:cNvSpPr txBox="1"/>
          <p:nvPr/>
        </p:nvSpPr>
        <p:spPr>
          <a:xfrm>
            <a:off x="1998771" y="5454144"/>
            <a:ext cx="6993014" cy="954107"/>
          </a:xfrm>
          <a:prstGeom prst="rect">
            <a:avLst/>
          </a:prstGeom>
          <a:noFill/>
        </p:spPr>
        <p:txBody>
          <a:bodyPr wrap="square" rtlCol="0">
            <a:spAutoFit/>
          </a:bodyPr>
          <a:lstStyle/>
          <a:p>
            <a:r>
              <a:rPr kumimoji="1" lang="en-US" altLang="ja-JP" sz="2800" dirty="0" smtClean="0"/>
              <a:t>※ </a:t>
            </a:r>
            <a:r>
              <a:rPr kumimoji="1" lang="ja-JP" altLang="en-US" sz="2800" dirty="0" smtClean="0"/>
              <a:t>沢田先生発表資料を引用・改変</a:t>
            </a:r>
            <a:endParaRPr kumimoji="1" lang="en-US" altLang="ja-JP" sz="2800" dirty="0" smtClean="0"/>
          </a:p>
          <a:p>
            <a:r>
              <a:rPr lang="en-US" altLang="ja-JP" sz="2800" dirty="0" smtClean="0"/>
              <a:t>(</a:t>
            </a:r>
            <a:r>
              <a:rPr lang="ja-JP" altLang="en-US" sz="2800" dirty="0" smtClean="0"/>
              <a:t>第</a:t>
            </a:r>
            <a:r>
              <a:rPr lang="en-US" altLang="ja-JP" sz="2800" dirty="0" smtClean="0"/>
              <a:t>6</a:t>
            </a:r>
            <a:r>
              <a:rPr lang="ja-JP" altLang="en-US" sz="2800" dirty="0" smtClean="0"/>
              <a:t>回ヤマセ研究会</a:t>
            </a:r>
            <a:r>
              <a:rPr lang="en-US" altLang="ja-JP" sz="2800" dirty="0" smtClean="0"/>
              <a:t>: Sawada_120924_1.pdf)</a:t>
            </a:r>
            <a:endParaRPr kumimoji="1" lang="ja-JP" altLang="en-US" sz="2800" dirty="0"/>
          </a:p>
        </p:txBody>
      </p:sp>
      <p:sp>
        <p:nvSpPr>
          <p:cNvPr id="226" name="テキスト ボックス 225"/>
          <p:cNvSpPr txBox="1"/>
          <p:nvPr/>
        </p:nvSpPr>
        <p:spPr>
          <a:xfrm>
            <a:off x="-9230" y="1108634"/>
            <a:ext cx="3356333" cy="830997"/>
          </a:xfrm>
          <a:prstGeom prst="rect">
            <a:avLst/>
          </a:prstGeom>
          <a:solidFill>
            <a:srgbClr val="000000"/>
          </a:solidFill>
        </p:spPr>
        <p:txBody>
          <a:bodyPr wrap="square" rtlCol="0">
            <a:spAutoFit/>
          </a:bodyPr>
          <a:lstStyle/>
          <a:p>
            <a:r>
              <a:rPr kumimoji="1" lang="en-US" altLang="ja-JP" sz="2400" dirty="0" smtClean="0">
                <a:solidFill>
                  <a:srgbClr val="F79646"/>
                </a:solidFill>
              </a:rPr>
              <a:t>DA</a:t>
            </a:r>
            <a:r>
              <a:rPr kumimoji="1" lang="ja-JP" altLang="en-US" sz="2400" dirty="0" smtClean="0">
                <a:solidFill>
                  <a:srgbClr val="F79646"/>
                </a:solidFill>
              </a:rPr>
              <a:t>してもそのうち効果が</a:t>
            </a:r>
            <a:endParaRPr kumimoji="1" lang="en-US" altLang="ja-JP" sz="2400" dirty="0" smtClean="0">
              <a:solidFill>
                <a:srgbClr val="F79646"/>
              </a:solidFill>
            </a:endParaRPr>
          </a:p>
          <a:p>
            <a:r>
              <a:rPr kumimoji="1" lang="ja-JP" altLang="en-US" sz="2400" dirty="0" smtClean="0">
                <a:solidFill>
                  <a:srgbClr val="F79646"/>
                </a:solidFill>
              </a:rPr>
              <a:t>失われてしまうが・</a:t>
            </a:r>
            <a:r>
              <a:rPr lang="ja-JP" altLang="en-US" sz="2400" dirty="0" smtClean="0">
                <a:solidFill>
                  <a:srgbClr val="F79646"/>
                </a:solidFill>
              </a:rPr>
              <a:t>・</a:t>
            </a:r>
            <a:r>
              <a:rPr kumimoji="1" lang="ja-JP" altLang="en-US" sz="2400" dirty="0" smtClean="0">
                <a:solidFill>
                  <a:srgbClr val="F79646"/>
                </a:solidFill>
              </a:rPr>
              <a:t>・</a:t>
            </a:r>
            <a:endParaRPr kumimoji="1" lang="ja-JP" altLang="en-US" dirty="0"/>
          </a:p>
        </p:txBody>
      </p:sp>
      <p:cxnSp>
        <p:nvCxnSpPr>
          <p:cNvPr id="228" name="直線コネクタ 227"/>
          <p:cNvCxnSpPr/>
          <p:nvPr/>
        </p:nvCxnSpPr>
        <p:spPr>
          <a:xfrm flipH="1" flipV="1">
            <a:off x="1773075" y="1837412"/>
            <a:ext cx="842187" cy="987480"/>
          </a:xfrm>
          <a:prstGeom prst="line">
            <a:avLst/>
          </a:prstGeom>
          <a:ln w="57150" cmpd="sng">
            <a:solidFill>
              <a:schemeClr val="accent6"/>
            </a:solidFill>
          </a:ln>
        </p:spPr>
        <p:style>
          <a:lnRef idx="2">
            <a:schemeClr val="accent1"/>
          </a:lnRef>
          <a:fillRef idx="0">
            <a:schemeClr val="accent1"/>
          </a:fillRef>
          <a:effectRef idx="1">
            <a:schemeClr val="accent1"/>
          </a:effectRef>
          <a:fontRef idx="minor">
            <a:schemeClr val="tx1"/>
          </a:fontRef>
        </p:style>
      </p:cxnSp>
      <p:sp>
        <p:nvSpPr>
          <p:cNvPr id="230" name="テキスト ボックス 229"/>
          <p:cNvSpPr txBox="1"/>
          <p:nvPr/>
        </p:nvSpPr>
        <p:spPr>
          <a:xfrm>
            <a:off x="4380295" y="1049993"/>
            <a:ext cx="4611490" cy="461665"/>
          </a:xfrm>
          <a:prstGeom prst="rect">
            <a:avLst/>
          </a:prstGeom>
          <a:solidFill>
            <a:schemeClr val="bg1"/>
          </a:solidFill>
        </p:spPr>
        <p:txBody>
          <a:bodyPr wrap="square" rtlCol="0">
            <a:spAutoFit/>
          </a:bodyPr>
          <a:lstStyle/>
          <a:p>
            <a:r>
              <a:rPr lang="ja-JP" altLang="en-US" sz="2400" b="1" u="sng" dirty="0" smtClean="0">
                <a:solidFill>
                  <a:srgbClr val="F79646"/>
                </a:solidFill>
              </a:rPr>
              <a:t>以前の修正量を以後も保持させる</a:t>
            </a:r>
            <a:endParaRPr kumimoji="1" lang="ja-JP" altLang="en-US" b="1" u="sng" dirty="0"/>
          </a:p>
        </p:txBody>
      </p:sp>
      <p:sp>
        <p:nvSpPr>
          <p:cNvPr id="231" name="テキスト ボックス 230"/>
          <p:cNvSpPr txBox="1"/>
          <p:nvPr/>
        </p:nvSpPr>
        <p:spPr>
          <a:xfrm>
            <a:off x="5855141" y="2921749"/>
            <a:ext cx="456008" cy="369332"/>
          </a:xfrm>
          <a:prstGeom prst="rect">
            <a:avLst/>
          </a:prstGeom>
          <a:noFill/>
        </p:spPr>
        <p:txBody>
          <a:bodyPr wrap="square" rtlCol="0">
            <a:spAutoFit/>
          </a:bodyPr>
          <a:lstStyle/>
          <a:p>
            <a:r>
              <a:rPr kumimoji="1" lang="en-US" altLang="ja-JP" dirty="0" smtClean="0">
                <a:solidFill>
                  <a:srgbClr val="FFFF00"/>
                </a:solidFill>
              </a:rPr>
              <a:t>F</a:t>
            </a:r>
            <a:r>
              <a:rPr kumimoji="1" lang="ja-JP" altLang="en-US" dirty="0" smtClean="0">
                <a:solidFill>
                  <a:srgbClr val="FFFF00"/>
                </a:solidFill>
              </a:rPr>
              <a:t>１</a:t>
            </a:r>
            <a:endParaRPr kumimoji="1" lang="ja-JP" altLang="en-US" dirty="0">
              <a:solidFill>
                <a:srgbClr val="FFFF00"/>
              </a:solidFill>
            </a:endParaRPr>
          </a:p>
        </p:txBody>
      </p:sp>
      <p:sp>
        <p:nvSpPr>
          <p:cNvPr id="232" name="テキスト ボックス 231"/>
          <p:cNvSpPr txBox="1"/>
          <p:nvPr/>
        </p:nvSpPr>
        <p:spPr>
          <a:xfrm>
            <a:off x="6650875" y="2343686"/>
            <a:ext cx="456008" cy="369332"/>
          </a:xfrm>
          <a:prstGeom prst="rect">
            <a:avLst/>
          </a:prstGeom>
          <a:noFill/>
        </p:spPr>
        <p:txBody>
          <a:bodyPr wrap="square" rtlCol="0">
            <a:spAutoFit/>
          </a:bodyPr>
          <a:lstStyle/>
          <a:p>
            <a:r>
              <a:rPr kumimoji="1" lang="en-US" altLang="ja-JP" dirty="0" smtClean="0">
                <a:solidFill>
                  <a:srgbClr val="FFFF00"/>
                </a:solidFill>
              </a:rPr>
              <a:t>F</a:t>
            </a:r>
            <a:r>
              <a:rPr kumimoji="1" lang="ja-JP" altLang="en-US" dirty="0" smtClean="0">
                <a:solidFill>
                  <a:srgbClr val="FFFF00"/>
                </a:solidFill>
              </a:rPr>
              <a:t>１</a:t>
            </a:r>
            <a:endParaRPr kumimoji="1" lang="ja-JP" altLang="en-US" dirty="0">
              <a:solidFill>
                <a:srgbClr val="FFFF00"/>
              </a:solidFill>
            </a:endParaRPr>
          </a:p>
        </p:txBody>
      </p:sp>
      <p:sp>
        <p:nvSpPr>
          <p:cNvPr id="233" name="テキスト ボックス 232"/>
          <p:cNvSpPr txBox="1"/>
          <p:nvPr/>
        </p:nvSpPr>
        <p:spPr>
          <a:xfrm>
            <a:off x="7417505" y="1837412"/>
            <a:ext cx="456008" cy="369332"/>
          </a:xfrm>
          <a:prstGeom prst="rect">
            <a:avLst/>
          </a:prstGeom>
          <a:noFill/>
        </p:spPr>
        <p:txBody>
          <a:bodyPr wrap="square" rtlCol="0">
            <a:spAutoFit/>
          </a:bodyPr>
          <a:lstStyle/>
          <a:p>
            <a:r>
              <a:rPr kumimoji="1" lang="en-US" altLang="ja-JP" dirty="0" smtClean="0">
                <a:solidFill>
                  <a:srgbClr val="FFFF00"/>
                </a:solidFill>
              </a:rPr>
              <a:t>F</a:t>
            </a:r>
            <a:r>
              <a:rPr kumimoji="1" lang="ja-JP" altLang="en-US" dirty="0" smtClean="0">
                <a:solidFill>
                  <a:srgbClr val="FFFF00"/>
                </a:solidFill>
              </a:rPr>
              <a:t>１</a:t>
            </a:r>
            <a:endParaRPr kumimoji="1" lang="ja-JP" altLang="en-US" dirty="0">
              <a:solidFill>
                <a:srgbClr val="FFFF00"/>
              </a:solidFill>
            </a:endParaRPr>
          </a:p>
        </p:txBody>
      </p:sp>
      <p:sp>
        <p:nvSpPr>
          <p:cNvPr id="234" name="テキスト ボックス 233"/>
          <p:cNvSpPr txBox="1"/>
          <p:nvPr/>
        </p:nvSpPr>
        <p:spPr>
          <a:xfrm>
            <a:off x="6656433" y="3109662"/>
            <a:ext cx="456008" cy="369332"/>
          </a:xfrm>
          <a:prstGeom prst="rect">
            <a:avLst/>
          </a:prstGeom>
          <a:noFill/>
        </p:spPr>
        <p:txBody>
          <a:bodyPr wrap="square" rtlCol="0">
            <a:spAutoFit/>
          </a:bodyPr>
          <a:lstStyle/>
          <a:p>
            <a:r>
              <a:rPr kumimoji="1" lang="en-US" altLang="ja-JP" dirty="0" smtClean="0">
                <a:solidFill>
                  <a:schemeClr val="accent6">
                    <a:lumMod val="60000"/>
                    <a:lumOff val="40000"/>
                  </a:schemeClr>
                </a:solidFill>
              </a:rPr>
              <a:t>F2’</a:t>
            </a:r>
            <a:endParaRPr kumimoji="1" lang="ja-JP" altLang="en-US" dirty="0">
              <a:solidFill>
                <a:schemeClr val="accent6">
                  <a:lumMod val="60000"/>
                  <a:lumOff val="40000"/>
                </a:schemeClr>
              </a:solidFill>
            </a:endParaRPr>
          </a:p>
        </p:txBody>
      </p:sp>
      <p:sp>
        <p:nvSpPr>
          <p:cNvPr id="235" name="テキスト ボックス 234"/>
          <p:cNvSpPr txBox="1"/>
          <p:nvPr/>
        </p:nvSpPr>
        <p:spPr>
          <a:xfrm>
            <a:off x="7402422" y="2700050"/>
            <a:ext cx="456008" cy="369332"/>
          </a:xfrm>
          <a:prstGeom prst="rect">
            <a:avLst/>
          </a:prstGeom>
          <a:noFill/>
        </p:spPr>
        <p:txBody>
          <a:bodyPr wrap="square" rtlCol="0">
            <a:spAutoFit/>
          </a:bodyPr>
          <a:lstStyle/>
          <a:p>
            <a:r>
              <a:rPr kumimoji="1" lang="en-US" altLang="ja-JP" dirty="0" smtClean="0">
                <a:solidFill>
                  <a:schemeClr val="accent6">
                    <a:lumMod val="60000"/>
                    <a:lumOff val="40000"/>
                  </a:schemeClr>
                </a:solidFill>
              </a:rPr>
              <a:t>F2’</a:t>
            </a:r>
            <a:endParaRPr kumimoji="1" lang="ja-JP" altLang="en-US" dirty="0">
              <a:solidFill>
                <a:schemeClr val="accent6">
                  <a:lumMod val="60000"/>
                  <a:lumOff val="40000"/>
                </a:schemeClr>
              </a:solidFill>
            </a:endParaRPr>
          </a:p>
        </p:txBody>
      </p:sp>
      <p:sp>
        <p:nvSpPr>
          <p:cNvPr id="236" name="テキスト ボックス 235"/>
          <p:cNvSpPr txBox="1"/>
          <p:nvPr/>
        </p:nvSpPr>
        <p:spPr>
          <a:xfrm>
            <a:off x="7420670" y="3347995"/>
            <a:ext cx="456008" cy="369332"/>
          </a:xfrm>
          <a:prstGeom prst="rect">
            <a:avLst/>
          </a:prstGeom>
          <a:noFill/>
        </p:spPr>
        <p:txBody>
          <a:bodyPr wrap="square" rtlCol="0">
            <a:spAutoFit/>
          </a:bodyPr>
          <a:lstStyle/>
          <a:p>
            <a:r>
              <a:rPr kumimoji="1" lang="en-US" altLang="ja-JP" dirty="0" smtClean="0">
                <a:solidFill>
                  <a:schemeClr val="bg2">
                    <a:lumMod val="20000"/>
                    <a:lumOff val="80000"/>
                  </a:schemeClr>
                </a:solidFill>
              </a:rPr>
              <a:t>F3’</a:t>
            </a:r>
            <a:endParaRPr kumimoji="1" lang="ja-JP" altLang="en-US" dirty="0">
              <a:solidFill>
                <a:schemeClr val="bg2">
                  <a:lumMod val="20000"/>
                  <a:lumOff val="80000"/>
                </a:schemeClr>
              </a:solidFill>
            </a:endParaRPr>
          </a:p>
        </p:txBody>
      </p:sp>
      <p:sp>
        <p:nvSpPr>
          <p:cNvPr id="237" name="テキスト ボックス 236"/>
          <p:cNvSpPr txBox="1"/>
          <p:nvPr/>
        </p:nvSpPr>
        <p:spPr>
          <a:xfrm>
            <a:off x="1800011" y="2973062"/>
            <a:ext cx="456008" cy="369332"/>
          </a:xfrm>
          <a:prstGeom prst="rect">
            <a:avLst/>
          </a:prstGeom>
          <a:noFill/>
        </p:spPr>
        <p:txBody>
          <a:bodyPr wrap="square" rtlCol="0">
            <a:spAutoFit/>
          </a:bodyPr>
          <a:lstStyle/>
          <a:p>
            <a:r>
              <a:rPr lang="en-US" altLang="ja-JP" dirty="0" smtClean="0">
                <a:solidFill>
                  <a:srgbClr val="FFFF00"/>
                </a:solidFill>
              </a:rPr>
              <a:t>F</a:t>
            </a:r>
            <a:r>
              <a:rPr kumimoji="1" lang="ja-JP" altLang="en-US" dirty="0" smtClean="0">
                <a:solidFill>
                  <a:srgbClr val="FFFF00"/>
                </a:solidFill>
              </a:rPr>
              <a:t>１</a:t>
            </a:r>
            <a:endParaRPr kumimoji="1" lang="ja-JP" altLang="en-US" dirty="0">
              <a:solidFill>
                <a:srgbClr val="FFFF00"/>
              </a:solidFill>
            </a:endParaRPr>
          </a:p>
        </p:txBody>
      </p:sp>
      <p:sp>
        <p:nvSpPr>
          <p:cNvPr id="238" name="テキスト ボックス 237"/>
          <p:cNvSpPr txBox="1"/>
          <p:nvPr/>
        </p:nvSpPr>
        <p:spPr>
          <a:xfrm>
            <a:off x="2915481" y="2442620"/>
            <a:ext cx="456008" cy="369332"/>
          </a:xfrm>
          <a:prstGeom prst="rect">
            <a:avLst/>
          </a:prstGeom>
          <a:noFill/>
        </p:spPr>
        <p:txBody>
          <a:bodyPr wrap="square" rtlCol="0">
            <a:spAutoFit/>
          </a:bodyPr>
          <a:lstStyle/>
          <a:p>
            <a:r>
              <a:rPr kumimoji="1" lang="en-US" altLang="ja-JP" dirty="0" smtClean="0">
                <a:solidFill>
                  <a:schemeClr val="accent6">
                    <a:lumMod val="60000"/>
                    <a:lumOff val="40000"/>
                  </a:schemeClr>
                </a:solidFill>
              </a:rPr>
              <a:t>F2</a:t>
            </a:r>
            <a:endParaRPr kumimoji="1" lang="ja-JP" altLang="en-US" dirty="0">
              <a:solidFill>
                <a:schemeClr val="accent6">
                  <a:lumMod val="60000"/>
                  <a:lumOff val="40000"/>
                </a:schemeClr>
              </a:solidFill>
            </a:endParaRPr>
          </a:p>
        </p:txBody>
      </p:sp>
      <p:sp>
        <p:nvSpPr>
          <p:cNvPr id="239" name="テキスト ボックス 238"/>
          <p:cNvSpPr txBox="1"/>
          <p:nvPr/>
        </p:nvSpPr>
        <p:spPr>
          <a:xfrm>
            <a:off x="3672076" y="2035681"/>
            <a:ext cx="456008" cy="369332"/>
          </a:xfrm>
          <a:prstGeom prst="rect">
            <a:avLst/>
          </a:prstGeom>
          <a:noFill/>
        </p:spPr>
        <p:txBody>
          <a:bodyPr wrap="square" rtlCol="0">
            <a:spAutoFit/>
          </a:bodyPr>
          <a:lstStyle/>
          <a:p>
            <a:r>
              <a:rPr kumimoji="1" lang="en-US" altLang="ja-JP" dirty="0" smtClean="0">
                <a:solidFill>
                  <a:schemeClr val="bg2">
                    <a:lumMod val="20000"/>
                    <a:lumOff val="80000"/>
                  </a:schemeClr>
                </a:solidFill>
              </a:rPr>
              <a:t>F3</a:t>
            </a:r>
            <a:endParaRPr kumimoji="1" lang="ja-JP" altLang="en-US" dirty="0">
              <a:solidFill>
                <a:schemeClr val="bg2">
                  <a:lumMod val="20000"/>
                  <a:lumOff val="80000"/>
                </a:schemeClr>
              </a:solidFill>
            </a:endParaRPr>
          </a:p>
        </p:txBody>
      </p:sp>
      <p:sp>
        <p:nvSpPr>
          <p:cNvPr id="241" name="テキスト ボックス 240"/>
          <p:cNvSpPr txBox="1"/>
          <p:nvPr/>
        </p:nvSpPr>
        <p:spPr>
          <a:xfrm>
            <a:off x="2679647" y="3903753"/>
            <a:ext cx="1888100" cy="174923"/>
          </a:xfrm>
          <a:prstGeom prst="rect">
            <a:avLst/>
          </a:prstGeom>
          <a:noFill/>
        </p:spPr>
        <p:txBody>
          <a:bodyPr wrap="none" lIns="0" tIns="0" rIns="0" bIns="0" rtlCol="0">
            <a:normAutofit/>
          </a:bodyPr>
          <a:lstStyle/>
          <a:p>
            <a:pPr>
              <a:lnSpc>
                <a:spcPts val="1200"/>
              </a:lnSpc>
            </a:pPr>
            <a:endParaRPr kumimoji="1" lang="ja-JP" altLang="en-US" sz="2800" dirty="0"/>
          </a:p>
        </p:txBody>
      </p:sp>
      <p:sp>
        <p:nvSpPr>
          <p:cNvPr id="242" name="テキスト ボックス 241"/>
          <p:cNvSpPr txBox="1"/>
          <p:nvPr/>
        </p:nvSpPr>
        <p:spPr>
          <a:xfrm>
            <a:off x="2615262" y="3657962"/>
            <a:ext cx="1882377" cy="523220"/>
          </a:xfrm>
          <a:prstGeom prst="rect">
            <a:avLst/>
          </a:prstGeom>
          <a:noFill/>
        </p:spPr>
        <p:txBody>
          <a:bodyPr wrap="square" rtlCol="0">
            <a:spAutoFit/>
          </a:bodyPr>
          <a:lstStyle/>
          <a:p>
            <a:r>
              <a:rPr kumimoji="1" lang="ja-JP" altLang="en-US" sz="2800" dirty="0" smtClean="0"/>
              <a:t>実験名</a:t>
            </a:r>
            <a:r>
              <a:rPr kumimoji="1" lang="en-US" altLang="ja-JP" sz="2800" dirty="0" smtClean="0"/>
              <a:t>: INI</a:t>
            </a:r>
            <a:endParaRPr kumimoji="1" lang="ja-JP" altLang="en-US" sz="2800" dirty="0"/>
          </a:p>
        </p:txBody>
      </p:sp>
      <p:sp>
        <p:nvSpPr>
          <p:cNvPr id="243" name="テキスト ボックス 242"/>
          <p:cNvSpPr txBox="1"/>
          <p:nvPr/>
        </p:nvSpPr>
        <p:spPr>
          <a:xfrm>
            <a:off x="7812994" y="3661337"/>
            <a:ext cx="719362" cy="523220"/>
          </a:xfrm>
          <a:prstGeom prst="rect">
            <a:avLst/>
          </a:prstGeom>
          <a:noFill/>
        </p:spPr>
        <p:txBody>
          <a:bodyPr wrap="square" rtlCol="0">
            <a:spAutoFit/>
          </a:bodyPr>
          <a:lstStyle/>
          <a:p>
            <a:r>
              <a:rPr kumimoji="1" lang="en-US" altLang="ja-JP" sz="2800" dirty="0" smtClean="0"/>
              <a:t>FLB</a:t>
            </a:r>
            <a:endParaRPr kumimoji="1" lang="ja-JP" altLang="en-US" sz="2800" dirty="0"/>
          </a:p>
        </p:txBody>
      </p:sp>
      <p:sp>
        <p:nvSpPr>
          <p:cNvPr id="244" name="テキスト ボックス 243"/>
          <p:cNvSpPr txBox="1"/>
          <p:nvPr/>
        </p:nvSpPr>
        <p:spPr>
          <a:xfrm>
            <a:off x="1735439" y="610772"/>
            <a:ext cx="2396853" cy="523220"/>
          </a:xfrm>
          <a:prstGeom prst="rect">
            <a:avLst/>
          </a:prstGeom>
          <a:noFill/>
        </p:spPr>
        <p:txBody>
          <a:bodyPr wrap="square" rtlCol="0">
            <a:spAutoFit/>
          </a:bodyPr>
          <a:lstStyle/>
          <a:p>
            <a:r>
              <a:rPr lang="en-US" altLang="en-US" sz="2800" dirty="0" smtClean="0"/>
              <a:t>1. 初期値修正</a:t>
            </a:r>
            <a:endParaRPr kumimoji="1" lang="ja-JP" altLang="en-US" sz="2800" dirty="0"/>
          </a:p>
        </p:txBody>
      </p:sp>
      <p:sp>
        <p:nvSpPr>
          <p:cNvPr id="245" name="テキスト ボックス 244"/>
          <p:cNvSpPr txBox="1"/>
          <p:nvPr/>
        </p:nvSpPr>
        <p:spPr>
          <a:xfrm>
            <a:off x="5562846" y="588327"/>
            <a:ext cx="3581153" cy="523220"/>
          </a:xfrm>
          <a:prstGeom prst="rect">
            <a:avLst/>
          </a:prstGeom>
          <a:noFill/>
        </p:spPr>
        <p:txBody>
          <a:bodyPr wrap="square" rtlCol="0">
            <a:spAutoFit/>
          </a:bodyPr>
          <a:lstStyle/>
          <a:p>
            <a:r>
              <a:rPr lang="en-US" altLang="en-US" sz="2800" dirty="0" smtClean="0"/>
              <a:t>2. 初期値+</a:t>
            </a:r>
            <a:r>
              <a:rPr lang="ja-JP" altLang="en-US" sz="2800" dirty="0" smtClean="0"/>
              <a:t>境界値</a:t>
            </a:r>
            <a:r>
              <a:rPr lang="en-US" altLang="en-US" sz="2800" dirty="0" smtClean="0"/>
              <a:t>修正</a:t>
            </a:r>
            <a:endParaRPr kumimoji="1" lang="ja-JP" altLang="en-US" sz="2800" dirty="0"/>
          </a:p>
        </p:txBody>
      </p:sp>
    </p:spTree>
    <p:extLst>
      <p:ext uri="{BB962C8B-B14F-4D97-AF65-F5344CB8AC3E}">
        <p14:creationId xmlns:p14="http://schemas.microsoft.com/office/powerpoint/2010/main" val="3969355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 y="27606"/>
            <a:ext cx="9144000" cy="523220"/>
          </a:xfrm>
          <a:prstGeom prst="rect">
            <a:avLst/>
          </a:prstGeom>
          <a:noFill/>
        </p:spPr>
        <p:txBody>
          <a:bodyPr wrap="square" rtlCol="0">
            <a:spAutoFit/>
          </a:bodyPr>
          <a:lstStyle/>
          <a:p>
            <a:r>
              <a:rPr kumimoji="1" lang="ja-JP" altLang="en-US" sz="2800" dirty="0" smtClean="0">
                <a:solidFill>
                  <a:srgbClr val="FFFF00"/>
                </a:solidFill>
              </a:rPr>
              <a:t>結果</a:t>
            </a:r>
            <a:r>
              <a:rPr kumimoji="1" lang="en-US" altLang="ja-JP" sz="2800" dirty="0" smtClean="0">
                <a:solidFill>
                  <a:srgbClr val="FFFF00"/>
                </a:solidFill>
              </a:rPr>
              <a:t>: </a:t>
            </a:r>
            <a:r>
              <a:rPr kumimoji="1" lang="ja-JP" altLang="en-US" sz="2800" dirty="0" smtClean="0">
                <a:solidFill>
                  <a:srgbClr val="FFFF00"/>
                </a:solidFill>
              </a:rPr>
              <a:t>アンサンブル平均での海風侵入</a:t>
            </a:r>
            <a:endParaRPr kumimoji="1" lang="ja-JP" altLang="en-US" sz="2800" dirty="0">
              <a:solidFill>
                <a:srgbClr val="FFFF00"/>
              </a:solidFill>
            </a:endParaRPr>
          </a:p>
        </p:txBody>
      </p:sp>
      <p:pic>
        <p:nvPicPr>
          <p:cNvPr id="4" name="図 3" descr="map_20070616_06JST_VAD20.eps"/>
          <p:cNvPicPr>
            <a:picLocks noChangeAspect="1"/>
          </p:cNvPicPr>
          <p:nvPr/>
        </p:nvPicPr>
        <p:blipFill rotWithShape="1">
          <a:blip r:embed="rId2" cstate="print">
            <a:extLst>
              <a:ext uri="{28A0092B-C50C-407E-A947-70E740481C1C}">
                <a14:useLocalDpi xmlns:a14="http://schemas.microsoft.com/office/drawing/2010/main"/>
              </a:ext>
            </a:extLst>
          </a:blip>
          <a:srcRect r="77912"/>
          <a:stretch/>
        </p:blipFill>
        <p:spPr>
          <a:xfrm rot="5400000">
            <a:off x="3842631" y="-3265535"/>
            <a:ext cx="1394673" cy="8968530"/>
          </a:xfrm>
          <a:prstGeom prst="rect">
            <a:avLst/>
          </a:prstGeom>
          <a:solidFill>
            <a:schemeClr val="tx1"/>
          </a:solidFill>
        </p:spPr>
      </p:pic>
      <p:pic>
        <p:nvPicPr>
          <p:cNvPr id="5" name="図 4" descr="map_20070616_06JST_VAD20.eps"/>
          <p:cNvPicPr>
            <a:picLocks noChangeAspect="1"/>
          </p:cNvPicPr>
          <p:nvPr/>
        </p:nvPicPr>
        <p:blipFill rotWithShape="1">
          <a:blip r:embed="rId2" cstate="print">
            <a:extLst>
              <a:ext uri="{28A0092B-C50C-407E-A947-70E740481C1C}">
                <a14:useLocalDpi xmlns:a14="http://schemas.microsoft.com/office/drawing/2010/main"/>
              </a:ext>
            </a:extLst>
          </a:blip>
          <a:srcRect l="92184"/>
          <a:stretch/>
        </p:blipFill>
        <p:spPr>
          <a:xfrm rot="5400000">
            <a:off x="4291796" y="-2345090"/>
            <a:ext cx="493561" cy="8971316"/>
          </a:xfrm>
          <a:prstGeom prst="rect">
            <a:avLst/>
          </a:prstGeom>
          <a:solidFill>
            <a:schemeClr val="tx1"/>
          </a:solidFill>
        </p:spPr>
      </p:pic>
      <p:sp>
        <p:nvSpPr>
          <p:cNvPr id="3" name="テキスト ボックス 2"/>
          <p:cNvSpPr txBox="1"/>
          <p:nvPr/>
        </p:nvSpPr>
        <p:spPr>
          <a:xfrm>
            <a:off x="95966" y="2432182"/>
            <a:ext cx="8971315" cy="954107"/>
          </a:xfrm>
          <a:prstGeom prst="rect">
            <a:avLst/>
          </a:prstGeom>
          <a:noFill/>
        </p:spPr>
        <p:txBody>
          <a:bodyPr wrap="square" rtlCol="0">
            <a:spAutoFit/>
          </a:bodyPr>
          <a:lstStyle/>
          <a:p>
            <a:r>
              <a:rPr kumimoji="1" lang="ja-JP" altLang="en-US" sz="2800" dirty="0" smtClean="0"/>
              <a:t>図</a:t>
            </a:r>
            <a:r>
              <a:rPr kumimoji="1" lang="en-US" altLang="ja-JP" sz="2800" dirty="0" smtClean="0"/>
              <a:t>: 2007</a:t>
            </a:r>
            <a:r>
              <a:rPr kumimoji="1" lang="ja-JP" altLang="en-US" sz="2800" dirty="0" smtClean="0"/>
              <a:t>年</a:t>
            </a:r>
            <a:r>
              <a:rPr kumimoji="1" lang="en-US" altLang="ja-JP" sz="2800" dirty="0" smtClean="0"/>
              <a:t>6</a:t>
            </a:r>
            <a:r>
              <a:rPr kumimoji="1" lang="ja-JP" altLang="en-US" sz="2800" dirty="0" smtClean="0"/>
              <a:t>月</a:t>
            </a:r>
            <a:r>
              <a:rPr kumimoji="1" lang="en-US" altLang="ja-JP" sz="2800" dirty="0" smtClean="0"/>
              <a:t>16</a:t>
            </a:r>
            <a:r>
              <a:rPr kumimoji="1" lang="ja-JP" altLang="en-US" sz="2800" dirty="0" smtClean="0"/>
              <a:t>日の高度</a:t>
            </a:r>
            <a:r>
              <a:rPr kumimoji="1" lang="en-US" altLang="ja-JP" sz="2800" dirty="0" smtClean="0"/>
              <a:t>125m</a:t>
            </a:r>
            <a:r>
              <a:rPr kumimoji="1" lang="ja-JP" altLang="en-US" sz="2800" dirty="0" smtClean="0"/>
              <a:t>における</a:t>
            </a:r>
            <a:r>
              <a:rPr kumimoji="1" lang="en-US" altLang="ja-JP" sz="2800" dirty="0" smtClean="0"/>
              <a:t>21</a:t>
            </a:r>
            <a:r>
              <a:rPr kumimoji="1" lang="ja-JP" altLang="en-US" sz="2800" dirty="0" smtClean="0"/>
              <a:t>アンサンブル平均の風速場。ベクトルは風向・風速、色は東西風の大きさ。</a:t>
            </a:r>
            <a:endParaRPr kumimoji="1" lang="ja-JP" altLang="en-US" sz="2800" dirty="0"/>
          </a:p>
        </p:txBody>
      </p:sp>
      <p:sp>
        <p:nvSpPr>
          <p:cNvPr id="7" name="テキスト ボックス 6"/>
          <p:cNvSpPr txBox="1"/>
          <p:nvPr/>
        </p:nvSpPr>
        <p:spPr>
          <a:xfrm>
            <a:off x="225110" y="4111034"/>
            <a:ext cx="8739960" cy="1815882"/>
          </a:xfrm>
          <a:prstGeom prst="rect">
            <a:avLst/>
          </a:prstGeom>
          <a:noFill/>
        </p:spPr>
        <p:txBody>
          <a:bodyPr wrap="square" rtlCol="0">
            <a:spAutoFit/>
          </a:bodyPr>
          <a:lstStyle/>
          <a:p>
            <a:r>
              <a:rPr lang="ja-JP" altLang="en-US" sz="2800" dirty="0" smtClean="0">
                <a:solidFill>
                  <a:srgbClr val="F79646"/>
                </a:solidFill>
              </a:rPr>
              <a:t>「期間を通じて東風が吹く」</a:t>
            </a:r>
            <a:r>
              <a:rPr lang="ja-JP" altLang="en-US" sz="2800" dirty="0" smtClean="0"/>
              <a:t>となっているが・・・？</a:t>
            </a:r>
            <a:endParaRPr lang="en-US" altLang="ja-JP" sz="2800" dirty="0" smtClean="0"/>
          </a:p>
          <a:p>
            <a:pPr algn="r"/>
            <a:r>
              <a:rPr kumimoji="1" lang="ja-JP" altLang="en-US" sz="2800" dirty="0" smtClean="0"/>
              <a:t>実際の風</a:t>
            </a:r>
            <a:r>
              <a:rPr kumimoji="1" lang="en-US" altLang="ja-JP" sz="2800" dirty="0" smtClean="0"/>
              <a:t>DPR</a:t>
            </a:r>
            <a:r>
              <a:rPr kumimoji="1" lang="ja-JP" altLang="en-US" sz="2800" dirty="0" smtClean="0"/>
              <a:t>データの導入によりどう修正されているか？　</a:t>
            </a:r>
            <a:endParaRPr kumimoji="1" lang="en-US" altLang="ja-JP" sz="2800" dirty="0" smtClean="0"/>
          </a:p>
          <a:p>
            <a:pPr algn="r"/>
            <a:endParaRPr lang="en-US" altLang="ja-JP" sz="2800" dirty="0"/>
          </a:p>
          <a:p>
            <a:pPr algn="r"/>
            <a:r>
              <a:rPr kumimoji="1" lang="en-US" altLang="ja-JP" sz="2800" dirty="0" smtClean="0"/>
              <a:t>→</a:t>
            </a:r>
            <a:r>
              <a:rPr kumimoji="1" lang="ja-JP" altLang="en-US" sz="2800" dirty="0" smtClean="0"/>
              <a:t>次スライド</a:t>
            </a:r>
            <a:endParaRPr kumimoji="1" lang="ja-JP" altLang="en-US" sz="2800" dirty="0"/>
          </a:p>
        </p:txBody>
      </p:sp>
    </p:spTree>
    <p:extLst>
      <p:ext uri="{BB962C8B-B14F-4D97-AF65-F5344CB8AC3E}">
        <p14:creationId xmlns:p14="http://schemas.microsoft.com/office/powerpoint/2010/main" val="39693554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黒">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ブラック .thmx</Template>
  <TotalTime>769</TotalTime>
  <Words>1594</Words>
  <Application>Microsoft Macintosh PowerPoint</Application>
  <PresentationFormat>画面に合わせる (4:3)</PresentationFormat>
  <Paragraphs>230</Paragraphs>
  <Slides>21</Slides>
  <Notes>0</Notes>
  <HiddenSlides>0</HiddenSlides>
  <MMClips>0</MMClips>
  <ScaleCrop>false</ScaleCrop>
  <HeadingPairs>
    <vt:vector size="4" baseType="variant">
      <vt:variant>
        <vt:lpstr>テーマ</vt:lpstr>
      </vt:variant>
      <vt:variant>
        <vt:i4>1</vt:i4>
      </vt:variant>
      <vt:variant>
        <vt:lpstr>スライド タイトル</vt:lpstr>
      </vt:variant>
      <vt:variant>
        <vt:i4>21</vt:i4>
      </vt:variant>
    </vt:vector>
  </HeadingPairs>
  <TitlesOfParts>
    <vt:vector size="22" baseType="lpstr">
      <vt:lpstr>黒</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YOSHIDA Ryuhei</dc:creator>
  <cp:lastModifiedBy>YOSHIDA Ryuhei</cp:lastModifiedBy>
  <cp:revision>77</cp:revision>
  <dcterms:created xsi:type="dcterms:W3CDTF">2014-02-03T06:54:11Z</dcterms:created>
  <dcterms:modified xsi:type="dcterms:W3CDTF">2014-03-07T05:22:21Z</dcterms:modified>
</cp:coreProperties>
</file>