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0" r:id="rId4"/>
    <p:sldId id="282" r:id="rId5"/>
    <p:sldId id="272" r:id="rId6"/>
    <p:sldId id="280" r:id="rId7"/>
    <p:sldId id="278" r:id="rId8"/>
    <p:sldId id="279" r:id="rId9"/>
    <p:sldId id="270" r:id="rId10"/>
    <p:sldId id="271" r:id="rId11"/>
    <p:sldId id="273" r:id="rId12"/>
    <p:sldId id="274" r:id="rId13"/>
    <p:sldId id="275" r:id="rId14"/>
    <p:sldId id="281" r:id="rId15"/>
    <p:sldId id="268" r:id="rId16"/>
    <p:sldId id="283" r:id="rId17"/>
    <p:sldId id="277" r:id="rId1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62B35-9A4C-4357-BD50-203035E906E6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E545-4BAC-4197-A650-AEDD7DF6C0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72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56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21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26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669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85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967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30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99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9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95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03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18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65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97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8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E545-4BAC-4197-A650-AEDD7DF6C06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4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270576" cy="1470025"/>
          </a:xfrm>
        </p:spPr>
        <p:txBody>
          <a:bodyPr/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東北地方の大雨発生回数の現状と予測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仙台管区気象台</a:t>
            </a:r>
            <a:endParaRPr kumimoji="1" lang="en-US" altLang="ja-JP" sz="20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気象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防災部　地球</a:t>
            </a:r>
            <a:r>
              <a:rPr lang="ja-JP" altLang="en-US" sz="2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環境・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海洋課</a:t>
            </a:r>
            <a:endParaRPr lang="en-US" altLang="ja-JP" sz="20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池田　友紀子</a:t>
            </a:r>
            <a:endParaRPr kumimoji="1" lang="ja-JP" altLang="en-US" sz="20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627784" y="1034"/>
            <a:ext cx="6400800" cy="61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lang="en-US" altLang="ja-JP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回ヤマセ研究会　平成</a:t>
            </a:r>
            <a:r>
              <a:rPr lang="en-US" altLang="ja-JP" sz="20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26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</a:t>
            </a:r>
            <a:r>
              <a:rPr lang="en-US" altLang="ja-JP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lang="en-US" altLang="ja-JP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8-9</a:t>
            </a:r>
            <a:r>
              <a:rPr lang="ja-JP" altLang="en-US" sz="2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</a:t>
            </a:r>
            <a:endParaRPr lang="ja-JP" altLang="en-US" sz="20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3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１時間降水量80ミリ以上の発生回数のグラ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0" y="2022991"/>
            <a:ext cx="6758609" cy="41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-27806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アメダスでみる全国の短時間強</a:t>
            </a:r>
            <a:r>
              <a:rPr lang="ja-JP" altLang="en-US" sz="3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雨発生</a:t>
            </a:r>
            <a:r>
              <a:rPr lang="ja-JP" altLang="en-US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回数</a:t>
            </a:r>
            <a:endParaRPr lang="ja-JP" altLang="en-US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2918" y="747172"/>
            <a:ext cx="870077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時間</a:t>
            </a:r>
            <a:r>
              <a:rPr lang="ja-JP" altLang="en-US" dirty="0" smtClean="0">
                <a:solidFill>
                  <a:srgbClr val="FF0000"/>
                </a:solidFill>
              </a:rPr>
              <a:t>降水量</a:t>
            </a:r>
            <a:r>
              <a:rPr lang="en-US" altLang="ja-JP" dirty="0">
                <a:solidFill>
                  <a:srgbClr val="FF0000"/>
                </a:solidFill>
              </a:rPr>
              <a:t>8</a:t>
            </a:r>
            <a:r>
              <a:rPr lang="en-US" altLang="ja-JP" dirty="0" smtClean="0">
                <a:solidFill>
                  <a:srgbClr val="FF0000"/>
                </a:solidFill>
              </a:rPr>
              <a:t>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1976</a:t>
            </a:r>
            <a:r>
              <a:rPr lang="ja-JP" altLang="en-US" sz="1400" dirty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年で増加傾向が</a:t>
            </a:r>
            <a:r>
              <a:rPr lang="ja-JP" altLang="en-US" sz="1400" dirty="0" smtClean="0"/>
              <a:t>明瞭（</a:t>
            </a:r>
            <a:r>
              <a:rPr lang="ja-JP" altLang="en-US" sz="1400" dirty="0"/>
              <a:t>信頼度水準</a:t>
            </a:r>
            <a:r>
              <a:rPr lang="en-US" altLang="ja-JP" sz="1400" dirty="0"/>
              <a:t>95</a:t>
            </a:r>
            <a:r>
              <a:rPr lang="ja-JP" altLang="en-US" sz="1400" dirty="0"/>
              <a:t>％で統計的に有意）</a:t>
            </a:r>
            <a:r>
              <a:rPr lang="ja-JP" altLang="en-US" sz="1400" dirty="0" smtClean="0"/>
              <a:t>。全国では</a:t>
            </a:r>
            <a:r>
              <a:rPr lang="en-US" altLang="ja-JP" sz="1400" dirty="0" smtClean="0"/>
              <a:t>10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当たり</a:t>
            </a:r>
            <a:r>
              <a:rPr lang="en-US" altLang="ja-JP" sz="1400" dirty="0" smtClean="0"/>
              <a:t>2.3</a:t>
            </a:r>
            <a:r>
              <a:rPr lang="ja-JP" altLang="en-US" sz="1400" dirty="0" smtClean="0"/>
              <a:t>回の割合で増加している。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※2014</a:t>
            </a:r>
            <a:r>
              <a:rPr lang="ja-JP" altLang="en-US" sz="1400" dirty="0"/>
              <a:t>年にアメダスが観測した１時間降水量</a:t>
            </a:r>
            <a:r>
              <a:rPr lang="en-US" altLang="ja-JP" sz="1400" dirty="0" smtClean="0"/>
              <a:t>50mm</a:t>
            </a:r>
            <a:r>
              <a:rPr lang="ja-JP" altLang="en-US" sz="1400" dirty="0" smtClean="0"/>
              <a:t>以上</a:t>
            </a:r>
            <a:r>
              <a:rPr lang="ja-JP" altLang="en-US" sz="1400" dirty="0"/>
              <a:t>の短時間強雨の</a:t>
            </a:r>
            <a:r>
              <a:rPr lang="en-US" altLang="ja-JP" sz="1400" dirty="0"/>
              <a:t>1,000 </a:t>
            </a:r>
            <a:r>
              <a:rPr lang="ja-JP" altLang="en-US" sz="1400" dirty="0"/>
              <a:t>地点あたりの発生回数（</a:t>
            </a:r>
            <a:r>
              <a:rPr lang="en-US" altLang="ja-JP" sz="1400" dirty="0"/>
              <a:t>8</a:t>
            </a:r>
            <a:r>
              <a:rPr lang="ja-JP" altLang="en-US" sz="1400" dirty="0"/>
              <a:t>月</a:t>
            </a:r>
            <a:r>
              <a:rPr lang="en-US" altLang="ja-JP" sz="1400" dirty="0"/>
              <a:t>31</a:t>
            </a:r>
            <a:r>
              <a:rPr lang="ja-JP" altLang="en-US" sz="1400" dirty="0"/>
              <a:t>日までのデータによる</a:t>
            </a:r>
            <a:r>
              <a:rPr lang="ja-JP" altLang="en-US" sz="1400" dirty="0" smtClean="0"/>
              <a:t>）は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回。</a:t>
            </a:r>
            <a:endParaRPr lang="ja-JP" altLang="en-US" sz="1400" dirty="0"/>
          </a:p>
          <a:p>
            <a:endParaRPr lang="ja-JP" altLang="en-US" sz="1100" dirty="0"/>
          </a:p>
        </p:txBody>
      </p:sp>
      <p:sp>
        <p:nvSpPr>
          <p:cNvPr id="10" name="正方形/長方形 9"/>
          <p:cNvSpPr/>
          <p:nvPr/>
        </p:nvSpPr>
        <p:spPr>
          <a:xfrm>
            <a:off x="187461" y="60932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全国的には増加傾向がある　→　東北地方ではどうか？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18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0" y="1988840"/>
            <a:ext cx="702954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東北地方のアメダス</a:t>
            </a:r>
            <a:r>
              <a:rPr lang="en-US" altLang="ja-JP" sz="2000" dirty="0" smtClean="0"/>
              <a:t>165</a:t>
            </a:r>
            <a:r>
              <a:rPr lang="ja-JP" altLang="en-US" sz="2000" dirty="0" smtClean="0"/>
              <a:t>地点</a:t>
            </a:r>
            <a:r>
              <a:rPr lang="ja-JP" altLang="en-US" sz="2000" dirty="0"/>
              <a:t>の</a:t>
            </a:r>
            <a:r>
              <a:rPr lang="ja-JP" altLang="en-US" sz="2000" dirty="0" smtClean="0"/>
              <a:t>短時間強</a:t>
            </a:r>
            <a:r>
              <a:rPr lang="ja-JP" altLang="en-US" sz="2000" dirty="0"/>
              <a:t>雨発生</a:t>
            </a:r>
            <a:r>
              <a:rPr lang="ja-JP" altLang="en-US" sz="2000" dirty="0" smtClean="0"/>
              <a:t>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時間</a:t>
            </a:r>
            <a:r>
              <a:rPr lang="ja-JP" altLang="en-US" dirty="0" smtClean="0">
                <a:solidFill>
                  <a:srgbClr val="FF0000"/>
                </a:solidFill>
              </a:rPr>
              <a:t>降水量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</a:rPr>
              <a:t>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年で増加傾向</a:t>
            </a:r>
            <a:r>
              <a:rPr lang="ja-JP" altLang="en-US" sz="1400" dirty="0" smtClean="0"/>
              <a:t>が現れている（</a:t>
            </a:r>
            <a:r>
              <a:rPr lang="ja-JP" altLang="en-US" sz="1400" dirty="0"/>
              <a:t>信頼度</a:t>
            </a:r>
            <a:r>
              <a:rPr lang="ja-JP" altLang="en-US" sz="1400" dirty="0" smtClean="0"/>
              <a:t>水準</a:t>
            </a:r>
            <a:r>
              <a:rPr lang="en-US" altLang="ja-JP" sz="1400" dirty="0" smtClean="0"/>
              <a:t>90</a:t>
            </a:r>
            <a:r>
              <a:rPr lang="ja-JP" altLang="en-US" sz="1400" dirty="0" smtClean="0"/>
              <a:t>％</a:t>
            </a:r>
            <a:r>
              <a:rPr lang="ja-JP" altLang="en-US" sz="1400" dirty="0"/>
              <a:t>で統計的に有意</a:t>
            </a:r>
            <a:r>
              <a:rPr lang="ja-JP" altLang="en-US" sz="1400" dirty="0" smtClean="0"/>
              <a:t>）</a:t>
            </a:r>
            <a:r>
              <a:rPr lang="ja-JP" altLang="ja-JP" sz="1400" dirty="0" smtClean="0"/>
              <a:t>。</a:t>
            </a:r>
            <a:endParaRPr lang="en-US" altLang="ja-JP" sz="1400" dirty="0" smtClean="0"/>
          </a:p>
          <a:p>
            <a:r>
              <a:rPr lang="en-US" altLang="ja-JP" sz="1400" dirty="0" smtClean="0"/>
              <a:t>10</a:t>
            </a:r>
            <a:r>
              <a:rPr lang="ja-JP" altLang="ja-JP" sz="1400" dirty="0"/>
              <a:t>年あたり</a:t>
            </a:r>
            <a:r>
              <a:rPr lang="en-US" altLang="ja-JP" sz="1400" dirty="0" smtClean="0"/>
              <a:t>10.8</a:t>
            </a:r>
            <a:r>
              <a:rPr lang="ja-JP" altLang="ja-JP" sz="1400" dirty="0" smtClean="0"/>
              <a:t>回の</a:t>
            </a:r>
            <a:r>
              <a:rPr lang="ja-JP" altLang="ja-JP" sz="1400" dirty="0"/>
              <a:t>割合</a:t>
            </a:r>
            <a:r>
              <a:rPr lang="ja-JP" altLang="ja-JP" sz="1400" dirty="0" smtClean="0"/>
              <a:t>で増加</a:t>
            </a:r>
            <a:r>
              <a:rPr lang="ja-JP" altLang="ja-JP" sz="1400" dirty="0"/>
              <a:t>して</a:t>
            </a:r>
            <a:r>
              <a:rPr lang="ja-JP" altLang="ja-JP" sz="1400" dirty="0" smtClean="0"/>
              <a:t>いる</a:t>
            </a:r>
            <a:r>
              <a:rPr lang="ja-JP" altLang="en-US" sz="1400" dirty="0" smtClean="0"/>
              <a:t>。</a:t>
            </a:r>
            <a:endParaRPr lang="en-US" altLang="ja-JP" sz="1400" dirty="0"/>
          </a:p>
          <a:p>
            <a:r>
              <a:rPr lang="en-US" altLang="ja-JP" sz="1400" dirty="0" smtClean="0"/>
              <a:t>165</a:t>
            </a:r>
            <a:r>
              <a:rPr lang="ja-JP" altLang="en-US" sz="1400" dirty="0"/>
              <a:t>地点合計の年間発生回数の期間平均は</a:t>
            </a:r>
            <a:r>
              <a:rPr lang="en-US" altLang="ja-JP" sz="1400" dirty="0"/>
              <a:t>79.9</a:t>
            </a:r>
            <a:r>
              <a:rPr lang="ja-JP" altLang="en-US" sz="1400" dirty="0"/>
              <a:t>回。 </a:t>
            </a:r>
            <a:r>
              <a:rPr lang="en-US" altLang="ja-JP" sz="1400" dirty="0" smtClean="0"/>
              <a:t>1</a:t>
            </a:r>
            <a:r>
              <a:rPr lang="ja-JP" altLang="en-US" sz="1400" dirty="0"/>
              <a:t>地点あたりの</a:t>
            </a:r>
            <a:r>
              <a:rPr lang="ja-JP" altLang="en-US" sz="1400" dirty="0" smtClean="0"/>
              <a:t>年間回数</a:t>
            </a:r>
            <a:r>
              <a:rPr lang="ja-JP" altLang="en-US" sz="1400" dirty="0"/>
              <a:t>の平均は</a:t>
            </a:r>
            <a:r>
              <a:rPr lang="en-US" altLang="ja-JP" sz="1400" dirty="0"/>
              <a:t>0.48</a:t>
            </a:r>
            <a:r>
              <a:rPr lang="ja-JP" altLang="en-US" sz="1400" dirty="0"/>
              <a:t>回。</a:t>
            </a:r>
            <a:endParaRPr lang="en-US" altLang="ja-JP" sz="1400" dirty="0"/>
          </a:p>
          <a:p>
            <a:endParaRPr lang="en-US" altLang="ja-JP" sz="1100" dirty="0" smtClean="0"/>
          </a:p>
          <a:p>
            <a:endParaRPr lang="ja-JP" altLang="en-US" sz="11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東北地方のアメダス</a:t>
            </a:r>
            <a:r>
              <a:rPr lang="en-US" altLang="ja-JP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165</a:t>
            </a:r>
            <a:r>
              <a:rPr lang="ja-JP" alt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</a:t>
            </a: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の短時間強雨発生回数</a:t>
            </a:r>
            <a:endParaRPr lang="ja-JP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3126" y="5877272"/>
            <a:ext cx="8567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東北全域のアメダス</a:t>
            </a:r>
            <a:r>
              <a:rPr lang="en-US" altLang="ja-JP" dirty="0" smtClean="0"/>
              <a:t>165</a:t>
            </a:r>
            <a:r>
              <a:rPr lang="ja-JP" altLang="en-US" dirty="0" smtClean="0"/>
              <a:t>地点の合計では、短時間強雨に増加傾向がみられる。</a:t>
            </a:r>
            <a:endParaRPr lang="en-US" altLang="ja-JP" dirty="0" smtClean="0"/>
          </a:p>
          <a:p>
            <a:r>
              <a:rPr lang="ja-JP" altLang="en-US" dirty="0" smtClean="0"/>
              <a:t>→　県別ではどうなのか？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531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" y="1592707"/>
            <a:ext cx="4459688" cy="26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37" y="4222182"/>
            <a:ext cx="4369225" cy="25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66" y="1592280"/>
            <a:ext cx="4665318" cy="272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東北北部</a:t>
            </a:r>
            <a:r>
              <a:rPr lang="en-US" altLang="ja-JP" sz="2000" dirty="0" smtClean="0"/>
              <a:t>】</a:t>
            </a:r>
            <a:r>
              <a:rPr lang="ja-JP" altLang="en-US" sz="2000" dirty="0"/>
              <a:t>アメダス</a:t>
            </a:r>
            <a:r>
              <a:rPr lang="en-US" altLang="ja-JP" sz="2000" dirty="0"/>
              <a:t>1</a:t>
            </a:r>
            <a:r>
              <a:rPr lang="ja-JP" altLang="en-US" sz="2000" dirty="0"/>
              <a:t>地点あたりの短時間強雨発生</a:t>
            </a:r>
            <a:r>
              <a:rPr lang="ja-JP" altLang="en-US" sz="2000" dirty="0" smtClean="0"/>
              <a:t>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時間</a:t>
            </a:r>
            <a:r>
              <a:rPr lang="ja-JP" altLang="en-US" dirty="0" smtClean="0">
                <a:solidFill>
                  <a:srgbClr val="FF0000"/>
                </a:solidFill>
              </a:rPr>
              <a:t>降水量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</a:rPr>
              <a:t>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 smtClean="0"/>
              <a:t>のアメダス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地点あたり年間</a:t>
            </a:r>
            <a:r>
              <a:rPr lang="ja-JP" altLang="en-US" sz="1400" dirty="0"/>
              <a:t>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</a:t>
            </a:r>
            <a:r>
              <a:rPr lang="ja-JP" altLang="en-US" sz="1400" dirty="0" smtClean="0">
                <a:solidFill>
                  <a:srgbClr val="FF0000"/>
                </a:solidFill>
              </a:rPr>
              <a:t>青森県</a:t>
            </a:r>
            <a:r>
              <a:rPr lang="ja-JP" altLang="en-US" sz="1400" dirty="0" smtClean="0"/>
              <a:t>で増加傾向（</a:t>
            </a:r>
            <a:r>
              <a:rPr lang="ja-JP" altLang="en-US" sz="1400" dirty="0"/>
              <a:t>信頼度</a:t>
            </a:r>
            <a:r>
              <a:rPr lang="ja-JP" altLang="en-US" sz="1400" dirty="0" smtClean="0"/>
              <a:t>水準</a:t>
            </a:r>
            <a:r>
              <a:rPr lang="en-US" altLang="ja-JP" sz="1400" dirty="0" smtClean="0">
                <a:solidFill>
                  <a:srgbClr val="FF0000"/>
                </a:solidFill>
              </a:rPr>
              <a:t>95</a:t>
            </a:r>
            <a:r>
              <a:rPr lang="ja-JP" altLang="en-US" sz="1400" dirty="0" smtClean="0">
                <a:solidFill>
                  <a:srgbClr val="FF0000"/>
                </a:solidFill>
              </a:rPr>
              <a:t>％</a:t>
            </a:r>
            <a:r>
              <a:rPr lang="ja-JP" altLang="en-US" sz="1400" dirty="0"/>
              <a:t>で統計的に有意</a:t>
            </a:r>
            <a:r>
              <a:rPr lang="ja-JP" altLang="en-US" sz="1400" dirty="0" smtClean="0"/>
              <a:t>）</a:t>
            </a:r>
            <a:r>
              <a:rPr lang="ja-JP" altLang="ja-JP" sz="1400" dirty="0" smtClean="0"/>
              <a:t>。</a:t>
            </a:r>
            <a:r>
              <a:rPr lang="ja-JP" altLang="en-US" sz="1400" dirty="0" smtClean="0"/>
              <a:t>秋田県と岩手県は変化傾向なし。</a:t>
            </a:r>
            <a:endParaRPr lang="en-US" altLang="ja-JP" sz="1400" dirty="0" smtClean="0"/>
          </a:p>
          <a:p>
            <a:r>
              <a:rPr lang="ja-JP" altLang="en-US" sz="1400" dirty="0" smtClean="0"/>
              <a:t>青森県では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地点につき</a:t>
            </a:r>
            <a:r>
              <a:rPr lang="en-US" altLang="ja-JP" sz="1400" dirty="0" smtClean="0"/>
              <a:t>10</a:t>
            </a:r>
            <a:r>
              <a:rPr lang="ja-JP" altLang="ja-JP" sz="1400" dirty="0"/>
              <a:t>年</a:t>
            </a:r>
            <a:r>
              <a:rPr lang="ja-JP" altLang="ja-JP" sz="1400" dirty="0" smtClean="0"/>
              <a:t>あたり</a:t>
            </a:r>
            <a:r>
              <a:rPr lang="en-US" altLang="ja-JP" sz="1400" dirty="0" smtClean="0"/>
              <a:t>0.077</a:t>
            </a:r>
            <a:r>
              <a:rPr lang="ja-JP" altLang="ja-JP" sz="1400" dirty="0" smtClean="0"/>
              <a:t>回の</a:t>
            </a:r>
            <a:r>
              <a:rPr lang="ja-JP" altLang="ja-JP" sz="1400" dirty="0"/>
              <a:t>割合</a:t>
            </a:r>
            <a:r>
              <a:rPr lang="ja-JP" altLang="ja-JP" sz="1400" dirty="0" smtClean="0"/>
              <a:t>で増加</a:t>
            </a:r>
            <a:r>
              <a:rPr lang="ja-JP" altLang="ja-JP" sz="1400" dirty="0"/>
              <a:t>して</a:t>
            </a:r>
            <a:r>
              <a:rPr lang="ja-JP" altLang="ja-JP" sz="1400" dirty="0" smtClean="0"/>
              <a:t>いる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4520919" y="4349135"/>
            <a:ext cx="4350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アメダス</a:t>
            </a:r>
            <a:r>
              <a:rPr lang="ja-JP" altLang="ja-JP" sz="1400" dirty="0" smtClean="0"/>
              <a:t>観測点</a:t>
            </a:r>
            <a:r>
              <a:rPr lang="ja-JP" altLang="ja-JP" sz="1400" dirty="0"/>
              <a:t>のうち、</a:t>
            </a:r>
            <a:r>
              <a:rPr lang="en-US" altLang="ja-JP" sz="1400" dirty="0"/>
              <a:t>1979</a:t>
            </a:r>
            <a:r>
              <a:rPr lang="ja-JP" altLang="ja-JP" sz="1400" dirty="0"/>
              <a:t>年から</a:t>
            </a:r>
            <a:r>
              <a:rPr lang="en-US" altLang="ja-JP" sz="1400" dirty="0" smtClean="0"/>
              <a:t>2013</a:t>
            </a:r>
            <a:r>
              <a:rPr lang="ja-JP" altLang="ja-JP" sz="1400" dirty="0" smtClean="0"/>
              <a:t>年</a:t>
            </a:r>
            <a:r>
              <a:rPr lang="ja-JP" altLang="ja-JP" sz="1400" dirty="0"/>
              <a:t>まで降水量の観測を継続して</a:t>
            </a:r>
            <a:r>
              <a:rPr lang="ja-JP" altLang="ja-JP" sz="1400" dirty="0" smtClean="0"/>
              <a:t>いる地点</a:t>
            </a:r>
            <a:r>
              <a:rPr lang="ja-JP" altLang="ja-JP" sz="1400" dirty="0"/>
              <a:t>のデータ</a:t>
            </a:r>
            <a:r>
              <a:rPr lang="ja-JP" altLang="ja-JP" sz="1400" dirty="0" smtClean="0"/>
              <a:t>から集計した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青森　</a:t>
            </a:r>
            <a:r>
              <a:rPr lang="en-US" altLang="ja-JP" sz="1400" dirty="0" smtClean="0"/>
              <a:t>23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5.7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/>
              <a:t>0.3</a:t>
            </a:r>
            <a:r>
              <a:rPr lang="ja-JP" altLang="en-US" sz="1400" dirty="0"/>
              <a:t>回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r>
              <a:rPr lang="ja-JP" altLang="en-US" sz="1400" dirty="0" smtClean="0"/>
              <a:t>秋田　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15.3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0.5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）</a:t>
            </a:r>
            <a:endParaRPr lang="en-US" altLang="ja-JP" sz="1400" dirty="0"/>
          </a:p>
          <a:p>
            <a:r>
              <a:rPr lang="ja-JP" altLang="en-US" sz="1400" dirty="0" smtClean="0"/>
              <a:t>岩手　</a:t>
            </a:r>
            <a:r>
              <a:rPr lang="en-US" altLang="ja-JP" sz="1400" dirty="0" smtClean="0"/>
              <a:t>39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18.3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0.5</a:t>
            </a:r>
            <a:r>
              <a:rPr lang="ja-JP" altLang="en-US" sz="1400" dirty="0" smtClean="0"/>
              <a:t>回）</a:t>
            </a:r>
            <a:endParaRPr lang="en-US" altLang="ja-JP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755576" y="1988840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青森　</a:t>
            </a:r>
            <a:r>
              <a:rPr lang="en-US" altLang="ja-JP" sz="1600" b="1" dirty="0" smtClean="0"/>
              <a:t>0.077</a:t>
            </a:r>
            <a:r>
              <a:rPr lang="ja-JP" altLang="en-US" sz="1600" b="1" dirty="0" smtClean="0"/>
              <a:t>回</a:t>
            </a:r>
            <a:r>
              <a:rPr lang="en-US" altLang="ja-JP" sz="1600" b="1" dirty="0" smtClean="0"/>
              <a:t>/10</a:t>
            </a:r>
            <a:r>
              <a:rPr lang="ja-JP" altLang="en-US" sz="1600" b="1" dirty="0" smtClean="0"/>
              <a:t>年</a:t>
            </a:r>
            <a:r>
              <a:rPr lang="en-US" altLang="ja-JP" sz="1600" b="1" dirty="0" smtClean="0"/>
              <a:t>/1</a:t>
            </a:r>
            <a:r>
              <a:rPr lang="ja-JP" altLang="en-US" sz="1600" b="1" dirty="0" smtClean="0"/>
              <a:t>地点</a:t>
            </a:r>
            <a:endParaRPr lang="en-US" altLang="ja-JP" sz="16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4932040" y="1970078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秋田</a:t>
            </a:r>
            <a:endParaRPr lang="en-US" altLang="ja-JP" sz="16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611560" y="4549190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岩手</a:t>
            </a:r>
            <a:endParaRPr lang="en-US" altLang="ja-JP" sz="1600" b="1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東北北部アメダス</a:t>
            </a:r>
            <a:r>
              <a:rPr lang="en-US" altLang="ja-JP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地点あたりの短時間強雨発生回数</a:t>
            </a:r>
            <a:endParaRPr lang="ja-JP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2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553341"/>
            <a:ext cx="4659346" cy="27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4005064"/>
            <a:ext cx="4660463" cy="27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53431" cy="27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東北南部</a:t>
            </a:r>
            <a:r>
              <a:rPr lang="en-US" altLang="ja-JP" sz="2000" dirty="0" smtClean="0"/>
              <a:t>】</a:t>
            </a:r>
            <a:r>
              <a:rPr lang="ja-JP" altLang="en-US" sz="2000" dirty="0" smtClean="0"/>
              <a:t>アメダス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地点あたりの短時間強</a:t>
            </a:r>
            <a:r>
              <a:rPr lang="ja-JP" altLang="en-US" sz="2000" dirty="0"/>
              <a:t>雨発生</a:t>
            </a:r>
            <a:r>
              <a:rPr lang="ja-JP" altLang="en-US" sz="2000" dirty="0" smtClean="0"/>
              <a:t>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時間</a:t>
            </a:r>
            <a:r>
              <a:rPr lang="ja-JP" altLang="en-US" dirty="0" smtClean="0">
                <a:solidFill>
                  <a:srgbClr val="FF0000"/>
                </a:solidFill>
              </a:rPr>
              <a:t>降水量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lang="en-US" altLang="ja-JP" dirty="0" smtClean="0">
                <a:solidFill>
                  <a:srgbClr val="FF0000"/>
                </a:solidFill>
              </a:rPr>
              <a:t>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 smtClean="0"/>
              <a:t>のアメダス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地点あたり年間</a:t>
            </a:r>
            <a:r>
              <a:rPr lang="ja-JP" altLang="en-US" sz="1400" dirty="0"/>
              <a:t>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</a:t>
            </a:r>
            <a:r>
              <a:rPr lang="ja-JP" altLang="en-US" sz="1400" dirty="0" smtClean="0">
                <a:solidFill>
                  <a:srgbClr val="FF0000"/>
                </a:solidFill>
              </a:rPr>
              <a:t>山形県</a:t>
            </a:r>
            <a:r>
              <a:rPr lang="ja-JP" altLang="en-US" sz="1400" dirty="0" smtClean="0"/>
              <a:t>で増加傾向（</a:t>
            </a:r>
            <a:r>
              <a:rPr lang="ja-JP" altLang="en-US" sz="1400" dirty="0"/>
              <a:t>信頼度</a:t>
            </a:r>
            <a:r>
              <a:rPr lang="ja-JP" altLang="en-US" sz="1400" dirty="0" smtClean="0"/>
              <a:t>水準</a:t>
            </a:r>
            <a:r>
              <a:rPr lang="en-US" altLang="ja-JP" sz="1400" dirty="0" smtClean="0">
                <a:solidFill>
                  <a:srgbClr val="FF0000"/>
                </a:solidFill>
              </a:rPr>
              <a:t>95</a:t>
            </a:r>
            <a:r>
              <a:rPr lang="ja-JP" altLang="en-US" sz="1400" dirty="0" smtClean="0">
                <a:solidFill>
                  <a:srgbClr val="FF0000"/>
                </a:solidFill>
              </a:rPr>
              <a:t>％</a:t>
            </a:r>
            <a:r>
              <a:rPr lang="ja-JP" altLang="en-US" sz="1400" dirty="0"/>
              <a:t>で統計的に有意</a:t>
            </a:r>
            <a:r>
              <a:rPr lang="ja-JP" altLang="en-US" sz="1400" dirty="0" smtClean="0"/>
              <a:t>）</a:t>
            </a:r>
            <a:r>
              <a:rPr lang="ja-JP" altLang="ja-JP" sz="1400" dirty="0" smtClean="0"/>
              <a:t>。</a:t>
            </a:r>
            <a:r>
              <a:rPr lang="ja-JP" altLang="en-US" sz="1400" dirty="0" smtClean="0"/>
              <a:t>宮城県と福島県は変化傾向なし。</a:t>
            </a:r>
            <a:endParaRPr lang="en-US" altLang="ja-JP" sz="1400" dirty="0" smtClean="0"/>
          </a:p>
          <a:p>
            <a:r>
              <a:rPr lang="ja-JP" altLang="en-US" sz="1400" dirty="0" smtClean="0"/>
              <a:t>山形県では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地点につき</a:t>
            </a:r>
            <a:r>
              <a:rPr lang="en-US" altLang="ja-JP" sz="1400" dirty="0" smtClean="0"/>
              <a:t>10</a:t>
            </a:r>
            <a:r>
              <a:rPr lang="ja-JP" altLang="ja-JP" sz="1400" dirty="0"/>
              <a:t>年</a:t>
            </a:r>
            <a:r>
              <a:rPr lang="ja-JP" altLang="ja-JP" sz="1400" dirty="0" smtClean="0"/>
              <a:t>あたり</a:t>
            </a:r>
            <a:r>
              <a:rPr lang="en-US" altLang="ja-JP" sz="1400" dirty="0" smtClean="0"/>
              <a:t>0.136</a:t>
            </a:r>
            <a:r>
              <a:rPr lang="ja-JP" altLang="ja-JP" sz="1400" dirty="0" smtClean="0"/>
              <a:t>回の</a:t>
            </a:r>
            <a:r>
              <a:rPr lang="ja-JP" altLang="ja-JP" sz="1400" dirty="0"/>
              <a:t>割合</a:t>
            </a:r>
            <a:r>
              <a:rPr lang="ja-JP" altLang="ja-JP" sz="1400" dirty="0" smtClean="0"/>
              <a:t>で増加</a:t>
            </a:r>
            <a:r>
              <a:rPr lang="ja-JP" altLang="ja-JP" sz="1400" dirty="0"/>
              <a:t>して</a:t>
            </a:r>
            <a:r>
              <a:rPr lang="ja-JP" altLang="ja-JP" sz="1400" dirty="0" smtClean="0"/>
              <a:t>いる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4520919" y="4349135"/>
            <a:ext cx="4443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アメダス</a:t>
            </a:r>
            <a:r>
              <a:rPr lang="ja-JP" altLang="ja-JP" sz="1400" dirty="0" smtClean="0"/>
              <a:t>観測点</a:t>
            </a:r>
            <a:r>
              <a:rPr lang="ja-JP" altLang="ja-JP" sz="1400" dirty="0"/>
              <a:t>のうち、</a:t>
            </a:r>
            <a:r>
              <a:rPr lang="en-US" altLang="ja-JP" sz="1400" dirty="0"/>
              <a:t>1979</a:t>
            </a:r>
            <a:r>
              <a:rPr lang="ja-JP" altLang="ja-JP" sz="1400" dirty="0"/>
              <a:t>年から</a:t>
            </a:r>
            <a:r>
              <a:rPr lang="en-US" altLang="ja-JP" sz="1400" dirty="0" smtClean="0"/>
              <a:t>2013</a:t>
            </a:r>
            <a:r>
              <a:rPr lang="ja-JP" altLang="ja-JP" sz="1400" dirty="0" smtClean="0"/>
              <a:t>年</a:t>
            </a:r>
            <a:r>
              <a:rPr lang="ja-JP" altLang="ja-JP" sz="1400" dirty="0"/>
              <a:t>まで降水量の観測を継続して</a:t>
            </a:r>
            <a:r>
              <a:rPr lang="ja-JP" altLang="ja-JP" sz="1400" dirty="0" smtClean="0"/>
              <a:t>いる地点</a:t>
            </a:r>
            <a:r>
              <a:rPr lang="ja-JP" altLang="ja-JP" sz="1400" dirty="0"/>
              <a:t>のデータ</a:t>
            </a:r>
            <a:r>
              <a:rPr lang="ja-JP" altLang="ja-JP" sz="1400" dirty="0" smtClean="0"/>
              <a:t>から集計した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宮城　</a:t>
            </a:r>
            <a:r>
              <a:rPr lang="en-US" altLang="ja-JP" sz="1400" dirty="0" smtClean="0"/>
              <a:t>19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9.4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/>
              <a:t>0.5</a:t>
            </a:r>
            <a:r>
              <a:rPr lang="ja-JP" altLang="en-US" sz="1400" dirty="0"/>
              <a:t>回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r>
              <a:rPr lang="ja-JP" altLang="en-US" sz="1400" dirty="0" smtClean="0"/>
              <a:t>山形　</a:t>
            </a:r>
            <a:r>
              <a:rPr lang="en-US" altLang="ja-JP" sz="1400" dirty="0" smtClean="0"/>
              <a:t>23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10.4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/>
              <a:t>0.5</a:t>
            </a:r>
            <a:r>
              <a:rPr lang="ja-JP" altLang="en-US" sz="1400" dirty="0"/>
              <a:t>回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r>
              <a:rPr lang="ja-JP" altLang="en-US" sz="1400" dirty="0" smtClean="0"/>
              <a:t>福島　</a:t>
            </a:r>
            <a:r>
              <a:rPr lang="en-US" altLang="ja-JP" sz="1400" dirty="0" smtClean="0"/>
              <a:t>31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20.7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0.7</a:t>
            </a:r>
            <a:r>
              <a:rPr lang="ja-JP" altLang="en-US" sz="1400" dirty="0" smtClean="0"/>
              <a:t>回）</a:t>
            </a:r>
            <a:endParaRPr lang="en-US" altLang="ja-JP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5076056" y="1844824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山形　</a:t>
            </a:r>
            <a:r>
              <a:rPr lang="en-US" altLang="ja-JP" sz="1600" b="1" dirty="0" smtClean="0"/>
              <a:t>0.136</a:t>
            </a:r>
            <a:r>
              <a:rPr lang="ja-JP" altLang="en-US" sz="1600" b="1" dirty="0" smtClean="0"/>
              <a:t>回</a:t>
            </a:r>
            <a:r>
              <a:rPr lang="en-US" altLang="ja-JP" sz="1600" b="1" dirty="0" smtClean="0"/>
              <a:t>/10</a:t>
            </a:r>
            <a:r>
              <a:rPr lang="ja-JP" altLang="en-US" sz="1600" b="1" dirty="0" smtClean="0"/>
              <a:t>年</a:t>
            </a:r>
            <a:r>
              <a:rPr lang="en-US" altLang="ja-JP" sz="1600" b="1" dirty="0" smtClean="0"/>
              <a:t>/1</a:t>
            </a:r>
            <a:r>
              <a:rPr lang="ja-JP" altLang="en-US" sz="1600" b="1" dirty="0" smtClean="0"/>
              <a:t>地点</a:t>
            </a:r>
            <a:endParaRPr lang="en-US" altLang="ja-JP" sz="16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770497" y="1974812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宮城</a:t>
            </a:r>
            <a:endParaRPr lang="en-US" altLang="ja-JP" sz="16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899592" y="4385678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福島</a:t>
            </a:r>
            <a:endParaRPr lang="en-US" altLang="ja-JP" sz="1600" b="1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東北南部アメダス</a:t>
            </a:r>
            <a:r>
              <a:rPr lang="en-US" altLang="ja-JP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地点あたりの短時間強雨発生回数</a:t>
            </a:r>
            <a:endParaRPr lang="ja-JP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7422" y="6473094"/>
            <a:ext cx="856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短時間強雨は増加している　→　将来は増加する予測なのか？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41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3" y="116632"/>
            <a:ext cx="2411762" cy="723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9310"/>
            <a:ext cx="6192688" cy="576064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東北地方の大雨</a:t>
            </a:r>
            <a:r>
              <a:rPr lang="ja-JP" altLang="ja-JP" sz="2000" dirty="0" smtClean="0"/>
              <a:t>発生</a:t>
            </a:r>
            <a:r>
              <a:rPr lang="ja-JP" altLang="ja-JP" sz="2000" dirty="0"/>
              <a:t>回数</a:t>
            </a:r>
            <a:r>
              <a:rPr lang="ja-JP" altLang="ja-JP" sz="2000" dirty="0" smtClean="0"/>
              <a:t>の</a:t>
            </a:r>
            <a:r>
              <a:rPr lang="ja-JP" altLang="en-US" sz="2000" dirty="0" smtClean="0"/>
              <a:t>予測</a:t>
            </a:r>
            <a:endParaRPr lang="ja-JP" altLang="ja-JP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5589240"/>
            <a:ext cx="7848872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100" dirty="0" smtClean="0"/>
              <a:t>地球温暖化予測情報第</a:t>
            </a:r>
            <a:r>
              <a:rPr lang="en-US" altLang="ja-JP" sz="1100" dirty="0" smtClean="0"/>
              <a:t>8</a:t>
            </a:r>
            <a:r>
              <a:rPr lang="ja-JP" altLang="en-US" sz="1100" dirty="0" smtClean="0"/>
              <a:t>巻（気象庁</a:t>
            </a:r>
            <a:r>
              <a:rPr lang="en-US" altLang="ja-JP" sz="1100" dirty="0" smtClean="0"/>
              <a:t>, 2013</a:t>
            </a:r>
            <a:r>
              <a:rPr lang="ja-JP" altLang="en-US" sz="1100" dirty="0" smtClean="0"/>
              <a:t>）のＧＰＶデータをもとに解析した大雨の発生頻度の変化。灰色が現在気候、赤色</a:t>
            </a:r>
            <a:r>
              <a:rPr lang="ja-JP" altLang="en-US" sz="1100" smtClean="0"/>
              <a:t>が将来気候の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地点あたり発生回数。縦棒は年々変動の標準偏差。（現在は</a:t>
            </a:r>
            <a:r>
              <a:rPr lang="en-US" altLang="ja-JP" sz="1100" dirty="0" smtClean="0"/>
              <a:t>1980-1999</a:t>
            </a:r>
            <a:r>
              <a:rPr lang="ja-JP" altLang="en-US" sz="1100" dirty="0" err="1" smtClean="0"/>
              <a:t>、</a:t>
            </a:r>
            <a:r>
              <a:rPr lang="ja-JP" altLang="en-US" sz="1100" dirty="0" smtClean="0"/>
              <a:t>将来は</a:t>
            </a:r>
            <a:r>
              <a:rPr lang="en-US" altLang="ja-JP" sz="1100" dirty="0" smtClean="0"/>
              <a:t>2076-2095</a:t>
            </a:r>
            <a:r>
              <a:rPr lang="ja-JP" altLang="en-US" sz="1100" dirty="0" smtClean="0"/>
              <a:t>）</a:t>
            </a:r>
            <a:endParaRPr lang="en-US" altLang="ja-JP" sz="1100" dirty="0" smtClean="0"/>
          </a:p>
          <a:p>
            <a:r>
              <a:rPr lang="ja-JP" altLang="en-US" sz="1100" dirty="0" smtClean="0"/>
              <a:t>付表は回数の変化で、現在気候の年々変動の標準偏差以上のときはオレンジ色に、信頼度水準</a:t>
            </a:r>
            <a:r>
              <a:rPr lang="en-US" altLang="ja-JP" sz="1100" dirty="0" smtClean="0"/>
              <a:t>90</a:t>
            </a:r>
            <a:r>
              <a:rPr lang="ja-JP" altLang="en-US" sz="1100" dirty="0" smtClean="0"/>
              <a:t>％で統計的に有意でない場合は灰色に塗っている（有意性</a:t>
            </a:r>
            <a:r>
              <a:rPr lang="ja-JP" altLang="en-US" sz="1100" dirty="0"/>
              <a:t>の判定</a:t>
            </a:r>
            <a:r>
              <a:rPr lang="ja-JP" altLang="en-US" sz="1100" dirty="0" smtClean="0"/>
              <a:t>は</a:t>
            </a:r>
            <a:r>
              <a:rPr lang="en-US" altLang="ja-JP" sz="1100" dirty="0" smtClean="0"/>
              <a:t>Mann-Whitney</a:t>
            </a:r>
            <a:r>
              <a:rPr lang="ja-JP" altLang="en-US" sz="1100" dirty="0" smtClean="0"/>
              <a:t>の検定によ</a:t>
            </a:r>
            <a:r>
              <a:rPr lang="ja-JP" altLang="en-US" sz="1100" dirty="0"/>
              <a:t>る</a:t>
            </a:r>
            <a:r>
              <a:rPr lang="ja-JP" altLang="en-US" sz="1100" dirty="0" smtClean="0"/>
              <a:t>。）</a:t>
            </a:r>
            <a:endParaRPr lang="en-US" altLang="ja-JP" sz="1100" dirty="0"/>
          </a:p>
          <a:p>
            <a:r>
              <a:rPr lang="ja-JP" altLang="en-US" sz="1100" dirty="0" smtClean="0"/>
              <a:t>右図は、</a:t>
            </a:r>
            <a:r>
              <a:rPr lang="ja-JP" altLang="en-US" sz="1100" dirty="0"/>
              <a:t>日</a:t>
            </a:r>
            <a:r>
              <a:rPr lang="ja-JP" altLang="en-US" sz="1100" dirty="0" smtClean="0"/>
              <a:t>降水量</a:t>
            </a:r>
            <a:r>
              <a:rPr lang="en-US" altLang="ja-JP" sz="1100" dirty="0" smtClean="0"/>
              <a:t>30</a:t>
            </a:r>
            <a:r>
              <a:rPr lang="ja-JP" altLang="en-US" sz="1100" dirty="0" smtClean="0"/>
              <a:t>ｍｍ以上の大雨の年間</a:t>
            </a:r>
            <a:r>
              <a:rPr lang="ja-JP" altLang="en-US" sz="1100" dirty="0"/>
              <a:t>発生回数の</a:t>
            </a:r>
            <a:r>
              <a:rPr lang="ja-JP" altLang="en-US" sz="1100" dirty="0" smtClean="0"/>
              <a:t>変化（将来と現在の差）</a:t>
            </a:r>
            <a:endParaRPr lang="ja-JP" altLang="ja-JP" sz="1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150"/>
            <a:ext cx="5472608" cy="42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4664"/>
            <a:ext cx="762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２１世紀末の大雨発生回数の予測</a:t>
            </a:r>
            <a:endParaRPr lang="ja-JP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9" y="4956528"/>
            <a:ext cx="8264141" cy="488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79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20" y="-7302"/>
            <a:ext cx="2697088" cy="809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9310"/>
            <a:ext cx="6192688" cy="576064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東北地方の短時間強雨</a:t>
            </a:r>
            <a:r>
              <a:rPr lang="ja-JP" altLang="ja-JP" sz="2000" dirty="0" smtClean="0"/>
              <a:t>発生</a:t>
            </a:r>
            <a:r>
              <a:rPr lang="ja-JP" altLang="ja-JP" sz="2000" dirty="0"/>
              <a:t>回数</a:t>
            </a:r>
            <a:r>
              <a:rPr lang="ja-JP" altLang="ja-JP" sz="2000" dirty="0" smtClean="0"/>
              <a:t>の</a:t>
            </a:r>
            <a:r>
              <a:rPr lang="ja-JP" altLang="en-US" sz="2000" dirty="0" smtClean="0"/>
              <a:t>予測</a:t>
            </a:r>
            <a:endParaRPr lang="ja-JP" altLang="ja-JP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9512" y="5589240"/>
            <a:ext cx="8964488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100" dirty="0" smtClean="0"/>
              <a:t>地球温暖化予測情報第</a:t>
            </a:r>
            <a:r>
              <a:rPr lang="en-US" altLang="ja-JP" sz="1100" dirty="0" smtClean="0"/>
              <a:t>8</a:t>
            </a:r>
            <a:r>
              <a:rPr lang="ja-JP" altLang="en-US" sz="1100" dirty="0" smtClean="0"/>
              <a:t>巻（気象庁</a:t>
            </a:r>
            <a:r>
              <a:rPr lang="en-US" altLang="ja-JP" sz="1100" dirty="0" smtClean="0"/>
              <a:t>, 2013</a:t>
            </a:r>
            <a:r>
              <a:rPr lang="ja-JP" altLang="en-US" sz="1100" dirty="0" smtClean="0"/>
              <a:t>）のＧＰＶデータをもとに解析した</a:t>
            </a:r>
            <a:r>
              <a:rPr lang="ja-JP" altLang="en-US" sz="1100" dirty="0"/>
              <a:t>短時間強雨</a:t>
            </a:r>
            <a:r>
              <a:rPr lang="ja-JP" altLang="en-US" sz="1100" dirty="0" smtClean="0"/>
              <a:t>の発生頻度の変化。灰色が現在気候、赤色が将来の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地点あたり発生回数。縦棒は年々変動の標準偏差。（現在は</a:t>
            </a:r>
            <a:r>
              <a:rPr lang="en-US" altLang="ja-JP" sz="1100" dirty="0" smtClean="0"/>
              <a:t>1980-1999</a:t>
            </a:r>
            <a:r>
              <a:rPr lang="ja-JP" altLang="en-US" sz="1100" dirty="0" err="1" smtClean="0"/>
              <a:t>、</a:t>
            </a:r>
            <a:r>
              <a:rPr lang="ja-JP" altLang="en-US" sz="1100" dirty="0" smtClean="0"/>
              <a:t>将来は</a:t>
            </a:r>
            <a:r>
              <a:rPr lang="en-US" altLang="ja-JP" sz="1100" dirty="0" smtClean="0"/>
              <a:t>2076-2095</a:t>
            </a:r>
            <a:r>
              <a:rPr lang="ja-JP" altLang="en-US" sz="1100" dirty="0" smtClean="0"/>
              <a:t>）</a:t>
            </a:r>
            <a:endParaRPr lang="en-US" altLang="ja-JP" sz="1100" dirty="0" smtClean="0"/>
          </a:p>
          <a:p>
            <a:r>
              <a:rPr lang="ja-JP" altLang="en-US" sz="1100" dirty="0"/>
              <a:t>付表は回数の変化で、現在気候の年々変動の標準偏差以上のときはオレンジ色に、信頼度水準</a:t>
            </a:r>
            <a:r>
              <a:rPr lang="en-US" altLang="ja-JP" sz="1100" dirty="0"/>
              <a:t>90</a:t>
            </a:r>
            <a:r>
              <a:rPr lang="ja-JP" altLang="en-US" sz="1100" dirty="0"/>
              <a:t>％で統計的に有意でない場合は灰色に塗っている（有意性の判定は</a:t>
            </a:r>
            <a:r>
              <a:rPr lang="en-US" altLang="ja-JP" sz="1100" dirty="0"/>
              <a:t>Mann-Whitney</a:t>
            </a:r>
            <a:r>
              <a:rPr lang="ja-JP" altLang="en-US" sz="1100" dirty="0"/>
              <a:t>の検定による。）</a:t>
            </a:r>
            <a:endParaRPr lang="en-US" altLang="ja-JP" sz="1100" dirty="0"/>
          </a:p>
          <a:p>
            <a:r>
              <a:rPr lang="ja-JP" altLang="en-US" sz="1100" dirty="0" smtClean="0"/>
              <a:t>右図は、</a:t>
            </a:r>
            <a:r>
              <a:rPr lang="en-US" altLang="ja-JP" sz="1100" dirty="0" smtClean="0"/>
              <a:t>1</a:t>
            </a:r>
            <a:r>
              <a:rPr lang="ja-JP" altLang="en-US" sz="1100" dirty="0" smtClean="0"/>
              <a:t>時間降水量</a:t>
            </a:r>
            <a:r>
              <a:rPr lang="en-US" altLang="ja-JP" sz="1100" dirty="0" smtClean="0"/>
              <a:t>30</a:t>
            </a:r>
            <a:r>
              <a:rPr lang="ja-JP" altLang="en-US" sz="1100" dirty="0" smtClean="0"/>
              <a:t>ｍｍ以上の短時間強雨の年間</a:t>
            </a:r>
            <a:r>
              <a:rPr lang="ja-JP" altLang="en-US" sz="1100" dirty="0"/>
              <a:t>発生回数の</a:t>
            </a:r>
            <a:r>
              <a:rPr lang="ja-JP" altLang="en-US" sz="1100" dirty="0" smtClean="0"/>
              <a:t>変化（将来と現在の差）</a:t>
            </a:r>
            <a:endParaRPr lang="ja-JP" altLang="ja-JP" sz="11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0648"/>
            <a:ext cx="762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526785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28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２１世紀末の短時間強雨発生回数の予測</a:t>
            </a:r>
            <a:endParaRPr lang="ja-JP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1" y="5032567"/>
            <a:ext cx="8365286" cy="488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75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まとめ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日本の大雨発生回数は増加</a:t>
            </a:r>
            <a:endParaRPr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日本の短時間強雨は増加</a:t>
            </a:r>
            <a:r>
              <a:rPr kumimoji="1"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（観測期間が短い）</a:t>
            </a:r>
            <a:endParaRPr kumimoji="1"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東北</a:t>
            </a:r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地方</a:t>
            </a:r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の大雨発生回数は</a:t>
            </a:r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増加</a:t>
            </a:r>
            <a:endParaRPr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東北地方</a:t>
            </a:r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短時間強雨は</a:t>
            </a:r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増加</a:t>
            </a:r>
            <a:r>
              <a:rPr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（観測期間が短い）</a:t>
            </a:r>
            <a:endParaRPr lang="en-US" altLang="ja-JP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気候モデルは、</a:t>
            </a:r>
            <a:r>
              <a:rPr kumimoji="1" lang="en-US" altLang="ja-JP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21</a:t>
            </a:r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世紀末に現在の</a:t>
            </a:r>
            <a:r>
              <a:rPr kumimoji="1" lang="en-US" altLang="ja-JP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倍程度の大雨・短時間強雨を予測</a:t>
            </a:r>
            <a:endParaRPr kumimoji="1"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kumimoji="1"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2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地球温暖化の影響の可能性があるが、今後のデータ蓄積が必要。</a:t>
            </a:r>
            <a:endParaRPr kumimoji="1" lang="ja-JP" altLang="en-US" dirty="0">
              <a:solidFill>
                <a:schemeClr val="tx2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2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おわり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本日の内容</a:t>
            </a: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大雨や短時間強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雨は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増えているのか？</a:t>
            </a:r>
            <a:endParaRPr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日本の状況</a:t>
            </a:r>
            <a:endParaRPr kumimoji="1"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東北</a:t>
            </a:r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地方の状況</a:t>
            </a:r>
            <a:endParaRPr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将来、大雨は増えるのか？</a:t>
            </a:r>
            <a:endParaRPr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気候モデルによる今世紀末の大雨の予測</a:t>
            </a:r>
            <a:endParaRPr lang="en-US" altLang="ja-JP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5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7962" y="793537"/>
            <a:ext cx="8632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r>
              <a:rPr lang="ja-JP" altLang="en-US" dirty="0">
                <a:solidFill>
                  <a:srgbClr val="FF0000"/>
                </a:solidFill>
              </a:rPr>
              <a:t>降水量</a:t>
            </a:r>
            <a:r>
              <a:rPr lang="en-US" altLang="ja-JP" dirty="0">
                <a:solidFill>
                  <a:srgbClr val="FF0000"/>
                </a:solidFill>
              </a:rPr>
              <a:t>100</a:t>
            </a:r>
            <a:r>
              <a:rPr lang="ja-JP" altLang="en-US" dirty="0">
                <a:solidFill>
                  <a:srgbClr val="FF0000"/>
                </a:solidFill>
              </a:rPr>
              <a:t>ｍｍ以上</a:t>
            </a:r>
            <a:r>
              <a:rPr lang="ja-JP" altLang="en-US" sz="1400" dirty="0"/>
              <a:t>の</a:t>
            </a:r>
            <a:r>
              <a:rPr lang="ja-JP" altLang="en-US" sz="1400" dirty="0" smtClean="0"/>
              <a:t>年間観測回数は</a:t>
            </a:r>
            <a:r>
              <a:rPr lang="en-US" altLang="ja-JP" sz="1400" dirty="0"/>
              <a:t>1901</a:t>
            </a:r>
            <a:r>
              <a:rPr lang="ja-JP" altLang="en-US" sz="1400" dirty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年の</a:t>
            </a:r>
            <a:r>
              <a:rPr lang="en-US" altLang="ja-JP" sz="1400" dirty="0"/>
              <a:t>113</a:t>
            </a:r>
            <a:r>
              <a:rPr lang="ja-JP" altLang="en-US" sz="1400" dirty="0"/>
              <a:t>年間で増加傾向が明瞭（信頼度水準</a:t>
            </a:r>
            <a:r>
              <a:rPr lang="en-US" altLang="ja-JP" sz="1400" dirty="0"/>
              <a:t>95</a:t>
            </a:r>
            <a:r>
              <a:rPr lang="ja-JP" altLang="en-US" sz="1400" dirty="0"/>
              <a:t>％で統計的に有意）</a:t>
            </a:r>
            <a:r>
              <a:rPr lang="ja-JP" altLang="en-US" sz="1400" dirty="0" smtClean="0"/>
              <a:t>。</a:t>
            </a:r>
            <a:r>
              <a:rPr lang="ja-JP" altLang="en-US" sz="1400" dirty="0"/>
              <a:t>全国で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</a:t>
            </a:r>
            <a:r>
              <a:rPr lang="en-US" altLang="ja-JP" sz="1400" dirty="0" smtClean="0"/>
              <a:t>0.25</a:t>
            </a:r>
            <a:r>
              <a:rPr lang="ja-JP" altLang="en-US" sz="1400" dirty="0" smtClean="0"/>
              <a:t>日</a:t>
            </a:r>
            <a:r>
              <a:rPr lang="en-US" altLang="ja-JP" sz="1400" dirty="0" smtClean="0"/>
              <a:t>/100</a:t>
            </a:r>
            <a:r>
              <a:rPr lang="ja-JP" altLang="en-US" sz="1400" dirty="0" smtClean="0"/>
              <a:t>年の</a:t>
            </a:r>
            <a:r>
              <a:rPr lang="ja-JP" altLang="en-US" sz="1400" dirty="0"/>
              <a:t>割合で増加している</a:t>
            </a:r>
            <a:r>
              <a:rPr lang="ja-JP" altLang="en-US" sz="1400" dirty="0" smtClean="0"/>
              <a:t>。</a:t>
            </a:r>
            <a:endParaRPr lang="ja-JP" altLang="en-US" sz="1400" dirty="0"/>
          </a:p>
          <a:p>
            <a:r>
              <a:rPr lang="ja-JP" altLang="en-US" sz="1400" dirty="0"/>
              <a:t>長期間にわたって観測を継続している国内</a:t>
            </a:r>
            <a:r>
              <a:rPr lang="en-US" altLang="ja-JP" sz="1400" dirty="0"/>
              <a:t>51</a:t>
            </a:r>
            <a:r>
              <a:rPr lang="ja-JP" altLang="en-US" sz="1400" dirty="0" smtClean="0"/>
              <a:t>地点の</a:t>
            </a:r>
            <a:r>
              <a:rPr lang="ja-JP" altLang="en-US" sz="1400" dirty="0"/>
              <a:t>気象観測所のデータ</a:t>
            </a:r>
            <a:r>
              <a:rPr lang="ja-JP" altLang="en-US" sz="1400" dirty="0" smtClean="0"/>
              <a:t>。　　　　</a:t>
            </a:r>
            <a:r>
              <a:rPr lang="ja-JP" altLang="en-US" sz="1050" dirty="0" smtClean="0"/>
              <a:t>気象庁</a:t>
            </a:r>
            <a:r>
              <a:rPr lang="ja-JP" altLang="en-US" sz="1050" dirty="0"/>
              <a:t>　気候変動監視レポート</a:t>
            </a:r>
            <a:r>
              <a:rPr lang="en-US" altLang="ja-JP" sz="1050" dirty="0"/>
              <a:t>2013</a:t>
            </a:r>
            <a:r>
              <a:rPr lang="ja-JP" altLang="en-US" sz="1050" dirty="0"/>
              <a:t>　より</a:t>
            </a:r>
          </a:p>
          <a:p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284581" y="5725047"/>
            <a:ext cx="867099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51</a:t>
            </a:r>
            <a:r>
              <a:rPr lang="ja-JP" altLang="en-US" sz="1050" dirty="0"/>
              <a:t>地点は旭川，網走，札幌，帯広，根室，寿都，</a:t>
            </a:r>
            <a:r>
              <a:rPr lang="ja-JP" altLang="en-US" sz="1050" dirty="0">
                <a:solidFill>
                  <a:srgbClr val="FF0000"/>
                </a:solidFill>
              </a:rPr>
              <a:t>秋田，宮古，山形，石巻，福島</a:t>
            </a:r>
            <a:r>
              <a:rPr lang="ja-JP" altLang="en-US" sz="1050" dirty="0"/>
              <a:t>，伏木，長野，宇都宮，福井，高山，松本，前橋，熊谷，水戸，敦賀，岐阜，名古屋，飯田，甲府，津，浜松，東京，横浜，境，浜田，京都，彦根，下関，呉，神戸，大阪，和歌山，福岡，大分，長崎，熊本，鹿児島，宮崎，松山，多度津，高知，徳島，名瀬，石垣島，</a:t>
            </a:r>
            <a:r>
              <a:rPr lang="ja-JP" altLang="en-US" sz="1050" dirty="0" smtClean="0"/>
              <a:t>那覇</a:t>
            </a:r>
            <a:endParaRPr lang="ja-JP" altLang="en-US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2" y="1637055"/>
            <a:ext cx="7128792" cy="40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-27806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4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全国</a:t>
            </a:r>
            <a:r>
              <a:rPr lang="en-US" altLang="ja-JP" sz="4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51</a:t>
            </a:r>
            <a:r>
              <a:rPr lang="ja-JP" altLang="en-US" sz="4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地点の大雨発生回数</a:t>
            </a:r>
            <a:endParaRPr lang="ja-JP" altLang="en-US" sz="4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7544" y="637697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全国では増加している　→　東北地方ではどうか？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185996" cy="424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-27806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4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東北地方６地点の大雨発生回数</a:t>
            </a:r>
            <a:endParaRPr lang="ja-JP" altLang="en-US" sz="4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447" y="974953"/>
            <a:ext cx="90615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日降水量</a:t>
            </a:r>
            <a:r>
              <a:rPr lang="en-US" altLang="ja-JP" dirty="0">
                <a:solidFill>
                  <a:srgbClr val="FF0000"/>
                </a:solidFill>
              </a:rPr>
              <a:t>7</a:t>
            </a:r>
            <a:r>
              <a:rPr lang="en-US" altLang="ja-JP" dirty="0" smtClean="0">
                <a:solidFill>
                  <a:srgbClr val="FF0000"/>
                </a:solidFill>
              </a:rPr>
              <a:t>0</a:t>
            </a:r>
            <a:r>
              <a:rPr lang="ja-JP" altLang="en-US" dirty="0">
                <a:solidFill>
                  <a:srgbClr val="FF0000"/>
                </a:solidFill>
              </a:rPr>
              <a:t>ｍｍ以上</a:t>
            </a:r>
            <a:r>
              <a:rPr lang="ja-JP" altLang="en-US" sz="1400" dirty="0"/>
              <a:t>の</a:t>
            </a:r>
            <a:r>
              <a:rPr lang="ja-JP" altLang="en-US" sz="1400" dirty="0" smtClean="0"/>
              <a:t>年間観測回数は</a:t>
            </a:r>
            <a:r>
              <a:rPr lang="en-US" altLang="ja-JP" sz="1400" dirty="0" smtClean="0"/>
              <a:t>1890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年の</a:t>
            </a:r>
            <a:r>
              <a:rPr lang="en-US" altLang="ja-JP" sz="1400" dirty="0" smtClean="0"/>
              <a:t>124</a:t>
            </a:r>
            <a:r>
              <a:rPr lang="ja-JP" altLang="en-US" sz="1400" dirty="0" smtClean="0"/>
              <a:t>年間</a:t>
            </a:r>
            <a:r>
              <a:rPr lang="ja-JP" altLang="en-US" sz="1400" dirty="0"/>
              <a:t>で増加傾向</a:t>
            </a:r>
            <a:r>
              <a:rPr lang="ja-JP" altLang="en-US" sz="1400" dirty="0" smtClean="0"/>
              <a:t>が現れている（</a:t>
            </a:r>
            <a:r>
              <a:rPr lang="ja-JP" altLang="en-US" sz="1400" dirty="0"/>
              <a:t>信頼度水準</a:t>
            </a:r>
            <a:r>
              <a:rPr lang="en-US" altLang="ja-JP" sz="1400" dirty="0" smtClean="0"/>
              <a:t>90</a:t>
            </a:r>
            <a:r>
              <a:rPr lang="ja-JP" altLang="en-US" sz="1400" dirty="0" smtClean="0"/>
              <a:t>％</a:t>
            </a:r>
            <a:r>
              <a:rPr lang="ja-JP" altLang="en-US" sz="1400" dirty="0"/>
              <a:t>で統計的に有意）</a:t>
            </a:r>
            <a:r>
              <a:rPr lang="ja-JP" altLang="en-US" sz="1400" dirty="0" smtClean="0"/>
              <a:t>。東北地方では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</a:t>
            </a:r>
            <a:r>
              <a:rPr lang="en-US" altLang="ja-JP" sz="1400" dirty="0" smtClean="0"/>
              <a:t>0.29</a:t>
            </a:r>
            <a:r>
              <a:rPr lang="ja-JP" altLang="en-US" sz="1400" dirty="0" smtClean="0"/>
              <a:t>日</a:t>
            </a:r>
            <a:r>
              <a:rPr lang="en-US" altLang="ja-JP" sz="1400" dirty="0" smtClean="0"/>
              <a:t>/100</a:t>
            </a:r>
            <a:r>
              <a:rPr lang="ja-JP" altLang="en-US" sz="1400" dirty="0" smtClean="0"/>
              <a:t>年の</a:t>
            </a:r>
            <a:r>
              <a:rPr lang="ja-JP" altLang="en-US" sz="1400" dirty="0"/>
              <a:t>割合で増加している</a:t>
            </a:r>
            <a:r>
              <a:rPr lang="ja-JP" altLang="en-US" sz="1400" dirty="0" smtClean="0"/>
              <a:t>。</a:t>
            </a:r>
            <a:endParaRPr lang="ja-JP" altLang="en-US" sz="1400" dirty="0"/>
          </a:p>
          <a:p>
            <a:r>
              <a:rPr lang="ja-JP" altLang="en-US" sz="1400" dirty="0">
                <a:latin typeface="+mn-ea"/>
              </a:rPr>
              <a:t>長期間にわたって観測を継続して</a:t>
            </a:r>
            <a:r>
              <a:rPr lang="ja-JP" altLang="en-US" sz="1400" dirty="0" smtClean="0">
                <a:latin typeface="+mn-ea"/>
              </a:rPr>
              <a:t>いる</a:t>
            </a:r>
            <a:r>
              <a:rPr lang="en-US" altLang="zh-TW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zh-TW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地点（青森，秋田，宮古，山形，石巻，福島）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気象</a:t>
            </a:r>
            <a:r>
              <a:rPr lang="ja-JP" altLang="en-US" sz="1400" dirty="0">
                <a:latin typeface="+mn-ea"/>
              </a:rPr>
              <a:t>観測所のデータ。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67544" y="605380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気象観測所だけでは</a:t>
            </a:r>
            <a:r>
              <a:rPr lang="ja-JP" altLang="en-US" dirty="0" smtClean="0"/>
              <a:t>地点数が少ない　→　アメダスの地点数は気象台や測候所等の約</a:t>
            </a:r>
            <a:r>
              <a:rPr lang="en-US" altLang="ja-JP" dirty="0" smtClean="0"/>
              <a:t>8</a:t>
            </a:r>
            <a:r>
              <a:rPr lang="ja-JP" altLang="en-US" dirty="0" smtClean="0"/>
              <a:t>倍あり、もっと密な観測ができる（ただし</a:t>
            </a:r>
            <a:r>
              <a:rPr lang="en-US" altLang="ja-JP" dirty="0" smtClean="0"/>
              <a:t>1976</a:t>
            </a:r>
            <a:r>
              <a:rPr lang="ja-JP" altLang="en-US" dirty="0" smtClean="0"/>
              <a:t>年以降の展開）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8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全国</a:t>
            </a:r>
            <a:r>
              <a:rPr lang="en-US" altLang="ja-JP" sz="2000" dirty="0"/>
              <a:t>】</a:t>
            </a:r>
            <a:r>
              <a:rPr lang="ja-JP" altLang="en-US" sz="2000" dirty="0" smtClean="0"/>
              <a:t>アメダス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見た大雨発生回数</a:t>
            </a:r>
            <a:r>
              <a:rPr lang="ja-JP" altLang="en-US" sz="2000" dirty="0"/>
              <a:t>の長期変化（</a:t>
            </a:r>
            <a:r>
              <a:rPr lang="en-US" altLang="ja-JP" sz="2000" dirty="0" smtClean="0"/>
              <a:t>1976〜2013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973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アメダス</a:t>
            </a:r>
            <a:r>
              <a:rPr lang="ja-JP" altLang="en-US" sz="1400" dirty="0"/>
              <a:t>の地点数は、</a:t>
            </a:r>
            <a:r>
              <a:rPr lang="en-US" altLang="ja-JP" sz="1400" dirty="0"/>
              <a:t>1976 </a:t>
            </a:r>
            <a:r>
              <a:rPr lang="ja-JP" altLang="en-US" sz="1400" dirty="0"/>
              <a:t>年当初は約</a:t>
            </a:r>
            <a:r>
              <a:rPr lang="en-US" altLang="ja-JP" sz="1400" dirty="0"/>
              <a:t>800 </a:t>
            </a:r>
            <a:r>
              <a:rPr lang="ja-JP" altLang="en-US" sz="1400" dirty="0"/>
              <a:t>地点、</a:t>
            </a:r>
            <a:r>
              <a:rPr lang="en-US" altLang="ja-JP" sz="1400" dirty="0"/>
              <a:t>2013 </a:t>
            </a:r>
            <a:r>
              <a:rPr lang="ja-JP" altLang="en-US" sz="1400" dirty="0"/>
              <a:t>年では約</a:t>
            </a:r>
            <a:r>
              <a:rPr lang="en-US" altLang="ja-JP" sz="1400" dirty="0"/>
              <a:t>1,300 </a:t>
            </a:r>
            <a:r>
              <a:rPr lang="ja-JP" altLang="en-US" sz="1400" dirty="0"/>
              <a:t>地点。</a:t>
            </a:r>
            <a:r>
              <a:rPr lang="en-US" altLang="ja-JP" sz="1400" dirty="0"/>
              <a:t>1,000 </a:t>
            </a:r>
            <a:r>
              <a:rPr lang="ja-JP" altLang="en-US" sz="1400" dirty="0"/>
              <a:t>地点あたりの発生回数に換算し比較。山岳地域に展開されていた無線ロボット雨量観測所のうち、廃止された観測所は除外。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日降水量</a:t>
            </a:r>
            <a:r>
              <a:rPr lang="en-US" altLang="ja-JP" dirty="0" smtClean="0">
                <a:solidFill>
                  <a:srgbClr val="FF0000"/>
                </a:solidFill>
              </a:rPr>
              <a:t>200mm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1976</a:t>
            </a:r>
            <a:r>
              <a:rPr lang="ja-JP" altLang="en-US" sz="1400" dirty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</a:t>
            </a:r>
            <a:r>
              <a:rPr lang="ja-JP" altLang="en-US" sz="1400" dirty="0" smtClean="0">
                <a:solidFill>
                  <a:srgbClr val="FF0000"/>
                </a:solidFill>
              </a:rPr>
              <a:t>変化傾向なし</a:t>
            </a:r>
            <a:r>
              <a:rPr lang="ja-JP" altLang="en-US" sz="1400" dirty="0" smtClean="0"/>
              <a:t>。</a:t>
            </a:r>
            <a:endParaRPr lang="en-US" altLang="ja-JP" sz="1400" dirty="0"/>
          </a:p>
          <a:p>
            <a:r>
              <a:rPr lang="ja-JP" altLang="en-US" dirty="0" smtClean="0">
                <a:solidFill>
                  <a:srgbClr val="FF0000"/>
                </a:solidFill>
              </a:rPr>
              <a:t>日降水量</a:t>
            </a:r>
            <a:r>
              <a:rPr lang="en-US" altLang="ja-JP" dirty="0" smtClean="0">
                <a:solidFill>
                  <a:srgbClr val="FF0000"/>
                </a:solidFill>
              </a:rPr>
              <a:t>400mm</a:t>
            </a:r>
            <a:r>
              <a:rPr lang="ja-JP" altLang="en-US" dirty="0" smtClean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1976</a:t>
            </a:r>
            <a:r>
              <a:rPr lang="ja-JP" altLang="en-US" sz="1400" dirty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年で</a:t>
            </a:r>
            <a:r>
              <a:rPr lang="ja-JP" altLang="en-US" sz="1400" dirty="0">
                <a:solidFill>
                  <a:srgbClr val="FF0000"/>
                </a:solidFill>
              </a:rPr>
              <a:t>増加傾向</a:t>
            </a:r>
            <a:r>
              <a:rPr lang="ja-JP" altLang="en-US" sz="1400" dirty="0" smtClean="0"/>
              <a:t>が現れている（</a:t>
            </a:r>
            <a:r>
              <a:rPr lang="ja-JP" altLang="en-US" sz="1400" dirty="0"/>
              <a:t>信頼度</a:t>
            </a:r>
            <a:r>
              <a:rPr lang="ja-JP" altLang="en-US" sz="1400" dirty="0" smtClean="0"/>
              <a:t>水準</a:t>
            </a:r>
            <a:r>
              <a:rPr lang="en-US" altLang="ja-JP" sz="1400" dirty="0" smtClean="0"/>
              <a:t>90</a:t>
            </a:r>
            <a:r>
              <a:rPr lang="ja-JP" altLang="en-US" sz="1400" dirty="0" smtClean="0"/>
              <a:t>％</a:t>
            </a:r>
            <a:r>
              <a:rPr lang="ja-JP" altLang="en-US" sz="1400" dirty="0"/>
              <a:t>で統計的に有意）。全国で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1000</a:t>
            </a:r>
            <a:r>
              <a:rPr lang="ja-JP" altLang="en-US" sz="1400" dirty="0" smtClean="0"/>
              <a:t>地点あたり</a:t>
            </a:r>
            <a:r>
              <a:rPr lang="en-US" altLang="ja-JP" sz="1400" dirty="0" smtClean="0"/>
              <a:t>2.2</a:t>
            </a:r>
            <a:r>
              <a:rPr lang="ja-JP" altLang="en-US" sz="1400" dirty="0" smtClean="0"/>
              <a:t>回</a:t>
            </a:r>
            <a:r>
              <a:rPr lang="en-US" altLang="ja-JP" sz="1400" dirty="0" smtClean="0"/>
              <a:t>/10</a:t>
            </a:r>
            <a:r>
              <a:rPr lang="ja-JP" altLang="en-US" sz="1400" dirty="0" smtClean="0"/>
              <a:t>年の</a:t>
            </a:r>
            <a:r>
              <a:rPr lang="ja-JP" altLang="en-US" sz="1400" dirty="0"/>
              <a:t>割合で増加している</a:t>
            </a:r>
            <a:r>
              <a:rPr lang="ja-JP" altLang="en-US" sz="1400" dirty="0" smtClean="0"/>
              <a:t>。</a:t>
            </a:r>
            <a:r>
              <a:rPr lang="ja-JP" altLang="en-US" sz="1050" dirty="0"/>
              <a:t>気象庁　気候変動監視レポート</a:t>
            </a:r>
            <a:r>
              <a:rPr lang="en-US" altLang="ja-JP" sz="1050" dirty="0"/>
              <a:t>2013</a:t>
            </a:r>
            <a:r>
              <a:rPr lang="ja-JP" altLang="en-US" sz="1050" dirty="0"/>
              <a:t>　</a:t>
            </a:r>
            <a:r>
              <a:rPr lang="ja-JP" altLang="en-US" sz="1050" dirty="0" smtClean="0"/>
              <a:t>より</a:t>
            </a:r>
            <a:endParaRPr lang="ja-JP" altLang="en-US" sz="1050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599314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アメダス</a:t>
            </a:r>
            <a:r>
              <a:rPr lang="en-US" altLang="ja-JP" dirty="0" smtClean="0"/>
              <a:t>1000</a:t>
            </a:r>
            <a:r>
              <a:rPr lang="ja-JP" altLang="en-US" dirty="0" smtClean="0"/>
              <a:t>地点あたりの統計では、</a:t>
            </a:r>
            <a:r>
              <a:rPr lang="en-US" altLang="ja-JP" dirty="0" smtClean="0"/>
              <a:t>400mm</a:t>
            </a:r>
            <a:r>
              <a:rPr lang="ja-JP" altLang="en-US" dirty="0"/>
              <a:t>以上の</a:t>
            </a:r>
            <a:r>
              <a:rPr lang="ja-JP" altLang="en-US" dirty="0" smtClean="0"/>
              <a:t>大雨に増加傾向がある　</a:t>
            </a:r>
            <a:endParaRPr lang="en-US" altLang="ja-JP" dirty="0" smtClean="0"/>
          </a:p>
          <a:p>
            <a:r>
              <a:rPr lang="ja-JP" altLang="en-US" dirty="0" smtClean="0"/>
              <a:t>→　東北地方のアメダスではどうか？</a:t>
            </a:r>
            <a:endParaRPr lang="en-US" altLang="ja-JP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" y="2780928"/>
            <a:ext cx="8823615" cy="2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-27806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40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アメダスでみる全国の大雨発生回数</a:t>
            </a:r>
            <a:endParaRPr lang="ja-JP" altLang="en-US" sz="40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東北地方のアメダス</a:t>
            </a:r>
            <a:r>
              <a:rPr lang="en-US" altLang="ja-JP" sz="2000" dirty="0" smtClean="0"/>
              <a:t>165</a:t>
            </a:r>
            <a:r>
              <a:rPr lang="ja-JP" altLang="en-US" sz="2000" dirty="0" smtClean="0"/>
              <a:t>地点の大雨発生回数（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東北地方</a:t>
            </a:r>
            <a:r>
              <a:rPr lang="ja-JP" altLang="ja-JP" sz="1400" dirty="0"/>
              <a:t>の</a:t>
            </a:r>
            <a:r>
              <a:rPr lang="ja-JP" altLang="en-US" sz="1400" dirty="0"/>
              <a:t>アメダス</a:t>
            </a:r>
            <a:r>
              <a:rPr lang="ja-JP" altLang="ja-JP" sz="1400" dirty="0"/>
              <a:t>観測点のうち、</a:t>
            </a:r>
            <a:r>
              <a:rPr lang="en-US" altLang="ja-JP" sz="1400" dirty="0"/>
              <a:t>1979</a:t>
            </a:r>
            <a:r>
              <a:rPr lang="ja-JP" altLang="ja-JP" sz="1400" dirty="0"/>
              <a:t>年から</a:t>
            </a:r>
            <a:r>
              <a:rPr lang="en-US" altLang="ja-JP" sz="1400" dirty="0"/>
              <a:t>2013</a:t>
            </a:r>
            <a:r>
              <a:rPr lang="ja-JP" altLang="ja-JP" sz="1400" dirty="0"/>
              <a:t>年まで降水量の観測を継続している</a:t>
            </a:r>
            <a:r>
              <a:rPr lang="en-US" altLang="ja-JP" sz="1400" dirty="0"/>
              <a:t>165</a:t>
            </a:r>
            <a:r>
              <a:rPr lang="ja-JP" altLang="ja-JP" sz="1400" dirty="0"/>
              <a:t>地点のデータから</a:t>
            </a:r>
            <a:r>
              <a:rPr lang="ja-JP" altLang="en-US" sz="1400" dirty="0"/>
              <a:t>大雨</a:t>
            </a:r>
            <a:r>
              <a:rPr lang="ja-JP" altLang="ja-JP" sz="1400" dirty="0"/>
              <a:t>の年間発生回数を集計した</a:t>
            </a:r>
            <a:r>
              <a:rPr lang="ja-JP" altLang="en-US" sz="1400" dirty="0"/>
              <a:t>。</a:t>
            </a:r>
            <a:endParaRPr lang="en-US" altLang="ja-JP" sz="1400" dirty="0"/>
          </a:p>
          <a:p>
            <a:r>
              <a:rPr lang="ja-JP" altLang="en-US" dirty="0" smtClean="0">
                <a:solidFill>
                  <a:srgbClr val="FF0000"/>
                </a:solidFill>
              </a:rPr>
              <a:t>日降水量</a:t>
            </a:r>
            <a:r>
              <a:rPr lang="en-US" altLang="ja-JP" dirty="0">
                <a:solidFill>
                  <a:srgbClr val="FF0000"/>
                </a:solidFill>
              </a:rPr>
              <a:t>100</a:t>
            </a:r>
            <a:r>
              <a:rPr lang="en-US" altLang="ja-JP" dirty="0" smtClean="0">
                <a:solidFill>
                  <a:srgbClr val="FF0000"/>
                </a:solidFill>
              </a:rPr>
              <a:t>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で変化傾向なし</a:t>
            </a:r>
            <a:r>
              <a:rPr lang="ja-JP" altLang="ja-JP" sz="1400" dirty="0" smtClean="0"/>
              <a:t>。</a:t>
            </a:r>
            <a:endParaRPr lang="en-US" altLang="ja-JP" sz="1400" dirty="0" smtClean="0"/>
          </a:p>
          <a:p>
            <a:r>
              <a:rPr lang="en-US" altLang="ja-JP" sz="1400" dirty="0" smtClean="0"/>
              <a:t>165</a:t>
            </a:r>
            <a:r>
              <a:rPr lang="ja-JP" altLang="en-US" sz="1400" dirty="0"/>
              <a:t>地点合計の年間発生回数の期間平均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85.8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。 </a:t>
            </a:r>
            <a:r>
              <a:rPr lang="en-US" altLang="ja-JP" sz="1400" dirty="0" smtClean="0"/>
              <a:t>1</a:t>
            </a:r>
            <a:r>
              <a:rPr lang="ja-JP" altLang="en-US" sz="1400" dirty="0"/>
              <a:t>地点</a:t>
            </a:r>
            <a:r>
              <a:rPr lang="ja-JP" altLang="en-US" sz="1400" dirty="0" smtClean="0"/>
              <a:t>あたりでは</a:t>
            </a:r>
            <a:r>
              <a:rPr lang="en-US" altLang="ja-JP" sz="1400" dirty="0" smtClean="0"/>
              <a:t>0.52</a:t>
            </a:r>
            <a:r>
              <a:rPr lang="ja-JP" altLang="en-US" sz="1400" dirty="0" smtClean="0"/>
              <a:t>回</a:t>
            </a:r>
            <a:r>
              <a:rPr lang="ja-JP" altLang="en-US" sz="1400" dirty="0"/>
              <a:t>。</a:t>
            </a:r>
            <a:endParaRPr lang="en-US" altLang="ja-JP" sz="1400" dirty="0"/>
          </a:p>
          <a:p>
            <a:endParaRPr lang="en-US" altLang="ja-JP" sz="1100" dirty="0" smtClean="0"/>
          </a:p>
          <a:p>
            <a:endParaRPr lang="ja-JP" altLang="en-US" sz="11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2761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東北地方のアメダス</a:t>
            </a:r>
            <a:r>
              <a:rPr lang="en-US" altLang="ja-JP" sz="3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165</a:t>
            </a:r>
            <a:r>
              <a:rPr lang="ja-JP" altLang="en-US" sz="3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地点の大雨</a:t>
            </a:r>
            <a:r>
              <a:rPr lang="ja-JP" altLang="en-US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発生回数</a:t>
            </a:r>
            <a:endParaRPr lang="ja-JP" altLang="en-US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23126" y="5877272"/>
            <a:ext cx="856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東北全域のアメダス</a:t>
            </a:r>
            <a:r>
              <a:rPr lang="en-US" altLang="ja-JP" dirty="0" smtClean="0"/>
              <a:t>165</a:t>
            </a:r>
            <a:r>
              <a:rPr lang="ja-JP" altLang="en-US" dirty="0" smtClean="0"/>
              <a:t>地点の合計では、大雨に変化傾向はなかった。わずか</a:t>
            </a:r>
            <a:r>
              <a:rPr lang="en-US" altLang="ja-JP" dirty="0" smtClean="0"/>
              <a:t>35</a:t>
            </a:r>
            <a:r>
              <a:rPr lang="ja-JP" altLang="en-US" dirty="0" smtClean="0"/>
              <a:t>年間の観測では長期変動が抽出できていない可能性もある。</a:t>
            </a:r>
            <a:endParaRPr lang="en-US" altLang="ja-JP" dirty="0" smtClean="0"/>
          </a:p>
          <a:p>
            <a:r>
              <a:rPr lang="ja-JP" altLang="en-US" dirty="0" smtClean="0"/>
              <a:t>→　県別ではどうなのか？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59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7" y="4131744"/>
            <a:ext cx="4674095" cy="27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58763"/>
            <a:ext cx="4657457" cy="271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7" y="1658764"/>
            <a:ext cx="4674095" cy="272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東北北部</a:t>
            </a:r>
            <a:r>
              <a:rPr lang="en-US" altLang="ja-JP" sz="2000" dirty="0" smtClean="0"/>
              <a:t>】</a:t>
            </a:r>
            <a:r>
              <a:rPr lang="ja-JP" altLang="en-US" sz="2000" dirty="0"/>
              <a:t>アメダス</a:t>
            </a:r>
            <a:r>
              <a:rPr lang="en-US" altLang="ja-JP" sz="2000" dirty="0"/>
              <a:t>1</a:t>
            </a:r>
            <a:r>
              <a:rPr lang="ja-JP" altLang="en-US" sz="2000" dirty="0"/>
              <a:t>地点あたり</a:t>
            </a:r>
            <a:r>
              <a:rPr lang="ja-JP" altLang="en-US" sz="2000" dirty="0" smtClean="0"/>
              <a:t>の大雨発生回数（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日降水量</a:t>
            </a:r>
            <a:r>
              <a:rPr lang="en-US" altLang="ja-JP" dirty="0">
                <a:solidFill>
                  <a:srgbClr val="FF0000"/>
                </a:solidFill>
              </a:rPr>
              <a:t>100</a:t>
            </a:r>
            <a:r>
              <a:rPr lang="en-US" altLang="ja-JP" dirty="0" smtClean="0">
                <a:solidFill>
                  <a:srgbClr val="FF0000"/>
                </a:solidFill>
              </a:rPr>
              <a:t>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 smtClean="0"/>
              <a:t>のアメダス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地点あたり年間</a:t>
            </a:r>
            <a:r>
              <a:rPr lang="ja-JP" altLang="en-US" sz="1400" dirty="0"/>
              <a:t>観測回数</a:t>
            </a:r>
            <a:r>
              <a:rPr lang="ja-JP" altLang="en-US" sz="1400" dirty="0" smtClean="0"/>
              <a:t>は、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</a:t>
            </a:r>
            <a:r>
              <a:rPr lang="ja-JP" altLang="en-US" sz="1400" dirty="0" smtClean="0">
                <a:solidFill>
                  <a:srgbClr val="FF0000"/>
                </a:solidFill>
              </a:rPr>
              <a:t>青森県</a:t>
            </a:r>
            <a:r>
              <a:rPr lang="ja-JP" altLang="en-US" sz="1400" dirty="0" smtClean="0"/>
              <a:t>で増加傾向（</a:t>
            </a:r>
            <a:r>
              <a:rPr lang="ja-JP" altLang="en-US" sz="1400" dirty="0"/>
              <a:t>信頼度</a:t>
            </a:r>
            <a:r>
              <a:rPr lang="ja-JP" altLang="en-US" sz="1400" dirty="0" smtClean="0"/>
              <a:t>水準</a:t>
            </a:r>
            <a:r>
              <a:rPr lang="en-US" altLang="ja-JP" sz="1400" dirty="0" smtClean="0">
                <a:solidFill>
                  <a:srgbClr val="FF0000"/>
                </a:solidFill>
              </a:rPr>
              <a:t>95</a:t>
            </a:r>
            <a:r>
              <a:rPr lang="ja-JP" altLang="en-US" sz="1400" dirty="0" smtClean="0">
                <a:solidFill>
                  <a:srgbClr val="FF0000"/>
                </a:solidFill>
              </a:rPr>
              <a:t>％</a:t>
            </a:r>
            <a:r>
              <a:rPr lang="ja-JP" altLang="en-US" sz="1400" dirty="0"/>
              <a:t>で統計的に有意</a:t>
            </a:r>
            <a:r>
              <a:rPr lang="ja-JP" altLang="en-US" sz="1400" dirty="0" smtClean="0"/>
              <a:t>）</a:t>
            </a:r>
            <a:r>
              <a:rPr lang="ja-JP" altLang="ja-JP" sz="1400" dirty="0" smtClean="0"/>
              <a:t>。</a:t>
            </a:r>
            <a:r>
              <a:rPr lang="ja-JP" altLang="en-US" sz="1400" dirty="0" smtClean="0"/>
              <a:t>秋田県と岩手県は変化傾向なし。</a:t>
            </a:r>
            <a:endParaRPr lang="en-US" altLang="ja-JP" sz="1400" dirty="0" smtClean="0"/>
          </a:p>
          <a:p>
            <a:r>
              <a:rPr lang="ja-JP" altLang="en-US" sz="1400" dirty="0" smtClean="0"/>
              <a:t>青森県では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地点につき</a:t>
            </a:r>
            <a:r>
              <a:rPr lang="en-US" altLang="ja-JP" sz="1400" dirty="0" smtClean="0"/>
              <a:t>10</a:t>
            </a:r>
            <a:r>
              <a:rPr lang="ja-JP" altLang="ja-JP" sz="1400" dirty="0"/>
              <a:t>年</a:t>
            </a:r>
            <a:r>
              <a:rPr lang="ja-JP" altLang="ja-JP" sz="1400" dirty="0" smtClean="0"/>
              <a:t>あたり</a:t>
            </a:r>
            <a:r>
              <a:rPr lang="en-US" altLang="ja-JP" sz="1400" dirty="0" smtClean="0"/>
              <a:t>0.103</a:t>
            </a:r>
            <a:r>
              <a:rPr lang="ja-JP" altLang="ja-JP" sz="1400" dirty="0" smtClean="0"/>
              <a:t>回の</a:t>
            </a:r>
            <a:r>
              <a:rPr lang="ja-JP" altLang="ja-JP" sz="1400" dirty="0"/>
              <a:t>割合</a:t>
            </a:r>
            <a:r>
              <a:rPr lang="ja-JP" altLang="ja-JP" sz="1400" dirty="0" smtClean="0"/>
              <a:t>で増加</a:t>
            </a:r>
            <a:r>
              <a:rPr lang="ja-JP" altLang="ja-JP" sz="1400" dirty="0"/>
              <a:t>して</a:t>
            </a:r>
            <a:r>
              <a:rPr lang="ja-JP" altLang="ja-JP" sz="1400" dirty="0" smtClean="0"/>
              <a:t>いる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4520919" y="4349135"/>
            <a:ext cx="4420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アメダス</a:t>
            </a:r>
            <a:r>
              <a:rPr lang="ja-JP" altLang="ja-JP" sz="1400" dirty="0" smtClean="0"/>
              <a:t>観測点</a:t>
            </a:r>
            <a:r>
              <a:rPr lang="ja-JP" altLang="ja-JP" sz="1400" dirty="0"/>
              <a:t>のうち、</a:t>
            </a:r>
            <a:r>
              <a:rPr lang="en-US" altLang="ja-JP" sz="1400" dirty="0"/>
              <a:t>1979</a:t>
            </a:r>
            <a:r>
              <a:rPr lang="ja-JP" altLang="ja-JP" sz="1400" dirty="0"/>
              <a:t>年から</a:t>
            </a:r>
            <a:r>
              <a:rPr lang="en-US" altLang="ja-JP" sz="1400" dirty="0" smtClean="0"/>
              <a:t>2013</a:t>
            </a:r>
            <a:r>
              <a:rPr lang="ja-JP" altLang="ja-JP" sz="1400" dirty="0" smtClean="0"/>
              <a:t>年</a:t>
            </a:r>
            <a:r>
              <a:rPr lang="ja-JP" altLang="ja-JP" sz="1400" dirty="0"/>
              <a:t>まで降水量の観測を継続して</a:t>
            </a:r>
            <a:r>
              <a:rPr lang="ja-JP" altLang="ja-JP" sz="1400" dirty="0" smtClean="0"/>
              <a:t>いる地点</a:t>
            </a:r>
            <a:r>
              <a:rPr lang="ja-JP" altLang="ja-JP" sz="1400" dirty="0"/>
              <a:t>のデータ</a:t>
            </a:r>
            <a:r>
              <a:rPr lang="ja-JP" altLang="ja-JP" sz="1400" dirty="0" smtClean="0"/>
              <a:t>から集計した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青森　</a:t>
            </a:r>
            <a:r>
              <a:rPr lang="en-US" altLang="ja-JP" sz="1400" dirty="0" smtClean="0"/>
              <a:t>23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7.1</a:t>
            </a:r>
            <a:r>
              <a:rPr lang="ja-JP" altLang="en-US" sz="1400" dirty="0" smtClean="0"/>
              <a:t>回発生（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</a:t>
            </a:r>
            <a:r>
              <a:rPr lang="en-US" altLang="ja-JP" sz="1400" dirty="0" smtClean="0"/>
              <a:t>0.3</a:t>
            </a:r>
            <a:r>
              <a:rPr lang="ja-JP" altLang="en-US" sz="1400" dirty="0" smtClean="0"/>
              <a:t>回）</a:t>
            </a:r>
            <a:endParaRPr lang="en-US" altLang="ja-JP" sz="1400" dirty="0" smtClean="0"/>
          </a:p>
          <a:p>
            <a:r>
              <a:rPr lang="ja-JP" altLang="en-US" sz="1400" dirty="0" smtClean="0"/>
              <a:t>秋田　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11.6</a:t>
            </a:r>
            <a:r>
              <a:rPr lang="ja-JP" altLang="en-US" sz="1400" dirty="0" smtClean="0"/>
              <a:t>回発生（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</a:t>
            </a:r>
            <a:r>
              <a:rPr lang="en-US" altLang="ja-JP" sz="1400" dirty="0" smtClean="0"/>
              <a:t>0.4</a:t>
            </a:r>
            <a:r>
              <a:rPr lang="ja-JP" altLang="en-US" sz="1400" dirty="0" smtClean="0"/>
              <a:t>回）</a:t>
            </a:r>
            <a:endParaRPr lang="en-US" altLang="ja-JP" sz="1400" dirty="0" smtClean="0"/>
          </a:p>
          <a:p>
            <a:r>
              <a:rPr lang="ja-JP" altLang="en-US" sz="1400" dirty="0" smtClean="0"/>
              <a:t>岩手　</a:t>
            </a:r>
            <a:r>
              <a:rPr lang="en-US" altLang="ja-JP" sz="1400" dirty="0" smtClean="0"/>
              <a:t>39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24.7</a:t>
            </a:r>
            <a:r>
              <a:rPr lang="ja-JP" altLang="en-US" sz="1400" dirty="0" smtClean="0"/>
              <a:t>回発生（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</a:t>
            </a:r>
            <a:r>
              <a:rPr lang="en-US" altLang="ja-JP" sz="1400" dirty="0" smtClean="0"/>
              <a:t>0.6</a:t>
            </a:r>
            <a:r>
              <a:rPr lang="ja-JP" altLang="en-US" sz="1400" dirty="0" smtClean="0"/>
              <a:t>回）</a:t>
            </a:r>
            <a:endParaRPr lang="en-US" altLang="ja-JP" sz="1400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755576" y="1988840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青森　</a:t>
            </a:r>
            <a:r>
              <a:rPr lang="en-US" altLang="ja-JP" sz="1600" b="1" dirty="0" smtClean="0"/>
              <a:t>0.103</a:t>
            </a:r>
            <a:r>
              <a:rPr lang="ja-JP" altLang="en-US" sz="1600" b="1" dirty="0" smtClean="0"/>
              <a:t>回</a:t>
            </a:r>
            <a:r>
              <a:rPr lang="en-US" altLang="ja-JP" sz="1600" b="1" dirty="0" smtClean="0"/>
              <a:t>/10</a:t>
            </a:r>
            <a:r>
              <a:rPr lang="ja-JP" altLang="en-US" sz="1600" b="1" dirty="0" smtClean="0"/>
              <a:t>年</a:t>
            </a:r>
            <a:r>
              <a:rPr lang="en-US" altLang="ja-JP" sz="1600" b="1" dirty="0" smtClean="0"/>
              <a:t>/1</a:t>
            </a:r>
            <a:r>
              <a:rPr lang="ja-JP" altLang="en-US" sz="1600" b="1" dirty="0" smtClean="0"/>
              <a:t>地点</a:t>
            </a:r>
            <a:endParaRPr lang="en-US" altLang="ja-JP" sz="16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5076056" y="1968481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秋田</a:t>
            </a:r>
            <a:endParaRPr lang="en-US" altLang="ja-JP" sz="16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816106" y="4549190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岩手</a:t>
            </a:r>
            <a:endParaRPr lang="en-US" altLang="ja-JP" sz="1600" b="1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東北北部アメダス</a:t>
            </a:r>
            <a:r>
              <a:rPr lang="en-US" altLang="ja-JP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地点あたりの</a:t>
            </a:r>
            <a:r>
              <a:rPr lang="ja-JP" alt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大雨</a:t>
            </a: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発生回数</a:t>
            </a:r>
            <a:endParaRPr lang="ja-JP" altLang="en-US" sz="3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7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" y="3507475"/>
            <a:ext cx="4520920" cy="26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4" y="1216268"/>
            <a:ext cx="4305149" cy="251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4338607" cy="25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03762" cy="79208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【</a:t>
            </a:r>
            <a:r>
              <a:rPr lang="ja-JP" altLang="en-US" sz="2000" dirty="0" smtClean="0"/>
              <a:t>東北南部</a:t>
            </a:r>
            <a:r>
              <a:rPr lang="en-US" altLang="ja-JP" sz="2000" dirty="0" smtClean="0"/>
              <a:t>】</a:t>
            </a:r>
            <a:r>
              <a:rPr lang="ja-JP" altLang="en-US" sz="2000" dirty="0" smtClean="0"/>
              <a:t>アメダス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地点あたりの大雨発生回数（</a:t>
            </a:r>
            <a:r>
              <a:rPr lang="en-US" altLang="ja-JP" sz="2000" dirty="0" smtClean="0"/>
              <a:t>1979〜2013</a:t>
            </a:r>
            <a:r>
              <a:rPr lang="ja-JP" altLang="en-US" sz="2000" dirty="0"/>
              <a:t>年）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0533" y="781600"/>
            <a:ext cx="8700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日</a:t>
            </a:r>
            <a:r>
              <a:rPr lang="ja-JP" altLang="en-US" dirty="0" smtClean="0">
                <a:solidFill>
                  <a:srgbClr val="FF0000"/>
                </a:solidFill>
              </a:rPr>
              <a:t>降水量</a:t>
            </a:r>
            <a:r>
              <a:rPr lang="en-US" altLang="ja-JP" dirty="0" smtClean="0">
                <a:solidFill>
                  <a:srgbClr val="FF0000"/>
                </a:solidFill>
              </a:rPr>
              <a:t>100mm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 smtClean="0"/>
              <a:t>のアメダス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地点あたり年間</a:t>
            </a:r>
            <a:r>
              <a:rPr lang="ja-JP" altLang="en-US" sz="1400" dirty="0"/>
              <a:t>観測回数</a:t>
            </a:r>
            <a:r>
              <a:rPr lang="ja-JP" altLang="en-US" sz="1400" dirty="0" smtClean="0"/>
              <a:t>は、</a:t>
            </a:r>
            <a:r>
              <a:rPr lang="en-US" altLang="ja-JP" sz="1400" dirty="0" smtClean="0"/>
              <a:t>1979</a:t>
            </a:r>
            <a:r>
              <a:rPr lang="ja-JP" altLang="en-US" sz="1400" dirty="0" smtClean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で変化傾向なし。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4520919" y="3972711"/>
            <a:ext cx="4515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アメダス</a:t>
            </a:r>
            <a:r>
              <a:rPr lang="ja-JP" altLang="ja-JP" sz="1400" dirty="0" smtClean="0"/>
              <a:t>観測点</a:t>
            </a:r>
            <a:r>
              <a:rPr lang="ja-JP" altLang="ja-JP" sz="1400" dirty="0"/>
              <a:t>のうち、</a:t>
            </a:r>
            <a:r>
              <a:rPr lang="en-US" altLang="ja-JP" sz="1400" dirty="0"/>
              <a:t>1979</a:t>
            </a:r>
            <a:r>
              <a:rPr lang="ja-JP" altLang="ja-JP" sz="1400" dirty="0"/>
              <a:t>年から</a:t>
            </a:r>
            <a:r>
              <a:rPr lang="en-US" altLang="ja-JP" sz="1400" dirty="0" smtClean="0"/>
              <a:t>2013</a:t>
            </a:r>
            <a:r>
              <a:rPr lang="ja-JP" altLang="ja-JP" sz="1400" dirty="0" smtClean="0"/>
              <a:t>年</a:t>
            </a:r>
            <a:r>
              <a:rPr lang="ja-JP" altLang="ja-JP" sz="1400" dirty="0"/>
              <a:t>まで降水量の観測を継続して</a:t>
            </a:r>
            <a:r>
              <a:rPr lang="ja-JP" altLang="ja-JP" sz="1400" dirty="0" smtClean="0"/>
              <a:t>いる地点</a:t>
            </a:r>
            <a:r>
              <a:rPr lang="ja-JP" altLang="ja-JP" sz="1400" dirty="0"/>
              <a:t>のデータ</a:t>
            </a:r>
            <a:r>
              <a:rPr lang="ja-JP" altLang="ja-JP" sz="1400" dirty="0" smtClean="0"/>
              <a:t>から集計した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宮城　</a:t>
            </a:r>
            <a:r>
              <a:rPr lang="en-US" altLang="ja-JP" sz="1400" dirty="0" smtClean="0"/>
              <a:t>19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12.1</a:t>
            </a:r>
            <a:r>
              <a:rPr lang="ja-JP" altLang="en-US" sz="1400" dirty="0"/>
              <a:t>回発生（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0.6</a:t>
            </a:r>
            <a:r>
              <a:rPr lang="ja-JP" altLang="en-US" sz="1400" dirty="0" smtClean="0"/>
              <a:t>回）</a:t>
            </a:r>
            <a:endParaRPr lang="en-US" altLang="ja-JP" sz="1400" dirty="0" smtClean="0"/>
          </a:p>
          <a:p>
            <a:r>
              <a:rPr lang="ja-JP" altLang="en-US" sz="1400" dirty="0" smtClean="0"/>
              <a:t>山形　</a:t>
            </a:r>
            <a:r>
              <a:rPr lang="en-US" altLang="ja-JP" sz="1400" dirty="0" smtClean="0"/>
              <a:t>23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9.2</a:t>
            </a:r>
            <a:r>
              <a:rPr lang="ja-JP" altLang="en-US" sz="1400" dirty="0"/>
              <a:t>回発生（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0.4</a:t>
            </a:r>
            <a:r>
              <a:rPr lang="ja-JP" altLang="en-US" sz="1400" dirty="0" smtClean="0"/>
              <a:t>回）</a:t>
            </a:r>
            <a:endParaRPr lang="en-US" altLang="ja-JP" sz="1400" dirty="0" smtClean="0"/>
          </a:p>
          <a:p>
            <a:r>
              <a:rPr lang="ja-JP" altLang="en-US" sz="1400" dirty="0" smtClean="0"/>
              <a:t>福島　</a:t>
            </a:r>
            <a:r>
              <a:rPr lang="en-US" altLang="ja-JP" sz="1400" dirty="0" smtClean="0"/>
              <a:t>31</a:t>
            </a:r>
            <a:r>
              <a:rPr lang="ja-JP" altLang="en-US" sz="1400" dirty="0" smtClean="0"/>
              <a:t>地点・・・平均で年間</a:t>
            </a:r>
            <a:r>
              <a:rPr lang="en-US" altLang="ja-JP" sz="1400" dirty="0" smtClean="0"/>
              <a:t>21.1</a:t>
            </a:r>
            <a:r>
              <a:rPr lang="ja-JP" altLang="en-US" sz="1400" dirty="0"/>
              <a:t>回発生（</a:t>
            </a:r>
            <a:r>
              <a:rPr lang="en-US" altLang="ja-JP" sz="1400" dirty="0"/>
              <a:t>1</a:t>
            </a:r>
            <a:r>
              <a:rPr lang="ja-JP" altLang="en-US" sz="1400" dirty="0"/>
              <a:t>地点</a:t>
            </a:r>
            <a:r>
              <a:rPr lang="en-US" altLang="ja-JP" sz="1400" dirty="0" smtClean="0"/>
              <a:t>0.7</a:t>
            </a:r>
            <a:r>
              <a:rPr lang="ja-JP" altLang="en-US" sz="1400" dirty="0" smtClean="0"/>
              <a:t>回）</a:t>
            </a:r>
            <a:endParaRPr lang="en-US" altLang="ja-JP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5076056" y="1485765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山形</a:t>
            </a:r>
            <a:endParaRPr lang="en-US" altLang="ja-JP" sz="16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770497" y="1485750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宮城</a:t>
            </a:r>
            <a:endParaRPr lang="en-US" altLang="ja-JP" sz="1600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770497" y="3839977"/>
            <a:ext cx="1260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福島</a:t>
            </a:r>
            <a:endParaRPr lang="en-US" altLang="ja-JP" sz="1600" b="1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-30087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東北南部アメダス</a:t>
            </a:r>
            <a:r>
              <a:rPr lang="en-US" altLang="ja-JP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地点あたりの</a:t>
            </a:r>
            <a:r>
              <a:rPr lang="ja-JP" alt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大雨</a:t>
            </a:r>
            <a:r>
              <a:rPr lang="ja-JP" altLang="en-US" sz="32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発生回数</a:t>
            </a:r>
            <a:endParaRPr lang="ja-JP" altLang="en-US" sz="3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4048" y="6237312"/>
            <a:ext cx="856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日降水量の変化傾向は明瞭に確認</a:t>
            </a:r>
            <a:r>
              <a:rPr lang="ja-JP" altLang="en-US" dirty="0"/>
              <a:t>できない</a:t>
            </a:r>
            <a:r>
              <a:rPr lang="ja-JP" altLang="en-US" dirty="0" smtClean="0"/>
              <a:t>。→　短時間強雨の傾向はどうか？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06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62918" y="747172"/>
            <a:ext cx="870077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1,000 </a:t>
            </a:r>
            <a:r>
              <a:rPr lang="ja-JP" altLang="en-US" sz="1400" dirty="0"/>
              <a:t>地点あたりの発生回数に換算し比較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>
                <a:solidFill>
                  <a:srgbClr val="FF0000"/>
                </a:solidFill>
              </a:rPr>
              <a:t>時間降水量</a:t>
            </a:r>
            <a:r>
              <a:rPr lang="en-US" altLang="ja-JP" dirty="0">
                <a:solidFill>
                  <a:srgbClr val="FF0000"/>
                </a:solidFill>
              </a:rPr>
              <a:t>50mm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r>
              <a:rPr lang="ja-JP" altLang="en-US" sz="1400" dirty="0"/>
              <a:t>の年間観測回数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1976</a:t>
            </a:r>
            <a:r>
              <a:rPr lang="ja-JP" altLang="en-US" sz="1400" dirty="0"/>
              <a:t>～</a:t>
            </a:r>
            <a:r>
              <a:rPr lang="en-US" altLang="ja-JP" sz="1400" dirty="0"/>
              <a:t>2013</a:t>
            </a:r>
            <a:r>
              <a:rPr lang="ja-JP" altLang="en-US" sz="1400" dirty="0"/>
              <a:t>年で増加傾向が</a:t>
            </a:r>
            <a:r>
              <a:rPr lang="ja-JP" altLang="en-US" sz="1400" dirty="0" smtClean="0"/>
              <a:t>明瞭（</a:t>
            </a:r>
            <a:r>
              <a:rPr lang="ja-JP" altLang="en-US" sz="1400" dirty="0"/>
              <a:t>信頼度水準</a:t>
            </a:r>
            <a:r>
              <a:rPr lang="en-US" altLang="ja-JP" sz="1400" dirty="0"/>
              <a:t>95</a:t>
            </a:r>
            <a:r>
              <a:rPr lang="ja-JP" altLang="en-US" sz="1400" dirty="0"/>
              <a:t>％で統計的に有意）</a:t>
            </a:r>
            <a:r>
              <a:rPr lang="ja-JP" altLang="en-US" sz="1400" dirty="0" smtClean="0"/>
              <a:t>。全国では</a:t>
            </a:r>
            <a:r>
              <a:rPr lang="en-US" altLang="ja-JP" sz="1400" dirty="0" smtClean="0"/>
              <a:t>10</a:t>
            </a:r>
            <a:r>
              <a:rPr lang="ja-JP" altLang="en-US" sz="1400" dirty="0"/>
              <a:t>年</a:t>
            </a:r>
            <a:r>
              <a:rPr lang="ja-JP" altLang="en-US" sz="1400" dirty="0" smtClean="0"/>
              <a:t>当たり</a:t>
            </a:r>
            <a:r>
              <a:rPr lang="en-US" altLang="ja-JP" sz="1400" dirty="0" smtClean="0"/>
              <a:t>21.5</a:t>
            </a:r>
            <a:r>
              <a:rPr lang="ja-JP" altLang="en-US" sz="1400" dirty="0" smtClean="0"/>
              <a:t>回の割合で増加している。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※2014</a:t>
            </a:r>
            <a:r>
              <a:rPr lang="ja-JP" altLang="en-US" sz="1400" dirty="0"/>
              <a:t>年にアメダスが観測した１時間降水量</a:t>
            </a:r>
            <a:r>
              <a:rPr lang="en-US" altLang="ja-JP" sz="1400" dirty="0" smtClean="0"/>
              <a:t>50mm</a:t>
            </a:r>
            <a:r>
              <a:rPr lang="ja-JP" altLang="en-US" sz="1400" dirty="0" smtClean="0"/>
              <a:t>以上</a:t>
            </a:r>
            <a:r>
              <a:rPr lang="ja-JP" altLang="en-US" sz="1400" dirty="0"/>
              <a:t>の短時間強雨の</a:t>
            </a:r>
            <a:r>
              <a:rPr lang="en-US" altLang="ja-JP" sz="1400" dirty="0"/>
              <a:t>1,000 </a:t>
            </a:r>
            <a:r>
              <a:rPr lang="ja-JP" altLang="en-US" sz="1400" dirty="0"/>
              <a:t>地点あたりの発生回数（</a:t>
            </a:r>
            <a:r>
              <a:rPr lang="en-US" altLang="ja-JP" sz="1400" dirty="0"/>
              <a:t>8</a:t>
            </a:r>
            <a:r>
              <a:rPr lang="ja-JP" altLang="en-US" sz="1400" dirty="0"/>
              <a:t>月</a:t>
            </a:r>
            <a:r>
              <a:rPr lang="en-US" altLang="ja-JP" sz="1400" dirty="0"/>
              <a:t>31</a:t>
            </a:r>
            <a:r>
              <a:rPr lang="ja-JP" altLang="en-US" sz="1400" dirty="0"/>
              <a:t>日までのデータによる</a:t>
            </a:r>
            <a:r>
              <a:rPr lang="ja-JP" altLang="en-US" sz="1400" dirty="0" smtClean="0"/>
              <a:t>）は</a:t>
            </a:r>
            <a:r>
              <a:rPr lang="en-US" altLang="ja-JP" sz="1400" dirty="0" smtClean="0"/>
              <a:t>164</a:t>
            </a:r>
            <a:r>
              <a:rPr lang="ja-JP" altLang="en-US" sz="1400" dirty="0" smtClean="0"/>
              <a:t>回。</a:t>
            </a:r>
            <a:endParaRPr lang="ja-JP" altLang="en-US" sz="1400" dirty="0"/>
          </a:p>
          <a:p>
            <a:endParaRPr lang="ja-JP" altLang="en-US" sz="1100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637697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http://www.jma.go.jp/jma/kishou/info/heavyraintrend.html</a:t>
            </a:r>
            <a:endParaRPr lang="ja-JP" altLang="en-US" dirty="0"/>
          </a:p>
        </p:txBody>
      </p:sp>
      <p:pic>
        <p:nvPicPr>
          <p:cNvPr id="7" name="Picture 2" descr="１時間降水量50ミリ以上の発生回数のグラ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7764"/>
            <a:ext cx="6552728" cy="39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-27806" y="0"/>
            <a:ext cx="9171806" cy="692150"/>
          </a:xfrm>
          <a:prstGeom prst="rect">
            <a:avLst/>
          </a:prstGeom>
          <a:solidFill>
            <a:srgbClr val="1C437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ja-JP" altLang="en-US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アメダスでみる全国の短時間強</a:t>
            </a:r>
            <a:r>
              <a:rPr lang="ja-JP" altLang="en-US" sz="3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雨発生</a:t>
            </a:r>
            <a:r>
              <a:rPr lang="ja-JP" altLang="en-US" sz="3600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回数</a:t>
            </a:r>
            <a:endParaRPr lang="ja-JP" altLang="en-US" sz="3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4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1803</Words>
  <Application>Microsoft Office PowerPoint</Application>
  <PresentationFormat>画面に合わせる (4:3)</PresentationFormat>
  <Paragraphs>141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東北地方の大雨発生回数の現状と予測</vt:lpstr>
      <vt:lpstr>本日の内容</vt:lpstr>
      <vt:lpstr>PowerPoint プレゼンテーション</vt:lpstr>
      <vt:lpstr>PowerPoint プレゼンテーション</vt:lpstr>
      <vt:lpstr>【全国】アメダスで見た大雨発生回数の長期変化（1976〜2013年）</vt:lpstr>
      <vt:lpstr>東北地方のアメダス165地点の大雨発生回数（1979〜2013年）</vt:lpstr>
      <vt:lpstr>【東北北部】アメダス1地点あたりの大雨発生回数（1979〜2013年）</vt:lpstr>
      <vt:lpstr>【東北南部】アメダス1地点あたりの大雨発生回数（1979〜2013年）</vt:lpstr>
      <vt:lpstr>PowerPoint プレゼンテーション</vt:lpstr>
      <vt:lpstr>PowerPoint プレゼンテーション</vt:lpstr>
      <vt:lpstr>東北地方のアメダス165地点の短時間強雨発生回数（1979〜2013年）</vt:lpstr>
      <vt:lpstr>【東北北部】アメダス1地点あたりの短時間強雨発生回数（1979〜2013年）</vt:lpstr>
      <vt:lpstr>【東北南部】アメダス1地点あたりの短時間強雨発生回数（1979〜2013年）</vt:lpstr>
      <vt:lpstr>東北地方の大雨発生回数の予測</vt:lpstr>
      <vt:lpstr>東北地方の短時間強雨発生回数の予測</vt:lpstr>
      <vt:lpstr>まとめ</vt:lpstr>
      <vt:lpstr>おわり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気温と降水量の長期変化傾向</dc:title>
  <dc:creator>池田 友紀子</dc:creator>
  <cp:lastModifiedBy>fukui</cp:lastModifiedBy>
  <cp:revision>49</cp:revision>
  <cp:lastPrinted>2014-10-06T08:11:09Z</cp:lastPrinted>
  <dcterms:created xsi:type="dcterms:W3CDTF">2014-10-03T01:54:12Z</dcterms:created>
  <dcterms:modified xsi:type="dcterms:W3CDTF">2014-10-16T11:06:43Z</dcterms:modified>
</cp:coreProperties>
</file>