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78" r:id="rId5"/>
    <p:sldId id="279" r:id="rId6"/>
    <p:sldId id="317" r:id="rId7"/>
    <p:sldId id="318" r:id="rId8"/>
    <p:sldId id="299" r:id="rId9"/>
    <p:sldId id="280" r:id="rId10"/>
    <p:sldId id="300" r:id="rId11"/>
    <p:sldId id="319" r:id="rId12"/>
    <p:sldId id="313" r:id="rId13"/>
    <p:sldId id="281" r:id="rId14"/>
    <p:sldId id="301" r:id="rId15"/>
    <p:sldId id="302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31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42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4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09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3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67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78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30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737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26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3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31001-BD98-4F77-AA1C-B4DE07DE893F}" type="datetimeFigureOut">
              <a:rPr kumimoji="1" lang="ja-JP" altLang="en-US" smtClean="0"/>
              <a:t>2014/10/10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2B98-6D65-429F-9556-73CB90153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762" y="5052545"/>
            <a:ext cx="5637010" cy="882119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気象庁 気候情報課 気候リスク管理技術係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宮脇 祥一郎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ja-JP" altLang="en-US" sz="6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気候リスク管理</a:t>
            </a:r>
            <a:r>
              <a:rPr lang="ja-JP" altLang="en-US" sz="60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en-US" altLang="ja-JP" sz="60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60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60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使える</a:t>
            </a:r>
            <a:r>
              <a:rPr lang="ja-JP" altLang="en-US" sz="6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ツール</a:t>
            </a:r>
            <a:endParaRPr kumimoji="1" lang="ja-JP" altLang="en-US" sz="60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11552" y="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10/8-9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：第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回ヤマセ研究会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5" y="275131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など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4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アウトライン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/>
          </a:bodyPr>
          <a:lstStyle/>
          <a:p>
            <a:pPr marL="502920" indent="-4572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気候リスク管理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のポータルサイト</a:t>
            </a:r>
            <a:endParaRPr lang="en-US" altLang="ja-JP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の気象データ・ダウンロード</a:t>
            </a:r>
            <a:endParaRPr kumimoji="1" lang="en-US" altLang="ja-JP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過去の気温確率予測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ダウンロード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計画中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1026" name="Picture 2" descr="C:\Users\JMA3256\AppData\Local\Microsoft\Windows\Temporary Internet Files\Content.IE5\5MRTBLXY\MC900441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017606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562074"/>
          </a:xfrm>
        </p:spPr>
        <p:txBody>
          <a:bodyPr>
            <a:noAutofit/>
          </a:bodyPr>
          <a:lstStyle/>
          <a:p>
            <a:pPr marL="502920" indent="-457200"/>
            <a:r>
              <a:rPr lang="en-US" altLang="ja-JP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計画中</a:t>
            </a:r>
            <a:r>
              <a:rPr lang="en-US" altLang="ja-JP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sz="2800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 </a:t>
            </a:r>
            <a:r>
              <a:rPr lang="ja-JP" altLang="en-US" sz="2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過去の気温確率予測</a:t>
            </a:r>
            <a:r>
              <a:rPr lang="en-US" altLang="ja-JP" sz="2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sz="2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</a:t>
            </a:r>
            <a:r>
              <a:rPr lang="en-US" altLang="ja-JP" sz="2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sz="2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データ・ダウンロード</a:t>
            </a:r>
            <a:endParaRPr lang="en-US" altLang="ja-JP" sz="22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23528" y="5877272"/>
            <a:ext cx="8496944" cy="792088"/>
          </a:xfrm>
          <a:prstGeom prst="roundRect">
            <a:avLst>
              <a:gd name="adj" fmla="val 12415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・過去の気温確率予測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ダウンロード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2014</a:t>
            </a:r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年秋ごろ～　公開予定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7170" name="Picture 2" descr="C:\Users\JMA3256\Desktop\screenshot.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/>
        </p:blipFill>
        <p:spPr bwMode="auto">
          <a:xfrm>
            <a:off x="1027033" y="908720"/>
            <a:ext cx="710467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31094"/>
            <a:ext cx="8363272" cy="850106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気温確率予測</a:t>
            </a:r>
            <a:r>
              <a:rPr lang="ja-JP" altLang="en-US" sz="2800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資料</a:t>
            </a:r>
            <a:r>
              <a:rPr lang="en-US" altLang="ja-JP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</a:t>
            </a:r>
            <a:r>
              <a:rPr lang="en-US" altLang="ja-JP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</a:t>
            </a:r>
            <a:r>
              <a:rPr lang="en-US" altLang="ja-JP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/>
            </a:r>
            <a:br>
              <a:rPr lang="en-US" altLang="ja-JP" sz="2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</a:br>
            <a:r>
              <a:rPr lang="en-US" altLang="ja-JP" sz="16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http://www.data.jma.go.jp/risk/probability/</a:t>
            </a:r>
            <a:endParaRPr kumimoji="1" lang="ja-JP" altLang="en-US" sz="16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8195" name="Picture 3" descr="C:\Users\JMA3256\Desktop\screenshot.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0" y="1162290"/>
            <a:ext cx="5375498" cy="55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725785" y="1615920"/>
            <a:ext cx="3905236" cy="707886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最新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のガイダンス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過去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初期値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2000" b="1" dirty="0" smtClean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すでに取得できるが・・・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307418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不確実性を含む確率情報であるため・・・</a:t>
            </a:r>
            <a:endParaRPr kumimoji="1"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・どの程度あたるのか、有効性を確認してから利用したい。</a:t>
            </a:r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・過去の複数事例で検証して有効性を確かめたい。</a:t>
            </a:r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kumimoji="1"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予測情報のより効果的な利用のために･･･</a:t>
            </a:r>
            <a:endParaRPr kumimoji="1" lang="ja-JP" altLang="en-US" sz="32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4" name="Picture 2" descr="C:\Users\JMA3256\Desktop\screenshot.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9" b="15616"/>
          <a:stretch/>
        </p:blipFill>
        <p:spPr bwMode="auto">
          <a:xfrm>
            <a:off x="323528" y="1101646"/>
            <a:ext cx="2513588" cy="56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981132" y="1679036"/>
            <a:ext cx="5904656" cy="1461932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1981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～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2010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年の（現在の技術による）予測実験の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ガイダンスデータの取得も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↓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より多くの事例で有効性を確認できる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981132" y="3261458"/>
            <a:ext cx="5904656" cy="599590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初期値は任意の時期（季節ごと）など指定して取得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981132" y="4413586"/>
            <a:ext cx="5904656" cy="599590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任意の気温以上・以下となる確率を表示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79912" y="6021288"/>
            <a:ext cx="510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機能の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概要（選択画面）</a:t>
            </a:r>
            <a:endParaRPr kumimoji="1"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987824" y="5133666"/>
            <a:ext cx="5904656" cy="599590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複数地点（地域）をまとめてダウンロード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MA3256\Desktop\screenshot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994"/>
            <a:ext cx="7920880" cy="63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70780" y="6269250"/>
            <a:ext cx="359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機能の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概要（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データ表示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画面）</a:t>
            </a:r>
            <a:endParaRPr kumimoji="1"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796136" y="3212976"/>
            <a:ext cx="3168352" cy="792088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参考のため、平年値、平年との差、実況値を予測値の横に併記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802828" y="4149080"/>
            <a:ext cx="3161660" cy="792088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（オプション）任意の気温以上（以下）となる確率も表示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02828" y="5093568"/>
            <a:ext cx="3161660" cy="567680"/>
          </a:xfrm>
          <a:prstGeom prst="roundRect">
            <a:avLst>
              <a:gd name="adj" fmla="val 18714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簡易グラフで精度を実感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580112" y="476672"/>
            <a:ext cx="2664295" cy="2520280"/>
          </a:xfrm>
          <a:prstGeom prst="roundRect">
            <a:avLst>
              <a:gd name="adj" fmla="val 4940"/>
            </a:avLst>
          </a:prstGeom>
          <a:noFill/>
          <a:ln w="50800"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20256" y="274638"/>
            <a:ext cx="8229600" cy="63408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kumimoji="1"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ダウンロードした</a:t>
            </a:r>
            <a:r>
              <a:rPr kumimoji="1" lang="en-US" altLang="ja-JP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CSV</a:t>
            </a:r>
            <a:r>
              <a:rPr kumimoji="1"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で･･･</a:t>
            </a:r>
            <a:endParaRPr kumimoji="1" lang="ja-JP" altLang="en-US" sz="32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668712" y="620688"/>
            <a:ext cx="3312368" cy="1440160"/>
          </a:xfrm>
          <a:prstGeom prst="roundRect">
            <a:avLst>
              <a:gd name="adj" fmla="val 6289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地点：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福島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1981~2010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年の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30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年分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8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月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日初期値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8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月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13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日からの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28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日平均気温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220486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水稲の高温障害を想定して、有効性を簡易チェックしてみる</a:t>
            </a:r>
            <a:endParaRPr lang="en-US" altLang="ja-JP" sz="20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実況値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　橙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　赤</a:t>
            </a:r>
            <a:endParaRPr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以上確率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％～　橙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％～　赤</a:t>
            </a:r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54477"/>
              </p:ext>
            </p:extLst>
          </p:nvPr>
        </p:nvGraphicFramePr>
        <p:xfrm>
          <a:off x="414007" y="919844"/>
          <a:ext cx="5004910" cy="5593879"/>
        </p:xfrm>
        <a:graphic>
          <a:graphicData uri="http://schemas.openxmlformats.org/drawingml/2006/table">
            <a:tbl>
              <a:tblPr/>
              <a:tblGrid>
                <a:gridCol w="598114"/>
                <a:gridCol w="598114"/>
                <a:gridCol w="598114"/>
                <a:gridCol w="598114"/>
                <a:gridCol w="742487"/>
                <a:gridCol w="742487"/>
                <a:gridCol w="384993"/>
                <a:gridCol w="742487"/>
              </a:tblGrid>
              <a:tr h="34408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初期値年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予測開始月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予測開始日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予測日数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アンサンブル平均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sng" strike="noStrike" dirty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実況値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平年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sng" strike="noStrike" dirty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26℃</a:t>
                      </a:r>
                      <a:r>
                        <a:rPr lang="ja-JP" altLang="en-US" sz="1100" b="1" i="0" u="sng" strike="noStrike" dirty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以上の確率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1985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25.7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26.9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40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1988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21.9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26.3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26.1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61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1995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17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1998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2001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2002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2003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2004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24.7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2005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2006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2007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2008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2009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2010</a:t>
                      </a: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27.7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45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JMA3256\AppData\Local\Microsoft\Windows\Temporary Internet Files\Content.IE5\2Z72CEA4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368152" cy="14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508104" y="630932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CSV(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抜粋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0360"/>
              </p:ext>
            </p:extLst>
          </p:nvPr>
        </p:nvGraphicFramePr>
        <p:xfrm>
          <a:off x="395536" y="980728"/>
          <a:ext cx="5040560" cy="5543443"/>
        </p:xfrm>
        <a:graphic>
          <a:graphicData uri="http://schemas.openxmlformats.org/drawingml/2006/table">
            <a:tbl>
              <a:tblPr/>
              <a:tblGrid>
                <a:gridCol w="648072"/>
                <a:gridCol w="504056"/>
                <a:gridCol w="504056"/>
                <a:gridCol w="434368"/>
                <a:gridCol w="645752"/>
                <a:gridCol w="864096"/>
                <a:gridCol w="576064"/>
                <a:gridCol w="864096"/>
              </a:tblGrid>
              <a:tr h="1905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初期値年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予測開始月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予測開始日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予測日数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アンサンブル平均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sng" strike="noStrike" dirty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実況値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平年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sng" strike="noStrike" dirty="0" smtClean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20℃</a:t>
                      </a:r>
                      <a:r>
                        <a:rPr lang="ja-JP" altLang="en-US" sz="1100" b="1" i="0" u="sng" strike="noStrike" dirty="0" smtClean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以下の</a:t>
                      </a:r>
                      <a:r>
                        <a:rPr lang="ja-JP" altLang="en-US" sz="1100" b="1" i="0" u="sng" strike="noStrike" dirty="0">
                          <a:solidFill>
                            <a:srgbClr val="C00000"/>
                          </a:solidFill>
                          <a:effectLst/>
                          <a:latin typeface="Meiryo"/>
                        </a:rPr>
                        <a:t>確率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1981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1982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1983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1984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1985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1986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1987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8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1988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17.6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1989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1990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1991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1992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1993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21.4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18.5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1994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23.8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1995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1996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21.6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1997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23.8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1998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21.7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1999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21.7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26.3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2000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2001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26.5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2002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22.8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6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2003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17.6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2004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25.6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2005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2006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20.9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5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2007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2008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23.3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2009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22.1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2010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20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7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24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28.2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23.1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/>
                        </a:rPr>
                        <a:t>1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0256" y="274638"/>
            <a:ext cx="8229600" cy="63408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kumimoji="1"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ダウンロードした</a:t>
            </a:r>
            <a:r>
              <a:rPr kumimoji="1" lang="en-US" altLang="ja-JP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CSV</a:t>
            </a:r>
            <a:r>
              <a:rPr kumimoji="1"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で･･･</a:t>
            </a:r>
            <a:endParaRPr kumimoji="1" lang="ja-JP" altLang="en-US" sz="32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668712" y="620688"/>
            <a:ext cx="3312368" cy="1440160"/>
          </a:xfrm>
          <a:prstGeom prst="roundRect">
            <a:avLst>
              <a:gd name="adj" fmla="val 6289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地点：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仙台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1981~2010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年の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30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年分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7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月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日初期値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7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月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20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日からの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7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日平均気温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220486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水稲の低温障害を想定して、有効性を簡易チェックしてみる</a:t>
            </a:r>
            <a:endParaRPr lang="en-US" altLang="ja-JP" sz="20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実況値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21℃</a:t>
            </a:r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水色</a:t>
            </a:r>
            <a:endParaRPr kumimoji="1" lang="en-US" altLang="ja-JP" sz="20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20℃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青</a:t>
            </a:r>
            <a:endParaRPr lang="en-US" altLang="ja-JP" sz="2000" b="1" dirty="0" smtClean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℃以下確率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％～　水色</a:t>
            </a:r>
            <a:endParaRPr kumimoji="1" lang="en-US" altLang="ja-JP" sz="20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kumimoji="1"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％～　青</a:t>
            </a:r>
            <a:endParaRPr kumimoji="1" lang="en-US" altLang="ja-JP" sz="2000" b="1" dirty="0" smtClean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2" descr="C:\Users\JMA3256\AppData\Local\Microsoft\Windows\Temporary Internet Files\Content.IE5\2Z72CEA4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368152" cy="14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508104" y="630932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CSV(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抜粋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そのほかの用途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kumimoji="1" lang="en-US" altLang="ja-JP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CSV</a:t>
            </a: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データの値を使って、平年値（気候値予報）</a:t>
            </a:r>
            <a:r>
              <a:rPr kumimoji="1" lang="en-US" altLang="ja-JP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vs</a:t>
            </a: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予測値などの統計的な検証も簡単にできます。</a:t>
            </a:r>
            <a:endParaRPr kumimoji="1"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・より具体的な指数や指標を、予測値を使って計算し、有効性を検証。</a:t>
            </a:r>
            <a:endParaRPr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・ガイダンス値を統計的ダウンスケーリング（メッシュ化）等を用い、さらに細かくして活用する。</a:t>
            </a:r>
            <a:endParaRPr kumimoji="1"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45720" indent="0" algn="r">
              <a:buNone/>
            </a:pPr>
            <a:r>
              <a:rPr kumimoji="1" lang="ja-JP" altLang="en-US" sz="18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などなど</a:t>
            </a:r>
            <a:endParaRPr kumimoji="1" lang="ja-JP" altLang="en-US" sz="18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411760" y="5661248"/>
            <a:ext cx="6408712" cy="720080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公開にあたっては、ぜひご活用ください！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おわり</a:t>
            </a:r>
            <a:endParaRPr kumimoji="1" lang="ja-JP" altLang="en-US" sz="36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 anchor="ctr">
            <a:normAutofit/>
          </a:bodyPr>
          <a:lstStyle/>
          <a:p>
            <a:pPr marL="361950" indent="-3175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ご意見、ご感想</a:t>
            </a:r>
            <a:endParaRPr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361950" indent="-3175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このように活用している</a:t>
            </a:r>
            <a:endParaRPr kumimoji="1"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361950" indent="-3175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こうしたらもっと使える</a:t>
            </a:r>
            <a:endParaRPr kumimoji="1"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361950" indent="-317500">
              <a:buFont typeface="Wingdings" panose="05000000000000000000" pitchFamily="2" charset="2"/>
              <a:buChar char="l"/>
            </a:pPr>
            <a:endParaRPr kumimoji="1" lang="en-US" altLang="ja-JP" sz="10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　</a:t>
            </a: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など、ありましたら </a:t>
            </a:r>
            <a:endParaRPr kumimoji="1" lang="en-US" altLang="ja-JP" sz="24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　気象庁 気候情報課 気候リスク管理技術係 まで</a:t>
            </a:r>
            <a:endParaRPr kumimoji="1" lang="ja-JP" altLang="en-US" sz="24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5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アウトライン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/>
          </a:bodyPr>
          <a:lstStyle/>
          <a:p>
            <a:pPr marL="502920" indent="-457200"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気候リスク管理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のポータルサイト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kumimoji="1"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の気象データ・ダウンロード</a:t>
            </a:r>
            <a:endParaRPr kumimoji="1" lang="en-US" altLang="ja-JP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過去の気温確率予測</a:t>
            </a:r>
            <a:r>
              <a:rPr lang="en-US" altLang="ja-JP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</a:t>
            </a:r>
            <a:r>
              <a:rPr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ダウンロード</a:t>
            </a:r>
            <a:r>
              <a:rPr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計画中</a:t>
            </a:r>
            <a:r>
              <a:rPr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1026" name="Picture 2" descr="C:\Users\JMA3256\AppData\Local\Microsoft\Windows\Temporary Internet Files\Content.IE5\5MRTBLXY\MC900441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017606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JMA3256\Desktop\screenshot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04" y="3623252"/>
            <a:ext cx="6398655" cy="31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MA3256\Desktop\screenshot.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/>
          <a:stretch/>
        </p:blipFill>
        <p:spPr bwMode="auto">
          <a:xfrm>
            <a:off x="3685858" y="970402"/>
            <a:ext cx="5458142" cy="24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気候リスク管理のポータルサイト</a:t>
            </a:r>
            <a:endParaRPr kumimoji="1" lang="ja-JP" altLang="en-US" sz="32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52536" y="1412776"/>
            <a:ext cx="4176464" cy="4968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ja-JP" altLang="en-US" sz="40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「みませんか」</a:t>
            </a:r>
            <a:endParaRPr lang="en-US" altLang="ja-JP" sz="4000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45720" indent="0" algn="ctr">
              <a:buNone/>
            </a:pPr>
            <a:r>
              <a:rPr lang="ja-JP" altLang="en-US" sz="36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で検索</a:t>
            </a:r>
            <a:endParaRPr kumimoji="1" lang="ja-JP" altLang="en-US" sz="36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35240" y="2206394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</a:t>
            </a:r>
            <a:r>
              <a:rPr kumimoji="1" lang="ja-JP" altLang="en-US" sz="2800" dirty="0" smtClean="0"/>
              <a:t>社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35240" y="4797151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Y</a:t>
            </a:r>
            <a:r>
              <a:rPr kumimoji="1" lang="ja-JP" altLang="en-US" sz="2800" dirty="0" smtClean="0"/>
              <a:t>社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3685858" y="2212084"/>
            <a:ext cx="4486541" cy="1216916"/>
          </a:xfrm>
          <a:prstGeom prst="roundRect">
            <a:avLst/>
          </a:prstGeom>
          <a:noFill/>
          <a:ln w="50800"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771800" y="4808037"/>
            <a:ext cx="5400599" cy="1216916"/>
          </a:xfrm>
          <a:prstGeom prst="roundRect">
            <a:avLst/>
          </a:prstGeom>
          <a:noFill/>
          <a:ln w="50800"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MA3256\Desktop\気象庁｜気象情報を活用して気候の影響を軽減してみませんか？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27286"/>
          <a:stretch/>
        </p:blipFill>
        <p:spPr bwMode="auto">
          <a:xfrm>
            <a:off x="3485583" y="660106"/>
            <a:ext cx="5387766" cy="5587291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04644" y="160176"/>
            <a:ext cx="454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気候リスク管理に関する情報がまとまっています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63338" y="434791"/>
            <a:ext cx="3177967" cy="936104"/>
          </a:xfrm>
          <a:prstGeom prst="roundRect">
            <a:avLst>
              <a:gd name="adj" fmla="val 12415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リスク管理のプロセスに関する解説（ハウツー）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81419" y="6381328"/>
            <a:ext cx="32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http://www.data.jma.go.jp/risk/</a:t>
            </a:r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63337" y="1523294"/>
            <a:ext cx="3177967" cy="1536375"/>
          </a:xfrm>
          <a:prstGeom prst="roundRect">
            <a:avLst>
              <a:gd name="adj" fmla="val 12415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気候リスク管理の事例集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endParaRPr lang="en-US" altLang="ja-JP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・農業分野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・アパレル分野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52586" y="3236819"/>
            <a:ext cx="3177967" cy="3288525"/>
          </a:xfrm>
          <a:prstGeom prst="roundRect">
            <a:avLst>
              <a:gd name="adj" fmla="val 5222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気候リスク管理に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使えるツール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endParaRPr lang="en-US" altLang="ja-JP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の観測値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過去の気象データ</a:t>
            </a:r>
            <a:r>
              <a:rPr kumimoji="1"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・ダウンロード</a:t>
            </a:r>
            <a:endParaRPr kumimoji="1"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http://www.data.jma.go.jp/risk/obsdl/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endParaRPr kumimoji="1" lang="en-US" altLang="ja-JP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週目以降の気温予測値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各種予測資料（異常天候早期警戒情報・１か月予報）</a:t>
            </a:r>
            <a:r>
              <a:rPr kumimoji="1"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http://www.data.jma.go.jp/risk/probability/</a:t>
            </a:r>
            <a:endParaRPr kumimoji="1"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27355" y="160176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農業分野での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気候リスク管理の実例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34791"/>
            <a:ext cx="3024336" cy="1626058"/>
          </a:xfrm>
          <a:prstGeom prst="roundRect">
            <a:avLst>
              <a:gd name="adj" fmla="val 7825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水稲栽培への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週目の気温予測の活用事例：</a:t>
            </a:r>
            <a:endParaRPr kumimoji="1" lang="en-US" altLang="ja-JP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algn="ctr"/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東北農研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×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岩手県立大学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×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気象庁</a:t>
            </a:r>
            <a:endParaRPr kumimoji="1"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78232" y="6381328"/>
            <a:ext cx="472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http://www.data.jma.go.jp/risk/taio_jiturei.html</a:t>
            </a:r>
            <a:endParaRPr lang="ja-JP" altLang="en-US" dirty="0"/>
          </a:p>
        </p:txBody>
      </p:sp>
      <p:pic>
        <p:nvPicPr>
          <p:cNvPr id="9" name="Picture 2" descr="C:\Users\JMA3256\Desktop\気象庁  農業分野における気候リスクへの対応の実例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57317"/>
          <a:stretch/>
        </p:blipFill>
        <p:spPr bwMode="auto">
          <a:xfrm>
            <a:off x="3707904" y="621063"/>
            <a:ext cx="5170639" cy="5731690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323528" y="2420887"/>
            <a:ext cx="3168352" cy="3888433"/>
          </a:xfrm>
          <a:prstGeom prst="wedgeRectCallout">
            <a:avLst>
              <a:gd name="adj1" fmla="val 58533"/>
              <a:gd name="adj2" fmla="val -64395"/>
            </a:avLst>
          </a:prstGeom>
          <a:solidFill>
            <a:schemeClr val="accent2">
              <a:alpha val="35000"/>
            </a:schemeClr>
          </a:solidFill>
          <a:ln>
            <a:gradFill>
              <a:gsLst>
                <a:gs pos="0">
                  <a:schemeClr val="accent2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農研機構との共同研究：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「気候予測情報を活用した農業技術情報の高度化に関する研究」報告書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中間報告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</a:p>
          <a:p>
            <a:endParaRPr lang="en-US" altLang="ja-JP" sz="800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・水稲低温障害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・水稲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高温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障害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追肥法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・小麦赤カビ病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・野良イモ防除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・メッシュ農業気象データ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endParaRPr lang="en-US" altLang="ja-JP" sz="800" dirty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等への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週目以降の予測値の活用などの事例が見られます。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79912" y="1484783"/>
            <a:ext cx="3240359" cy="360041"/>
          </a:xfrm>
          <a:prstGeom prst="roundRect">
            <a:avLst>
              <a:gd name="adj" fmla="val 4144"/>
            </a:avLst>
          </a:prstGeom>
          <a:noFill/>
          <a:ln w="50800"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2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アウトライン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/>
          </a:bodyPr>
          <a:lstStyle/>
          <a:p>
            <a:pPr marL="502920" indent="-4572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気候リスク管理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のポータルサイト</a:t>
            </a:r>
            <a:endParaRPr lang="en-US" altLang="ja-JP" dirty="0" smtClean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の気象データ・ダウンロード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過去の気温確率予測</a:t>
            </a:r>
            <a:r>
              <a:rPr lang="en-US" altLang="ja-JP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ガイダンス</a:t>
            </a:r>
            <a:r>
              <a:rPr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データ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ダウンロード</a:t>
            </a:r>
            <a:r>
              <a:rPr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(</a:t>
            </a:r>
            <a:r>
              <a:rPr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計画中</a:t>
            </a:r>
            <a:r>
              <a:rPr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)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1026" name="Picture 2" descr="C:\Users\JMA3256\AppData\Local\Microsoft\Windows\Temporary Internet Files\Content.IE5\5MRTBLXY\MC9004419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017606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lang="ja-JP" altLang="en-US" sz="32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の気象データ・ダウンロード</a:t>
            </a:r>
            <a:endParaRPr kumimoji="1" lang="ja-JP" altLang="en-US" sz="32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5122" name="Picture 2" descr="C:\Users\JMA3256\Desktop\screenshot.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12768" cy="45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23528" y="5877272"/>
            <a:ext cx="8496944" cy="792088"/>
          </a:xfrm>
          <a:prstGeom prst="roundRect">
            <a:avLst>
              <a:gd name="adj" fmla="val 12415"/>
            </a:avLst>
          </a:prstGeom>
          <a:solidFill>
            <a:schemeClr val="accent1">
              <a:alpha val="36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・気象観測データの地点、期間、要素等をカスタマイズしてのダウンロード取得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・詳しい機能や利用法などは、第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8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回ヤマセ研究会資料（荒井さん）が参考になります。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MA3256\Desktop\screenshot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85" y="2410949"/>
            <a:ext cx="5150272" cy="41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の気象データ・ダウンロードのバージョンアップ</a:t>
            </a:r>
            <a:endParaRPr kumimoji="1" lang="ja-JP" altLang="en-US" sz="24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45720" indent="0">
              <a:buNone/>
            </a:pPr>
            <a:r>
              <a:rPr kumimoji="1"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2014</a:t>
            </a: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年</a:t>
            </a:r>
            <a:r>
              <a:rPr kumimoji="1"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9</a:t>
            </a: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月</a:t>
            </a:r>
            <a:r>
              <a:rPr kumimoji="1" lang="en-US" altLang="ja-JP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17</a:t>
            </a:r>
            <a:r>
              <a:rPr kumimoji="1" lang="ja-JP" altLang="en-US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日～</a:t>
            </a:r>
            <a:endParaRPr kumimoji="1" lang="ja-JP" altLang="en-US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pic>
        <p:nvPicPr>
          <p:cNvPr id="4098" name="Picture 2" descr="C:\Users\JMA3256\Desktop\screenshot.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2"/>
          <a:stretch/>
        </p:blipFill>
        <p:spPr bwMode="auto">
          <a:xfrm>
            <a:off x="395536" y="1556793"/>
            <a:ext cx="2988851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539552" y="2276872"/>
            <a:ext cx="1080119" cy="504056"/>
          </a:xfrm>
          <a:prstGeom prst="roundRect">
            <a:avLst/>
          </a:prstGeom>
          <a:noFill/>
          <a:ln w="50800"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3284924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別値の項目が増えました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4167" y="1656896"/>
            <a:ext cx="522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別データを時系列的に取得、</a:t>
            </a:r>
            <a:endParaRPr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CSV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ファイルでダウンロードできるようになりました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MA3256\Desktop\screenshot.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6899"/>
            <a:ext cx="4391794" cy="37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過去</a:t>
            </a:r>
            <a:r>
              <a:rPr lang="ja-JP" altLang="en-US" sz="2400" dirty="0" smtClean="0">
                <a:latin typeface="Meiryo" panose="020B0604030504040204" pitchFamily="50" charset="-128"/>
                <a:ea typeface="Meiryo" panose="020B0604030504040204" pitchFamily="50" charset="-128"/>
                <a:cs typeface="Meiryo" panose="020B0604030504040204" pitchFamily="50" charset="-128"/>
              </a:rPr>
              <a:t>の気象データ・ダウンロードのバージョンアップ</a:t>
            </a:r>
            <a:endParaRPr kumimoji="1" lang="ja-JP" altLang="en-US" sz="2400" dirty="0">
              <a:latin typeface="Meiryo" panose="020B0604030504040204" pitchFamily="50" charset="-128"/>
              <a:ea typeface="Meiryo" panose="020B0604030504040204" pitchFamily="50" charset="-128"/>
              <a:cs typeface="Meiryo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39551" y="3501008"/>
            <a:ext cx="3038943" cy="792088"/>
          </a:xfrm>
          <a:prstGeom prst="roundRect">
            <a:avLst/>
          </a:prstGeom>
          <a:noFill/>
          <a:ln w="50800"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1" y="4664956"/>
            <a:ext cx="26228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必要な時間帯を絞って</a:t>
            </a:r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・日中</a:t>
            </a:r>
            <a:endParaRPr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・夜間</a:t>
            </a:r>
            <a:endParaRPr kumimoji="1"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・営業時間内</a:t>
            </a:r>
            <a:endParaRPr lang="en-US" altLang="ja-JP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のみの取得もできます。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3848" y="1732746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期間のカスタマイズ画面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47" name="Picture 3" descr="C:\Users\JMA3256\Desktop\screenshot.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342590" cy="40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1060</TotalTime>
  <Words>1341</Words>
  <Application>Microsoft Office PowerPoint</Application>
  <PresentationFormat>画面に合わせる (4:3)</PresentationFormat>
  <Paragraphs>630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スリップストリーム</vt:lpstr>
      <vt:lpstr>Office ​​テーマ</vt:lpstr>
      <vt:lpstr>気候リスク管理に 使えるツール</vt:lpstr>
      <vt:lpstr>アウトライン</vt:lpstr>
      <vt:lpstr>気候リスク管理のポータルサイト</vt:lpstr>
      <vt:lpstr>PowerPoint プレゼンテーション</vt:lpstr>
      <vt:lpstr>PowerPoint プレゼンテーション</vt:lpstr>
      <vt:lpstr>アウトライン</vt:lpstr>
      <vt:lpstr>過去の気象データ・ダウンロード</vt:lpstr>
      <vt:lpstr>過去の気象データ・ダウンロードのバージョンアップ</vt:lpstr>
      <vt:lpstr>過去の気象データ・ダウンロードのバージョンアップ</vt:lpstr>
      <vt:lpstr>アウトライン</vt:lpstr>
      <vt:lpstr>(計画中) 過去の気温確率予測(ガイダンス)データ・ダウンロード</vt:lpstr>
      <vt:lpstr>気温確率予測資料(ガイダンス)データ http://www.data.jma.go.jp/risk/probability/</vt:lpstr>
      <vt:lpstr>予測情報のより効果的な利用のために･･･</vt:lpstr>
      <vt:lpstr>PowerPoint プレゼンテーション</vt:lpstr>
      <vt:lpstr>ダウンロードしたCSVで･･･</vt:lpstr>
      <vt:lpstr>ダウンロードしたCSVで･･･</vt:lpstr>
      <vt:lpstr>そのほかの用途</vt:lpstr>
      <vt:lpstr>おわり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気候リスク管理に 使えるツール</dc:title>
  <dc:creator>気象庁</dc:creator>
  <cp:lastModifiedBy>気象庁</cp:lastModifiedBy>
  <cp:revision>58</cp:revision>
  <dcterms:created xsi:type="dcterms:W3CDTF">2014-10-03T00:42:56Z</dcterms:created>
  <dcterms:modified xsi:type="dcterms:W3CDTF">2014-10-10T07:32:00Z</dcterms:modified>
</cp:coreProperties>
</file>