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41" r:id="rId2"/>
    <p:sldId id="427" r:id="rId3"/>
    <p:sldId id="299" r:id="rId4"/>
    <p:sldId id="442" r:id="rId5"/>
    <p:sldId id="428" r:id="rId6"/>
    <p:sldId id="434" r:id="rId7"/>
    <p:sldId id="446" r:id="rId8"/>
    <p:sldId id="436" r:id="rId9"/>
    <p:sldId id="379" r:id="rId10"/>
    <p:sldId id="429" r:id="rId11"/>
    <p:sldId id="380" r:id="rId12"/>
    <p:sldId id="430" r:id="rId13"/>
    <p:sldId id="445" r:id="rId14"/>
    <p:sldId id="444" r:id="rId15"/>
    <p:sldId id="406" r:id="rId16"/>
    <p:sldId id="342" r:id="rId1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FF"/>
    <a:srgbClr val="FFFFCC"/>
    <a:srgbClr val="800000"/>
    <a:srgbClr val="99FF99"/>
    <a:srgbClr val="FFCCCC"/>
    <a:srgbClr val="008000"/>
    <a:srgbClr val="33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7" autoAdjust="0"/>
    <p:restoredTop sz="98079" autoAdjust="0"/>
  </p:normalViewPr>
  <p:slideViewPr>
    <p:cSldViewPr>
      <p:cViewPr varScale="1">
        <p:scale>
          <a:sx n="70" d="100"/>
          <a:sy n="70" d="100"/>
        </p:scale>
        <p:origin x="-510" y="-90"/>
      </p:cViewPr>
      <p:guideLst>
        <p:guide orient="horz" pos="436"/>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939" y="1"/>
            <a:ext cx="2949099" cy="496967"/>
          </a:xfrm>
          <a:prstGeom prst="rect">
            <a:avLst/>
          </a:prstGeom>
        </p:spPr>
        <p:txBody>
          <a:bodyPr vert="horz" lIns="91440" tIns="45720" rIns="91440" bIns="45720" rtlCol="0"/>
          <a:lstStyle>
            <a:lvl1pPr algn="r">
              <a:defRPr sz="1200"/>
            </a:lvl1pPr>
          </a:lstStyle>
          <a:p>
            <a:fld id="{45601D44-EA25-4550-9D57-068501A859BE}" type="datetimeFigureOut">
              <a:rPr kumimoji="1" lang="ja-JP" altLang="en-US" smtClean="0"/>
              <a:pPr/>
              <a:t>2015/2/28</a:t>
            </a:fld>
            <a:endParaRPr kumimoji="1" lang="ja-JP" altLang="en-US"/>
          </a:p>
        </p:txBody>
      </p:sp>
      <p:sp>
        <p:nvSpPr>
          <p:cNvPr id="4" name="フッター プレースホルダ 3"/>
          <p:cNvSpPr>
            <a:spLocks noGrp="1"/>
          </p:cNvSpPr>
          <p:nvPr>
            <p:ph type="ftr" sz="quarter" idx="2"/>
          </p:nvPr>
        </p:nvSpPr>
        <p:spPr>
          <a:xfrm>
            <a:off x="0" y="9440774"/>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939" y="9440774"/>
            <a:ext cx="2949099" cy="496967"/>
          </a:xfrm>
          <a:prstGeom prst="rect">
            <a:avLst/>
          </a:prstGeom>
        </p:spPr>
        <p:txBody>
          <a:bodyPr vert="horz" lIns="91440" tIns="45720" rIns="91440" bIns="45720" rtlCol="0" anchor="b"/>
          <a:lstStyle>
            <a:lvl1pPr algn="r">
              <a:defRPr sz="1200"/>
            </a:lvl1pPr>
          </a:lstStyle>
          <a:p>
            <a:fld id="{5CAFC51A-16EC-4ED7-99FB-73D048165185}" type="slidenum">
              <a:rPr kumimoji="1" lang="ja-JP" altLang="en-US" smtClean="0"/>
              <a:pPr/>
              <a:t>‹#›</a:t>
            </a:fld>
            <a:endParaRPr kumimoji="1" lang="ja-JP" altLang="en-US"/>
          </a:p>
        </p:txBody>
      </p:sp>
    </p:spTree>
    <p:extLst>
      <p:ext uri="{BB962C8B-B14F-4D97-AF65-F5344CB8AC3E}">
        <p14:creationId xmlns:p14="http://schemas.microsoft.com/office/powerpoint/2010/main" val="4260312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1"/>
            <a:ext cx="2949099" cy="496967"/>
          </a:xfrm>
          <a:prstGeom prst="rect">
            <a:avLst/>
          </a:prstGeom>
        </p:spPr>
        <p:txBody>
          <a:bodyPr vert="horz" lIns="91440" tIns="45720" rIns="91440" bIns="45720" rtlCol="0"/>
          <a:lstStyle>
            <a:lvl1pPr algn="r">
              <a:defRPr sz="1200"/>
            </a:lvl1pPr>
          </a:lstStyle>
          <a:p>
            <a:fld id="{9C01AC90-8AAC-4F90-AE50-B41908FD8FB5}" type="datetimeFigureOut">
              <a:rPr kumimoji="1" lang="ja-JP" altLang="en-US" smtClean="0"/>
              <a:pPr/>
              <a:t>2015/2/28</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7"/>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7"/>
            <a:ext cx="2949099" cy="496967"/>
          </a:xfrm>
          <a:prstGeom prst="rect">
            <a:avLst/>
          </a:prstGeom>
        </p:spPr>
        <p:txBody>
          <a:bodyPr vert="horz" lIns="91440" tIns="45720" rIns="91440" bIns="45720" rtlCol="0" anchor="b"/>
          <a:lstStyle>
            <a:lvl1pPr algn="r">
              <a:defRPr sz="1200"/>
            </a:lvl1pPr>
          </a:lstStyle>
          <a:p>
            <a:fld id="{168B6243-BC11-49A1-9E84-023F3DD10292}" type="slidenum">
              <a:rPr kumimoji="1" lang="ja-JP" altLang="en-US" smtClean="0"/>
              <a:pPr/>
              <a:t>‹#›</a:t>
            </a:fld>
            <a:endParaRPr kumimoji="1" lang="ja-JP" altLang="en-US"/>
          </a:p>
        </p:txBody>
      </p:sp>
    </p:spTree>
    <p:extLst>
      <p:ext uri="{BB962C8B-B14F-4D97-AF65-F5344CB8AC3E}">
        <p14:creationId xmlns:p14="http://schemas.microsoft.com/office/powerpoint/2010/main" val="4172866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7287" cy="3725863"/>
          </a:xfrm>
        </p:spPr>
      </p:sp>
      <p:sp>
        <p:nvSpPr>
          <p:cNvPr id="3" name="ノート プレースホルダ 2"/>
          <p:cNvSpPr>
            <a:spLocks noGrp="1"/>
          </p:cNvSpPr>
          <p:nvPr>
            <p:ph type="body" idx="1"/>
          </p:nvPr>
        </p:nvSpPr>
        <p:spPr/>
        <p:txBody>
          <a:bodyPr>
            <a:normAutofit/>
          </a:bodyPr>
          <a:lstStyle/>
          <a:p>
            <a:r>
              <a:rPr lang="en-US" altLang="ja-JP" dirty="0" smtClean="0"/>
              <a:t>12/22</a:t>
            </a:r>
            <a:r>
              <a:rPr lang="ja-JP" altLang="en-US" dirty="0" smtClean="0"/>
              <a:t>の報告会での発表についての補足・変更</a:t>
            </a:r>
            <a:endParaRPr lang="en-US" altLang="ja-JP" dirty="0" smtClean="0"/>
          </a:p>
          <a:p>
            <a:r>
              <a:rPr lang="ja-JP" altLang="en-US" dirty="0" smtClean="0"/>
              <a:t>・前回の研究調整委員会でもご発表頂きましたが、５年間の計画を１枚にまとめたスライドを発表資料に入れて下さい。前回 のものと同じで結構です（アップデートされても結構です）。 </a:t>
            </a:r>
            <a:endParaRPr lang="en-US" altLang="ja-JP" dirty="0" smtClean="0"/>
          </a:p>
          <a:p>
            <a:r>
              <a:rPr lang="ja-JP" altLang="en-US" dirty="0" smtClean="0"/>
              <a:t>・報告の時間は、発表１２分・質疑６分に変更いたします。</a:t>
            </a:r>
            <a:endParaRPr lang="en-US" altLang="ja-JP" dirty="0" smtClean="0"/>
          </a:p>
          <a:p>
            <a:r>
              <a:rPr lang="ja-JP" altLang="en-US" dirty="0" smtClean="0"/>
              <a:t>また、当日は要旨集を出席者にお配りします。発表資料のスライ ドを印刷して要旨集を作成しますので、以下の対応をお願いいた します。</a:t>
            </a:r>
            <a:endParaRPr lang="en-US" altLang="ja-JP" dirty="0" smtClean="0"/>
          </a:p>
          <a:p>
            <a:r>
              <a:rPr lang="ja-JP" altLang="en-US" dirty="0" smtClean="0"/>
              <a:t>・スライド枚数の上限は１３枚として下さい。</a:t>
            </a:r>
            <a:endParaRPr lang="en-US" altLang="ja-JP" dirty="0" smtClean="0"/>
          </a:p>
          <a:p>
            <a:r>
              <a:rPr lang="ja-JP" altLang="en-US" dirty="0" smtClean="0"/>
              <a:t>・発表で使うスライドと要旨集を別にする場合は、２種類のファイルをお送りください。</a:t>
            </a:r>
            <a:endParaRPr lang="en-US" altLang="ja-JP" dirty="0" smtClean="0"/>
          </a:p>
          <a:p>
            <a:r>
              <a:rPr lang="ja-JP" altLang="en-US" dirty="0" smtClean="0"/>
              <a:t>・発表及び要旨集用資料は、</a:t>
            </a:r>
            <a:r>
              <a:rPr lang="en-US" altLang="ja-JP" dirty="0" smtClean="0"/>
              <a:t>PDF</a:t>
            </a:r>
            <a:r>
              <a:rPr lang="ja-JP" altLang="en-US" dirty="0" smtClean="0"/>
              <a:t>ではなく、</a:t>
            </a:r>
            <a:r>
              <a:rPr lang="en-US" altLang="ja-JP" dirty="0" smtClean="0"/>
              <a:t>PPT</a:t>
            </a:r>
            <a:r>
              <a:rPr lang="ja-JP" altLang="en-US" dirty="0" smtClean="0"/>
              <a:t>でお送りください。</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8B6243-BC11-49A1-9E84-023F3DD10292}"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平成</a:t>
            </a:r>
            <a:r>
              <a:rPr lang="en-US" altLang="ja-JP" smtClean="0"/>
              <a:t>22</a:t>
            </a:r>
            <a:r>
              <a:rPr lang="ja-JP" altLang="en-US" smtClean="0"/>
              <a:t>年度　　平成</a:t>
            </a:r>
            <a:r>
              <a:rPr lang="en-US" altLang="ja-JP" smtClean="0"/>
              <a:t>23</a:t>
            </a:r>
            <a:r>
              <a:rPr lang="ja-JP" altLang="en-US" smtClean="0"/>
              <a:t>年度　　平成</a:t>
            </a:r>
            <a:r>
              <a:rPr lang="en-US" altLang="ja-JP" smtClean="0"/>
              <a:t>24</a:t>
            </a:r>
            <a:r>
              <a:rPr lang="ja-JP" altLang="en-US" smtClean="0"/>
              <a:t>年度　平成</a:t>
            </a:r>
            <a:r>
              <a:rPr lang="en-US" altLang="ja-JP" smtClean="0"/>
              <a:t>25</a:t>
            </a:r>
            <a:r>
              <a:rPr lang="ja-JP" altLang="en-US" smtClean="0"/>
              <a:t>年度　　平成</a:t>
            </a:r>
            <a:r>
              <a:rPr lang="en-US" altLang="ja-JP" smtClean="0"/>
              <a:t>26</a:t>
            </a:r>
            <a:r>
              <a:rPr lang="ja-JP" altLang="en-US" smtClean="0"/>
              <a:t>年度</a:t>
            </a:r>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AC2FA-71B0-4E2F-A0AA-002519722243}"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7287" cy="3725863"/>
          </a:xfrm>
        </p:spPr>
      </p:sp>
      <p:sp>
        <p:nvSpPr>
          <p:cNvPr id="3" name="ノート プレースホルダ 2"/>
          <p:cNvSpPr>
            <a:spLocks noGrp="1"/>
          </p:cNvSpPr>
          <p:nvPr>
            <p:ph type="body" idx="1"/>
          </p:nvPr>
        </p:nvSpPr>
        <p:spPr/>
        <p:txBody>
          <a:bodyPr>
            <a:normAutofit/>
          </a:bodyPr>
          <a:lstStyle/>
          <a:p>
            <a:r>
              <a:rPr lang="en-US" altLang="ja-JP" dirty="0" smtClean="0"/>
              <a:t>12/22</a:t>
            </a:r>
            <a:r>
              <a:rPr lang="ja-JP" altLang="en-US" dirty="0" smtClean="0"/>
              <a:t>の報告会での発表についての補足・変更</a:t>
            </a:r>
            <a:endParaRPr lang="en-US" altLang="ja-JP" dirty="0" smtClean="0"/>
          </a:p>
          <a:p>
            <a:r>
              <a:rPr lang="ja-JP" altLang="en-US" dirty="0" smtClean="0"/>
              <a:t>・前回の研究調整委員会でもご発表頂きましたが、５年間の計画を１枚にまとめたスライドを発表資料に入れて下さい。前回 のものと同じで結構です（アップデートされても結構です）。 </a:t>
            </a:r>
            <a:endParaRPr lang="en-US" altLang="ja-JP" dirty="0" smtClean="0"/>
          </a:p>
          <a:p>
            <a:r>
              <a:rPr lang="ja-JP" altLang="en-US" dirty="0" smtClean="0"/>
              <a:t>・報告の時間は、発表１２分・質疑６分に変更いたします。</a:t>
            </a:r>
            <a:endParaRPr lang="en-US" altLang="ja-JP" dirty="0" smtClean="0"/>
          </a:p>
          <a:p>
            <a:r>
              <a:rPr lang="ja-JP" altLang="en-US" dirty="0" smtClean="0"/>
              <a:t>また、当日は要旨集を出席者にお配りします。発表資料のスライ ドを印刷して要旨集を作成しますので、以下の対応をお願いいた します。</a:t>
            </a:r>
            <a:endParaRPr lang="en-US" altLang="ja-JP" dirty="0" smtClean="0"/>
          </a:p>
          <a:p>
            <a:r>
              <a:rPr lang="ja-JP" altLang="en-US" dirty="0" smtClean="0"/>
              <a:t>・スライド枚数の上限は１３枚として下さい。</a:t>
            </a:r>
            <a:endParaRPr lang="en-US" altLang="ja-JP" dirty="0" smtClean="0"/>
          </a:p>
          <a:p>
            <a:r>
              <a:rPr lang="ja-JP" altLang="en-US" dirty="0" smtClean="0"/>
              <a:t>・発表で使うスライドと要旨集を別にする場合は、２種類のファイルをお送りください。</a:t>
            </a:r>
            <a:endParaRPr lang="en-US" altLang="ja-JP" dirty="0" smtClean="0"/>
          </a:p>
          <a:p>
            <a:r>
              <a:rPr lang="ja-JP" altLang="en-US" dirty="0" smtClean="0"/>
              <a:t>・発表及び要旨集用資料は、</a:t>
            </a:r>
            <a:r>
              <a:rPr lang="en-US" altLang="ja-JP" dirty="0" smtClean="0"/>
              <a:t>PDF</a:t>
            </a:r>
            <a:r>
              <a:rPr lang="ja-JP" altLang="en-US" dirty="0" smtClean="0"/>
              <a:t>ではなく、</a:t>
            </a:r>
            <a:r>
              <a:rPr lang="en-US" altLang="ja-JP" dirty="0" smtClean="0"/>
              <a:t>PPT</a:t>
            </a:r>
            <a:r>
              <a:rPr lang="ja-JP" altLang="en-US" dirty="0" smtClean="0"/>
              <a:t>でお送りください。</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8B6243-BC11-49A1-9E84-023F3DD10292}"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7287" cy="3725863"/>
          </a:xfrm>
        </p:spPr>
      </p:sp>
      <p:sp>
        <p:nvSpPr>
          <p:cNvPr id="3" name="ノート プレースホルダ 2"/>
          <p:cNvSpPr>
            <a:spLocks noGrp="1"/>
          </p:cNvSpPr>
          <p:nvPr>
            <p:ph type="body" idx="1"/>
          </p:nvPr>
        </p:nvSpPr>
        <p:spPr/>
        <p:txBody>
          <a:bodyPr>
            <a:normAutofit/>
          </a:bodyPr>
          <a:lstStyle/>
          <a:p>
            <a:r>
              <a:rPr lang="en-US" altLang="ja-JP" dirty="0" smtClean="0"/>
              <a:t>12/22</a:t>
            </a:r>
            <a:r>
              <a:rPr lang="ja-JP" altLang="en-US" dirty="0" smtClean="0"/>
              <a:t>の報告会での発表についての補足・変更</a:t>
            </a:r>
            <a:endParaRPr lang="en-US" altLang="ja-JP" dirty="0" smtClean="0"/>
          </a:p>
          <a:p>
            <a:r>
              <a:rPr lang="ja-JP" altLang="en-US" dirty="0" smtClean="0"/>
              <a:t>・前回の研究調整委員会でもご発表頂きましたが、５年間の計画を１枚にまとめたスライドを発表資料に入れて下さい。前回 のものと同じで結構です（アップデートされても結構です）。 </a:t>
            </a:r>
            <a:endParaRPr lang="en-US" altLang="ja-JP" dirty="0" smtClean="0"/>
          </a:p>
          <a:p>
            <a:r>
              <a:rPr lang="ja-JP" altLang="en-US" dirty="0" smtClean="0"/>
              <a:t>・報告の時間は、発表１２分・質疑６分に変更いたします。</a:t>
            </a:r>
            <a:endParaRPr lang="en-US" altLang="ja-JP" dirty="0" smtClean="0"/>
          </a:p>
          <a:p>
            <a:r>
              <a:rPr lang="ja-JP" altLang="en-US" dirty="0" smtClean="0"/>
              <a:t>また、当日は要旨集を出席者にお配りします。発表資料のスライ ドを印刷して要旨集を作成しますので、以下の対応をお願いいた します。</a:t>
            </a:r>
            <a:endParaRPr lang="en-US" altLang="ja-JP" dirty="0" smtClean="0"/>
          </a:p>
          <a:p>
            <a:r>
              <a:rPr lang="ja-JP" altLang="en-US" dirty="0" smtClean="0"/>
              <a:t>・スライド枚数の上限は１３枚として下さい。</a:t>
            </a:r>
            <a:endParaRPr lang="en-US" altLang="ja-JP" dirty="0" smtClean="0"/>
          </a:p>
          <a:p>
            <a:r>
              <a:rPr lang="ja-JP" altLang="en-US" dirty="0" smtClean="0"/>
              <a:t>・発表で使うスライドと要旨集を別にする場合は、２種類のファイルをお送りください。</a:t>
            </a:r>
            <a:endParaRPr lang="en-US" altLang="ja-JP" dirty="0" smtClean="0"/>
          </a:p>
          <a:p>
            <a:r>
              <a:rPr lang="ja-JP" altLang="en-US" dirty="0" smtClean="0"/>
              <a:t>・発表及び要旨集用資料は、</a:t>
            </a:r>
            <a:r>
              <a:rPr lang="en-US" altLang="ja-JP" dirty="0" smtClean="0"/>
              <a:t>PDF</a:t>
            </a:r>
            <a:r>
              <a:rPr lang="ja-JP" altLang="en-US" dirty="0" smtClean="0"/>
              <a:t>ではなく、</a:t>
            </a:r>
            <a:r>
              <a:rPr lang="en-US" altLang="ja-JP" dirty="0" smtClean="0"/>
              <a:t>PPT</a:t>
            </a:r>
            <a:r>
              <a:rPr lang="ja-JP" altLang="en-US" dirty="0" smtClean="0"/>
              <a:t>でお送りください。</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8B6243-BC11-49A1-9E84-023F3DD10292}"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defRPr/>
            </a:pPr>
            <a:endParaRPr lang="ja-JP" altLang="en-US" dirty="0"/>
          </a:p>
        </p:txBody>
      </p:sp>
      <p:sp>
        <p:nvSpPr>
          <p:cNvPr id="4" name="スライド番号プレースホルダ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D7335406-C569-439D-993D-8385B939652B}" type="slidenum">
              <a:rPr lang="ja-JP" altLang="en-US"/>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defRPr/>
            </a:pPr>
            <a:endParaRPr lang="ja-JP" altLang="en-US" dirty="0"/>
          </a:p>
        </p:txBody>
      </p:sp>
      <p:sp>
        <p:nvSpPr>
          <p:cNvPr id="4" name="スライド番号プレースホルダ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5FC2EABB-5636-440A-879E-8B627374B577}" type="slidenum">
              <a:rPr lang="ja-JP" altLang="en-US"/>
              <a:pPr/>
              <a:t>10</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5C455C-8458-894D-8B3E-6589727A7B7E}" type="slidenum">
              <a:rPr kumimoji="1" lang="ja-JP" altLang="en-US" smtClean="0"/>
              <a:pPr/>
              <a:t>13</a:t>
            </a:fld>
            <a:endParaRPr kumimoji="1" lang="ja-JP" altLang="en-US"/>
          </a:p>
        </p:txBody>
      </p:sp>
    </p:spTree>
    <p:extLst>
      <p:ext uri="{BB962C8B-B14F-4D97-AF65-F5344CB8AC3E}">
        <p14:creationId xmlns:p14="http://schemas.microsoft.com/office/powerpoint/2010/main" val="287406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RECCA:</a:t>
            </a:r>
            <a:r>
              <a:rPr kumimoji="1" lang="ja-JP" altLang="en-US" dirty="0" smtClean="0"/>
              <a:t>　農業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D5040FE-09E4-48F0-B2F6-DB4877043B39}" type="slidenum">
              <a:rPr kumimoji="1" lang="ja-JP" altLang="en-US" smtClean="0"/>
              <a:pPr/>
              <a:t>15</a:t>
            </a:fld>
            <a:endParaRPr kumimoji="1" lang="ja-JP" altLang="en-US"/>
          </a:p>
        </p:txBody>
      </p:sp>
    </p:spTree>
    <p:extLst>
      <p:ext uri="{BB962C8B-B14F-4D97-AF65-F5344CB8AC3E}">
        <p14:creationId xmlns:p14="http://schemas.microsoft.com/office/powerpoint/2010/main" val="8615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8B6243-BC11-49A1-9E84-023F3DD10292}" type="slidenum">
              <a:rPr kumimoji="1" lang="ja-JP" altLang="en-US" smtClean="0"/>
              <a:pPr/>
              <a:t>16</a:t>
            </a:fld>
            <a:endParaRPr kumimoji="1" lang="ja-JP" altLang="en-US"/>
          </a:p>
        </p:txBody>
      </p:sp>
    </p:spTree>
    <p:extLst>
      <p:ext uri="{BB962C8B-B14F-4D97-AF65-F5344CB8AC3E}">
        <p14:creationId xmlns:p14="http://schemas.microsoft.com/office/powerpoint/2010/main" val="33601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91E9946-84B3-4ACE-83A4-5D992C042F5A}" type="datetime1">
              <a:rPr kumimoji="1" lang="ja-JP" altLang="en-US" smtClean="0"/>
              <a:pPr/>
              <a:t>2015/2/28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C0D20E-CEFF-41F3-80CA-A4032C174DEC}" type="datetime1">
              <a:rPr kumimoji="1" lang="ja-JP" altLang="en-US" smtClean="0"/>
              <a:pPr/>
              <a:t>2015/2/28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2ADE37-8EB6-45F7-9DBB-E1CD9D154C55}" type="datetime1">
              <a:rPr kumimoji="1" lang="ja-JP" altLang="en-US" smtClean="0"/>
              <a:pPr/>
              <a:t>2015/2/28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146C03-0F73-438D-B83F-5245FDD9E3ED}" type="datetime1">
              <a:rPr kumimoji="1" lang="ja-JP" altLang="en-US" smtClean="0"/>
              <a:pPr/>
              <a:t>2015/2/28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0859F3-1232-4A67-A79C-0F97B386C5D6}" type="datetime1">
              <a:rPr kumimoji="1" lang="ja-JP" altLang="en-US" smtClean="0"/>
              <a:pPr/>
              <a:t>2015/2/28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8167D58-8DEE-4B98-AE3F-BA86E1CFD223}" type="datetime1">
              <a:rPr kumimoji="1" lang="ja-JP" altLang="en-US" smtClean="0"/>
              <a:pPr/>
              <a:t>2015/2/28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41A0E19-0794-439A-9768-7440EEFEEB71}" type="datetime1">
              <a:rPr kumimoji="1" lang="ja-JP" altLang="en-US" smtClean="0"/>
              <a:pPr/>
              <a:t>2015/2/28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7BF0E3E-A0B5-4A15-A205-3E9B0A1542FF}" type="datetime1">
              <a:rPr kumimoji="1" lang="ja-JP" altLang="en-US" smtClean="0"/>
              <a:pPr/>
              <a:t>2015/2/28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5FA86AD-F382-4C91-B883-14B28568F4DA}" type="datetime1">
              <a:rPr kumimoji="1" lang="ja-JP" altLang="en-US" smtClean="0"/>
              <a:pPr/>
              <a:t>2015/2/28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C68226-4698-44A0-ABC0-53BBBE69E9B0}" type="datetime1">
              <a:rPr kumimoji="1" lang="ja-JP" altLang="en-US" smtClean="0"/>
              <a:pPr/>
              <a:t>2015/2/28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4E9893-C120-445F-93E2-89C9DEE55E6C}" type="datetime1">
              <a:rPr kumimoji="1" lang="ja-JP" altLang="en-US" smtClean="0"/>
              <a:pPr/>
              <a:t>2015/2/28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AC160-A017-4C0E-A982-57F81D9DE955}" type="datetime1">
              <a:rPr kumimoji="1" lang="ja-JP" altLang="en-US" smtClean="0"/>
              <a:pPr/>
              <a:t>2015/2/28</a:t>
            </a:fld>
            <a:endParaRPr kumimoji="1" lang="ja-JP" altLang="en-US"/>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92696"/>
            <a:ext cx="9144000" cy="1390568"/>
          </a:xfrm>
          <a:prstGeom prst="rect">
            <a:avLst/>
          </a:prstGeom>
        </p:spPr>
        <p:txBody>
          <a:bodyPr wrap="square" lIns="0" tIns="0" rIns="0" bIns="0">
            <a:noAutofit/>
          </a:bodyPr>
          <a:lstStyle/>
          <a:p>
            <a:pPr algn="ctr">
              <a:defRPr/>
            </a:pPr>
            <a:r>
              <a:rPr lang="ja-JP" altLang="en-US" sz="4400" dirty="0" smtClean="0">
                <a:ea typeface="HGP創英角ｺﾞｼｯｸUB" pitchFamily="50" charset="-128"/>
              </a:rPr>
              <a:t>東北地域のヤマセと冬季モンスーンの</a:t>
            </a:r>
            <a:endParaRPr lang="en-US" altLang="ja-JP" sz="4400" dirty="0" smtClean="0">
              <a:ea typeface="HGP創英角ｺﾞｼｯｸUB" pitchFamily="50" charset="-128"/>
            </a:endParaRPr>
          </a:p>
          <a:p>
            <a:pPr algn="ctr">
              <a:defRPr/>
            </a:pPr>
            <a:r>
              <a:rPr lang="ja-JP" altLang="en-US" sz="4400" dirty="0" smtClean="0">
                <a:ea typeface="HGP創英角ｺﾞｼｯｸUB" pitchFamily="50" charset="-128"/>
              </a:rPr>
              <a:t>先進的ダウンスケール研究　　</a:t>
            </a:r>
          </a:p>
        </p:txBody>
      </p:sp>
      <p:sp>
        <p:nvSpPr>
          <p:cNvPr id="6" name="Rectangle 5"/>
          <p:cNvSpPr>
            <a:spLocks noChangeArrowheads="1"/>
          </p:cNvSpPr>
          <p:nvPr/>
        </p:nvSpPr>
        <p:spPr bwMode="auto">
          <a:xfrm>
            <a:off x="2555776" y="3913316"/>
            <a:ext cx="4212742" cy="2554545"/>
          </a:xfrm>
          <a:prstGeom prst="rect">
            <a:avLst/>
          </a:prstGeom>
          <a:noFill/>
          <a:ln w="9525">
            <a:noFill/>
            <a:miter lim="800000"/>
            <a:headEnd/>
            <a:tailEnd/>
          </a:ln>
        </p:spPr>
        <p:txBody>
          <a:bodyPr wrap="square" anchor="ctr">
            <a:spAutoFit/>
          </a:bodyPr>
          <a:lstStyle/>
          <a:p>
            <a:pPr algn="l"/>
            <a:r>
              <a:rPr lang="ja-JP" altLang="en-US" sz="2000" b="1" dirty="0" smtClean="0">
                <a:solidFill>
                  <a:srgbClr val="002060"/>
                </a:solidFill>
                <a:latin typeface="+mn-ea"/>
              </a:rPr>
              <a:t>東北</a:t>
            </a:r>
            <a:r>
              <a:rPr lang="ja-JP" altLang="en-US" sz="2000" b="1" dirty="0">
                <a:solidFill>
                  <a:srgbClr val="002060"/>
                </a:solidFill>
                <a:latin typeface="+mn-ea"/>
              </a:rPr>
              <a:t>大学大学院理学</a:t>
            </a:r>
            <a:r>
              <a:rPr lang="ja-JP" altLang="en-US" sz="2000" b="1" dirty="0" smtClean="0">
                <a:solidFill>
                  <a:srgbClr val="002060"/>
                </a:solidFill>
                <a:latin typeface="+mn-ea"/>
              </a:rPr>
              <a:t>研究科</a:t>
            </a:r>
            <a:endParaRPr lang="en-US" altLang="ja-JP" sz="2000" b="1" dirty="0" smtClean="0">
              <a:solidFill>
                <a:srgbClr val="002060"/>
              </a:solidFill>
              <a:latin typeface="+mn-ea"/>
            </a:endParaRPr>
          </a:p>
          <a:p>
            <a:pPr algn="l"/>
            <a:r>
              <a:rPr lang="zh-CN" altLang="en-US" sz="2000" b="1" dirty="0" smtClean="0">
                <a:solidFill>
                  <a:srgbClr val="002060"/>
                </a:solidFill>
                <a:latin typeface="ＭＳ Ｐゴシック" pitchFamily="50" charset="-128"/>
                <a:ea typeface="ＭＳ Ｐゴシック" pitchFamily="50" charset="-128"/>
              </a:rPr>
              <a:t>弘前</a:t>
            </a:r>
            <a:r>
              <a:rPr lang="zh-CN" altLang="en-US" sz="2000" b="1" dirty="0">
                <a:solidFill>
                  <a:srgbClr val="002060"/>
                </a:solidFill>
                <a:latin typeface="ＭＳ Ｐゴシック" pitchFamily="50" charset="-128"/>
                <a:ea typeface="ＭＳ Ｐゴシック" pitchFamily="50" charset="-128"/>
              </a:rPr>
              <a:t>大学大学院理工学研究科</a:t>
            </a:r>
            <a:endParaRPr lang="en-US" altLang="ja-JP" sz="2000" b="1" dirty="0">
              <a:solidFill>
                <a:srgbClr val="002060"/>
              </a:solidFill>
              <a:latin typeface="ＭＳ Ｐゴシック" pitchFamily="50" charset="-128"/>
              <a:ea typeface="ＭＳ Ｐゴシック" pitchFamily="50" charset="-128"/>
            </a:endParaRPr>
          </a:p>
          <a:p>
            <a:pPr algn="l"/>
            <a:r>
              <a:rPr lang="en-US" altLang="ja-JP" sz="2000" b="1" dirty="0" smtClean="0">
                <a:solidFill>
                  <a:srgbClr val="002060"/>
                </a:solidFill>
                <a:latin typeface="+mn-ea"/>
              </a:rPr>
              <a:t>(</a:t>
            </a:r>
            <a:r>
              <a:rPr lang="ja-JP" altLang="en-US" sz="2000" b="1" dirty="0" smtClean="0">
                <a:solidFill>
                  <a:srgbClr val="002060"/>
                </a:solidFill>
                <a:latin typeface="+mn-ea"/>
              </a:rPr>
              <a:t>独</a:t>
            </a:r>
            <a:r>
              <a:rPr lang="en-US" altLang="ja-JP" sz="2000" b="1" dirty="0" smtClean="0">
                <a:solidFill>
                  <a:srgbClr val="002060"/>
                </a:solidFill>
                <a:latin typeface="+mn-ea"/>
              </a:rPr>
              <a:t>)</a:t>
            </a:r>
            <a:r>
              <a:rPr lang="ja-JP" altLang="en-US" sz="2000" b="1" dirty="0" smtClean="0">
                <a:solidFill>
                  <a:srgbClr val="002060"/>
                </a:solidFill>
                <a:latin typeface="+mn-ea"/>
              </a:rPr>
              <a:t>農研機構</a:t>
            </a:r>
            <a:r>
              <a:rPr lang="ja-JP" altLang="ja-JP" sz="2000" b="1" dirty="0" smtClean="0">
                <a:solidFill>
                  <a:srgbClr val="002060"/>
                </a:solidFill>
                <a:latin typeface="+mn-ea"/>
              </a:rPr>
              <a:t>東北</a:t>
            </a:r>
            <a:r>
              <a:rPr lang="ja-JP" altLang="ja-JP" sz="2000" b="1" dirty="0">
                <a:solidFill>
                  <a:srgbClr val="002060"/>
                </a:solidFill>
                <a:latin typeface="+mn-ea"/>
              </a:rPr>
              <a:t>農業研究センター</a:t>
            </a:r>
            <a:endParaRPr lang="en-US" altLang="ja-JP" sz="2000" b="1" dirty="0">
              <a:solidFill>
                <a:srgbClr val="002060"/>
              </a:solidFill>
              <a:latin typeface="+mn-ea"/>
            </a:endParaRPr>
          </a:p>
          <a:p>
            <a:pPr algn="l"/>
            <a:r>
              <a:rPr lang="ja-JP" altLang="en-US" sz="2000" b="1" dirty="0">
                <a:solidFill>
                  <a:srgbClr val="002060"/>
                </a:solidFill>
                <a:latin typeface="+mn-ea"/>
              </a:rPr>
              <a:t>岩手県立</a:t>
            </a:r>
            <a:r>
              <a:rPr lang="ja-JP" altLang="en-US" sz="2000" b="1" dirty="0" smtClean="0">
                <a:solidFill>
                  <a:srgbClr val="002060"/>
                </a:solidFill>
                <a:latin typeface="+mn-ea"/>
              </a:rPr>
              <a:t>大学ソフトウェア情報学部</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気象庁気候情報課（協力機関）</a:t>
            </a:r>
            <a:endParaRPr lang="en-US" altLang="ja-JP" sz="2000" b="1" dirty="0" smtClean="0">
              <a:solidFill>
                <a:srgbClr val="002060"/>
              </a:solidFill>
              <a:latin typeface="+mn-ea"/>
            </a:endParaRPr>
          </a:p>
          <a:p>
            <a:r>
              <a:rPr lang="ja-JP" altLang="en-US" sz="2000" b="1" dirty="0" smtClean="0">
                <a:solidFill>
                  <a:srgbClr val="002060"/>
                </a:solidFill>
                <a:latin typeface="+mn-ea"/>
              </a:rPr>
              <a:t>気象庁気象研究所（協力機関）</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仙台管区気象台（協力機関）</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岩手大学農学部（協力機関）</a:t>
            </a:r>
            <a:endParaRPr lang="ja-JP" altLang="en-US" sz="2000" dirty="0"/>
          </a:p>
        </p:txBody>
      </p:sp>
      <p:sp>
        <p:nvSpPr>
          <p:cNvPr id="8" name="正方形/長方形 7"/>
          <p:cNvSpPr/>
          <p:nvPr/>
        </p:nvSpPr>
        <p:spPr>
          <a:xfrm>
            <a:off x="467544" y="2348884"/>
            <a:ext cx="8136904" cy="954107"/>
          </a:xfrm>
          <a:prstGeom prst="rect">
            <a:avLst/>
          </a:prstGeom>
        </p:spPr>
        <p:txBody>
          <a:bodyPr wrap="square">
            <a:spAutoFit/>
          </a:bodyPr>
          <a:lstStyle/>
          <a:p>
            <a:pPr>
              <a:defRPr/>
            </a:pPr>
            <a:r>
              <a:rPr lang="ja-JP" altLang="en-US" sz="2800" b="1" dirty="0" smtClean="0">
                <a:solidFill>
                  <a:srgbClr val="0000FF"/>
                </a:solidFill>
                <a:ea typeface="HGP創英角ｺﾞｼｯｸUB" pitchFamily="50" charset="-128"/>
              </a:rPr>
              <a:t>１．気候研究　</a:t>
            </a:r>
            <a:r>
              <a:rPr lang="ja-JP" altLang="ja-JP" sz="2800" b="1" dirty="0" smtClean="0">
                <a:solidFill>
                  <a:srgbClr val="0000FF"/>
                </a:solidFill>
              </a:rPr>
              <a:t>地球温暖化時代の東北の気候</a:t>
            </a:r>
            <a:endParaRPr lang="en-US" altLang="ja-JP" sz="2800" b="1" dirty="0" smtClean="0">
              <a:solidFill>
                <a:srgbClr val="0000FF"/>
              </a:solidFill>
              <a:ea typeface="HGP創英角ｺﾞｼｯｸUB" pitchFamily="50" charset="-128"/>
            </a:endParaRPr>
          </a:p>
          <a:p>
            <a:pPr>
              <a:defRPr/>
            </a:pPr>
            <a:r>
              <a:rPr lang="ja-JP" altLang="en-US" sz="2800" b="1" dirty="0" smtClean="0">
                <a:solidFill>
                  <a:srgbClr val="0000FF"/>
                </a:solidFill>
                <a:ea typeface="HGP創英角ｺﾞｼｯｸUB" pitchFamily="50" charset="-128"/>
              </a:rPr>
              <a:t>２．予測研究　</a:t>
            </a:r>
            <a:r>
              <a:rPr lang="ja-JP" altLang="en-US" sz="2800" b="1" dirty="0" smtClean="0">
                <a:solidFill>
                  <a:srgbClr val="0000FF"/>
                </a:solidFill>
              </a:rPr>
              <a:t>短中期予測の農業気象情報への活用</a:t>
            </a:r>
            <a:r>
              <a:rPr lang="ja-JP" altLang="en-US" sz="2800" dirty="0" smtClean="0">
                <a:solidFill>
                  <a:srgbClr val="0000FF"/>
                </a:solidFill>
                <a:ea typeface="HGP創英角ｺﾞｼｯｸUB" pitchFamily="50" charset="-128"/>
              </a:rPr>
              <a:t>　</a:t>
            </a:r>
          </a:p>
        </p:txBody>
      </p:sp>
      <p:sp>
        <p:nvSpPr>
          <p:cNvPr id="5" name="正方形/長方形 4"/>
          <p:cNvSpPr/>
          <p:nvPr/>
        </p:nvSpPr>
        <p:spPr>
          <a:xfrm>
            <a:off x="2483768" y="3429003"/>
            <a:ext cx="3708412" cy="461665"/>
          </a:xfrm>
          <a:prstGeom prst="rect">
            <a:avLst/>
          </a:prstGeom>
        </p:spPr>
        <p:txBody>
          <a:bodyPr wrap="square">
            <a:spAutoFit/>
          </a:bodyPr>
          <a:lstStyle/>
          <a:p>
            <a:r>
              <a:rPr lang="ja-JP" altLang="en-US" sz="2400" b="1" dirty="0" smtClean="0"/>
              <a:t>研究代表者：岩崎　俊樹</a:t>
            </a:r>
            <a:endParaRPr lang="ja-JP" altLang="en-US" sz="2400" b="1" dirty="0"/>
          </a:p>
        </p:txBody>
      </p:sp>
      <p:sp>
        <p:nvSpPr>
          <p:cNvPr id="9" name="テキスト ボックス 8"/>
          <p:cNvSpPr txBox="1"/>
          <p:nvPr/>
        </p:nvSpPr>
        <p:spPr>
          <a:xfrm>
            <a:off x="6228184" y="6381328"/>
            <a:ext cx="2492990" cy="369332"/>
          </a:xfrm>
          <a:prstGeom prst="rect">
            <a:avLst/>
          </a:prstGeom>
          <a:noFill/>
        </p:spPr>
        <p:txBody>
          <a:bodyPr wrap="none" rtlCol="0">
            <a:spAutoFit/>
          </a:bodyPr>
          <a:lstStyle/>
          <a:p>
            <a:r>
              <a:rPr kumimoji="1" lang="ja-JP" altLang="en-US" dirty="0" smtClean="0"/>
              <a:t>最終成果報告会＠東京</a:t>
            </a:r>
            <a:endParaRPr kumimoji="1" lang="ja-JP" altLang="en-US" dirty="0"/>
          </a:p>
        </p:txBody>
      </p:sp>
    </p:spTree>
    <p:extLst>
      <p:ext uri="{BB962C8B-B14F-4D97-AF65-F5344CB8AC3E}">
        <p14:creationId xmlns:p14="http://schemas.microsoft.com/office/powerpoint/2010/main" val="3544612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正方形/長方形 4"/>
          <p:cNvSpPr>
            <a:spLocks noChangeArrowheads="1"/>
          </p:cNvSpPr>
          <p:nvPr/>
        </p:nvSpPr>
        <p:spPr bwMode="auto">
          <a:xfrm>
            <a:off x="460375" y="131763"/>
            <a:ext cx="8280400" cy="522287"/>
          </a:xfrm>
          <a:prstGeom prst="rect">
            <a:avLst/>
          </a:prstGeom>
          <a:noFill/>
          <a:ln w="9525">
            <a:noFill/>
            <a:miter lim="800000"/>
            <a:headEnd/>
            <a:tailEnd/>
          </a:ln>
        </p:spPr>
        <p:txBody>
          <a:bodyPr>
            <a:spAutoFit/>
          </a:bodyPr>
          <a:lstStyle/>
          <a:p>
            <a:r>
              <a:rPr lang="ja-JP" altLang="en-US" sz="2800" b="1" dirty="0">
                <a:ea typeface="HGP創英角ｺﾞｼｯｸUB" pitchFamily="50" charset="-128"/>
              </a:rPr>
              <a:t>２．予測研究　</a:t>
            </a:r>
            <a:r>
              <a:rPr lang="ja-JP" altLang="en-US" sz="2800" b="1" dirty="0"/>
              <a:t>短中期予測の農業気象情報への活用</a:t>
            </a:r>
            <a:endParaRPr lang="ja-JP" altLang="en-US" sz="2800" dirty="0">
              <a:ea typeface="HGP創英角ｺﾞｼｯｸUB" pitchFamily="50" charset="-128"/>
            </a:endParaRPr>
          </a:p>
        </p:txBody>
      </p:sp>
      <p:sp>
        <p:nvSpPr>
          <p:cNvPr id="2" name="テキスト ボックス 1"/>
          <p:cNvSpPr txBox="1"/>
          <p:nvPr/>
        </p:nvSpPr>
        <p:spPr>
          <a:xfrm>
            <a:off x="330200" y="676275"/>
            <a:ext cx="8634288" cy="5940088"/>
          </a:xfrm>
          <a:prstGeom prst="rect">
            <a:avLst/>
          </a:prstGeom>
          <a:noFill/>
          <a:ln>
            <a:solidFill>
              <a:schemeClr val="accent2">
                <a:lumMod val="40000"/>
                <a:lumOff val="60000"/>
              </a:schemeClr>
            </a:solidFill>
          </a:ln>
        </p:spPr>
        <p:txBody>
          <a:bodyPr wrap="square" rIns="0">
            <a:spAutoFit/>
          </a:bodyPr>
          <a:lstStyle/>
          <a:p>
            <a:r>
              <a:rPr lang="en-US" altLang="ja-JP" sz="2000" b="1" u="sng" dirty="0" smtClean="0">
                <a:solidFill>
                  <a:srgbClr val="FF0000"/>
                </a:solidFill>
              </a:rPr>
              <a:t>1</a:t>
            </a:r>
            <a:r>
              <a:rPr lang="ja-JP" altLang="en-US" sz="2000" b="1" u="sng" dirty="0" err="1" smtClean="0">
                <a:solidFill>
                  <a:srgbClr val="FF0000"/>
                </a:solidFill>
              </a:rPr>
              <a:t>．</a:t>
            </a:r>
            <a:r>
              <a:rPr lang="ja-JP" altLang="en-US" sz="2000" b="1" u="sng" dirty="0" smtClean="0">
                <a:solidFill>
                  <a:srgbClr val="FF0000"/>
                </a:solidFill>
              </a:rPr>
              <a:t>短期予報の改善を目指したデータ</a:t>
            </a:r>
            <a:r>
              <a:rPr lang="ja-JP" altLang="en-US" sz="2000" b="1" u="sng" dirty="0">
                <a:solidFill>
                  <a:srgbClr val="FF0000"/>
                </a:solidFill>
              </a:rPr>
              <a:t>同化</a:t>
            </a:r>
            <a:r>
              <a:rPr lang="ja-JP" altLang="en-US" sz="2000" b="1" u="sng" dirty="0" smtClean="0">
                <a:solidFill>
                  <a:srgbClr val="FF0000"/>
                </a:solidFill>
              </a:rPr>
              <a:t>手法の開発</a:t>
            </a:r>
            <a:endParaRPr lang="en-US" altLang="ja-JP" sz="2000" b="1" u="sng" dirty="0">
              <a:solidFill>
                <a:srgbClr val="FF0000"/>
              </a:solidFill>
            </a:endParaRPr>
          </a:p>
          <a:p>
            <a:pPr lvl="1"/>
            <a:r>
              <a:rPr lang="ja-JP" altLang="en-US" sz="2000" dirty="0" smtClean="0"/>
              <a:t>側面境界の最適化手法の開発</a:t>
            </a:r>
            <a:endParaRPr lang="en-US" altLang="ja-JP" sz="2000" dirty="0"/>
          </a:p>
          <a:p>
            <a:pPr marL="800100" lvl="1" indent="-342900"/>
            <a:r>
              <a:rPr lang="ja-JP" altLang="en-US" sz="2000" dirty="0" smtClean="0"/>
              <a:t>ドップラーライダーによる風観測、</a:t>
            </a:r>
            <a:r>
              <a:rPr lang="en-US" altLang="ja-JP" sz="2000" dirty="0" smtClean="0"/>
              <a:t>GPS</a:t>
            </a:r>
            <a:r>
              <a:rPr lang="ja-JP" altLang="en-US" sz="2000" dirty="0" smtClean="0"/>
              <a:t>掩蔽観測</a:t>
            </a:r>
            <a:r>
              <a:rPr lang="en-US" altLang="ja-JP" sz="2000" dirty="0" smtClean="0"/>
              <a:t>(</a:t>
            </a:r>
            <a:r>
              <a:rPr lang="ja-JP" altLang="en-US" sz="2000" dirty="0" smtClean="0"/>
              <a:t>水蒸気）の</a:t>
            </a:r>
            <a:r>
              <a:rPr lang="ja-JP" altLang="en-US" sz="2000" dirty="0"/>
              <a:t>データ</a:t>
            </a:r>
            <a:r>
              <a:rPr lang="ja-JP" altLang="en-US" sz="2000" dirty="0" smtClean="0"/>
              <a:t>同化</a:t>
            </a:r>
            <a:endParaRPr lang="en-US" altLang="ja-JP" sz="2000" dirty="0" smtClean="0"/>
          </a:p>
          <a:p>
            <a:pPr marL="800100" lvl="1" indent="-342900"/>
            <a:r>
              <a:rPr lang="en-US" altLang="ja-JP" sz="2000" dirty="0" smtClean="0"/>
              <a:t> </a:t>
            </a:r>
            <a:r>
              <a:rPr lang="en-US" altLang="ja-JP" sz="2000" dirty="0"/>
              <a:t>(</a:t>
            </a:r>
            <a:r>
              <a:rPr lang="ja-JP" altLang="en-US" sz="2000" dirty="0"/>
              <a:t>直前予報の改善と多目的利用（防災、</a:t>
            </a:r>
            <a:r>
              <a:rPr lang="ja-JP" altLang="en-US" sz="2000" dirty="0" smtClean="0"/>
              <a:t>交通、生活</a:t>
            </a:r>
            <a:r>
              <a:rPr lang="en-US" altLang="ja-JP" sz="2000" dirty="0" smtClean="0"/>
              <a:t>)</a:t>
            </a:r>
            <a:endParaRPr lang="en-US" altLang="ja-JP" sz="2000" dirty="0"/>
          </a:p>
          <a:p>
            <a:endParaRPr lang="en-US" altLang="ja-JP" sz="2000" b="1" u="sng" dirty="0" smtClean="0"/>
          </a:p>
          <a:p>
            <a:r>
              <a:rPr lang="en-US" altLang="ja-JP" sz="2000" b="1" u="sng" dirty="0">
                <a:solidFill>
                  <a:srgbClr val="FF0000"/>
                </a:solidFill>
              </a:rPr>
              <a:t>2</a:t>
            </a:r>
            <a:r>
              <a:rPr lang="en-US" altLang="ja-JP" sz="2000" b="1" u="sng" dirty="0" smtClean="0">
                <a:solidFill>
                  <a:srgbClr val="FF0000"/>
                </a:solidFill>
              </a:rPr>
              <a:t>. </a:t>
            </a:r>
            <a:r>
              <a:rPr lang="ja-JP" altLang="en-US" sz="2000" b="1" u="sng" dirty="0" smtClean="0">
                <a:solidFill>
                  <a:srgbClr val="FF0000"/>
                </a:solidFill>
              </a:rPr>
              <a:t>中期予報の改善を目指したアンサンブルダウンスケールシステムの構築</a:t>
            </a:r>
            <a:endParaRPr lang="en-US" altLang="ja-JP" sz="2000" b="1" u="sng" dirty="0">
              <a:solidFill>
                <a:srgbClr val="FF0000"/>
              </a:solidFill>
            </a:endParaRPr>
          </a:p>
          <a:p>
            <a:pPr marL="800100" lvl="1" indent="-342900"/>
            <a:r>
              <a:rPr lang="ja-JP" altLang="en-US" sz="2000" dirty="0" smtClean="0"/>
              <a:t>ダウンスケールによる自然変動度の改善</a:t>
            </a:r>
            <a:endParaRPr lang="en-US" altLang="ja-JP" sz="2000" dirty="0" smtClean="0"/>
          </a:p>
          <a:p>
            <a:pPr marL="800100" lvl="1" indent="-342900"/>
            <a:r>
              <a:rPr lang="ja-JP" altLang="en-US" sz="2000" dirty="0" smtClean="0"/>
              <a:t>予報可能期間の</a:t>
            </a:r>
            <a:r>
              <a:rPr lang="en-US" altLang="ja-JP" sz="2000" dirty="0" smtClean="0"/>
              <a:t>EOF</a:t>
            </a:r>
            <a:r>
              <a:rPr lang="ja-JP" altLang="en-US" sz="2000" dirty="0" smtClean="0"/>
              <a:t>モード依存性を確認→ヤマセの予測可能性は</a:t>
            </a:r>
            <a:r>
              <a:rPr lang="en-US" altLang="ja-JP" sz="2000" dirty="0" smtClean="0"/>
              <a:t>5</a:t>
            </a:r>
            <a:r>
              <a:rPr lang="ja-JP" altLang="en-US" sz="2000" dirty="0" smtClean="0"/>
              <a:t>日程度</a:t>
            </a:r>
            <a:endParaRPr lang="en-US" altLang="ja-JP" sz="2000" dirty="0" smtClean="0"/>
          </a:p>
          <a:p>
            <a:pPr marL="800100" lvl="1" indent="-342900"/>
            <a:r>
              <a:rPr lang="ja-JP" altLang="en-US" sz="2000" dirty="0" smtClean="0"/>
              <a:t>アンサンブルダウンスケールによる地域予測の向上と確率予報の有効性</a:t>
            </a:r>
            <a:endParaRPr lang="en-US" altLang="ja-JP" sz="2000" dirty="0" smtClean="0"/>
          </a:p>
          <a:p>
            <a:pPr marL="800100" lvl="1" indent="-342900"/>
            <a:endParaRPr lang="en-US" altLang="ja-JP" sz="2000" dirty="0"/>
          </a:p>
          <a:p>
            <a:pPr>
              <a:defRPr/>
            </a:pPr>
            <a:r>
              <a:rPr lang="en-US" altLang="ja-JP" sz="2000" b="1" u="sng" dirty="0">
                <a:solidFill>
                  <a:srgbClr val="FF0000"/>
                </a:solidFill>
                <a:ea typeface="ＭＳ Ｐゴシック" charset="0"/>
              </a:rPr>
              <a:t>3. </a:t>
            </a:r>
            <a:r>
              <a:rPr lang="ja-JP" altLang="en-US" sz="2000" b="1" u="sng" dirty="0" smtClean="0">
                <a:solidFill>
                  <a:srgbClr val="FF0000"/>
                </a:solidFill>
                <a:ea typeface="ＭＳ Ｐゴシック" charset="0"/>
              </a:rPr>
              <a:t>アンサンブル予測の農業モデルへの展開</a:t>
            </a:r>
            <a:endParaRPr lang="en-US" altLang="ja-JP" sz="2000" b="1" u="sng" dirty="0">
              <a:solidFill>
                <a:srgbClr val="FF0000"/>
              </a:solidFill>
              <a:ea typeface="ＭＳ Ｐゴシック" charset="0"/>
            </a:endParaRPr>
          </a:p>
          <a:p>
            <a:pPr lvl="1">
              <a:defRPr/>
            </a:pPr>
            <a:r>
              <a:rPr lang="ja-JP" altLang="en-US" sz="2000" dirty="0">
                <a:ea typeface="ＭＳ Ｐゴシック" charset="0"/>
              </a:rPr>
              <a:t>いもち病感染好条件の予測検証と実用化試験</a:t>
            </a:r>
            <a:endParaRPr lang="en-US" altLang="ja-JP" sz="2000" dirty="0">
              <a:ea typeface="ＭＳ Ｐゴシック" charset="0"/>
            </a:endParaRPr>
          </a:p>
          <a:p>
            <a:pPr lvl="1">
              <a:defRPr/>
            </a:pPr>
            <a:r>
              <a:rPr lang="ja-JP" altLang="en-US" sz="2000" dirty="0" smtClean="0">
                <a:ea typeface="ＭＳ Ｐゴシック" charset="0"/>
              </a:rPr>
              <a:t>アンサンブル</a:t>
            </a:r>
            <a:r>
              <a:rPr lang="ja-JP" altLang="en-US" sz="2000" dirty="0">
                <a:ea typeface="ＭＳ Ｐゴシック" charset="0"/>
              </a:rPr>
              <a:t>予測のいもち病予測モデルへの</a:t>
            </a:r>
            <a:r>
              <a:rPr lang="ja-JP" altLang="en-US" sz="2000" dirty="0" smtClean="0">
                <a:ea typeface="ＭＳ Ｐゴシック" charset="0"/>
              </a:rPr>
              <a:t>利用</a:t>
            </a:r>
            <a:endParaRPr lang="en-US" altLang="ja-JP" sz="2000" dirty="0" smtClean="0">
              <a:ea typeface="ＭＳ Ｐゴシック" charset="0"/>
            </a:endParaRPr>
          </a:p>
          <a:p>
            <a:pPr lvl="1">
              <a:defRPr/>
            </a:pPr>
            <a:r>
              <a:rPr lang="ja-JP" altLang="en-US" sz="2000" dirty="0">
                <a:ea typeface="ＭＳ Ｐゴシック" charset="0"/>
              </a:rPr>
              <a:t>確率的</a:t>
            </a:r>
            <a:r>
              <a:rPr lang="ja-JP" altLang="en-US" sz="2000" dirty="0" smtClean="0">
                <a:ea typeface="ＭＳ Ｐゴシック" charset="0"/>
              </a:rPr>
              <a:t>農業気象情報の提供</a:t>
            </a:r>
            <a:r>
              <a:rPr lang="ja-JP" altLang="en-US" sz="2000" dirty="0">
                <a:ea typeface="ＭＳ Ｐゴシック" charset="0"/>
              </a:rPr>
              <a:t>に</a:t>
            </a:r>
            <a:r>
              <a:rPr lang="ja-JP" altLang="en-US" sz="2000" dirty="0" smtClean="0">
                <a:ea typeface="ＭＳ Ｐゴシック" charset="0"/>
              </a:rPr>
              <a:t>向け、アンサンブル予報の</a:t>
            </a:r>
            <a:r>
              <a:rPr lang="ja-JP" altLang="en-US" sz="2000" dirty="0">
                <a:ea typeface="ＭＳ Ｐゴシック" charset="0"/>
              </a:rPr>
              <a:t>リアルタイム</a:t>
            </a:r>
            <a:r>
              <a:rPr lang="ja-JP" altLang="en-US" sz="2000" dirty="0" smtClean="0">
                <a:ea typeface="ＭＳ Ｐゴシック" charset="0"/>
              </a:rPr>
              <a:t>ダウンスケール実験を実施</a:t>
            </a:r>
            <a:endParaRPr lang="en-US" altLang="ja-JP" sz="2000" dirty="0" smtClean="0">
              <a:ea typeface="ＭＳ Ｐゴシック" charset="0"/>
            </a:endParaRPr>
          </a:p>
          <a:p>
            <a:pPr>
              <a:defRPr/>
            </a:pPr>
            <a:endParaRPr lang="en-US" altLang="ja-JP" sz="2000" b="1" u="sng" dirty="0">
              <a:solidFill>
                <a:srgbClr val="FF0000"/>
              </a:solidFill>
              <a:ea typeface="ＭＳ Ｐゴシック" charset="0"/>
            </a:endParaRPr>
          </a:p>
          <a:p>
            <a:pPr>
              <a:defRPr/>
            </a:pPr>
            <a:r>
              <a:rPr lang="en-US" altLang="ja-JP" sz="2000" b="1" u="sng" dirty="0" smtClean="0">
                <a:solidFill>
                  <a:srgbClr val="FF0000"/>
                </a:solidFill>
                <a:ea typeface="ＭＳ Ｐゴシック" charset="0"/>
              </a:rPr>
              <a:t>4</a:t>
            </a:r>
            <a:r>
              <a:rPr lang="en-US" altLang="ja-JP" sz="2000" b="1" u="sng" dirty="0">
                <a:solidFill>
                  <a:srgbClr val="FF0000"/>
                </a:solidFill>
                <a:ea typeface="ＭＳ Ｐゴシック" charset="0"/>
              </a:rPr>
              <a:t>. </a:t>
            </a:r>
            <a:r>
              <a:rPr lang="ja-JP" altLang="en-US" sz="2000" b="1" u="sng" dirty="0">
                <a:solidFill>
                  <a:srgbClr val="FF0000"/>
                </a:solidFill>
                <a:ea typeface="ＭＳ Ｐゴシック" charset="0"/>
              </a:rPr>
              <a:t>農業気象情報の発信</a:t>
            </a:r>
            <a:endParaRPr lang="en-US" altLang="ja-JP" sz="2000" b="1" u="sng" dirty="0">
              <a:solidFill>
                <a:srgbClr val="FF0000"/>
              </a:solidFill>
              <a:ea typeface="ＭＳ Ｐゴシック" charset="0"/>
            </a:endParaRPr>
          </a:p>
          <a:p>
            <a:pPr lvl="1">
              <a:defRPr/>
            </a:pPr>
            <a:r>
              <a:rPr lang="ja-JP" altLang="en-US" sz="2000" dirty="0" smtClean="0">
                <a:ea typeface="ＭＳ Ｐゴシック" charset="0"/>
              </a:rPr>
              <a:t>高温低温警戒情報・胴割れ注意報・収穫</a:t>
            </a:r>
            <a:r>
              <a:rPr lang="ja-JP" altLang="en-US" sz="2000" dirty="0">
                <a:ea typeface="ＭＳ Ｐゴシック" charset="0"/>
              </a:rPr>
              <a:t>適期</a:t>
            </a:r>
            <a:r>
              <a:rPr lang="ja-JP" altLang="en-US" sz="2000" dirty="0" smtClean="0">
                <a:ea typeface="ＭＳ Ｐゴシック" charset="0"/>
              </a:rPr>
              <a:t>情報を発信</a:t>
            </a:r>
            <a:endParaRPr lang="en-US" altLang="ja-JP" sz="2000" b="1" u="sng" dirty="0">
              <a:ea typeface="ＭＳ Ｐゴシック" charset="0"/>
            </a:endParaRPr>
          </a:p>
          <a:p>
            <a:pPr lvl="1">
              <a:defRPr/>
            </a:pPr>
            <a:r>
              <a:rPr lang="ja-JP" altLang="en-US" sz="2000" dirty="0">
                <a:ea typeface="ＭＳ Ｐゴシック" charset="0"/>
              </a:rPr>
              <a:t>双方向の情報交換により、ニーズ把握と利用者インターフェース</a:t>
            </a:r>
            <a:r>
              <a:rPr lang="ja-JP" altLang="en-US" sz="2000" dirty="0" smtClean="0">
                <a:ea typeface="ＭＳ Ｐゴシック" charset="0"/>
              </a:rPr>
              <a:t>の改良</a:t>
            </a:r>
          </a:p>
        </p:txBody>
      </p:sp>
    </p:spTree>
    <p:extLst>
      <p:ext uri="{BB962C8B-B14F-4D97-AF65-F5344CB8AC3E}">
        <p14:creationId xmlns:p14="http://schemas.microsoft.com/office/powerpoint/2010/main" val="336029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7384"/>
            <a:ext cx="9144000" cy="584776"/>
          </a:xfrm>
          <a:prstGeom prst="rect">
            <a:avLst/>
          </a:prstGeom>
          <a:solidFill>
            <a:schemeClr val="accent6">
              <a:lumMod val="20000"/>
              <a:lumOff val="80000"/>
            </a:schemeClr>
          </a:solidFill>
        </p:spPr>
        <p:txBody>
          <a:bodyPr wrap="square" rtlCol="0">
            <a:spAutoFit/>
          </a:bodyPr>
          <a:lstStyle/>
          <a:p>
            <a:pPr algn="ctr"/>
            <a:r>
              <a:rPr lang="ja-JP" altLang="en-US" sz="3200" dirty="0"/>
              <a:t>データ同化</a:t>
            </a:r>
            <a:r>
              <a:rPr lang="ja-JP" altLang="en-US" sz="3200" dirty="0" smtClean="0"/>
              <a:t>手法をダウンスケールシステムに導入</a:t>
            </a:r>
            <a:endParaRPr kumimoji="1" lang="ja-JP" altLang="en-US" sz="3200" dirty="0"/>
          </a:p>
        </p:txBody>
      </p:sp>
      <p:sp>
        <p:nvSpPr>
          <p:cNvPr id="113" name="正方形/長方形 112"/>
          <p:cNvSpPr/>
          <p:nvPr/>
        </p:nvSpPr>
        <p:spPr>
          <a:xfrm>
            <a:off x="70992" y="112276"/>
            <a:ext cx="9035244" cy="36047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descr="C:\Users\sawada\Documents\work\yamase_CI\20120924-25_ws\fig\map_ens_mean_rmse_uv_fcst_ratio.png"/>
          <p:cNvPicPr>
            <a:picLocks noChangeAspect="1" noChangeArrowheads="1"/>
          </p:cNvPicPr>
          <p:nvPr/>
        </p:nvPicPr>
        <p:blipFill rotWithShape="1">
          <a:blip r:embed="rId2" cstate="print"/>
          <a:srcRect t="43779" r="33858" b="6811"/>
          <a:stretch/>
        </p:blipFill>
        <p:spPr bwMode="auto">
          <a:xfrm>
            <a:off x="4710562" y="2038456"/>
            <a:ext cx="4397942" cy="2463994"/>
          </a:xfrm>
          <a:prstGeom prst="rect">
            <a:avLst/>
          </a:prstGeom>
          <a:noFill/>
        </p:spPr>
      </p:pic>
      <p:sp>
        <p:nvSpPr>
          <p:cNvPr id="15" name="テキスト ボックス 14"/>
          <p:cNvSpPr txBox="1"/>
          <p:nvPr/>
        </p:nvSpPr>
        <p:spPr>
          <a:xfrm>
            <a:off x="0" y="692696"/>
            <a:ext cx="9144000" cy="830997"/>
          </a:xfrm>
          <a:prstGeom prst="rect">
            <a:avLst/>
          </a:prstGeom>
          <a:noFill/>
        </p:spPr>
        <p:txBody>
          <a:bodyPr wrap="square" rtlCol="0">
            <a:spAutoFit/>
          </a:bodyPr>
          <a:lstStyle/>
          <a:p>
            <a:r>
              <a:rPr lang="ja-JP" altLang="en-US" sz="2400" dirty="0" smtClean="0">
                <a:latin typeface="ＭＳ Ｐゴシック" pitchFamily="50" charset="-128"/>
                <a:ea typeface="ＭＳ Ｐゴシック" pitchFamily="50" charset="-128"/>
                <a:cs typeface="Times New Roman" pitchFamily="18" charset="0"/>
              </a:rPr>
              <a:t>・</a:t>
            </a:r>
            <a:r>
              <a:rPr lang="en-US" altLang="ja-JP" sz="2400" dirty="0" smtClean="0">
                <a:latin typeface="ＭＳ Ｐゴシック" pitchFamily="50" charset="-128"/>
                <a:ea typeface="ＭＳ Ｐゴシック" pitchFamily="50" charset="-128"/>
                <a:cs typeface="Times New Roman" pitchFamily="18" charset="0"/>
              </a:rPr>
              <a:t>LETKF</a:t>
            </a:r>
            <a:r>
              <a:rPr lang="ja-JP" altLang="en-US" sz="2400" dirty="0" smtClean="0">
                <a:latin typeface="ＭＳ Ｐゴシック" pitchFamily="50" charset="-128"/>
                <a:ea typeface="ＭＳ Ｐゴシック" pitchFamily="50" charset="-128"/>
                <a:cs typeface="Times New Roman" pitchFamily="18" charset="0"/>
              </a:rPr>
              <a:t>を用いた</a:t>
            </a:r>
            <a:r>
              <a:rPr lang="ja-JP" altLang="en-US" sz="2400" dirty="0" smtClean="0">
                <a:solidFill>
                  <a:srgbClr val="0000FF"/>
                </a:solidFill>
                <a:latin typeface="ＭＳ Ｐゴシック" pitchFamily="50" charset="-128"/>
                <a:ea typeface="ＭＳ Ｐゴシック" pitchFamily="50" charset="-128"/>
                <a:cs typeface="Times New Roman" pitchFamily="18" charset="0"/>
              </a:rPr>
              <a:t>側面境界の最適化手法</a:t>
            </a:r>
            <a:r>
              <a:rPr lang="ja-JP" altLang="en-US" sz="2400" dirty="0" smtClean="0">
                <a:latin typeface="ＭＳ Ｐゴシック" pitchFamily="50" charset="-128"/>
                <a:ea typeface="ＭＳ Ｐゴシック" pitchFamily="50" charset="-128"/>
                <a:cs typeface="Times New Roman" pitchFamily="18" charset="0"/>
              </a:rPr>
              <a:t>のプロトタイプを開発・評価</a:t>
            </a:r>
            <a:endParaRPr lang="en-US" altLang="ja-JP" sz="2400" dirty="0" smtClean="0">
              <a:latin typeface="ＭＳ Ｐゴシック" pitchFamily="50" charset="-128"/>
              <a:ea typeface="ＭＳ Ｐゴシック" pitchFamily="50" charset="-128"/>
              <a:cs typeface="Times New Roman" pitchFamily="18" charset="0"/>
            </a:endParaRPr>
          </a:p>
          <a:p>
            <a:r>
              <a:rPr lang="en-US" altLang="ja-JP" sz="2400" dirty="0" smtClean="0">
                <a:solidFill>
                  <a:srgbClr val="FF0000"/>
                </a:solidFill>
                <a:latin typeface="ＭＳ Ｐゴシック" pitchFamily="50" charset="-128"/>
                <a:ea typeface="ＭＳ Ｐゴシック" pitchFamily="50" charset="-128"/>
                <a:cs typeface="Times New Roman" pitchFamily="18" charset="0"/>
              </a:rPr>
              <a:t>=&gt;</a:t>
            </a:r>
            <a:r>
              <a:rPr lang="ja-JP" altLang="en-US" sz="2400" dirty="0" smtClean="0">
                <a:solidFill>
                  <a:srgbClr val="FF0000"/>
                </a:solidFill>
                <a:latin typeface="ＭＳ Ｐゴシック" pitchFamily="50" charset="-128"/>
                <a:ea typeface="ＭＳ Ｐゴシック" pitchFamily="50" charset="-128"/>
                <a:cs typeface="Times New Roman" pitchFamily="18" charset="0"/>
              </a:rPr>
              <a:t>狭領域におけるダウンスケールの延長予報に貢献</a:t>
            </a:r>
            <a:r>
              <a:rPr lang="ja-JP" altLang="en-US" sz="2400" dirty="0" smtClean="0">
                <a:latin typeface="ＭＳ Ｐゴシック" pitchFamily="50" charset="-128"/>
                <a:ea typeface="ＭＳ Ｐゴシック" pitchFamily="50" charset="-128"/>
              </a:rPr>
              <a:t>　</a:t>
            </a:r>
            <a:endParaRPr kumimoji="1" lang="ja-JP" altLang="en-US" sz="2000" dirty="0">
              <a:latin typeface="ＭＳ Ｐゴシック" pitchFamily="50" charset="-128"/>
              <a:ea typeface="ＭＳ Ｐゴシック" pitchFamily="50" charset="-128"/>
            </a:endParaRPr>
          </a:p>
        </p:txBody>
      </p:sp>
      <p:sp>
        <p:nvSpPr>
          <p:cNvPr id="16" name="テキスト ボックス 15"/>
          <p:cNvSpPr txBox="1"/>
          <p:nvPr/>
        </p:nvSpPr>
        <p:spPr>
          <a:xfrm>
            <a:off x="543588" y="4767502"/>
            <a:ext cx="3874088" cy="246221"/>
          </a:xfrm>
          <a:prstGeom prst="rect">
            <a:avLst/>
          </a:prstGeom>
          <a:noFill/>
        </p:spPr>
        <p:txBody>
          <a:bodyPr wrap="square" rtlCol="0">
            <a:spAutoFit/>
          </a:bodyPr>
          <a:lstStyle/>
          <a:p>
            <a:pPr>
              <a:lnSpc>
                <a:spcPts val="1200"/>
              </a:lnSpc>
            </a:pPr>
            <a:r>
              <a:rPr kumimoji="1" lang="ja-JP" altLang="en-US" sz="2000" dirty="0" smtClean="0"/>
              <a:t>側面境界の最適化手法の模式図</a:t>
            </a:r>
            <a:endParaRPr kumimoji="1" lang="ja-JP" altLang="en-US" sz="2000" dirty="0"/>
          </a:p>
        </p:txBody>
      </p:sp>
      <p:grpSp>
        <p:nvGrpSpPr>
          <p:cNvPr id="17" name="グループ化 3"/>
          <p:cNvGrpSpPr/>
          <p:nvPr/>
        </p:nvGrpSpPr>
        <p:grpSpPr>
          <a:xfrm>
            <a:off x="107504" y="1950503"/>
            <a:ext cx="4542646" cy="2702633"/>
            <a:chOff x="107504" y="1950503"/>
            <a:chExt cx="4542646" cy="2702633"/>
          </a:xfrm>
        </p:grpSpPr>
        <p:sp>
          <p:nvSpPr>
            <p:cNvPr id="18" name="フリーフォーム 17"/>
            <p:cNvSpPr/>
            <p:nvPr/>
          </p:nvSpPr>
          <p:spPr>
            <a:xfrm>
              <a:off x="3700201" y="2998098"/>
              <a:ext cx="754152" cy="460836"/>
            </a:xfrm>
            <a:custGeom>
              <a:avLst/>
              <a:gdLst>
                <a:gd name="connsiteX0" fmla="*/ 0 w 1311442"/>
                <a:gd name="connsiteY0" fmla="*/ 649706 h 649706"/>
                <a:gd name="connsiteX1" fmla="*/ 397042 w 1311442"/>
                <a:gd name="connsiteY1" fmla="*/ 385011 h 649706"/>
                <a:gd name="connsiteX2" fmla="*/ 697832 w 1311442"/>
                <a:gd name="connsiteY2" fmla="*/ 228600 h 649706"/>
                <a:gd name="connsiteX3" fmla="*/ 1010653 w 1311442"/>
                <a:gd name="connsiteY3" fmla="*/ 132348 h 649706"/>
                <a:gd name="connsiteX4" fmla="*/ 1311442 w 1311442"/>
                <a:gd name="connsiteY4" fmla="*/ 0 h 649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442" h="649706">
                  <a:moveTo>
                    <a:pt x="0" y="649706"/>
                  </a:moveTo>
                  <a:lnTo>
                    <a:pt x="397042" y="385011"/>
                  </a:lnTo>
                  <a:lnTo>
                    <a:pt x="697832" y="228600"/>
                  </a:lnTo>
                  <a:lnTo>
                    <a:pt x="1010653" y="132348"/>
                  </a:lnTo>
                  <a:lnTo>
                    <a:pt x="1311442" y="0"/>
                  </a:lnTo>
                </a:path>
              </a:pathLst>
            </a:cu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987842" y="2453483"/>
              <a:ext cx="1197586" cy="851845"/>
            </a:xfrm>
            <a:custGeom>
              <a:avLst/>
              <a:gdLst>
                <a:gd name="connsiteX0" fmla="*/ 0 w 2202180"/>
                <a:gd name="connsiteY0" fmla="*/ 1043940 h 1043940"/>
                <a:gd name="connsiteX1" fmla="*/ 358140 w 2202180"/>
                <a:gd name="connsiteY1" fmla="*/ 944880 h 1043940"/>
                <a:gd name="connsiteX2" fmla="*/ 868680 w 2202180"/>
                <a:gd name="connsiteY2" fmla="*/ 693420 h 1043940"/>
                <a:gd name="connsiteX3" fmla="*/ 1272540 w 2202180"/>
                <a:gd name="connsiteY3" fmla="*/ 403860 h 1043940"/>
                <a:gd name="connsiteX4" fmla="*/ 1653540 w 2202180"/>
                <a:gd name="connsiteY4" fmla="*/ 213360 h 1043940"/>
                <a:gd name="connsiteX5" fmla="*/ 2194560 w 2202180"/>
                <a:gd name="connsiteY5" fmla="*/ 7620 h 1043940"/>
                <a:gd name="connsiteX6" fmla="*/ 2202180 w 2202180"/>
                <a:gd name="connsiteY6"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80" h="1043940">
                  <a:moveTo>
                    <a:pt x="0" y="1043940"/>
                  </a:moveTo>
                  <a:lnTo>
                    <a:pt x="358140" y="944880"/>
                  </a:lnTo>
                  <a:lnTo>
                    <a:pt x="868680" y="693420"/>
                  </a:lnTo>
                  <a:lnTo>
                    <a:pt x="1272540" y="403860"/>
                  </a:lnTo>
                  <a:lnTo>
                    <a:pt x="1653540" y="213360"/>
                  </a:lnTo>
                  <a:lnTo>
                    <a:pt x="2194560" y="7620"/>
                  </a:lnTo>
                  <a:lnTo>
                    <a:pt x="2202180" y="0"/>
                  </a:lnTo>
                </a:path>
              </a:pathLst>
            </a:custGeom>
            <a:ln w="25400">
              <a:solidFill>
                <a:schemeClr val="tx1"/>
              </a:solidFill>
              <a:prstDash val="sysDot"/>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rot="20585613">
              <a:off x="1320621" y="3500087"/>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rot="20585613">
              <a:off x="847760" y="3742140"/>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rot="20725234">
              <a:off x="1319039" y="2753022"/>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20725234">
              <a:off x="1786360" y="2341979"/>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473024" y="3362699"/>
              <a:ext cx="411127" cy="734392"/>
            </a:xfrm>
            <a:custGeom>
              <a:avLst/>
              <a:gdLst>
                <a:gd name="connsiteX0" fmla="*/ 0 w 902043"/>
                <a:gd name="connsiteY0" fmla="*/ 840260 h 840260"/>
                <a:gd name="connsiteX1" fmla="*/ 247135 w 902043"/>
                <a:gd name="connsiteY1" fmla="*/ 506627 h 840260"/>
                <a:gd name="connsiteX2" fmla="*/ 593124 w 902043"/>
                <a:gd name="connsiteY2" fmla="*/ 160638 h 840260"/>
                <a:gd name="connsiteX3" fmla="*/ 902043 w 902043"/>
                <a:gd name="connsiteY3" fmla="*/ 0 h 840260"/>
              </a:gdLst>
              <a:ahLst/>
              <a:cxnLst>
                <a:cxn ang="0">
                  <a:pos x="connsiteX0" y="connsiteY0"/>
                </a:cxn>
                <a:cxn ang="0">
                  <a:pos x="connsiteX1" y="connsiteY1"/>
                </a:cxn>
                <a:cxn ang="0">
                  <a:pos x="connsiteX2" y="connsiteY2"/>
                </a:cxn>
                <a:cxn ang="0">
                  <a:pos x="connsiteX3" y="connsiteY3"/>
                </a:cxn>
              </a:cxnLst>
              <a:rect l="l" t="t" r="r" b="b"/>
              <a:pathLst>
                <a:path w="902043" h="840260">
                  <a:moveTo>
                    <a:pt x="0" y="840260"/>
                  </a:moveTo>
                  <a:cubicBezTo>
                    <a:pt x="74140" y="730078"/>
                    <a:pt x="148281" y="619897"/>
                    <a:pt x="247135" y="506627"/>
                  </a:cubicBezTo>
                  <a:cubicBezTo>
                    <a:pt x="345989" y="393357"/>
                    <a:pt x="483973" y="245076"/>
                    <a:pt x="593124" y="160638"/>
                  </a:cubicBezTo>
                  <a:cubicBezTo>
                    <a:pt x="702275" y="76200"/>
                    <a:pt x="802159" y="38100"/>
                    <a:pt x="902043"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1043608" y="4351765"/>
              <a:ext cx="366027" cy="301371"/>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26" name="円/楕円 25"/>
            <p:cNvSpPr/>
            <p:nvPr/>
          </p:nvSpPr>
          <p:spPr>
            <a:xfrm rot="20831696">
              <a:off x="391223" y="397607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20585613">
              <a:off x="848288" y="3085253"/>
              <a:ext cx="156620" cy="499386"/>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a:off x="925114" y="3424179"/>
              <a:ext cx="0" cy="293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893152" y="3285780"/>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5 29"/>
            <p:cNvSpPr/>
            <p:nvPr/>
          </p:nvSpPr>
          <p:spPr>
            <a:xfrm>
              <a:off x="875966" y="378207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371330" y="2999258"/>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星 5 31"/>
            <p:cNvSpPr/>
            <p:nvPr/>
          </p:nvSpPr>
          <p:spPr>
            <a:xfrm>
              <a:off x="1349789" y="353713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838870" y="2589029"/>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973187" y="3117850"/>
              <a:ext cx="387414" cy="711365"/>
            </a:xfrm>
            <a:custGeom>
              <a:avLst/>
              <a:gdLst>
                <a:gd name="connsiteX0" fmla="*/ 0 w 716692"/>
                <a:gd name="connsiteY0" fmla="*/ 247135 h 247135"/>
                <a:gd name="connsiteX1" fmla="*/ 716692 w 716692"/>
                <a:gd name="connsiteY1" fmla="*/ 0 h 247135"/>
              </a:gdLst>
              <a:ahLst/>
              <a:cxnLst>
                <a:cxn ang="0">
                  <a:pos x="connsiteX0" y="connsiteY0"/>
                </a:cxn>
                <a:cxn ang="0">
                  <a:pos x="connsiteX1" y="connsiteY1"/>
                </a:cxn>
              </a:cxnLst>
              <a:rect l="l" t="t" r="r" b="b"/>
              <a:pathLst>
                <a:path w="716692" h="247135">
                  <a:moveTo>
                    <a:pt x="0" y="247135"/>
                  </a:moveTo>
                  <a:lnTo>
                    <a:pt x="716692"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直線矢印コネクタ 34"/>
            <p:cNvCxnSpPr/>
            <p:nvPr/>
          </p:nvCxnSpPr>
          <p:spPr>
            <a:xfrm>
              <a:off x="1401560" y="3117850"/>
              <a:ext cx="0" cy="381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03408" y="4293007"/>
              <a:ext cx="21144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303408" y="2244292"/>
              <a:ext cx="0" cy="2056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07504" y="1950503"/>
              <a:ext cx="444693" cy="376714"/>
            </a:xfrm>
            <a:prstGeom prst="rect">
              <a:avLst/>
            </a:prstGeom>
            <a:noFill/>
          </p:spPr>
          <p:txBody>
            <a:bodyPr wrap="none" rtlCol="0">
              <a:spAutoFit/>
            </a:bodyPr>
            <a:lstStyle/>
            <a:p>
              <a:r>
                <a:rPr kumimoji="1" lang="en-US" altLang="ja-JP" sz="2400" dirty="0" smtClean="0"/>
                <a:t>error</a:t>
              </a:r>
              <a:endParaRPr kumimoji="1" lang="ja-JP" altLang="en-US" sz="2400" dirty="0"/>
            </a:p>
          </p:txBody>
        </p:sp>
        <p:sp>
          <p:nvSpPr>
            <p:cNvPr id="39" name="星 5 38"/>
            <p:cNvSpPr/>
            <p:nvPr/>
          </p:nvSpPr>
          <p:spPr>
            <a:xfrm>
              <a:off x="419475" y="40157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220090" y="2453483"/>
              <a:ext cx="1197586" cy="851845"/>
            </a:xfrm>
            <a:custGeom>
              <a:avLst/>
              <a:gdLst>
                <a:gd name="connsiteX0" fmla="*/ 0 w 2202180"/>
                <a:gd name="connsiteY0" fmla="*/ 1043940 h 1043940"/>
                <a:gd name="connsiteX1" fmla="*/ 358140 w 2202180"/>
                <a:gd name="connsiteY1" fmla="*/ 944880 h 1043940"/>
                <a:gd name="connsiteX2" fmla="*/ 868680 w 2202180"/>
                <a:gd name="connsiteY2" fmla="*/ 693420 h 1043940"/>
                <a:gd name="connsiteX3" fmla="*/ 1272540 w 2202180"/>
                <a:gd name="connsiteY3" fmla="*/ 403860 h 1043940"/>
                <a:gd name="connsiteX4" fmla="*/ 1653540 w 2202180"/>
                <a:gd name="connsiteY4" fmla="*/ 213360 h 1043940"/>
                <a:gd name="connsiteX5" fmla="*/ 2194560 w 2202180"/>
                <a:gd name="connsiteY5" fmla="*/ 7620 h 1043940"/>
                <a:gd name="connsiteX6" fmla="*/ 2202180 w 2202180"/>
                <a:gd name="connsiteY6"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80" h="1043940">
                  <a:moveTo>
                    <a:pt x="0" y="1043940"/>
                  </a:moveTo>
                  <a:lnTo>
                    <a:pt x="358140" y="944880"/>
                  </a:lnTo>
                  <a:lnTo>
                    <a:pt x="868680" y="693420"/>
                  </a:lnTo>
                  <a:lnTo>
                    <a:pt x="1272540" y="403860"/>
                  </a:lnTo>
                  <a:lnTo>
                    <a:pt x="1653540" y="213360"/>
                  </a:lnTo>
                  <a:lnTo>
                    <a:pt x="2194560" y="7620"/>
                  </a:lnTo>
                  <a:lnTo>
                    <a:pt x="2202180" y="0"/>
                  </a:lnTo>
                </a:path>
              </a:pathLst>
            </a:custGeom>
            <a:ln w="25400">
              <a:solidFill>
                <a:schemeClr val="tx1"/>
              </a:solidFill>
              <a:prstDash val="sysDot"/>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楕円 40"/>
            <p:cNvSpPr/>
            <p:nvPr/>
          </p:nvSpPr>
          <p:spPr>
            <a:xfrm rot="20585613">
              <a:off x="3552869" y="3869738"/>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rot="20585613">
              <a:off x="3080008" y="3742140"/>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rot="20725234">
              <a:off x="3551288" y="2753022"/>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rot="20725234">
              <a:off x="3556110" y="3228278"/>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rot="20725234">
              <a:off x="4018609" y="2341979"/>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rot="20725234">
              <a:off x="4018609" y="2862764"/>
              <a:ext cx="156620" cy="587513"/>
            </a:xfrm>
            <a:prstGeom prst="ellipse">
              <a:avLst/>
            </a:prstGeom>
            <a:solidFill>
              <a:schemeClr val="bg1">
                <a:lumMod val="75000"/>
                <a:alpha val="4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rot="20725234">
              <a:off x="4018609" y="3373000"/>
              <a:ext cx="156620" cy="587513"/>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705272" y="3362699"/>
              <a:ext cx="411127" cy="734392"/>
            </a:xfrm>
            <a:custGeom>
              <a:avLst/>
              <a:gdLst>
                <a:gd name="connsiteX0" fmla="*/ 0 w 902043"/>
                <a:gd name="connsiteY0" fmla="*/ 840260 h 840260"/>
                <a:gd name="connsiteX1" fmla="*/ 247135 w 902043"/>
                <a:gd name="connsiteY1" fmla="*/ 506627 h 840260"/>
                <a:gd name="connsiteX2" fmla="*/ 593124 w 902043"/>
                <a:gd name="connsiteY2" fmla="*/ 160638 h 840260"/>
                <a:gd name="connsiteX3" fmla="*/ 902043 w 902043"/>
                <a:gd name="connsiteY3" fmla="*/ 0 h 840260"/>
              </a:gdLst>
              <a:ahLst/>
              <a:cxnLst>
                <a:cxn ang="0">
                  <a:pos x="connsiteX0" y="connsiteY0"/>
                </a:cxn>
                <a:cxn ang="0">
                  <a:pos x="connsiteX1" y="connsiteY1"/>
                </a:cxn>
                <a:cxn ang="0">
                  <a:pos x="connsiteX2" y="connsiteY2"/>
                </a:cxn>
                <a:cxn ang="0">
                  <a:pos x="connsiteX3" y="connsiteY3"/>
                </a:cxn>
              </a:cxnLst>
              <a:rect l="l" t="t" r="r" b="b"/>
              <a:pathLst>
                <a:path w="902043" h="840260">
                  <a:moveTo>
                    <a:pt x="0" y="840260"/>
                  </a:moveTo>
                  <a:cubicBezTo>
                    <a:pt x="74140" y="730078"/>
                    <a:pt x="148281" y="619897"/>
                    <a:pt x="247135" y="506627"/>
                  </a:cubicBezTo>
                  <a:cubicBezTo>
                    <a:pt x="345989" y="393357"/>
                    <a:pt x="483973" y="245076"/>
                    <a:pt x="593124" y="160638"/>
                  </a:cubicBezTo>
                  <a:cubicBezTo>
                    <a:pt x="702275" y="76200"/>
                    <a:pt x="802159" y="38100"/>
                    <a:pt x="902043"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テキスト ボックス 48"/>
            <p:cNvSpPr txBox="1"/>
            <p:nvPr/>
          </p:nvSpPr>
          <p:spPr>
            <a:xfrm>
              <a:off x="3275856" y="4351765"/>
              <a:ext cx="366027" cy="301371"/>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50" name="円/楕円 49"/>
            <p:cNvSpPr/>
            <p:nvPr/>
          </p:nvSpPr>
          <p:spPr>
            <a:xfrm rot="20831696">
              <a:off x="2623471" y="397607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rot="20585613">
              <a:off x="3080536" y="3085253"/>
              <a:ext cx="156620" cy="499386"/>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3157362" y="3424179"/>
              <a:ext cx="0" cy="293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3631753" y="3104234"/>
              <a:ext cx="0" cy="352508"/>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3125400" y="3285780"/>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星 5 54"/>
            <p:cNvSpPr/>
            <p:nvPr/>
          </p:nvSpPr>
          <p:spPr>
            <a:xfrm>
              <a:off x="3108215" y="378207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603578" y="2999258"/>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星 5 56"/>
            <p:cNvSpPr/>
            <p:nvPr/>
          </p:nvSpPr>
          <p:spPr>
            <a:xfrm>
              <a:off x="3582038" y="3906782"/>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071118" y="2589029"/>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矢印コネクタ 58"/>
            <p:cNvCxnSpPr/>
            <p:nvPr/>
          </p:nvCxnSpPr>
          <p:spPr>
            <a:xfrm>
              <a:off x="3633808" y="3594182"/>
              <a:ext cx="0" cy="2643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フリーフォーム 59"/>
            <p:cNvSpPr/>
            <p:nvPr/>
          </p:nvSpPr>
          <p:spPr>
            <a:xfrm>
              <a:off x="3697792" y="3705428"/>
              <a:ext cx="364969" cy="278303"/>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フリーフォーム 60"/>
            <p:cNvSpPr/>
            <p:nvPr/>
          </p:nvSpPr>
          <p:spPr>
            <a:xfrm rot="21131273">
              <a:off x="4144760" y="3516360"/>
              <a:ext cx="334029" cy="115489"/>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2" name="直線矢印コネクタ 61"/>
            <p:cNvCxnSpPr/>
            <p:nvPr/>
          </p:nvCxnSpPr>
          <p:spPr>
            <a:xfrm>
              <a:off x="2535656" y="4293007"/>
              <a:ext cx="21144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2535656" y="2244292"/>
              <a:ext cx="0" cy="2056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2339752" y="1950503"/>
              <a:ext cx="444693" cy="376714"/>
            </a:xfrm>
            <a:prstGeom prst="rect">
              <a:avLst/>
            </a:prstGeom>
            <a:noFill/>
          </p:spPr>
          <p:txBody>
            <a:bodyPr wrap="none" rtlCol="0">
              <a:spAutoFit/>
            </a:bodyPr>
            <a:lstStyle/>
            <a:p>
              <a:r>
                <a:rPr kumimoji="1" lang="en-US" altLang="ja-JP" sz="2400" dirty="0" smtClean="0"/>
                <a:t>error</a:t>
              </a:r>
              <a:endParaRPr kumimoji="1" lang="ja-JP" altLang="en-US" sz="2400" dirty="0"/>
            </a:p>
          </p:txBody>
        </p:sp>
        <p:sp>
          <p:nvSpPr>
            <p:cNvPr id="65" name="円/楕円 64"/>
            <p:cNvSpPr/>
            <p:nvPr/>
          </p:nvSpPr>
          <p:spPr>
            <a:xfrm>
              <a:off x="3605385" y="3470397"/>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071118" y="3115466"/>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星 5 66"/>
            <p:cNvSpPr/>
            <p:nvPr/>
          </p:nvSpPr>
          <p:spPr>
            <a:xfrm>
              <a:off x="2651724" y="40157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4075192" y="3631361"/>
              <a:ext cx="58732" cy="881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p:cNvCxnSpPr/>
            <p:nvPr/>
          </p:nvCxnSpPr>
          <p:spPr>
            <a:xfrm flipH="1">
              <a:off x="4101920" y="2706544"/>
              <a:ext cx="0" cy="381884"/>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a:off x="4101920" y="3235365"/>
              <a:ext cx="0" cy="381884"/>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1447207" y="2675455"/>
              <a:ext cx="391549" cy="912457"/>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 name="直線矢印コネクタ 71"/>
            <p:cNvCxnSpPr/>
            <p:nvPr/>
          </p:nvCxnSpPr>
          <p:spPr>
            <a:xfrm>
              <a:off x="1869672" y="2706544"/>
              <a:ext cx="0" cy="558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20585613">
              <a:off x="1793056" y="3265056"/>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星 5 74"/>
            <p:cNvSpPr/>
            <p:nvPr/>
          </p:nvSpPr>
          <p:spPr>
            <a:xfrm>
              <a:off x="1822225" y="3302100"/>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3220878" y="3556823"/>
              <a:ext cx="371972" cy="278303"/>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円/楕円 76"/>
            <p:cNvSpPr/>
            <p:nvPr/>
          </p:nvSpPr>
          <p:spPr>
            <a:xfrm rot="20585613">
              <a:off x="4025304" y="3969553"/>
              <a:ext cx="156620" cy="235005"/>
            </a:xfrm>
            <a:prstGeom prst="ellipse">
              <a:avLst/>
            </a:prstGeom>
            <a:solidFill>
              <a:schemeClr val="bg1">
                <a:lumMod val="7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星 5 77"/>
            <p:cNvSpPr/>
            <p:nvPr/>
          </p:nvSpPr>
          <p:spPr>
            <a:xfrm>
              <a:off x="4054473" y="4006597"/>
              <a:ext cx="97887" cy="14687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矢印コネクタ 78"/>
            <p:cNvCxnSpPr/>
            <p:nvPr/>
          </p:nvCxnSpPr>
          <p:spPr>
            <a:xfrm>
              <a:off x="4106243" y="3745376"/>
              <a:ext cx="0" cy="2350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フリーフォーム 79"/>
            <p:cNvSpPr/>
            <p:nvPr/>
          </p:nvSpPr>
          <p:spPr>
            <a:xfrm rot="21131273">
              <a:off x="4146140" y="3879350"/>
              <a:ext cx="334029" cy="176522"/>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フリーフォーム 80"/>
            <p:cNvSpPr/>
            <p:nvPr/>
          </p:nvSpPr>
          <p:spPr>
            <a:xfrm>
              <a:off x="1917119" y="2629133"/>
              <a:ext cx="274115" cy="705094"/>
            </a:xfrm>
            <a:custGeom>
              <a:avLst/>
              <a:gdLst>
                <a:gd name="connsiteX0" fmla="*/ 0 w 803189"/>
                <a:gd name="connsiteY0" fmla="*/ 185351 h 185351"/>
                <a:gd name="connsiteX1" fmla="*/ 432487 w 803189"/>
                <a:gd name="connsiteY1" fmla="*/ 111211 h 185351"/>
                <a:gd name="connsiteX2" fmla="*/ 803189 w 803189"/>
                <a:gd name="connsiteY2" fmla="*/ 0 h 185351"/>
              </a:gdLst>
              <a:ahLst/>
              <a:cxnLst>
                <a:cxn ang="0">
                  <a:pos x="connsiteX0" y="connsiteY0"/>
                </a:cxn>
                <a:cxn ang="0">
                  <a:pos x="connsiteX1" y="connsiteY1"/>
                </a:cxn>
                <a:cxn ang="0">
                  <a:pos x="connsiteX2" y="connsiteY2"/>
                </a:cxn>
              </a:cxnLst>
              <a:rect l="l" t="t" r="r" b="b"/>
              <a:pathLst>
                <a:path w="803189" h="185351">
                  <a:moveTo>
                    <a:pt x="0" y="185351"/>
                  </a:moveTo>
                  <a:cubicBezTo>
                    <a:pt x="149311" y="163727"/>
                    <a:pt x="298622" y="142103"/>
                    <a:pt x="432487" y="111211"/>
                  </a:cubicBezTo>
                  <a:cubicBezTo>
                    <a:pt x="566352" y="80319"/>
                    <a:pt x="684770" y="40159"/>
                    <a:pt x="803189"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2" name="テキスト ボックス 81"/>
          <p:cNvSpPr txBox="1"/>
          <p:nvPr/>
        </p:nvSpPr>
        <p:spPr>
          <a:xfrm>
            <a:off x="1979712" y="5589240"/>
            <a:ext cx="7056784" cy="1107995"/>
          </a:xfrm>
          <a:prstGeom prst="rect">
            <a:avLst/>
          </a:prstGeom>
          <a:solidFill>
            <a:srgbClr val="FFFFCC"/>
          </a:solidFill>
        </p:spPr>
        <p:txBody>
          <a:bodyPr wrap="square" lIns="0" tIns="0" rIns="0" bIns="0" rtlCol="0">
            <a:spAutoFit/>
          </a:bodyPr>
          <a:lstStyle/>
          <a:p>
            <a:r>
              <a:rPr lang="ja-JP" altLang="en-US" sz="2400" dirty="0" smtClean="0"/>
              <a:t>・ドップラーライダーと</a:t>
            </a:r>
            <a:r>
              <a:rPr lang="en-US" altLang="ja-JP" sz="2400" dirty="0" smtClean="0"/>
              <a:t>GPS</a:t>
            </a:r>
            <a:r>
              <a:rPr lang="ja-JP" altLang="en-US" sz="2400" dirty="0" smtClean="0"/>
              <a:t>掩蔽観測の同化実験を実施</a:t>
            </a:r>
            <a:endParaRPr lang="en-US" altLang="ja-JP" sz="2400" dirty="0" smtClean="0"/>
          </a:p>
          <a:p>
            <a:r>
              <a:rPr lang="ja-JP" altLang="en-US" sz="2400" dirty="0" smtClean="0"/>
              <a:t>・現在の観測情報を</a:t>
            </a:r>
            <a:r>
              <a:rPr lang="ja-JP" altLang="en-US" sz="2400" dirty="0" smtClean="0">
                <a:solidFill>
                  <a:srgbClr val="FF0000"/>
                </a:solidFill>
              </a:rPr>
              <a:t>予測値（未来）まで有効利用</a:t>
            </a:r>
            <a:endParaRPr lang="en-US" altLang="ja-JP" sz="2400" dirty="0" smtClean="0">
              <a:solidFill>
                <a:srgbClr val="FF0000"/>
              </a:solidFill>
            </a:endParaRPr>
          </a:p>
          <a:p>
            <a:r>
              <a:rPr kumimoji="1" lang="ja-JP" altLang="en-US" sz="2400" dirty="0" smtClean="0"/>
              <a:t>・側面最適化により、誤差成長を抑制</a:t>
            </a:r>
            <a:endParaRPr kumimoji="1" lang="ja-JP" altLang="en-US" sz="2400" dirty="0"/>
          </a:p>
        </p:txBody>
      </p:sp>
      <p:sp>
        <p:nvSpPr>
          <p:cNvPr id="83" name="円/楕円 82"/>
          <p:cNvSpPr/>
          <p:nvPr/>
        </p:nvSpPr>
        <p:spPr>
          <a:xfrm rot="20725234">
            <a:off x="311249" y="5239166"/>
            <a:ext cx="147246" cy="532199"/>
          </a:xfrm>
          <a:prstGeom prst="ellipse">
            <a:avLst/>
          </a:prstGeom>
          <a:solidFill>
            <a:schemeClr val="bg1">
              <a:lumMod val="75000"/>
              <a:alpha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4" name="テキスト ボックス 83"/>
          <p:cNvSpPr txBox="1"/>
          <p:nvPr/>
        </p:nvSpPr>
        <p:spPr>
          <a:xfrm>
            <a:off x="570131" y="5301209"/>
            <a:ext cx="1256754" cy="369332"/>
          </a:xfrm>
          <a:prstGeom prst="rect">
            <a:avLst/>
          </a:prstGeom>
          <a:noFill/>
        </p:spPr>
        <p:txBody>
          <a:bodyPr wrap="none" lIns="0" tIns="0" rIns="0" bIns="0" rtlCol="0">
            <a:spAutoFit/>
          </a:bodyPr>
          <a:lstStyle/>
          <a:p>
            <a:r>
              <a:rPr kumimoji="1" lang="ja-JP" altLang="en-US" sz="2400" dirty="0" smtClean="0"/>
              <a:t>スプレッド</a:t>
            </a:r>
            <a:endParaRPr kumimoji="1" lang="ja-JP" altLang="en-US" sz="2400" dirty="0"/>
          </a:p>
        </p:txBody>
      </p:sp>
      <p:sp>
        <p:nvSpPr>
          <p:cNvPr id="85" name="星 5 84"/>
          <p:cNvSpPr/>
          <p:nvPr/>
        </p:nvSpPr>
        <p:spPr>
          <a:xfrm>
            <a:off x="343108" y="5877273"/>
            <a:ext cx="180000" cy="1800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6" name="円/楕円 85"/>
          <p:cNvSpPr/>
          <p:nvPr/>
        </p:nvSpPr>
        <p:spPr>
          <a:xfrm>
            <a:off x="379092" y="634533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7" name="テキスト ボックス 86"/>
          <p:cNvSpPr txBox="1"/>
          <p:nvPr/>
        </p:nvSpPr>
        <p:spPr>
          <a:xfrm>
            <a:off x="667124" y="5806146"/>
            <a:ext cx="923330" cy="369332"/>
          </a:xfrm>
          <a:prstGeom prst="rect">
            <a:avLst/>
          </a:prstGeom>
          <a:noFill/>
        </p:spPr>
        <p:txBody>
          <a:bodyPr wrap="none" lIns="0" tIns="0" rIns="0" bIns="0" rtlCol="0">
            <a:spAutoFit/>
          </a:bodyPr>
          <a:lstStyle/>
          <a:p>
            <a:r>
              <a:rPr kumimoji="1" lang="ja-JP" altLang="en-US" sz="2400" dirty="0" smtClean="0"/>
              <a:t>解析値</a:t>
            </a:r>
            <a:endParaRPr kumimoji="1" lang="ja-JP" altLang="en-US" sz="2400" dirty="0"/>
          </a:p>
        </p:txBody>
      </p:sp>
      <p:sp>
        <p:nvSpPr>
          <p:cNvPr id="88" name="テキスト ボックス 87"/>
          <p:cNvSpPr txBox="1"/>
          <p:nvPr/>
        </p:nvSpPr>
        <p:spPr>
          <a:xfrm>
            <a:off x="667124" y="6237313"/>
            <a:ext cx="923330" cy="369332"/>
          </a:xfrm>
          <a:prstGeom prst="rect">
            <a:avLst/>
          </a:prstGeom>
          <a:noFill/>
        </p:spPr>
        <p:txBody>
          <a:bodyPr wrap="none" lIns="0" tIns="0" rIns="0" bIns="0" rtlCol="0">
            <a:spAutoFit/>
          </a:bodyPr>
          <a:lstStyle/>
          <a:p>
            <a:r>
              <a:rPr lang="ja-JP" altLang="en-US" sz="2400" dirty="0" smtClean="0"/>
              <a:t>予測</a:t>
            </a:r>
            <a:r>
              <a:rPr kumimoji="1" lang="ja-JP" altLang="en-US" sz="2400" dirty="0" smtClean="0"/>
              <a:t>値</a:t>
            </a:r>
            <a:endParaRPr kumimoji="1" lang="ja-JP" altLang="en-US" sz="2400" dirty="0"/>
          </a:p>
        </p:txBody>
      </p:sp>
      <p:sp>
        <p:nvSpPr>
          <p:cNvPr id="93" name="正方形/長方形 92"/>
          <p:cNvSpPr/>
          <p:nvPr/>
        </p:nvSpPr>
        <p:spPr>
          <a:xfrm>
            <a:off x="179512" y="5157193"/>
            <a:ext cx="1711748" cy="1512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94" name="グループ化 85"/>
          <p:cNvGrpSpPr/>
          <p:nvPr/>
        </p:nvGrpSpPr>
        <p:grpSpPr>
          <a:xfrm>
            <a:off x="5004686" y="4557663"/>
            <a:ext cx="3959802" cy="718145"/>
            <a:chOff x="5928497" y="2254702"/>
            <a:chExt cx="3959802" cy="678499"/>
          </a:xfrm>
        </p:grpSpPr>
        <p:sp>
          <p:nvSpPr>
            <p:cNvPr id="95" name="テキスト ボックス 94"/>
            <p:cNvSpPr txBox="1"/>
            <p:nvPr/>
          </p:nvSpPr>
          <p:spPr>
            <a:xfrm>
              <a:off x="6876256" y="2254702"/>
              <a:ext cx="3012043" cy="678499"/>
            </a:xfrm>
            <a:prstGeom prst="rect">
              <a:avLst/>
            </a:prstGeom>
            <a:noFill/>
          </p:spPr>
          <p:txBody>
            <a:bodyPr wrap="none" lIns="0" tIns="0" rIns="0" bIns="0" rtlCol="0">
              <a:spAutoFit/>
            </a:bodyPr>
            <a:lstStyle/>
            <a:p>
              <a:pPr>
                <a:lnSpc>
                  <a:spcPts val="2800"/>
                </a:lnSpc>
              </a:pPr>
              <a:r>
                <a:rPr lang="ja-JP" altLang="en-US" sz="2000" dirty="0" smtClean="0"/>
                <a:t>側面最適化なし</a:t>
              </a:r>
              <a:r>
                <a:rPr lang="en-US" altLang="ja-JP" sz="2000" dirty="0" smtClean="0"/>
                <a:t>/</a:t>
              </a:r>
              <a:r>
                <a:rPr lang="ja-JP" altLang="en-US" sz="2000" dirty="0" smtClean="0"/>
                <a:t>ありの誤差</a:t>
              </a:r>
              <a:endParaRPr lang="en-US" altLang="ja-JP" sz="2000" dirty="0" smtClean="0"/>
            </a:p>
            <a:p>
              <a:pPr>
                <a:lnSpc>
                  <a:spcPts val="2800"/>
                </a:lnSpc>
              </a:pPr>
              <a:r>
                <a:rPr lang="ja-JP" altLang="en-US" sz="2000" dirty="0" smtClean="0"/>
                <a:t>　　　　同化なしの誤差</a:t>
              </a:r>
              <a:endParaRPr kumimoji="1" lang="ja-JP" altLang="en-US" sz="2000" dirty="0"/>
            </a:p>
          </p:txBody>
        </p:sp>
        <p:sp>
          <p:nvSpPr>
            <p:cNvPr id="96" name="正方形/長方形 95"/>
            <p:cNvSpPr/>
            <p:nvPr/>
          </p:nvSpPr>
          <p:spPr>
            <a:xfrm>
              <a:off x="5928497" y="2352328"/>
              <a:ext cx="911660" cy="400110"/>
            </a:xfrm>
            <a:prstGeom prst="rect">
              <a:avLst/>
            </a:prstGeom>
          </p:spPr>
          <p:txBody>
            <a:bodyPr wrap="none">
              <a:spAutoFit/>
            </a:bodyPr>
            <a:lstStyle/>
            <a:p>
              <a:r>
                <a:rPr lang="en-US" altLang="ja-JP" sz="2000" dirty="0" smtClean="0"/>
                <a:t>Ratio =</a:t>
              </a:r>
              <a:endParaRPr lang="ja-JP" altLang="en-US" sz="2000" dirty="0"/>
            </a:p>
          </p:txBody>
        </p:sp>
        <p:cxnSp>
          <p:nvCxnSpPr>
            <p:cNvPr id="97" name="直線コネクタ 96"/>
            <p:cNvCxnSpPr/>
            <p:nvPr/>
          </p:nvCxnSpPr>
          <p:spPr>
            <a:xfrm>
              <a:off x="6838356" y="2581052"/>
              <a:ext cx="30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テキスト ボックス 97"/>
          <p:cNvSpPr txBox="1"/>
          <p:nvPr/>
        </p:nvSpPr>
        <p:spPr>
          <a:xfrm>
            <a:off x="563978" y="1775580"/>
            <a:ext cx="1888100" cy="174923"/>
          </a:xfrm>
          <a:prstGeom prst="rect">
            <a:avLst/>
          </a:prstGeom>
          <a:noFill/>
        </p:spPr>
        <p:txBody>
          <a:bodyPr wrap="none" lIns="0" tIns="0" rIns="0" bIns="0" rtlCol="0">
            <a:normAutofit/>
          </a:bodyPr>
          <a:lstStyle/>
          <a:p>
            <a:pPr>
              <a:lnSpc>
                <a:spcPts val="1200"/>
              </a:lnSpc>
            </a:pPr>
            <a:r>
              <a:rPr kumimoji="1" lang="ja-JP" altLang="en-US" sz="2000" dirty="0" smtClean="0"/>
              <a:t>側面最適化なし</a:t>
            </a:r>
            <a:endParaRPr kumimoji="1" lang="ja-JP" altLang="en-US" sz="2000" dirty="0"/>
          </a:p>
        </p:txBody>
      </p:sp>
      <p:sp>
        <p:nvSpPr>
          <p:cNvPr id="99" name="テキスト ボックス 98"/>
          <p:cNvSpPr txBox="1"/>
          <p:nvPr/>
        </p:nvSpPr>
        <p:spPr>
          <a:xfrm>
            <a:off x="2683900" y="1772816"/>
            <a:ext cx="1888100" cy="174923"/>
          </a:xfrm>
          <a:prstGeom prst="rect">
            <a:avLst/>
          </a:prstGeom>
          <a:noFill/>
        </p:spPr>
        <p:txBody>
          <a:bodyPr wrap="none" lIns="0" tIns="0" rIns="0" bIns="0" rtlCol="0">
            <a:normAutofit/>
          </a:bodyPr>
          <a:lstStyle/>
          <a:p>
            <a:pPr>
              <a:lnSpc>
                <a:spcPts val="1200"/>
              </a:lnSpc>
            </a:pPr>
            <a:r>
              <a:rPr kumimoji="1" lang="ja-JP" altLang="en-US" sz="2000" dirty="0" smtClean="0"/>
              <a:t>側面最適化あり</a:t>
            </a:r>
            <a:endParaRPr kumimoji="1" lang="ja-JP" altLang="en-US" sz="2000" dirty="0"/>
          </a:p>
        </p:txBody>
      </p:sp>
      <p:sp>
        <p:nvSpPr>
          <p:cNvPr id="100" name="テキスト ボックス 99"/>
          <p:cNvSpPr txBox="1"/>
          <p:nvPr/>
        </p:nvSpPr>
        <p:spPr>
          <a:xfrm>
            <a:off x="5100482" y="1775580"/>
            <a:ext cx="1717916" cy="177687"/>
          </a:xfrm>
          <a:prstGeom prst="rect">
            <a:avLst/>
          </a:prstGeom>
          <a:noFill/>
        </p:spPr>
        <p:txBody>
          <a:bodyPr wrap="none" lIns="0" tIns="0" rIns="0" bIns="0" rtlCol="0">
            <a:normAutofit/>
          </a:bodyPr>
          <a:lstStyle/>
          <a:p>
            <a:pPr>
              <a:lnSpc>
                <a:spcPts val="1200"/>
              </a:lnSpc>
            </a:pPr>
            <a:r>
              <a:rPr kumimoji="1" lang="ja-JP" altLang="en-US" sz="2000" dirty="0" smtClean="0"/>
              <a:t>側面最適化なし</a:t>
            </a:r>
            <a:endParaRPr kumimoji="1" lang="ja-JP" altLang="en-US" sz="2000" dirty="0"/>
          </a:p>
        </p:txBody>
      </p:sp>
      <p:sp>
        <p:nvSpPr>
          <p:cNvPr id="101" name="テキスト ボックス 100"/>
          <p:cNvSpPr txBox="1"/>
          <p:nvPr/>
        </p:nvSpPr>
        <p:spPr>
          <a:xfrm>
            <a:off x="7220404" y="1772816"/>
            <a:ext cx="1717916" cy="177687"/>
          </a:xfrm>
          <a:prstGeom prst="rect">
            <a:avLst/>
          </a:prstGeom>
          <a:noFill/>
        </p:spPr>
        <p:txBody>
          <a:bodyPr wrap="none" lIns="0" tIns="0" rIns="0" bIns="0" rtlCol="0">
            <a:normAutofit/>
          </a:bodyPr>
          <a:lstStyle/>
          <a:p>
            <a:pPr>
              <a:lnSpc>
                <a:spcPts val="1200"/>
              </a:lnSpc>
            </a:pPr>
            <a:r>
              <a:rPr kumimoji="1" lang="ja-JP" altLang="en-US" sz="2000" dirty="0" smtClean="0"/>
              <a:t>側面最適化あり</a:t>
            </a:r>
            <a:endParaRPr kumimoji="1" lang="ja-JP" altLang="en-US" sz="2000" dirty="0"/>
          </a:p>
        </p:txBody>
      </p:sp>
    </p:spTree>
    <p:extLst>
      <p:ext uri="{BB962C8B-B14F-4D97-AF65-F5344CB8AC3E}">
        <p14:creationId xmlns:p14="http://schemas.microsoft.com/office/powerpoint/2010/main" val="270611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7384"/>
            <a:ext cx="9144000" cy="584776"/>
          </a:xfrm>
          <a:prstGeom prst="rect">
            <a:avLst/>
          </a:prstGeom>
          <a:solidFill>
            <a:schemeClr val="accent6">
              <a:lumMod val="20000"/>
              <a:lumOff val="80000"/>
            </a:schemeClr>
          </a:solidFill>
        </p:spPr>
        <p:txBody>
          <a:bodyPr wrap="square" rtlCol="0">
            <a:spAutoFit/>
          </a:bodyPr>
          <a:lstStyle/>
          <a:p>
            <a:pPr algn="ctr"/>
            <a:r>
              <a:rPr kumimoji="1" lang="ja-JP" altLang="en-US" sz="3200" dirty="0" smtClean="0"/>
              <a:t>アンサンブルダウンスケールシステムの構築</a:t>
            </a:r>
            <a:endParaRPr kumimoji="1" lang="ja-JP" altLang="en-US" sz="3200" dirty="0"/>
          </a:p>
        </p:txBody>
      </p:sp>
      <p:sp>
        <p:nvSpPr>
          <p:cNvPr id="113" name="正方形/長方形 112"/>
          <p:cNvSpPr/>
          <p:nvPr/>
        </p:nvSpPr>
        <p:spPr>
          <a:xfrm>
            <a:off x="70992" y="112276"/>
            <a:ext cx="9035244" cy="36047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 name="Picture 3" descr="C:\Users\fukui\Documents\アンサンブルダウンスケール\pptx\Yamase\report2013\fig\EOF2\t_02nd_CC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306" y="4248782"/>
            <a:ext cx="5512609" cy="255452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fukui\Documents\アンサンブルダウンスケール\pptx\Yamase\report2013\fig\EOF2\t_2ndmode_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28119"/>
            <a:ext cx="2092779" cy="25852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9" name="テキスト ボックス 108"/>
          <p:cNvSpPr txBox="1"/>
          <p:nvPr/>
        </p:nvSpPr>
        <p:spPr>
          <a:xfrm>
            <a:off x="3552342" y="4077072"/>
            <a:ext cx="2223300" cy="400110"/>
          </a:xfrm>
          <a:prstGeom prst="rect">
            <a:avLst/>
          </a:prstGeom>
          <a:solidFill>
            <a:srgbClr val="FFFFFF"/>
          </a:solidFill>
        </p:spPr>
        <p:txBody>
          <a:bodyPr wrap="square" rtlCol="0">
            <a:spAutoFit/>
          </a:bodyPr>
          <a:lstStyle/>
          <a:p>
            <a:pPr algn="ctr"/>
            <a:r>
              <a:rPr kumimoji="1" lang="ja-JP" altLang="en-US" sz="2000" dirty="0" smtClean="0">
                <a:latin typeface="+mj-ea"/>
                <a:ea typeface="+mj-ea"/>
              </a:rPr>
              <a:t>観測との相関係数</a:t>
            </a:r>
            <a:endParaRPr kumimoji="1" lang="ja-JP" altLang="en-US" sz="2000" dirty="0">
              <a:latin typeface="+mj-ea"/>
              <a:ea typeface="+mj-ea"/>
            </a:endParaRPr>
          </a:p>
        </p:txBody>
      </p:sp>
      <p:sp>
        <p:nvSpPr>
          <p:cNvPr id="110" name="テキスト ボックス 109"/>
          <p:cNvSpPr txBox="1"/>
          <p:nvPr/>
        </p:nvSpPr>
        <p:spPr>
          <a:xfrm>
            <a:off x="5847361" y="4077072"/>
            <a:ext cx="2797055" cy="400110"/>
          </a:xfrm>
          <a:prstGeom prst="rect">
            <a:avLst/>
          </a:prstGeom>
          <a:solidFill>
            <a:srgbClr val="FFFFFF"/>
          </a:solidFill>
        </p:spPr>
        <p:txBody>
          <a:bodyPr wrap="square" rtlCol="0">
            <a:spAutoFit/>
          </a:bodyPr>
          <a:lstStyle/>
          <a:p>
            <a:pPr algn="ctr"/>
            <a:r>
              <a:rPr kumimoji="1" lang="ja-JP" altLang="en-US" sz="2000" dirty="0" smtClean="0">
                <a:latin typeface="+mj-ea"/>
                <a:ea typeface="+mj-ea"/>
              </a:rPr>
              <a:t>観測に対する回帰係数</a:t>
            </a:r>
            <a:endParaRPr kumimoji="1" lang="ja-JP" altLang="en-US" sz="2000" dirty="0">
              <a:latin typeface="+mj-ea"/>
              <a:ea typeface="+mj-ea"/>
            </a:endParaRPr>
          </a:p>
        </p:txBody>
      </p:sp>
      <p:pic>
        <p:nvPicPr>
          <p:cNvPr id="1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039" y="6485504"/>
            <a:ext cx="5220072" cy="32787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107504" y="692696"/>
            <a:ext cx="4824536" cy="3262432"/>
          </a:xfrm>
          <a:prstGeom prst="rect">
            <a:avLst/>
          </a:prstGeom>
          <a:noFill/>
        </p:spPr>
        <p:txBody>
          <a:bodyPr wrap="square" rtlCol="0">
            <a:spAutoFit/>
          </a:bodyPr>
          <a:lstStyle/>
          <a:p>
            <a:r>
              <a:rPr kumimoji="1" lang="ja-JP" altLang="en-US" sz="2400" b="1" dirty="0" smtClean="0"/>
              <a:t>アンサンブル予報：</a:t>
            </a:r>
            <a:endParaRPr kumimoji="1" lang="en-US" altLang="ja-JP" sz="2400" b="1" dirty="0" smtClean="0"/>
          </a:p>
          <a:p>
            <a:pPr marL="342900" indent="-342900">
              <a:buFont typeface="ヒラギノ角ゴ ProN W3"/>
              <a:buChar char="-"/>
            </a:pPr>
            <a:r>
              <a:rPr lang="ja-JP" altLang="en-US" sz="2400" dirty="0" smtClean="0"/>
              <a:t>少しずつ異なる多数の初期条件を準備し、それぞれ予測を実行</a:t>
            </a:r>
            <a:endParaRPr lang="en-US" altLang="ja-JP" sz="2400" dirty="0" smtClean="0"/>
          </a:p>
          <a:p>
            <a:endParaRPr lang="en-US" altLang="ja-JP" sz="1000" dirty="0" smtClean="0"/>
          </a:p>
          <a:p>
            <a:r>
              <a:rPr lang="ja-JP" altLang="en-US" sz="2400" b="1" dirty="0"/>
              <a:t>ヤマセモードの予測可能性を検討</a:t>
            </a:r>
            <a:endParaRPr lang="en-US" altLang="ja-JP" sz="2400" b="1" dirty="0"/>
          </a:p>
          <a:p>
            <a:pPr marL="342900" indent="-342900">
              <a:buFont typeface="ヒラギノ角ゴ ProN W3"/>
              <a:buChar char="-"/>
            </a:pPr>
            <a:r>
              <a:rPr lang="ja-JP" altLang="en-US" sz="2400" dirty="0" smtClean="0"/>
              <a:t>（</a:t>
            </a:r>
            <a:r>
              <a:rPr lang="en-US" altLang="ja-JP" sz="2400" dirty="0"/>
              <a:t>2000-2009</a:t>
            </a:r>
            <a:r>
              <a:rPr lang="ja-JP" altLang="en-US" sz="2400" dirty="0"/>
              <a:t>年、</a:t>
            </a:r>
            <a:r>
              <a:rPr lang="en-US" altLang="ja-JP" sz="2400" dirty="0"/>
              <a:t>6</a:t>
            </a:r>
            <a:r>
              <a:rPr lang="ja-JP" altLang="en-US" sz="2400" dirty="0"/>
              <a:t>月</a:t>
            </a:r>
            <a:r>
              <a:rPr lang="en-US" altLang="ja-JP" sz="2400" dirty="0"/>
              <a:t>20</a:t>
            </a:r>
            <a:r>
              <a:rPr lang="ja-JP" altLang="en-US" sz="2400" dirty="0"/>
              <a:t>日・</a:t>
            </a:r>
            <a:r>
              <a:rPr lang="en-US" altLang="ja-JP" sz="2400" dirty="0"/>
              <a:t>30</a:t>
            </a:r>
            <a:r>
              <a:rPr lang="ja-JP" altLang="en-US" sz="2400" dirty="0"/>
              <a:t>日</a:t>
            </a:r>
            <a:r>
              <a:rPr lang="ja-JP" altLang="en-US" sz="2400" dirty="0" smtClean="0"/>
              <a:t>・</a:t>
            </a:r>
            <a:endParaRPr lang="en-US" altLang="ja-JP" sz="2400" dirty="0" smtClean="0"/>
          </a:p>
          <a:p>
            <a:r>
              <a:rPr lang="en-US" altLang="ja-JP" sz="2400" dirty="0"/>
              <a:t> </a:t>
            </a:r>
            <a:r>
              <a:rPr lang="en-US" altLang="ja-JP" sz="2400" dirty="0" smtClean="0"/>
              <a:t>      7</a:t>
            </a:r>
            <a:r>
              <a:rPr lang="ja-JP" altLang="en-US" sz="2400" dirty="0"/>
              <a:t>月</a:t>
            </a:r>
            <a:r>
              <a:rPr lang="en-US" altLang="ja-JP" sz="2400" dirty="0"/>
              <a:t>10</a:t>
            </a:r>
            <a:r>
              <a:rPr lang="ja-JP" altLang="en-US" sz="2400" dirty="0"/>
              <a:t>日・</a:t>
            </a:r>
            <a:r>
              <a:rPr lang="en-US" altLang="ja-JP" sz="2400" dirty="0"/>
              <a:t>20</a:t>
            </a:r>
            <a:r>
              <a:rPr lang="ja-JP" altLang="en-US" sz="2400" dirty="0"/>
              <a:t>日初期値）</a:t>
            </a:r>
            <a:endParaRPr lang="en-US" altLang="ja-JP" sz="2400" dirty="0"/>
          </a:p>
          <a:p>
            <a:pPr marL="342900" indent="-342900">
              <a:buFont typeface="ヒラギノ角ゴ ProN W3"/>
              <a:buChar char="-"/>
            </a:pPr>
            <a:r>
              <a:rPr lang="ja-JP" altLang="en-US" sz="2400" dirty="0" smtClean="0"/>
              <a:t>日</a:t>
            </a:r>
            <a:r>
              <a:rPr lang="ja-JP" altLang="en-US" sz="2400" dirty="0"/>
              <a:t>平均気温を</a:t>
            </a:r>
            <a:r>
              <a:rPr lang="en-US" altLang="ja-JP" sz="2400" dirty="0"/>
              <a:t>EOF</a:t>
            </a:r>
            <a:r>
              <a:rPr lang="ja-JP" altLang="en-US" sz="2400" dirty="0"/>
              <a:t>モードに</a:t>
            </a:r>
            <a:r>
              <a:rPr lang="ja-JP" altLang="en-US" sz="2400" dirty="0" smtClean="0"/>
              <a:t>展開</a:t>
            </a:r>
            <a:endParaRPr lang="en-US" altLang="ja-JP" sz="2400" dirty="0" smtClean="0"/>
          </a:p>
          <a:p>
            <a:pPr marL="342900" indent="-342900">
              <a:buFont typeface="ヒラギノ角ゴ ProN W3"/>
              <a:buChar char="-"/>
            </a:pPr>
            <a:r>
              <a:rPr lang="ja-JP" altLang="en-US" sz="2400" dirty="0" smtClean="0">
                <a:solidFill>
                  <a:srgbClr val="FF0000"/>
                </a:solidFill>
              </a:rPr>
              <a:t>予測可能期間：</a:t>
            </a:r>
            <a:r>
              <a:rPr lang="en-US" altLang="ja-JP" sz="2400" dirty="0" smtClean="0">
                <a:solidFill>
                  <a:srgbClr val="FF0000"/>
                </a:solidFill>
              </a:rPr>
              <a:t>5</a:t>
            </a:r>
            <a:r>
              <a:rPr lang="ja-JP" altLang="en-US" sz="2400" dirty="0" smtClean="0">
                <a:solidFill>
                  <a:srgbClr val="FF0000"/>
                </a:solidFill>
              </a:rPr>
              <a:t>日程度</a:t>
            </a:r>
            <a:endParaRPr lang="en-US" altLang="ja-JP" sz="2400" dirty="0">
              <a:solidFill>
                <a:srgbClr val="FF0000"/>
              </a:solidFill>
            </a:endParaRPr>
          </a:p>
        </p:txBody>
      </p:sp>
      <p:pic>
        <p:nvPicPr>
          <p:cNvPr id="11" name="図 10"/>
          <p:cNvPicPr/>
          <p:nvPr/>
        </p:nvPicPr>
        <p:blipFill>
          <a:blip r:embed="rId5">
            <a:extLst>
              <a:ext uri="{28A0092B-C50C-407E-A947-70E740481C1C}">
                <a14:useLocalDpi xmlns:a14="http://schemas.microsoft.com/office/drawing/2010/main" val="0"/>
              </a:ext>
            </a:extLst>
          </a:blip>
          <a:srcRect/>
          <a:stretch>
            <a:fillRect/>
          </a:stretch>
        </p:blipFill>
        <p:spPr bwMode="auto">
          <a:xfrm>
            <a:off x="4923983" y="692696"/>
            <a:ext cx="4040505" cy="3352165"/>
          </a:xfrm>
          <a:prstGeom prst="rect">
            <a:avLst/>
          </a:prstGeom>
          <a:noFill/>
          <a:ln>
            <a:noFill/>
          </a:ln>
        </p:spPr>
      </p:pic>
    </p:spTree>
    <p:extLst>
      <p:ext uri="{BB962C8B-B14F-4D97-AF65-F5344CB8AC3E}">
        <p14:creationId xmlns:p14="http://schemas.microsoft.com/office/powerpoint/2010/main" val="1592674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パソコン.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495" y="2276872"/>
            <a:ext cx="911456" cy="911456"/>
          </a:xfrm>
          <a:prstGeom prst="rect">
            <a:avLst/>
          </a:prstGeom>
        </p:spPr>
      </p:pic>
      <p:pic>
        <p:nvPicPr>
          <p:cNvPr id="4" name="図 3" descr="5kmメッシュ.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152" y="1109546"/>
            <a:ext cx="1141309" cy="1619248"/>
          </a:xfrm>
          <a:prstGeom prst="rect">
            <a:avLst/>
          </a:prstGeom>
        </p:spPr>
      </p:pic>
      <p:sp>
        <p:nvSpPr>
          <p:cNvPr id="17" name="テキスト ボックス 16"/>
          <p:cNvSpPr txBox="1"/>
          <p:nvPr/>
        </p:nvSpPr>
        <p:spPr>
          <a:xfrm>
            <a:off x="0" y="587800"/>
            <a:ext cx="2976869" cy="400110"/>
          </a:xfrm>
          <a:prstGeom prst="rect">
            <a:avLst/>
          </a:prstGeom>
          <a:noFill/>
        </p:spPr>
        <p:txBody>
          <a:bodyPr wrap="square" rtlCol="0">
            <a:spAutoFit/>
          </a:bodyPr>
          <a:lstStyle/>
          <a:p>
            <a:pPr algn="ctr"/>
            <a:r>
              <a:rPr kumimoji="1" lang="ja-JP" altLang="en-US" sz="2000" dirty="0" smtClean="0"/>
              <a:t>アンサンブル予測</a:t>
            </a:r>
            <a:endParaRPr kumimoji="1" lang="en-US" altLang="ja-JP" sz="2000" dirty="0" smtClean="0"/>
          </a:p>
        </p:txBody>
      </p:sp>
      <p:sp>
        <p:nvSpPr>
          <p:cNvPr id="22" name="平行四辺形 21"/>
          <p:cNvSpPr/>
          <p:nvPr/>
        </p:nvSpPr>
        <p:spPr>
          <a:xfrm>
            <a:off x="2917148" y="2692870"/>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3" name="平行四辺形 22"/>
          <p:cNvSpPr/>
          <p:nvPr/>
        </p:nvSpPr>
        <p:spPr>
          <a:xfrm>
            <a:off x="2917148" y="2525432"/>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4" name="平行四辺形 23"/>
          <p:cNvSpPr/>
          <p:nvPr/>
        </p:nvSpPr>
        <p:spPr>
          <a:xfrm>
            <a:off x="2917148" y="2357996"/>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5" name="ストライプ矢印 24"/>
          <p:cNvSpPr/>
          <p:nvPr/>
        </p:nvSpPr>
        <p:spPr>
          <a:xfrm>
            <a:off x="4318557" y="1812045"/>
            <a:ext cx="455560" cy="814471"/>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27" name="平行四辺形 26"/>
          <p:cNvSpPr/>
          <p:nvPr/>
        </p:nvSpPr>
        <p:spPr>
          <a:xfrm>
            <a:off x="2917148" y="2190560"/>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9" name="ストライプ矢印 28"/>
          <p:cNvSpPr/>
          <p:nvPr/>
        </p:nvSpPr>
        <p:spPr>
          <a:xfrm>
            <a:off x="6691203" y="1770627"/>
            <a:ext cx="455560" cy="814471"/>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0" name="右中かっこ 29"/>
          <p:cNvSpPr/>
          <p:nvPr/>
        </p:nvSpPr>
        <p:spPr>
          <a:xfrm>
            <a:off x="6228468" y="1339580"/>
            <a:ext cx="350389" cy="1701581"/>
          </a:xfrm>
          <a:prstGeom prst="rightBrace">
            <a:avLst>
              <a:gd name="adj1" fmla="val 59555"/>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31" name="角丸四角形吹き出し 30"/>
          <p:cNvSpPr/>
          <p:nvPr/>
        </p:nvSpPr>
        <p:spPr>
          <a:xfrm>
            <a:off x="7205523" y="1244725"/>
            <a:ext cx="1392387" cy="1179123"/>
          </a:xfrm>
          <a:prstGeom prst="wedgeRoundRectCallout">
            <a:avLst>
              <a:gd name="adj1" fmla="val 45929"/>
              <a:gd name="adj2" fmla="val 73284"/>
              <a:gd name="adj3" fmla="val 16667"/>
            </a:avLst>
          </a:prstGeom>
          <a:gradFill>
            <a:gsLst>
              <a:gs pos="0">
                <a:srgbClr val="B40050"/>
              </a:gs>
              <a:gs pos="100000">
                <a:srgbClr val="FEA4B1"/>
              </a:gs>
            </a:gsLst>
          </a:gradFill>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ja-JP" dirty="0" smtClean="0"/>
          </a:p>
          <a:p>
            <a:pPr algn="ctr"/>
            <a:r>
              <a:rPr lang="ja-JP" altLang="en-US" dirty="0" smtClean="0"/>
              <a:t>葉いもち</a:t>
            </a:r>
            <a:endParaRPr lang="en-US" altLang="ja-JP" dirty="0" smtClean="0"/>
          </a:p>
          <a:p>
            <a:pPr algn="ctr"/>
            <a:r>
              <a:rPr kumimoji="1" lang="ja-JP" altLang="en-US" dirty="0" smtClean="0"/>
              <a:t>感染確率</a:t>
            </a:r>
            <a:endParaRPr kumimoji="1" lang="en-US" altLang="ja-JP" dirty="0" smtClean="0"/>
          </a:p>
          <a:p>
            <a:pPr algn="ctr"/>
            <a:r>
              <a:rPr lang="en-US" altLang="ja-JP" dirty="0" smtClean="0"/>
              <a:t>◯%</a:t>
            </a:r>
          </a:p>
          <a:p>
            <a:pPr algn="ctr"/>
            <a:endParaRPr kumimoji="1" lang="ja-JP" altLang="en-US" dirty="0"/>
          </a:p>
        </p:txBody>
      </p:sp>
      <p:sp>
        <p:nvSpPr>
          <p:cNvPr id="33" name="テキスト ボックス 32"/>
          <p:cNvSpPr txBox="1"/>
          <p:nvPr/>
        </p:nvSpPr>
        <p:spPr>
          <a:xfrm>
            <a:off x="7021049" y="463215"/>
            <a:ext cx="1879097" cy="646331"/>
          </a:xfrm>
          <a:prstGeom prst="rect">
            <a:avLst/>
          </a:prstGeom>
          <a:noFill/>
        </p:spPr>
        <p:txBody>
          <a:bodyPr wrap="square" rtlCol="0">
            <a:spAutoFit/>
          </a:bodyPr>
          <a:lstStyle/>
          <a:p>
            <a:pPr algn="ctr"/>
            <a:r>
              <a:rPr kumimoji="1" lang="ja-JP" altLang="en-US" dirty="0" smtClean="0"/>
              <a:t>確率予報として</a:t>
            </a:r>
            <a:endParaRPr kumimoji="1" lang="en-US" altLang="ja-JP" dirty="0" smtClean="0"/>
          </a:p>
          <a:p>
            <a:pPr algn="ctr"/>
            <a:r>
              <a:rPr lang="ja-JP" altLang="en-US" dirty="0" smtClean="0"/>
              <a:t>編集</a:t>
            </a:r>
            <a:endParaRPr kumimoji="1" lang="ja-JP" altLang="en-US" dirty="0"/>
          </a:p>
        </p:txBody>
      </p:sp>
      <p:sp>
        <p:nvSpPr>
          <p:cNvPr id="36" name="平行四辺形 35"/>
          <p:cNvSpPr/>
          <p:nvPr/>
        </p:nvSpPr>
        <p:spPr>
          <a:xfrm>
            <a:off x="2917148" y="2023126"/>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7" name="平行四辺形 36"/>
          <p:cNvSpPr/>
          <p:nvPr/>
        </p:nvSpPr>
        <p:spPr>
          <a:xfrm>
            <a:off x="2917148" y="1855691"/>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8" name="平行四辺形 37"/>
          <p:cNvSpPr/>
          <p:nvPr/>
        </p:nvSpPr>
        <p:spPr>
          <a:xfrm>
            <a:off x="2917148" y="1688255"/>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9" name="平行四辺形 38"/>
          <p:cNvSpPr/>
          <p:nvPr/>
        </p:nvSpPr>
        <p:spPr>
          <a:xfrm>
            <a:off x="2917148" y="1520821"/>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0" name="平行四辺形 39"/>
          <p:cNvSpPr/>
          <p:nvPr/>
        </p:nvSpPr>
        <p:spPr>
          <a:xfrm>
            <a:off x="2917148" y="1353386"/>
            <a:ext cx="1291349" cy="441784"/>
          </a:xfrm>
          <a:prstGeom prst="parallelogram">
            <a:avLst>
              <a:gd name="adj" fmla="val 74997"/>
            </a:avLst>
          </a:prstGeom>
          <a:gradFill flip="none" rotWithShape="1">
            <a:gsLst>
              <a:gs pos="0">
                <a:srgbClr val="66CCFF"/>
              </a:gs>
              <a:gs pos="100000">
                <a:srgbClr val="DDF4FF"/>
              </a:gs>
            </a:gsLst>
            <a:lin ang="16200000" scaled="0"/>
            <a:tileRect/>
          </a:gradFill>
          <a:ln>
            <a:solidFill>
              <a:srgbClr val="33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699792" y="615451"/>
            <a:ext cx="1897132" cy="646331"/>
          </a:xfrm>
          <a:prstGeom prst="rect">
            <a:avLst/>
          </a:prstGeom>
          <a:noFill/>
        </p:spPr>
        <p:txBody>
          <a:bodyPr wrap="square" rtlCol="0">
            <a:spAutoFit/>
          </a:bodyPr>
          <a:lstStyle/>
          <a:p>
            <a:pPr algn="ctr"/>
            <a:r>
              <a:rPr lang="ja-JP" altLang="en-US" dirty="0" smtClean="0"/>
              <a:t>アンサンブルダウンスケール予測</a:t>
            </a:r>
            <a:endParaRPr lang="en-US" altLang="ja-JP" dirty="0" smtClean="0"/>
          </a:p>
        </p:txBody>
      </p:sp>
      <p:sp>
        <p:nvSpPr>
          <p:cNvPr id="26" name="テキスト ボックス 25"/>
          <p:cNvSpPr txBox="1"/>
          <p:nvPr/>
        </p:nvSpPr>
        <p:spPr>
          <a:xfrm>
            <a:off x="4546337" y="476672"/>
            <a:ext cx="2372646" cy="923330"/>
          </a:xfrm>
          <a:prstGeom prst="rect">
            <a:avLst/>
          </a:prstGeom>
          <a:noFill/>
        </p:spPr>
        <p:txBody>
          <a:bodyPr wrap="square" rtlCol="0">
            <a:spAutoFit/>
          </a:bodyPr>
          <a:lstStyle/>
          <a:p>
            <a:pPr algn="ctr"/>
            <a:r>
              <a:rPr lang="ja-JP" altLang="en-US" dirty="0" smtClean="0"/>
              <a:t>各メンバーで</a:t>
            </a:r>
            <a:endParaRPr lang="en-US" altLang="ja-JP" dirty="0" smtClean="0"/>
          </a:p>
          <a:p>
            <a:pPr algn="ctr"/>
            <a:r>
              <a:rPr lang="en-US" altLang="en-US" dirty="0" smtClean="0"/>
              <a:t>葉いもち予察モデル</a:t>
            </a:r>
            <a:endParaRPr lang="en-US" altLang="ja-JP" dirty="0" smtClean="0"/>
          </a:p>
          <a:p>
            <a:pPr algn="ctr"/>
            <a:r>
              <a:rPr kumimoji="1" lang="en-US" altLang="ja-JP" dirty="0" smtClean="0"/>
              <a:t>(BLASTAM)</a:t>
            </a:r>
            <a:r>
              <a:rPr lang="ja-JP" altLang="en-US" dirty="0" smtClean="0"/>
              <a:t>を計算</a:t>
            </a:r>
            <a:endParaRPr kumimoji="1" lang="ja-JP" altLang="en-US" dirty="0"/>
          </a:p>
        </p:txBody>
      </p:sp>
      <p:sp>
        <p:nvSpPr>
          <p:cNvPr id="50" name="平行四辺形 49"/>
          <p:cNvSpPr/>
          <p:nvPr/>
        </p:nvSpPr>
        <p:spPr>
          <a:xfrm>
            <a:off x="4815532" y="2685469"/>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1" name="平行四辺形 50"/>
          <p:cNvSpPr/>
          <p:nvPr/>
        </p:nvSpPr>
        <p:spPr>
          <a:xfrm>
            <a:off x="4815532" y="2518030"/>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2" name="平行四辺形 51"/>
          <p:cNvSpPr/>
          <p:nvPr/>
        </p:nvSpPr>
        <p:spPr>
          <a:xfrm>
            <a:off x="4815532" y="2350595"/>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3" name="平行四辺形 52"/>
          <p:cNvSpPr/>
          <p:nvPr/>
        </p:nvSpPr>
        <p:spPr>
          <a:xfrm>
            <a:off x="4815532" y="2183159"/>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4" name="平行四辺形 53"/>
          <p:cNvSpPr/>
          <p:nvPr/>
        </p:nvSpPr>
        <p:spPr>
          <a:xfrm>
            <a:off x="4815532" y="2015725"/>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5" name="平行四辺形 54"/>
          <p:cNvSpPr/>
          <p:nvPr/>
        </p:nvSpPr>
        <p:spPr>
          <a:xfrm>
            <a:off x="4815532" y="1848289"/>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6" name="平行四辺形 55"/>
          <p:cNvSpPr/>
          <p:nvPr/>
        </p:nvSpPr>
        <p:spPr>
          <a:xfrm>
            <a:off x="4815532" y="1680854"/>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7" name="平行四辺形 56"/>
          <p:cNvSpPr/>
          <p:nvPr/>
        </p:nvSpPr>
        <p:spPr>
          <a:xfrm>
            <a:off x="4815532" y="1513420"/>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8" name="平行四辺形 57"/>
          <p:cNvSpPr/>
          <p:nvPr/>
        </p:nvSpPr>
        <p:spPr>
          <a:xfrm>
            <a:off x="4815532" y="1345985"/>
            <a:ext cx="1291349" cy="441784"/>
          </a:xfrm>
          <a:prstGeom prst="parallelogram">
            <a:avLst>
              <a:gd name="adj" fmla="val 74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正方形/長方形 4"/>
          <p:cNvSpPr/>
          <p:nvPr/>
        </p:nvSpPr>
        <p:spPr>
          <a:xfrm>
            <a:off x="0" y="-27384"/>
            <a:ext cx="9143999" cy="523220"/>
          </a:xfrm>
          <a:prstGeom prst="rect">
            <a:avLst/>
          </a:prstGeom>
          <a:solidFill>
            <a:schemeClr val="accent6">
              <a:lumMod val="20000"/>
              <a:lumOff val="80000"/>
            </a:schemeClr>
          </a:solidFill>
        </p:spPr>
        <p:txBody>
          <a:bodyPr wrap="square">
            <a:spAutoFit/>
          </a:bodyPr>
          <a:lstStyle/>
          <a:p>
            <a:pPr algn="ctr"/>
            <a:r>
              <a:rPr lang="ja-JP" altLang="en-US" sz="2800" dirty="0" smtClean="0"/>
              <a:t>アンサンブルダウンスケール予測の農業モデルへの展開</a:t>
            </a:r>
            <a:endParaRPr lang="en-US" altLang="ja-JP" sz="280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 y="987981"/>
            <a:ext cx="1457436" cy="1537451"/>
          </a:xfrm>
          <a:prstGeom prst="rect">
            <a:avLst/>
          </a:prstGeom>
        </p:spPr>
      </p:pic>
      <p:sp>
        <p:nvSpPr>
          <p:cNvPr id="6" name="下矢印 5"/>
          <p:cNvSpPr/>
          <p:nvPr/>
        </p:nvSpPr>
        <p:spPr>
          <a:xfrm rot="19443421">
            <a:off x="1194183" y="1533509"/>
            <a:ext cx="538288" cy="66974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2" name="左中かっこ 31"/>
          <p:cNvSpPr/>
          <p:nvPr/>
        </p:nvSpPr>
        <p:spPr>
          <a:xfrm flipH="1">
            <a:off x="2280346" y="1004829"/>
            <a:ext cx="512305" cy="1787550"/>
          </a:xfrm>
          <a:prstGeom prst="leftBrace">
            <a:avLst>
              <a:gd name="adj1" fmla="val 86463"/>
              <a:gd name="adj2" fmla="val 5144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solidFill>
                <a:schemeClr val="accent2"/>
              </a:solidFill>
            </a:endParaRPr>
          </a:p>
        </p:txBody>
      </p:sp>
      <p:sp>
        <p:nvSpPr>
          <p:cNvPr id="48" name="テキスト ボックス 47"/>
          <p:cNvSpPr txBox="1"/>
          <p:nvPr/>
        </p:nvSpPr>
        <p:spPr>
          <a:xfrm>
            <a:off x="35496" y="3246075"/>
            <a:ext cx="4032448" cy="830997"/>
          </a:xfrm>
          <a:prstGeom prst="rect">
            <a:avLst/>
          </a:prstGeom>
          <a:noFill/>
        </p:spPr>
        <p:txBody>
          <a:bodyPr wrap="square" rtlCol="0">
            <a:spAutoFit/>
          </a:bodyPr>
          <a:lstStyle/>
          <a:p>
            <a:r>
              <a:rPr kumimoji="1" lang="ja-JP" altLang="en-US" sz="2400" u="sng" dirty="0" smtClean="0"/>
              <a:t>葉いもち感染危険度の</a:t>
            </a:r>
            <a:endParaRPr kumimoji="1" lang="en-US" altLang="ja-JP" sz="2400" u="sng" dirty="0" smtClean="0"/>
          </a:p>
          <a:p>
            <a:r>
              <a:rPr kumimoji="1" lang="ja-JP" altLang="en-US" sz="2400" u="sng" dirty="0" smtClean="0"/>
              <a:t>リアルタイム予測実験を実施</a:t>
            </a:r>
            <a:endParaRPr kumimoji="1" lang="en-US" altLang="ja-JP" sz="2400" u="sng" dirty="0" smtClean="0"/>
          </a:p>
        </p:txBody>
      </p:sp>
      <p:pic>
        <p:nvPicPr>
          <p:cNvPr id="49" name="図 48" descr="スクリーンショット 2014-08-25 19.24.19.png"/>
          <p:cNvPicPr>
            <a:picLocks noChangeAspect="1"/>
          </p:cNvPicPr>
          <p:nvPr/>
        </p:nvPicPr>
        <p:blipFill rotWithShape="1">
          <a:blip r:embed="rId6" cstate="print">
            <a:extLst>
              <a:ext uri="{28A0092B-C50C-407E-A947-70E740481C1C}">
                <a14:useLocalDpi xmlns:a14="http://schemas.microsoft.com/office/drawing/2010/main" val="0"/>
              </a:ext>
            </a:extLst>
          </a:blip>
          <a:srcRect t="11983" r="29329" b="3243"/>
          <a:stretch/>
        </p:blipFill>
        <p:spPr>
          <a:xfrm>
            <a:off x="4067944" y="3417168"/>
            <a:ext cx="5033297" cy="3396208"/>
          </a:xfrm>
          <a:prstGeom prst="rect">
            <a:avLst/>
          </a:prstGeom>
        </p:spPr>
      </p:pic>
      <p:pic>
        <p:nvPicPr>
          <p:cNvPr id="59" name="図 58"/>
          <p:cNvPicPr>
            <a:picLocks noChangeAspect="1"/>
          </p:cNvPicPr>
          <p:nvPr/>
        </p:nvPicPr>
        <p:blipFill>
          <a:blip r:embed="rId7"/>
          <a:stretch>
            <a:fillRect/>
          </a:stretch>
        </p:blipFill>
        <p:spPr>
          <a:xfrm>
            <a:off x="4139952" y="3501008"/>
            <a:ext cx="1961883" cy="1512168"/>
          </a:xfrm>
          <a:prstGeom prst="rect">
            <a:avLst/>
          </a:prstGeom>
          <a:ln w="57150" cmpd="sng">
            <a:solidFill>
              <a:srgbClr val="F79646"/>
            </a:solidFill>
          </a:ln>
        </p:spPr>
      </p:pic>
      <p:pic>
        <p:nvPicPr>
          <p:cNvPr id="60" name="図 59" descr="スクリーンショット 2014-08-25 19.24.19.png"/>
          <p:cNvPicPr>
            <a:picLocks noChangeAspect="1"/>
          </p:cNvPicPr>
          <p:nvPr/>
        </p:nvPicPr>
        <p:blipFill rotWithShape="1">
          <a:blip r:embed="rId8">
            <a:extLst>
              <a:ext uri="{28A0092B-C50C-407E-A947-70E740481C1C}">
                <a14:useLocalDpi xmlns:a14="http://schemas.microsoft.com/office/drawing/2010/main" val="0"/>
              </a:ext>
            </a:extLst>
          </a:blip>
          <a:srcRect l="58851" t="21293" r="29329" b="46127"/>
          <a:stretch/>
        </p:blipFill>
        <p:spPr>
          <a:xfrm>
            <a:off x="7358808" y="3717032"/>
            <a:ext cx="1749696" cy="2712663"/>
          </a:xfrm>
          <a:prstGeom prst="rect">
            <a:avLst/>
          </a:prstGeom>
        </p:spPr>
      </p:pic>
      <p:cxnSp>
        <p:nvCxnSpPr>
          <p:cNvPr id="61" name="直線矢印コネクタ 60"/>
          <p:cNvCxnSpPr/>
          <p:nvPr/>
        </p:nvCxnSpPr>
        <p:spPr>
          <a:xfrm flipH="1" flipV="1">
            <a:off x="5508104" y="5157192"/>
            <a:ext cx="576064" cy="720082"/>
          </a:xfrm>
          <a:prstGeom prst="straightConnector1">
            <a:avLst/>
          </a:prstGeom>
          <a:ln w="762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6512" y="4063712"/>
            <a:ext cx="4608512" cy="2677656"/>
          </a:xfrm>
          <a:prstGeom prst="rect">
            <a:avLst/>
          </a:prstGeom>
          <a:noFill/>
        </p:spPr>
        <p:txBody>
          <a:bodyPr wrap="square" rtlCol="0">
            <a:spAutoFit/>
          </a:bodyPr>
          <a:lstStyle/>
          <a:p>
            <a:pPr marL="342900" indent="-342900">
              <a:buFont typeface="Arial"/>
              <a:buChar char="•"/>
            </a:pPr>
            <a:r>
              <a:rPr kumimoji="1" lang="en-US" altLang="ja-JP" sz="2400" dirty="0" smtClean="0"/>
              <a:t>2014</a:t>
            </a:r>
            <a:r>
              <a:rPr kumimoji="1" lang="ja-JP" altLang="en-US" sz="2400" dirty="0" smtClean="0"/>
              <a:t>年</a:t>
            </a:r>
            <a:r>
              <a:rPr kumimoji="1" lang="en-US" altLang="ja-JP" sz="2400" dirty="0" smtClean="0"/>
              <a:t>7</a:t>
            </a:r>
            <a:r>
              <a:rPr kumimoji="1" lang="ja-JP" altLang="en-US" sz="2400" dirty="0" smtClean="0"/>
              <a:t>月</a:t>
            </a:r>
            <a:r>
              <a:rPr kumimoji="1" lang="en-US" altLang="ja-JP" sz="2400" dirty="0" smtClean="0"/>
              <a:t>1</a:t>
            </a:r>
            <a:r>
              <a:rPr kumimoji="1" lang="ja-JP" altLang="en-US" sz="2400" dirty="0" smtClean="0"/>
              <a:t>日</a:t>
            </a:r>
            <a:r>
              <a:rPr kumimoji="1" lang="en-US" altLang="ja-JP" sz="2400" dirty="0" smtClean="0"/>
              <a:t>-15</a:t>
            </a:r>
            <a:r>
              <a:rPr kumimoji="1" lang="ja-JP" altLang="en-US" sz="2400" dirty="0" smtClean="0"/>
              <a:t>日の</a:t>
            </a:r>
            <a:r>
              <a:rPr kumimoji="1" lang="ja-JP" altLang="en-US" sz="2400" b="1" dirty="0" smtClean="0"/>
              <a:t>毎日</a:t>
            </a:r>
            <a:endParaRPr kumimoji="1" lang="en-US" altLang="ja-JP" sz="2400" b="1" dirty="0" smtClean="0"/>
          </a:p>
          <a:p>
            <a:r>
              <a:rPr lang="ja-JP" altLang="ja-JP" sz="2400" b="1" dirty="0"/>
              <a:t>　</a:t>
            </a:r>
            <a:r>
              <a:rPr kumimoji="1" lang="en-US" altLang="ja-JP" sz="2400" dirty="0" smtClean="0"/>
              <a:t> </a:t>
            </a:r>
            <a:r>
              <a:rPr kumimoji="1" lang="ja-JP" altLang="en-US" sz="2400" dirty="0" smtClean="0"/>
              <a:t>（</a:t>
            </a:r>
            <a:r>
              <a:rPr kumimoji="1" lang="en-US" altLang="ja-JP" sz="2400" dirty="0" smtClean="0"/>
              <a:t>3</a:t>
            </a:r>
            <a:r>
              <a:rPr kumimoji="1" lang="ja-JP" altLang="en-US" sz="2400" dirty="0" smtClean="0"/>
              <a:t>時開始、</a:t>
            </a:r>
            <a:r>
              <a:rPr kumimoji="1" lang="en-US" altLang="ja-JP" sz="2400" dirty="0" smtClean="0"/>
              <a:t>14</a:t>
            </a:r>
            <a:r>
              <a:rPr kumimoji="1" lang="ja-JP" altLang="en-US" sz="2400" dirty="0" smtClean="0"/>
              <a:t>時終了）</a:t>
            </a:r>
            <a:endParaRPr kumimoji="1" lang="en-US" altLang="ja-JP" sz="2400" dirty="0" smtClean="0"/>
          </a:p>
          <a:p>
            <a:pPr marL="342900" indent="-342900">
              <a:buFont typeface="Arial"/>
              <a:buChar char="•"/>
            </a:pPr>
            <a:r>
              <a:rPr lang="en-US" altLang="ja-JP" sz="2400" dirty="0" smtClean="0"/>
              <a:t>27</a:t>
            </a:r>
            <a:r>
              <a:rPr lang="ja-JP" altLang="en-US" sz="2400" dirty="0" smtClean="0"/>
              <a:t>メンバー</a:t>
            </a:r>
            <a:r>
              <a:rPr lang="en-US" altLang="ja-JP" sz="2400" dirty="0" smtClean="0"/>
              <a:t>DS→BLASTAM</a:t>
            </a:r>
          </a:p>
          <a:p>
            <a:pPr marL="342900" indent="-342900">
              <a:buFont typeface="Arial"/>
              <a:buChar char="•"/>
            </a:pPr>
            <a:r>
              <a:rPr kumimoji="1" lang="ja-JP" altLang="en-US" sz="2400" dirty="0" smtClean="0"/>
              <a:t>感染危険度を確率で表現</a:t>
            </a:r>
            <a:r>
              <a:rPr kumimoji="1" lang="en-US" altLang="ja-JP" sz="2400" dirty="0" smtClean="0"/>
              <a:t>(3.8%/</a:t>
            </a:r>
            <a:r>
              <a:rPr lang="en-US" altLang="ja-JP" sz="2400" dirty="0" err="1" smtClean="0"/>
              <a:t>mem</a:t>
            </a:r>
            <a:r>
              <a:rPr kumimoji="1" lang="en-US" altLang="ja-JP" sz="2400" dirty="0" smtClean="0"/>
              <a:t>)</a:t>
            </a:r>
          </a:p>
          <a:p>
            <a:pPr marL="342900" indent="-342900">
              <a:buFont typeface="Arial"/>
              <a:buChar char="•"/>
            </a:pPr>
            <a:r>
              <a:rPr lang="en-US" altLang="ja-JP" sz="2400" b="1" dirty="0" smtClean="0"/>
              <a:t>web</a:t>
            </a:r>
            <a:r>
              <a:rPr lang="ja-JP" altLang="en-US" sz="2400" b="1" dirty="0" smtClean="0"/>
              <a:t>上で公開</a:t>
            </a:r>
            <a:r>
              <a:rPr lang="ja-JP" altLang="en-US" sz="2400" dirty="0" smtClean="0"/>
              <a:t>、登録メンバー　のみアクセス可</a:t>
            </a:r>
            <a:endParaRPr kumimoji="1" lang="en-US" altLang="ja-JP" sz="2400" dirty="0" smtClean="0"/>
          </a:p>
        </p:txBody>
      </p:sp>
    </p:spTree>
    <p:extLst>
      <p:ext uri="{BB962C8B-B14F-4D97-AF65-F5344CB8AC3E}">
        <p14:creationId xmlns:p14="http://schemas.microsoft.com/office/powerpoint/2010/main" val="343420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27384"/>
            <a:ext cx="9144000" cy="584776"/>
          </a:xfrm>
          <a:prstGeom prst="rect">
            <a:avLst/>
          </a:prstGeom>
          <a:solidFill>
            <a:srgbClr val="FDEADA"/>
          </a:solidFill>
        </p:spPr>
        <p:txBody>
          <a:bodyPr wrap="square" rtlCol="0">
            <a:spAutoFit/>
          </a:bodyPr>
          <a:lstStyle/>
          <a:p>
            <a:pPr algn="ctr"/>
            <a:r>
              <a:rPr lang="ja-JP" altLang="ja-JP" sz="3200" dirty="0">
                <a:solidFill>
                  <a:srgbClr val="000000"/>
                </a:solidFill>
              </a:rPr>
              <a:t>高度農業気象</a:t>
            </a:r>
            <a:r>
              <a:rPr lang="ja-JP" altLang="ja-JP" sz="3200" dirty="0" smtClean="0">
                <a:solidFill>
                  <a:srgbClr val="000000"/>
                </a:solidFill>
              </a:rPr>
              <a:t>情報</a:t>
            </a:r>
            <a:r>
              <a:rPr lang="ja-JP" altLang="en-US" sz="3200" dirty="0" smtClean="0">
                <a:solidFill>
                  <a:srgbClr val="000000"/>
                </a:solidFill>
              </a:rPr>
              <a:t>の発信</a:t>
            </a:r>
            <a:endParaRPr kumimoji="1" lang="ja-JP" altLang="en-US" sz="3200" dirty="0">
              <a:solidFill>
                <a:srgbClr val="000000"/>
              </a:solidFill>
            </a:endParaRPr>
          </a:p>
        </p:txBody>
      </p:sp>
      <p:sp>
        <p:nvSpPr>
          <p:cNvPr id="7" name="テキスト ボックス 6"/>
          <p:cNvSpPr txBox="1"/>
          <p:nvPr/>
        </p:nvSpPr>
        <p:spPr>
          <a:xfrm>
            <a:off x="5796136" y="3501008"/>
            <a:ext cx="2952328" cy="1477328"/>
          </a:xfrm>
          <a:prstGeom prst="rect">
            <a:avLst/>
          </a:prstGeom>
          <a:noFill/>
        </p:spPr>
        <p:txBody>
          <a:bodyPr wrap="square" rtlCol="0">
            <a:spAutoFit/>
          </a:bodyPr>
          <a:lstStyle/>
          <a:p>
            <a:r>
              <a:rPr lang="ja-JP" altLang="en-US" dirty="0" smtClean="0"/>
              <a:t>ユーザーの</a:t>
            </a:r>
            <a:endParaRPr lang="en-US" altLang="ja-JP" dirty="0" smtClean="0"/>
          </a:p>
          <a:p>
            <a:r>
              <a:rPr lang="en-US" altLang="ja-JP" dirty="0" smtClean="0"/>
              <a:t>50%</a:t>
            </a:r>
            <a:r>
              <a:rPr lang="ja-JP" altLang="en-US" dirty="0" smtClean="0"/>
              <a:t>が</a:t>
            </a:r>
            <a:r>
              <a:rPr lang="ja-JP" altLang="en-US" u="sng" dirty="0" smtClean="0"/>
              <a:t>情報を有益</a:t>
            </a:r>
            <a:r>
              <a:rPr lang="ja-JP" altLang="en-US" dirty="0" smtClean="0"/>
              <a:t>と判断</a:t>
            </a:r>
            <a:endParaRPr lang="en-US" altLang="ja-JP" dirty="0" smtClean="0"/>
          </a:p>
          <a:p>
            <a:r>
              <a:rPr lang="en-US" altLang="ja-JP" dirty="0" smtClean="0"/>
              <a:t>40%</a:t>
            </a:r>
            <a:r>
              <a:rPr lang="ja-JP" altLang="en-US" dirty="0" smtClean="0"/>
              <a:t>が</a:t>
            </a:r>
            <a:r>
              <a:rPr lang="ja-JP" altLang="en-US" u="sng" dirty="0" smtClean="0"/>
              <a:t>予測が適切</a:t>
            </a:r>
            <a:r>
              <a:rPr lang="ja-JP" altLang="en-US" dirty="0" smtClean="0"/>
              <a:t>と判断</a:t>
            </a:r>
            <a:r>
              <a:rPr lang="en-US" altLang="ja-JP" dirty="0" smtClean="0"/>
              <a:t>→</a:t>
            </a:r>
            <a:r>
              <a:rPr lang="ja-JP" altLang="en-US" dirty="0" smtClean="0"/>
              <a:t>予測の精度とシステムの改善の必要性</a:t>
            </a:r>
            <a:r>
              <a:rPr lang="en-US" altLang="ja-JP" dirty="0" smtClean="0"/>
              <a:t> </a:t>
            </a:r>
            <a:endParaRPr kumimoji="1" lang="ja-JP" altLang="en-US" dirty="0"/>
          </a:p>
        </p:txBody>
      </p:sp>
      <p:grpSp>
        <p:nvGrpSpPr>
          <p:cNvPr id="24" name="グループ化 5"/>
          <p:cNvGrpSpPr>
            <a:grpSpLocks/>
          </p:cNvGrpSpPr>
          <p:nvPr/>
        </p:nvGrpSpPr>
        <p:grpSpPr bwMode="auto">
          <a:xfrm>
            <a:off x="203002" y="3829050"/>
            <a:ext cx="1828800" cy="2090737"/>
            <a:chOff x="323850" y="2232025"/>
            <a:chExt cx="4975225" cy="4321175"/>
          </a:xfrm>
        </p:grpSpPr>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616" b="-1616"/>
            <a:stretch>
              <a:fillRect/>
            </a:stretch>
          </p:blipFill>
          <p:spPr bwMode="auto">
            <a:xfrm>
              <a:off x="323850" y="2232025"/>
              <a:ext cx="4975225" cy="432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3709767" y="3213065"/>
              <a:ext cx="1438150" cy="3340135"/>
            </a:xfrm>
            <a:prstGeom prst="roundRect">
              <a:avLst/>
            </a:prstGeom>
            <a:noFill/>
            <a:ln>
              <a:solidFill>
                <a:srgbClr val="00009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0000"/>
                </a:solidFill>
              </a:endParaRPr>
            </a:p>
          </p:txBody>
        </p:sp>
      </p:grpSp>
      <p:pic>
        <p:nvPicPr>
          <p:cNvPr id="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5464" y="3768725"/>
            <a:ext cx="3022600" cy="2274887"/>
          </a:xfrm>
          <a:ln>
            <a:solidFill>
              <a:srgbClr val="000090"/>
            </a:solidFill>
            <a:miter lim="800000"/>
            <a:headEnd/>
            <a:tailEnd/>
          </a:ln>
        </p:spPr>
      </p:pic>
      <p:sp>
        <p:nvSpPr>
          <p:cNvPr id="29" name="テキスト ボックス 15"/>
          <p:cNvSpPr txBox="1">
            <a:spLocks noChangeArrowheads="1"/>
          </p:cNvSpPr>
          <p:nvPr/>
        </p:nvSpPr>
        <p:spPr bwMode="auto">
          <a:xfrm>
            <a:off x="1547664" y="1556792"/>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予測モデルによる確率予報</a:t>
            </a:r>
            <a:endParaRPr lang="en-US" altLang="ja-JP" dirty="0"/>
          </a:p>
        </p:txBody>
      </p:sp>
      <p:grpSp>
        <p:nvGrpSpPr>
          <p:cNvPr id="30" name="図形グループ 18"/>
          <p:cNvGrpSpPr/>
          <p:nvPr/>
        </p:nvGrpSpPr>
        <p:grpSpPr>
          <a:xfrm>
            <a:off x="1869517" y="1887203"/>
            <a:ext cx="3405241" cy="366717"/>
            <a:chOff x="0" y="0"/>
            <a:chExt cx="2814218" cy="798119"/>
          </a:xfrm>
          <a:solidFill>
            <a:schemeClr val="accent1">
              <a:lumMod val="75000"/>
            </a:schemeClr>
          </a:solidFill>
        </p:grpSpPr>
        <p:sp>
          <p:nvSpPr>
            <p:cNvPr id="31" name="山形 30"/>
            <p:cNvSpPr/>
            <p:nvPr/>
          </p:nvSpPr>
          <p:spPr>
            <a:xfrm>
              <a:off x="0" y="0"/>
              <a:ext cx="2814218" cy="798119"/>
            </a:xfrm>
            <a:prstGeom prst="chevron">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山形 4"/>
            <p:cNvSpPr/>
            <p:nvPr/>
          </p:nvSpPr>
          <p:spPr>
            <a:xfrm>
              <a:off x="399060" y="0"/>
              <a:ext cx="2016099" cy="798119"/>
            </a:xfrm>
            <a:prstGeom prst="rect">
              <a:avLst/>
            </a:prstGeom>
            <a:grpFill/>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fontAlgn="auto">
                <a:lnSpc>
                  <a:spcPct val="90000"/>
                </a:lnSpc>
                <a:spcBef>
                  <a:spcPts val="0"/>
                </a:spcBef>
                <a:spcAft>
                  <a:spcPct val="35000"/>
                </a:spcAft>
                <a:defRPr/>
              </a:pPr>
              <a:r>
                <a:rPr lang="en-US" altLang="ja-JP" sz="2000" b="1" dirty="0">
                  <a:solidFill>
                    <a:schemeClr val="bg1"/>
                  </a:solidFill>
                </a:rPr>
                <a:t>7</a:t>
              </a:r>
              <a:r>
                <a:rPr lang="ja-JP" altLang="en-US" sz="2000" b="1" dirty="0">
                  <a:solidFill>
                    <a:schemeClr val="bg1"/>
                  </a:solidFill>
                </a:rPr>
                <a:t>日先予測</a:t>
              </a:r>
            </a:p>
          </p:txBody>
        </p:sp>
      </p:grpSp>
      <p:grpSp>
        <p:nvGrpSpPr>
          <p:cNvPr id="33" name="図形グループ 21"/>
          <p:cNvGrpSpPr>
            <a:grpSpLocks/>
          </p:cNvGrpSpPr>
          <p:nvPr/>
        </p:nvGrpSpPr>
        <p:grpSpPr bwMode="auto">
          <a:xfrm>
            <a:off x="693738" y="1895152"/>
            <a:ext cx="2108200" cy="366713"/>
            <a:chOff x="0" y="0"/>
            <a:chExt cx="2814218" cy="798119"/>
          </a:xfrm>
        </p:grpSpPr>
        <p:sp>
          <p:nvSpPr>
            <p:cNvPr id="34" name="山形 33"/>
            <p:cNvSpPr/>
            <p:nvPr/>
          </p:nvSpPr>
          <p:spPr>
            <a:xfrm>
              <a:off x="0" y="0"/>
              <a:ext cx="2814218" cy="798119"/>
            </a:xfrm>
            <a:prstGeom prst="chevron">
              <a:avLst/>
            </a:pr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山形 4"/>
            <p:cNvSpPr/>
            <p:nvPr/>
          </p:nvSpPr>
          <p:spPr>
            <a:xfrm>
              <a:off x="398398" y="0"/>
              <a:ext cx="2017421" cy="798119"/>
            </a:xfrm>
            <a:prstGeom prst="rect">
              <a:avLst/>
            </a:prstGeom>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fontAlgn="auto">
                <a:lnSpc>
                  <a:spcPct val="90000"/>
                </a:lnSpc>
                <a:spcBef>
                  <a:spcPts val="0"/>
                </a:spcBef>
                <a:spcAft>
                  <a:spcPct val="35000"/>
                </a:spcAft>
                <a:defRPr/>
              </a:pPr>
              <a:r>
                <a:rPr lang="ja-JP" altLang="en-US" sz="2000" b="1" dirty="0">
                  <a:solidFill>
                    <a:schemeClr val="bg1"/>
                  </a:solidFill>
                </a:rPr>
                <a:t>実況</a:t>
              </a:r>
            </a:p>
          </p:txBody>
        </p:sp>
      </p:grpSp>
      <p:grpSp>
        <p:nvGrpSpPr>
          <p:cNvPr id="36" name="図形グループ 25"/>
          <p:cNvGrpSpPr/>
          <p:nvPr/>
        </p:nvGrpSpPr>
        <p:grpSpPr>
          <a:xfrm>
            <a:off x="4392584" y="1889857"/>
            <a:ext cx="2219908" cy="372525"/>
            <a:chOff x="0" y="0"/>
            <a:chExt cx="2814218" cy="810760"/>
          </a:xfrm>
          <a:solidFill>
            <a:srgbClr val="20FF7D"/>
          </a:solidFill>
        </p:grpSpPr>
        <p:sp>
          <p:nvSpPr>
            <p:cNvPr id="37" name="山形 36"/>
            <p:cNvSpPr/>
            <p:nvPr/>
          </p:nvSpPr>
          <p:spPr>
            <a:xfrm>
              <a:off x="0" y="0"/>
              <a:ext cx="2814218" cy="798119"/>
            </a:xfrm>
            <a:prstGeom prst="chevron">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山形 4"/>
            <p:cNvSpPr/>
            <p:nvPr/>
          </p:nvSpPr>
          <p:spPr>
            <a:xfrm>
              <a:off x="418796" y="12641"/>
              <a:ext cx="2016099" cy="798119"/>
            </a:xfrm>
            <a:prstGeom prst="rect">
              <a:avLst/>
            </a:prstGeom>
            <a:noFill/>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fontAlgn="auto">
                <a:lnSpc>
                  <a:spcPct val="90000"/>
                </a:lnSpc>
                <a:spcBef>
                  <a:spcPts val="0"/>
                </a:spcBef>
                <a:spcAft>
                  <a:spcPct val="35000"/>
                </a:spcAft>
                <a:defRPr/>
              </a:pPr>
              <a:r>
                <a:rPr lang="en-US" altLang="ja-JP" sz="2000" b="1" dirty="0">
                  <a:solidFill>
                    <a:schemeClr val="bg1"/>
                  </a:solidFill>
                </a:rPr>
                <a:t>2</a:t>
              </a:r>
              <a:r>
                <a:rPr lang="ja-JP" altLang="en-US" sz="2000" b="1" dirty="0">
                  <a:solidFill>
                    <a:schemeClr val="bg1"/>
                  </a:solidFill>
                </a:rPr>
                <a:t>週目予測</a:t>
              </a:r>
            </a:p>
          </p:txBody>
        </p:sp>
      </p:grpSp>
      <p:sp>
        <p:nvSpPr>
          <p:cNvPr id="39" name="テキスト ボックス 30"/>
          <p:cNvSpPr txBox="1">
            <a:spLocks noChangeArrowheads="1"/>
          </p:cNvSpPr>
          <p:nvPr/>
        </p:nvSpPr>
        <p:spPr bwMode="auto">
          <a:xfrm>
            <a:off x="1331640" y="2255515"/>
            <a:ext cx="566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pPr>
              <a:buFont typeface="Arial" charset="0"/>
              <a:buChar char="•"/>
            </a:pPr>
            <a:r>
              <a:rPr lang="en-US" altLang="ja-JP" sz="1200"/>
              <a:t>7</a:t>
            </a:r>
            <a:r>
              <a:rPr lang="ja-JP" altLang="en-US" sz="1200"/>
              <a:t>日平均気温，低温（</a:t>
            </a:r>
            <a:r>
              <a:rPr lang="en-US" altLang="ja-JP" sz="1200"/>
              <a:t>20</a:t>
            </a:r>
            <a:r>
              <a:rPr lang="ja-JP" altLang="en-US" sz="1200"/>
              <a:t>℃以下）と高温（</a:t>
            </a:r>
            <a:r>
              <a:rPr lang="en-US" altLang="ja-JP" sz="1200"/>
              <a:t>27</a:t>
            </a:r>
            <a:r>
              <a:rPr lang="ja-JP" altLang="en-US" sz="1200"/>
              <a:t>℃以上）の確率（</a:t>
            </a:r>
            <a:r>
              <a:rPr lang="en-US" altLang="ja-JP" sz="1200"/>
              <a:t>30</a:t>
            </a:r>
            <a:r>
              <a:rPr lang="ja-JP" altLang="en-US" sz="1200"/>
              <a:t>％以上）</a:t>
            </a:r>
            <a:endParaRPr lang="en-US" altLang="ja-JP" sz="1200"/>
          </a:p>
          <a:p>
            <a:pPr>
              <a:buFont typeface="Arial" charset="0"/>
              <a:buChar char="•"/>
            </a:pPr>
            <a:r>
              <a:rPr lang="ja-JP" altLang="en-US" sz="1200" b="1"/>
              <a:t>確率警報</a:t>
            </a:r>
            <a:r>
              <a:rPr lang="ja-JP" altLang="en-US" sz="1200"/>
              <a:t>：○月</a:t>
            </a:r>
            <a:r>
              <a:rPr lang="en-US" altLang="ja-JP" sz="1200"/>
              <a:t>×</a:t>
            </a:r>
            <a:r>
              <a:rPr lang="ja-JP" altLang="en-US" sz="1200"/>
              <a:t>日から</a:t>
            </a:r>
            <a:r>
              <a:rPr lang="en-US" altLang="ja-JP" sz="1200"/>
              <a:t>1</a:t>
            </a:r>
            <a:r>
              <a:rPr lang="ja-JP" altLang="en-US" sz="1200"/>
              <a:t>週間程度，</a:t>
            </a:r>
            <a:r>
              <a:rPr lang="en-US" altLang="ja-JP" sz="1200"/>
              <a:t>7</a:t>
            </a:r>
            <a:r>
              <a:rPr lang="ja-JP" altLang="en-US" sz="1200"/>
              <a:t>日平均気温が</a:t>
            </a:r>
            <a:r>
              <a:rPr lang="en-US" altLang="ja-JP" sz="1200"/>
              <a:t>22℃</a:t>
            </a:r>
            <a:r>
              <a:rPr lang="ja-JP" altLang="en-US" sz="1200"/>
              <a:t>を下回る（</a:t>
            </a:r>
            <a:r>
              <a:rPr lang="en-US" altLang="ja-JP" sz="1200"/>
              <a:t>26</a:t>
            </a:r>
            <a:r>
              <a:rPr lang="ja-JP" altLang="en-US" sz="1200"/>
              <a:t>℃を上回る）可能性が高く，</a:t>
            </a:r>
            <a:r>
              <a:rPr lang="en-US" altLang="ja-JP" sz="1200"/>
              <a:t>20℃</a:t>
            </a:r>
            <a:r>
              <a:rPr lang="ja-JP" altLang="en-US" sz="1200"/>
              <a:t>以下（</a:t>
            </a:r>
            <a:r>
              <a:rPr lang="en-US" altLang="ja-JP" sz="1200"/>
              <a:t>27</a:t>
            </a:r>
            <a:r>
              <a:rPr lang="ja-JP" altLang="en-US" sz="1200"/>
              <a:t>℃以上）となる確率は△％となっています．</a:t>
            </a:r>
          </a:p>
        </p:txBody>
      </p:sp>
      <p:sp>
        <p:nvSpPr>
          <p:cNvPr id="40" name="角丸四角形 39"/>
          <p:cNvSpPr/>
          <p:nvPr/>
        </p:nvSpPr>
        <p:spPr bwMode="auto">
          <a:xfrm>
            <a:off x="1259632" y="2261865"/>
            <a:ext cx="5616624" cy="612775"/>
          </a:xfrm>
          <a:prstGeom prst="roundRect">
            <a:avLst/>
          </a:prstGeom>
          <a:noFill/>
          <a:ln w="25400" cap="flat" cmpd="sng" algn="ctr">
            <a:solidFill>
              <a:srgbClr val="FF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fontAlgn="auto">
              <a:spcBef>
                <a:spcPts val="0"/>
              </a:spcBef>
              <a:spcAft>
                <a:spcPts val="0"/>
              </a:spcAft>
              <a:defRPr/>
            </a:pPr>
            <a:endParaRPr kumimoji="0" lang="ja-JP" altLang="en-US" sz="2400">
              <a:solidFill>
                <a:srgbClr val="000000"/>
              </a:solidFill>
              <a:latin typeface="Helvetica" charset="0"/>
              <a:cs typeface="+mn-cs"/>
            </a:endParaRPr>
          </a:p>
        </p:txBody>
      </p:sp>
      <p:sp>
        <p:nvSpPr>
          <p:cNvPr id="41" name="下矢印 40"/>
          <p:cNvSpPr/>
          <p:nvPr/>
        </p:nvSpPr>
        <p:spPr bwMode="auto">
          <a:xfrm>
            <a:off x="1835696" y="2964954"/>
            <a:ext cx="1023937" cy="6604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fontAlgn="auto">
              <a:spcBef>
                <a:spcPts val="0"/>
              </a:spcBef>
              <a:spcAft>
                <a:spcPts val="0"/>
              </a:spcAft>
              <a:defRPr/>
            </a:pPr>
            <a:endParaRPr kumimoji="0" lang="ja-JP" altLang="en-US" sz="2400">
              <a:solidFill>
                <a:srgbClr val="000000"/>
              </a:solidFill>
              <a:latin typeface="Helvetica" charset="0"/>
              <a:cs typeface="+mn-cs"/>
            </a:endParaRPr>
          </a:p>
        </p:txBody>
      </p:sp>
      <p:sp>
        <p:nvSpPr>
          <p:cNvPr id="42" name="テキスト ボックス 34"/>
          <p:cNvSpPr txBox="1">
            <a:spLocks noChangeArrowheads="1"/>
          </p:cNvSpPr>
          <p:nvPr/>
        </p:nvSpPr>
        <p:spPr bwMode="auto">
          <a:xfrm>
            <a:off x="107504" y="2820938"/>
            <a:ext cx="1934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登録ユーザの</a:t>
            </a:r>
            <a:r>
              <a:rPr lang="en-US" altLang="ja-JP" dirty="0"/>
              <a:t>PC</a:t>
            </a:r>
            <a:r>
              <a:rPr lang="ja-JP" altLang="en-US" dirty="0"/>
              <a:t>、携帯にメール配信</a:t>
            </a:r>
          </a:p>
        </p:txBody>
      </p:sp>
      <p:sp>
        <p:nvSpPr>
          <p:cNvPr id="43" name="テキスト ボックス 35"/>
          <p:cNvSpPr txBox="1">
            <a:spLocks noChangeArrowheads="1"/>
          </p:cNvSpPr>
          <p:nvPr/>
        </p:nvSpPr>
        <p:spPr bwMode="auto">
          <a:xfrm>
            <a:off x="827584" y="3459162"/>
            <a:ext cx="265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ユーザーインターフェース</a:t>
            </a:r>
            <a:endParaRPr lang="ja-JP" altLang="en-US" sz="1600" dirty="0"/>
          </a:p>
        </p:txBody>
      </p:sp>
      <p:sp>
        <p:nvSpPr>
          <p:cNvPr id="44" name="テキスト ボックス 37"/>
          <p:cNvSpPr txBox="1">
            <a:spLocks noChangeArrowheads="1"/>
          </p:cNvSpPr>
          <p:nvPr/>
        </p:nvSpPr>
        <p:spPr bwMode="auto">
          <a:xfrm>
            <a:off x="320477" y="597944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希望項目の選択</a:t>
            </a:r>
          </a:p>
        </p:txBody>
      </p:sp>
      <p:sp>
        <p:nvSpPr>
          <p:cNvPr id="45" name="テキスト ボックス 38"/>
          <p:cNvSpPr txBox="1">
            <a:spLocks noChangeArrowheads="1"/>
          </p:cNvSpPr>
          <p:nvPr/>
        </p:nvSpPr>
        <p:spPr bwMode="auto">
          <a:xfrm>
            <a:off x="2505075" y="5979442"/>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見やすく詳細な予測情報</a:t>
            </a:r>
          </a:p>
        </p:txBody>
      </p:sp>
      <p:sp>
        <p:nvSpPr>
          <p:cNvPr id="46" name="下矢印 45"/>
          <p:cNvSpPr/>
          <p:nvPr/>
        </p:nvSpPr>
        <p:spPr bwMode="auto">
          <a:xfrm rot="10800000">
            <a:off x="3995936" y="2964954"/>
            <a:ext cx="1023937" cy="6604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fontAlgn="auto">
              <a:spcBef>
                <a:spcPts val="0"/>
              </a:spcBef>
              <a:spcAft>
                <a:spcPts val="0"/>
              </a:spcAft>
              <a:defRPr/>
            </a:pPr>
            <a:endParaRPr kumimoji="0" lang="ja-JP" altLang="en-US" sz="2400">
              <a:solidFill>
                <a:srgbClr val="000000"/>
              </a:solidFill>
              <a:latin typeface="Helvetica" charset="0"/>
              <a:cs typeface="+mn-cs"/>
            </a:endParaRPr>
          </a:p>
        </p:txBody>
      </p:sp>
      <p:sp>
        <p:nvSpPr>
          <p:cNvPr id="47" name="テキスト ボックス 46"/>
          <p:cNvSpPr txBox="1">
            <a:spLocks noChangeArrowheads="1"/>
          </p:cNvSpPr>
          <p:nvPr/>
        </p:nvSpPr>
        <p:spPr bwMode="auto">
          <a:xfrm>
            <a:off x="5183187" y="3212976"/>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sz="2000" dirty="0"/>
              <a:t>メールアンケート</a:t>
            </a:r>
            <a:r>
              <a:rPr lang="ja-JP" altLang="en-US" dirty="0"/>
              <a:t>によるフィードバック</a:t>
            </a:r>
          </a:p>
        </p:txBody>
      </p:sp>
      <p:sp>
        <p:nvSpPr>
          <p:cNvPr id="53" name="下矢印 52"/>
          <p:cNvSpPr/>
          <p:nvPr/>
        </p:nvSpPr>
        <p:spPr bwMode="auto">
          <a:xfrm rot="16200000">
            <a:off x="5174035" y="5387255"/>
            <a:ext cx="663575" cy="5715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fontAlgn="auto">
              <a:spcBef>
                <a:spcPts val="0"/>
              </a:spcBef>
              <a:spcAft>
                <a:spcPts val="0"/>
              </a:spcAft>
              <a:defRPr/>
            </a:pPr>
            <a:endParaRPr kumimoji="0" lang="ja-JP" altLang="en-US" sz="2400">
              <a:solidFill>
                <a:srgbClr val="000000"/>
              </a:solidFill>
              <a:latin typeface="Helvetica" charset="0"/>
              <a:cs typeface="+mn-cs"/>
            </a:endParaRPr>
          </a:p>
        </p:txBody>
      </p:sp>
      <p:sp>
        <p:nvSpPr>
          <p:cNvPr id="54" name="テキスト ボックス 1"/>
          <p:cNvSpPr txBox="1">
            <a:spLocks noChangeArrowheads="1"/>
          </p:cNvSpPr>
          <p:nvPr/>
        </p:nvSpPr>
        <p:spPr bwMode="auto">
          <a:xfrm>
            <a:off x="6876256" y="1812826"/>
            <a:ext cx="21828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r>
              <a:rPr lang="ja-JP" altLang="en-US" dirty="0"/>
              <a:t>高温・低温</a:t>
            </a:r>
            <a:r>
              <a:rPr lang="ja-JP" altLang="en-US" dirty="0" smtClean="0"/>
              <a:t>警戒情報</a:t>
            </a:r>
            <a:endParaRPr lang="en-US" altLang="ja-JP" dirty="0" smtClean="0"/>
          </a:p>
          <a:p>
            <a:r>
              <a:rPr lang="ja-JP" altLang="en-US" dirty="0" smtClean="0"/>
              <a:t>収穫適期情報</a:t>
            </a:r>
            <a:endParaRPr lang="en-US" altLang="ja-JP" dirty="0" smtClean="0"/>
          </a:p>
          <a:p>
            <a:r>
              <a:rPr lang="ja-JP" altLang="en-US" dirty="0" smtClean="0"/>
              <a:t>胴割れ注意報</a:t>
            </a:r>
            <a:endParaRPr lang="ja-JP" altLang="en-US" dirty="0"/>
          </a:p>
        </p:txBody>
      </p:sp>
      <p:sp>
        <p:nvSpPr>
          <p:cNvPr id="10" name="正方形/長方形 9"/>
          <p:cNvSpPr/>
          <p:nvPr/>
        </p:nvSpPr>
        <p:spPr>
          <a:xfrm>
            <a:off x="107504" y="620688"/>
            <a:ext cx="8928992" cy="707886"/>
          </a:xfrm>
          <a:prstGeom prst="rect">
            <a:avLst/>
          </a:prstGeom>
        </p:spPr>
        <p:txBody>
          <a:bodyPr wrap="square">
            <a:spAutoFit/>
          </a:bodyPr>
          <a:lstStyle/>
          <a:p>
            <a:pPr lvl="0"/>
            <a:r>
              <a:rPr lang="en-US" altLang="ja-JP" sz="2000" dirty="0" smtClean="0">
                <a:solidFill>
                  <a:srgbClr val="000000"/>
                </a:solidFill>
                <a:latin typeface="Helvetica" charset="0"/>
              </a:rPr>
              <a:t>2</a:t>
            </a:r>
            <a:r>
              <a:rPr lang="ja-JP" altLang="en-US" sz="2000" dirty="0">
                <a:solidFill>
                  <a:srgbClr val="000000"/>
                </a:solidFill>
                <a:latin typeface="Helvetica" charset="0"/>
              </a:rPr>
              <a:t>週間先までの</a:t>
            </a:r>
            <a:r>
              <a:rPr lang="ja-JP" altLang="en-US" sz="2000" dirty="0" smtClean="0">
                <a:solidFill>
                  <a:srgbClr val="000000"/>
                </a:solidFill>
              </a:rPr>
              <a:t>農業</a:t>
            </a:r>
            <a:r>
              <a:rPr lang="ja-JP" altLang="en-US" sz="2000" dirty="0">
                <a:solidFill>
                  <a:srgbClr val="000000"/>
                </a:solidFill>
              </a:rPr>
              <a:t>気象情報の試験的な提供を継続して実施中。</a:t>
            </a:r>
            <a:endParaRPr lang="en-US" altLang="ja-JP" sz="2000" dirty="0" smtClean="0">
              <a:solidFill>
                <a:srgbClr val="000000"/>
              </a:solidFill>
            </a:endParaRPr>
          </a:p>
          <a:p>
            <a:pPr lvl="0"/>
            <a:r>
              <a:rPr lang="ja-JP" altLang="en-US" sz="2000" dirty="0"/>
              <a:t>利用者の声を</a:t>
            </a:r>
            <a:r>
              <a:rPr lang="ja-JP" altLang="en-US" sz="2000" dirty="0" smtClean="0"/>
              <a:t>反映させて、情報発信のあり方とシステムの改善を行っている。</a:t>
            </a:r>
            <a:endParaRPr lang="en-US" altLang="ja-JP" sz="2000" dirty="0">
              <a:solidFill>
                <a:prstClr val="black"/>
              </a:solidFill>
            </a:endParaRPr>
          </a:p>
        </p:txBody>
      </p:sp>
      <p:sp>
        <p:nvSpPr>
          <p:cNvPr id="2" name="正方形/長方形 1"/>
          <p:cNvSpPr/>
          <p:nvPr/>
        </p:nvSpPr>
        <p:spPr>
          <a:xfrm>
            <a:off x="5868144" y="5517232"/>
            <a:ext cx="2262158" cy="369332"/>
          </a:xfrm>
          <a:prstGeom prst="rect">
            <a:avLst/>
          </a:prstGeom>
        </p:spPr>
        <p:txBody>
          <a:bodyPr wrap="none">
            <a:spAutoFit/>
          </a:bodyPr>
          <a:lstStyle/>
          <a:p>
            <a:pPr lvl="0">
              <a:defRPr/>
            </a:pPr>
            <a:r>
              <a:rPr lang="ja-JP" altLang="en-US" dirty="0">
                <a:solidFill>
                  <a:srgbClr val="000000"/>
                </a:solidFill>
                <a:latin typeface="Helvetica" charset="0"/>
              </a:rPr>
              <a:t>農作物管理への対策</a:t>
            </a:r>
            <a:endParaRPr lang="en-US" altLang="ja-JP" dirty="0">
              <a:solidFill>
                <a:srgbClr val="000000"/>
              </a:solidFill>
              <a:latin typeface="Helvetica" charset="0"/>
            </a:endParaRPr>
          </a:p>
        </p:txBody>
      </p:sp>
    </p:spTree>
    <p:extLst>
      <p:ext uri="{BB962C8B-B14F-4D97-AF65-F5344CB8AC3E}">
        <p14:creationId xmlns:p14="http://schemas.microsoft.com/office/powerpoint/2010/main" val="409616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60648"/>
            <a:ext cx="9144000" cy="646331"/>
          </a:xfrm>
          <a:prstGeom prst="rect">
            <a:avLst/>
          </a:prstGeom>
        </p:spPr>
        <p:txBody>
          <a:bodyPr wrap="square">
            <a:spAutoFit/>
          </a:bodyPr>
          <a:lstStyle/>
          <a:p>
            <a:pPr algn="ctr"/>
            <a:r>
              <a:rPr lang="en-US" altLang="ja-JP" sz="3600" dirty="0"/>
              <a:t>RECCA:</a:t>
            </a:r>
            <a:r>
              <a:rPr lang="ja-JP" altLang="en-US" sz="3600" dirty="0"/>
              <a:t>　</a:t>
            </a:r>
            <a:r>
              <a:rPr lang="ja-JP" altLang="en-US" sz="3600" dirty="0" smtClean="0"/>
              <a:t>農業適応策の基本戦略</a:t>
            </a:r>
            <a:endParaRPr lang="en-US" altLang="ja-JP" sz="3600" dirty="0" smtClean="0"/>
          </a:p>
        </p:txBody>
      </p:sp>
      <p:sp>
        <p:nvSpPr>
          <p:cNvPr id="9" name="正方形/長方形 8"/>
          <p:cNvSpPr/>
          <p:nvPr/>
        </p:nvSpPr>
        <p:spPr>
          <a:xfrm>
            <a:off x="72008" y="1196752"/>
            <a:ext cx="9036496" cy="5632311"/>
          </a:xfrm>
          <a:prstGeom prst="rect">
            <a:avLst/>
          </a:prstGeom>
        </p:spPr>
        <p:txBody>
          <a:bodyPr wrap="square">
            <a:spAutoFit/>
          </a:bodyPr>
          <a:lstStyle/>
          <a:p>
            <a:r>
              <a:rPr lang="ja-JP" altLang="en-US" sz="2400" b="1" dirty="0" smtClean="0">
                <a:latin typeface="+mj-ea"/>
                <a:ea typeface="+mj-ea"/>
              </a:rPr>
              <a:t>地球温暖化予測に基づき、</a:t>
            </a:r>
            <a:endParaRPr lang="en-US" altLang="ja-JP" sz="2400" b="1" dirty="0" smtClean="0">
              <a:latin typeface="+mj-ea"/>
              <a:ea typeface="+mj-ea"/>
            </a:endParaRPr>
          </a:p>
          <a:p>
            <a:r>
              <a:rPr lang="ja-JP" altLang="en-US" sz="2400" b="1" dirty="0" smtClean="0">
                <a:latin typeface="+mj-ea"/>
                <a:ea typeface="+mj-ea"/>
              </a:rPr>
              <a:t>　　　</a:t>
            </a:r>
            <a:r>
              <a:rPr lang="ja-JP" altLang="en-US" sz="2400" b="1" dirty="0" smtClean="0">
                <a:solidFill>
                  <a:srgbClr val="FF0000"/>
                </a:solidFill>
                <a:latin typeface="+mj-ea"/>
                <a:ea typeface="+mj-ea"/>
              </a:rPr>
              <a:t>栽培奨励品種・作物</a:t>
            </a:r>
            <a:r>
              <a:rPr lang="ja-JP" altLang="en-US" sz="2400" b="1" dirty="0" smtClean="0">
                <a:latin typeface="+mj-ea"/>
                <a:ea typeface="+mj-ea"/>
              </a:rPr>
              <a:t>と</a:t>
            </a:r>
            <a:r>
              <a:rPr lang="ja-JP" altLang="en-US" sz="2400" b="1" dirty="0" smtClean="0">
                <a:solidFill>
                  <a:srgbClr val="FF0000"/>
                </a:solidFill>
                <a:latin typeface="+mj-ea"/>
                <a:ea typeface="+mj-ea"/>
              </a:rPr>
              <a:t>土地利用</a:t>
            </a:r>
            <a:r>
              <a:rPr lang="ja-JP" altLang="en-US" sz="2400" b="1" dirty="0" smtClean="0">
                <a:solidFill>
                  <a:srgbClr val="000000"/>
                </a:solidFill>
                <a:latin typeface="+mj-ea"/>
                <a:ea typeface="+mj-ea"/>
              </a:rPr>
              <a:t>や</a:t>
            </a:r>
            <a:r>
              <a:rPr lang="ja-JP" altLang="en-US" sz="2400" b="1" dirty="0" smtClean="0">
                <a:solidFill>
                  <a:srgbClr val="FF0000"/>
                </a:solidFill>
                <a:latin typeface="+mj-ea"/>
                <a:ea typeface="+mj-ea"/>
              </a:rPr>
              <a:t>水資源管理</a:t>
            </a:r>
            <a:r>
              <a:rPr lang="ja-JP" altLang="en-US" sz="2400" b="1" dirty="0" smtClean="0">
                <a:latin typeface="+mj-ea"/>
                <a:ea typeface="+mj-ea"/>
              </a:rPr>
              <a:t>の計画策定</a:t>
            </a:r>
            <a:endParaRPr lang="en-US" altLang="ja-JP" sz="2400" b="1" dirty="0" smtClean="0">
              <a:latin typeface="+mj-ea"/>
              <a:ea typeface="+mj-ea"/>
            </a:endParaRPr>
          </a:p>
          <a:p>
            <a:endParaRPr lang="en-US" altLang="ja-JP" sz="2400" b="1" dirty="0" smtClean="0">
              <a:latin typeface="+mj-ea"/>
              <a:ea typeface="+mj-ea"/>
            </a:endParaRPr>
          </a:p>
          <a:p>
            <a:r>
              <a:rPr lang="ja-JP" altLang="en-US" sz="2400" b="1" dirty="0" smtClean="0">
                <a:latin typeface="+mj-ea"/>
                <a:ea typeface="+mj-ea"/>
              </a:rPr>
              <a:t>地域においては</a:t>
            </a:r>
            <a:r>
              <a:rPr lang="ja-JP" altLang="en-US" sz="2400" b="1" dirty="0" smtClean="0">
                <a:solidFill>
                  <a:srgbClr val="FF0000"/>
                </a:solidFill>
                <a:latin typeface="+mj-ea"/>
                <a:ea typeface="+mj-ea"/>
              </a:rPr>
              <a:t>温暖化適応策</a:t>
            </a:r>
            <a:r>
              <a:rPr lang="ja-JP" altLang="en-US" sz="2400" b="1" dirty="0" smtClean="0">
                <a:latin typeface="+mj-ea"/>
                <a:ea typeface="+mj-ea"/>
              </a:rPr>
              <a:t>と</a:t>
            </a:r>
            <a:r>
              <a:rPr lang="ja-JP" altLang="en-US" sz="2400" b="1" dirty="0" smtClean="0">
                <a:solidFill>
                  <a:srgbClr val="FF0000"/>
                </a:solidFill>
                <a:latin typeface="+mj-ea"/>
                <a:ea typeface="+mj-ea"/>
              </a:rPr>
              <a:t>自然変動適応策</a:t>
            </a:r>
            <a:r>
              <a:rPr lang="ja-JP" altLang="en-US" sz="2400" b="1" dirty="0" smtClean="0">
                <a:latin typeface="+mj-ea"/>
                <a:ea typeface="+mj-ea"/>
              </a:rPr>
              <a:t>の融合が不可欠</a:t>
            </a:r>
            <a:endParaRPr lang="en-US" altLang="ja-JP" sz="2400" b="1" dirty="0">
              <a:latin typeface="+mj-ea"/>
              <a:ea typeface="+mj-ea"/>
            </a:endParaRPr>
          </a:p>
          <a:p>
            <a:endParaRPr lang="en-US" altLang="ja-JP" sz="2400" b="1" dirty="0" smtClean="0">
              <a:latin typeface="+mj-ea"/>
              <a:ea typeface="+mj-ea"/>
            </a:endParaRPr>
          </a:p>
          <a:p>
            <a:r>
              <a:rPr lang="ja-JP" altLang="en-US" sz="2400" b="1" dirty="0">
                <a:latin typeface="+mj-ea"/>
                <a:ea typeface="+mj-ea"/>
              </a:rPr>
              <a:t>　</a:t>
            </a:r>
            <a:r>
              <a:rPr lang="ja-JP" altLang="en-US" sz="2400" b="1" dirty="0" smtClean="0">
                <a:latin typeface="+mj-ea"/>
                <a:ea typeface="+mj-ea"/>
              </a:rPr>
              <a:t>　短・中・長期の気象予測を高度利用した数値農業情報システム</a:t>
            </a:r>
            <a:endParaRPr lang="en-US" altLang="ja-JP" sz="2400" b="1" dirty="0" smtClean="0">
              <a:latin typeface="+mj-ea"/>
              <a:ea typeface="+mj-ea"/>
            </a:endParaRPr>
          </a:p>
          <a:p>
            <a:endParaRPr lang="en-US" altLang="ja-JP" sz="2400" b="1" dirty="0">
              <a:latin typeface="+mj-ea"/>
              <a:ea typeface="+mj-ea"/>
            </a:endParaRPr>
          </a:p>
          <a:p>
            <a:r>
              <a:rPr lang="ja-JP" altLang="en-US" sz="2400" b="1" dirty="0" smtClean="0">
                <a:latin typeface="+mj-ea"/>
                <a:ea typeface="+mj-ea"/>
              </a:rPr>
              <a:t>　　○　高解像度気象予測（特に地上気象要素）の精度向上</a:t>
            </a:r>
            <a:endParaRPr lang="en-US" altLang="ja-JP" sz="2400" b="1" dirty="0" smtClean="0">
              <a:latin typeface="+mj-ea"/>
              <a:ea typeface="+mj-ea"/>
            </a:endParaRPr>
          </a:p>
          <a:p>
            <a:endParaRPr lang="en-US" altLang="ja-JP" sz="2400" b="1" dirty="0">
              <a:latin typeface="+mj-ea"/>
              <a:ea typeface="+mj-ea"/>
            </a:endParaRPr>
          </a:p>
          <a:p>
            <a:r>
              <a:rPr lang="ja-JP" altLang="en-US" sz="2400" b="1" dirty="0" smtClean="0">
                <a:latin typeface="+mj-ea"/>
                <a:ea typeface="+mj-ea"/>
              </a:rPr>
              <a:t>　　○　農業気象数値モデル（生育モデル、病害虫の発生予測、他）</a:t>
            </a:r>
            <a:endParaRPr lang="en-US" altLang="ja-JP" sz="2400" b="1" dirty="0" smtClean="0">
              <a:latin typeface="+mj-ea"/>
              <a:ea typeface="+mj-ea"/>
            </a:endParaRPr>
          </a:p>
          <a:p>
            <a:r>
              <a:rPr lang="ja-JP" altLang="en-US" sz="2400" b="1" dirty="0">
                <a:latin typeface="+mj-ea"/>
                <a:ea typeface="+mj-ea"/>
              </a:rPr>
              <a:t>　</a:t>
            </a:r>
            <a:r>
              <a:rPr lang="ja-JP" altLang="en-US" sz="2400" b="1" dirty="0" smtClean="0">
                <a:latin typeface="+mj-ea"/>
                <a:ea typeface="+mj-ea"/>
              </a:rPr>
              <a:t>　　　　の開発。改良と高度利用の推進</a:t>
            </a:r>
            <a:endParaRPr lang="en-US" altLang="ja-JP" sz="2400" b="1" dirty="0" smtClean="0">
              <a:latin typeface="+mj-ea"/>
              <a:ea typeface="+mj-ea"/>
            </a:endParaRPr>
          </a:p>
          <a:p>
            <a:endParaRPr lang="en-US" altLang="ja-JP" sz="2400" b="1" dirty="0">
              <a:latin typeface="+mj-ea"/>
              <a:ea typeface="+mj-ea"/>
            </a:endParaRPr>
          </a:p>
          <a:p>
            <a:r>
              <a:rPr lang="ja-JP" altLang="en-US" sz="2400" b="1" dirty="0" smtClean="0">
                <a:solidFill>
                  <a:srgbClr val="FF0000"/>
                </a:solidFill>
                <a:latin typeface="+mj-ea"/>
                <a:ea typeface="+mj-ea"/>
              </a:rPr>
              <a:t>　　＊　ダウンスケール予測の場合はアンサンブル手法を導入し、</a:t>
            </a:r>
            <a:endParaRPr lang="en-US" altLang="ja-JP" sz="2400" b="1" dirty="0" smtClean="0">
              <a:solidFill>
                <a:srgbClr val="FF0000"/>
              </a:solidFill>
              <a:latin typeface="+mj-ea"/>
              <a:ea typeface="+mj-ea"/>
            </a:endParaRPr>
          </a:p>
          <a:p>
            <a:r>
              <a:rPr lang="ja-JP" altLang="en-US" sz="2400" b="1" dirty="0">
                <a:solidFill>
                  <a:srgbClr val="FF0000"/>
                </a:solidFill>
                <a:latin typeface="+mj-ea"/>
                <a:ea typeface="+mj-ea"/>
              </a:rPr>
              <a:t>　</a:t>
            </a:r>
            <a:r>
              <a:rPr lang="ja-JP" altLang="en-US" sz="2400" b="1" dirty="0" smtClean="0">
                <a:solidFill>
                  <a:srgbClr val="FF0000"/>
                </a:solidFill>
                <a:latin typeface="+mj-ea"/>
                <a:ea typeface="+mj-ea"/>
              </a:rPr>
              <a:t>　　　　信頼性を評価し、確率的情報を作成</a:t>
            </a:r>
            <a:endParaRPr lang="en-US" altLang="ja-JP" sz="2400" b="1" dirty="0">
              <a:latin typeface="+mj-ea"/>
              <a:ea typeface="+mj-ea"/>
            </a:endParaRPr>
          </a:p>
          <a:p>
            <a:endParaRPr lang="en-US" altLang="ja-JP" sz="2400" b="1" dirty="0" smtClean="0">
              <a:latin typeface="+mj-ea"/>
              <a:ea typeface="+mj-ea"/>
            </a:endParaRPr>
          </a:p>
        </p:txBody>
      </p:sp>
    </p:spTree>
    <p:extLst>
      <p:ext uri="{BB962C8B-B14F-4D97-AF65-F5344CB8AC3E}">
        <p14:creationId xmlns:p14="http://schemas.microsoft.com/office/powerpoint/2010/main" val="934345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2868"/>
            <a:ext cx="9144000" cy="584776"/>
          </a:xfrm>
          <a:prstGeom prst="rect">
            <a:avLst/>
          </a:prstGeom>
          <a:noFill/>
        </p:spPr>
        <p:txBody>
          <a:bodyPr wrap="square" rtlCol="0">
            <a:spAutoFit/>
          </a:bodyPr>
          <a:lstStyle/>
          <a:p>
            <a:pPr algn="ctr">
              <a:spcBef>
                <a:spcPct val="0"/>
              </a:spcBef>
            </a:pPr>
            <a:r>
              <a:rPr lang="ja-JP" altLang="en-US" sz="3200" kern="0" dirty="0" smtClean="0">
                <a:solidFill>
                  <a:srgbClr val="000000"/>
                </a:solidFill>
                <a:latin typeface="Helvetica"/>
              </a:rPr>
              <a:t>社会</a:t>
            </a:r>
            <a:r>
              <a:rPr lang="ja-JP" altLang="en-US" sz="3200" kern="0" dirty="0">
                <a:solidFill>
                  <a:srgbClr val="000000"/>
                </a:solidFill>
                <a:latin typeface="Helvetica"/>
              </a:rPr>
              <a:t>実装に向けた</a:t>
            </a:r>
            <a:r>
              <a:rPr lang="ja-JP" altLang="en-US" sz="3200" kern="0" dirty="0" smtClean="0">
                <a:solidFill>
                  <a:srgbClr val="000000"/>
                </a:solidFill>
                <a:latin typeface="Helvetica"/>
              </a:rPr>
              <a:t>課題</a:t>
            </a:r>
            <a:endParaRPr lang="en-US" altLang="ja-JP" sz="3200" dirty="0"/>
          </a:p>
        </p:txBody>
      </p:sp>
      <p:sp>
        <p:nvSpPr>
          <p:cNvPr id="5" name="テキスト ボックス 4"/>
          <p:cNvSpPr txBox="1"/>
          <p:nvPr/>
        </p:nvSpPr>
        <p:spPr>
          <a:xfrm>
            <a:off x="323528" y="620688"/>
            <a:ext cx="8490272" cy="5416868"/>
          </a:xfrm>
          <a:prstGeom prst="rect">
            <a:avLst/>
          </a:prstGeom>
          <a:noFill/>
          <a:ln>
            <a:solidFill>
              <a:schemeClr val="accent2">
                <a:lumMod val="40000"/>
                <a:lumOff val="60000"/>
              </a:schemeClr>
            </a:solidFill>
          </a:ln>
        </p:spPr>
        <p:txBody>
          <a:bodyPr wrap="square" rIns="0">
            <a:spAutoFit/>
          </a:bodyPr>
          <a:lstStyle/>
          <a:p>
            <a:r>
              <a:rPr lang="ja-JP" altLang="en-US" sz="2400" b="1" dirty="0"/>
              <a:t>東北地域の防災・自然エネルギー</a:t>
            </a:r>
            <a:r>
              <a:rPr lang="ja-JP" altLang="en-US" sz="2400" b="1" dirty="0" smtClean="0"/>
              <a:t>も含む総合的</a:t>
            </a:r>
            <a:r>
              <a:rPr lang="ja-JP" altLang="en-US" sz="2400" b="1" dirty="0"/>
              <a:t>な温暖化</a:t>
            </a:r>
            <a:r>
              <a:rPr lang="ja-JP" altLang="en-US" sz="2400" b="1" dirty="0" smtClean="0"/>
              <a:t>適応策</a:t>
            </a:r>
            <a:endParaRPr lang="en-US" altLang="en-US" sz="2400" b="1" dirty="0" smtClean="0"/>
          </a:p>
          <a:p>
            <a:r>
              <a:rPr lang="ja-JP" altLang="en-US" sz="2400" b="1" dirty="0" smtClean="0"/>
              <a:t>日々</a:t>
            </a:r>
            <a:r>
              <a:rPr lang="ja-JP" altLang="en-US" sz="2400" b="1" dirty="0"/>
              <a:t>の</a:t>
            </a:r>
            <a:r>
              <a:rPr lang="ja-JP" altLang="en-US" sz="2400" b="1" dirty="0" smtClean="0"/>
              <a:t>高度気象予測情報の開発</a:t>
            </a:r>
            <a:endParaRPr lang="en-US" altLang="ja-JP" sz="2400" b="1" dirty="0" smtClean="0"/>
          </a:p>
          <a:p>
            <a:endParaRPr lang="en-US" altLang="ja-JP" sz="2000" b="1" u="sng" dirty="0" smtClean="0">
              <a:solidFill>
                <a:srgbClr val="FF0000"/>
              </a:solidFill>
            </a:endParaRPr>
          </a:p>
          <a:p>
            <a:r>
              <a:rPr lang="ja-JP" altLang="en-US" sz="2000" b="1" dirty="0" smtClean="0"/>
              <a:t>　</a:t>
            </a:r>
            <a:r>
              <a:rPr lang="ja-JP" altLang="en-US" dirty="0" smtClean="0"/>
              <a:t>農業気象情報の総合化（ヤマセだけでなく、異常高温や豪雨など）が必要</a:t>
            </a:r>
            <a:endParaRPr lang="en-US" altLang="ja-JP" dirty="0" smtClean="0"/>
          </a:p>
          <a:p>
            <a:r>
              <a:rPr lang="ja-JP" altLang="en-US" dirty="0" smtClean="0"/>
              <a:t>　高解像度の地上気象要素には農業以外にも様々なニーズ</a:t>
            </a:r>
            <a:endParaRPr lang="en-US" altLang="ja-JP" dirty="0" smtClean="0"/>
          </a:p>
          <a:p>
            <a:r>
              <a:rPr lang="ja-JP" altLang="en-US" sz="2000" dirty="0" smtClean="0"/>
              <a:t>　</a:t>
            </a:r>
            <a:endParaRPr lang="en-US" altLang="ja-JP" sz="2000" u="sng" dirty="0">
              <a:solidFill>
                <a:srgbClr val="FF0000"/>
              </a:solidFill>
            </a:endParaRPr>
          </a:p>
          <a:p>
            <a:pPr marL="457200" indent="-457200">
              <a:buAutoNum type="arabicPeriod"/>
              <a:defRPr/>
            </a:pPr>
            <a:r>
              <a:rPr lang="ja-JP" altLang="en-US" sz="2000" b="1" u="sng" dirty="0" smtClean="0">
                <a:solidFill>
                  <a:srgbClr val="FF0000"/>
                </a:solidFill>
                <a:ea typeface="ＭＳ Ｐゴシック" charset="0"/>
              </a:rPr>
              <a:t>利用者と連携し役立つ</a:t>
            </a:r>
            <a:r>
              <a:rPr lang="ja-JP" altLang="en-US" sz="2000" b="1" u="sng" dirty="0">
                <a:solidFill>
                  <a:srgbClr val="FF0000"/>
                </a:solidFill>
                <a:ea typeface="ＭＳ Ｐゴシック" charset="0"/>
              </a:rPr>
              <a:t>もの</a:t>
            </a:r>
            <a:r>
              <a:rPr lang="ja-JP" altLang="en-US" sz="2000" b="1" u="sng" dirty="0" smtClean="0">
                <a:solidFill>
                  <a:srgbClr val="FF0000"/>
                </a:solidFill>
                <a:ea typeface="ＭＳ Ｐゴシック" charset="0"/>
              </a:rPr>
              <a:t>に</a:t>
            </a:r>
            <a:endParaRPr lang="en-US" altLang="ja-JP" sz="2000" b="1" u="sng" dirty="0">
              <a:solidFill>
                <a:srgbClr val="FF0000"/>
              </a:solidFill>
              <a:ea typeface="ＭＳ Ｐゴシック" charset="0"/>
            </a:endParaRPr>
          </a:p>
          <a:p>
            <a:pPr marL="457200" indent="-457200">
              <a:buFont typeface="Arial"/>
              <a:buChar char="•"/>
              <a:defRPr/>
            </a:pPr>
            <a:r>
              <a:rPr lang="ja-JP" altLang="en-US" sz="2000" dirty="0" smtClean="0">
                <a:solidFill>
                  <a:srgbClr val="000000"/>
                </a:solidFill>
              </a:rPr>
              <a:t>東北</a:t>
            </a:r>
            <a:r>
              <a:rPr lang="ja-JP" altLang="en-US" sz="2000" dirty="0">
                <a:solidFill>
                  <a:srgbClr val="000000"/>
                </a:solidFill>
              </a:rPr>
              <a:t>地域の気象・気候情報利用の研究ネットワークの維持・</a:t>
            </a:r>
            <a:r>
              <a:rPr lang="ja-JP" altLang="en-US" sz="2000" dirty="0" smtClean="0">
                <a:solidFill>
                  <a:srgbClr val="000000"/>
                </a:solidFill>
              </a:rPr>
              <a:t>拡大</a:t>
            </a:r>
            <a:endParaRPr lang="en-US" altLang="ja-JP" sz="2000" dirty="0" smtClean="0">
              <a:solidFill>
                <a:srgbClr val="000000"/>
              </a:solidFill>
            </a:endParaRPr>
          </a:p>
          <a:p>
            <a:pPr marL="457200" indent="-457200">
              <a:buFont typeface="Arial"/>
              <a:buChar char="•"/>
              <a:defRPr/>
            </a:pPr>
            <a:r>
              <a:rPr lang="ja-JP" altLang="en-US" sz="2000" dirty="0">
                <a:solidFill>
                  <a:srgbClr val="000000"/>
                </a:solidFill>
              </a:rPr>
              <a:t>異分野間</a:t>
            </a:r>
            <a:r>
              <a:rPr lang="ja-JP" altLang="en-US" sz="2000" dirty="0" smtClean="0">
                <a:solidFill>
                  <a:srgbClr val="000000"/>
                </a:solidFill>
              </a:rPr>
              <a:t>で</a:t>
            </a:r>
            <a:r>
              <a:rPr lang="ja-JP" altLang="en-US" sz="2000" dirty="0">
                <a:solidFill>
                  <a:srgbClr val="000000"/>
                </a:solidFill>
              </a:rPr>
              <a:t>共通の</a:t>
            </a:r>
            <a:r>
              <a:rPr lang="ja-JP" altLang="en-US" sz="2000" dirty="0" smtClean="0">
                <a:solidFill>
                  <a:srgbClr val="000000"/>
                </a:solidFill>
              </a:rPr>
              <a:t>ニーズ　→　共同研究による効率化</a:t>
            </a:r>
            <a:endParaRPr lang="en-US" altLang="ja-JP" sz="2000" dirty="0">
              <a:solidFill>
                <a:srgbClr val="000000"/>
              </a:solidFill>
            </a:endParaRPr>
          </a:p>
          <a:p>
            <a:pPr marL="457200" indent="-457200">
              <a:buFont typeface="Arial"/>
              <a:buChar char="•"/>
              <a:defRPr/>
            </a:pPr>
            <a:r>
              <a:rPr lang="ja-JP" altLang="en-US" sz="2000" dirty="0" smtClean="0">
                <a:ea typeface="ＭＳ Ｐゴシック" charset="0"/>
              </a:rPr>
              <a:t>双方向</a:t>
            </a:r>
            <a:r>
              <a:rPr lang="ja-JP" altLang="en-US" sz="2000" dirty="0">
                <a:ea typeface="ＭＳ Ｐゴシック" charset="0"/>
              </a:rPr>
              <a:t>の情報交換に</a:t>
            </a:r>
            <a:r>
              <a:rPr lang="ja-JP" altLang="en-US" sz="2000" dirty="0" smtClean="0">
                <a:ea typeface="ＭＳ Ｐゴシック" charset="0"/>
              </a:rPr>
              <a:t>より、ニーズ</a:t>
            </a:r>
            <a:r>
              <a:rPr lang="ja-JP" altLang="en-US" sz="2000" dirty="0">
                <a:ea typeface="ＭＳ Ｐゴシック" charset="0"/>
              </a:rPr>
              <a:t>把握と利用者インターフェースの</a:t>
            </a:r>
            <a:r>
              <a:rPr lang="ja-JP" altLang="en-US" sz="2000" dirty="0" smtClean="0">
                <a:ea typeface="ＭＳ Ｐゴシック" charset="0"/>
              </a:rPr>
              <a:t>改良</a:t>
            </a:r>
            <a:endParaRPr lang="en-US" altLang="ja-JP" sz="2000" dirty="0">
              <a:ea typeface="ＭＳ Ｐゴシック" charset="0"/>
            </a:endParaRPr>
          </a:p>
          <a:p>
            <a:pPr marL="457200" indent="-457200">
              <a:buFont typeface="Arial"/>
              <a:buChar char="•"/>
              <a:defRPr/>
            </a:pPr>
            <a:endParaRPr lang="en-US" altLang="ja-JP" sz="2000" b="1" u="sng" dirty="0" smtClean="0">
              <a:solidFill>
                <a:srgbClr val="FF0000"/>
              </a:solidFill>
            </a:endParaRPr>
          </a:p>
          <a:p>
            <a:r>
              <a:rPr lang="en-US" altLang="ja-JP" sz="2000" b="1" u="sng" dirty="0" smtClean="0">
                <a:solidFill>
                  <a:srgbClr val="FF0000"/>
                </a:solidFill>
              </a:rPr>
              <a:t>2</a:t>
            </a:r>
            <a:r>
              <a:rPr lang="ja-JP" altLang="en-US" sz="2000" b="1" u="sng" dirty="0" smtClean="0">
                <a:solidFill>
                  <a:srgbClr val="FF0000"/>
                </a:solidFill>
              </a:rPr>
              <a:t>．地域の気象・気候予測の信頼性の向上</a:t>
            </a:r>
            <a:endParaRPr lang="en-US" altLang="ja-JP" sz="2000" b="1" u="sng" dirty="0" smtClean="0">
              <a:solidFill>
                <a:srgbClr val="FF0000"/>
              </a:solidFill>
            </a:endParaRPr>
          </a:p>
          <a:p>
            <a:pPr marL="342900" indent="-342900">
              <a:buFont typeface="Arial"/>
              <a:buChar char="•"/>
            </a:pPr>
            <a:r>
              <a:rPr lang="ja-JP" altLang="en-US" sz="2000" dirty="0" smtClean="0">
                <a:latin typeface="+mj-ea"/>
                <a:ea typeface="+mj-ea"/>
              </a:rPr>
              <a:t>今後も精度の向上が見込まれる</a:t>
            </a:r>
            <a:r>
              <a:rPr lang="ja-JP" altLang="en-US" sz="2000" dirty="0">
                <a:latin typeface="+mj-ea"/>
              </a:rPr>
              <a:t>気象・気候モデル</a:t>
            </a:r>
            <a:r>
              <a:rPr lang="ja-JP" altLang="en-US" sz="2000" dirty="0" smtClean="0">
                <a:latin typeface="+mj-ea"/>
              </a:rPr>
              <a:t>予測</a:t>
            </a:r>
            <a:endParaRPr lang="en-US" altLang="ja-JP" sz="2000" dirty="0">
              <a:latin typeface="+mj-ea"/>
            </a:endParaRPr>
          </a:p>
          <a:p>
            <a:pPr marL="342900" indent="-342900">
              <a:buFont typeface="Arial"/>
              <a:buChar char="•"/>
            </a:pPr>
            <a:r>
              <a:rPr lang="ja-JP" altLang="en-US" sz="2000" dirty="0" smtClean="0">
                <a:latin typeface="+mj-ea"/>
              </a:rPr>
              <a:t>気象</a:t>
            </a:r>
            <a:r>
              <a:rPr lang="ja-JP" altLang="en-US" sz="2000" dirty="0">
                <a:latin typeface="+mj-ea"/>
              </a:rPr>
              <a:t>・気候モデル</a:t>
            </a:r>
            <a:r>
              <a:rPr lang="ja-JP" altLang="en-US" sz="2000" dirty="0" smtClean="0">
                <a:latin typeface="+mj-ea"/>
              </a:rPr>
              <a:t>予測の信頼性の</a:t>
            </a:r>
            <a:r>
              <a:rPr lang="ja-JP" altLang="en-US" sz="2000" dirty="0" smtClean="0">
                <a:latin typeface="+mj-ea"/>
                <a:ea typeface="+mj-ea"/>
              </a:rPr>
              <a:t>評価手法の開発</a:t>
            </a:r>
            <a:endParaRPr lang="en-US" altLang="ja-JP" sz="2000" dirty="0">
              <a:latin typeface="+mj-ea"/>
              <a:ea typeface="+mj-ea"/>
            </a:endParaRPr>
          </a:p>
          <a:p>
            <a:pPr marL="342900" indent="-342900">
              <a:buFont typeface="Arial"/>
              <a:buChar char="•"/>
            </a:pPr>
            <a:r>
              <a:rPr lang="ja-JP" altLang="en-US" sz="2000" dirty="0" smtClean="0">
                <a:latin typeface="+mj-ea"/>
                <a:ea typeface="+mj-ea"/>
              </a:rPr>
              <a:t>ダウンスケールモデルを改良し、地域性</a:t>
            </a:r>
            <a:r>
              <a:rPr lang="ja-JP" altLang="en-US" sz="2000" dirty="0">
                <a:latin typeface="+mj-ea"/>
                <a:ea typeface="+mj-ea"/>
              </a:rPr>
              <a:t>の</a:t>
            </a:r>
            <a:r>
              <a:rPr lang="ja-JP" altLang="en-US" sz="2000" dirty="0" smtClean="0">
                <a:latin typeface="+mj-ea"/>
                <a:ea typeface="+mj-ea"/>
              </a:rPr>
              <a:t>予測の精度向上</a:t>
            </a:r>
            <a:endParaRPr lang="en-US" altLang="ja-JP" sz="2000" dirty="0">
              <a:latin typeface="+mj-ea"/>
              <a:ea typeface="+mj-ea"/>
            </a:endParaRPr>
          </a:p>
          <a:p>
            <a:pPr marL="342900" indent="-342900">
              <a:buFont typeface="Arial"/>
              <a:buChar char="•"/>
            </a:pPr>
            <a:r>
              <a:rPr lang="ja-JP" altLang="en-US" sz="2000" dirty="0" smtClean="0">
                <a:latin typeface="+mj-ea"/>
                <a:ea typeface="+mj-ea"/>
              </a:rPr>
              <a:t>アンサンブルダウンスケール手法に基づく確率予報</a:t>
            </a:r>
            <a:endParaRPr lang="en-US" altLang="ja-JP" sz="2000" dirty="0" smtClean="0">
              <a:latin typeface="+mj-ea"/>
              <a:ea typeface="+mj-ea"/>
            </a:endParaRPr>
          </a:p>
          <a:p>
            <a:pPr marL="342900" indent="-342900">
              <a:buFont typeface="Arial"/>
              <a:buChar char="•"/>
            </a:pPr>
            <a:endParaRPr lang="en-US" altLang="ja-JP" sz="2000" dirty="0" smtClean="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線矢印コネクタ 77"/>
          <p:cNvCxnSpPr/>
          <p:nvPr/>
        </p:nvCxnSpPr>
        <p:spPr>
          <a:xfrm>
            <a:off x="7812360" y="5691658"/>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7668344" y="4755554"/>
            <a:ext cx="649288"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8003307" y="5672174"/>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2318098110"/>
              </p:ext>
            </p:extLst>
          </p:nvPr>
        </p:nvGraphicFramePr>
        <p:xfrm>
          <a:off x="68263" y="866973"/>
          <a:ext cx="9000002" cy="5184675"/>
        </p:xfrm>
        <a:graphic>
          <a:graphicData uri="http://schemas.openxmlformats.org/drawingml/2006/table">
            <a:tbl>
              <a:tblPr firstRow="1" bandRow="1">
                <a:tableStyleId>{5C22544A-7EE6-4342-B048-85BDC9FD1C3A}</a:tableStyleId>
              </a:tblPr>
              <a:tblGrid>
                <a:gridCol w="1273608"/>
                <a:gridCol w="742923"/>
                <a:gridCol w="742923"/>
                <a:gridCol w="1560137"/>
                <a:gridCol w="1560137"/>
                <a:gridCol w="1560137"/>
                <a:gridCol w="1560137"/>
              </a:tblGrid>
              <a:tr h="326180">
                <a:tc>
                  <a:txBody>
                    <a:bodyPr/>
                    <a:lstStyle/>
                    <a:p>
                      <a:pPr algn="ctr"/>
                      <a:endParaRPr kumimoji="1" lang="ja-JP"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22</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23</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24</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25</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26</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68221">
                <a:tc gridSpan="7">
                  <a:txBody>
                    <a:bodyPr/>
                    <a:lstStyle/>
                    <a:p>
                      <a:pPr algn="ctr"/>
                      <a:r>
                        <a:rPr kumimoji="1" lang="ja-JP" altLang="ja-JP" sz="2400" kern="1200" dirty="0" smtClean="0">
                          <a:solidFill>
                            <a:schemeClr val="dk1"/>
                          </a:solidFill>
                          <a:latin typeface="+mn-lt"/>
                          <a:ea typeface="+mn-ea"/>
                          <a:cs typeface="+mn-cs"/>
                        </a:rPr>
                        <a:t>東北地域のヤマセと冬季モンスーンの先進的ダウンスケール研究</a:t>
                      </a:r>
                      <a:endParaRPr kumimoji="1" lang="ja-JP" altLang="en-US" sz="2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r>
              <a:tr h="4490274">
                <a:tc>
                  <a:txBody>
                    <a:bodyPr/>
                    <a:lstStyle/>
                    <a:p>
                      <a:endParaRPr kumimoji="1" lang="en-US" altLang="ja-JP" sz="1200"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（１）</a:t>
                      </a:r>
                      <a:r>
                        <a:rPr kumimoji="1" lang="ja-JP" altLang="ja-JP" sz="1200" b="1" kern="1200" dirty="0" smtClean="0">
                          <a:solidFill>
                            <a:schemeClr val="dk1"/>
                          </a:solidFill>
                          <a:latin typeface="+mn-lt"/>
                          <a:ea typeface="+mn-ea"/>
                          <a:cs typeface="+mn-cs"/>
                        </a:rPr>
                        <a:t>局地気候の</a:t>
                      </a:r>
                      <a:endParaRPr kumimoji="1" lang="en-US" altLang="ja-JP" sz="1200" b="1" kern="1200" dirty="0" smtClean="0">
                        <a:solidFill>
                          <a:schemeClr val="dk1"/>
                        </a:solidFill>
                        <a:latin typeface="+mn-lt"/>
                        <a:ea typeface="+mn-ea"/>
                        <a:cs typeface="+mn-cs"/>
                      </a:endParaRPr>
                    </a:p>
                    <a:p>
                      <a:r>
                        <a:rPr kumimoji="1" lang="en-US" altLang="ja-JP" sz="1200" b="1" kern="1200" dirty="0" smtClean="0">
                          <a:solidFill>
                            <a:schemeClr val="dk1"/>
                          </a:solidFill>
                          <a:latin typeface="+mn-lt"/>
                          <a:ea typeface="+mn-ea"/>
                          <a:cs typeface="+mn-cs"/>
                        </a:rPr>
                        <a:t>    </a:t>
                      </a:r>
                      <a:r>
                        <a:rPr kumimoji="1" lang="ja-JP" altLang="ja-JP" sz="1200" b="1" kern="1200" dirty="0" smtClean="0">
                          <a:solidFill>
                            <a:schemeClr val="dk1"/>
                          </a:solidFill>
                          <a:latin typeface="+mn-lt"/>
                          <a:ea typeface="+mn-ea"/>
                          <a:cs typeface="+mn-cs"/>
                        </a:rPr>
                        <a:t>研究</a:t>
                      </a:r>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（サブ課題）</a:t>
                      </a:r>
                      <a:r>
                        <a:rPr kumimoji="1" lang="ja-JP" altLang="ja-JP" sz="1200" b="1" kern="1200" dirty="0" smtClean="0">
                          <a:solidFill>
                            <a:schemeClr val="dk1"/>
                          </a:solidFill>
                          <a:latin typeface="+mn-lt"/>
                          <a:ea typeface="+mn-ea"/>
                          <a:cs typeface="+mn-cs"/>
                        </a:rPr>
                        <a:t>ヤマセの変動機構の解明とマルチ気候モデル解析</a:t>
                      </a:r>
                      <a:endParaRPr kumimoji="1" lang="en-US" altLang="ja-JP" sz="10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（２）局地気象予測の研究</a:t>
                      </a:r>
                      <a:endParaRPr kumimoji="1" lang="en-US" altLang="ja-JP" sz="120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（サブ課題）</a:t>
                      </a:r>
                      <a:r>
                        <a:rPr kumimoji="1" lang="ja-JP" altLang="ja-JP" sz="1200" b="1" kern="1200" dirty="0" smtClean="0">
                          <a:solidFill>
                            <a:schemeClr val="dk1"/>
                          </a:solidFill>
                          <a:latin typeface="+mn-lt"/>
                          <a:ea typeface="+mn-ea"/>
                          <a:cs typeface="+mn-cs"/>
                        </a:rPr>
                        <a:t>ダウンスケールデータを利用した農業気象情報の高度化</a:t>
                      </a:r>
                      <a:endParaRPr kumimoji="1" lang="ja-JP" altLang="en-US" sz="1000" b="1" dirty="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82" name="タイトル 1"/>
          <p:cNvSpPr>
            <a:spLocks noGrp="1"/>
          </p:cNvSpPr>
          <p:nvPr>
            <p:ph type="title"/>
          </p:nvPr>
        </p:nvSpPr>
        <p:spPr>
          <a:xfrm>
            <a:off x="817563" y="44624"/>
            <a:ext cx="7499350" cy="563562"/>
          </a:xfrm>
        </p:spPr>
        <p:txBody>
          <a:bodyPr>
            <a:noAutofit/>
          </a:bodyPr>
          <a:lstStyle/>
          <a:p>
            <a:r>
              <a:rPr lang="ja-JP" altLang="en-US" sz="3200" dirty="0" smtClean="0"/>
              <a:t>年度計画と進行状況</a:t>
            </a:r>
          </a:p>
        </p:txBody>
      </p:sp>
      <p:sp>
        <p:nvSpPr>
          <p:cNvPr id="2083" name="正方形/長方形 8"/>
          <p:cNvSpPr>
            <a:spLocks noChangeArrowheads="1"/>
          </p:cNvSpPr>
          <p:nvPr/>
        </p:nvSpPr>
        <p:spPr bwMode="auto">
          <a:xfrm>
            <a:off x="3203575" y="2756680"/>
            <a:ext cx="1584000" cy="529218"/>
          </a:xfrm>
          <a:prstGeom prst="rect">
            <a:avLst/>
          </a:prstGeom>
          <a:solidFill>
            <a:srgbClr val="CCFFFF"/>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マルチ気候モデル解析</a:t>
            </a:r>
            <a:endParaRPr lang="en-US" altLang="ja-JP" sz="1200" b="1" dirty="0">
              <a:latin typeface="Calibri" pitchFamily="34" charset="0"/>
            </a:endParaRPr>
          </a:p>
          <a:p>
            <a:pPr>
              <a:lnSpc>
                <a:spcPts val="1300"/>
              </a:lnSpc>
            </a:pPr>
            <a:r>
              <a:rPr lang="ja-JP" altLang="en-US" sz="1200" b="1" dirty="0" smtClean="0">
                <a:latin typeface="Calibri" pitchFamily="34" charset="0"/>
              </a:rPr>
              <a:t>・</a:t>
            </a:r>
            <a:r>
              <a:rPr lang="ja-JP" altLang="en-US" sz="1200" b="1" dirty="0">
                <a:latin typeface="Calibri" pitchFamily="34" charset="0"/>
              </a:rPr>
              <a:t>オホーツク海</a:t>
            </a:r>
            <a:r>
              <a:rPr lang="ja-JP" altLang="en-US" sz="1200" b="1" dirty="0" smtClean="0">
                <a:latin typeface="Calibri" pitchFamily="34" charset="0"/>
              </a:rPr>
              <a:t>高気圧</a:t>
            </a:r>
            <a:endParaRPr lang="en-US" altLang="ja-JP" sz="1200" b="1" dirty="0">
              <a:latin typeface="Calibri" pitchFamily="34" charset="0"/>
            </a:endParaRPr>
          </a:p>
          <a:p>
            <a:pPr>
              <a:lnSpc>
                <a:spcPts val="1300"/>
              </a:lnSpc>
            </a:pPr>
            <a:r>
              <a:rPr lang="ja-JP" altLang="en-US" sz="1200" b="1" dirty="0">
                <a:latin typeface="Calibri" pitchFamily="34" charset="0"/>
              </a:rPr>
              <a:t>・気候</a:t>
            </a:r>
            <a:r>
              <a:rPr lang="ja-JP" altLang="en-US" sz="1200" b="1" dirty="0" smtClean="0">
                <a:latin typeface="Calibri" pitchFamily="34" charset="0"/>
              </a:rPr>
              <a:t>モデル性能評価</a:t>
            </a:r>
            <a:endParaRPr lang="en-US" altLang="ja-JP" sz="1200" b="1" dirty="0" smtClean="0">
              <a:latin typeface="Calibri" pitchFamily="34" charset="0"/>
            </a:endParaRPr>
          </a:p>
        </p:txBody>
      </p:sp>
      <p:sp>
        <p:nvSpPr>
          <p:cNvPr id="2085" name="正方形/長方形 22"/>
          <p:cNvSpPr>
            <a:spLocks noChangeArrowheads="1"/>
          </p:cNvSpPr>
          <p:nvPr/>
        </p:nvSpPr>
        <p:spPr bwMode="auto">
          <a:xfrm>
            <a:off x="4222750" y="5333156"/>
            <a:ext cx="1573213" cy="362506"/>
          </a:xfrm>
          <a:prstGeom prst="rect">
            <a:avLst/>
          </a:prstGeom>
          <a:solidFill>
            <a:srgbClr val="F2F2F2"/>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農業気象モデルの実運用システムの開発</a:t>
            </a:r>
            <a:endParaRPr lang="en-US" altLang="ja-JP" sz="1200" b="1" dirty="0">
              <a:latin typeface="Calibri" pitchFamily="34" charset="0"/>
            </a:endParaRPr>
          </a:p>
        </p:txBody>
      </p:sp>
      <p:sp>
        <p:nvSpPr>
          <p:cNvPr id="2086" name="テキスト ボックス 30"/>
          <p:cNvSpPr txBox="1">
            <a:spLocks noChangeArrowheads="1"/>
          </p:cNvSpPr>
          <p:nvPr/>
        </p:nvSpPr>
        <p:spPr bwMode="auto">
          <a:xfrm>
            <a:off x="8785225" y="1587698"/>
            <a:ext cx="252413" cy="4464000"/>
          </a:xfrm>
          <a:prstGeom prst="rect">
            <a:avLst/>
          </a:prstGeom>
          <a:solidFill>
            <a:srgbClr val="FFC000">
              <a:alpha val="50195"/>
            </a:srgbClr>
          </a:solidFill>
          <a:ln w="9525">
            <a:noFill/>
            <a:miter lim="800000"/>
            <a:headEnd/>
            <a:tailEnd/>
          </a:ln>
        </p:spPr>
        <p:txBody>
          <a:bodyPr vert="eaVert" lIns="0" tIns="0" rIns="0" bIns="0" anchor="ctr">
            <a:spAutoFit/>
          </a:bodyPr>
          <a:lstStyle/>
          <a:p>
            <a:pPr algn="ctr"/>
            <a:r>
              <a:rPr lang="ja-JP" altLang="en-US" b="1"/>
              <a:t>とりまとめ</a:t>
            </a:r>
          </a:p>
        </p:txBody>
      </p:sp>
      <p:cxnSp>
        <p:nvCxnSpPr>
          <p:cNvPr id="33" name="直線矢印コネクタ 32"/>
          <p:cNvCxnSpPr/>
          <p:nvPr/>
        </p:nvCxnSpPr>
        <p:spPr>
          <a:xfrm>
            <a:off x="2121748" y="1994247"/>
            <a:ext cx="1044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419475" y="1994247"/>
            <a:ext cx="1080517"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8124825" y="4687918"/>
            <a:ext cx="649288"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90" name="正方形/長方形 4"/>
          <p:cNvSpPr>
            <a:spLocks noChangeArrowheads="1"/>
          </p:cNvSpPr>
          <p:nvPr/>
        </p:nvSpPr>
        <p:spPr bwMode="auto">
          <a:xfrm>
            <a:off x="2051050" y="1619426"/>
            <a:ext cx="865188" cy="862643"/>
          </a:xfrm>
          <a:prstGeom prst="rect">
            <a:avLst/>
          </a:prstGeom>
          <a:solidFill>
            <a:schemeClr val="bg1">
              <a:lumMod val="95000"/>
            </a:schemeClr>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ダウンスケールプロトタイプ</a:t>
            </a:r>
            <a:r>
              <a:rPr lang="ja-JP" altLang="en-US" sz="1100" b="1" dirty="0">
                <a:latin typeface="Calibri" pitchFamily="34" charset="0"/>
              </a:rPr>
              <a:t>⊿＝</a:t>
            </a:r>
            <a:r>
              <a:rPr lang="en-US" altLang="ja-JP" sz="1200" b="1" dirty="0">
                <a:latin typeface="Calibri" pitchFamily="34" charset="0"/>
              </a:rPr>
              <a:t>1km</a:t>
            </a:r>
            <a:r>
              <a:rPr lang="ja-JP" altLang="en-US" sz="1200" b="1" dirty="0">
                <a:latin typeface="Calibri" pitchFamily="34" charset="0"/>
              </a:rPr>
              <a:t>で宮城の地域性。</a:t>
            </a:r>
          </a:p>
        </p:txBody>
      </p:sp>
      <p:sp>
        <p:nvSpPr>
          <p:cNvPr id="2091" name="正方形/長方形 2"/>
          <p:cNvSpPr>
            <a:spLocks noChangeArrowheads="1"/>
          </p:cNvSpPr>
          <p:nvPr/>
        </p:nvSpPr>
        <p:spPr bwMode="auto">
          <a:xfrm>
            <a:off x="3131443" y="1665354"/>
            <a:ext cx="1152525" cy="695930"/>
          </a:xfrm>
          <a:prstGeom prst="rect">
            <a:avLst/>
          </a:prstGeom>
          <a:solidFill>
            <a:srgbClr val="F2F2F2"/>
          </a:solidFill>
          <a:ln w="317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ダウンスケール</a:t>
            </a:r>
            <a:endParaRPr lang="en-US" altLang="ja-JP" sz="1200" b="1" dirty="0">
              <a:latin typeface="Calibri" pitchFamily="34" charset="0"/>
            </a:endParaRPr>
          </a:p>
          <a:p>
            <a:pPr>
              <a:lnSpc>
                <a:spcPts val="1300"/>
              </a:lnSpc>
            </a:pPr>
            <a:r>
              <a:rPr lang="ja-JP" altLang="en-US" sz="1200" b="1" dirty="0">
                <a:latin typeface="Calibri" pitchFamily="34" charset="0"/>
              </a:rPr>
              <a:t>⊿＝ </a:t>
            </a:r>
            <a:r>
              <a:rPr lang="en-US" altLang="ja-JP" sz="1200" b="1" dirty="0">
                <a:latin typeface="Calibri" pitchFamily="34" charset="0"/>
              </a:rPr>
              <a:t>10km</a:t>
            </a:r>
            <a:r>
              <a:rPr lang="ja-JP" altLang="en-US" sz="1200" b="1" dirty="0">
                <a:latin typeface="Calibri" pitchFamily="34" charset="0"/>
              </a:rPr>
              <a:t>で東北</a:t>
            </a:r>
            <a:r>
              <a:rPr lang="en-US" altLang="ja-JP" sz="1200" b="1" dirty="0">
                <a:latin typeface="Calibri" pitchFamily="34" charset="0"/>
              </a:rPr>
              <a:t>30</a:t>
            </a:r>
            <a:r>
              <a:rPr lang="ja-JP" altLang="en-US" sz="1200" b="1" dirty="0">
                <a:latin typeface="Calibri" pitchFamily="34" charset="0"/>
              </a:rPr>
              <a:t>年の歴史。</a:t>
            </a:r>
            <a:endParaRPr lang="en-US" altLang="ja-JP" sz="1200" b="1" dirty="0">
              <a:latin typeface="Calibri" pitchFamily="34" charset="0"/>
            </a:endParaRPr>
          </a:p>
          <a:p>
            <a:pPr>
              <a:lnSpc>
                <a:spcPts val="1300"/>
              </a:lnSpc>
            </a:pPr>
            <a:r>
              <a:rPr lang="ja-JP" altLang="en-US" sz="1200" b="1" dirty="0">
                <a:latin typeface="Calibri" pitchFamily="34" charset="0"/>
              </a:rPr>
              <a:t>ヤマセ</a:t>
            </a:r>
            <a:r>
              <a:rPr lang="en-US" altLang="ja-JP" sz="1200" b="1" dirty="0">
                <a:latin typeface="Calibri" pitchFamily="34" charset="0"/>
              </a:rPr>
              <a:t>Index</a:t>
            </a:r>
          </a:p>
        </p:txBody>
      </p:sp>
      <p:sp>
        <p:nvSpPr>
          <p:cNvPr id="2093" name="正方形/長方形 20"/>
          <p:cNvSpPr>
            <a:spLocks noChangeArrowheads="1"/>
          </p:cNvSpPr>
          <p:nvPr/>
        </p:nvSpPr>
        <p:spPr bwMode="auto">
          <a:xfrm>
            <a:off x="6156325" y="4344663"/>
            <a:ext cx="1656035" cy="698923"/>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下層風・下層雲のデータ同化</a:t>
            </a:r>
            <a:r>
              <a:rPr lang="ja-JP" altLang="en-US" sz="1200" b="1" dirty="0" smtClean="0">
                <a:latin typeface="Calibri" pitchFamily="34" charset="0"/>
              </a:rPr>
              <a:t>アンサンブルダウンスケール</a:t>
            </a:r>
            <a:r>
              <a:rPr lang="en-US" altLang="ja-JP" sz="1200" b="1" dirty="0" smtClean="0">
                <a:latin typeface="Calibri" pitchFamily="34" charset="0"/>
              </a:rPr>
              <a:t>/ </a:t>
            </a:r>
            <a:r>
              <a:rPr lang="ja-JP" altLang="en-US" sz="1200" b="1" dirty="0" smtClean="0">
                <a:latin typeface="Calibri" pitchFamily="34" charset="0"/>
              </a:rPr>
              <a:t>リアルタイム</a:t>
            </a:r>
            <a:r>
              <a:rPr lang="ja-JP" altLang="en-US" sz="1200" b="1" dirty="0">
                <a:latin typeface="Calibri" pitchFamily="34" charset="0"/>
              </a:rPr>
              <a:t>運用試験</a:t>
            </a:r>
            <a:endParaRPr lang="en-US" altLang="ja-JP" sz="1200" b="1" dirty="0">
              <a:latin typeface="Calibri" pitchFamily="34" charset="0"/>
            </a:endParaRPr>
          </a:p>
        </p:txBody>
      </p:sp>
      <p:cxnSp>
        <p:nvCxnSpPr>
          <p:cNvPr id="41" name="直線矢印コネクタ 40"/>
          <p:cNvCxnSpPr/>
          <p:nvPr/>
        </p:nvCxnSpPr>
        <p:spPr>
          <a:xfrm>
            <a:off x="8459788" y="5604538"/>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95" name="テキスト ボックス 41"/>
          <p:cNvSpPr txBox="1">
            <a:spLocks noChangeArrowheads="1"/>
          </p:cNvSpPr>
          <p:nvPr/>
        </p:nvSpPr>
        <p:spPr bwMode="auto">
          <a:xfrm>
            <a:off x="-36512" y="6051698"/>
            <a:ext cx="9180512" cy="401638"/>
          </a:xfrm>
          <a:prstGeom prst="rect">
            <a:avLst/>
          </a:prstGeom>
          <a:noFill/>
          <a:ln w="9525">
            <a:noFill/>
            <a:miter lim="800000"/>
            <a:headEnd/>
            <a:tailEnd/>
          </a:ln>
        </p:spPr>
        <p:txBody>
          <a:bodyPr rIns="0"/>
          <a:lstStyle/>
          <a:p>
            <a:r>
              <a:rPr lang="ja-JP" altLang="en-US" sz="2000" b="1" dirty="0"/>
              <a:t>東北の農業</a:t>
            </a:r>
            <a:r>
              <a:rPr lang="ja-JP" altLang="en-US" sz="2000" b="1" dirty="0" smtClean="0"/>
              <a:t>の気候変動対策とダウンスケール予測を</a:t>
            </a:r>
            <a:r>
              <a:rPr lang="ja-JP" altLang="en-US" sz="2000" b="1" dirty="0"/>
              <a:t>利用した農業気象</a:t>
            </a:r>
            <a:r>
              <a:rPr lang="ja-JP" altLang="en-US" sz="2000" b="1" dirty="0" smtClean="0"/>
              <a:t>情報の発信</a:t>
            </a:r>
            <a:endParaRPr lang="ja-JP" altLang="en-US" sz="2000" b="1" dirty="0"/>
          </a:p>
        </p:txBody>
      </p:sp>
      <p:cxnSp>
        <p:nvCxnSpPr>
          <p:cNvPr id="43" name="直線矢印コネクタ 42"/>
          <p:cNvCxnSpPr/>
          <p:nvPr/>
        </p:nvCxnSpPr>
        <p:spPr>
          <a:xfrm>
            <a:off x="2087563" y="3027312"/>
            <a:ext cx="1116012"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087563" y="3905404"/>
            <a:ext cx="2772469"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087563" y="4676036"/>
            <a:ext cx="1116012"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087563" y="5528418"/>
            <a:ext cx="2124075"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451725" y="2010122"/>
            <a:ext cx="287338"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5400000" flipH="1" flipV="1">
            <a:off x="2916418" y="2379099"/>
            <a:ext cx="360000" cy="3603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5400000">
            <a:off x="4931270" y="5095113"/>
            <a:ext cx="432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488352" y="3025774"/>
            <a:ext cx="252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8121650" y="3025724"/>
            <a:ext cx="6477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06" name="正方形/長方形 3"/>
          <p:cNvSpPr>
            <a:spLocks noChangeArrowheads="1"/>
          </p:cNvSpPr>
          <p:nvPr/>
        </p:nvSpPr>
        <p:spPr bwMode="auto">
          <a:xfrm>
            <a:off x="2051050" y="2643534"/>
            <a:ext cx="863600" cy="695930"/>
          </a:xfrm>
          <a:prstGeom prst="rect">
            <a:avLst/>
          </a:prstGeom>
          <a:solidFill>
            <a:srgbClr val="F2F2F2"/>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歴史的データとメソ解析ヤマセ</a:t>
            </a:r>
            <a:r>
              <a:rPr lang="en-US" altLang="ja-JP" sz="1200" b="1" dirty="0">
                <a:latin typeface="Calibri" pitchFamily="34" charset="0"/>
              </a:rPr>
              <a:t>Index</a:t>
            </a:r>
            <a:r>
              <a:rPr lang="ja-JP" altLang="en-US" sz="1200" b="1" dirty="0">
                <a:latin typeface="Calibri" pitchFamily="34" charset="0"/>
              </a:rPr>
              <a:t>の調査</a:t>
            </a:r>
            <a:endParaRPr lang="en-US" altLang="ja-JP" sz="1200" b="1" dirty="0">
              <a:latin typeface="Calibri" pitchFamily="34" charset="0"/>
            </a:endParaRPr>
          </a:p>
        </p:txBody>
      </p:sp>
      <p:sp>
        <p:nvSpPr>
          <p:cNvPr id="2107" name="正方形/長方形 12"/>
          <p:cNvSpPr>
            <a:spLocks noChangeArrowheads="1"/>
          </p:cNvSpPr>
          <p:nvPr/>
        </p:nvSpPr>
        <p:spPr bwMode="auto">
          <a:xfrm>
            <a:off x="2051050" y="3723242"/>
            <a:ext cx="2232025" cy="362506"/>
          </a:xfrm>
          <a:prstGeom prst="rect">
            <a:avLst/>
          </a:prstGeom>
          <a:solidFill>
            <a:srgbClr val="F2F2F2"/>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smtClean="0">
                <a:latin typeface="Calibri" pitchFamily="34" charset="0"/>
              </a:rPr>
              <a:t>衛星による海上下層雲の解析</a:t>
            </a:r>
            <a:endParaRPr lang="en-US" altLang="ja-JP" sz="1200" b="1" dirty="0">
              <a:latin typeface="Calibri" pitchFamily="34" charset="0"/>
            </a:endParaRPr>
          </a:p>
          <a:p>
            <a:pPr>
              <a:lnSpc>
                <a:spcPts val="1300"/>
              </a:lnSpc>
            </a:pPr>
            <a:r>
              <a:rPr lang="ja-JP" altLang="en-US" sz="1200" b="1" dirty="0" smtClean="0">
                <a:latin typeface="Calibri" pitchFamily="34" charset="0"/>
              </a:rPr>
              <a:t>モデル雲量の評価</a:t>
            </a:r>
            <a:endParaRPr lang="ja-JP" altLang="en-US" sz="1200" b="1" dirty="0">
              <a:latin typeface="Calibri" pitchFamily="34" charset="0"/>
            </a:endParaRPr>
          </a:p>
        </p:txBody>
      </p:sp>
      <p:sp>
        <p:nvSpPr>
          <p:cNvPr id="2108" name="正方形/長方形 16"/>
          <p:cNvSpPr>
            <a:spLocks noChangeArrowheads="1"/>
          </p:cNvSpPr>
          <p:nvPr/>
        </p:nvSpPr>
        <p:spPr bwMode="auto">
          <a:xfrm>
            <a:off x="2051050" y="4427738"/>
            <a:ext cx="936774" cy="529218"/>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gn="ctr">
              <a:lnSpc>
                <a:spcPts val="1300"/>
              </a:lnSpc>
            </a:pPr>
            <a:r>
              <a:rPr lang="ja-JP" altLang="en-US" sz="1200" b="1" dirty="0" smtClean="0">
                <a:latin typeface="Calibri" pitchFamily="34" charset="0"/>
              </a:rPr>
              <a:t>アンサンブルダウンスケール構築</a:t>
            </a:r>
            <a:endParaRPr lang="en-US" altLang="ja-JP" sz="1200" b="1" dirty="0" smtClean="0">
              <a:latin typeface="Calibri" pitchFamily="34" charset="0"/>
            </a:endParaRPr>
          </a:p>
        </p:txBody>
      </p:sp>
      <p:sp>
        <p:nvSpPr>
          <p:cNvPr id="2109" name="正方形/長方形 27"/>
          <p:cNvSpPr>
            <a:spLocks noChangeArrowheads="1"/>
          </p:cNvSpPr>
          <p:nvPr/>
        </p:nvSpPr>
        <p:spPr bwMode="auto">
          <a:xfrm>
            <a:off x="2051050" y="5331568"/>
            <a:ext cx="1871663" cy="362506"/>
          </a:xfrm>
          <a:prstGeom prst="rect">
            <a:avLst/>
          </a:prstGeom>
          <a:solidFill>
            <a:srgbClr val="F2F2F2"/>
          </a:solidFill>
          <a:ln w="9525">
            <a:solidFill>
              <a:schemeClr val="tx1"/>
            </a:solidFill>
            <a:miter lim="800000"/>
            <a:headEnd/>
            <a:tailEnd/>
          </a:ln>
        </p:spPr>
        <p:txBody>
          <a:bodyPr lIns="36000" tIns="14400" rIns="0" bIns="14400">
            <a:spAutoFit/>
          </a:bodyPr>
          <a:lstStyle/>
          <a:p>
            <a:pPr>
              <a:lnSpc>
                <a:spcPts val="1300"/>
              </a:lnSpc>
            </a:pPr>
            <a:r>
              <a:rPr lang="ja-JP" altLang="en-US" sz="1200" b="1" dirty="0">
                <a:latin typeface="Calibri" pitchFamily="34" charset="0"/>
              </a:rPr>
              <a:t>農業気象モデルの評価実験</a:t>
            </a:r>
            <a:endParaRPr lang="en-US" altLang="ja-JP" sz="1200" b="1" dirty="0">
              <a:latin typeface="Calibri" pitchFamily="34" charset="0"/>
            </a:endParaRPr>
          </a:p>
          <a:p>
            <a:pPr>
              <a:lnSpc>
                <a:spcPts val="1300"/>
              </a:lnSpc>
            </a:pPr>
            <a:r>
              <a:rPr lang="ja-JP" altLang="en-US" sz="1200" b="1" dirty="0">
                <a:latin typeface="Calibri" pitchFamily="34" charset="0"/>
              </a:rPr>
              <a:t>画像表示ソフトの開発</a:t>
            </a:r>
            <a:endParaRPr lang="en-US" altLang="ja-JP" sz="1200" b="1" dirty="0">
              <a:latin typeface="Calibri" pitchFamily="34" charset="0"/>
            </a:endParaRPr>
          </a:p>
        </p:txBody>
      </p:sp>
      <p:cxnSp>
        <p:nvCxnSpPr>
          <p:cNvPr id="63" name="直線矢印コネクタ 62"/>
          <p:cNvCxnSpPr/>
          <p:nvPr/>
        </p:nvCxnSpPr>
        <p:spPr>
          <a:xfrm flipV="1">
            <a:off x="5795963" y="4676036"/>
            <a:ext cx="339725" cy="793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7308850" y="3894647"/>
            <a:ext cx="4318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6200000" flipV="1">
            <a:off x="6940243" y="5132735"/>
            <a:ext cx="324000" cy="1588"/>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5400000" flipH="1" flipV="1">
            <a:off x="5201369" y="2517328"/>
            <a:ext cx="32385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5400000" flipH="1" flipV="1">
            <a:off x="4278322" y="2990496"/>
            <a:ext cx="1224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rot="5400000">
            <a:off x="6696025" y="4215482"/>
            <a:ext cx="216000"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17" name="正方形/長方形 3"/>
          <p:cNvSpPr>
            <a:spLocks noChangeArrowheads="1"/>
          </p:cNvSpPr>
          <p:nvPr/>
        </p:nvSpPr>
        <p:spPr bwMode="auto">
          <a:xfrm>
            <a:off x="7750175" y="1709805"/>
            <a:ext cx="926281" cy="2397677"/>
          </a:xfrm>
          <a:prstGeom prst="rect">
            <a:avLst/>
          </a:prstGeom>
          <a:solidFill>
            <a:srgbClr val="FFCCCC"/>
          </a:solidFill>
          <a:ln w="9525">
            <a:solidFill>
              <a:schemeClr val="tx1"/>
            </a:solidFill>
            <a:miter lim="800000"/>
            <a:headEnd/>
            <a:tailEnd/>
          </a:ln>
        </p:spPr>
        <p:txBody>
          <a:bodyPr lIns="36000" tIns="14400" rIns="36000" bIns="14400"/>
          <a:lstStyle/>
          <a:p>
            <a:pPr>
              <a:lnSpc>
                <a:spcPts val="1300"/>
              </a:lnSpc>
            </a:pPr>
            <a:endParaRPr lang="en-US" altLang="ja-JP" sz="1200" b="1">
              <a:latin typeface="Calibri" pitchFamily="34" charset="0"/>
            </a:endParaRPr>
          </a:p>
        </p:txBody>
      </p:sp>
      <p:sp>
        <p:nvSpPr>
          <p:cNvPr id="2118" name="正方形/長方形 3"/>
          <p:cNvSpPr>
            <a:spLocks noChangeArrowheads="1"/>
          </p:cNvSpPr>
          <p:nvPr/>
        </p:nvSpPr>
        <p:spPr bwMode="auto">
          <a:xfrm>
            <a:off x="7785100" y="3356322"/>
            <a:ext cx="719138" cy="532210"/>
          </a:xfrm>
          <a:prstGeom prst="rect">
            <a:avLst/>
          </a:prstGeom>
          <a:solidFill>
            <a:srgbClr val="FFFFCC"/>
          </a:solidFill>
          <a:ln w="9525">
            <a:solidFill>
              <a:srgbClr val="FF0000"/>
            </a:solidFill>
            <a:miter lim="800000"/>
            <a:headEnd/>
            <a:tailEnd/>
          </a:ln>
        </p:spPr>
        <p:txBody>
          <a:bodyPr lIns="36000" tIns="14400" rIns="36000" bIns="14400">
            <a:spAutoFit/>
          </a:bodyPr>
          <a:lstStyle/>
          <a:p>
            <a:pPr algn="ctr">
              <a:lnSpc>
                <a:spcPts val="1300"/>
              </a:lnSpc>
            </a:pPr>
            <a:r>
              <a:rPr lang="ja-JP" altLang="en-US" sz="1200" b="1" dirty="0">
                <a:solidFill>
                  <a:srgbClr val="FF0000"/>
                </a:solidFill>
                <a:latin typeface="Calibri" pitchFamily="34" charset="0"/>
              </a:rPr>
              <a:t>東北の農業</a:t>
            </a:r>
            <a:r>
              <a:rPr lang="ja-JP" altLang="en-US" sz="1200" b="1" dirty="0" smtClean="0">
                <a:solidFill>
                  <a:srgbClr val="FF0000"/>
                </a:solidFill>
                <a:latin typeface="Calibri" pitchFamily="34" charset="0"/>
              </a:rPr>
              <a:t>の気候変動対策</a:t>
            </a:r>
            <a:endParaRPr lang="en-US" altLang="ja-JP" sz="1200" b="1" dirty="0">
              <a:solidFill>
                <a:srgbClr val="FF0000"/>
              </a:solidFill>
              <a:latin typeface="Calibri" pitchFamily="34" charset="0"/>
            </a:endParaRPr>
          </a:p>
        </p:txBody>
      </p:sp>
      <p:sp>
        <p:nvSpPr>
          <p:cNvPr id="2119" name="正方形/長方形 3"/>
          <p:cNvSpPr>
            <a:spLocks noChangeArrowheads="1"/>
          </p:cNvSpPr>
          <p:nvPr/>
        </p:nvSpPr>
        <p:spPr bwMode="auto">
          <a:xfrm>
            <a:off x="7794625" y="1875184"/>
            <a:ext cx="720725" cy="695930"/>
          </a:xfrm>
          <a:prstGeom prst="rect">
            <a:avLst/>
          </a:prstGeom>
          <a:solidFill>
            <a:srgbClr val="FFCCCC"/>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東北の夏に対する温暖化影響評価</a:t>
            </a:r>
            <a:endParaRPr lang="en-US" altLang="ja-JP" sz="1200" b="1">
              <a:latin typeface="Calibri" pitchFamily="34" charset="0"/>
            </a:endParaRPr>
          </a:p>
        </p:txBody>
      </p:sp>
      <p:cxnSp>
        <p:nvCxnSpPr>
          <p:cNvPr id="51" name="直線矢印コネクタ 50"/>
          <p:cNvCxnSpPr/>
          <p:nvPr/>
        </p:nvCxnSpPr>
        <p:spPr>
          <a:xfrm rot="5400000">
            <a:off x="7975600" y="2912020"/>
            <a:ext cx="395287" cy="1588"/>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21" name="正方形/長方形 14"/>
          <p:cNvSpPr>
            <a:spLocks noChangeArrowheads="1"/>
          </p:cNvSpPr>
          <p:nvPr/>
        </p:nvSpPr>
        <p:spPr bwMode="auto">
          <a:xfrm>
            <a:off x="4860031" y="3459410"/>
            <a:ext cx="2566293" cy="695930"/>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gn="ctr">
              <a:lnSpc>
                <a:spcPts val="1300"/>
              </a:lnSpc>
            </a:pPr>
            <a:r>
              <a:rPr lang="ja-JP" altLang="en-US" sz="1200" b="1" dirty="0">
                <a:latin typeface="Calibri" pitchFamily="34" charset="0"/>
              </a:rPr>
              <a:t>海上下層雲のモデリング</a:t>
            </a:r>
            <a:endParaRPr lang="en-US" altLang="ja-JP" sz="1200" b="1" dirty="0">
              <a:latin typeface="Calibri" pitchFamily="34" charset="0"/>
            </a:endParaRPr>
          </a:p>
          <a:p>
            <a:pPr algn="ctr">
              <a:lnSpc>
                <a:spcPts val="1300"/>
              </a:lnSpc>
            </a:pPr>
            <a:r>
              <a:rPr lang="ja-JP" altLang="en-US" sz="1200" b="1" dirty="0">
                <a:latin typeface="Calibri" pitchFamily="34" charset="0"/>
              </a:rPr>
              <a:t>海上下層雲の経年変化の解析</a:t>
            </a:r>
            <a:endParaRPr lang="en-US" altLang="ja-JP" sz="1200" b="1" dirty="0">
              <a:latin typeface="Calibri" pitchFamily="34" charset="0"/>
            </a:endParaRPr>
          </a:p>
          <a:p>
            <a:pPr algn="ctr">
              <a:lnSpc>
                <a:spcPts val="1300"/>
              </a:lnSpc>
            </a:pPr>
            <a:r>
              <a:rPr lang="ja-JP" altLang="en-US" sz="1200" b="1" dirty="0">
                <a:latin typeface="Calibri" pitchFamily="34" charset="0"/>
              </a:rPr>
              <a:t>　・温暖化影響の評価</a:t>
            </a:r>
            <a:endParaRPr lang="en-US" altLang="ja-JP" sz="1200" b="1" dirty="0">
              <a:latin typeface="Calibri" pitchFamily="34" charset="0"/>
            </a:endParaRPr>
          </a:p>
          <a:p>
            <a:pPr algn="ctr">
              <a:lnSpc>
                <a:spcPts val="1300"/>
              </a:lnSpc>
            </a:pPr>
            <a:r>
              <a:rPr lang="ja-JP" altLang="en-US" sz="1200" b="1" dirty="0">
                <a:latin typeface="Calibri" pitchFamily="34" charset="0"/>
              </a:rPr>
              <a:t>　・人間活動の影響評価</a:t>
            </a:r>
            <a:endParaRPr lang="en-US" altLang="ja-JP" sz="1200" b="1" dirty="0">
              <a:latin typeface="Calibri" pitchFamily="34" charset="0"/>
            </a:endParaRPr>
          </a:p>
        </p:txBody>
      </p:sp>
      <p:sp>
        <p:nvSpPr>
          <p:cNvPr id="2123" name="正方形/長方形 23"/>
          <p:cNvSpPr>
            <a:spLocks noChangeArrowheads="1"/>
          </p:cNvSpPr>
          <p:nvPr/>
        </p:nvSpPr>
        <p:spPr bwMode="auto">
          <a:xfrm>
            <a:off x="6156325" y="5300262"/>
            <a:ext cx="1656035" cy="720734"/>
          </a:xfrm>
          <a:prstGeom prst="rect">
            <a:avLst/>
          </a:prstGeom>
          <a:solidFill>
            <a:srgbClr val="F2F2F2"/>
          </a:solidFill>
          <a:ln w="9525">
            <a:solidFill>
              <a:schemeClr val="tx1"/>
            </a:solidFill>
            <a:miter lim="800000"/>
            <a:headEnd/>
            <a:tailEnd/>
          </a:ln>
        </p:spPr>
        <p:txBody>
          <a:bodyPr wrap="square" lIns="36000" tIns="36000" rIns="36000" bIns="14400">
            <a:spAutoFit/>
          </a:bodyPr>
          <a:lstStyle/>
          <a:p>
            <a:pPr>
              <a:lnSpc>
                <a:spcPts val="1300"/>
              </a:lnSpc>
            </a:pPr>
            <a:r>
              <a:rPr lang="ja-JP" altLang="en-US" sz="1200" b="1" dirty="0">
                <a:solidFill>
                  <a:srgbClr val="000000"/>
                </a:solidFill>
                <a:latin typeface="Calibri" pitchFamily="34" charset="0"/>
              </a:rPr>
              <a:t>農業気象モデルの実運用試験</a:t>
            </a:r>
            <a:endParaRPr lang="en-US" altLang="ja-JP" sz="1200" b="1" dirty="0">
              <a:solidFill>
                <a:srgbClr val="000000"/>
              </a:solidFill>
              <a:latin typeface="Calibri" pitchFamily="34" charset="0"/>
            </a:endParaRPr>
          </a:p>
          <a:p>
            <a:pPr>
              <a:lnSpc>
                <a:spcPts val="1300"/>
              </a:lnSpc>
            </a:pPr>
            <a:r>
              <a:rPr lang="ja-JP" altLang="en-US" sz="1200" b="1" dirty="0">
                <a:solidFill>
                  <a:srgbClr val="000000"/>
                </a:solidFill>
                <a:latin typeface="Calibri" pitchFamily="34" charset="0"/>
              </a:rPr>
              <a:t>確率予報の導入と評価</a:t>
            </a:r>
            <a:endParaRPr lang="en-US" altLang="ja-JP" sz="1200" b="1" dirty="0">
              <a:solidFill>
                <a:srgbClr val="000000"/>
              </a:solidFill>
              <a:latin typeface="Calibri" pitchFamily="34" charset="0"/>
            </a:endParaRPr>
          </a:p>
          <a:p>
            <a:pPr>
              <a:lnSpc>
                <a:spcPts val="1300"/>
              </a:lnSpc>
            </a:pPr>
            <a:r>
              <a:rPr lang="ja-JP" altLang="en-US" sz="1200" b="1" dirty="0">
                <a:solidFill>
                  <a:srgbClr val="000000"/>
                </a:solidFill>
                <a:latin typeface="Calibri" pitchFamily="34" charset="0"/>
              </a:rPr>
              <a:t>アンサンブル処理技術</a:t>
            </a:r>
            <a:endParaRPr lang="en-US" altLang="ja-JP" sz="1200" b="1" dirty="0">
              <a:solidFill>
                <a:srgbClr val="000000"/>
              </a:solidFill>
              <a:latin typeface="Calibri" pitchFamily="34" charset="0"/>
            </a:endParaRPr>
          </a:p>
        </p:txBody>
      </p:sp>
      <p:cxnSp>
        <p:nvCxnSpPr>
          <p:cNvPr id="70" name="直線矢印コネクタ 69"/>
          <p:cNvCxnSpPr/>
          <p:nvPr/>
        </p:nvCxnSpPr>
        <p:spPr>
          <a:xfrm rot="5400000">
            <a:off x="5039270" y="4286696"/>
            <a:ext cx="216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5736828" y="3019077"/>
            <a:ext cx="287338"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809223" y="5512270"/>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6" name="正方形/長方形 18"/>
          <p:cNvSpPr>
            <a:spLocks noChangeArrowheads="1"/>
          </p:cNvSpPr>
          <p:nvPr/>
        </p:nvSpPr>
        <p:spPr bwMode="auto">
          <a:xfrm>
            <a:off x="4696624" y="4395514"/>
            <a:ext cx="1188000" cy="695930"/>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ダウンスケールシステムの改良</a:t>
            </a:r>
            <a:endParaRPr lang="en-US" altLang="ja-JP" sz="1200" b="1" dirty="0" smtClean="0">
              <a:latin typeface="Calibri" pitchFamily="34" charset="0"/>
            </a:endParaRPr>
          </a:p>
          <a:p>
            <a:pPr>
              <a:lnSpc>
                <a:spcPts val="1300"/>
              </a:lnSpc>
            </a:pPr>
            <a:r>
              <a:rPr lang="ja-JP" altLang="en-US" sz="1200" b="1" dirty="0" smtClean="0">
                <a:latin typeface="Calibri" pitchFamily="34" charset="0"/>
              </a:rPr>
              <a:t>側面境界の最適化手法の開発</a:t>
            </a:r>
            <a:endParaRPr lang="en-US" altLang="ja-JP" sz="1200" b="1" dirty="0" smtClean="0">
              <a:latin typeface="Calibri" pitchFamily="34" charset="0"/>
            </a:endParaRPr>
          </a:p>
        </p:txBody>
      </p:sp>
      <p:cxnSp>
        <p:nvCxnSpPr>
          <p:cNvPr id="59" name="直線矢印コネクタ 58"/>
          <p:cNvCxnSpPr/>
          <p:nvPr/>
        </p:nvCxnSpPr>
        <p:spPr>
          <a:xfrm>
            <a:off x="4323296" y="4683546"/>
            <a:ext cx="360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788024" y="3027362"/>
            <a:ext cx="360040"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22" name="正方形/長方形 18"/>
          <p:cNvSpPr>
            <a:spLocks noChangeArrowheads="1"/>
          </p:cNvSpPr>
          <p:nvPr/>
        </p:nvSpPr>
        <p:spPr bwMode="auto">
          <a:xfrm>
            <a:off x="3203575" y="4347656"/>
            <a:ext cx="1188000" cy="695930"/>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a:t>
            </a:r>
            <a:r>
              <a:rPr lang="en-US" altLang="ja-JP" sz="1200" b="1" dirty="0" smtClean="0">
                <a:latin typeface="Calibri" pitchFamily="34" charset="0"/>
              </a:rPr>
              <a:t>LETKF</a:t>
            </a:r>
            <a:r>
              <a:rPr lang="ja-JP" altLang="en-US" sz="1200" b="1" dirty="0" smtClean="0">
                <a:latin typeface="Calibri" pitchFamily="34" charset="0"/>
              </a:rPr>
              <a:t>実装</a:t>
            </a:r>
            <a:endParaRPr lang="en-US" altLang="ja-JP" sz="1200" b="1" dirty="0" smtClean="0">
              <a:latin typeface="Calibri" pitchFamily="34" charset="0"/>
            </a:endParaRPr>
          </a:p>
          <a:p>
            <a:pPr>
              <a:lnSpc>
                <a:spcPts val="1300"/>
              </a:lnSpc>
            </a:pPr>
            <a:r>
              <a:rPr lang="ja-JP" altLang="en-US" sz="1200" b="1" dirty="0" smtClean="0">
                <a:latin typeface="Calibri" pitchFamily="34" charset="0"/>
              </a:rPr>
              <a:t>ダウンスケール</a:t>
            </a:r>
            <a:r>
              <a:rPr lang="ja-JP" altLang="en-US" sz="1200" b="1" dirty="0">
                <a:latin typeface="Calibri" pitchFamily="34" charset="0"/>
              </a:rPr>
              <a:t>出力</a:t>
            </a:r>
            <a:r>
              <a:rPr lang="ja-JP" altLang="en-US" sz="1200" b="1" dirty="0" smtClean="0">
                <a:latin typeface="Calibri" pitchFamily="34" charset="0"/>
              </a:rPr>
              <a:t>システム</a:t>
            </a:r>
            <a:endParaRPr lang="en-US" altLang="ja-JP" sz="1200" b="1" dirty="0" smtClean="0">
              <a:latin typeface="Calibri" pitchFamily="34" charset="0"/>
            </a:endParaRPr>
          </a:p>
        </p:txBody>
      </p:sp>
      <p:sp>
        <p:nvSpPr>
          <p:cNvPr id="74" name="正方形/長方形 7"/>
          <p:cNvSpPr>
            <a:spLocks noChangeArrowheads="1"/>
          </p:cNvSpPr>
          <p:nvPr/>
        </p:nvSpPr>
        <p:spPr bwMode="auto">
          <a:xfrm>
            <a:off x="6084168" y="1652950"/>
            <a:ext cx="1440160" cy="695930"/>
          </a:xfrm>
          <a:prstGeom prst="rect">
            <a:avLst/>
          </a:prstGeom>
          <a:solidFill>
            <a:srgbClr val="F2F2F2"/>
          </a:solidFill>
          <a:ln w="317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a:t>
            </a:r>
            <a:r>
              <a:rPr lang="en-US" altLang="ja-JP" sz="1200" b="1" dirty="0" smtClean="0">
                <a:latin typeface="Calibri" pitchFamily="34" charset="0"/>
              </a:rPr>
              <a:t>(2)</a:t>
            </a:r>
            <a:r>
              <a:rPr lang="ja-JP" altLang="en-US" sz="1200" b="1" dirty="0">
                <a:latin typeface="Calibri" pitchFamily="34" charset="0"/>
              </a:rPr>
              <a:t>　</a:t>
            </a:r>
            <a:endParaRPr lang="en-US" altLang="ja-JP" sz="1200" b="1" dirty="0">
              <a:latin typeface="Calibri" pitchFamily="34" charset="0"/>
            </a:endParaRPr>
          </a:p>
          <a:p>
            <a:pPr>
              <a:lnSpc>
                <a:spcPts val="1300"/>
              </a:lnSpc>
            </a:pPr>
            <a:r>
              <a:rPr lang="en-US" altLang="ja-JP" sz="1200" b="1" dirty="0" smtClean="0">
                <a:latin typeface="Calibri" pitchFamily="34" charset="0"/>
              </a:rPr>
              <a:t>10km</a:t>
            </a:r>
            <a:r>
              <a:rPr lang="ja-JP" altLang="en-US" sz="1200" b="1" dirty="0" smtClean="0">
                <a:latin typeface="Calibri" pitchFamily="34" charset="0"/>
              </a:rPr>
              <a:t>ヤマセ</a:t>
            </a:r>
            <a:r>
              <a:rPr lang="ja-JP" altLang="en-US" sz="1200" b="1" dirty="0">
                <a:latin typeface="Calibri" pitchFamily="34" charset="0"/>
              </a:rPr>
              <a:t>の温暖化影響</a:t>
            </a:r>
            <a:endParaRPr lang="en-US" altLang="ja-JP" sz="1200" b="1" dirty="0">
              <a:latin typeface="Calibri" pitchFamily="34" charset="0"/>
            </a:endParaRPr>
          </a:p>
          <a:p>
            <a:pPr>
              <a:lnSpc>
                <a:spcPts val="1300"/>
              </a:lnSpc>
            </a:pPr>
            <a:r>
              <a:rPr lang="en-US" altLang="ja-JP" sz="1200" b="1" dirty="0" smtClean="0">
                <a:latin typeface="Calibri" pitchFamily="34" charset="0"/>
              </a:rPr>
              <a:t>1km</a:t>
            </a:r>
            <a:r>
              <a:rPr lang="ja-JP" altLang="en-US" sz="1200" b="1" dirty="0" smtClean="0">
                <a:latin typeface="Calibri" pitchFamily="34" charset="0"/>
              </a:rPr>
              <a:t>地域特性の研究</a:t>
            </a:r>
            <a:endParaRPr lang="en-US" altLang="ja-JP" sz="1200" b="1" dirty="0" smtClean="0">
              <a:latin typeface="Calibri" pitchFamily="34" charset="0"/>
            </a:endParaRPr>
          </a:p>
        </p:txBody>
      </p:sp>
      <p:cxnSp>
        <p:nvCxnSpPr>
          <p:cNvPr id="75" name="直線矢印コネクタ 74"/>
          <p:cNvCxnSpPr/>
          <p:nvPr/>
        </p:nvCxnSpPr>
        <p:spPr>
          <a:xfrm>
            <a:off x="5004048" y="1947242"/>
            <a:ext cx="1080517"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92" name="正方形/長方形 7"/>
          <p:cNvSpPr>
            <a:spLocks noChangeArrowheads="1"/>
          </p:cNvSpPr>
          <p:nvPr/>
        </p:nvSpPr>
        <p:spPr bwMode="auto">
          <a:xfrm>
            <a:off x="4499992" y="1659210"/>
            <a:ext cx="1440160" cy="698923"/>
          </a:xfrm>
          <a:prstGeom prst="rect">
            <a:avLst/>
          </a:prstGeom>
          <a:solidFill>
            <a:srgbClr val="F2F2F2"/>
          </a:solidFill>
          <a:ln w="317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a:t>
            </a:r>
            <a:r>
              <a:rPr lang="en-US" altLang="ja-JP" sz="1200" b="1" dirty="0" smtClean="0">
                <a:latin typeface="Calibri" pitchFamily="34" charset="0"/>
              </a:rPr>
              <a:t>(1)</a:t>
            </a:r>
            <a:r>
              <a:rPr lang="ja-JP" altLang="en-US" sz="1200" b="1" dirty="0">
                <a:latin typeface="Calibri" pitchFamily="34" charset="0"/>
              </a:rPr>
              <a:t>　</a:t>
            </a:r>
            <a:endParaRPr lang="en-US" altLang="ja-JP" sz="1200" b="1" dirty="0">
              <a:latin typeface="Calibri" pitchFamily="34" charset="0"/>
            </a:endParaRPr>
          </a:p>
          <a:p>
            <a:pPr>
              <a:lnSpc>
                <a:spcPts val="1300"/>
              </a:lnSpc>
            </a:pPr>
            <a:r>
              <a:rPr lang="en-US" altLang="ja-JP" sz="1200" b="1" dirty="0" smtClean="0">
                <a:latin typeface="Calibri" pitchFamily="34" charset="0"/>
              </a:rPr>
              <a:t>10km</a:t>
            </a:r>
            <a:r>
              <a:rPr lang="ja-JP" altLang="en-US" sz="1200" b="1" dirty="0" smtClean="0">
                <a:latin typeface="Calibri" pitchFamily="34" charset="0"/>
              </a:rPr>
              <a:t>ヤマセ</a:t>
            </a:r>
            <a:r>
              <a:rPr lang="ja-JP" altLang="en-US" sz="1200" b="1" dirty="0">
                <a:latin typeface="Calibri" pitchFamily="34" charset="0"/>
              </a:rPr>
              <a:t>の温暖化影響</a:t>
            </a:r>
            <a:endParaRPr lang="en-US" altLang="ja-JP" sz="1200" b="1" dirty="0">
              <a:latin typeface="Calibri" pitchFamily="34" charset="0"/>
            </a:endParaRPr>
          </a:p>
          <a:p>
            <a:pPr>
              <a:lnSpc>
                <a:spcPts val="1300"/>
              </a:lnSpc>
            </a:pPr>
            <a:r>
              <a:rPr lang="en-US" altLang="ja-JP" sz="1200" b="1" dirty="0" smtClean="0">
                <a:latin typeface="Calibri" pitchFamily="34" charset="0"/>
              </a:rPr>
              <a:t>1km</a:t>
            </a:r>
            <a:r>
              <a:rPr lang="ja-JP" altLang="en-US" sz="1200" b="1" dirty="0" smtClean="0">
                <a:latin typeface="Calibri" pitchFamily="34" charset="0"/>
              </a:rPr>
              <a:t>地域特性の研究</a:t>
            </a:r>
          </a:p>
        </p:txBody>
      </p:sp>
      <p:sp>
        <p:nvSpPr>
          <p:cNvPr id="73" name="正方形/長方形 8"/>
          <p:cNvSpPr>
            <a:spLocks noChangeArrowheads="1"/>
          </p:cNvSpPr>
          <p:nvPr/>
        </p:nvSpPr>
        <p:spPr bwMode="auto">
          <a:xfrm>
            <a:off x="5148064" y="2691472"/>
            <a:ext cx="2304256" cy="698923"/>
          </a:xfrm>
          <a:prstGeom prst="rect">
            <a:avLst/>
          </a:prstGeom>
          <a:solidFill>
            <a:srgbClr val="F2F2F2"/>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マルチ気候モデル</a:t>
            </a:r>
            <a:r>
              <a:rPr lang="ja-JP" altLang="en-US" sz="1200" b="1" dirty="0" smtClean="0">
                <a:latin typeface="Calibri" pitchFamily="34" charset="0"/>
              </a:rPr>
              <a:t>解析</a:t>
            </a:r>
            <a:endParaRPr lang="en-US" altLang="ja-JP" sz="1200" b="1" dirty="0" smtClean="0">
              <a:latin typeface="Calibri" pitchFamily="34" charset="0"/>
            </a:endParaRPr>
          </a:p>
          <a:p>
            <a:pPr>
              <a:lnSpc>
                <a:spcPts val="1300"/>
              </a:lnSpc>
            </a:pPr>
            <a:r>
              <a:rPr lang="ja-JP" altLang="en-US" sz="1200" b="1" dirty="0" smtClean="0">
                <a:latin typeface="Calibri" pitchFamily="34" charset="0"/>
              </a:rPr>
              <a:t>・海洋の温度構造解析</a:t>
            </a:r>
            <a:endParaRPr lang="en-US" altLang="ja-JP" sz="1200" b="1" dirty="0" smtClean="0">
              <a:latin typeface="Calibri" pitchFamily="34" charset="0"/>
            </a:endParaRPr>
          </a:p>
          <a:p>
            <a:pPr>
              <a:lnSpc>
                <a:spcPts val="1300"/>
              </a:lnSpc>
            </a:pPr>
            <a:r>
              <a:rPr lang="ja-JP" altLang="en-US" sz="1200" b="1" dirty="0">
                <a:latin typeface="Calibri" pitchFamily="34" charset="0"/>
              </a:rPr>
              <a:t>大規模循環と</a:t>
            </a:r>
            <a:r>
              <a:rPr lang="en-US" altLang="ja-JP" sz="1200" b="1" dirty="0">
                <a:latin typeface="Calibri" pitchFamily="34" charset="0"/>
              </a:rPr>
              <a:t>SST</a:t>
            </a:r>
            <a:r>
              <a:rPr lang="ja-JP" altLang="en-US" sz="1200" b="1" dirty="0">
                <a:latin typeface="Calibri" pitchFamily="34" charset="0"/>
              </a:rPr>
              <a:t>がヤマセに与える</a:t>
            </a:r>
            <a:r>
              <a:rPr lang="ja-JP" altLang="en-US" sz="1200" b="1" dirty="0" smtClean="0">
                <a:latin typeface="Calibri" pitchFamily="34" charset="0"/>
              </a:rPr>
              <a:t>影響</a:t>
            </a:r>
            <a:endParaRPr lang="en-US" altLang="ja-JP" sz="1200" b="1" dirty="0">
              <a:latin typeface="Calibri" pitchFamily="34" charset="0"/>
            </a:endParaRPr>
          </a:p>
        </p:txBody>
      </p:sp>
      <p:sp>
        <p:nvSpPr>
          <p:cNvPr id="62" name="正方形/長方形 3"/>
          <p:cNvSpPr>
            <a:spLocks noChangeArrowheads="1"/>
          </p:cNvSpPr>
          <p:nvPr/>
        </p:nvSpPr>
        <p:spPr bwMode="auto">
          <a:xfrm>
            <a:off x="7884368" y="4395514"/>
            <a:ext cx="792088" cy="1440160"/>
          </a:xfrm>
          <a:prstGeom prst="rect">
            <a:avLst/>
          </a:prstGeom>
          <a:solidFill>
            <a:srgbClr val="FFCCCC"/>
          </a:solidFill>
          <a:ln w="9525">
            <a:solidFill>
              <a:schemeClr val="tx1"/>
            </a:solidFill>
            <a:miter lim="800000"/>
            <a:headEnd/>
            <a:tailEnd/>
          </a:ln>
        </p:spPr>
        <p:txBody>
          <a:bodyPr lIns="36000" tIns="14400" rIns="36000" bIns="14400"/>
          <a:lstStyle/>
          <a:p>
            <a:pPr>
              <a:lnSpc>
                <a:spcPts val="1300"/>
              </a:lnSpc>
            </a:pPr>
            <a:r>
              <a:rPr lang="ja-JP" altLang="en-US" sz="1200" b="1" dirty="0" smtClean="0">
                <a:latin typeface="Calibri" pitchFamily="34" charset="0"/>
              </a:rPr>
              <a:t>気象予測および気候情報の高度利用システム</a:t>
            </a:r>
            <a:endParaRPr lang="en-US" altLang="ja-JP" sz="1200" b="1" dirty="0">
              <a:latin typeface="Calibri" pitchFamily="34" charset="0"/>
            </a:endParaRPr>
          </a:p>
        </p:txBody>
      </p:sp>
      <p:cxnSp>
        <p:nvCxnSpPr>
          <p:cNvPr id="79" name="直線矢印コネクタ 78"/>
          <p:cNvCxnSpPr/>
          <p:nvPr/>
        </p:nvCxnSpPr>
        <p:spPr>
          <a:xfrm flipV="1">
            <a:off x="8172400" y="4107482"/>
            <a:ext cx="0" cy="28800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3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4624"/>
            <a:ext cx="9144000" cy="576064"/>
          </a:xfrm>
          <a:prstGeom prst="rect">
            <a:avLst/>
          </a:prstGeom>
        </p:spPr>
        <p:txBody>
          <a:bodyPr wrap="square" lIns="0" tIns="0" rIns="0" bIns="0">
            <a:noAutofit/>
          </a:bodyPr>
          <a:lstStyle/>
          <a:p>
            <a:pPr algn="ctr">
              <a:defRPr/>
            </a:pPr>
            <a:r>
              <a:rPr lang="ja-JP" altLang="en-US" sz="3600" dirty="0" smtClean="0">
                <a:latin typeface="ＭＳ Ｐゴシック"/>
                <a:ea typeface="ＭＳ Ｐゴシック"/>
                <a:cs typeface="ＭＳ Ｐゴシック"/>
              </a:rPr>
              <a:t>学術的成果　　</a:t>
            </a:r>
          </a:p>
        </p:txBody>
      </p:sp>
      <p:sp>
        <p:nvSpPr>
          <p:cNvPr id="8" name="正方形/長方形 7"/>
          <p:cNvSpPr/>
          <p:nvPr/>
        </p:nvSpPr>
        <p:spPr>
          <a:xfrm>
            <a:off x="395536" y="764704"/>
            <a:ext cx="8424936" cy="4278094"/>
          </a:xfrm>
          <a:prstGeom prst="rect">
            <a:avLst/>
          </a:prstGeom>
          <a:ln>
            <a:solidFill>
              <a:schemeClr val="accent1"/>
            </a:solidFill>
          </a:ln>
        </p:spPr>
        <p:txBody>
          <a:bodyPr wrap="square">
            <a:spAutoFit/>
          </a:bodyPr>
          <a:lstStyle/>
          <a:p>
            <a:pPr>
              <a:defRPr/>
            </a:pPr>
            <a:r>
              <a:rPr lang="ja-JP" altLang="en-US" sz="2600" b="1" dirty="0" smtClean="0">
                <a:solidFill>
                  <a:srgbClr val="0000FF"/>
                </a:solidFill>
                <a:latin typeface="+mn-ea"/>
              </a:rPr>
              <a:t>１．気候研究　</a:t>
            </a:r>
            <a:r>
              <a:rPr lang="ja-JP" altLang="ja-JP" sz="2600" b="1" dirty="0" smtClean="0">
                <a:solidFill>
                  <a:srgbClr val="0000FF"/>
                </a:solidFill>
                <a:latin typeface="+mn-ea"/>
              </a:rPr>
              <a:t>地球温暖化時代の東北の気候</a:t>
            </a:r>
            <a:endParaRPr lang="en-US" altLang="ja-JP" sz="2600" b="1" dirty="0" smtClean="0">
              <a:solidFill>
                <a:srgbClr val="0000FF"/>
              </a:solidFill>
              <a:latin typeface="+mn-ea"/>
            </a:endParaRPr>
          </a:p>
          <a:p>
            <a:pPr>
              <a:defRPr/>
            </a:pPr>
            <a:r>
              <a:rPr lang="ja-JP" altLang="en-US" sz="2400" b="1" dirty="0">
                <a:solidFill>
                  <a:srgbClr val="0000FF"/>
                </a:solidFill>
                <a:latin typeface="+mj-ea"/>
              </a:rPr>
              <a:t>　</a:t>
            </a:r>
            <a:r>
              <a:rPr lang="ja-JP" altLang="en-US" sz="2400" b="1" dirty="0" smtClean="0">
                <a:solidFill>
                  <a:srgbClr val="FF0000"/>
                </a:solidFill>
                <a:latin typeface="+mj-ea"/>
              </a:rPr>
              <a:t>東北地域の気候予測に基づき農業の適応策を検討</a:t>
            </a:r>
            <a:endParaRPr lang="en-US" altLang="ja-JP" sz="2400" b="1" dirty="0">
              <a:solidFill>
                <a:srgbClr val="FF0000"/>
              </a:solidFill>
              <a:latin typeface="+mj-ea"/>
            </a:endParaRPr>
          </a:p>
          <a:p>
            <a:pPr>
              <a:defRPr/>
            </a:pPr>
            <a:r>
              <a:rPr lang="en-US" altLang="ja-JP" sz="2400" b="1" dirty="0">
                <a:solidFill>
                  <a:srgbClr val="FF0000"/>
                </a:solidFill>
                <a:latin typeface="+mj-ea"/>
              </a:rPr>
              <a:t> </a:t>
            </a:r>
            <a:r>
              <a:rPr lang="en-US" altLang="ja-JP" sz="2400" b="1" dirty="0" smtClean="0">
                <a:solidFill>
                  <a:srgbClr val="FF0000"/>
                </a:solidFill>
                <a:latin typeface="+mj-ea"/>
              </a:rPr>
              <a:t> </a:t>
            </a:r>
            <a:r>
              <a:rPr lang="ja-JP" altLang="en-US" sz="2000" dirty="0" smtClean="0">
                <a:latin typeface="+mj-ea"/>
              </a:rPr>
              <a:t>気候予測のダウンスケール→</a:t>
            </a:r>
            <a:r>
              <a:rPr lang="ja-JP" altLang="en-US" sz="2000" dirty="0">
                <a:latin typeface="+mj-ea"/>
              </a:rPr>
              <a:t>地域性を考慮</a:t>
            </a:r>
            <a:r>
              <a:rPr lang="ja-JP" altLang="en-US" sz="2000" dirty="0" smtClean="0">
                <a:latin typeface="+mj-ea"/>
              </a:rPr>
              <a:t>した温暖化予測</a:t>
            </a:r>
            <a:endParaRPr lang="en-US" altLang="ja-JP" sz="2000" dirty="0" smtClean="0">
              <a:latin typeface="+mj-ea"/>
            </a:endParaRPr>
          </a:p>
          <a:p>
            <a:pPr>
              <a:defRPr/>
            </a:pPr>
            <a:r>
              <a:rPr lang="ja-JP" altLang="en-US" sz="2000" dirty="0">
                <a:latin typeface="+mj-ea"/>
              </a:rPr>
              <a:t>　マルチ気候モデル</a:t>
            </a:r>
            <a:r>
              <a:rPr lang="ja-JP" altLang="en-US" sz="2000" dirty="0" smtClean="0">
                <a:latin typeface="+mj-ea"/>
              </a:rPr>
              <a:t>解析による不確実性の評価</a:t>
            </a:r>
            <a:endParaRPr lang="en-US" altLang="ja-JP" sz="2000" dirty="0">
              <a:latin typeface="+mj-ea"/>
            </a:endParaRPr>
          </a:p>
          <a:p>
            <a:pPr>
              <a:defRPr/>
            </a:pPr>
            <a:r>
              <a:rPr lang="en-US" altLang="ja-JP" sz="2000" dirty="0">
                <a:latin typeface="+mj-ea"/>
              </a:rPr>
              <a:t> </a:t>
            </a:r>
            <a:r>
              <a:rPr lang="en-US" altLang="ja-JP" sz="2000" dirty="0" smtClean="0">
                <a:latin typeface="+mj-ea"/>
              </a:rPr>
              <a:t> </a:t>
            </a:r>
            <a:r>
              <a:rPr lang="ja-JP" altLang="en-US" sz="2000" dirty="0" smtClean="0">
                <a:latin typeface="+mj-ea"/>
              </a:rPr>
              <a:t>海上下層雲</a:t>
            </a:r>
            <a:r>
              <a:rPr lang="ja-JP" altLang="en-US" sz="2000" dirty="0">
                <a:latin typeface="+mj-ea"/>
              </a:rPr>
              <a:t>の形成機構の</a:t>
            </a:r>
            <a:r>
              <a:rPr lang="ja-JP" altLang="en-US" sz="2000" dirty="0" smtClean="0">
                <a:latin typeface="+mj-ea"/>
              </a:rPr>
              <a:t>研究と現業の下層雲スキームの改良</a:t>
            </a:r>
            <a:endParaRPr lang="en-US" altLang="ja-JP" sz="2000" dirty="0">
              <a:latin typeface="+mj-ea"/>
            </a:endParaRPr>
          </a:p>
          <a:p>
            <a:pPr>
              <a:defRPr/>
            </a:pPr>
            <a:r>
              <a:rPr lang="en-US" altLang="ja-JP" sz="2000" dirty="0">
                <a:latin typeface="+mj-ea"/>
              </a:rPr>
              <a:t> </a:t>
            </a:r>
            <a:r>
              <a:rPr lang="en-US" altLang="ja-JP" sz="2000" dirty="0" smtClean="0">
                <a:latin typeface="+mj-ea"/>
              </a:rPr>
              <a:t> </a:t>
            </a:r>
            <a:r>
              <a:rPr lang="ja-JP" altLang="en-US" sz="2000" dirty="0" smtClean="0">
                <a:latin typeface="+mj-ea"/>
              </a:rPr>
              <a:t>水稲の推奨</a:t>
            </a:r>
            <a:r>
              <a:rPr lang="ja-JP" altLang="en-US" sz="2000" dirty="0">
                <a:latin typeface="+mj-ea"/>
              </a:rPr>
              <a:t>栽培</a:t>
            </a:r>
            <a:r>
              <a:rPr lang="ja-JP" altLang="en-US" sz="2000" dirty="0" smtClean="0">
                <a:latin typeface="+mj-ea"/>
              </a:rPr>
              <a:t>品種や</a:t>
            </a:r>
            <a:r>
              <a:rPr lang="ja-JP" altLang="en-US" sz="2000" dirty="0">
                <a:latin typeface="+mj-ea"/>
              </a:rPr>
              <a:t>病害リスクの将来変化</a:t>
            </a:r>
            <a:endParaRPr lang="en-US" altLang="ja-JP" sz="2000" dirty="0" smtClean="0">
              <a:latin typeface="+mj-ea"/>
            </a:endParaRPr>
          </a:p>
          <a:p>
            <a:pPr>
              <a:defRPr/>
            </a:pPr>
            <a:endParaRPr lang="en-US" altLang="ja-JP" sz="2400" b="1" dirty="0" smtClean="0">
              <a:solidFill>
                <a:schemeClr val="accent3">
                  <a:lumMod val="50000"/>
                </a:schemeClr>
              </a:solidFill>
              <a:latin typeface="+mj-ea"/>
              <a:ea typeface="+mj-ea"/>
            </a:endParaRPr>
          </a:p>
          <a:p>
            <a:pPr>
              <a:defRPr/>
            </a:pPr>
            <a:r>
              <a:rPr lang="ja-JP" altLang="en-US" sz="2600" b="1" dirty="0" smtClean="0">
                <a:solidFill>
                  <a:srgbClr val="0000FF"/>
                </a:solidFill>
                <a:latin typeface="+mj-ea"/>
                <a:ea typeface="+mj-ea"/>
              </a:rPr>
              <a:t>２．予測研究　短中期予測の農業気象情報への活用</a:t>
            </a:r>
            <a:endParaRPr lang="en-US" altLang="ja-JP" sz="2600" b="1" dirty="0" smtClean="0">
              <a:solidFill>
                <a:srgbClr val="0000FF"/>
              </a:solidFill>
              <a:latin typeface="+mj-ea"/>
              <a:ea typeface="+mj-ea"/>
            </a:endParaRPr>
          </a:p>
          <a:p>
            <a:pPr>
              <a:defRPr/>
            </a:pPr>
            <a:r>
              <a:rPr lang="ja-JP" altLang="en-US" sz="2400" b="1" dirty="0">
                <a:solidFill>
                  <a:srgbClr val="0000FF"/>
                </a:solidFill>
                <a:latin typeface="+mj-ea"/>
                <a:ea typeface="+mj-ea"/>
              </a:rPr>
              <a:t>　</a:t>
            </a:r>
            <a:r>
              <a:rPr lang="ja-JP" altLang="en-US" sz="2400" b="1" dirty="0" smtClean="0">
                <a:solidFill>
                  <a:srgbClr val="FF0000"/>
                </a:solidFill>
                <a:latin typeface="+mj-ea"/>
                <a:ea typeface="+mj-ea"/>
              </a:rPr>
              <a:t>日々の気象情報の高度利用は重要な温暖化適応策</a:t>
            </a:r>
            <a:endParaRPr lang="en-US" altLang="ja-JP" sz="2400" b="1" dirty="0">
              <a:solidFill>
                <a:srgbClr val="FF0000"/>
              </a:solidFill>
              <a:latin typeface="+mj-ea"/>
              <a:ea typeface="+mj-ea"/>
            </a:endParaRPr>
          </a:p>
          <a:p>
            <a:pPr>
              <a:defRPr/>
            </a:pPr>
            <a:r>
              <a:rPr lang="ja-JP" altLang="en-US" sz="2400" b="1" dirty="0" smtClean="0">
                <a:solidFill>
                  <a:srgbClr val="0000FF"/>
                </a:solidFill>
                <a:latin typeface="+mj-ea"/>
                <a:ea typeface="+mj-ea"/>
              </a:rPr>
              <a:t>　</a:t>
            </a:r>
            <a:r>
              <a:rPr lang="ja-JP" altLang="en-US" sz="2000" dirty="0" smtClean="0">
                <a:solidFill>
                  <a:srgbClr val="000000"/>
                </a:solidFill>
                <a:latin typeface="+mj-ea"/>
                <a:ea typeface="+mj-ea"/>
              </a:rPr>
              <a:t>データ同化手法→短期予報の改善</a:t>
            </a:r>
            <a:endParaRPr lang="en-US" altLang="ja-JP" sz="2000" dirty="0" smtClean="0">
              <a:solidFill>
                <a:srgbClr val="000000"/>
              </a:solidFill>
              <a:latin typeface="+mj-ea"/>
              <a:ea typeface="+mj-ea"/>
            </a:endParaRPr>
          </a:p>
          <a:p>
            <a:pPr>
              <a:defRPr/>
            </a:pPr>
            <a:r>
              <a:rPr lang="ja-JP" altLang="en-US" sz="2000" dirty="0">
                <a:solidFill>
                  <a:srgbClr val="000000"/>
                </a:solidFill>
                <a:latin typeface="+mj-ea"/>
                <a:ea typeface="+mj-ea"/>
              </a:rPr>
              <a:t>　</a:t>
            </a:r>
            <a:r>
              <a:rPr lang="ja-JP" altLang="en-US" sz="2000" dirty="0" smtClean="0">
                <a:solidFill>
                  <a:srgbClr val="000000"/>
                </a:solidFill>
                <a:latin typeface="+mj-ea"/>
                <a:ea typeface="+mj-ea"/>
              </a:rPr>
              <a:t>アンサンブルダウンスケール予報</a:t>
            </a:r>
            <a:endParaRPr lang="en-US" altLang="ja-JP" sz="2000" dirty="0" smtClean="0">
              <a:solidFill>
                <a:srgbClr val="000000"/>
              </a:solidFill>
              <a:latin typeface="+mj-ea"/>
              <a:ea typeface="+mj-ea"/>
            </a:endParaRPr>
          </a:p>
          <a:p>
            <a:pPr>
              <a:defRPr/>
            </a:pPr>
            <a:r>
              <a:rPr lang="ja-JP" altLang="en-US" sz="2000" dirty="0">
                <a:solidFill>
                  <a:srgbClr val="000000"/>
                </a:solidFill>
                <a:latin typeface="+mj-ea"/>
                <a:ea typeface="+mj-ea"/>
              </a:rPr>
              <a:t>　</a:t>
            </a:r>
            <a:r>
              <a:rPr lang="ja-JP" altLang="en-US" sz="2000" dirty="0" smtClean="0">
                <a:solidFill>
                  <a:srgbClr val="000000"/>
                </a:solidFill>
                <a:latin typeface="+mj-ea"/>
                <a:ea typeface="+mj-ea"/>
              </a:rPr>
              <a:t>　　　　　→地域性を考慮した確率的な農業気象情報の作成</a:t>
            </a:r>
            <a:endParaRPr lang="ja-JP" altLang="en-US" sz="2000" dirty="0" smtClean="0">
              <a:solidFill>
                <a:srgbClr val="000000"/>
              </a:solidFill>
              <a:ea typeface="HGP創英角ｺﾞｼｯｸUB" pitchFamily="50" charset="-128"/>
            </a:endParaRPr>
          </a:p>
        </p:txBody>
      </p:sp>
      <p:sp>
        <p:nvSpPr>
          <p:cNvPr id="3" name="正方形/長方形 2"/>
          <p:cNvSpPr/>
          <p:nvPr/>
        </p:nvSpPr>
        <p:spPr>
          <a:xfrm>
            <a:off x="755576" y="5517232"/>
            <a:ext cx="6840760" cy="369332"/>
          </a:xfrm>
          <a:prstGeom prst="rect">
            <a:avLst/>
          </a:prstGeom>
        </p:spPr>
        <p:txBody>
          <a:bodyPr wrap="square">
            <a:spAutoFit/>
          </a:bodyPr>
          <a:lstStyle/>
          <a:p>
            <a:r>
              <a:rPr lang="ja-JP" altLang="en-US" dirty="0"/>
              <a:t>原著論文（査読付）</a:t>
            </a:r>
            <a:r>
              <a:rPr lang="ja-JP" altLang="en-US" dirty="0" smtClean="0"/>
              <a:t>：</a:t>
            </a:r>
            <a:r>
              <a:rPr lang="en-US" altLang="ja-JP" dirty="0" smtClean="0"/>
              <a:t>22</a:t>
            </a:r>
            <a:r>
              <a:rPr lang="ja-JP" altLang="en-US" dirty="0" smtClean="0"/>
              <a:t>本、一般向け</a:t>
            </a:r>
            <a:r>
              <a:rPr lang="ja-JP" altLang="en-US" dirty="0"/>
              <a:t>講演・取材対応</a:t>
            </a:r>
            <a:r>
              <a:rPr lang="en-US" altLang="ja-JP" dirty="0"/>
              <a:t>: 5</a:t>
            </a:r>
            <a:r>
              <a:rPr lang="ja-JP" altLang="en-US" dirty="0"/>
              <a:t>件　</a:t>
            </a:r>
            <a:endParaRPr lang="en-US" altLang="ja-JP"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4624"/>
            <a:ext cx="9144000" cy="576064"/>
          </a:xfrm>
          <a:prstGeom prst="rect">
            <a:avLst/>
          </a:prstGeom>
        </p:spPr>
        <p:txBody>
          <a:bodyPr wrap="square" lIns="0" tIns="0" rIns="0" bIns="0">
            <a:noAutofit/>
          </a:bodyPr>
          <a:lstStyle/>
          <a:p>
            <a:pPr algn="ctr">
              <a:defRPr/>
            </a:pPr>
            <a:r>
              <a:rPr lang="ja-JP" altLang="en-US" sz="3600" dirty="0" smtClean="0">
                <a:latin typeface="ＭＳ Ｐゴシック"/>
                <a:ea typeface="ＭＳ Ｐゴシック"/>
                <a:cs typeface="ＭＳ Ｐゴシック"/>
              </a:rPr>
              <a:t>社会的成果　　</a:t>
            </a:r>
          </a:p>
        </p:txBody>
      </p:sp>
      <p:sp>
        <p:nvSpPr>
          <p:cNvPr id="6" name="テキスト ボックス 5"/>
          <p:cNvSpPr txBox="1"/>
          <p:nvPr/>
        </p:nvSpPr>
        <p:spPr>
          <a:xfrm>
            <a:off x="323528" y="764704"/>
            <a:ext cx="8604448" cy="5016758"/>
          </a:xfrm>
          <a:prstGeom prst="rect">
            <a:avLst/>
          </a:prstGeom>
          <a:noFill/>
          <a:ln>
            <a:solidFill>
              <a:schemeClr val="accent1"/>
            </a:solidFill>
          </a:ln>
        </p:spPr>
        <p:txBody>
          <a:bodyPr wrap="square" rtlCol="0">
            <a:spAutoFit/>
          </a:bodyPr>
          <a:lstStyle/>
          <a:p>
            <a:pPr marL="285750" indent="-285750">
              <a:buFont typeface="Arial"/>
              <a:buChar char="•"/>
            </a:pPr>
            <a:r>
              <a:rPr lang="ja-JP" altLang="en-US" sz="2000" dirty="0">
                <a:ea typeface="ＭＳ Ｐゴシック" charset="0"/>
              </a:rPr>
              <a:t>大学・農業研究機関・気象機関</a:t>
            </a:r>
            <a:r>
              <a:rPr lang="ja-JP" altLang="en-US" sz="2000" dirty="0" smtClean="0">
                <a:ea typeface="ＭＳ Ｐゴシック" charset="0"/>
              </a:rPr>
              <a:t>の</a:t>
            </a:r>
            <a:r>
              <a:rPr lang="ja-JP" altLang="en-US" sz="2000" dirty="0" smtClean="0">
                <a:solidFill>
                  <a:srgbClr val="FF0000"/>
                </a:solidFill>
                <a:ea typeface="ＭＳ Ｐゴシック" charset="0"/>
              </a:rPr>
              <a:t>地域連携</a:t>
            </a:r>
            <a:endParaRPr lang="en-US" altLang="ja-JP" sz="2000" dirty="0" smtClean="0">
              <a:solidFill>
                <a:srgbClr val="FF0000"/>
              </a:solidFill>
              <a:ea typeface="ＭＳ Ｐゴシック" charset="0"/>
            </a:endParaRPr>
          </a:p>
          <a:p>
            <a:pPr marL="285750" indent="-285750">
              <a:buFont typeface="Arial"/>
              <a:buChar char="•"/>
            </a:pPr>
            <a:endParaRPr lang="en-US" altLang="ja-JP" sz="2000" dirty="0" smtClean="0">
              <a:ea typeface="ＭＳ Ｐゴシック" charset="0"/>
            </a:endParaRPr>
          </a:p>
          <a:p>
            <a:pPr marL="285750" indent="-285750">
              <a:buFont typeface="Arial"/>
              <a:buChar char="•"/>
            </a:pPr>
            <a:r>
              <a:rPr lang="ja-JP" altLang="en-US" sz="2000" dirty="0" smtClean="0"/>
              <a:t>気象</a:t>
            </a:r>
            <a:r>
              <a:rPr lang="ja-JP" altLang="en-US" sz="2000" dirty="0"/>
              <a:t>・気候予測を利用した農業気象情報の高度利用のあり方を提案した。</a:t>
            </a:r>
            <a:endParaRPr lang="en-US" altLang="ja-JP" sz="2000" dirty="0"/>
          </a:p>
          <a:p>
            <a:pPr>
              <a:defRPr/>
            </a:pPr>
            <a:endParaRPr lang="en-US" altLang="ja-JP" sz="2000" dirty="0" smtClean="0">
              <a:ea typeface="ＭＳ Ｐゴシック" charset="0"/>
            </a:endParaRPr>
          </a:p>
          <a:p>
            <a:pPr marL="342900" indent="-342900">
              <a:buFont typeface="Arial"/>
              <a:buChar char="•"/>
              <a:defRPr/>
            </a:pPr>
            <a:r>
              <a:rPr lang="ja-JP" altLang="en-US" sz="2000" dirty="0" smtClean="0">
                <a:ea typeface="ＭＳ Ｐゴシック" charset="0"/>
              </a:rPr>
              <a:t>気候モデルの予測結果のダウンスケールに基づいて、水稲の推奨栽培品種や病害リスクの将来変化を報告した。</a:t>
            </a:r>
            <a:endParaRPr lang="en-US" altLang="ja-JP" sz="2000" dirty="0" smtClean="0">
              <a:ea typeface="ＭＳ Ｐゴシック" charset="0"/>
            </a:endParaRPr>
          </a:p>
          <a:p>
            <a:pPr>
              <a:defRPr/>
            </a:pPr>
            <a:endParaRPr lang="en-US" altLang="ja-JP" sz="2000" dirty="0" smtClean="0">
              <a:ea typeface="ＭＳ Ｐゴシック" charset="0"/>
            </a:endParaRPr>
          </a:p>
          <a:p>
            <a:pPr marL="342900" indent="-342900">
              <a:buFont typeface="Arial"/>
              <a:buChar char="•"/>
              <a:defRPr/>
            </a:pPr>
            <a:r>
              <a:rPr lang="ja-JP" altLang="en-US" sz="2000" dirty="0" smtClean="0"/>
              <a:t>アンサンブルダウンスケール予報に基づく、</a:t>
            </a:r>
            <a:r>
              <a:rPr lang="ja-JP" altLang="en-US" sz="2000" dirty="0" smtClean="0">
                <a:solidFill>
                  <a:srgbClr val="FF0000"/>
                </a:solidFill>
              </a:rPr>
              <a:t>確率的</a:t>
            </a:r>
            <a:r>
              <a:rPr lang="ja-JP" altLang="en-US" sz="2000" dirty="0">
                <a:solidFill>
                  <a:srgbClr val="FF0000"/>
                </a:solidFill>
              </a:rPr>
              <a:t>な</a:t>
            </a:r>
            <a:r>
              <a:rPr lang="ja-JP" altLang="en-US" sz="2000" dirty="0" smtClean="0">
                <a:solidFill>
                  <a:srgbClr val="FF0000"/>
                </a:solidFill>
              </a:rPr>
              <a:t>農業気象情報の作成手法</a:t>
            </a:r>
            <a:r>
              <a:rPr lang="ja-JP" altLang="en-US" sz="2000" dirty="0" smtClean="0"/>
              <a:t>を提案した。具体例として、い</a:t>
            </a:r>
            <a:r>
              <a:rPr lang="ja-JP" altLang="en-US" sz="2000" dirty="0"/>
              <a:t>もち病感染リスクを推定し発信するシステムのプロトタイプを開発し、リアルタイムで動作を確認</a:t>
            </a:r>
            <a:r>
              <a:rPr lang="ja-JP" altLang="en-US" sz="2000" dirty="0" smtClean="0"/>
              <a:t>した。</a:t>
            </a:r>
            <a:endParaRPr lang="en-US" altLang="ja-JP" sz="2000" dirty="0"/>
          </a:p>
          <a:p>
            <a:endParaRPr lang="en-US" altLang="ja-JP" sz="2000" dirty="0" smtClean="0"/>
          </a:p>
          <a:p>
            <a:pPr marL="285750" indent="-285750">
              <a:buFont typeface="Arial"/>
              <a:buChar char="•"/>
            </a:pPr>
            <a:r>
              <a:rPr lang="ja-JP" altLang="en-US" sz="2000" dirty="0"/>
              <a:t>高度農業気象情報の利用促進のために、ウェブベースの農業支援システム</a:t>
            </a:r>
            <a:r>
              <a:rPr lang="ja-JP" altLang="en-US" sz="2000" dirty="0">
                <a:solidFill>
                  <a:srgbClr val="000000"/>
                </a:solidFill>
              </a:rPr>
              <a:t>を開発し、一般ユーザーへ</a:t>
            </a:r>
            <a:r>
              <a:rPr lang="ja-JP" altLang="en-US" sz="2000" dirty="0" smtClean="0">
                <a:solidFill>
                  <a:srgbClr val="000000"/>
                </a:solidFill>
              </a:rPr>
              <a:t>の情報提供</a:t>
            </a:r>
            <a:r>
              <a:rPr lang="ja-JP" altLang="en-US" sz="2000" dirty="0">
                <a:solidFill>
                  <a:srgbClr val="000000"/>
                </a:solidFill>
              </a:rPr>
              <a:t>試験を行った</a:t>
            </a:r>
            <a:r>
              <a:rPr lang="ja-JP" altLang="en-US" sz="2000" dirty="0" smtClean="0">
                <a:solidFill>
                  <a:srgbClr val="000000"/>
                </a:solidFill>
              </a:rPr>
              <a:t>。</a:t>
            </a:r>
            <a:endParaRPr lang="en-US" altLang="ja-JP" sz="2000" dirty="0">
              <a:solidFill>
                <a:srgbClr val="000000"/>
              </a:solidFill>
            </a:endParaRPr>
          </a:p>
          <a:p>
            <a:pPr marL="342900" indent="-342900">
              <a:buFont typeface="Arial"/>
              <a:buChar char="•"/>
            </a:pPr>
            <a:endParaRPr lang="en-US" altLang="ja-JP" sz="2000" dirty="0"/>
          </a:p>
          <a:p>
            <a:pPr marL="285750" indent="-285750">
              <a:buFont typeface="Arial"/>
              <a:buChar char="•"/>
            </a:pPr>
            <a:r>
              <a:rPr lang="ja-JP" altLang="en-US" sz="2000" b="1" dirty="0">
                <a:solidFill>
                  <a:srgbClr val="FF0000"/>
                </a:solidFill>
                <a:ea typeface="ＭＳ Ｐゴシック" charset="0"/>
              </a:rPr>
              <a:t>地方自治体に向けた小冊子</a:t>
            </a:r>
            <a:r>
              <a:rPr lang="ja-JP" altLang="en-US" sz="2000" dirty="0">
                <a:solidFill>
                  <a:srgbClr val="000000"/>
                </a:solidFill>
                <a:ea typeface="ＭＳ Ｐゴシック" charset="0"/>
              </a:rPr>
              <a:t>を作成</a:t>
            </a:r>
            <a:r>
              <a:rPr lang="ja-JP" altLang="en-US" sz="2000" dirty="0" smtClean="0">
                <a:solidFill>
                  <a:srgbClr val="000000"/>
                </a:solidFill>
                <a:ea typeface="ＭＳ Ｐゴシック" charset="0"/>
              </a:rPr>
              <a:t>した。</a:t>
            </a:r>
            <a:endParaRPr lang="en-US" altLang="ja-JP" sz="2000" dirty="0">
              <a:solidFill>
                <a:srgbClr val="000000"/>
              </a:solidFill>
              <a:ea typeface="ＭＳ Ｐゴシック" charset="0"/>
            </a:endParaRPr>
          </a:p>
          <a:p>
            <a:pPr>
              <a:defRPr/>
            </a:pPr>
            <a:r>
              <a:rPr lang="ja-JP" altLang="en-US" sz="2000" dirty="0">
                <a:solidFill>
                  <a:srgbClr val="000000"/>
                </a:solidFill>
                <a:ea typeface="ＭＳ Ｐゴシック" charset="0"/>
              </a:rPr>
              <a:t>　「東北地方の農業における温暖化適応策</a:t>
            </a:r>
            <a:r>
              <a:rPr lang="ja-JP" altLang="en-US" sz="2000" dirty="0">
                <a:ea typeface="ＭＳ Ｐゴシック" charset="0"/>
              </a:rPr>
              <a:t>と気象情報の高度利用</a:t>
            </a:r>
            <a:r>
              <a:rPr lang="ja-JP" altLang="en-US" sz="2000" dirty="0" smtClean="0">
                <a:ea typeface="ＭＳ Ｐゴシック" charset="0"/>
              </a:rPr>
              <a:t>」</a:t>
            </a:r>
            <a:endParaRPr lang="en-US" altLang="ja-JP" sz="2000" dirty="0">
              <a:ea typeface="ＭＳ Ｐゴシック" charset="0"/>
            </a:endParaRPr>
          </a:p>
        </p:txBody>
      </p:sp>
    </p:spTree>
    <p:extLst>
      <p:ext uri="{BB962C8B-B14F-4D97-AF65-F5344CB8AC3E}">
        <p14:creationId xmlns:p14="http://schemas.microsoft.com/office/powerpoint/2010/main" val="163485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正方形/長方形 4"/>
          <p:cNvSpPr>
            <a:spLocks noChangeArrowheads="1"/>
          </p:cNvSpPr>
          <p:nvPr/>
        </p:nvSpPr>
        <p:spPr bwMode="auto">
          <a:xfrm>
            <a:off x="460375" y="44450"/>
            <a:ext cx="8280400" cy="522288"/>
          </a:xfrm>
          <a:prstGeom prst="rect">
            <a:avLst/>
          </a:prstGeom>
          <a:noFill/>
          <a:ln w="9525">
            <a:noFill/>
            <a:miter lim="800000"/>
            <a:headEnd/>
            <a:tailEnd/>
          </a:ln>
        </p:spPr>
        <p:txBody>
          <a:bodyPr>
            <a:spAutoFit/>
          </a:bodyPr>
          <a:lstStyle/>
          <a:p>
            <a:r>
              <a:rPr lang="ja-JP" altLang="en-US" sz="2800" b="1" dirty="0">
                <a:ea typeface="HGP創英角ｺﾞｼｯｸUB" pitchFamily="50" charset="-128"/>
              </a:rPr>
              <a:t>１</a:t>
            </a:r>
            <a:r>
              <a:rPr lang="en-US" altLang="ja-JP" sz="2800" b="1" dirty="0">
                <a:ea typeface="HGP創英角ｺﾞｼｯｸUB" pitchFamily="50" charset="-128"/>
              </a:rPr>
              <a:t>. </a:t>
            </a:r>
            <a:r>
              <a:rPr lang="ja-JP" altLang="en-US" sz="2800" b="1" dirty="0">
                <a:ea typeface="HGP創英角ｺﾞｼｯｸUB" pitchFamily="50" charset="-128"/>
              </a:rPr>
              <a:t>気候研究　</a:t>
            </a:r>
            <a:r>
              <a:rPr lang="ja-JP" altLang="en-US" sz="2800" b="1" dirty="0"/>
              <a:t>地球温暖化時代の東北の気候</a:t>
            </a:r>
            <a:endParaRPr lang="en-US" altLang="ja-JP" sz="2800" b="1" dirty="0">
              <a:ea typeface="HGP創英角ｺﾞｼｯｸUB" pitchFamily="50" charset="-128"/>
            </a:endParaRPr>
          </a:p>
        </p:txBody>
      </p:sp>
      <p:sp>
        <p:nvSpPr>
          <p:cNvPr id="19458" name="テキスト ボックス 1"/>
          <p:cNvSpPr txBox="1">
            <a:spLocks noChangeArrowheads="1"/>
          </p:cNvSpPr>
          <p:nvPr/>
        </p:nvSpPr>
        <p:spPr bwMode="auto">
          <a:xfrm>
            <a:off x="179512" y="572744"/>
            <a:ext cx="8809483" cy="5940088"/>
          </a:xfrm>
          <a:prstGeom prst="rect">
            <a:avLst/>
          </a:prstGeom>
          <a:noFill/>
          <a:ln w="9525">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altLang="ja-JP" sz="2000" b="1" u="sng" dirty="0" smtClean="0">
                <a:solidFill>
                  <a:srgbClr val="FF0000"/>
                </a:solidFill>
              </a:rPr>
              <a:t>1. </a:t>
            </a:r>
            <a:r>
              <a:rPr lang="ja-JP" altLang="en-US" sz="2000" b="1" u="sng" dirty="0" smtClean="0">
                <a:solidFill>
                  <a:srgbClr val="FF0000"/>
                </a:solidFill>
              </a:rPr>
              <a:t>現在</a:t>
            </a:r>
            <a:r>
              <a:rPr lang="ja-JP" altLang="en-US" sz="2000" b="1" u="sng" dirty="0">
                <a:solidFill>
                  <a:srgbClr val="FF0000"/>
                </a:solidFill>
              </a:rPr>
              <a:t>・将来気候のダウンスケーリング</a:t>
            </a:r>
            <a:r>
              <a:rPr lang="en-US" altLang="ja-JP" sz="2000" b="1" u="sng" dirty="0">
                <a:solidFill>
                  <a:srgbClr val="FF0000"/>
                </a:solidFill>
              </a:rPr>
              <a:t>(JRA25, MRI-AGCM, MIROC5)</a:t>
            </a:r>
            <a:r>
              <a:rPr lang="en-US" altLang="ja-JP" sz="2000" b="1" dirty="0">
                <a:solidFill>
                  <a:srgbClr val="FF0000"/>
                </a:solidFill>
              </a:rPr>
              <a:t> </a:t>
            </a:r>
          </a:p>
          <a:p>
            <a:pPr lvl="1"/>
            <a:r>
              <a:rPr lang="ja-JP" altLang="en-US" sz="2000" dirty="0" smtClean="0"/>
              <a:t>東北地方における地球温暖化影響を評価</a:t>
            </a:r>
            <a:r>
              <a:rPr lang="en-US" altLang="ja-JP" sz="2000" dirty="0" smtClean="0"/>
              <a:t>        </a:t>
            </a:r>
          </a:p>
          <a:p>
            <a:pPr lvl="1"/>
            <a:r>
              <a:rPr lang="ja-JP" altLang="en-US" sz="2000" dirty="0" smtClean="0"/>
              <a:t>温暖化後</a:t>
            </a:r>
            <a:r>
              <a:rPr lang="ja-JP" altLang="en-US" sz="2000" dirty="0"/>
              <a:t>も現在気候と同じヤマセの気候偏差場が出現</a:t>
            </a:r>
            <a:endParaRPr lang="en-US" altLang="ja-JP" sz="2000" dirty="0"/>
          </a:p>
          <a:p>
            <a:pPr marL="800100" lvl="1" indent="-342900"/>
            <a:r>
              <a:rPr lang="ja-JP" altLang="en-US" sz="2000" dirty="0" smtClean="0"/>
              <a:t>将来</a:t>
            </a:r>
            <a:r>
              <a:rPr lang="ja-JP" altLang="en-US" sz="2000" dirty="0"/>
              <a:t>気候データを農業の影響評価研究に適用</a:t>
            </a:r>
            <a:endParaRPr lang="en-US" altLang="ja-JP" sz="2000" dirty="0"/>
          </a:p>
          <a:p>
            <a:endParaRPr lang="en-US" altLang="ja-JP" sz="2000" b="1" u="sng" dirty="0" smtClean="0">
              <a:solidFill>
                <a:srgbClr val="FF0000"/>
              </a:solidFill>
            </a:endParaRPr>
          </a:p>
          <a:p>
            <a:r>
              <a:rPr lang="en-US" altLang="ja-JP" sz="2000" b="1" u="sng" dirty="0" smtClean="0">
                <a:solidFill>
                  <a:srgbClr val="FF0000"/>
                </a:solidFill>
              </a:rPr>
              <a:t>2.  </a:t>
            </a:r>
            <a:r>
              <a:rPr lang="ja-JP" altLang="en-US" sz="2000" b="1" u="sng" dirty="0" smtClean="0">
                <a:solidFill>
                  <a:srgbClr val="FF0000"/>
                </a:solidFill>
              </a:rPr>
              <a:t>マルチ気候モデル</a:t>
            </a:r>
            <a:r>
              <a:rPr lang="ja-JP" altLang="en-US" sz="2000" b="1" u="sng" dirty="0">
                <a:solidFill>
                  <a:srgbClr val="FF0000"/>
                </a:solidFill>
              </a:rPr>
              <a:t>解析</a:t>
            </a:r>
            <a:r>
              <a:rPr lang="en-US" altLang="ja-JP" sz="2000" b="1" u="sng" dirty="0" smtClean="0">
                <a:solidFill>
                  <a:srgbClr val="FF0000"/>
                </a:solidFill>
              </a:rPr>
              <a:t>(CMIP5)</a:t>
            </a:r>
            <a:endParaRPr lang="en-US" altLang="ja-JP" sz="2000" b="1" u="sng" dirty="0">
              <a:solidFill>
                <a:srgbClr val="FF0000"/>
              </a:solidFill>
            </a:endParaRPr>
          </a:p>
          <a:p>
            <a:pPr lvl="1"/>
            <a:r>
              <a:rPr lang="en-US" altLang="ja-JP" sz="2000" dirty="0"/>
              <a:t>CMIP5</a:t>
            </a:r>
            <a:r>
              <a:rPr lang="ja-JP" altLang="en-US" sz="2000" dirty="0"/>
              <a:t>モデル平均は北東風（ヤマセ）頻度の微増を示唆</a:t>
            </a:r>
          </a:p>
          <a:p>
            <a:pPr lvl="1"/>
            <a:r>
              <a:rPr lang="ja-JP" altLang="en-US" sz="2000" dirty="0"/>
              <a:t>熱帯海面水温の変化パターンごとにヤマセの将来変化を検討</a:t>
            </a:r>
          </a:p>
          <a:p>
            <a:pPr marL="800100" lvl="1" indent="-342900"/>
            <a:endParaRPr lang="en-US" altLang="ja-JP" sz="2000" dirty="0"/>
          </a:p>
          <a:p>
            <a:r>
              <a:rPr lang="en-US" altLang="ja-JP" sz="2000" b="1" u="sng" dirty="0">
                <a:solidFill>
                  <a:srgbClr val="FF0000"/>
                </a:solidFill>
              </a:rPr>
              <a:t>3</a:t>
            </a:r>
            <a:r>
              <a:rPr lang="en-US" altLang="ja-JP" sz="2000" b="1" u="sng" dirty="0" smtClean="0">
                <a:solidFill>
                  <a:srgbClr val="FF0000"/>
                </a:solidFill>
              </a:rPr>
              <a:t>. </a:t>
            </a:r>
            <a:r>
              <a:rPr lang="ja-JP" altLang="en-US" sz="2000" b="1" u="sng" dirty="0" smtClean="0">
                <a:solidFill>
                  <a:srgbClr val="FF0000"/>
                </a:solidFill>
              </a:rPr>
              <a:t>海</a:t>
            </a:r>
            <a:r>
              <a:rPr lang="ja-JP" altLang="en-US" sz="2000" b="1" u="sng" dirty="0">
                <a:solidFill>
                  <a:srgbClr val="FF0000"/>
                </a:solidFill>
              </a:rPr>
              <a:t>上下層雲</a:t>
            </a:r>
            <a:r>
              <a:rPr lang="ja-JP" altLang="en-US" sz="2000" b="1" u="sng" dirty="0" smtClean="0">
                <a:solidFill>
                  <a:srgbClr val="FF0000"/>
                </a:solidFill>
              </a:rPr>
              <a:t>の理解とモデルの</a:t>
            </a:r>
            <a:r>
              <a:rPr lang="ja-JP" altLang="en-US" sz="2000" b="1" u="sng" dirty="0">
                <a:solidFill>
                  <a:srgbClr val="FF0000"/>
                </a:solidFill>
              </a:rPr>
              <a:t>改良</a:t>
            </a:r>
            <a:r>
              <a:rPr lang="en-US" altLang="ja-JP" sz="2000" b="1" dirty="0">
                <a:solidFill>
                  <a:srgbClr val="FF0000"/>
                </a:solidFill>
              </a:rPr>
              <a:t> </a:t>
            </a:r>
            <a:endParaRPr lang="en-US" altLang="ja-JP" sz="2000" b="1" dirty="0" smtClean="0">
              <a:solidFill>
                <a:srgbClr val="FF0000"/>
              </a:solidFill>
            </a:endParaRPr>
          </a:p>
          <a:p>
            <a:pPr lvl="1"/>
            <a:r>
              <a:rPr lang="ja-JP" altLang="en-US" sz="2000" dirty="0" smtClean="0"/>
              <a:t>雲</a:t>
            </a:r>
            <a:r>
              <a:rPr lang="ja-JP" altLang="en-US" sz="2000" dirty="0"/>
              <a:t>再現の</a:t>
            </a:r>
            <a:r>
              <a:rPr lang="ja-JP" altLang="en-US" sz="2000" dirty="0" smtClean="0"/>
              <a:t>解像度依存性</a:t>
            </a:r>
            <a:r>
              <a:rPr lang="ja-JP" altLang="en-US" sz="2000" dirty="0"/>
              <a:t>を</a:t>
            </a:r>
            <a:r>
              <a:rPr lang="ja-JP" altLang="en-US" sz="2000" dirty="0" smtClean="0"/>
              <a:t>把握</a:t>
            </a:r>
            <a:r>
              <a:rPr lang="en-US" altLang="ja-JP" sz="2000" dirty="0"/>
              <a:t>(1-20km</a:t>
            </a:r>
            <a:r>
              <a:rPr lang="en-US" altLang="ja-JP" sz="2000" dirty="0" smtClean="0"/>
              <a:t>)</a:t>
            </a:r>
            <a:endParaRPr lang="en-US" altLang="ja-JP" sz="2000" dirty="0"/>
          </a:p>
          <a:p>
            <a:pPr lvl="1"/>
            <a:r>
              <a:rPr lang="ja-JP" altLang="en-US" sz="2000" dirty="0" smtClean="0"/>
              <a:t>衛星観測に基づく下層雲の気候特性の解析</a:t>
            </a:r>
            <a:endParaRPr lang="en-US" altLang="ja-JP" sz="2000" dirty="0" smtClean="0"/>
          </a:p>
          <a:p>
            <a:pPr lvl="1"/>
            <a:r>
              <a:rPr lang="ja-JP" altLang="en-US" sz="2000" dirty="0" smtClean="0"/>
              <a:t>現業モデルにおける下層雲スキームの改良と再現性の評価</a:t>
            </a:r>
            <a:endParaRPr lang="en-US" altLang="ja-JP" sz="2000" dirty="0" smtClean="0"/>
          </a:p>
          <a:p>
            <a:pPr lvl="1"/>
            <a:endParaRPr lang="en-US" altLang="ja-JP" sz="2000" dirty="0" smtClean="0"/>
          </a:p>
          <a:p>
            <a:pPr marL="800100" lvl="1" indent="-342900">
              <a:buFont typeface="Arial" pitchFamily="34" charset="0"/>
              <a:buChar char="•"/>
            </a:pPr>
            <a:endParaRPr lang="en-US" altLang="ja-JP" sz="2000" dirty="0"/>
          </a:p>
          <a:p>
            <a:pPr marL="457200" indent="-457200">
              <a:buAutoNum type="arabicPeriod" startAt="4"/>
            </a:pPr>
            <a:r>
              <a:rPr lang="ja-JP" altLang="en-US" sz="2000" b="1" u="sng" dirty="0" smtClean="0">
                <a:solidFill>
                  <a:srgbClr val="FF0000"/>
                </a:solidFill>
              </a:rPr>
              <a:t>東北地方の農業の温暖化適応策</a:t>
            </a:r>
            <a:endParaRPr lang="en-US" altLang="ja-JP" sz="2000" b="1" u="sng" dirty="0" smtClean="0">
              <a:solidFill>
                <a:srgbClr val="FF0000"/>
              </a:solidFill>
            </a:endParaRPr>
          </a:p>
          <a:p>
            <a:pPr lvl="1"/>
            <a:r>
              <a:rPr lang="ja-JP" altLang="en-US" sz="2000" dirty="0" smtClean="0"/>
              <a:t>耐高温品種が高収量を達成する地域の増加</a:t>
            </a:r>
            <a:endParaRPr lang="en-US" altLang="ja-JP" sz="2000" dirty="0" smtClean="0"/>
          </a:p>
          <a:p>
            <a:pPr lvl="1"/>
            <a:r>
              <a:rPr lang="ja-JP" altLang="en-US" sz="2000" dirty="0" smtClean="0"/>
              <a:t>継続する冷害と顕在化する高温障害の両面に警戒</a:t>
            </a:r>
            <a:endParaRPr lang="en-US" altLang="ja-JP" sz="2000" dirty="0" smtClean="0"/>
          </a:p>
          <a:p>
            <a:pPr lvl="1"/>
            <a:r>
              <a:rPr lang="ja-JP" altLang="en-US" sz="2000" dirty="0" smtClean="0"/>
              <a:t>いもち病感染リスクの将来見通しを構築</a:t>
            </a:r>
          </a:p>
        </p:txBody>
      </p:sp>
      <p:sp>
        <p:nvSpPr>
          <p:cNvPr id="2" name="下矢印 1"/>
          <p:cNvSpPr/>
          <p:nvPr/>
        </p:nvSpPr>
        <p:spPr>
          <a:xfrm>
            <a:off x="2555776" y="4653136"/>
            <a:ext cx="1368152" cy="360040"/>
          </a:xfrm>
          <a:prstGeom prst="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289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7384"/>
            <a:ext cx="9144000" cy="584776"/>
          </a:xfrm>
          <a:prstGeom prst="rect">
            <a:avLst/>
          </a:prstGeom>
          <a:solidFill>
            <a:schemeClr val="accent1">
              <a:lumMod val="20000"/>
              <a:lumOff val="80000"/>
            </a:schemeClr>
          </a:solidFill>
        </p:spPr>
        <p:txBody>
          <a:bodyPr wrap="square" rtlCol="0">
            <a:spAutoFit/>
          </a:bodyPr>
          <a:lstStyle/>
          <a:p>
            <a:pPr algn="ctr"/>
            <a:r>
              <a:rPr kumimoji="1" lang="ja-JP" altLang="en-US" sz="3200" dirty="0" smtClean="0"/>
              <a:t>現在・将来気候のダウンスケーリング</a:t>
            </a:r>
            <a:endParaRPr kumimoji="1" lang="ja-JP" altLang="en-US" sz="3200" dirty="0"/>
          </a:p>
        </p:txBody>
      </p:sp>
      <p:sp>
        <p:nvSpPr>
          <p:cNvPr id="29" name="テキスト ボックス 2"/>
          <p:cNvSpPr txBox="1">
            <a:spLocks noChangeArrowheads="1"/>
          </p:cNvSpPr>
          <p:nvPr/>
        </p:nvSpPr>
        <p:spPr bwMode="auto">
          <a:xfrm>
            <a:off x="107504" y="3140968"/>
            <a:ext cx="180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Helvetica" charset="0"/>
                <a:ea typeface="ＭＳ Ｐゴシック" charset="0"/>
                <a:cs typeface="ＭＳ Ｐゴシック" charset="0"/>
              </a:defRPr>
            </a:lvl1pPr>
            <a:lvl2pPr marL="742950" indent="-285750">
              <a:defRPr kumimoji="1" sz="2000">
                <a:solidFill>
                  <a:schemeClr val="tx1"/>
                </a:solidFill>
                <a:latin typeface="Helvetica" charset="0"/>
                <a:ea typeface="ＭＳ Ｐゴシック" charset="0"/>
              </a:defRPr>
            </a:lvl2pPr>
            <a:lvl3pPr marL="1143000" indent="-228600">
              <a:defRPr kumimoji="1" sz="2000">
                <a:solidFill>
                  <a:schemeClr val="tx1"/>
                </a:solidFill>
                <a:latin typeface="Helvetica" charset="0"/>
                <a:ea typeface="ＭＳ Ｐゴシック" charset="0"/>
              </a:defRPr>
            </a:lvl3pPr>
            <a:lvl4pPr marL="1600200" indent="-228600">
              <a:defRPr kumimoji="1" sz="2000">
                <a:solidFill>
                  <a:schemeClr val="tx1"/>
                </a:solidFill>
                <a:latin typeface="Helvetica" charset="0"/>
                <a:ea typeface="ＭＳ Ｐゴシック" charset="0"/>
              </a:defRPr>
            </a:lvl4pPr>
            <a:lvl5pPr marL="2057400" indent="-228600">
              <a:defRPr kumimoji="1" sz="2000">
                <a:solidFill>
                  <a:schemeClr val="tx1"/>
                </a:solidFill>
                <a:latin typeface="Helvetica" charset="0"/>
                <a:ea typeface="ＭＳ Ｐゴシック" charset="0"/>
              </a:defRPr>
            </a:lvl5pPr>
            <a:lvl6pPr marL="2514600" indent="-228600" fontAlgn="base">
              <a:spcBef>
                <a:spcPct val="0"/>
              </a:spcBef>
              <a:spcAft>
                <a:spcPct val="0"/>
              </a:spcAft>
              <a:defRPr kumimoji="1" sz="2000">
                <a:solidFill>
                  <a:schemeClr val="tx1"/>
                </a:solidFill>
                <a:latin typeface="Helvetica" charset="0"/>
                <a:ea typeface="ＭＳ Ｐゴシック" charset="0"/>
              </a:defRPr>
            </a:lvl6pPr>
            <a:lvl7pPr marL="2971800" indent="-228600" fontAlgn="base">
              <a:spcBef>
                <a:spcPct val="0"/>
              </a:spcBef>
              <a:spcAft>
                <a:spcPct val="0"/>
              </a:spcAft>
              <a:defRPr kumimoji="1" sz="2000">
                <a:solidFill>
                  <a:schemeClr val="tx1"/>
                </a:solidFill>
                <a:latin typeface="Helvetica" charset="0"/>
                <a:ea typeface="ＭＳ Ｐゴシック" charset="0"/>
              </a:defRPr>
            </a:lvl7pPr>
            <a:lvl8pPr marL="3429000" indent="-228600" fontAlgn="base">
              <a:spcBef>
                <a:spcPct val="0"/>
              </a:spcBef>
              <a:spcAft>
                <a:spcPct val="0"/>
              </a:spcAft>
              <a:defRPr kumimoji="1" sz="2000">
                <a:solidFill>
                  <a:schemeClr val="tx1"/>
                </a:solidFill>
                <a:latin typeface="Helvetica" charset="0"/>
                <a:ea typeface="ＭＳ Ｐゴシック" charset="0"/>
              </a:defRPr>
            </a:lvl8pPr>
            <a:lvl9pPr marL="3886200" indent="-228600" fontAlgn="base">
              <a:spcBef>
                <a:spcPct val="0"/>
              </a:spcBef>
              <a:spcAft>
                <a:spcPct val="0"/>
              </a:spcAft>
              <a:defRPr kumimoji="1" sz="2000">
                <a:solidFill>
                  <a:schemeClr val="tx1"/>
                </a:solidFill>
                <a:latin typeface="Helvetica" charset="0"/>
                <a:ea typeface="ＭＳ Ｐゴシック" charset="0"/>
              </a:defRPr>
            </a:lvl9pPr>
          </a:lstStyle>
          <a:p>
            <a:r>
              <a:rPr lang="ja-JP" altLang="en-US" sz="1400" dirty="0"/>
              <a:t>ヤマセ卓越時の気温</a:t>
            </a:r>
            <a:r>
              <a:rPr lang="en-US" altLang="ja-JP" sz="1400" dirty="0"/>
              <a:t>(</a:t>
            </a:r>
            <a:r>
              <a:rPr lang="ja-JP" altLang="en-US" sz="1400" dirty="0"/>
              <a:t>コンター</a:t>
            </a:r>
            <a:r>
              <a:rPr lang="en-US" altLang="ja-JP" sz="1400" dirty="0"/>
              <a:t>)</a:t>
            </a:r>
            <a:r>
              <a:rPr lang="ja-JP" altLang="en-US" sz="1400" dirty="0"/>
              <a:t>と</a:t>
            </a:r>
            <a:endParaRPr lang="en-US" altLang="ja-JP" sz="1400" dirty="0"/>
          </a:p>
          <a:p>
            <a:r>
              <a:rPr lang="ja-JP" altLang="en-US" sz="1400" dirty="0"/>
              <a:t>平年偏差</a:t>
            </a:r>
            <a:r>
              <a:rPr lang="en-US" altLang="ja-JP" sz="1400" dirty="0"/>
              <a:t>(</a:t>
            </a:r>
            <a:r>
              <a:rPr lang="ja-JP" altLang="en-US" sz="1400" dirty="0"/>
              <a:t>カラー</a:t>
            </a:r>
            <a:r>
              <a:rPr lang="en-US" altLang="ja-JP" sz="1400" dirty="0" smtClean="0"/>
              <a:t>)</a:t>
            </a:r>
          </a:p>
          <a:p>
            <a:r>
              <a:rPr lang="ja-JP" altLang="en-US" sz="1400" dirty="0" smtClean="0"/>
              <a:t>（</a:t>
            </a:r>
            <a:r>
              <a:rPr lang="en-US" altLang="ja-JP" sz="1400" dirty="0" smtClean="0"/>
              <a:t>6-8</a:t>
            </a:r>
            <a:r>
              <a:rPr lang="ja-JP" altLang="en-US" sz="1400" dirty="0" smtClean="0"/>
              <a:t>月</a:t>
            </a:r>
            <a:r>
              <a:rPr lang="en-US" altLang="ja-JP" sz="1400" dirty="0" smtClean="0"/>
              <a:t> MRI AGCM</a:t>
            </a:r>
            <a:r>
              <a:rPr lang="ja-JP" altLang="en-US" sz="1400" dirty="0" smtClean="0"/>
              <a:t>）</a:t>
            </a:r>
            <a:endParaRPr lang="ja-JP" altLang="en-US" sz="1400" dirty="0"/>
          </a:p>
        </p:txBody>
      </p:sp>
      <p:sp>
        <p:nvSpPr>
          <p:cNvPr id="33" name="テキスト ボックス 5"/>
          <p:cNvSpPr txBox="1">
            <a:spLocks noChangeArrowheads="1"/>
          </p:cNvSpPr>
          <p:nvPr/>
        </p:nvSpPr>
        <p:spPr bwMode="auto">
          <a:xfrm>
            <a:off x="179512" y="548680"/>
            <a:ext cx="87849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Helvetica" charset="0"/>
                <a:ea typeface="ＭＳ Ｐゴシック" charset="0"/>
                <a:cs typeface="ＭＳ Ｐゴシック" charset="0"/>
              </a:defRPr>
            </a:lvl1pPr>
            <a:lvl2pPr marL="742950" indent="-285750">
              <a:defRPr kumimoji="1" sz="2000">
                <a:solidFill>
                  <a:schemeClr val="tx1"/>
                </a:solidFill>
                <a:latin typeface="Helvetica" charset="0"/>
                <a:ea typeface="ＭＳ Ｐゴシック" charset="0"/>
              </a:defRPr>
            </a:lvl2pPr>
            <a:lvl3pPr marL="1143000" indent="-228600">
              <a:defRPr kumimoji="1" sz="2000">
                <a:solidFill>
                  <a:schemeClr val="tx1"/>
                </a:solidFill>
                <a:latin typeface="Helvetica" charset="0"/>
                <a:ea typeface="ＭＳ Ｐゴシック" charset="0"/>
              </a:defRPr>
            </a:lvl3pPr>
            <a:lvl4pPr marL="1600200" indent="-228600">
              <a:defRPr kumimoji="1" sz="2000">
                <a:solidFill>
                  <a:schemeClr val="tx1"/>
                </a:solidFill>
                <a:latin typeface="Helvetica" charset="0"/>
                <a:ea typeface="ＭＳ Ｐゴシック" charset="0"/>
              </a:defRPr>
            </a:lvl4pPr>
            <a:lvl5pPr marL="2057400" indent="-228600">
              <a:defRPr kumimoji="1" sz="2000">
                <a:solidFill>
                  <a:schemeClr val="tx1"/>
                </a:solidFill>
                <a:latin typeface="Helvetica" charset="0"/>
                <a:ea typeface="ＭＳ Ｐゴシック" charset="0"/>
              </a:defRPr>
            </a:lvl5pPr>
            <a:lvl6pPr marL="2514600" indent="-228600" fontAlgn="base">
              <a:spcBef>
                <a:spcPct val="0"/>
              </a:spcBef>
              <a:spcAft>
                <a:spcPct val="0"/>
              </a:spcAft>
              <a:defRPr kumimoji="1" sz="2000">
                <a:solidFill>
                  <a:schemeClr val="tx1"/>
                </a:solidFill>
                <a:latin typeface="Helvetica" charset="0"/>
                <a:ea typeface="ＭＳ Ｐゴシック" charset="0"/>
              </a:defRPr>
            </a:lvl6pPr>
            <a:lvl7pPr marL="2971800" indent="-228600" fontAlgn="base">
              <a:spcBef>
                <a:spcPct val="0"/>
              </a:spcBef>
              <a:spcAft>
                <a:spcPct val="0"/>
              </a:spcAft>
              <a:defRPr kumimoji="1" sz="2000">
                <a:solidFill>
                  <a:schemeClr val="tx1"/>
                </a:solidFill>
                <a:latin typeface="Helvetica" charset="0"/>
                <a:ea typeface="ＭＳ Ｐゴシック" charset="0"/>
              </a:defRPr>
            </a:lvl7pPr>
            <a:lvl8pPr marL="3429000" indent="-228600" fontAlgn="base">
              <a:spcBef>
                <a:spcPct val="0"/>
              </a:spcBef>
              <a:spcAft>
                <a:spcPct val="0"/>
              </a:spcAft>
              <a:defRPr kumimoji="1" sz="2000">
                <a:solidFill>
                  <a:schemeClr val="tx1"/>
                </a:solidFill>
                <a:latin typeface="Helvetica" charset="0"/>
                <a:ea typeface="ＭＳ Ｐゴシック" charset="0"/>
              </a:defRPr>
            </a:lvl8pPr>
            <a:lvl9pPr marL="3886200" indent="-228600" fontAlgn="base">
              <a:spcBef>
                <a:spcPct val="0"/>
              </a:spcBef>
              <a:spcAft>
                <a:spcPct val="0"/>
              </a:spcAft>
              <a:defRPr kumimoji="1" sz="2000">
                <a:solidFill>
                  <a:schemeClr val="tx1"/>
                </a:solidFill>
                <a:latin typeface="Helvetica" charset="0"/>
                <a:ea typeface="ＭＳ Ｐゴシック" charset="0"/>
              </a:defRPr>
            </a:lvl9pPr>
          </a:lstStyle>
          <a:p>
            <a:r>
              <a:rPr lang="ja-JP" altLang="en-US" dirty="0" smtClean="0"/>
              <a:t>再解析と気候モデル（</a:t>
            </a:r>
            <a:r>
              <a:rPr lang="en-US" altLang="ja-JP" dirty="0" smtClean="0"/>
              <a:t>MRI AGCM</a:t>
            </a:r>
            <a:r>
              <a:rPr lang="ja-JP" altLang="en-US" dirty="0" smtClean="0"/>
              <a:t>、</a:t>
            </a:r>
            <a:r>
              <a:rPr lang="en-US" altLang="ja-JP" dirty="0" smtClean="0"/>
              <a:t>MIROC5)</a:t>
            </a:r>
            <a:r>
              <a:rPr lang="ja-JP" altLang="en-US" dirty="0" smtClean="0"/>
              <a:t>のダウンスケーリングにより、</a:t>
            </a:r>
            <a:r>
              <a:rPr lang="en-US" altLang="ja-JP" dirty="0" smtClean="0"/>
              <a:t/>
            </a:r>
            <a:br>
              <a:rPr lang="en-US" altLang="ja-JP" dirty="0" smtClean="0"/>
            </a:br>
            <a:r>
              <a:rPr lang="ja-JP" altLang="en-US" dirty="0" smtClean="0"/>
              <a:t>夏季気候の将来変化を示すとともに、適応策検討のために活用した。</a:t>
            </a:r>
            <a:endParaRPr lang="en-US" altLang="ja-JP" dirty="0"/>
          </a:p>
        </p:txBody>
      </p:sp>
      <p:sp>
        <p:nvSpPr>
          <p:cNvPr id="2" name="正方形/長方形 1"/>
          <p:cNvSpPr/>
          <p:nvPr/>
        </p:nvSpPr>
        <p:spPr>
          <a:xfrm>
            <a:off x="179512" y="4797152"/>
            <a:ext cx="4196597" cy="646331"/>
          </a:xfrm>
          <a:prstGeom prst="rect">
            <a:avLst/>
          </a:prstGeom>
        </p:spPr>
        <p:txBody>
          <a:bodyPr wrap="square">
            <a:spAutoFit/>
          </a:bodyPr>
          <a:lstStyle/>
          <a:p>
            <a:pPr lvl="0"/>
            <a:r>
              <a:rPr lang="ja-JP" altLang="en-US" dirty="0">
                <a:solidFill>
                  <a:prstClr val="black"/>
                </a:solidFill>
              </a:rPr>
              <a:t>温暖化後（</a:t>
            </a:r>
            <a:r>
              <a:rPr lang="en-US" altLang="ja-JP" dirty="0">
                <a:solidFill>
                  <a:prstClr val="black"/>
                </a:solidFill>
              </a:rPr>
              <a:t>21</a:t>
            </a:r>
            <a:r>
              <a:rPr lang="ja-JP" altLang="en-US" dirty="0">
                <a:solidFill>
                  <a:prstClr val="black"/>
                </a:solidFill>
              </a:rPr>
              <a:t>世紀末）も現在気候と同じヤマセの気候偏差場が</a:t>
            </a:r>
            <a:r>
              <a:rPr lang="ja-JP" altLang="en-US" dirty="0" smtClean="0">
                <a:solidFill>
                  <a:prstClr val="black"/>
                </a:solidFill>
              </a:rPr>
              <a:t>出現。</a:t>
            </a:r>
            <a:endParaRPr lang="en-US" altLang="ja-JP" dirty="0" smtClean="0">
              <a:solidFill>
                <a:prstClr val="black"/>
              </a:solidFill>
            </a:endParaRPr>
          </a:p>
        </p:txBody>
      </p:sp>
      <p:pic>
        <p:nvPicPr>
          <p:cNvPr id="3" name="図 2" descr="diff_cim_monthly_mean_TS_MRI20km_SFA_MRI20km_SP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268760"/>
            <a:ext cx="2609782" cy="3479709"/>
          </a:xfrm>
          <a:prstGeom prst="rect">
            <a:avLst/>
          </a:prstGeom>
        </p:spPr>
      </p:pic>
      <p:sp>
        <p:nvSpPr>
          <p:cNvPr id="31" name="正方形/長方形 30"/>
          <p:cNvSpPr/>
          <p:nvPr/>
        </p:nvSpPr>
        <p:spPr>
          <a:xfrm>
            <a:off x="4572000" y="4797152"/>
            <a:ext cx="4196597" cy="923330"/>
          </a:xfrm>
          <a:prstGeom prst="rect">
            <a:avLst/>
          </a:prstGeom>
        </p:spPr>
        <p:txBody>
          <a:bodyPr wrap="square">
            <a:spAutoFit/>
          </a:bodyPr>
          <a:lstStyle/>
          <a:p>
            <a:pPr lvl="0"/>
            <a:r>
              <a:rPr lang="ja-JP" altLang="en-US" dirty="0" smtClean="0">
                <a:solidFill>
                  <a:prstClr val="black"/>
                </a:solidFill>
              </a:rPr>
              <a:t>約</a:t>
            </a:r>
            <a:r>
              <a:rPr lang="en-US" altLang="ja-JP" dirty="0" smtClean="0">
                <a:solidFill>
                  <a:prstClr val="black"/>
                </a:solidFill>
              </a:rPr>
              <a:t>3℃</a:t>
            </a:r>
            <a:r>
              <a:rPr lang="ja-JP" altLang="en-US" dirty="0" smtClean="0">
                <a:solidFill>
                  <a:prstClr val="black"/>
                </a:solidFill>
              </a:rPr>
              <a:t>の上昇。太平洋側では平均気温上昇より大きく、異常高温は、日本海側と同じ程度になる。</a:t>
            </a:r>
            <a:endParaRPr lang="en-US" altLang="ja-JP" dirty="0">
              <a:solidFill>
                <a:prstClr val="black"/>
              </a:solidFill>
            </a:endParaRPr>
          </a:p>
        </p:txBody>
      </p:sp>
      <p:pic>
        <p:nvPicPr>
          <p:cNvPr id="6" name="図 5" descr="together_tohoku_area_MRI20km_SFA_TS_hk_f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68760"/>
            <a:ext cx="2590800" cy="3454400"/>
          </a:xfrm>
          <a:prstGeom prst="rect">
            <a:avLst/>
          </a:prstGeom>
        </p:spPr>
      </p:pic>
      <p:sp>
        <p:nvSpPr>
          <p:cNvPr id="9" name="テキスト ボックス 8"/>
          <p:cNvSpPr txBox="1"/>
          <p:nvPr/>
        </p:nvSpPr>
        <p:spPr>
          <a:xfrm>
            <a:off x="23168" y="1484784"/>
            <a:ext cx="1984437" cy="369332"/>
          </a:xfrm>
          <a:prstGeom prst="rect">
            <a:avLst/>
          </a:prstGeom>
          <a:noFill/>
        </p:spPr>
        <p:txBody>
          <a:bodyPr wrap="none" rtlCol="0">
            <a:spAutoFit/>
          </a:bodyPr>
          <a:lstStyle/>
          <a:p>
            <a:r>
              <a:rPr kumimoji="1" lang="ja-JP" altLang="en-US" dirty="0" smtClean="0"/>
              <a:t>ヤマセの将来変化</a:t>
            </a:r>
            <a:endParaRPr kumimoji="1" lang="ja-JP" altLang="en-US" dirty="0"/>
          </a:p>
        </p:txBody>
      </p:sp>
      <p:sp>
        <p:nvSpPr>
          <p:cNvPr id="35" name="テキスト ボックス 34"/>
          <p:cNvSpPr txBox="1"/>
          <p:nvPr/>
        </p:nvSpPr>
        <p:spPr>
          <a:xfrm>
            <a:off x="7164288" y="1412776"/>
            <a:ext cx="1107996" cy="369332"/>
          </a:xfrm>
          <a:prstGeom prst="rect">
            <a:avLst/>
          </a:prstGeom>
          <a:noFill/>
        </p:spPr>
        <p:txBody>
          <a:bodyPr wrap="none" rtlCol="0">
            <a:spAutoFit/>
          </a:bodyPr>
          <a:lstStyle/>
          <a:p>
            <a:r>
              <a:rPr kumimoji="1" lang="ja-JP" altLang="en-US" dirty="0" smtClean="0"/>
              <a:t>異常高温</a:t>
            </a:r>
            <a:endParaRPr kumimoji="1" lang="ja-JP" altLang="en-US" dirty="0"/>
          </a:p>
        </p:txBody>
      </p:sp>
      <p:sp>
        <p:nvSpPr>
          <p:cNvPr id="36" name="正方形/長方形 35"/>
          <p:cNvSpPr/>
          <p:nvPr/>
        </p:nvSpPr>
        <p:spPr>
          <a:xfrm>
            <a:off x="7164288" y="3068960"/>
            <a:ext cx="1584176" cy="738664"/>
          </a:xfrm>
          <a:prstGeom prst="rect">
            <a:avLst/>
          </a:prstGeom>
        </p:spPr>
        <p:txBody>
          <a:bodyPr wrap="square">
            <a:spAutoFit/>
          </a:bodyPr>
          <a:lstStyle/>
          <a:p>
            <a:pPr lvl="0"/>
            <a:r>
              <a:rPr lang="ja-JP" altLang="en-US" sz="1400" dirty="0" smtClean="0">
                <a:solidFill>
                  <a:prstClr val="black"/>
                </a:solidFill>
              </a:rPr>
              <a:t>日最高気温の</a:t>
            </a:r>
            <a:r>
              <a:rPr lang="en-US" altLang="ja-JP" sz="1400" dirty="0" smtClean="0">
                <a:solidFill>
                  <a:prstClr val="black"/>
                </a:solidFill>
              </a:rPr>
              <a:t>95</a:t>
            </a:r>
            <a:r>
              <a:rPr lang="ja-JP" altLang="en-US" sz="1400" dirty="0" smtClean="0">
                <a:solidFill>
                  <a:prstClr val="black"/>
                </a:solidFill>
              </a:rPr>
              <a:t>パーセンタイル値</a:t>
            </a:r>
            <a:endParaRPr lang="en-US" altLang="ja-JP" sz="1400" dirty="0" smtClean="0">
              <a:solidFill>
                <a:prstClr val="black"/>
              </a:solidFill>
            </a:endParaRPr>
          </a:p>
          <a:p>
            <a:pPr lvl="0"/>
            <a:r>
              <a:rPr lang="en-US" altLang="ja-JP" sz="1400" dirty="0" smtClean="0">
                <a:solidFill>
                  <a:prstClr val="black"/>
                </a:solidFill>
              </a:rPr>
              <a:t>(7-8</a:t>
            </a:r>
            <a:r>
              <a:rPr lang="ja-JP" altLang="en-US" sz="1400" dirty="0" smtClean="0">
                <a:solidFill>
                  <a:prstClr val="black"/>
                </a:solidFill>
              </a:rPr>
              <a:t>月</a:t>
            </a:r>
            <a:r>
              <a:rPr lang="en-US" altLang="ja-JP" sz="1400" dirty="0" smtClean="0">
                <a:solidFill>
                  <a:prstClr val="black"/>
                </a:solidFill>
              </a:rPr>
              <a:t> </a:t>
            </a:r>
            <a:r>
              <a:rPr lang="en-US" altLang="ja-JP" sz="1400" dirty="0" smtClean="0"/>
              <a:t>MRI </a:t>
            </a:r>
            <a:r>
              <a:rPr lang="en-US" altLang="ja-JP" sz="1400" dirty="0"/>
              <a:t>AGCM</a:t>
            </a:r>
            <a:r>
              <a:rPr lang="en-US" altLang="ja-JP" sz="1400" dirty="0" smtClean="0">
                <a:solidFill>
                  <a:prstClr val="black"/>
                </a:solidFill>
              </a:rPr>
              <a:t>)</a:t>
            </a:r>
            <a:endParaRPr lang="en-US" altLang="ja-JP" sz="1400" dirty="0">
              <a:solidFill>
                <a:prstClr val="black"/>
              </a:solidFill>
            </a:endParaRPr>
          </a:p>
        </p:txBody>
      </p:sp>
      <p:sp>
        <p:nvSpPr>
          <p:cNvPr id="37" name="正方形/長方形 7"/>
          <p:cNvSpPr>
            <a:spLocks noChangeArrowheads="1"/>
          </p:cNvSpPr>
          <p:nvPr/>
        </p:nvSpPr>
        <p:spPr bwMode="auto">
          <a:xfrm>
            <a:off x="971600" y="5949280"/>
            <a:ext cx="6336704" cy="707886"/>
          </a:xfrm>
          <a:prstGeom prst="rect">
            <a:avLst/>
          </a:prstGeom>
          <a:noFill/>
          <a:ln>
            <a:noFill/>
            <a:prstDash val="dash"/>
          </a:ln>
        </p:spPr>
        <p:txBody>
          <a:bodyPr wrap="square">
            <a:spAutoFit/>
          </a:bodyPr>
          <a:lstStyle/>
          <a:p>
            <a:pPr>
              <a:defRPr/>
            </a:pPr>
            <a:r>
              <a:rPr lang="ja-JP" altLang="en-US" sz="2000" dirty="0">
                <a:latin typeface="Helvetica"/>
                <a:cs typeface="Helvetica"/>
              </a:rPr>
              <a:t>将来</a:t>
            </a:r>
            <a:r>
              <a:rPr lang="ja-JP" altLang="en-US" sz="2000" dirty="0" smtClean="0">
                <a:latin typeface="Helvetica"/>
                <a:cs typeface="Helvetica"/>
              </a:rPr>
              <a:t>も東北地方の夏季は</a:t>
            </a:r>
            <a:r>
              <a:rPr lang="ja-JP" altLang="en-US" sz="2000" dirty="0" smtClean="0">
                <a:latin typeface="Helvetica"/>
                <a:ea typeface="ＭＳ Ｐゴシック"/>
                <a:cs typeface="Helvetica"/>
              </a:rPr>
              <a:t>気温変動が大きく、高温とともに間欠的な低温期の予測が必要</a:t>
            </a:r>
            <a:endParaRPr lang="en-US" altLang="ja-JP" sz="2000" dirty="0" smtClean="0">
              <a:latin typeface="Helvetica"/>
              <a:ea typeface="ＭＳ Ｐゴシック"/>
              <a:cs typeface="Helvetica"/>
            </a:endParaRPr>
          </a:p>
        </p:txBody>
      </p:sp>
    </p:spTree>
    <p:extLst>
      <p:ext uri="{BB962C8B-B14F-4D97-AF65-F5344CB8AC3E}">
        <p14:creationId xmlns:p14="http://schemas.microsoft.com/office/powerpoint/2010/main" val="111181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0" y="-5813"/>
            <a:ext cx="9143999" cy="584775"/>
          </a:xfrm>
          <a:prstGeom prst="rect">
            <a:avLst/>
          </a:prstGeom>
          <a:solidFill>
            <a:schemeClr val="accent1">
              <a:lumMod val="20000"/>
              <a:lumOff val="80000"/>
            </a:schemeClr>
          </a:solidFill>
        </p:spPr>
        <p:txBody>
          <a:bodyPr wrap="square" rtlCol="0">
            <a:spAutoFit/>
          </a:bodyPr>
          <a:lstStyle/>
          <a:p>
            <a:pPr algn="ctr"/>
            <a:r>
              <a:rPr lang="en-US" altLang="ja-JP" sz="3200" dirty="0" smtClean="0">
                <a:latin typeface="Helvetica"/>
                <a:cs typeface="Helvetica"/>
              </a:rPr>
              <a:t>CMIP5</a:t>
            </a:r>
            <a:r>
              <a:rPr lang="ja-JP" altLang="en-US" sz="3200" dirty="0" smtClean="0"/>
              <a:t>マルチ気候モデル解析</a:t>
            </a:r>
            <a:endParaRPr lang="en-US" altLang="ja-JP" sz="3200" dirty="0" smtClean="0"/>
          </a:p>
        </p:txBody>
      </p:sp>
      <p:sp>
        <p:nvSpPr>
          <p:cNvPr id="26" name="テキスト ボックス 25"/>
          <p:cNvSpPr txBox="1"/>
          <p:nvPr/>
        </p:nvSpPr>
        <p:spPr>
          <a:xfrm>
            <a:off x="251520" y="5445224"/>
            <a:ext cx="8640960" cy="1323439"/>
          </a:xfrm>
          <a:prstGeom prst="rect">
            <a:avLst/>
          </a:prstGeom>
          <a:noFill/>
        </p:spPr>
        <p:txBody>
          <a:bodyPr wrap="square" rtlCol="0">
            <a:spAutoFit/>
          </a:bodyPr>
          <a:lstStyle/>
          <a:p>
            <a:r>
              <a:rPr lang="en-US" altLang="ja-JP" sz="2000" dirty="0" smtClean="0">
                <a:latin typeface="Helvetica"/>
                <a:cs typeface="Helvetica"/>
              </a:rPr>
              <a:t>14</a:t>
            </a:r>
            <a:r>
              <a:rPr lang="ja-JP" altLang="en-US" sz="2000" dirty="0" smtClean="0">
                <a:latin typeface="Helvetica"/>
                <a:cs typeface="Helvetica"/>
              </a:rPr>
              <a:t>の気候モデルが属するクラスターで、</a:t>
            </a:r>
            <a:r>
              <a:rPr lang="ja-JP" altLang="en-US" sz="2000" dirty="0"/>
              <a:t>北東風（ヤマセ）の発生頻度増加を示唆</a:t>
            </a:r>
            <a:endParaRPr lang="en-US" altLang="ja-JP" sz="2000" dirty="0"/>
          </a:p>
          <a:p>
            <a:pPr marL="342900" indent="-342900">
              <a:buFont typeface="Arial" panose="020B0604020202020204" pitchFamily="34" charset="0"/>
              <a:buChar char="•"/>
            </a:pPr>
            <a:r>
              <a:rPr lang="ja-JP" altLang="en-US" sz="2000" dirty="0" smtClean="0"/>
              <a:t>中部</a:t>
            </a:r>
            <a:r>
              <a:rPr lang="en-US" altLang="ja-JP" sz="2000" dirty="0" smtClean="0"/>
              <a:t>-</a:t>
            </a:r>
            <a:r>
              <a:rPr lang="ja-JP" altLang="en-US" sz="2000" dirty="0" smtClean="0"/>
              <a:t>東部赤道太平洋、インド洋西部の</a:t>
            </a:r>
            <a:r>
              <a:rPr lang="en-US" altLang="ja-JP" sz="2000" dirty="0" smtClean="0">
                <a:latin typeface="Helvetica"/>
                <a:cs typeface="Helvetica"/>
              </a:rPr>
              <a:t>SST</a:t>
            </a:r>
            <a:r>
              <a:rPr lang="ja-JP" altLang="en-US" sz="2000" dirty="0" smtClean="0"/>
              <a:t>昇温が大きい</a:t>
            </a:r>
            <a:endParaRPr lang="en-US" altLang="ja-JP" sz="2000" dirty="0" smtClean="0"/>
          </a:p>
          <a:p>
            <a:pPr marL="342900" indent="-342900">
              <a:buFont typeface="Arial" panose="020B0604020202020204" pitchFamily="34" charset="0"/>
              <a:buChar char="•"/>
            </a:pPr>
            <a:r>
              <a:rPr lang="ja-JP" altLang="en-US" sz="2000" dirty="0" smtClean="0"/>
              <a:t>太平洋高気圧の中緯度への張り出しが弱化、気温上昇が低い、梅雨前線の活発化、ウォーカー循環の弱化</a:t>
            </a:r>
            <a:endParaRPr lang="en-US" altLang="ja-JP" sz="2000" dirty="0" smtClean="0"/>
          </a:p>
        </p:txBody>
      </p:sp>
      <p:sp>
        <p:nvSpPr>
          <p:cNvPr id="5" name="テキスト ボックス 4"/>
          <p:cNvSpPr txBox="1"/>
          <p:nvPr/>
        </p:nvSpPr>
        <p:spPr>
          <a:xfrm>
            <a:off x="107504" y="620688"/>
            <a:ext cx="8856984" cy="707886"/>
          </a:xfrm>
          <a:prstGeom prst="rect">
            <a:avLst/>
          </a:prstGeom>
          <a:noFill/>
        </p:spPr>
        <p:txBody>
          <a:bodyPr wrap="square" rtlCol="0">
            <a:spAutoFit/>
          </a:bodyPr>
          <a:lstStyle/>
          <a:p>
            <a:r>
              <a:rPr kumimoji="1" lang="en-US" altLang="ja-JP" sz="2000" dirty="0" smtClean="0"/>
              <a:t>28</a:t>
            </a:r>
            <a:r>
              <a:rPr kumimoji="1" lang="ja-JP" altLang="en-US" sz="2000" dirty="0" smtClean="0"/>
              <a:t>の</a:t>
            </a:r>
            <a:r>
              <a:rPr lang="en-US" altLang="ja-JP" sz="2000" dirty="0"/>
              <a:t>CMIP5</a:t>
            </a:r>
            <a:r>
              <a:rPr kumimoji="1" lang="ja-JP" altLang="en-US" sz="2000" dirty="0" smtClean="0"/>
              <a:t>気候モデルを海面水温の将来変化パターンごとに、ヤマセの将来変化を検討した</a:t>
            </a:r>
            <a:r>
              <a:rPr kumimoji="1" lang="en-US" altLang="ja-JP" sz="2000" dirty="0" smtClean="0"/>
              <a:t> </a:t>
            </a:r>
            <a:r>
              <a:rPr lang="ja-JP" altLang="en-US" sz="2000" dirty="0" smtClean="0"/>
              <a:t>（</a:t>
            </a:r>
            <a:r>
              <a:rPr lang="en-US" altLang="ja-JP" sz="2000" dirty="0" smtClean="0"/>
              <a:t>21</a:t>
            </a:r>
            <a:r>
              <a:rPr lang="ja-JP" altLang="en-US" sz="2000" dirty="0" smtClean="0"/>
              <a:t>世紀末、</a:t>
            </a:r>
            <a:r>
              <a:rPr lang="en-US" altLang="ja-JP" sz="2000" dirty="0" smtClean="0"/>
              <a:t>RCP8.5</a:t>
            </a:r>
            <a:r>
              <a:rPr lang="ja-JP" altLang="en-US" sz="2000" dirty="0" smtClean="0"/>
              <a:t>シナリオ、</a:t>
            </a:r>
            <a:r>
              <a:rPr lang="en-US" altLang="ja-JP" sz="2000" dirty="0" smtClean="0"/>
              <a:t>7-8</a:t>
            </a:r>
            <a:r>
              <a:rPr lang="ja-JP" altLang="en-US" sz="2000" dirty="0" smtClean="0"/>
              <a:t>月）</a:t>
            </a:r>
            <a:endParaRPr kumimoji="1" lang="ja-JP" altLang="en-US" sz="2000" dirty="0"/>
          </a:p>
        </p:txBody>
      </p:sp>
      <p:sp>
        <p:nvSpPr>
          <p:cNvPr id="12" name="テキスト ボックス 11"/>
          <p:cNvSpPr txBox="1"/>
          <p:nvPr/>
        </p:nvSpPr>
        <p:spPr>
          <a:xfrm>
            <a:off x="2561558" y="1414110"/>
            <a:ext cx="1210588" cy="400110"/>
          </a:xfrm>
          <a:prstGeom prst="rect">
            <a:avLst/>
          </a:prstGeom>
          <a:noFill/>
        </p:spPr>
        <p:txBody>
          <a:bodyPr wrap="none" rtlCol="0">
            <a:spAutoFit/>
          </a:bodyPr>
          <a:lstStyle/>
          <a:p>
            <a:r>
              <a:rPr kumimoji="1" lang="ja-JP" altLang="en-US" sz="2000" b="1" dirty="0" smtClean="0"/>
              <a:t>将来変化</a:t>
            </a:r>
            <a:endParaRPr kumimoji="1" lang="ja-JP" altLang="en-US" sz="2000" b="1" dirty="0"/>
          </a:p>
        </p:txBody>
      </p:sp>
      <p:pic>
        <p:nvPicPr>
          <p:cNvPr id="10" name="図 9" descr="sst_c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008" y="1886603"/>
            <a:ext cx="7790360" cy="1340659"/>
          </a:xfrm>
          <a:prstGeom prst="rect">
            <a:avLst/>
          </a:prstGeom>
        </p:spPr>
      </p:pic>
      <p:sp>
        <p:nvSpPr>
          <p:cNvPr id="7" name="テキスト ボックス 6"/>
          <p:cNvSpPr txBox="1"/>
          <p:nvPr/>
        </p:nvSpPr>
        <p:spPr>
          <a:xfrm>
            <a:off x="5132123" y="3061135"/>
            <a:ext cx="515862" cy="338554"/>
          </a:xfrm>
          <a:prstGeom prst="rect">
            <a:avLst/>
          </a:prstGeom>
          <a:solidFill>
            <a:schemeClr val="bg1"/>
          </a:solidFill>
        </p:spPr>
        <p:txBody>
          <a:bodyPr wrap="square" rtlCol="0">
            <a:spAutoFit/>
          </a:bodyPr>
          <a:lstStyle/>
          <a:p>
            <a:r>
              <a:rPr kumimoji="1" lang="en-US" altLang="ja-JP" sz="1600" dirty="0" smtClean="0"/>
              <a:t>40S</a:t>
            </a:r>
            <a:endParaRPr kumimoji="1" lang="ja-JP" altLang="en-US" sz="1600" dirty="0"/>
          </a:p>
        </p:txBody>
      </p:sp>
      <p:sp>
        <p:nvSpPr>
          <p:cNvPr id="24" name="テキスト ボックス 23"/>
          <p:cNvSpPr txBox="1"/>
          <p:nvPr/>
        </p:nvSpPr>
        <p:spPr>
          <a:xfrm>
            <a:off x="5106365" y="1734027"/>
            <a:ext cx="560679" cy="338554"/>
          </a:xfrm>
          <a:prstGeom prst="rect">
            <a:avLst/>
          </a:prstGeom>
          <a:solidFill>
            <a:schemeClr val="bg1"/>
          </a:solidFill>
        </p:spPr>
        <p:txBody>
          <a:bodyPr wrap="square" rtlCol="0">
            <a:spAutoFit/>
          </a:bodyPr>
          <a:lstStyle/>
          <a:p>
            <a:r>
              <a:rPr kumimoji="1" lang="en-US" altLang="ja-JP" sz="1600" dirty="0" smtClean="0"/>
              <a:t>60N</a:t>
            </a:r>
            <a:endParaRPr kumimoji="1" lang="ja-JP" altLang="en-US" sz="1600" dirty="0"/>
          </a:p>
        </p:txBody>
      </p:sp>
      <p:sp>
        <p:nvSpPr>
          <p:cNvPr id="25" name="テキスト ボックス 24"/>
          <p:cNvSpPr txBox="1"/>
          <p:nvPr/>
        </p:nvSpPr>
        <p:spPr>
          <a:xfrm>
            <a:off x="1212169" y="3063643"/>
            <a:ext cx="515862" cy="338554"/>
          </a:xfrm>
          <a:prstGeom prst="rect">
            <a:avLst/>
          </a:prstGeom>
          <a:solidFill>
            <a:schemeClr val="bg1"/>
          </a:solidFill>
        </p:spPr>
        <p:txBody>
          <a:bodyPr wrap="square" rtlCol="0">
            <a:spAutoFit/>
          </a:bodyPr>
          <a:lstStyle/>
          <a:p>
            <a:r>
              <a:rPr lang="en-US" altLang="ja-JP" sz="1600" dirty="0"/>
              <a:t>4</a:t>
            </a:r>
            <a:r>
              <a:rPr kumimoji="1" lang="en-US" altLang="ja-JP" sz="1600" dirty="0" smtClean="0"/>
              <a:t>0S</a:t>
            </a:r>
            <a:endParaRPr kumimoji="1" lang="ja-JP" altLang="en-US" sz="1600" dirty="0"/>
          </a:p>
        </p:txBody>
      </p:sp>
      <p:sp>
        <p:nvSpPr>
          <p:cNvPr id="31" name="テキスト ボックス 30"/>
          <p:cNvSpPr txBox="1"/>
          <p:nvPr/>
        </p:nvSpPr>
        <p:spPr>
          <a:xfrm>
            <a:off x="1199290" y="1708269"/>
            <a:ext cx="526479" cy="338554"/>
          </a:xfrm>
          <a:prstGeom prst="rect">
            <a:avLst/>
          </a:prstGeom>
          <a:solidFill>
            <a:schemeClr val="bg1"/>
          </a:solidFill>
        </p:spPr>
        <p:txBody>
          <a:bodyPr wrap="square" rtlCol="0">
            <a:spAutoFit/>
          </a:bodyPr>
          <a:lstStyle/>
          <a:p>
            <a:r>
              <a:rPr kumimoji="1" lang="en-US" altLang="ja-JP" sz="1600" dirty="0" smtClean="0"/>
              <a:t>60N</a:t>
            </a:r>
            <a:endParaRPr kumimoji="1" lang="ja-JP" altLang="en-US" sz="1600" dirty="0"/>
          </a:p>
        </p:txBody>
      </p:sp>
      <p:pic>
        <p:nvPicPr>
          <p:cNvPr id="13" name="図 12" descr="sst_colbar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41" y="3289045"/>
            <a:ext cx="2376264" cy="254846"/>
          </a:xfrm>
          <a:prstGeom prst="rect">
            <a:avLst/>
          </a:prstGeom>
        </p:spPr>
      </p:pic>
      <p:pic>
        <p:nvPicPr>
          <p:cNvPr id="18" name="図 17" descr="sst_colorbar_c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583" y="3289045"/>
            <a:ext cx="2339752" cy="248767"/>
          </a:xfrm>
          <a:prstGeom prst="rect">
            <a:avLst/>
          </a:prstGeom>
        </p:spPr>
      </p:pic>
      <p:pic>
        <p:nvPicPr>
          <p:cNvPr id="33" name="図 32" descr="wind_c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439" y="3798294"/>
            <a:ext cx="2969096" cy="1474781"/>
          </a:xfrm>
          <a:prstGeom prst="rect">
            <a:avLst/>
          </a:prstGeom>
        </p:spPr>
      </p:pic>
      <p:sp>
        <p:nvSpPr>
          <p:cNvPr id="34" name="テキスト ボックス 33"/>
          <p:cNvSpPr txBox="1"/>
          <p:nvPr/>
        </p:nvSpPr>
        <p:spPr>
          <a:xfrm>
            <a:off x="5818478" y="1426988"/>
            <a:ext cx="2920992" cy="400110"/>
          </a:xfrm>
          <a:prstGeom prst="rect">
            <a:avLst/>
          </a:prstGeom>
          <a:noFill/>
        </p:spPr>
        <p:txBody>
          <a:bodyPr wrap="none" rtlCol="0">
            <a:spAutoFit/>
          </a:bodyPr>
          <a:lstStyle/>
          <a:p>
            <a:r>
              <a:rPr lang="ja-JP" altLang="en-US" sz="2000" b="1" dirty="0" smtClean="0"/>
              <a:t>全モデル平均からの</a:t>
            </a:r>
            <a:r>
              <a:rPr kumimoji="1" lang="ja-JP" altLang="en-US" sz="2000" b="1" dirty="0" smtClean="0"/>
              <a:t>偏差</a:t>
            </a:r>
            <a:endParaRPr kumimoji="1" lang="ja-JP" altLang="en-US" sz="2000" b="1" dirty="0"/>
          </a:p>
        </p:txBody>
      </p:sp>
      <p:pic>
        <p:nvPicPr>
          <p:cNvPr id="32" name="図 31" descr="wind_anomal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953" y="3832915"/>
            <a:ext cx="2899270" cy="1440160"/>
          </a:xfrm>
          <a:prstGeom prst="rect">
            <a:avLst/>
          </a:prstGeom>
        </p:spPr>
      </p:pic>
      <p:sp>
        <p:nvSpPr>
          <p:cNvPr id="36" name="テキスト ボックス 35"/>
          <p:cNvSpPr txBox="1"/>
          <p:nvPr/>
        </p:nvSpPr>
        <p:spPr>
          <a:xfrm>
            <a:off x="1492417" y="3695921"/>
            <a:ext cx="514020" cy="307777"/>
          </a:xfrm>
          <a:prstGeom prst="rect">
            <a:avLst/>
          </a:prstGeom>
          <a:solidFill>
            <a:schemeClr val="bg1"/>
          </a:solidFill>
        </p:spPr>
        <p:txBody>
          <a:bodyPr wrap="none" rtlCol="0">
            <a:spAutoFit/>
          </a:bodyPr>
          <a:lstStyle/>
          <a:p>
            <a:r>
              <a:rPr kumimoji="1" lang="en-US" altLang="ja-JP" sz="1400" dirty="0" smtClean="0">
                <a:latin typeface="Helvetica"/>
                <a:cs typeface="Helvetica"/>
              </a:rPr>
              <a:t>60N</a:t>
            </a:r>
            <a:endParaRPr kumimoji="1" lang="ja-JP" altLang="en-US" sz="1400" dirty="0">
              <a:latin typeface="Helvetica"/>
              <a:cs typeface="Helvetica"/>
            </a:endParaRPr>
          </a:p>
        </p:txBody>
      </p:sp>
      <p:sp>
        <p:nvSpPr>
          <p:cNvPr id="37" name="テキスト ボックス 36"/>
          <p:cNvSpPr txBox="1"/>
          <p:nvPr/>
        </p:nvSpPr>
        <p:spPr>
          <a:xfrm>
            <a:off x="5481931" y="3712172"/>
            <a:ext cx="514020" cy="307777"/>
          </a:xfrm>
          <a:prstGeom prst="rect">
            <a:avLst/>
          </a:prstGeom>
          <a:solidFill>
            <a:schemeClr val="bg1"/>
          </a:solidFill>
        </p:spPr>
        <p:txBody>
          <a:bodyPr wrap="none" rtlCol="0">
            <a:spAutoFit/>
          </a:bodyPr>
          <a:lstStyle/>
          <a:p>
            <a:r>
              <a:rPr kumimoji="1" lang="en-US" altLang="ja-JP" sz="1400" dirty="0" smtClean="0">
                <a:latin typeface="Helvetica"/>
                <a:cs typeface="Helvetica"/>
              </a:rPr>
              <a:t>60N</a:t>
            </a:r>
            <a:endParaRPr kumimoji="1" lang="ja-JP" altLang="en-US" sz="1400" dirty="0">
              <a:latin typeface="Helvetica"/>
              <a:cs typeface="Helvetica"/>
            </a:endParaRPr>
          </a:p>
        </p:txBody>
      </p:sp>
      <p:sp>
        <p:nvSpPr>
          <p:cNvPr id="38" name="テキスト ボックス 37"/>
          <p:cNvSpPr txBox="1"/>
          <p:nvPr/>
        </p:nvSpPr>
        <p:spPr>
          <a:xfrm>
            <a:off x="1492417" y="5030728"/>
            <a:ext cx="514020" cy="307777"/>
          </a:xfrm>
          <a:prstGeom prst="rect">
            <a:avLst/>
          </a:prstGeom>
          <a:solidFill>
            <a:schemeClr val="bg1"/>
          </a:solidFill>
        </p:spPr>
        <p:txBody>
          <a:bodyPr wrap="none" rtlCol="0">
            <a:spAutoFit/>
          </a:bodyPr>
          <a:lstStyle/>
          <a:p>
            <a:r>
              <a:rPr lang="en-US" altLang="ja-JP" sz="1400" dirty="0">
                <a:latin typeface="Helvetica"/>
                <a:cs typeface="Helvetica"/>
              </a:rPr>
              <a:t>3</a:t>
            </a:r>
            <a:r>
              <a:rPr kumimoji="1" lang="en-US" altLang="ja-JP" sz="1400" dirty="0" smtClean="0">
                <a:latin typeface="Helvetica"/>
                <a:cs typeface="Helvetica"/>
              </a:rPr>
              <a:t>0N</a:t>
            </a:r>
            <a:endParaRPr kumimoji="1" lang="ja-JP" altLang="en-US" sz="1400" dirty="0">
              <a:latin typeface="Helvetica"/>
              <a:cs typeface="Helvetica"/>
            </a:endParaRPr>
          </a:p>
        </p:txBody>
      </p:sp>
      <p:sp>
        <p:nvSpPr>
          <p:cNvPr id="39" name="テキスト ボックス 38"/>
          <p:cNvSpPr txBox="1"/>
          <p:nvPr/>
        </p:nvSpPr>
        <p:spPr>
          <a:xfrm>
            <a:off x="5481931" y="5036344"/>
            <a:ext cx="514020" cy="307777"/>
          </a:xfrm>
          <a:prstGeom prst="rect">
            <a:avLst/>
          </a:prstGeom>
          <a:solidFill>
            <a:schemeClr val="bg1"/>
          </a:solidFill>
        </p:spPr>
        <p:txBody>
          <a:bodyPr wrap="none" rtlCol="0">
            <a:spAutoFit/>
          </a:bodyPr>
          <a:lstStyle/>
          <a:p>
            <a:r>
              <a:rPr lang="en-US" altLang="ja-JP" sz="1400" dirty="0">
                <a:latin typeface="Helvetica"/>
                <a:cs typeface="Helvetica"/>
              </a:rPr>
              <a:t>3</a:t>
            </a:r>
            <a:r>
              <a:rPr kumimoji="1" lang="en-US" altLang="ja-JP" sz="1400" dirty="0" smtClean="0">
                <a:latin typeface="Helvetica"/>
                <a:cs typeface="Helvetica"/>
              </a:rPr>
              <a:t>0N</a:t>
            </a:r>
            <a:endParaRPr kumimoji="1" lang="ja-JP" altLang="en-US" sz="1400" dirty="0">
              <a:latin typeface="Helvetica"/>
              <a:cs typeface="Helvetica"/>
            </a:endParaRPr>
          </a:p>
        </p:txBody>
      </p:sp>
      <p:pic>
        <p:nvPicPr>
          <p:cNvPr id="41" name="図 40" descr="colbar_wind_lef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6478" y="3778234"/>
            <a:ext cx="432048" cy="1467691"/>
          </a:xfrm>
          <a:prstGeom prst="rect">
            <a:avLst/>
          </a:prstGeom>
        </p:spPr>
      </p:pic>
      <p:pic>
        <p:nvPicPr>
          <p:cNvPr id="42" name="図 41"/>
          <p:cNvPicPr>
            <a:picLocks noChangeAspect="1"/>
          </p:cNvPicPr>
          <p:nvPr/>
        </p:nvPicPr>
        <p:blipFill>
          <a:blip r:embed="rId8"/>
          <a:stretch>
            <a:fillRect/>
          </a:stretch>
        </p:blipFill>
        <p:spPr>
          <a:xfrm>
            <a:off x="8506066" y="3813493"/>
            <a:ext cx="375694" cy="1440160"/>
          </a:xfrm>
          <a:prstGeom prst="rect">
            <a:avLst/>
          </a:prstGeom>
        </p:spPr>
      </p:pic>
      <p:sp>
        <p:nvSpPr>
          <p:cNvPr id="3" name="テキスト ボックス 2"/>
          <p:cNvSpPr txBox="1"/>
          <p:nvPr/>
        </p:nvSpPr>
        <p:spPr>
          <a:xfrm>
            <a:off x="-17710" y="2356877"/>
            <a:ext cx="1217000" cy="400110"/>
          </a:xfrm>
          <a:prstGeom prst="rect">
            <a:avLst/>
          </a:prstGeom>
          <a:noFill/>
        </p:spPr>
        <p:txBody>
          <a:bodyPr wrap="none" rtlCol="0">
            <a:spAutoFit/>
          </a:bodyPr>
          <a:lstStyle/>
          <a:p>
            <a:r>
              <a:rPr lang="ja-JP" altLang="en-US" sz="2000" b="1" dirty="0"/>
              <a:t>海面水温</a:t>
            </a:r>
            <a:endParaRPr kumimoji="1" lang="en-US" altLang="ja-JP" sz="2000" b="1" dirty="0" smtClean="0"/>
          </a:p>
        </p:txBody>
      </p:sp>
      <p:sp>
        <p:nvSpPr>
          <p:cNvPr id="27" name="テキスト ボックス 26"/>
          <p:cNvSpPr txBox="1"/>
          <p:nvPr/>
        </p:nvSpPr>
        <p:spPr>
          <a:xfrm>
            <a:off x="-14795" y="4128115"/>
            <a:ext cx="1216295" cy="707886"/>
          </a:xfrm>
          <a:prstGeom prst="rect">
            <a:avLst/>
          </a:prstGeom>
          <a:noFill/>
        </p:spPr>
        <p:txBody>
          <a:bodyPr wrap="none" rtlCol="0">
            <a:spAutoFit/>
          </a:bodyPr>
          <a:lstStyle/>
          <a:p>
            <a:r>
              <a:rPr lang="ja-JP" altLang="en-US" sz="2000" b="1" dirty="0"/>
              <a:t>海面</a:t>
            </a:r>
            <a:r>
              <a:rPr lang="ja-JP" altLang="en-US" sz="2000" b="1" dirty="0" smtClean="0"/>
              <a:t>気圧</a:t>
            </a:r>
            <a:endParaRPr lang="en-US" altLang="ja-JP" sz="2000" b="1" dirty="0" smtClean="0"/>
          </a:p>
          <a:p>
            <a:r>
              <a:rPr kumimoji="1" lang="en-US" altLang="ja-JP" sz="2000" b="1" dirty="0" smtClean="0"/>
              <a:t>850hPa</a:t>
            </a:r>
            <a:r>
              <a:rPr kumimoji="1" lang="ja-JP" altLang="en-US" sz="2000" b="1" dirty="0" smtClean="0"/>
              <a:t>風</a:t>
            </a:r>
            <a:endParaRPr kumimoji="1" lang="ja-JP" altLang="en-US" sz="2000" b="1" dirty="0"/>
          </a:p>
        </p:txBody>
      </p:sp>
    </p:spTree>
    <p:extLst>
      <p:ext uri="{BB962C8B-B14F-4D97-AF65-F5344CB8AC3E}">
        <p14:creationId xmlns:p14="http://schemas.microsoft.com/office/powerpoint/2010/main" val="174196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8"/>
          <p:cNvSpPr txBox="1">
            <a:spLocks noChangeArrowheads="1"/>
          </p:cNvSpPr>
          <p:nvPr/>
        </p:nvSpPr>
        <p:spPr bwMode="auto">
          <a:xfrm>
            <a:off x="0" y="-27384"/>
            <a:ext cx="9144000" cy="584776"/>
          </a:xfrm>
          <a:prstGeom prst="rect">
            <a:avLst/>
          </a:prstGeom>
          <a:solidFill>
            <a:schemeClr val="accent1">
              <a:lumMod val="20000"/>
              <a:lumOff val="80000"/>
            </a:schemeClr>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dirty="0"/>
              <a:t>海上下</a:t>
            </a:r>
            <a:r>
              <a:rPr lang="ja-JP" altLang="en-US" sz="3200" dirty="0" smtClean="0"/>
              <a:t>層雲形成メカニズムとスキーム</a:t>
            </a:r>
            <a:r>
              <a:rPr lang="ja-JP" altLang="en-US" sz="3200" dirty="0"/>
              <a:t>の</a:t>
            </a:r>
            <a:r>
              <a:rPr lang="ja-JP" altLang="en-US" sz="3200" dirty="0" smtClean="0"/>
              <a:t>改良</a:t>
            </a:r>
            <a:endParaRPr lang="en-US" altLang="ja-JP" sz="3200" dirty="0"/>
          </a:p>
        </p:txBody>
      </p:sp>
      <p:sp>
        <p:nvSpPr>
          <p:cNvPr id="5" name="正方形/長方形 4"/>
          <p:cNvSpPr/>
          <p:nvPr/>
        </p:nvSpPr>
        <p:spPr>
          <a:xfrm>
            <a:off x="395536" y="6309320"/>
            <a:ext cx="8352928" cy="400110"/>
          </a:xfrm>
          <a:prstGeom prst="rect">
            <a:avLst/>
          </a:prstGeom>
        </p:spPr>
        <p:txBody>
          <a:bodyPr wrap="square">
            <a:spAutoFit/>
          </a:bodyPr>
          <a:lstStyle/>
          <a:p>
            <a:r>
              <a:rPr lang="ja-JP" altLang="ja-JP" sz="2000" dirty="0"/>
              <a:t>海上下</a:t>
            </a:r>
            <a:r>
              <a:rPr lang="ja-JP" altLang="ja-JP" sz="2000" dirty="0" smtClean="0"/>
              <a:t>層雲</a:t>
            </a:r>
            <a:r>
              <a:rPr lang="ja-JP" altLang="en-US" sz="2000" dirty="0" smtClean="0"/>
              <a:t>と</a:t>
            </a:r>
            <a:r>
              <a:rPr lang="ja-JP" altLang="ja-JP" sz="2000" dirty="0" smtClean="0"/>
              <a:t>海霧</a:t>
            </a:r>
            <a:r>
              <a:rPr lang="ja-JP" altLang="en-US" sz="2000" dirty="0" smtClean="0"/>
              <a:t>の再現性の検証と雲形成メカニズムの解明を行った</a:t>
            </a:r>
            <a:endParaRPr lang="en-US" altLang="ja-JP" sz="2000" dirty="0"/>
          </a:p>
        </p:txBody>
      </p:sp>
      <p:sp>
        <p:nvSpPr>
          <p:cNvPr id="17" name="テキスト ボックス 16"/>
          <p:cNvSpPr txBox="1"/>
          <p:nvPr/>
        </p:nvSpPr>
        <p:spPr>
          <a:xfrm>
            <a:off x="35496" y="3212976"/>
            <a:ext cx="9036496" cy="369332"/>
          </a:xfrm>
          <a:prstGeom prst="rect">
            <a:avLst/>
          </a:prstGeom>
          <a:noFill/>
        </p:spPr>
        <p:txBody>
          <a:bodyPr wrap="square" rtlCol="0">
            <a:spAutoFit/>
          </a:bodyPr>
          <a:lstStyle/>
          <a:p>
            <a:r>
              <a:rPr kumimoji="1" lang="ja-JP" altLang="en-US" dirty="0" smtClean="0"/>
              <a:t>気象庁</a:t>
            </a:r>
            <a:r>
              <a:rPr lang="en-US" altLang="ja-JP" dirty="0" smtClean="0">
                <a:latin typeface="Helvetica"/>
                <a:cs typeface="Helvetica"/>
              </a:rPr>
              <a:t>GSM</a:t>
            </a:r>
            <a:r>
              <a:rPr lang="ja-JP" altLang="en-US" dirty="0" smtClean="0"/>
              <a:t>の</a:t>
            </a:r>
            <a:r>
              <a:rPr kumimoji="1" lang="ja-JP" altLang="en-US" dirty="0" smtClean="0"/>
              <a:t>下層雲スキームを改良し、下層雲量</a:t>
            </a:r>
            <a:r>
              <a:rPr lang="ja-JP" altLang="en-US" dirty="0" smtClean="0"/>
              <a:t>と短波放射の反射</a:t>
            </a:r>
            <a:r>
              <a:rPr kumimoji="1" lang="ja-JP" altLang="en-US" dirty="0" smtClean="0"/>
              <a:t>の過少バイアスを低減</a:t>
            </a:r>
            <a:endParaRPr kumimoji="1" lang="ja-JP" altLang="en-US"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9068" y="1164446"/>
            <a:ext cx="3052142" cy="150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708920"/>
            <a:ext cx="2231621" cy="2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5"/>
          <p:cNvSpPr txBox="1">
            <a:spLocks noChangeArrowheads="1"/>
          </p:cNvSpPr>
          <p:nvPr/>
        </p:nvSpPr>
        <p:spPr bwMode="auto">
          <a:xfrm>
            <a:off x="8634366" y="2780928"/>
            <a:ext cx="474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t>[%]</a:t>
            </a:r>
            <a:endParaRPr lang="ja-JP" altLang="en-US" sz="1200" dirty="0"/>
          </a:p>
        </p:txBody>
      </p:sp>
      <p:sp>
        <p:nvSpPr>
          <p:cNvPr id="22" name="Text Box 8"/>
          <p:cNvSpPr txBox="1">
            <a:spLocks noChangeArrowheads="1"/>
          </p:cNvSpPr>
          <p:nvPr/>
        </p:nvSpPr>
        <p:spPr bwMode="auto">
          <a:xfrm>
            <a:off x="335774" y="836712"/>
            <a:ext cx="2559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dirty="0" smtClean="0"/>
              <a:t>現業スキーム</a:t>
            </a:r>
            <a:endParaRPr lang="en-US" altLang="ja-JP" dirty="0"/>
          </a:p>
        </p:txBody>
      </p:sp>
      <p:sp>
        <p:nvSpPr>
          <p:cNvPr id="23" name="Text Box 8"/>
          <p:cNvSpPr txBox="1">
            <a:spLocks noChangeArrowheads="1"/>
          </p:cNvSpPr>
          <p:nvPr/>
        </p:nvSpPr>
        <p:spPr bwMode="auto">
          <a:xfrm>
            <a:off x="3712214" y="862143"/>
            <a:ext cx="2023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dirty="0" smtClean="0"/>
              <a:t>新下層雲スキーム</a:t>
            </a:r>
            <a:endParaRPr lang="en-US" altLang="ja-JP" dirty="0"/>
          </a:p>
        </p:txBody>
      </p:sp>
      <p:sp>
        <p:nvSpPr>
          <p:cNvPr id="25" name="Text Box 8"/>
          <p:cNvSpPr txBox="1">
            <a:spLocks noChangeArrowheads="1"/>
          </p:cNvSpPr>
          <p:nvPr/>
        </p:nvSpPr>
        <p:spPr bwMode="auto">
          <a:xfrm>
            <a:off x="0" y="548680"/>
            <a:ext cx="187220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dirty="0" smtClean="0"/>
              <a:t>下層雲量（</a:t>
            </a:r>
            <a:r>
              <a:rPr lang="en-US" altLang="ja-JP" dirty="0" smtClean="0"/>
              <a:t>7</a:t>
            </a:r>
            <a:r>
              <a:rPr lang="ja-JP" altLang="en-US" dirty="0" smtClean="0"/>
              <a:t>月）</a:t>
            </a:r>
            <a:endParaRPr lang="en-US" altLang="ja-JP" dirty="0"/>
          </a:p>
        </p:txBody>
      </p:sp>
      <p:sp>
        <p:nvSpPr>
          <p:cNvPr id="32" name="Text Box 8"/>
          <p:cNvSpPr txBox="1">
            <a:spLocks noChangeArrowheads="1"/>
          </p:cNvSpPr>
          <p:nvPr/>
        </p:nvSpPr>
        <p:spPr bwMode="auto">
          <a:xfrm>
            <a:off x="6483528" y="859315"/>
            <a:ext cx="2402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smtClean="0"/>
              <a:t>ISCCP</a:t>
            </a:r>
            <a:r>
              <a:rPr lang="ja-JP" altLang="en-US" dirty="0" smtClean="0"/>
              <a:t>観測下層雲量</a:t>
            </a:r>
            <a:endParaRPr lang="en-US" altLang="ja-JP" dirty="0"/>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166214"/>
            <a:ext cx="3045177" cy="150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7" y="1167268"/>
            <a:ext cx="3036820" cy="14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正方形/長方形 36"/>
          <p:cNvSpPr/>
          <p:nvPr/>
        </p:nvSpPr>
        <p:spPr>
          <a:xfrm>
            <a:off x="11171" y="2708920"/>
            <a:ext cx="6649061" cy="523220"/>
          </a:xfrm>
          <a:prstGeom prst="rect">
            <a:avLst/>
          </a:prstGeom>
          <a:ln>
            <a:noFill/>
          </a:ln>
        </p:spPr>
        <p:txBody>
          <a:bodyPr wrap="square">
            <a:spAutoFit/>
          </a:bodyPr>
          <a:lstStyle/>
          <a:p>
            <a:pPr marL="285750" indent="-285750">
              <a:buFont typeface="Arial"/>
              <a:buChar char="•"/>
            </a:pPr>
            <a:r>
              <a:rPr lang="ja-JP" altLang="en-US" sz="1400" dirty="0" smtClean="0"/>
              <a:t>中緯度</a:t>
            </a:r>
            <a:r>
              <a:rPr lang="ja-JP" altLang="en-US" sz="1400" dirty="0"/>
              <a:t>の下層雲の雲頂における過剰な乾燥空気の流入</a:t>
            </a:r>
            <a:r>
              <a:rPr lang="ja-JP" altLang="en-US" sz="1400" dirty="0" smtClean="0"/>
              <a:t>（及び</a:t>
            </a:r>
            <a:r>
              <a:rPr lang="ja-JP" altLang="en-US" sz="1400" dirty="0"/>
              <a:t>雲水の消散</a:t>
            </a:r>
            <a:r>
              <a:rPr lang="ja-JP" altLang="en-US" sz="1400" dirty="0" smtClean="0"/>
              <a:t>）を抑制</a:t>
            </a:r>
            <a:endParaRPr lang="en-US" altLang="ja-JP" sz="1400" dirty="0"/>
          </a:p>
          <a:p>
            <a:pPr marL="285750" indent="-285750">
              <a:buFont typeface="Arial"/>
              <a:buChar char="•"/>
            </a:pPr>
            <a:r>
              <a:rPr lang="ja-JP" altLang="en-US" sz="1400" dirty="0" smtClean="0"/>
              <a:t>雲水</a:t>
            </a:r>
            <a:r>
              <a:rPr lang="ja-JP" altLang="en-US" sz="1400" dirty="0"/>
              <a:t>から降水への過剰な</a:t>
            </a:r>
            <a:r>
              <a:rPr lang="ja-JP" altLang="en-US" sz="1400" dirty="0" smtClean="0"/>
              <a:t>変換を抑制</a:t>
            </a:r>
            <a:endParaRPr lang="ja-JP" altLang="en-US" sz="1400" dirty="0"/>
          </a:p>
        </p:txBody>
      </p:sp>
      <p:pic>
        <p:nvPicPr>
          <p:cNvPr id="3" name="図 2" descr="northerl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70" y="4149079"/>
            <a:ext cx="1686930" cy="1809615"/>
          </a:xfrm>
          <a:prstGeom prst="rect">
            <a:avLst/>
          </a:prstGeom>
        </p:spPr>
      </p:pic>
      <p:pic>
        <p:nvPicPr>
          <p:cNvPr id="6" name="図 5" descr="southerl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791" y="4149080"/>
            <a:ext cx="1708658" cy="1842516"/>
          </a:xfrm>
          <a:prstGeom prst="rect">
            <a:avLst/>
          </a:prstGeom>
        </p:spPr>
      </p:pic>
      <p:sp>
        <p:nvSpPr>
          <p:cNvPr id="7" name="テキスト ボックス 6"/>
          <p:cNvSpPr txBox="1"/>
          <p:nvPr/>
        </p:nvSpPr>
        <p:spPr>
          <a:xfrm>
            <a:off x="1403648" y="3861048"/>
            <a:ext cx="1107996" cy="369332"/>
          </a:xfrm>
          <a:prstGeom prst="rect">
            <a:avLst/>
          </a:prstGeom>
          <a:noFill/>
        </p:spPr>
        <p:txBody>
          <a:bodyPr wrap="none" rtlCol="0">
            <a:spAutoFit/>
          </a:bodyPr>
          <a:lstStyle/>
          <a:p>
            <a:r>
              <a:rPr kumimoji="1" lang="ja-JP" altLang="en-US" dirty="0" smtClean="0"/>
              <a:t>寒気移流</a:t>
            </a:r>
            <a:endParaRPr lang="en-US" altLang="ja-JP" dirty="0"/>
          </a:p>
        </p:txBody>
      </p:sp>
      <p:sp>
        <p:nvSpPr>
          <p:cNvPr id="8" name="テキスト ボックス 7"/>
          <p:cNvSpPr txBox="1"/>
          <p:nvPr/>
        </p:nvSpPr>
        <p:spPr>
          <a:xfrm>
            <a:off x="1547664" y="5939988"/>
            <a:ext cx="877163" cy="369332"/>
          </a:xfrm>
          <a:prstGeom prst="rect">
            <a:avLst/>
          </a:prstGeom>
          <a:noFill/>
        </p:spPr>
        <p:txBody>
          <a:bodyPr wrap="none" rtlCol="0">
            <a:spAutoFit/>
          </a:bodyPr>
          <a:lstStyle/>
          <a:p>
            <a:r>
              <a:rPr lang="ja-JP" altLang="en-US" dirty="0" smtClean="0"/>
              <a:t>下層雲</a:t>
            </a:r>
            <a:endParaRPr lang="en-US" altLang="ja-JP" dirty="0"/>
          </a:p>
        </p:txBody>
      </p:sp>
      <p:grpSp>
        <p:nvGrpSpPr>
          <p:cNvPr id="11" name="図形グループ 10"/>
          <p:cNvGrpSpPr/>
          <p:nvPr/>
        </p:nvGrpSpPr>
        <p:grpSpPr>
          <a:xfrm>
            <a:off x="4355976" y="3861048"/>
            <a:ext cx="2624708" cy="2251993"/>
            <a:chOff x="4716016" y="3717032"/>
            <a:chExt cx="2624708" cy="2251993"/>
          </a:xfrm>
        </p:grpSpPr>
        <p:pic>
          <p:nvPicPr>
            <p:cNvPr id="40" name="図 39"/>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717032"/>
              <a:ext cx="2552700" cy="2127885"/>
            </a:xfrm>
            <a:prstGeom prst="rect">
              <a:avLst/>
            </a:prstGeom>
            <a:noFill/>
            <a:ln>
              <a:noFill/>
            </a:ln>
          </p:spPr>
        </p:pic>
        <p:sp>
          <p:nvSpPr>
            <p:cNvPr id="10" name="テキスト ボックス 9"/>
            <p:cNvSpPr txBox="1"/>
            <p:nvPr/>
          </p:nvSpPr>
          <p:spPr>
            <a:xfrm rot="16200000">
              <a:off x="3963040" y="4686033"/>
              <a:ext cx="1813730" cy="307777"/>
            </a:xfrm>
            <a:prstGeom prst="rect">
              <a:avLst/>
            </a:prstGeom>
            <a:solidFill>
              <a:schemeClr val="bg1"/>
            </a:solidFill>
          </p:spPr>
          <p:txBody>
            <a:bodyPr wrap="none" rtlCol="0">
              <a:spAutoFit/>
            </a:bodyPr>
            <a:lstStyle/>
            <a:p>
              <a:r>
                <a:rPr kumimoji="1" lang="ja-JP" altLang="en-US" sz="1400" dirty="0" smtClean="0"/>
                <a:t>潜熱フラックス</a:t>
              </a:r>
              <a:r>
                <a:rPr kumimoji="1" lang="en-US" altLang="ja-JP" sz="1400" dirty="0" smtClean="0"/>
                <a:t>(W/m</a:t>
              </a:r>
              <a:r>
                <a:rPr kumimoji="1" lang="en-US" altLang="ja-JP" sz="1400" baseline="30000" dirty="0" smtClean="0"/>
                <a:t>2</a:t>
              </a:r>
              <a:r>
                <a:rPr kumimoji="1" lang="en-US" altLang="ja-JP" sz="1400" dirty="0" smtClean="0"/>
                <a:t>)</a:t>
              </a:r>
              <a:endParaRPr kumimoji="1" lang="ja-JP" altLang="en-US" sz="1400" dirty="0"/>
            </a:p>
          </p:txBody>
        </p:sp>
        <p:sp>
          <p:nvSpPr>
            <p:cNvPr id="42" name="テキスト ボックス 41"/>
            <p:cNvSpPr txBox="1"/>
            <p:nvPr/>
          </p:nvSpPr>
          <p:spPr>
            <a:xfrm>
              <a:off x="5220072" y="5661248"/>
              <a:ext cx="1813730" cy="307777"/>
            </a:xfrm>
            <a:prstGeom prst="rect">
              <a:avLst/>
            </a:prstGeom>
            <a:solidFill>
              <a:schemeClr val="bg1"/>
            </a:solidFill>
          </p:spPr>
          <p:txBody>
            <a:bodyPr wrap="none" rtlCol="0">
              <a:spAutoFit/>
            </a:bodyPr>
            <a:lstStyle/>
            <a:p>
              <a:r>
                <a:rPr kumimoji="1" lang="ja-JP" altLang="en-US" sz="1400" dirty="0" smtClean="0"/>
                <a:t>顕熱フラックス</a:t>
              </a:r>
              <a:r>
                <a:rPr kumimoji="1" lang="en-US" altLang="ja-JP" sz="1400" dirty="0" smtClean="0"/>
                <a:t>(W/m</a:t>
              </a:r>
              <a:r>
                <a:rPr kumimoji="1" lang="en-US" altLang="ja-JP" sz="1400" baseline="30000" dirty="0" smtClean="0"/>
                <a:t>2</a:t>
              </a:r>
              <a:r>
                <a:rPr kumimoji="1" lang="en-US" altLang="ja-JP" sz="1400" dirty="0" smtClean="0"/>
                <a:t>)</a:t>
              </a:r>
              <a:endParaRPr kumimoji="1" lang="ja-JP" altLang="en-US" sz="1400" dirty="0"/>
            </a:p>
          </p:txBody>
        </p:sp>
      </p:grpSp>
      <p:sp>
        <p:nvSpPr>
          <p:cNvPr id="13" name="テキスト ボックス 12"/>
          <p:cNvSpPr txBox="1"/>
          <p:nvPr/>
        </p:nvSpPr>
        <p:spPr>
          <a:xfrm>
            <a:off x="7092280" y="5229200"/>
            <a:ext cx="1944216" cy="338554"/>
          </a:xfrm>
          <a:prstGeom prst="rect">
            <a:avLst/>
          </a:prstGeom>
          <a:noFill/>
        </p:spPr>
        <p:txBody>
          <a:bodyPr wrap="square" rtlCol="0">
            <a:spAutoFit/>
          </a:bodyPr>
          <a:lstStyle/>
          <a:p>
            <a:r>
              <a:rPr kumimoji="1" lang="ja-JP" altLang="en-US" sz="1600" dirty="0" smtClean="0"/>
              <a:t>寒気移流：凝結過程</a:t>
            </a:r>
            <a:endParaRPr kumimoji="1" lang="ja-JP" altLang="en-US" sz="1600" dirty="0"/>
          </a:p>
        </p:txBody>
      </p:sp>
      <p:sp>
        <p:nvSpPr>
          <p:cNvPr id="43" name="テキスト ボックス 42"/>
          <p:cNvSpPr txBox="1"/>
          <p:nvPr/>
        </p:nvSpPr>
        <p:spPr>
          <a:xfrm>
            <a:off x="7092280" y="4581128"/>
            <a:ext cx="1944216" cy="584776"/>
          </a:xfrm>
          <a:prstGeom prst="rect">
            <a:avLst/>
          </a:prstGeom>
          <a:noFill/>
        </p:spPr>
        <p:txBody>
          <a:bodyPr wrap="square" rtlCol="0">
            <a:spAutoFit/>
          </a:bodyPr>
          <a:lstStyle/>
          <a:p>
            <a:r>
              <a:rPr lang="ja-JP" altLang="en-US" sz="1600" dirty="0" smtClean="0"/>
              <a:t>暖気</a:t>
            </a:r>
            <a:r>
              <a:rPr kumimoji="1" lang="ja-JP" altLang="en-US" sz="1600" dirty="0" smtClean="0"/>
              <a:t>移流：衝突併合過程</a:t>
            </a:r>
            <a:endParaRPr kumimoji="1" lang="ja-JP" altLang="en-US" sz="1600" dirty="0"/>
          </a:p>
        </p:txBody>
      </p:sp>
      <p:sp>
        <p:nvSpPr>
          <p:cNvPr id="14" name="テキスト ボックス 13"/>
          <p:cNvSpPr txBox="1"/>
          <p:nvPr/>
        </p:nvSpPr>
        <p:spPr>
          <a:xfrm>
            <a:off x="6955921" y="3933056"/>
            <a:ext cx="2195736" cy="584776"/>
          </a:xfrm>
          <a:prstGeom prst="rect">
            <a:avLst/>
          </a:prstGeom>
          <a:noFill/>
        </p:spPr>
        <p:txBody>
          <a:bodyPr wrap="square" rtlCol="0">
            <a:spAutoFit/>
          </a:bodyPr>
          <a:lstStyle/>
          <a:p>
            <a:r>
              <a:rPr kumimoji="1" lang="ja-JP" altLang="en-US" sz="1600" dirty="0" smtClean="0"/>
              <a:t>雲粒有効半径</a:t>
            </a:r>
            <a:r>
              <a:rPr kumimoji="1" lang="en-US" altLang="ja-JP" sz="1600" dirty="0" smtClean="0"/>
              <a:t>(MODIS)</a:t>
            </a:r>
            <a:r>
              <a:rPr lang="ja-JP" altLang="en-US" sz="1600" dirty="0" smtClean="0"/>
              <a:t>の解析から</a:t>
            </a:r>
            <a:endParaRPr kumimoji="1" lang="ja-JP" altLang="en-US" sz="1600" dirty="0"/>
          </a:p>
        </p:txBody>
      </p:sp>
      <p:sp>
        <p:nvSpPr>
          <p:cNvPr id="15" name="テキスト ボックス 14"/>
          <p:cNvSpPr txBox="1"/>
          <p:nvPr/>
        </p:nvSpPr>
        <p:spPr>
          <a:xfrm>
            <a:off x="9276" y="4365104"/>
            <a:ext cx="1250356" cy="738664"/>
          </a:xfrm>
          <a:prstGeom prst="rect">
            <a:avLst/>
          </a:prstGeom>
          <a:noFill/>
        </p:spPr>
        <p:txBody>
          <a:bodyPr wrap="square" rtlCol="0">
            <a:spAutoFit/>
          </a:bodyPr>
          <a:lstStyle/>
          <a:p>
            <a:r>
              <a:rPr kumimoji="1" lang="ja-JP" altLang="en-US" sz="1400" dirty="0" smtClean="0"/>
              <a:t>雲水量と温位の鉛直断面（</a:t>
            </a:r>
            <a:r>
              <a:rPr lang="en-US" altLang="ja-JP" sz="1400" dirty="0"/>
              <a:t>170E-</a:t>
            </a:r>
            <a:r>
              <a:rPr lang="en-US" altLang="ja-JP" sz="1400" dirty="0" smtClean="0"/>
              <a:t>170W</a:t>
            </a:r>
            <a:r>
              <a:rPr lang="ja-JP" altLang="en-US" sz="1400" dirty="0" smtClean="0"/>
              <a:t>）</a:t>
            </a:r>
            <a:endParaRPr kumimoji="1" lang="ja-JP" altLang="en-US" sz="1400" dirty="0"/>
          </a:p>
        </p:txBody>
      </p:sp>
      <p:sp>
        <p:nvSpPr>
          <p:cNvPr id="39" name="テキスト ボックス 38"/>
          <p:cNvSpPr txBox="1"/>
          <p:nvPr/>
        </p:nvSpPr>
        <p:spPr>
          <a:xfrm>
            <a:off x="2843808" y="3861048"/>
            <a:ext cx="1368152" cy="369332"/>
          </a:xfrm>
          <a:prstGeom prst="rect">
            <a:avLst/>
          </a:prstGeom>
          <a:noFill/>
        </p:spPr>
        <p:txBody>
          <a:bodyPr wrap="square" rtlCol="0">
            <a:spAutoFit/>
          </a:bodyPr>
          <a:lstStyle/>
          <a:p>
            <a:r>
              <a:rPr lang="ja-JP" altLang="en-US" dirty="0" smtClean="0"/>
              <a:t>暖気</a:t>
            </a:r>
            <a:r>
              <a:rPr kumimoji="1" lang="ja-JP" altLang="en-US" dirty="0" smtClean="0"/>
              <a:t>移流</a:t>
            </a:r>
            <a:endParaRPr lang="en-US" altLang="ja-JP" dirty="0"/>
          </a:p>
        </p:txBody>
      </p:sp>
      <p:sp>
        <p:nvSpPr>
          <p:cNvPr id="45" name="正方形/長方形 44"/>
          <p:cNvSpPr/>
          <p:nvPr/>
        </p:nvSpPr>
        <p:spPr>
          <a:xfrm>
            <a:off x="3190781" y="5939988"/>
            <a:ext cx="877163" cy="369332"/>
          </a:xfrm>
          <a:prstGeom prst="rect">
            <a:avLst/>
          </a:prstGeom>
        </p:spPr>
        <p:txBody>
          <a:bodyPr wrap="none">
            <a:spAutoFit/>
          </a:bodyPr>
          <a:lstStyle/>
          <a:p>
            <a:r>
              <a:rPr lang="ja-JP" altLang="en-US" dirty="0">
                <a:solidFill>
                  <a:prstClr val="black"/>
                </a:solidFill>
              </a:rPr>
              <a:t>移流霧</a:t>
            </a:r>
            <a:endParaRPr lang="ja-JP" altLang="en-US" dirty="0"/>
          </a:p>
        </p:txBody>
      </p:sp>
    </p:spTree>
    <p:extLst>
      <p:ext uri="{BB962C8B-B14F-4D97-AF65-F5344CB8AC3E}">
        <p14:creationId xmlns:p14="http://schemas.microsoft.com/office/powerpoint/2010/main" val="425508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yield_mir_HokChu.bmp"/>
          <p:cNvPicPr>
            <a:picLocks noChangeAspect="1"/>
          </p:cNvPicPr>
          <p:nvPr/>
        </p:nvPicPr>
        <p:blipFill rotWithShape="1">
          <a:blip r:embed="rId2" cstate="print">
            <a:extLst>
              <a:ext uri="{28A0092B-C50C-407E-A947-70E740481C1C}">
                <a14:useLocalDpi xmlns:a14="http://schemas.microsoft.com/office/drawing/2010/main" val="0"/>
              </a:ext>
            </a:extLst>
          </a:blip>
          <a:srcRect l="1444" r="39556" b="39151"/>
          <a:stretch/>
        </p:blipFill>
        <p:spPr>
          <a:xfrm>
            <a:off x="115804" y="1052736"/>
            <a:ext cx="3952140" cy="2880320"/>
          </a:xfrm>
          <a:prstGeom prst="rect">
            <a:avLst/>
          </a:prstGeom>
        </p:spPr>
      </p:pic>
      <p:sp>
        <p:nvSpPr>
          <p:cNvPr id="5" name="テキスト ボックス 4"/>
          <p:cNvSpPr txBox="1"/>
          <p:nvPr/>
        </p:nvSpPr>
        <p:spPr>
          <a:xfrm>
            <a:off x="0" y="-12868"/>
            <a:ext cx="9144000" cy="584776"/>
          </a:xfrm>
          <a:prstGeom prst="rect">
            <a:avLst/>
          </a:prstGeom>
          <a:solidFill>
            <a:srgbClr val="DCE6F2"/>
          </a:solidFill>
        </p:spPr>
        <p:txBody>
          <a:bodyPr wrap="square" rtlCol="0">
            <a:spAutoFit/>
          </a:bodyPr>
          <a:lstStyle/>
          <a:p>
            <a:pPr algn="ctr">
              <a:spcBef>
                <a:spcPct val="0"/>
              </a:spcBef>
            </a:pPr>
            <a:r>
              <a:rPr lang="ja-JP" altLang="en-US" sz="3200" dirty="0">
                <a:solidFill>
                  <a:srgbClr val="000000"/>
                </a:solidFill>
              </a:rPr>
              <a:t>東北地方の農業の温暖化適応</a:t>
            </a:r>
            <a:r>
              <a:rPr lang="ja-JP" altLang="en-US" sz="3200" dirty="0" smtClean="0">
                <a:solidFill>
                  <a:srgbClr val="000000"/>
                </a:solidFill>
              </a:rPr>
              <a:t>策</a:t>
            </a:r>
            <a:endParaRPr lang="en-US" altLang="ja-JP" sz="3200" dirty="0">
              <a:solidFill>
                <a:srgbClr val="000000"/>
              </a:solidFill>
            </a:endParaRPr>
          </a:p>
        </p:txBody>
      </p:sp>
      <p:sp>
        <p:nvSpPr>
          <p:cNvPr id="6" name="テキスト ボックス 5"/>
          <p:cNvSpPr txBox="1"/>
          <p:nvPr/>
        </p:nvSpPr>
        <p:spPr>
          <a:xfrm>
            <a:off x="35496" y="4285545"/>
            <a:ext cx="4104456" cy="1015663"/>
          </a:xfrm>
          <a:prstGeom prst="rect">
            <a:avLst/>
          </a:prstGeom>
          <a:noFill/>
        </p:spPr>
        <p:txBody>
          <a:bodyPr wrap="square" rtlCol="0">
            <a:spAutoFit/>
          </a:bodyPr>
          <a:lstStyle/>
          <a:p>
            <a:r>
              <a:rPr lang="ja-JP" altLang="en-US" sz="2000" dirty="0" smtClean="0"/>
              <a:t>図</a:t>
            </a:r>
            <a:r>
              <a:rPr lang="en-US" altLang="ja-JP" sz="2000" dirty="0" smtClean="0"/>
              <a:t>: </a:t>
            </a:r>
            <a:r>
              <a:rPr lang="ja-JP" altLang="en-US" sz="2000" dirty="0" smtClean="0"/>
              <a:t>最大収量を達成する品種の分布</a:t>
            </a:r>
            <a:endParaRPr lang="en-US" altLang="ja-JP" sz="2000" dirty="0" smtClean="0"/>
          </a:p>
          <a:p>
            <a:r>
              <a:rPr lang="en-US" altLang="ja-JP" sz="2000" dirty="0" smtClean="0"/>
              <a:t>(a) </a:t>
            </a:r>
            <a:r>
              <a:rPr lang="ja-JP" altLang="en-US" sz="2000" dirty="0" smtClean="0"/>
              <a:t>現在気候</a:t>
            </a:r>
            <a:r>
              <a:rPr lang="en-US" altLang="ja-JP" sz="2000" dirty="0" smtClean="0"/>
              <a:t>(1981-2000</a:t>
            </a:r>
            <a:r>
              <a:rPr lang="ja-JP" altLang="en-US" sz="2000" dirty="0" smtClean="0"/>
              <a:t>平均</a:t>
            </a:r>
            <a:r>
              <a:rPr lang="en-US" altLang="ja-JP" sz="2000" dirty="0" smtClean="0"/>
              <a:t>) </a:t>
            </a:r>
          </a:p>
          <a:p>
            <a:r>
              <a:rPr lang="en-US" altLang="ja-JP" sz="2000" dirty="0" smtClean="0"/>
              <a:t>(b) </a:t>
            </a:r>
            <a:r>
              <a:rPr lang="ja-JP" altLang="en-US" sz="2000" dirty="0" smtClean="0"/>
              <a:t>将来気候</a:t>
            </a:r>
            <a:r>
              <a:rPr lang="en-US" altLang="ja-JP" sz="2000" dirty="0" smtClean="0"/>
              <a:t>(2081-2099</a:t>
            </a:r>
            <a:r>
              <a:rPr lang="ja-JP" altLang="en-US" sz="2000" dirty="0" smtClean="0"/>
              <a:t>平均</a:t>
            </a:r>
            <a:r>
              <a:rPr lang="en-US" altLang="ja-JP" sz="2000" dirty="0" smtClean="0"/>
              <a:t>)</a:t>
            </a:r>
          </a:p>
        </p:txBody>
      </p:sp>
      <p:sp>
        <p:nvSpPr>
          <p:cNvPr id="15" name="テキスト ボックス 14"/>
          <p:cNvSpPr txBox="1"/>
          <p:nvPr/>
        </p:nvSpPr>
        <p:spPr>
          <a:xfrm>
            <a:off x="527757" y="663079"/>
            <a:ext cx="3180147" cy="461665"/>
          </a:xfrm>
          <a:prstGeom prst="rect">
            <a:avLst/>
          </a:prstGeom>
          <a:noFill/>
        </p:spPr>
        <p:txBody>
          <a:bodyPr wrap="square" rtlCol="0">
            <a:spAutoFit/>
          </a:bodyPr>
          <a:lstStyle/>
          <a:p>
            <a:pPr algn="ctr"/>
            <a:r>
              <a:rPr kumimoji="1" lang="ja-JP" altLang="en-US" sz="2400" u="sng" dirty="0" smtClean="0">
                <a:solidFill>
                  <a:schemeClr val="accent3">
                    <a:lumMod val="75000"/>
                  </a:schemeClr>
                </a:solidFill>
              </a:rPr>
              <a:t>推奨栽培品種の検討</a:t>
            </a:r>
            <a:endParaRPr kumimoji="1" lang="ja-JP" altLang="en-US" sz="2400" u="sng" dirty="0">
              <a:solidFill>
                <a:schemeClr val="accent3">
                  <a:lumMod val="75000"/>
                </a:schemeClr>
              </a:solidFill>
            </a:endParaRPr>
          </a:p>
        </p:txBody>
      </p:sp>
      <p:sp>
        <p:nvSpPr>
          <p:cNvPr id="19" name="テキスト ボックス 18"/>
          <p:cNvSpPr txBox="1"/>
          <p:nvPr/>
        </p:nvSpPr>
        <p:spPr>
          <a:xfrm>
            <a:off x="2483768" y="3861048"/>
            <a:ext cx="1440160" cy="400110"/>
          </a:xfrm>
          <a:prstGeom prst="rect">
            <a:avLst/>
          </a:prstGeom>
          <a:solidFill>
            <a:srgbClr val="FFFFFF"/>
          </a:solidFill>
        </p:spPr>
        <p:txBody>
          <a:bodyPr wrap="square" rtlCol="0">
            <a:spAutoFit/>
          </a:bodyPr>
          <a:lstStyle/>
          <a:p>
            <a:r>
              <a:rPr kumimoji="1" lang="ja-JP" altLang="en-US" sz="2000" b="1" u="sng" dirty="0" smtClean="0">
                <a:solidFill>
                  <a:srgbClr val="FF0000"/>
                </a:solidFill>
              </a:rPr>
              <a:t>中京品種</a:t>
            </a:r>
            <a:endParaRPr kumimoji="1" lang="ja-JP" altLang="en-US" sz="2000" b="1" u="sng" dirty="0">
              <a:solidFill>
                <a:srgbClr val="FF0000"/>
              </a:solidFill>
            </a:endParaRPr>
          </a:p>
        </p:txBody>
      </p:sp>
      <p:sp>
        <p:nvSpPr>
          <p:cNvPr id="20" name="テキスト ボックス 19"/>
          <p:cNvSpPr txBox="1"/>
          <p:nvPr/>
        </p:nvSpPr>
        <p:spPr>
          <a:xfrm>
            <a:off x="107504" y="3861048"/>
            <a:ext cx="2232248" cy="400110"/>
          </a:xfrm>
          <a:prstGeom prst="rect">
            <a:avLst/>
          </a:prstGeom>
          <a:solidFill>
            <a:srgbClr val="FFFFFF"/>
          </a:solidFill>
        </p:spPr>
        <p:txBody>
          <a:bodyPr wrap="square" rtlCol="0">
            <a:spAutoFit/>
          </a:bodyPr>
          <a:lstStyle/>
          <a:p>
            <a:pPr algn="ctr"/>
            <a:r>
              <a:rPr lang="ja-JP" altLang="en-US" sz="2000" b="1" u="sng" dirty="0" smtClean="0">
                <a:solidFill>
                  <a:srgbClr val="3366FF"/>
                </a:solidFill>
              </a:rPr>
              <a:t>北海道・東北品種</a:t>
            </a:r>
            <a:endParaRPr kumimoji="1" lang="ja-JP" altLang="en-US" sz="2000" b="1" u="sng" dirty="0">
              <a:solidFill>
                <a:srgbClr val="3366FF"/>
              </a:solidFill>
            </a:endParaRPr>
          </a:p>
        </p:txBody>
      </p:sp>
      <p:sp>
        <p:nvSpPr>
          <p:cNvPr id="14" name="テキスト ボックス 13"/>
          <p:cNvSpPr txBox="1"/>
          <p:nvPr/>
        </p:nvSpPr>
        <p:spPr>
          <a:xfrm>
            <a:off x="4067944" y="3416657"/>
            <a:ext cx="5040560" cy="2100575"/>
          </a:xfrm>
          <a:prstGeom prst="rect">
            <a:avLst/>
          </a:prstGeom>
          <a:noFill/>
        </p:spPr>
        <p:txBody>
          <a:bodyPr wrap="square" rtlCol="0">
            <a:spAutoFit/>
          </a:bodyPr>
          <a:lstStyle/>
          <a:p>
            <a:r>
              <a:rPr lang="ja-JP" altLang="en-US" sz="2400" dirty="0">
                <a:solidFill>
                  <a:schemeClr val="tx2">
                    <a:lumMod val="60000"/>
                    <a:lumOff val="40000"/>
                  </a:schemeClr>
                </a:solidFill>
              </a:rPr>
              <a:t>葉面保水量：</a:t>
            </a:r>
            <a:endParaRPr lang="en-US" altLang="ja-JP" sz="2400" dirty="0">
              <a:solidFill>
                <a:schemeClr val="tx2">
                  <a:lumMod val="60000"/>
                  <a:lumOff val="40000"/>
                </a:schemeClr>
              </a:solidFill>
            </a:endParaRPr>
          </a:p>
          <a:p>
            <a:r>
              <a:rPr lang="ja-JP" altLang="ja-JP" sz="2400" dirty="0">
                <a:solidFill>
                  <a:schemeClr val="tx2">
                    <a:lumMod val="60000"/>
                    <a:lumOff val="40000"/>
                  </a:schemeClr>
                </a:solidFill>
              </a:rPr>
              <a:t>　</a:t>
            </a:r>
            <a:r>
              <a:rPr lang="ja-JP" altLang="en-US" sz="2400" dirty="0" smtClean="0">
                <a:solidFill>
                  <a:schemeClr val="tx2">
                    <a:lumMod val="60000"/>
                    <a:lumOff val="40000"/>
                  </a:schemeClr>
                </a:solidFill>
              </a:rPr>
              <a:t>い</a:t>
            </a:r>
            <a:r>
              <a:rPr lang="ja-JP" altLang="en-US" sz="2400" dirty="0">
                <a:solidFill>
                  <a:schemeClr val="tx2">
                    <a:lumMod val="60000"/>
                    <a:lumOff val="40000"/>
                  </a:schemeClr>
                </a:solidFill>
              </a:rPr>
              <a:t>もち病感染リスクの低下を示唆</a:t>
            </a:r>
          </a:p>
          <a:p>
            <a:endParaRPr lang="en-US" altLang="ja-JP" sz="1050" dirty="0" smtClean="0">
              <a:solidFill>
                <a:srgbClr val="77933C"/>
              </a:solidFill>
            </a:endParaRPr>
          </a:p>
          <a:p>
            <a:r>
              <a:rPr lang="ja-JP" altLang="en-US" sz="2400" dirty="0" smtClean="0">
                <a:solidFill>
                  <a:srgbClr val="77933C"/>
                </a:solidFill>
              </a:rPr>
              <a:t>収量・品種：</a:t>
            </a:r>
            <a:endParaRPr kumimoji="1" lang="en-US" altLang="ja-JP" sz="2400" dirty="0" smtClean="0">
              <a:solidFill>
                <a:srgbClr val="77933C"/>
              </a:solidFill>
            </a:endParaRPr>
          </a:p>
          <a:p>
            <a:r>
              <a:rPr kumimoji="1" lang="ja-JP" altLang="en-US" sz="2400" dirty="0" smtClean="0">
                <a:solidFill>
                  <a:srgbClr val="77933C"/>
                </a:solidFill>
              </a:rPr>
              <a:t>　東北・北海道品種</a:t>
            </a:r>
            <a:r>
              <a:rPr lang="ja-JP" altLang="en-US" sz="2400" dirty="0" smtClean="0">
                <a:solidFill>
                  <a:srgbClr val="77933C"/>
                </a:solidFill>
              </a:rPr>
              <a:t>：北部で最大収量</a:t>
            </a:r>
            <a:endParaRPr lang="en-US" altLang="ja-JP" sz="2400" dirty="0" smtClean="0">
              <a:solidFill>
                <a:srgbClr val="77933C"/>
              </a:solidFill>
            </a:endParaRPr>
          </a:p>
          <a:p>
            <a:r>
              <a:rPr kumimoji="1" lang="ja-JP" altLang="en-US" sz="2400" dirty="0" smtClean="0">
                <a:solidFill>
                  <a:srgbClr val="77933C"/>
                </a:solidFill>
              </a:rPr>
              <a:t>　耐高温品種</a:t>
            </a:r>
            <a:r>
              <a:rPr lang="ja-JP" altLang="en-US" sz="2400" dirty="0" smtClean="0">
                <a:solidFill>
                  <a:srgbClr val="77933C"/>
                </a:solidFill>
              </a:rPr>
              <a:t>：</a:t>
            </a:r>
            <a:r>
              <a:rPr kumimoji="1" lang="ja-JP" altLang="en-US" sz="2400" dirty="0" smtClean="0">
                <a:solidFill>
                  <a:srgbClr val="77933C"/>
                </a:solidFill>
              </a:rPr>
              <a:t>東日本</a:t>
            </a:r>
            <a:r>
              <a:rPr lang="ja-JP" altLang="en-US" sz="2400" dirty="0" smtClean="0">
                <a:solidFill>
                  <a:srgbClr val="77933C"/>
                </a:solidFill>
              </a:rPr>
              <a:t>で主</a:t>
            </a:r>
            <a:r>
              <a:rPr kumimoji="1" lang="ja-JP" altLang="en-US" sz="2400" dirty="0" smtClean="0">
                <a:solidFill>
                  <a:srgbClr val="77933C"/>
                </a:solidFill>
              </a:rPr>
              <a:t>となりうる</a:t>
            </a:r>
            <a:endParaRPr kumimoji="1" lang="en-US" altLang="ja-JP" sz="2400" dirty="0" smtClean="0">
              <a:solidFill>
                <a:srgbClr val="77933C"/>
              </a:solidFill>
            </a:endParaRPr>
          </a:p>
        </p:txBody>
      </p:sp>
      <p:sp>
        <p:nvSpPr>
          <p:cNvPr id="16" name="テキスト ボックス 15"/>
          <p:cNvSpPr txBox="1"/>
          <p:nvPr/>
        </p:nvSpPr>
        <p:spPr>
          <a:xfrm>
            <a:off x="4644008" y="663079"/>
            <a:ext cx="3960440" cy="461665"/>
          </a:xfrm>
          <a:prstGeom prst="rect">
            <a:avLst/>
          </a:prstGeom>
          <a:solidFill>
            <a:srgbClr val="FFFFFF"/>
          </a:solidFill>
        </p:spPr>
        <p:txBody>
          <a:bodyPr wrap="square" rtlCol="0">
            <a:spAutoFit/>
          </a:bodyPr>
          <a:lstStyle/>
          <a:p>
            <a:pPr algn="ctr"/>
            <a:r>
              <a:rPr kumimoji="1" lang="ja-JP" altLang="en-US" sz="2400" u="sng" dirty="0" smtClean="0">
                <a:solidFill>
                  <a:srgbClr val="558ED5"/>
                </a:solidFill>
              </a:rPr>
              <a:t>葉面保水量の将来</a:t>
            </a:r>
            <a:r>
              <a:rPr lang="ja-JP" altLang="en-US" sz="2400" u="sng" dirty="0" smtClean="0">
                <a:solidFill>
                  <a:srgbClr val="558ED5"/>
                </a:solidFill>
              </a:rPr>
              <a:t>見通し</a:t>
            </a:r>
            <a:endParaRPr kumimoji="1" lang="ja-JP" altLang="en-US" sz="2400" u="sng" dirty="0">
              <a:solidFill>
                <a:srgbClr val="558ED5"/>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949131017"/>
              </p:ext>
            </p:extLst>
          </p:nvPr>
        </p:nvGraphicFramePr>
        <p:xfrm>
          <a:off x="4091056" y="1268760"/>
          <a:ext cx="4945440" cy="2055728"/>
        </p:xfrm>
        <a:graphic>
          <a:graphicData uri="http://schemas.openxmlformats.org/drawingml/2006/table">
            <a:tbl>
              <a:tblPr firstRow="1" bandRow="1">
                <a:tableStyleId>{5C22544A-7EE6-4342-B048-85BDC9FD1C3A}</a:tableStyleId>
              </a:tblPr>
              <a:tblGrid>
                <a:gridCol w="2109795"/>
                <a:gridCol w="1179768"/>
                <a:gridCol w="1179768"/>
                <a:gridCol w="476109"/>
              </a:tblGrid>
              <a:tr h="370840">
                <a:tc>
                  <a:txBody>
                    <a:bodyPr/>
                    <a:lstStyle/>
                    <a:p>
                      <a:r>
                        <a:rPr kumimoji="1" lang="en-US" altLang="ja-JP" dirty="0" smtClean="0"/>
                        <a:t>MIROC5</a:t>
                      </a:r>
                      <a:r>
                        <a:rPr kumimoji="1" lang="en-US" altLang="ja-JP" baseline="0" dirty="0" smtClean="0"/>
                        <a:t> w/ RCP4.5</a:t>
                      </a:r>
                      <a:endParaRPr kumimoji="1" lang="ja-JP" altLang="en-US" dirty="0"/>
                    </a:p>
                  </a:txBody>
                  <a:tcPr/>
                </a:tc>
                <a:tc>
                  <a:txBody>
                    <a:bodyPr/>
                    <a:lstStyle/>
                    <a:p>
                      <a:r>
                        <a:rPr kumimoji="1" lang="en-US" altLang="ja-JP" dirty="0" smtClean="0"/>
                        <a:t>p: </a:t>
                      </a:r>
                    </a:p>
                    <a:p>
                      <a:r>
                        <a:rPr kumimoji="1" lang="en-US" altLang="ja-JP" dirty="0" smtClean="0"/>
                        <a:t>1981-2000</a:t>
                      </a:r>
                      <a:endParaRPr kumimoji="1" lang="ja-JP" altLang="en-US" dirty="0"/>
                    </a:p>
                  </a:txBody>
                  <a:tcPr/>
                </a:tc>
                <a:tc>
                  <a:txBody>
                    <a:bodyPr/>
                    <a:lstStyle/>
                    <a:p>
                      <a:r>
                        <a:rPr kumimoji="1" lang="en-US" altLang="ja-JP" dirty="0" smtClean="0"/>
                        <a:t>f: </a:t>
                      </a:r>
                    </a:p>
                    <a:p>
                      <a:r>
                        <a:rPr kumimoji="1" lang="en-US" altLang="ja-JP" dirty="0" smtClean="0"/>
                        <a:t>2081-2099</a:t>
                      </a:r>
                      <a:endParaRPr kumimoji="1" lang="ja-JP" altLang="en-US" dirty="0"/>
                    </a:p>
                  </a:txBody>
                  <a:tcPr/>
                </a:tc>
                <a:tc>
                  <a:txBody>
                    <a:bodyPr/>
                    <a:lstStyle/>
                    <a:p>
                      <a:r>
                        <a:rPr kumimoji="1" lang="en-US" altLang="ja-JP" dirty="0" smtClean="0"/>
                        <a:t>f/p</a:t>
                      </a:r>
                      <a:endParaRPr kumimoji="1" lang="ja-JP" altLang="en-US" dirty="0"/>
                    </a:p>
                  </a:txBody>
                  <a:tcPr/>
                </a:tc>
              </a:tr>
              <a:tr h="370840">
                <a:tc>
                  <a:txBody>
                    <a:bodyPr/>
                    <a:lstStyle/>
                    <a:p>
                      <a:r>
                        <a:rPr kumimoji="1" lang="ja-JP" altLang="en-US" dirty="0" smtClean="0"/>
                        <a:t>降水強度</a:t>
                      </a:r>
                      <a:r>
                        <a:rPr kumimoji="1" lang="en-US" altLang="ja-JP" dirty="0" smtClean="0"/>
                        <a:t>(mm day</a:t>
                      </a:r>
                      <a:r>
                        <a:rPr kumimoji="1" lang="en-US" altLang="ja-JP" baseline="30000" dirty="0" smtClean="0"/>
                        <a:t>-1</a:t>
                      </a:r>
                      <a:r>
                        <a:rPr kumimoji="1" lang="en-US" altLang="ja-JP" dirty="0" smtClean="0"/>
                        <a:t>)</a:t>
                      </a:r>
                      <a:endParaRPr kumimoji="1" lang="ja-JP" altLang="en-US" dirty="0"/>
                    </a:p>
                  </a:txBody>
                  <a:tcPr/>
                </a:tc>
                <a:tc>
                  <a:txBody>
                    <a:bodyPr/>
                    <a:lstStyle/>
                    <a:p>
                      <a:r>
                        <a:rPr kumimoji="1" lang="en-US" altLang="ja-JP" dirty="0" smtClean="0"/>
                        <a:t>10.9</a:t>
                      </a:r>
                      <a:endParaRPr kumimoji="1" lang="ja-JP" altLang="en-US" dirty="0"/>
                    </a:p>
                  </a:txBody>
                  <a:tcPr/>
                </a:tc>
                <a:tc>
                  <a:txBody>
                    <a:bodyPr/>
                    <a:lstStyle/>
                    <a:p>
                      <a:r>
                        <a:rPr kumimoji="1" lang="en-US" altLang="ja-JP" dirty="0" smtClean="0"/>
                        <a:t>12.5</a:t>
                      </a:r>
                      <a:endParaRPr kumimoji="1" lang="ja-JP" altLang="en-US" dirty="0"/>
                    </a:p>
                  </a:txBody>
                  <a:tcPr/>
                </a:tc>
                <a:tc>
                  <a:txBody>
                    <a:bodyPr/>
                    <a:lstStyle/>
                    <a:p>
                      <a:r>
                        <a:rPr kumimoji="1" lang="en-US" altLang="ja-JP" dirty="0" smtClean="0"/>
                        <a:t>1.1</a:t>
                      </a:r>
                      <a:endParaRPr kumimoji="1" lang="ja-JP" altLang="en-US" dirty="0"/>
                    </a:p>
                  </a:txBody>
                  <a:tcPr/>
                </a:tc>
              </a:tr>
              <a:tr h="370840">
                <a:tc>
                  <a:txBody>
                    <a:bodyPr/>
                    <a:lstStyle/>
                    <a:p>
                      <a:r>
                        <a:rPr kumimoji="1" lang="ja-JP" altLang="en-US" dirty="0" smtClean="0"/>
                        <a:t>降水頻度</a:t>
                      </a:r>
                      <a:endParaRPr kumimoji="1" lang="ja-JP" altLang="en-US" dirty="0"/>
                    </a:p>
                  </a:txBody>
                  <a:tcPr/>
                </a:tc>
                <a:tc>
                  <a:txBody>
                    <a:bodyPr/>
                    <a:lstStyle/>
                    <a:p>
                      <a:r>
                        <a:rPr kumimoji="1" lang="en-US" altLang="ja-JP" dirty="0" smtClean="0"/>
                        <a:t>0.37</a:t>
                      </a:r>
                      <a:endParaRPr kumimoji="1" lang="ja-JP" altLang="en-US" dirty="0"/>
                    </a:p>
                  </a:txBody>
                  <a:tcPr/>
                </a:tc>
                <a:tc>
                  <a:txBody>
                    <a:bodyPr/>
                    <a:lstStyle/>
                    <a:p>
                      <a:r>
                        <a:rPr kumimoji="1" lang="en-US" altLang="ja-JP" dirty="0" smtClean="0"/>
                        <a:t>0.34</a:t>
                      </a:r>
                      <a:endParaRPr kumimoji="1" lang="ja-JP" altLang="en-US" dirty="0"/>
                    </a:p>
                  </a:txBody>
                  <a:tcPr/>
                </a:tc>
                <a:tc>
                  <a:txBody>
                    <a:bodyPr/>
                    <a:lstStyle/>
                    <a:p>
                      <a:r>
                        <a:rPr kumimoji="1" lang="en-US" altLang="ja-JP" dirty="0" smtClean="0"/>
                        <a:t>0.9</a:t>
                      </a:r>
                      <a:endParaRPr kumimoji="1" lang="ja-JP" altLang="en-US" dirty="0"/>
                    </a:p>
                  </a:txBody>
                  <a:tcPr/>
                </a:tc>
              </a:tr>
              <a:tr h="39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濡れ継続時間</a:t>
                      </a:r>
                      <a:r>
                        <a:rPr kumimoji="1" lang="en-US" altLang="ja-JP" b="1" dirty="0" smtClean="0"/>
                        <a:t> (</a:t>
                      </a:r>
                      <a:r>
                        <a:rPr kumimoji="1" lang="en-US" altLang="ja-JP" b="1" dirty="0" err="1" smtClean="0"/>
                        <a:t>hr</a:t>
                      </a:r>
                      <a:r>
                        <a:rPr kumimoji="1" lang="en-US" altLang="ja-JP" b="1" dirty="0" smtClean="0"/>
                        <a:t>)</a:t>
                      </a:r>
                      <a:endParaRPr kumimoji="1" lang="ja-JP" altLang="en-US" b="1" dirty="0" smtClean="0"/>
                    </a:p>
                  </a:txBody>
                  <a:tcPr/>
                </a:tc>
                <a:tc>
                  <a:txBody>
                    <a:bodyPr/>
                    <a:lstStyle/>
                    <a:p>
                      <a:r>
                        <a:rPr kumimoji="1" lang="en-US" altLang="ja-JP" b="1" dirty="0" smtClean="0">
                          <a:solidFill>
                            <a:srgbClr val="3366FF"/>
                          </a:solidFill>
                        </a:rPr>
                        <a:t>18.2</a:t>
                      </a:r>
                      <a:endParaRPr kumimoji="1" lang="ja-JP" altLang="en-US" b="1" dirty="0">
                        <a:solidFill>
                          <a:srgbClr val="3366FF"/>
                        </a:solidFill>
                      </a:endParaRPr>
                    </a:p>
                  </a:txBody>
                  <a:tcPr/>
                </a:tc>
                <a:tc>
                  <a:txBody>
                    <a:bodyPr/>
                    <a:lstStyle/>
                    <a:p>
                      <a:r>
                        <a:rPr kumimoji="1" lang="en-US" altLang="ja-JP" b="1" dirty="0" smtClean="0">
                          <a:solidFill>
                            <a:srgbClr val="FF0000"/>
                          </a:solidFill>
                        </a:rPr>
                        <a:t>17.1</a:t>
                      </a:r>
                      <a:endParaRPr kumimoji="1" lang="ja-JP" altLang="en-US" b="1" dirty="0">
                        <a:solidFill>
                          <a:srgbClr val="FF0000"/>
                        </a:solidFill>
                      </a:endParaRPr>
                    </a:p>
                  </a:txBody>
                  <a:tcPr/>
                </a:tc>
                <a:tc>
                  <a:txBody>
                    <a:bodyPr/>
                    <a:lstStyle/>
                    <a:p>
                      <a:r>
                        <a:rPr kumimoji="1" lang="en-US" altLang="ja-JP" b="1" dirty="0" smtClean="0">
                          <a:solidFill>
                            <a:srgbClr val="FF0000"/>
                          </a:solidFill>
                        </a:rPr>
                        <a:t>0.9</a:t>
                      </a:r>
                      <a:endParaRPr kumimoji="1" lang="ja-JP" altLang="en-US" b="1" dirty="0">
                        <a:solidFill>
                          <a:srgbClr val="FF0000"/>
                        </a:solidFill>
                      </a:endParaRPr>
                    </a:p>
                  </a:txBody>
                  <a:tcPr/>
                </a:tc>
              </a:tr>
            </a:tbl>
          </a:graphicData>
        </a:graphic>
      </p:graphicFrame>
      <p:sp>
        <p:nvSpPr>
          <p:cNvPr id="17" name="テキスト ボックス 5"/>
          <p:cNvSpPr txBox="1">
            <a:spLocks noChangeArrowheads="1"/>
          </p:cNvSpPr>
          <p:nvPr/>
        </p:nvSpPr>
        <p:spPr bwMode="auto">
          <a:xfrm>
            <a:off x="0" y="5877272"/>
            <a:ext cx="9175847" cy="830997"/>
          </a:xfrm>
          <a:prstGeom prst="rect">
            <a:avLst/>
          </a:prstGeom>
          <a:no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smtClean="0">
                <a:solidFill>
                  <a:srgbClr val="000000"/>
                </a:solidFill>
                <a:latin typeface="Arial" charset="0"/>
              </a:rPr>
              <a:t>気候予測</a:t>
            </a:r>
            <a:r>
              <a:rPr lang="en-US" altLang="ja-JP" sz="2400" dirty="0" smtClean="0">
                <a:solidFill>
                  <a:srgbClr val="000000"/>
                </a:solidFill>
                <a:latin typeface="Arial" charset="0"/>
              </a:rPr>
              <a:t>→</a:t>
            </a:r>
            <a:r>
              <a:rPr lang="ja-JP" altLang="en-US" sz="2400" dirty="0" smtClean="0">
                <a:solidFill>
                  <a:srgbClr val="000000"/>
                </a:solidFill>
                <a:latin typeface="Arial" charset="0"/>
              </a:rPr>
              <a:t>　</a:t>
            </a:r>
            <a:endParaRPr lang="en-US" altLang="ja-JP" sz="2400" dirty="0" smtClean="0">
              <a:solidFill>
                <a:srgbClr val="000000"/>
              </a:solidFill>
              <a:latin typeface="Arial" charset="0"/>
            </a:endParaRPr>
          </a:p>
          <a:p>
            <a:pPr algn="ctr" eaLnBrk="1" hangingPunct="1">
              <a:spcBef>
                <a:spcPct val="0"/>
              </a:spcBef>
              <a:buFontTx/>
              <a:buNone/>
            </a:pPr>
            <a:r>
              <a:rPr lang="ja-JP" altLang="en-US" sz="2400" dirty="0" smtClean="0">
                <a:solidFill>
                  <a:srgbClr val="000000"/>
                </a:solidFill>
                <a:latin typeface="Arial" charset="0"/>
              </a:rPr>
              <a:t>適応策</a:t>
            </a:r>
            <a:r>
              <a:rPr lang="en-US" altLang="ja-JP" sz="2400" dirty="0" smtClean="0">
                <a:solidFill>
                  <a:srgbClr val="000000"/>
                </a:solidFill>
                <a:latin typeface="Arial" charset="0"/>
              </a:rPr>
              <a:t>: </a:t>
            </a:r>
            <a:r>
              <a:rPr lang="ja-JP" altLang="en-US" sz="2400" dirty="0" smtClean="0">
                <a:solidFill>
                  <a:srgbClr val="000000"/>
                </a:solidFill>
                <a:latin typeface="Arial" charset="0"/>
              </a:rPr>
              <a:t>推奨栽培品種の選定・病害リスクの予測・水資源管理に貢献</a:t>
            </a:r>
            <a:endParaRPr lang="en-US" altLang="ja-JP" sz="2400" dirty="0" smtClean="0">
              <a:solidFill>
                <a:srgbClr val="000000"/>
              </a:solidFill>
              <a:latin typeface="Arial" charset="0"/>
            </a:endParaRPr>
          </a:p>
        </p:txBody>
      </p:sp>
    </p:spTree>
    <p:extLst>
      <p:ext uri="{BB962C8B-B14F-4D97-AF65-F5344CB8AC3E}">
        <p14:creationId xmlns:p14="http://schemas.microsoft.com/office/powerpoint/2010/main" val="145501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8543</TotalTime>
  <Words>2282</Words>
  <Application>Microsoft Office PowerPoint</Application>
  <PresentationFormat>画面に合わせる (4:3)</PresentationFormat>
  <Paragraphs>365</Paragraphs>
  <Slides>16</Slides>
  <Notes>9</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年度計画と進行状況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東北大学理学研究科23年度計画： ダウンスケールのための物理過程スキームの改良と局地循環の研究</dc:title>
  <dc:creator>sawada</dc:creator>
  <cp:lastModifiedBy>ｘｘｘｘｘ</cp:lastModifiedBy>
  <cp:revision>1420</cp:revision>
  <cp:lastPrinted>2012-11-21T06:26:39Z</cp:lastPrinted>
  <dcterms:created xsi:type="dcterms:W3CDTF">2014-04-25T13:02:52Z</dcterms:created>
  <dcterms:modified xsi:type="dcterms:W3CDTF">2015-02-28T02:43:41Z</dcterms:modified>
</cp:coreProperties>
</file>