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5" r:id="rId2"/>
    <p:sldId id="470" r:id="rId3"/>
    <p:sldId id="435" r:id="rId4"/>
    <p:sldId id="475" r:id="rId5"/>
    <p:sldId id="560" r:id="rId6"/>
    <p:sldId id="471" r:id="rId7"/>
    <p:sldId id="419" r:id="rId8"/>
    <p:sldId id="422" r:id="rId9"/>
    <p:sldId id="472" r:id="rId10"/>
    <p:sldId id="562" r:id="rId11"/>
    <p:sldId id="492" r:id="rId12"/>
    <p:sldId id="491" r:id="rId13"/>
    <p:sldId id="507" r:id="rId14"/>
    <p:sldId id="558" r:id="rId15"/>
    <p:sldId id="509" r:id="rId16"/>
    <p:sldId id="504" r:id="rId17"/>
    <p:sldId id="505" r:id="rId18"/>
    <p:sldId id="514" r:id="rId19"/>
    <p:sldId id="474" r:id="rId20"/>
  </p:sldIdLst>
  <p:sldSz cx="9144000" cy="6858000" type="screen4x3"/>
  <p:notesSz cx="68072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CCFF99"/>
    <a:srgbClr val="FFFF00"/>
    <a:srgbClr val="FEA2D9"/>
    <a:srgbClr val="FF0000"/>
    <a:srgbClr val="003399"/>
    <a:srgbClr val="F7F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0" autoAdjust="0"/>
    <p:restoredTop sz="94080" autoAdjust="0"/>
  </p:normalViewPr>
  <p:slideViewPr>
    <p:cSldViewPr>
      <p:cViewPr varScale="1">
        <p:scale>
          <a:sx n="87" d="100"/>
          <a:sy n="87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313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2231" tIns="46116" rIns="92231" bIns="46116" rtlCol="0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51163" cy="498475"/>
          </a:xfrm>
          <a:prstGeom prst="rect">
            <a:avLst/>
          </a:prstGeom>
        </p:spPr>
        <p:txBody>
          <a:bodyPr vert="horz" lIns="92231" tIns="46116" rIns="92231" bIns="46116" rtlCol="0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41B4592-E98F-48EA-896D-890D5CB2C124}" type="datetimeFigureOut">
              <a:rPr lang="ja-JP" altLang="en-US"/>
              <a:pPr>
                <a:defRPr/>
              </a:pPr>
              <a:t>2015/3/2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1163" cy="498475"/>
          </a:xfrm>
          <a:prstGeom prst="rect">
            <a:avLst/>
          </a:prstGeom>
        </p:spPr>
        <p:txBody>
          <a:bodyPr vert="horz" lIns="92231" tIns="46116" rIns="92231" bIns="46116" rtlCol="0" anchor="b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51163" cy="498475"/>
          </a:xfrm>
          <a:prstGeom prst="rect">
            <a:avLst/>
          </a:prstGeom>
        </p:spPr>
        <p:txBody>
          <a:bodyPr vert="horz" lIns="92231" tIns="46116" rIns="92231" bIns="46116" rtlCol="0" anchor="b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3CED48B-ECC4-4C48-9816-8233F720651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348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1" tIns="46116" rIns="92231" bIns="461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1" tIns="46116" rIns="92231" bIns="461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45125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1" tIns="46116" rIns="92231" bIns="46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1" tIns="46116" rIns="92231" bIns="461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5625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1" tIns="46116" rIns="92231" bIns="461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F338AA4-8A84-41C2-A520-7FAFB52FFD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687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4538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7763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4963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65338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278A6BD-7527-4AFF-85AF-FF66ED29FD08}" type="slidenum">
              <a:rPr lang="en-US" altLang="ja-JP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827088" y="3644900"/>
            <a:ext cx="74898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" name="Picture 8" descr="jmalogo-c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平成</a:t>
            </a:r>
            <a:r>
              <a:rPr lang="en-US" altLang="ja-JP"/>
              <a:t>27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28</a:t>
            </a:r>
            <a:r>
              <a:rPr lang="ja-JP" altLang="en-US"/>
              <a:t>日</a:t>
            </a: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5225"/>
            <a:ext cx="38893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第</a:t>
            </a:r>
            <a:r>
              <a:rPr lang="en-US" altLang="ja-JP"/>
              <a:t>11</a:t>
            </a:r>
            <a:r>
              <a:rPr lang="ja-JP" altLang="en-US"/>
              <a:t>回　ヤマセ研究会</a:t>
            </a: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2134D6D2-2DD0-414C-90FC-902E228E06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970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平成</a:t>
            </a:r>
            <a:r>
              <a:rPr lang="en-US" altLang="ja-JP"/>
              <a:t>27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28</a:t>
            </a:r>
            <a:r>
              <a:rPr lang="ja-JP" altLang="en-US"/>
              <a:t>日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第</a:t>
            </a:r>
            <a:r>
              <a:rPr lang="en-US" altLang="ja-JP"/>
              <a:t>11</a:t>
            </a:r>
            <a:r>
              <a:rPr lang="ja-JP" altLang="en-US"/>
              <a:t>回　ヤマセ研究会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3B62-2D33-4167-81B5-6F9AC9C0901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677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6588125" y="0"/>
            <a:ext cx="0" cy="645318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" name="Picture 8" descr="jmalogo-c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45318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27584" y="0"/>
            <a:ext cx="5649416" cy="645318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平成</a:t>
            </a:r>
            <a:r>
              <a:rPr lang="en-US" altLang="ja-JP"/>
              <a:t>27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28</a:t>
            </a:r>
            <a:r>
              <a:rPr lang="ja-JP" altLang="en-US"/>
              <a:t>日</a:t>
            </a: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第</a:t>
            </a:r>
            <a:r>
              <a:rPr lang="en-US" altLang="ja-JP"/>
              <a:t>11</a:t>
            </a:r>
            <a:r>
              <a:rPr lang="ja-JP" altLang="en-US"/>
              <a:t>回　ヤマセ研究会</a:t>
            </a: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7B6E-9DE7-4AF8-AE56-A68E90BAA9F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45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平成</a:t>
            </a:r>
            <a:r>
              <a:rPr lang="en-US" altLang="ja-JP"/>
              <a:t>27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28</a:t>
            </a:r>
            <a:r>
              <a:rPr lang="ja-JP" altLang="en-US"/>
              <a:t>日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第</a:t>
            </a:r>
            <a:r>
              <a:rPr lang="en-US" altLang="ja-JP"/>
              <a:t>11</a:t>
            </a:r>
            <a:r>
              <a:rPr lang="ja-JP" altLang="en-US"/>
              <a:t>回　ヤマセ研究会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C6D3C420-04A2-45F7-949D-5CA30667036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4964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827088" y="3644900"/>
            <a:ext cx="74898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" name="Picture 8" descr="jmalogo-c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2276872"/>
            <a:ext cx="7772400" cy="1362075"/>
          </a:xfrm>
        </p:spPr>
        <p:txBody>
          <a:bodyPr anchorCtr="1"/>
          <a:lstStyle>
            <a:lvl1pPr algn="ctr">
              <a:defRPr sz="3600" b="0" cap="all" baseline="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7290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平成</a:t>
            </a:r>
            <a:r>
              <a:rPr lang="en-US" altLang="ja-JP"/>
              <a:t>27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28</a:t>
            </a:r>
            <a:r>
              <a:rPr lang="ja-JP" altLang="en-US"/>
              <a:t>日</a:t>
            </a:r>
            <a:endParaRPr lang="en-US" altLang="ja-JP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第</a:t>
            </a:r>
            <a:r>
              <a:rPr lang="en-US" altLang="ja-JP"/>
              <a:t>11</a:t>
            </a:r>
            <a:r>
              <a:rPr lang="ja-JP" altLang="en-US"/>
              <a:t>回　ヤマセ研究会</a:t>
            </a:r>
            <a:endParaRPr lang="en-US" altLang="ja-JP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A7BC-3816-42DC-8C6A-58AFB097AB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186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46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46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平成</a:t>
            </a:r>
            <a:r>
              <a:rPr lang="en-US" altLang="ja-JP"/>
              <a:t>27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28</a:t>
            </a:r>
            <a:r>
              <a:rPr lang="ja-JP" altLang="en-US"/>
              <a:t>日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第</a:t>
            </a:r>
            <a:r>
              <a:rPr lang="en-US" altLang="ja-JP"/>
              <a:t>11</a:t>
            </a:r>
            <a:r>
              <a:rPr lang="ja-JP" altLang="en-US"/>
              <a:t>回　ヤマセ研究会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DD3A-DCE3-4BCE-8BDB-49C86E21DE3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889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-27384"/>
            <a:ext cx="7488832" cy="86409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89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8245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8245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平成</a:t>
            </a:r>
            <a:r>
              <a:rPr lang="en-US" altLang="ja-JP"/>
              <a:t>27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28</a:t>
            </a:r>
            <a:r>
              <a:rPr lang="ja-JP" altLang="en-US"/>
              <a:t>日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第</a:t>
            </a:r>
            <a:r>
              <a:rPr lang="en-US" altLang="ja-JP"/>
              <a:t>11</a:t>
            </a:r>
            <a:r>
              <a:rPr lang="ja-JP" altLang="en-US"/>
              <a:t>回　ヤマセ研究会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613BB-F390-402D-9D64-12F9B7C5051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9027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平成</a:t>
            </a:r>
            <a:r>
              <a:rPr lang="en-US" altLang="ja-JP"/>
              <a:t>27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28</a:t>
            </a:r>
            <a:r>
              <a:rPr lang="ja-JP" altLang="en-US"/>
              <a:t>日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第</a:t>
            </a:r>
            <a:r>
              <a:rPr lang="en-US" altLang="ja-JP"/>
              <a:t>11</a:t>
            </a:r>
            <a:r>
              <a:rPr lang="ja-JP" altLang="en-US"/>
              <a:t>回　ヤマセ研究会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28284-CD2C-4440-8359-3552C81EF8B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78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平成</a:t>
            </a:r>
            <a:r>
              <a:rPr lang="en-US" altLang="ja-JP"/>
              <a:t>27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28</a:t>
            </a:r>
            <a:r>
              <a:rPr lang="ja-JP" altLang="en-US"/>
              <a:t>日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第</a:t>
            </a:r>
            <a:r>
              <a:rPr lang="en-US" altLang="ja-JP"/>
              <a:t>11</a:t>
            </a:r>
            <a:r>
              <a:rPr lang="ja-JP" altLang="en-US"/>
              <a:t>回　ヤマセ研究会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9B2C-1E16-4C91-88ED-6C1D8A382D0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0320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66725" y="1484313"/>
            <a:ext cx="30257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6" name="Picture 8" descr="jmalogo-c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5983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802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182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平成</a:t>
            </a:r>
            <a:r>
              <a:rPr lang="en-US" altLang="ja-JP"/>
              <a:t>27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28</a:t>
            </a:r>
            <a:r>
              <a:rPr lang="ja-JP" altLang="en-US"/>
              <a:t>日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第</a:t>
            </a:r>
            <a:r>
              <a:rPr lang="en-US" altLang="ja-JP"/>
              <a:t>11</a:t>
            </a:r>
            <a:r>
              <a:rPr lang="ja-JP" altLang="en-US"/>
              <a:t>回　ヤマセ研究会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0A58-CADA-4485-B523-5277F84885B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645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827088" y="5373688"/>
            <a:ext cx="74898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6" name="Picture 8" descr="jmalogo-c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4800600"/>
            <a:ext cx="7488832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488832" cy="10859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平成</a:t>
            </a:r>
            <a:r>
              <a:rPr lang="en-US" altLang="ja-JP"/>
              <a:t>27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28</a:t>
            </a:r>
            <a:r>
              <a:rPr lang="ja-JP" altLang="en-US"/>
              <a:t>日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第</a:t>
            </a:r>
            <a:r>
              <a:rPr lang="en-US" altLang="ja-JP"/>
              <a:t>11</a:t>
            </a:r>
            <a:r>
              <a:rPr lang="ja-JP" altLang="en-US"/>
              <a:t>回　ヤマセ研究会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AB9E-EB68-447A-9A0C-44CA2F8AB45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7528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0"/>
            <a:ext cx="7489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9525" y="659765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平成</a:t>
            </a:r>
            <a:r>
              <a:rPr lang="en-US" altLang="ja-JP"/>
              <a:t>27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28</a:t>
            </a:r>
            <a:r>
              <a:rPr lang="ja-JP" altLang="en-US"/>
              <a:t>日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597650"/>
            <a:ext cx="4752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第</a:t>
            </a:r>
            <a:r>
              <a:rPr lang="en-US" altLang="ja-JP"/>
              <a:t>11</a:t>
            </a:r>
            <a:r>
              <a:rPr lang="ja-JP" altLang="en-US"/>
              <a:t>回　ヤマセ研究会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59765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EA9925A-0A5F-4F69-90E1-7060BEE51AA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1" name="Picture 7" descr="jmalogo-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827088" y="836613"/>
            <a:ext cx="74898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3" r:id="rId1"/>
    <p:sldLayoutId id="2147485834" r:id="rId2"/>
    <p:sldLayoutId id="2147485835" r:id="rId3"/>
    <p:sldLayoutId id="2147485828" r:id="rId4"/>
    <p:sldLayoutId id="2147485829" r:id="rId5"/>
    <p:sldLayoutId id="2147485830" r:id="rId6"/>
    <p:sldLayoutId id="2147485831" r:id="rId7"/>
    <p:sldLayoutId id="2147485836" r:id="rId8"/>
    <p:sldLayoutId id="2147485837" r:id="rId9"/>
    <p:sldLayoutId id="2147485832" r:id="rId10"/>
    <p:sldLayoutId id="214748583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850" y="2130425"/>
            <a:ext cx="8496300" cy="1470025"/>
          </a:xfrm>
        </p:spPr>
        <p:txBody>
          <a:bodyPr/>
          <a:lstStyle/>
          <a:p>
            <a:pPr eaLnBrk="1" hangingPunct="1"/>
            <a:r>
              <a:rPr lang="en-US" altLang="ja-JP" smtClean="0"/>
              <a:t>JRA-55</a:t>
            </a:r>
            <a:r>
              <a:rPr lang="ja-JP" altLang="en-US" smtClean="0"/>
              <a:t>再解析データの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領域ダウンスケーリングの取り組み</a:t>
            </a:r>
            <a:endParaRPr lang="ja-JP" altLang="ja-JP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11225"/>
          </a:xfrm>
        </p:spPr>
        <p:txBody>
          <a:bodyPr/>
          <a:lstStyle/>
          <a:p>
            <a:pPr eaLnBrk="1" hangingPunct="1"/>
            <a:r>
              <a:rPr lang="ja-JP" altLang="en-US" sz="2000" dirty="0" smtClean="0"/>
              <a:t>気象庁  地球環境・海洋部  気候情報課　</a:t>
            </a:r>
            <a:endParaRPr lang="en-US" altLang="ja-JP" sz="2000" dirty="0" smtClean="0"/>
          </a:p>
          <a:p>
            <a:pPr eaLnBrk="1" hangingPunct="1"/>
            <a:r>
              <a:rPr lang="en-US" altLang="ja-JP" sz="2000" baseline="30000" dirty="0"/>
              <a:t>※</a:t>
            </a:r>
            <a:r>
              <a:rPr lang="ja-JP" altLang="en-US" sz="2000" dirty="0" smtClean="0"/>
              <a:t>萱場 亙起</a:t>
            </a:r>
            <a:r>
              <a:rPr lang="ja-JP" altLang="en-US" sz="2000" dirty="0" smtClean="0"/>
              <a:t>　山田崇</a:t>
            </a:r>
            <a:endParaRPr lang="ja-JP" altLang="ja-JP" sz="2000" dirty="0" smtClean="0"/>
          </a:p>
        </p:txBody>
      </p:sp>
      <p:sp>
        <p:nvSpPr>
          <p:cNvPr id="8196" name="正方形/長方形 3"/>
          <p:cNvSpPr>
            <a:spLocks noChangeArrowheads="1"/>
          </p:cNvSpPr>
          <p:nvPr/>
        </p:nvSpPr>
        <p:spPr bwMode="auto">
          <a:xfrm>
            <a:off x="5508104" y="5949280"/>
            <a:ext cx="34553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平成</a:t>
            </a:r>
            <a:r>
              <a:rPr lang="en-US" altLang="ja-JP" sz="1800" dirty="0"/>
              <a:t>27</a:t>
            </a:r>
            <a:r>
              <a:rPr lang="ja-JP" altLang="en-US" sz="1800" dirty="0"/>
              <a:t>年</a:t>
            </a:r>
            <a:r>
              <a:rPr lang="en-US" altLang="ja-JP" sz="1800" dirty="0"/>
              <a:t>2</a:t>
            </a:r>
            <a:r>
              <a:rPr lang="ja-JP" altLang="en-US" sz="1800" dirty="0"/>
              <a:t>月</a:t>
            </a:r>
            <a:r>
              <a:rPr lang="en-US" altLang="ja-JP" sz="1800" dirty="0"/>
              <a:t>27</a:t>
            </a:r>
            <a:r>
              <a:rPr lang="ja-JP" altLang="en-US" sz="1800" dirty="0"/>
              <a:t>～</a:t>
            </a:r>
            <a:r>
              <a:rPr lang="en-US" altLang="ja-JP" sz="1800" dirty="0"/>
              <a:t>28</a:t>
            </a:r>
            <a:r>
              <a:rPr lang="ja-JP" altLang="en-US" sz="1800" dirty="0"/>
              <a:t>日　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/>
              <a:t>第</a:t>
            </a:r>
            <a:r>
              <a:rPr lang="en-US" altLang="ja-JP" sz="1800" dirty="0" smtClean="0"/>
              <a:t>11</a:t>
            </a:r>
            <a:r>
              <a:rPr lang="ja-JP" altLang="en-US" sz="1800" dirty="0"/>
              <a:t>回　ヤマセ研究会　東北大学</a:t>
            </a:r>
            <a:endParaRPr lang="en-US" altLang="ja-JP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 smtClean="0"/>
              <a:t>月降水量平年値（</a:t>
            </a:r>
            <a:r>
              <a:rPr lang="en-US" altLang="ja-JP" sz="2800" dirty="0" smtClean="0"/>
              <a:t>8</a:t>
            </a:r>
            <a:r>
              <a:rPr lang="ja-JP" altLang="en-US" sz="2800" dirty="0" smtClean="0"/>
              <a:t>月）</a:t>
            </a:r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平成</a:t>
            </a:r>
            <a:r>
              <a:rPr lang="en-US" altLang="ja-JP" smtClean="0"/>
              <a:t>27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11</a:t>
            </a:r>
            <a:r>
              <a:rPr lang="ja-JP" altLang="en-US" smtClean="0"/>
              <a:t>回　ヤマセ研究会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3C420-04A2-45F7-949D-5CA30667036E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pic>
        <p:nvPicPr>
          <p:cNvPr id="9" name="Picture 11" descr="C:\Users\JMA503E\AppData\Local\Temp\ffftp000004d0\file\rain_08_normal_TOHOK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80" y="1465057"/>
            <a:ext cx="4320000" cy="412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C:\Users\JMA503E\AppData\Local\Temp\ffftp000004d0\file\zs_13_zs_TOHOK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" y="1515418"/>
            <a:ext cx="4320000" cy="407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187624" y="1115569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5km</a:t>
            </a:r>
            <a:r>
              <a:rPr kumimoji="1" lang="ja-JP" altLang="en-US" dirty="0" smtClean="0"/>
              <a:t>モデル地形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08104" y="1115452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８月降水量の平年値</a:t>
            </a:r>
            <a:endParaRPr kumimoji="1" lang="ja-JP" altLang="en-US" dirty="0"/>
          </a:p>
        </p:txBody>
      </p:sp>
      <p:sp>
        <p:nvSpPr>
          <p:cNvPr id="12" name="テキスト ボックス 9"/>
          <p:cNvSpPr txBox="1">
            <a:spLocks noChangeArrowheads="1"/>
          </p:cNvSpPr>
          <p:nvPr/>
        </p:nvSpPr>
        <p:spPr bwMode="auto">
          <a:xfrm>
            <a:off x="7092280" y="5157192"/>
            <a:ext cx="1252316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smtClean="0"/>
              <a:t>1981</a:t>
            </a:r>
            <a:r>
              <a:rPr lang="ja-JP" altLang="en-US" sz="1200" dirty="0"/>
              <a:t>～</a:t>
            </a:r>
            <a:r>
              <a:rPr lang="en-US" altLang="ja-JP" sz="1200" dirty="0"/>
              <a:t>2010</a:t>
            </a:r>
            <a:r>
              <a:rPr lang="ja-JP" altLang="en-US" sz="1200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9916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2" descr="C:\Users\JMA503E\AppData\Local\Temp\ffftp000004d0\file\jra55_08_m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71550"/>
            <a:ext cx="28463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 descr="C:\Users\JMA503E\AppData\Local\Temp\ffftp00001b50\file\normalmon_08_rain_JAPAN_h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08050"/>
            <a:ext cx="28765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C:\Users\JMA503E\AppData\Local\Temp\ffftp00001b50\file\gpcp_08_m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00438"/>
            <a:ext cx="28463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C:\Users\JMA503E\AppData\Local\Temp\ffftp00001b50\file\normalmon_08_rain_JAPAN_chit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971550"/>
            <a:ext cx="28463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タイトル 1"/>
          <p:cNvSpPr>
            <a:spLocks noGrp="1"/>
          </p:cNvSpPr>
          <p:nvPr>
            <p:ph type="title"/>
          </p:nvPr>
        </p:nvSpPr>
        <p:spPr>
          <a:xfrm>
            <a:off x="827088" y="0"/>
            <a:ext cx="8215312" cy="857250"/>
          </a:xfrm>
        </p:spPr>
        <p:txBody>
          <a:bodyPr/>
          <a:lstStyle/>
          <a:p>
            <a:r>
              <a:rPr lang="ja-JP" altLang="en-US" sz="2800" dirty="0" smtClean="0"/>
              <a:t>月降水量平年値の比較（</a:t>
            </a:r>
            <a:r>
              <a:rPr lang="en-US" altLang="ja-JP" sz="2800" dirty="0" smtClean="0"/>
              <a:t>8</a:t>
            </a:r>
            <a:r>
              <a:rPr lang="ja-JP" altLang="en-US" sz="2800" dirty="0" smtClean="0"/>
              <a:t>月）</a:t>
            </a:r>
          </a:p>
        </p:txBody>
      </p:sp>
      <p:sp>
        <p:nvSpPr>
          <p:cNvPr id="19465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pic>
        <p:nvPicPr>
          <p:cNvPr id="19466" name="Picture 6" descr="C:\Users\JMA503E\AppData\Local\Temp\ffftp00001b50\file\normalmon_08_rain_JAPAN_bia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492500"/>
            <a:ext cx="28463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011863" y="1155700"/>
            <a:ext cx="3046412" cy="4865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1"/>
          <p:cNvSpPr txBox="1">
            <a:spLocks noChangeArrowheads="1"/>
          </p:cNvSpPr>
          <p:nvPr/>
        </p:nvSpPr>
        <p:spPr bwMode="auto">
          <a:xfrm>
            <a:off x="6011863" y="1187450"/>
            <a:ext cx="979487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アメダス</a:t>
            </a:r>
            <a:endParaRPr lang="en-US" altLang="ja-JP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テキスト ボックス 1"/>
          <p:cNvSpPr txBox="1">
            <a:spLocks noChangeArrowheads="1"/>
          </p:cNvSpPr>
          <p:nvPr/>
        </p:nvSpPr>
        <p:spPr bwMode="auto">
          <a:xfrm>
            <a:off x="6011863" y="3708400"/>
            <a:ext cx="1531937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 smtClean="0">
                <a:solidFill>
                  <a:srgbClr val="FF0000"/>
                </a:solidFill>
              </a:rPr>
              <a:t>DS</a:t>
            </a:r>
            <a:r>
              <a:rPr lang="ja-JP" altLang="en-US" sz="1800" dirty="0" smtClean="0"/>
              <a:t>－</a:t>
            </a:r>
            <a:r>
              <a:rPr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アメダス</a:t>
            </a:r>
            <a:endParaRPr lang="en-US" altLang="ja-JP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470" name="テキスト ボックス 1"/>
          <p:cNvSpPr txBox="1">
            <a:spLocks noChangeArrowheads="1"/>
          </p:cNvSpPr>
          <p:nvPr/>
        </p:nvSpPr>
        <p:spPr bwMode="auto">
          <a:xfrm>
            <a:off x="3203575" y="1189038"/>
            <a:ext cx="506413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</a:rPr>
              <a:t>DS</a:t>
            </a:r>
            <a:endParaRPr lang="ja-JP" altLang="en-US" sz="1800" b="1">
              <a:solidFill>
                <a:srgbClr val="FF0000"/>
              </a:solidFill>
            </a:endParaRPr>
          </a:p>
        </p:txBody>
      </p:sp>
      <p:sp>
        <p:nvSpPr>
          <p:cNvPr id="19471" name="テキスト ボックス 1"/>
          <p:cNvSpPr txBox="1">
            <a:spLocks noChangeArrowheads="1"/>
          </p:cNvSpPr>
          <p:nvPr/>
        </p:nvSpPr>
        <p:spPr bwMode="auto">
          <a:xfrm>
            <a:off x="239713" y="1189038"/>
            <a:ext cx="8763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JRA55</a:t>
            </a:r>
            <a:endParaRPr lang="ja-JP" altLang="en-US" sz="1800"/>
          </a:p>
        </p:txBody>
      </p:sp>
      <p:sp>
        <p:nvSpPr>
          <p:cNvPr id="19473" name="テキスト ボックス 1"/>
          <p:cNvSpPr txBox="1">
            <a:spLocks noChangeArrowheads="1"/>
          </p:cNvSpPr>
          <p:nvPr/>
        </p:nvSpPr>
        <p:spPr bwMode="auto">
          <a:xfrm>
            <a:off x="3203575" y="3716338"/>
            <a:ext cx="8382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GPCP</a:t>
            </a:r>
            <a:endParaRPr lang="ja-JP" altLang="en-US" sz="1800"/>
          </a:p>
        </p:txBody>
      </p:sp>
      <p:sp>
        <p:nvSpPr>
          <p:cNvPr id="1947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812DC39-FC63-4AE1-84F9-2B6E572859AC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2000" smtClean="0"/>
          </a:p>
        </p:txBody>
      </p:sp>
      <p:sp>
        <p:nvSpPr>
          <p:cNvPr id="19476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2987675" y="1125538"/>
            <a:ext cx="2952750" cy="2374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正方形/長方形 1"/>
          <p:cNvSpPr>
            <a:spLocks noChangeArrowheads="1"/>
          </p:cNvSpPr>
          <p:nvPr/>
        </p:nvSpPr>
        <p:spPr bwMode="auto">
          <a:xfrm>
            <a:off x="1258888" y="3079180"/>
            <a:ext cx="13668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dirty="0">
                <a:latin typeface="+mj-ea"/>
                <a:ea typeface="+mj-ea"/>
              </a:rPr>
              <a:t>TL319</a:t>
            </a:r>
            <a:r>
              <a:rPr lang="ja-JP" altLang="en-US" sz="1200" dirty="0">
                <a:latin typeface="+mj-ea"/>
                <a:ea typeface="+mj-ea"/>
              </a:rPr>
              <a:t>モデル格子</a:t>
            </a:r>
          </a:p>
        </p:txBody>
      </p:sp>
      <p:sp>
        <p:nvSpPr>
          <p:cNvPr id="25" name="正方形/長方形 22"/>
          <p:cNvSpPr>
            <a:spLocks noChangeArrowheads="1"/>
          </p:cNvSpPr>
          <p:nvPr/>
        </p:nvSpPr>
        <p:spPr bwMode="auto">
          <a:xfrm>
            <a:off x="4083050" y="3080767"/>
            <a:ext cx="1265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dirty="0">
                <a:latin typeface="+mj-ea"/>
                <a:ea typeface="+mj-ea"/>
              </a:rPr>
              <a:t>NHRCM5km</a:t>
            </a:r>
            <a:r>
              <a:rPr lang="ja-JP" altLang="en-US" sz="1200" dirty="0">
                <a:latin typeface="+mj-ea"/>
                <a:ea typeface="+mj-ea"/>
              </a:rPr>
              <a:t>格子</a:t>
            </a:r>
          </a:p>
        </p:txBody>
      </p:sp>
      <p:sp>
        <p:nvSpPr>
          <p:cNvPr id="26" name="テキスト ボックス 9"/>
          <p:cNvSpPr txBox="1">
            <a:spLocks noChangeArrowheads="1"/>
          </p:cNvSpPr>
          <p:nvPr/>
        </p:nvSpPr>
        <p:spPr bwMode="auto">
          <a:xfrm>
            <a:off x="6700764" y="6176337"/>
            <a:ext cx="23357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/>
              <a:t>平年値の期間は</a:t>
            </a:r>
            <a:r>
              <a:rPr lang="en-US" altLang="ja-JP" sz="1200" dirty="0" smtClean="0"/>
              <a:t>1981</a:t>
            </a:r>
            <a:r>
              <a:rPr lang="ja-JP" altLang="en-US" sz="1200" dirty="0"/>
              <a:t>～</a:t>
            </a:r>
            <a:r>
              <a:rPr lang="en-US" altLang="ja-JP" sz="1200" dirty="0"/>
              <a:t>2010</a:t>
            </a:r>
            <a:r>
              <a:rPr lang="ja-JP" altLang="en-US" sz="1200" dirty="0"/>
              <a:t>年</a:t>
            </a: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234033" y="3789040"/>
            <a:ext cx="2448272" cy="1200329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JRA55</a:t>
            </a:r>
            <a:r>
              <a:rPr lang="ja-JP" altLang="en-US" sz="1800" dirty="0" smtClean="0"/>
              <a:t>では再現できない紀伊半島や四国、九州の太平洋側や内陸の降水量を捉えている。</a:t>
            </a:r>
            <a:endParaRPr lang="en-US" altLang="ja-JP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4" grpId="0" animBg="1"/>
      <p:bldP spid="19473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 descr="C:\Users\JMA503E\AppData\Local\Temp\ffftp000004d0\file\jra55_01_m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71550"/>
            <a:ext cx="28463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3" descr="C:\Users\JMA503E\AppData\Local\Temp\ffftp00001b50\file\normalmon_01_rain_JAPAN_chit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971550"/>
            <a:ext cx="28463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C:\Users\JMA503E\AppData\Local\Temp\ffftp00001b50\file\normalmon_01_rain_JAPAN_h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908050"/>
            <a:ext cx="28749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C:\Users\JMA503E\AppData\Local\Temp\ffftp00001b50\file\gpcp_01_m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00438"/>
            <a:ext cx="28463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タイトル 1"/>
          <p:cNvSpPr>
            <a:spLocks noGrp="1"/>
          </p:cNvSpPr>
          <p:nvPr>
            <p:ph type="title"/>
          </p:nvPr>
        </p:nvSpPr>
        <p:spPr>
          <a:xfrm>
            <a:off x="827088" y="0"/>
            <a:ext cx="8215312" cy="857250"/>
          </a:xfrm>
        </p:spPr>
        <p:txBody>
          <a:bodyPr/>
          <a:lstStyle/>
          <a:p>
            <a:r>
              <a:rPr lang="ja-JP" altLang="en-US" sz="2800" smtClean="0"/>
              <a:t>月降水量平年値の比較（</a:t>
            </a:r>
            <a:r>
              <a:rPr lang="en-US" altLang="ja-JP" sz="2800" smtClean="0"/>
              <a:t>1</a:t>
            </a:r>
            <a:r>
              <a:rPr lang="ja-JP" altLang="en-US" sz="2800" smtClean="0"/>
              <a:t>月）</a:t>
            </a:r>
          </a:p>
        </p:txBody>
      </p:sp>
      <p:sp>
        <p:nvSpPr>
          <p:cNvPr id="18440" name="テキスト ボックス 1"/>
          <p:cNvSpPr txBox="1">
            <a:spLocks noChangeArrowheads="1"/>
          </p:cNvSpPr>
          <p:nvPr/>
        </p:nvSpPr>
        <p:spPr bwMode="auto">
          <a:xfrm>
            <a:off x="3203575" y="1189038"/>
            <a:ext cx="506413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</a:rPr>
              <a:t>DS</a:t>
            </a:r>
            <a:endParaRPr lang="ja-JP" altLang="en-US" sz="1800" b="1">
              <a:solidFill>
                <a:srgbClr val="FF0000"/>
              </a:solidFill>
            </a:endParaRPr>
          </a:p>
        </p:txBody>
      </p:sp>
      <p:sp>
        <p:nvSpPr>
          <p:cNvPr id="18441" name="テキスト ボックス 1"/>
          <p:cNvSpPr txBox="1">
            <a:spLocks noChangeArrowheads="1"/>
          </p:cNvSpPr>
          <p:nvPr/>
        </p:nvSpPr>
        <p:spPr bwMode="auto">
          <a:xfrm>
            <a:off x="239713" y="1189038"/>
            <a:ext cx="8763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JRA55</a:t>
            </a:r>
            <a:endParaRPr lang="ja-JP" altLang="en-US" sz="1800"/>
          </a:p>
        </p:txBody>
      </p:sp>
      <p:sp>
        <p:nvSpPr>
          <p:cNvPr id="17418" name="テキスト ボックス 2"/>
          <p:cNvSpPr txBox="1">
            <a:spLocks noChangeArrowheads="1"/>
          </p:cNvSpPr>
          <p:nvPr/>
        </p:nvSpPr>
        <p:spPr bwMode="auto">
          <a:xfrm>
            <a:off x="234033" y="3789040"/>
            <a:ext cx="2448272" cy="1200329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JRA55</a:t>
            </a:r>
            <a:r>
              <a:rPr lang="ja-JP" altLang="en-US" sz="1800" dirty="0"/>
              <a:t>で</a:t>
            </a:r>
            <a:r>
              <a:rPr lang="ja-JP" altLang="en-US" sz="1800" dirty="0" smtClean="0"/>
              <a:t>は再現できない日本</a:t>
            </a:r>
            <a:r>
              <a:rPr lang="ja-JP" altLang="en-US" sz="1800" dirty="0"/>
              <a:t>海側</a:t>
            </a:r>
            <a:r>
              <a:rPr lang="ja-JP" altLang="en-US" sz="1800" dirty="0" smtClean="0"/>
              <a:t>の地形による降水量</a:t>
            </a:r>
            <a:r>
              <a:rPr lang="ja-JP" altLang="en-US" sz="1800" dirty="0"/>
              <a:t>を捉えることができている。</a:t>
            </a:r>
            <a:endParaRPr lang="en-US" altLang="ja-JP" sz="1800" dirty="0"/>
          </a:p>
        </p:txBody>
      </p:sp>
      <p:sp>
        <p:nvSpPr>
          <p:cNvPr id="18444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pic>
        <p:nvPicPr>
          <p:cNvPr id="18445" name="Picture 13" descr="C:\Users\JMA503E\AppData\Local\Temp\ffftp00001b50\file\normalmon_01_rain_JAPAN_bia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492500"/>
            <a:ext cx="28495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6011863" y="1155700"/>
            <a:ext cx="3046412" cy="4865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1"/>
          <p:cNvSpPr txBox="1">
            <a:spLocks noChangeArrowheads="1"/>
          </p:cNvSpPr>
          <p:nvPr/>
        </p:nvSpPr>
        <p:spPr bwMode="auto">
          <a:xfrm>
            <a:off x="6011863" y="1187450"/>
            <a:ext cx="979487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アメダス</a:t>
            </a:r>
            <a:endParaRPr lang="en-US" altLang="ja-JP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49" name="テキスト ボックス 1"/>
          <p:cNvSpPr txBox="1">
            <a:spLocks noChangeArrowheads="1"/>
          </p:cNvSpPr>
          <p:nvPr/>
        </p:nvSpPr>
        <p:spPr bwMode="auto">
          <a:xfrm>
            <a:off x="3203575" y="3716338"/>
            <a:ext cx="8382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GPCP</a:t>
            </a:r>
            <a:endParaRPr lang="ja-JP" altLang="en-US" sz="1800"/>
          </a:p>
        </p:txBody>
      </p:sp>
      <p:sp>
        <p:nvSpPr>
          <p:cNvPr id="1845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E0C468-BA8E-48B8-9D51-329F0DDB7B72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2000" smtClean="0"/>
          </a:p>
        </p:txBody>
      </p:sp>
      <p:sp>
        <p:nvSpPr>
          <p:cNvPr id="38" name="テキスト ボックス 1"/>
          <p:cNvSpPr txBox="1">
            <a:spLocks noChangeArrowheads="1"/>
          </p:cNvSpPr>
          <p:nvPr/>
        </p:nvSpPr>
        <p:spPr bwMode="auto">
          <a:xfrm>
            <a:off x="6011863" y="3708400"/>
            <a:ext cx="1531937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 smtClean="0">
                <a:solidFill>
                  <a:srgbClr val="FF0000"/>
                </a:solidFill>
              </a:rPr>
              <a:t>DS</a:t>
            </a:r>
            <a:r>
              <a:rPr lang="ja-JP" altLang="en-US" sz="1800" dirty="0" smtClean="0"/>
              <a:t>－</a:t>
            </a:r>
            <a:r>
              <a:rPr lang="ja-JP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アメダス</a:t>
            </a:r>
            <a:endParaRPr lang="en-US" altLang="ja-JP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52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2987675" y="1125538"/>
            <a:ext cx="2952750" cy="2374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8454" name="正方形/長方形 1"/>
          <p:cNvSpPr>
            <a:spLocks noChangeArrowheads="1"/>
          </p:cNvSpPr>
          <p:nvPr/>
        </p:nvSpPr>
        <p:spPr bwMode="auto">
          <a:xfrm>
            <a:off x="1258888" y="3079180"/>
            <a:ext cx="13668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dirty="0">
                <a:latin typeface="+mj-ea"/>
                <a:ea typeface="+mj-ea"/>
              </a:rPr>
              <a:t>TL319</a:t>
            </a:r>
            <a:r>
              <a:rPr lang="ja-JP" altLang="en-US" sz="1200" dirty="0">
                <a:latin typeface="+mj-ea"/>
                <a:ea typeface="+mj-ea"/>
              </a:rPr>
              <a:t>モデル格子</a:t>
            </a:r>
          </a:p>
        </p:txBody>
      </p:sp>
      <p:sp>
        <p:nvSpPr>
          <p:cNvPr id="18455" name="正方形/長方形 22"/>
          <p:cNvSpPr>
            <a:spLocks noChangeArrowheads="1"/>
          </p:cNvSpPr>
          <p:nvPr/>
        </p:nvSpPr>
        <p:spPr bwMode="auto">
          <a:xfrm>
            <a:off x="4083050" y="3080767"/>
            <a:ext cx="1265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dirty="0">
                <a:latin typeface="+mj-ea"/>
                <a:ea typeface="+mj-ea"/>
              </a:rPr>
              <a:t>NHRCM5km</a:t>
            </a:r>
            <a:r>
              <a:rPr lang="ja-JP" altLang="en-US" sz="1200" dirty="0">
                <a:latin typeface="+mj-ea"/>
                <a:ea typeface="+mj-ea"/>
              </a:rPr>
              <a:t>格子</a:t>
            </a:r>
          </a:p>
        </p:txBody>
      </p:sp>
      <p:sp>
        <p:nvSpPr>
          <p:cNvPr id="24" name="テキスト ボックス 9"/>
          <p:cNvSpPr txBox="1">
            <a:spLocks noChangeArrowheads="1"/>
          </p:cNvSpPr>
          <p:nvPr/>
        </p:nvSpPr>
        <p:spPr bwMode="auto">
          <a:xfrm>
            <a:off x="6700764" y="6176337"/>
            <a:ext cx="23357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/>
              <a:t>平年値の期間は</a:t>
            </a:r>
            <a:r>
              <a:rPr lang="en-US" altLang="ja-JP" sz="1200" dirty="0" smtClean="0"/>
              <a:t>1981</a:t>
            </a:r>
            <a:r>
              <a:rPr lang="ja-JP" altLang="en-US" sz="1200" dirty="0"/>
              <a:t>～</a:t>
            </a:r>
            <a:r>
              <a:rPr lang="en-US" altLang="ja-JP" sz="1200" dirty="0"/>
              <a:t>2010</a:t>
            </a:r>
            <a:r>
              <a:rPr lang="ja-JP" altLang="en-US" sz="1200" dirty="0"/>
              <a:t>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1042988" y="2060575"/>
            <a:ext cx="7058025" cy="1800225"/>
          </a:xfrm>
        </p:spPr>
        <p:txBody>
          <a:bodyPr/>
          <a:lstStyle/>
          <a:p>
            <a:r>
              <a:rPr lang="ja-JP" altLang="en-US" smtClean="0"/>
              <a:t>４．利用例</a:t>
            </a:r>
          </a:p>
        </p:txBody>
      </p:sp>
      <p:sp>
        <p:nvSpPr>
          <p:cNvPr id="20483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20484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2048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3685FA-E647-4CA2-8579-466DCDD1839E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5" descr="C:\Users\JMA503E\AppData\Local\Temp\ffftp00000a7c\file\rain_13_amedas_JAP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10" y="476672"/>
            <a:ext cx="5274245" cy="52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C:\Users\JMA503E\AppData\Local\Temp\ffftp00001b50\file\rain_13_trend_JAP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15803"/>
          <a:stretch/>
        </p:blipFill>
        <p:spPr bwMode="auto">
          <a:xfrm>
            <a:off x="35496" y="479351"/>
            <a:ext cx="4176464" cy="524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 smtClean="0"/>
              <a:t>①長期変化傾向の現状評価</a:t>
            </a:r>
          </a:p>
        </p:txBody>
      </p:sp>
      <p:sp>
        <p:nvSpPr>
          <p:cNvPr id="21510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2151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21512" name="テキスト ボックス 17"/>
          <p:cNvSpPr txBox="1">
            <a:spLocks noChangeArrowheads="1"/>
          </p:cNvSpPr>
          <p:nvPr/>
        </p:nvSpPr>
        <p:spPr bwMode="auto">
          <a:xfrm>
            <a:off x="6732240" y="5445224"/>
            <a:ext cx="2343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/>
              <a:t>（調査期間：</a:t>
            </a:r>
            <a:r>
              <a:rPr lang="en-US" altLang="ja-JP" sz="1200" dirty="0"/>
              <a:t>1958</a:t>
            </a:r>
            <a:r>
              <a:rPr lang="ja-JP" altLang="en-US" sz="1200" dirty="0"/>
              <a:t>年から</a:t>
            </a:r>
            <a:r>
              <a:rPr lang="en-US" altLang="ja-JP" sz="1200" dirty="0"/>
              <a:t>2012</a:t>
            </a:r>
            <a:r>
              <a:rPr lang="ja-JP" altLang="en-US" sz="1200" dirty="0"/>
              <a:t>年）</a:t>
            </a:r>
          </a:p>
        </p:txBody>
      </p:sp>
      <p:sp>
        <p:nvSpPr>
          <p:cNvPr id="21514" name="テキスト ボックス 1"/>
          <p:cNvSpPr txBox="1">
            <a:spLocks noChangeArrowheads="1"/>
          </p:cNvSpPr>
          <p:nvPr/>
        </p:nvSpPr>
        <p:spPr bwMode="auto">
          <a:xfrm>
            <a:off x="395536" y="1446838"/>
            <a:ext cx="111442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/>
              <a:t>年降水量</a:t>
            </a:r>
          </a:p>
        </p:txBody>
      </p:sp>
      <p:sp>
        <p:nvSpPr>
          <p:cNvPr id="21517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5DA027-569B-4E5F-9E21-D7E3D21F47FA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2000" smtClean="0"/>
          </a:p>
        </p:txBody>
      </p:sp>
      <p:sp>
        <p:nvSpPr>
          <p:cNvPr id="21518" name="テキスト ボックス 3"/>
          <p:cNvSpPr txBox="1">
            <a:spLocks noChangeArrowheads="1"/>
          </p:cNvSpPr>
          <p:nvPr/>
        </p:nvSpPr>
        <p:spPr bwMode="auto">
          <a:xfrm>
            <a:off x="1352877" y="5435932"/>
            <a:ext cx="5019323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/>
              <a:t>長期変化傾向の</a:t>
            </a:r>
            <a:r>
              <a:rPr lang="ja-JP" altLang="en-US" sz="1800" dirty="0"/>
              <a:t>分布の詳細や要因の調査に利用</a:t>
            </a:r>
          </a:p>
        </p:txBody>
      </p:sp>
      <p:sp>
        <p:nvSpPr>
          <p:cNvPr id="21522" name="テキスト ボックス 1"/>
          <p:cNvSpPr txBox="1">
            <a:spLocks noChangeArrowheads="1"/>
          </p:cNvSpPr>
          <p:nvPr/>
        </p:nvSpPr>
        <p:spPr bwMode="auto">
          <a:xfrm>
            <a:off x="5148064" y="4839474"/>
            <a:ext cx="30243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/>
              <a:t>○の</a:t>
            </a:r>
            <a:r>
              <a:rPr lang="ja-JP" altLang="en-US" sz="1000" b="1" dirty="0" smtClean="0"/>
              <a:t>大きい</a:t>
            </a:r>
            <a:r>
              <a:rPr lang="ja-JP" altLang="en-US" sz="1000" b="1" dirty="0"/>
              <a:t>地点</a:t>
            </a:r>
            <a:r>
              <a:rPr lang="ja-JP" altLang="en-US" sz="1000" b="1" dirty="0" smtClean="0"/>
              <a:t>は信頼水準</a:t>
            </a:r>
            <a:r>
              <a:rPr lang="en-US" altLang="ja-JP" sz="1000" b="1" dirty="0" smtClean="0"/>
              <a:t>90</a:t>
            </a:r>
            <a:r>
              <a:rPr lang="ja-JP" altLang="en-US" sz="1000" b="1" dirty="0" smtClean="0"/>
              <a:t>％で統計的有意</a:t>
            </a:r>
            <a:endParaRPr lang="ja-JP" altLang="en-US" sz="1000" b="1" dirty="0"/>
          </a:p>
        </p:txBody>
      </p:sp>
      <p:sp>
        <p:nvSpPr>
          <p:cNvPr id="25" name="テキスト ボックス 1"/>
          <p:cNvSpPr txBox="1">
            <a:spLocks noChangeArrowheads="1"/>
          </p:cNvSpPr>
          <p:nvPr/>
        </p:nvSpPr>
        <p:spPr bwMode="auto">
          <a:xfrm>
            <a:off x="4553446" y="1445251"/>
            <a:ext cx="88265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b="1" dirty="0" smtClean="0"/>
              <a:t>観測値</a:t>
            </a:r>
            <a:endParaRPr lang="en-US" altLang="ja-JP" sz="1800" b="1" dirty="0" smtClean="0"/>
          </a:p>
        </p:txBody>
      </p:sp>
      <p:sp>
        <p:nvSpPr>
          <p:cNvPr id="20" name="正方形/長方形 1"/>
          <p:cNvSpPr>
            <a:spLocks noChangeArrowheads="1"/>
          </p:cNvSpPr>
          <p:nvPr/>
        </p:nvSpPr>
        <p:spPr bwMode="auto">
          <a:xfrm>
            <a:off x="2555776" y="873126"/>
            <a:ext cx="46780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/>
              <a:t>年降水量の長期変化傾向</a:t>
            </a:r>
            <a:r>
              <a:rPr lang="ja-JP" altLang="en-US" sz="1400" dirty="0" smtClean="0"/>
              <a:t>（</a:t>
            </a:r>
            <a:r>
              <a:rPr lang="en-US" altLang="ja-JP" sz="1400" dirty="0" smtClean="0"/>
              <a:t>100</a:t>
            </a:r>
            <a:r>
              <a:rPr lang="ja-JP" altLang="en-US" sz="1400" dirty="0" smtClean="0"/>
              <a:t>年あたり</a:t>
            </a:r>
            <a:r>
              <a:rPr lang="en-US" altLang="ja-JP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43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JMA503E\AppData\Local\Temp\ffftp00001b50\file\r1max_13_trend_JAP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2575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:\Users\JMA503E\AppData\Local\Temp\ffftp00001b50\file\rdmax_13_trend_JAP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2575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 smtClean="0"/>
              <a:t>①長期変化傾向の現状評価</a:t>
            </a:r>
          </a:p>
        </p:txBody>
      </p:sp>
      <p:sp>
        <p:nvSpPr>
          <p:cNvPr id="21510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2151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21512" name="テキスト ボックス 17"/>
          <p:cNvSpPr txBox="1">
            <a:spLocks noChangeArrowheads="1"/>
          </p:cNvSpPr>
          <p:nvPr/>
        </p:nvSpPr>
        <p:spPr bwMode="auto">
          <a:xfrm>
            <a:off x="6248400" y="6534150"/>
            <a:ext cx="2343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（調査期間：</a:t>
            </a:r>
            <a:r>
              <a:rPr lang="en-US" altLang="ja-JP" sz="1200"/>
              <a:t>1958</a:t>
            </a:r>
            <a:r>
              <a:rPr lang="ja-JP" altLang="en-US" sz="1200"/>
              <a:t>年から</a:t>
            </a:r>
            <a:r>
              <a:rPr lang="en-US" altLang="ja-JP" sz="1200"/>
              <a:t>2012</a:t>
            </a:r>
            <a:r>
              <a:rPr lang="ja-JP" altLang="en-US" sz="1200"/>
              <a:t>年）</a:t>
            </a:r>
          </a:p>
        </p:txBody>
      </p:sp>
      <p:sp>
        <p:nvSpPr>
          <p:cNvPr id="21515" name="テキスト ボックス 1"/>
          <p:cNvSpPr txBox="1">
            <a:spLocks noChangeArrowheads="1"/>
          </p:cNvSpPr>
          <p:nvPr/>
        </p:nvSpPr>
        <p:spPr bwMode="auto">
          <a:xfrm>
            <a:off x="1215295" y="1404020"/>
            <a:ext cx="227658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/>
              <a:t>日</a:t>
            </a:r>
            <a:r>
              <a:rPr lang="ja-JP" altLang="en-US" sz="1800" b="1" dirty="0" smtClean="0"/>
              <a:t>降水量の年最大値</a:t>
            </a:r>
            <a:endParaRPr lang="ja-JP" altLang="en-US" sz="1800" b="1" dirty="0"/>
          </a:p>
        </p:txBody>
      </p:sp>
      <p:sp>
        <p:nvSpPr>
          <p:cNvPr id="21516" name="テキスト ボックス 1"/>
          <p:cNvSpPr txBox="1">
            <a:spLocks noChangeArrowheads="1"/>
          </p:cNvSpPr>
          <p:nvPr/>
        </p:nvSpPr>
        <p:spPr bwMode="auto">
          <a:xfrm>
            <a:off x="4860032" y="1412875"/>
            <a:ext cx="266771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/>
              <a:t>１時間</a:t>
            </a:r>
            <a:r>
              <a:rPr lang="ja-JP" altLang="en-US" sz="1800" b="1" dirty="0" smtClean="0"/>
              <a:t>降水量の年最大値</a:t>
            </a:r>
            <a:endParaRPr lang="ja-JP" altLang="en-US" sz="1800" b="1" dirty="0"/>
          </a:p>
        </p:txBody>
      </p:sp>
      <p:sp>
        <p:nvSpPr>
          <p:cNvPr id="21517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5DA027-569B-4E5F-9E21-D7E3D21F47FA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2000" smtClean="0"/>
          </a:p>
        </p:txBody>
      </p:sp>
      <p:pic>
        <p:nvPicPr>
          <p:cNvPr id="21520" name="Picture 6" descr="C:\Users\JMA503E\AppData\Local\Temp\ffftp00000a7c\file\rdmax_13_amedas_JAP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84" y="3213770"/>
            <a:ext cx="32559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7" descr="C:\Users\JMA503E\AppData\Local\Temp\ffftp00000a7c\file\r1max_13_amedas_JAP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22" y="3213770"/>
            <a:ext cx="32559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"/>
          <p:cNvSpPr txBox="1">
            <a:spLocks noChangeArrowheads="1"/>
          </p:cNvSpPr>
          <p:nvPr/>
        </p:nvSpPr>
        <p:spPr bwMode="auto">
          <a:xfrm>
            <a:off x="1215295" y="6194290"/>
            <a:ext cx="30243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/>
              <a:t>○の</a:t>
            </a:r>
            <a:r>
              <a:rPr lang="ja-JP" altLang="en-US" sz="1000" b="1" dirty="0" smtClean="0"/>
              <a:t>大きい</a:t>
            </a:r>
            <a:r>
              <a:rPr lang="ja-JP" altLang="en-US" sz="1000" b="1" dirty="0"/>
              <a:t>地点</a:t>
            </a:r>
            <a:r>
              <a:rPr lang="ja-JP" altLang="en-US" sz="1000" b="1" dirty="0" smtClean="0"/>
              <a:t>は信頼水準</a:t>
            </a:r>
            <a:r>
              <a:rPr lang="en-US" altLang="ja-JP" sz="1000" b="1" dirty="0" smtClean="0"/>
              <a:t>90</a:t>
            </a:r>
            <a:r>
              <a:rPr lang="ja-JP" altLang="en-US" sz="1000" b="1" dirty="0" smtClean="0"/>
              <a:t>％で統計的有意</a:t>
            </a:r>
            <a:endParaRPr lang="ja-JP" altLang="en-US" sz="1000" b="1" dirty="0"/>
          </a:p>
        </p:txBody>
      </p:sp>
      <p:sp>
        <p:nvSpPr>
          <p:cNvPr id="21" name="正方形/長方形 1"/>
          <p:cNvSpPr>
            <a:spLocks noChangeArrowheads="1"/>
          </p:cNvSpPr>
          <p:nvPr/>
        </p:nvSpPr>
        <p:spPr bwMode="auto">
          <a:xfrm>
            <a:off x="3062288" y="873126"/>
            <a:ext cx="319246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/>
              <a:t>長期変化傾向</a:t>
            </a:r>
            <a:r>
              <a:rPr lang="ja-JP" altLang="en-US" sz="1400" dirty="0" smtClean="0"/>
              <a:t>（</a:t>
            </a:r>
            <a:r>
              <a:rPr lang="en-US" altLang="ja-JP" sz="1400" dirty="0" smtClean="0"/>
              <a:t>100</a:t>
            </a:r>
            <a:r>
              <a:rPr lang="ja-JP" altLang="en-US" sz="1400" dirty="0" smtClean="0"/>
              <a:t>年あたり</a:t>
            </a:r>
            <a:r>
              <a:rPr lang="en-US" altLang="ja-JP" sz="1400" dirty="0" smtClean="0"/>
              <a:t>)</a:t>
            </a:r>
          </a:p>
        </p:txBody>
      </p:sp>
      <p:sp>
        <p:nvSpPr>
          <p:cNvPr id="22" name="テキスト ボックス 3"/>
          <p:cNvSpPr txBox="1">
            <a:spLocks noChangeArrowheads="1"/>
          </p:cNvSpPr>
          <p:nvPr/>
        </p:nvSpPr>
        <p:spPr bwMode="auto">
          <a:xfrm>
            <a:off x="4644008" y="6228020"/>
            <a:ext cx="4095993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/>
              <a:t>極端現象の長期変化傾向の調査</a:t>
            </a:r>
            <a:r>
              <a:rPr lang="ja-JP" altLang="en-US" sz="1800" dirty="0"/>
              <a:t>に利用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6" descr="C:\Users\JMA503E\AppData\Local\Temp\ffftp00001f18\file\rdmax_13_amedas_JAP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76" y="495032"/>
            <a:ext cx="5191528" cy="51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4" descr="C:\Users\JMA503E\AppData\Local\Temp\ffftp00000a7c\file\rdmax_13_kaku_JAP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r="15627"/>
          <a:stretch/>
        </p:blipFill>
        <p:spPr bwMode="auto">
          <a:xfrm>
            <a:off x="-2044" y="495031"/>
            <a:ext cx="4141996" cy="516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smtClean="0"/>
              <a:t>②リスク統計資料（確率降水量）　日本域</a:t>
            </a:r>
          </a:p>
        </p:txBody>
      </p:sp>
      <p:sp>
        <p:nvSpPr>
          <p:cNvPr id="22535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22536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22537" name="正方形/長方形 1"/>
          <p:cNvSpPr>
            <a:spLocks noChangeArrowheads="1"/>
          </p:cNvSpPr>
          <p:nvPr/>
        </p:nvSpPr>
        <p:spPr bwMode="auto">
          <a:xfrm>
            <a:off x="3563888" y="836712"/>
            <a:ext cx="1758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50</a:t>
            </a:r>
            <a:r>
              <a:rPr lang="ja-JP" altLang="en-US" sz="2400" dirty="0"/>
              <a:t>年</a:t>
            </a:r>
            <a:r>
              <a:rPr lang="ja-JP" altLang="en-US" sz="2400" dirty="0" smtClean="0"/>
              <a:t>再現値</a:t>
            </a:r>
            <a:endParaRPr lang="en-US" altLang="ja-JP" sz="2400" dirty="0"/>
          </a:p>
        </p:txBody>
      </p:sp>
      <p:sp>
        <p:nvSpPr>
          <p:cNvPr id="22538" name="テキスト ボックス 1"/>
          <p:cNvSpPr txBox="1">
            <a:spLocks noChangeArrowheads="1"/>
          </p:cNvSpPr>
          <p:nvPr/>
        </p:nvSpPr>
        <p:spPr bwMode="auto">
          <a:xfrm>
            <a:off x="4600625" y="1493295"/>
            <a:ext cx="979487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アメダス</a:t>
            </a:r>
            <a:endParaRPr lang="en-US" altLang="ja-JP" sz="1800"/>
          </a:p>
        </p:txBody>
      </p:sp>
      <p:sp>
        <p:nvSpPr>
          <p:cNvPr id="2254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004CB3-BDFA-4B24-8907-F51CE8BF8193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2000" smtClean="0"/>
          </a:p>
        </p:txBody>
      </p:sp>
      <p:sp>
        <p:nvSpPr>
          <p:cNvPr id="22541" name="テキスト ボックス 3"/>
          <p:cNvSpPr txBox="1">
            <a:spLocks noChangeArrowheads="1"/>
          </p:cNvSpPr>
          <p:nvPr/>
        </p:nvSpPr>
        <p:spPr bwMode="auto">
          <a:xfrm>
            <a:off x="5292080" y="5426868"/>
            <a:ext cx="30908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一般化極値分布（</a:t>
            </a:r>
            <a:r>
              <a:rPr lang="en-US" altLang="ja-JP" sz="1400" dirty="0"/>
              <a:t>GEV</a:t>
            </a:r>
            <a:r>
              <a:rPr lang="ja-JP" altLang="en-US" sz="1400" dirty="0"/>
              <a:t>）を用いて算出</a:t>
            </a:r>
          </a:p>
        </p:txBody>
      </p:sp>
      <p:sp>
        <p:nvSpPr>
          <p:cNvPr id="22542" name="テキスト ボックス 1"/>
          <p:cNvSpPr txBox="1">
            <a:spLocks noChangeArrowheads="1"/>
          </p:cNvSpPr>
          <p:nvPr/>
        </p:nvSpPr>
        <p:spPr bwMode="auto">
          <a:xfrm>
            <a:off x="433256" y="1493851"/>
            <a:ext cx="111440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 smtClean="0"/>
              <a:t>日降水量</a:t>
            </a:r>
            <a:endParaRPr lang="ja-JP" altLang="en-US" sz="1800" b="1" dirty="0"/>
          </a:p>
        </p:txBody>
      </p:sp>
      <p:sp>
        <p:nvSpPr>
          <p:cNvPr id="22544" name="テキスト ボックス 17"/>
          <p:cNvSpPr txBox="1">
            <a:spLocks noChangeArrowheads="1"/>
          </p:cNvSpPr>
          <p:nvPr/>
        </p:nvSpPr>
        <p:spPr bwMode="auto">
          <a:xfrm>
            <a:off x="5868144" y="4735364"/>
            <a:ext cx="2343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/>
              <a:t>（調査期間：</a:t>
            </a:r>
            <a:r>
              <a:rPr lang="en-US" altLang="ja-JP" sz="1200" dirty="0" smtClean="0"/>
              <a:t>1976</a:t>
            </a:r>
            <a:r>
              <a:rPr lang="ja-JP" altLang="en-US" sz="1200" dirty="0" smtClean="0"/>
              <a:t>年</a:t>
            </a:r>
            <a:r>
              <a:rPr lang="ja-JP" altLang="en-US" sz="1200" dirty="0"/>
              <a:t>から</a:t>
            </a:r>
            <a:r>
              <a:rPr lang="en-US" altLang="ja-JP" sz="1200" dirty="0"/>
              <a:t>2012</a:t>
            </a:r>
            <a:r>
              <a:rPr lang="ja-JP" altLang="en-US" sz="1200" dirty="0"/>
              <a:t>年）</a:t>
            </a:r>
          </a:p>
        </p:txBody>
      </p:sp>
      <p:sp>
        <p:nvSpPr>
          <p:cNvPr id="22545" name="テキスト ボックス 29"/>
          <p:cNvSpPr txBox="1">
            <a:spLocks noChangeArrowheads="1"/>
          </p:cNvSpPr>
          <p:nvPr/>
        </p:nvSpPr>
        <p:spPr bwMode="auto">
          <a:xfrm>
            <a:off x="323528" y="5373216"/>
            <a:ext cx="3430747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統計計算によるリスク</a:t>
            </a:r>
            <a:r>
              <a:rPr lang="ja-JP" altLang="en-US" sz="1800" dirty="0" smtClean="0"/>
              <a:t>資料に</a:t>
            </a:r>
            <a:r>
              <a:rPr lang="ja-JP" altLang="en-US" sz="1800" dirty="0"/>
              <a:t>利用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6" descr="C:\Users\JMA503E\AppData\Local\Temp\ffftp000004d0\file\zs_01_zs_KINKI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b="8994"/>
          <a:stretch/>
        </p:blipFill>
        <p:spPr bwMode="auto">
          <a:xfrm>
            <a:off x="66675" y="620712"/>
            <a:ext cx="4429150" cy="44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4" descr="C:\Users\JMA503E\AppData\Local\Temp\ffftp00001f18\file\rdmax_13_kaku_KINKI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8" b="8993"/>
          <a:stretch/>
        </p:blipFill>
        <p:spPr bwMode="auto">
          <a:xfrm>
            <a:off x="4139952" y="1298377"/>
            <a:ext cx="4896544" cy="37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23558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23559" name="テキスト ボックス 1"/>
          <p:cNvSpPr txBox="1">
            <a:spLocks noChangeArrowheads="1"/>
          </p:cNvSpPr>
          <p:nvPr/>
        </p:nvSpPr>
        <p:spPr bwMode="auto">
          <a:xfrm>
            <a:off x="6962221" y="4397414"/>
            <a:ext cx="12170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/>
              <a:t>日降水量</a:t>
            </a:r>
          </a:p>
        </p:txBody>
      </p:sp>
      <p:sp>
        <p:nvSpPr>
          <p:cNvPr id="2356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F47E4E-40D5-473F-9AC3-FB531356CE57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2000" smtClean="0"/>
          </a:p>
        </p:txBody>
      </p:sp>
      <p:sp>
        <p:nvSpPr>
          <p:cNvPr id="23562" name="テキスト ボックス 4"/>
          <p:cNvSpPr txBox="1">
            <a:spLocks noChangeArrowheads="1"/>
          </p:cNvSpPr>
          <p:nvPr/>
        </p:nvSpPr>
        <p:spPr bwMode="auto">
          <a:xfrm>
            <a:off x="250825" y="5325015"/>
            <a:ext cx="8785225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〇アメダスを補う</a:t>
            </a:r>
            <a:r>
              <a:rPr lang="ja-JP" altLang="en-US" sz="1800" dirty="0" smtClean="0"/>
              <a:t>高解像度な分布のリスク</a:t>
            </a:r>
            <a:r>
              <a:rPr lang="ja-JP" altLang="en-US" sz="1800" dirty="0"/>
              <a:t>統計</a:t>
            </a:r>
            <a:r>
              <a:rPr lang="ja-JP" altLang="en-US" sz="1800" dirty="0" smtClean="0"/>
              <a:t>資料を作成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　　アメダスに比べ、　・高解像度で統計期間が長い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　　　　　　　　　　　　　 ・</a:t>
            </a:r>
            <a:r>
              <a:rPr lang="ja-JP" altLang="en-US" sz="1800" dirty="0" smtClean="0"/>
              <a:t>均質（</a:t>
            </a:r>
            <a:r>
              <a:rPr lang="ja-JP" altLang="en-US" sz="1800" dirty="0"/>
              <a:t>欠測や移転、観測機器等の変更</a:t>
            </a:r>
            <a:r>
              <a:rPr lang="ja-JP" altLang="en-US" sz="1800" dirty="0" smtClean="0"/>
              <a:t>なし）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/>
              <a:t>〇気温（</a:t>
            </a:r>
            <a:r>
              <a:rPr lang="ja-JP" altLang="en-US" sz="1800" dirty="0"/>
              <a:t>極端な</a:t>
            </a:r>
            <a:r>
              <a:rPr lang="ja-JP" altLang="en-US" sz="1800" dirty="0" smtClean="0"/>
              <a:t>高温や低温など）や雨（</a:t>
            </a:r>
            <a:r>
              <a:rPr lang="ja-JP" altLang="en-US" sz="1800" dirty="0"/>
              <a:t>干ばつ）、風向風速などのリスク統計資料の</a:t>
            </a:r>
            <a:r>
              <a:rPr lang="ja-JP" altLang="en-US" sz="1800" dirty="0" smtClean="0"/>
              <a:t>作成</a:t>
            </a:r>
            <a:endParaRPr lang="en-US" altLang="ja-JP" sz="1800" dirty="0"/>
          </a:p>
        </p:txBody>
      </p:sp>
      <p:sp>
        <p:nvSpPr>
          <p:cNvPr id="23563" name="テキスト ボックス 2"/>
          <p:cNvSpPr txBox="1">
            <a:spLocks noChangeArrowheads="1"/>
          </p:cNvSpPr>
          <p:nvPr/>
        </p:nvSpPr>
        <p:spPr bwMode="auto">
          <a:xfrm>
            <a:off x="6156176" y="2924944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</a:rPr>
              <a:t>高知</a:t>
            </a:r>
          </a:p>
        </p:txBody>
      </p:sp>
      <p:sp>
        <p:nvSpPr>
          <p:cNvPr id="235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smtClean="0"/>
              <a:t>②リスク統計資料（確率降水量）　領域</a:t>
            </a:r>
          </a:p>
        </p:txBody>
      </p:sp>
      <p:sp>
        <p:nvSpPr>
          <p:cNvPr id="23566" name="テキスト ボックス 1"/>
          <p:cNvSpPr txBox="1">
            <a:spLocks noChangeArrowheads="1"/>
          </p:cNvSpPr>
          <p:nvPr/>
        </p:nvSpPr>
        <p:spPr bwMode="auto">
          <a:xfrm>
            <a:off x="2863055" y="4437112"/>
            <a:ext cx="70083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/>
              <a:t>地形</a:t>
            </a:r>
          </a:p>
        </p:txBody>
      </p:sp>
      <p:sp>
        <p:nvSpPr>
          <p:cNvPr id="23567" name="テキスト ボックス 1"/>
          <p:cNvSpPr txBox="1">
            <a:spLocks noChangeArrowheads="1"/>
          </p:cNvSpPr>
          <p:nvPr/>
        </p:nvSpPr>
        <p:spPr bwMode="auto">
          <a:xfrm>
            <a:off x="4860032" y="4941168"/>
            <a:ext cx="3384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/>
              <a:t>○は気象観測所のデータを用いて</a:t>
            </a:r>
            <a:r>
              <a:rPr lang="ja-JP" altLang="en-US" sz="1000" b="1" dirty="0" smtClean="0"/>
              <a:t>算出した値。</a:t>
            </a:r>
            <a:endParaRPr lang="en-US" altLang="ja-JP" sz="1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 smtClean="0"/>
              <a:t>調査</a:t>
            </a:r>
            <a:r>
              <a:rPr lang="ja-JP" altLang="en-US" sz="1000" b="1" dirty="0"/>
              <a:t>期間（</a:t>
            </a:r>
            <a:r>
              <a:rPr lang="en-US" altLang="ja-JP" sz="1000" b="1" dirty="0"/>
              <a:t>1976</a:t>
            </a:r>
            <a:r>
              <a:rPr lang="ja-JP" altLang="en-US" sz="1000" b="1" dirty="0"/>
              <a:t>～</a:t>
            </a:r>
            <a:r>
              <a:rPr lang="en-US" altLang="ja-JP" sz="1000" b="1" dirty="0"/>
              <a:t>2012</a:t>
            </a:r>
            <a:r>
              <a:rPr lang="ja-JP" altLang="en-US" sz="1000" b="1" dirty="0" smtClean="0"/>
              <a:t>年</a:t>
            </a:r>
            <a:r>
              <a:rPr lang="en-US" altLang="ja-JP" sz="1000" b="1" dirty="0" smtClean="0"/>
              <a:t>)</a:t>
            </a:r>
            <a:r>
              <a:rPr lang="ja-JP" altLang="en-US" sz="1000" b="1" dirty="0" smtClean="0"/>
              <a:t>で</a:t>
            </a:r>
            <a:r>
              <a:rPr lang="en-US" altLang="ja-JP" sz="1000" b="1" dirty="0"/>
              <a:t>30</a:t>
            </a:r>
            <a:r>
              <a:rPr lang="ja-JP" altLang="en-US" sz="1000" b="1" dirty="0"/>
              <a:t>年以上のデータのある</a:t>
            </a:r>
            <a:r>
              <a:rPr lang="ja-JP" altLang="en-US" sz="1000" b="1" dirty="0" smtClean="0"/>
              <a:t>地点</a:t>
            </a:r>
            <a:endParaRPr lang="ja-JP" altLang="en-US" sz="1000" b="1" dirty="0"/>
          </a:p>
        </p:txBody>
      </p:sp>
      <p:sp>
        <p:nvSpPr>
          <p:cNvPr id="16" name="正方形/長方形 1"/>
          <p:cNvSpPr>
            <a:spLocks noChangeArrowheads="1"/>
          </p:cNvSpPr>
          <p:nvPr/>
        </p:nvSpPr>
        <p:spPr bwMode="auto">
          <a:xfrm>
            <a:off x="3563888" y="836712"/>
            <a:ext cx="1758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50</a:t>
            </a:r>
            <a:r>
              <a:rPr lang="ja-JP" altLang="en-US" sz="2400" dirty="0"/>
              <a:t>年</a:t>
            </a:r>
            <a:r>
              <a:rPr lang="ja-JP" altLang="en-US" sz="2400" dirty="0" smtClean="0"/>
              <a:t>再現値</a:t>
            </a:r>
            <a:endParaRPr lang="en-US" altLang="ja-JP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C:\Users\JMA503E\AppData\Local\Temp\ffftp000004d0\file\t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16" y="1036638"/>
            <a:ext cx="3349404" cy="276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C:\Users\JMA503E\AppData\Local\Temp\ffftp000004d0\file\tes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0"/>
          <a:stretch/>
        </p:blipFill>
        <p:spPr bwMode="auto">
          <a:xfrm>
            <a:off x="2907212" y="1052736"/>
            <a:ext cx="2888924" cy="274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C:\Users\JMA503E\AppData\Local\Temp\ffftp000004d0\file\jra55_09_da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r="11845"/>
          <a:stretch/>
        </p:blipFill>
        <p:spPr bwMode="auto">
          <a:xfrm>
            <a:off x="179512" y="1036638"/>
            <a:ext cx="2905432" cy="27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 smtClean="0"/>
              <a:t>③過去の事例調査</a:t>
            </a:r>
          </a:p>
        </p:txBody>
      </p:sp>
      <p:sp>
        <p:nvSpPr>
          <p:cNvPr id="24582" name="テキスト ボックス 6"/>
          <p:cNvSpPr txBox="1">
            <a:spLocks noChangeArrowheads="1"/>
          </p:cNvSpPr>
          <p:nvPr/>
        </p:nvSpPr>
        <p:spPr bwMode="auto">
          <a:xfrm>
            <a:off x="2267744" y="3923208"/>
            <a:ext cx="431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1959</a:t>
            </a:r>
            <a:r>
              <a:rPr lang="ja-JP" altLang="en-US" sz="1800" dirty="0"/>
              <a:t>年</a:t>
            </a:r>
            <a:r>
              <a:rPr lang="en-US" altLang="ja-JP" sz="1800" dirty="0"/>
              <a:t>9</a:t>
            </a:r>
            <a:r>
              <a:rPr lang="ja-JP" altLang="en-US" sz="1800" dirty="0"/>
              <a:t>月</a:t>
            </a:r>
            <a:r>
              <a:rPr lang="en-US" altLang="ja-JP" sz="1800" dirty="0"/>
              <a:t>26</a:t>
            </a:r>
            <a:r>
              <a:rPr lang="ja-JP" altLang="en-US" sz="1800" dirty="0"/>
              <a:t>日（伊勢湾台風）の日降水量</a:t>
            </a:r>
          </a:p>
        </p:txBody>
      </p:sp>
      <p:sp>
        <p:nvSpPr>
          <p:cNvPr id="22536" name="テキスト ボックス 1"/>
          <p:cNvSpPr txBox="1">
            <a:spLocks noChangeArrowheads="1"/>
          </p:cNvSpPr>
          <p:nvPr/>
        </p:nvSpPr>
        <p:spPr bwMode="auto">
          <a:xfrm>
            <a:off x="3131840" y="1106512"/>
            <a:ext cx="684213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DS</a:t>
            </a:r>
            <a:endParaRPr lang="ja-JP" altLang="en-US" sz="2800"/>
          </a:p>
        </p:txBody>
      </p:sp>
      <p:sp>
        <p:nvSpPr>
          <p:cNvPr id="24584" name="テキスト ボックス 1"/>
          <p:cNvSpPr txBox="1">
            <a:spLocks noChangeArrowheads="1"/>
          </p:cNvSpPr>
          <p:nvPr/>
        </p:nvSpPr>
        <p:spPr bwMode="auto">
          <a:xfrm>
            <a:off x="395536" y="1104925"/>
            <a:ext cx="12636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JRA55</a:t>
            </a:r>
            <a:endParaRPr lang="ja-JP" altLang="en-US" sz="2800" dirty="0"/>
          </a:p>
        </p:txBody>
      </p:sp>
      <p:sp>
        <p:nvSpPr>
          <p:cNvPr id="24585" name="テキスト ボックス 1"/>
          <p:cNvSpPr txBox="1">
            <a:spLocks noChangeArrowheads="1"/>
          </p:cNvSpPr>
          <p:nvPr/>
        </p:nvSpPr>
        <p:spPr bwMode="auto">
          <a:xfrm>
            <a:off x="5868144" y="1104925"/>
            <a:ext cx="903288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観測</a:t>
            </a:r>
          </a:p>
        </p:txBody>
      </p:sp>
      <p:sp>
        <p:nvSpPr>
          <p:cNvPr id="22539" name="テキスト ボックス 7"/>
          <p:cNvSpPr txBox="1">
            <a:spLocks noChangeArrowheads="1"/>
          </p:cNvSpPr>
          <p:nvPr/>
        </p:nvSpPr>
        <p:spPr bwMode="auto">
          <a:xfrm>
            <a:off x="179388" y="4437112"/>
            <a:ext cx="8755062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高解像度データ（空間：</a:t>
            </a:r>
            <a:r>
              <a:rPr lang="en-US" altLang="ja-JP" sz="1800" dirty="0"/>
              <a:t>5km</a:t>
            </a:r>
            <a:r>
              <a:rPr lang="ja-JP" altLang="en-US" sz="1800" dirty="0" err="1"/>
              <a:t>、</a:t>
            </a:r>
            <a:r>
              <a:rPr lang="ja-JP" altLang="en-US" sz="1800" dirty="0"/>
              <a:t>時間：１時間）が、過去</a:t>
            </a:r>
            <a:r>
              <a:rPr lang="en-US" altLang="ja-JP" sz="1800" dirty="0"/>
              <a:t>1958</a:t>
            </a:r>
            <a:r>
              <a:rPr lang="ja-JP" altLang="en-US" sz="1800" dirty="0"/>
              <a:t>年にまで遡り利用することが</a:t>
            </a:r>
            <a:r>
              <a:rPr lang="ja-JP" altLang="en-US" sz="1800" dirty="0" smtClean="0"/>
              <a:t>でき、より詳細な事例調査や統計調査に活用できる。</a:t>
            </a:r>
            <a:endParaRPr lang="en-US" altLang="ja-JP" sz="1800" dirty="0"/>
          </a:p>
        </p:txBody>
      </p:sp>
      <p:sp>
        <p:nvSpPr>
          <p:cNvPr id="24587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24588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24589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D0C4C8-7F84-4D12-8E07-6B3B08DDFA47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4584" grpId="0" animBg="1"/>
      <p:bldP spid="225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まとめ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388" y="1671638"/>
            <a:ext cx="885666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■日本の年平均</a:t>
            </a:r>
            <a:r>
              <a:rPr lang="ja-JP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気温と</a:t>
            </a:r>
            <a:r>
              <a:rPr lang="ja-JP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年降水量</a:t>
            </a:r>
            <a:r>
              <a:rPr lang="ja-JP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等の年々変動（</a:t>
            </a:r>
            <a:r>
              <a:rPr lang="ja-JP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時系列の調査）</a:t>
            </a:r>
            <a:endParaRPr lang="en-US" altLang="ja-JP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2000" dirty="0">
                <a:latin typeface="+mj-ea"/>
                <a:ea typeface="+mj-ea"/>
              </a:rPr>
              <a:t>　</a:t>
            </a:r>
            <a:r>
              <a:rPr lang="en-US" altLang="ja-JP" sz="2000" dirty="0">
                <a:latin typeface="+mj-ea"/>
                <a:ea typeface="+mj-ea"/>
              </a:rPr>
              <a:t>JRA55</a:t>
            </a:r>
            <a:r>
              <a:rPr lang="ja-JP" altLang="en-US" sz="2000" dirty="0">
                <a:latin typeface="+mj-ea"/>
                <a:ea typeface="+mj-ea"/>
              </a:rPr>
              <a:t>と同様に</a:t>
            </a:r>
            <a:r>
              <a:rPr lang="ja-JP" altLang="en-US" sz="2000" dirty="0" smtClean="0">
                <a:latin typeface="+mj-ea"/>
                <a:ea typeface="+mj-ea"/>
              </a:rPr>
              <a:t>、</a:t>
            </a:r>
            <a:r>
              <a:rPr lang="ja-JP" altLang="en-US" sz="2000" dirty="0">
                <a:latin typeface="+mj-ea"/>
              </a:rPr>
              <a:t>年平均</a:t>
            </a:r>
            <a:r>
              <a:rPr lang="ja-JP" altLang="en-US" sz="2000" dirty="0" smtClean="0">
                <a:latin typeface="+mj-ea"/>
              </a:rPr>
              <a:t>気温</a:t>
            </a:r>
            <a:r>
              <a:rPr lang="ja-JP" altLang="en-US" sz="2000" dirty="0">
                <a:latin typeface="+mj-ea"/>
                <a:ea typeface="+mj-ea"/>
              </a:rPr>
              <a:t>、</a:t>
            </a:r>
            <a:r>
              <a:rPr lang="ja-JP" altLang="en-US" sz="2000" dirty="0" smtClean="0">
                <a:latin typeface="+mj-ea"/>
              </a:rPr>
              <a:t>年降水量、</a:t>
            </a:r>
            <a:r>
              <a:rPr lang="ja-JP" altLang="en-US" sz="2000" dirty="0" smtClean="0">
                <a:latin typeface="+mj-ea"/>
                <a:ea typeface="+mj-ea"/>
              </a:rPr>
              <a:t>日</a:t>
            </a:r>
            <a:r>
              <a:rPr lang="ja-JP" altLang="en-US" sz="2000" dirty="0">
                <a:latin typeface="+mj-ea"/>
                <a:ea typeface="+mj-ea"/>
              </a:rPr>
              <a:t>降水量</a:t>
            </a:r>
            <a:r>
              <a:rPr lang="en-US" altLang="ja-JP" sz="2000" dirty="0">
                <a:latin typeface="+mj-ea"/>
                <a:ea typeface="+mj-ea"/>
              </a:rPr>
              <a:t>100mm</a:t>
            </a:r>
            <a:r>
              <a:rPr lang="ja-JP" altLang="en-US" sz="2000" dirty="0">
                <a:latin typeface="+mj-ea"/>
                <a:ea typeface="+mj-ea"/>
              </a:rPr>
              <a:t>（大雨）の回数は</a:t>
            </a:r>
            <a:r>
              <a:rPr lang="ja-JP" altLang="en-US" sz="2000" dirty="0" smtClean="0">
                <a:latin typeface="+mj-ea"/>
                <a:ea typeface="+mj-ea"/>
              </a:rPr>
              <a:t>、</a:t>
            </a:r>
            <a:endParaRPr lang="en-US" altLang="ja-JP" sz="20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2000" dirty="0">
                <a:latin typeface="+mj-ea"/>
                <a:ea typeface="+mj-ea"/>
              </a:rPr>
              <a:t>　</a:t>
            </a:r>
            <a:r>
              <a:rPr lang="ja-JP" altLang="en-US" sz="2000" dirty="0" smtClean="0">
                <a:latin typeface="+mj-ea"/>
                <a:ea typeface="+mj-ea"/>
              </a:rPr>
              <a:t>観測値と高い</a:t>
            </a:r>
            <a:r>
              <a:rPr lang="ja-JP" altLang="en-US" sz="2000" dirty="0">
                <a:latin typeface="+mj-ea"/>
                <a:ea typeface="+mj-ea"/>
              </a:rPr>
              <a:t>相関係数。</a:t>
            </a:r>
          </a:p>
          <a:p>
            <a:pPr>
              <a:defRPr/>
            </a:pPr>
            <a:endParaRPr lang="en-US" altLang="ja-JP" sz="2000" dirty="0"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■月別平年値のバイアス評価（空間の調査）</a:t>
            </a:r>
            <a:endParaRPr lang="en-US" altLang="ja-JP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2000" dirty="0">
                <a:latin typeface="+mj-ea"/>
                <a:ea typeface="+mj-ea"/>
              </a:rPr>
              <a:t>　冬の日本海側、夏の</a:t>
            </a:r>
            <a:r>
              <a:rPr lang="ja-JP" altLang="en-US" sz="2000" dirty="0">
                <a:latin typeface="Arial" pitchFamily="34" charset="0"/>
                <a:ea typeface="ＭＳ Ｐゴシック" pitchFamily="50" charset="-128"/>
              </a:rPr>
              <a:t>紀伊半島や四国、九州の太平洋側では、</a:t>
            </a:r>
            <a:endParaRPr lang="en-US" altLang="ja-JP" sz="2000" dirty="0">
              <a:latin typeface="Arial" pitchFamily="34" charset="0"/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2000" dirty="0"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000" dirty="0">
                <a:latin typeface="Arial" pitchFamily="34" charset="0"/>
                <a:ea typeface="ＭＳ Ｐゴシック" pitchFamily="50" charset="-128"/>
              </a:rPr>
              <a:t>JRA55</a:t>
            </a:r>
            <a:r>
              <a:rPr lang="ja-JP" altLang="en-US" sz="2000" dirty="0">
                <a:latin typeface="Arial" pitchFamily="34" charset="0"/>
                <a:ea typeface="ＭＳ Ｐゴシック" pitchFamily="50" charset="-128"/>
              </a:rPr>
              <a:t>では再現できない地形の影響に</a:t>
            </a:r>
            <a:r>
              <a:rPr lang="ja-JP" altLang="en-US" sz="2000" dirty="0" smtClean="0">
                <a:latin typeface="Arial" pitchFamily="34" charset="0"/>
                <a:ea typeface="ＭＳ Ｐゴシック" pitchFamily="50" charset="-128"/>
              </a:rPr>
              <a:t>よる降水分布</a:t>
            </a:r>
            <a:r>
              <a:rPr lang="ja-JP" altLang="en-US" sz="2000" dirty="0">
                <a:latin typeface="Arial" pitchFamily="34" charset="0"/>
                <a:ea typeface="ＭＳ Ｐゴシック" pitchFamily="50" charset="-128"/>
              </a:rPr>
              <a:t>を捉えることができている。</a:t>
            </a:r>
            <a:endParaRPr lang="en-US" altLang="ja-JP" sz="2000" dirty="0">
              <a:latin typeface="Arial" pitchFamily="34" charset="0"/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2000" dirty="0">
                <a:latin typeface="Arial" pitchFamily="34" charset="0"/>
                <a:ea typeface="ＭＳ Ｐゴシック" pitchFamily="50" charset="-128"/>
              </a:rPr>
              <a:t>　　　　　　　　　　　　　　　　　　　　　　　　　　　　　　　　　　</a:t>
            </a:r>
            <a:endParaRPr lang="en-US" altLang="ja-JP" sz="2000" dirty="0">
              <a:latin typeface="Arial" pitchFamily="34" charset="0"/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ＭＳ Ｐゴシック" pitchFamily="50" charset="-128"/>
              </a:rPr>
              <a:t>■利用例</a:t>
            </a:r>
            <a:endParaRPr lang="en-US" altLang="ja-JP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2000" dirty="0"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ja-JP" altLang="en-US" sz="2000" dirty="0" smtClean="0">
                <a:latin typeface="Arial" pitchFamily="34" charset="0"/>
                <a:ea typeface="ＭＳ Ｐゴシック" pitchFamily="50" charset="-128"/>
              </a:rPr>
              <a:t>①長期変化傾向の評価</a:t>
            </a:r>
            <a:endParaRPr lang="en-US" altLang="ja-JP" sz="2000" dirty="0">
              <a:latin typeface="Arial" pitchFamily="34" charset="0"/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2000" dirty="0">
                <a:latin typeface="Arial" pitchFamily="34" charset="0"/>
                <a:ea typeface="ＭＳ Ｐゴシック" pitchFamily="50" charset="-128"/>
              </a:rPr>
              <a:t>　②リスク統計</a:t>
            </a:r>
            <a:r>
              <a:rPr lang="ja-JP" altLang="en-US" sz="2000" dirty="0" smtClean="0">
                <a:latin typeface="Arial" pitchFamily="34" charset="0"/>
                <a:ea typeface="ＭＳ Ｐゴシック" pitchFamily="50" charset="-128"/>
              </a:rPr>
              <a:t>資料（</a:t>
            </a:r>
            <a:r>
              <a:rPr lang="ja-JP" altLang="en-US" sz="2000" dirty="0">
                <a:latin typeface="Arial" pitchFamily="34" charset="0"/>
                <a:ea typeface="ＭＳ Ｐゴシック" pitchFamily="50" charset="-128"/>
              </a:rPr>
              <a:t>アメダスよりも高解像度で統計期間が</a:t>
            </a:r>
            <a:r>
              <a:rPr lang="ja-JP" altLang="en-US" sz="2000" dirty="0" smtClean="0">
                <a:latin typeface="Arial" pitchFamily="34" charset="0"/>
                <a:ea typeface="ＭＳ Ｐゴシック" pitchFamily="50" charset="-128"/>
              </a:rPr>
              <a:t>長い、均質なデータ）</a:t>
            </a:r>
            <a:endParaRPr lang="en-US" altLang="ja-JP" sz="2000" dirty="0">
              <a:latin typeface="Arial" pitchFamily="34" charset="0"/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2000" dirty="0">
                <a:latin typeface="Arial" pitchFamily="34" charset="0"/>
                <a:ea typeface="ＭＳ Ｐゴシック" pitchFamily="50" charset="-128"/>
              </a:rPr>
              <a:t>　③過去事例の詳細調査（事例分析、統計</a:t>
            </a:r>
            <a:r>
              <a:rPr lang="ja-JP" altLang="en-US" sz="2000" dirty="0" smtClean="0">
                <a:latin typeface="Arial" pitchFamily="34" charset="0"/>
                <a:ea typeface="ＭＳ Ｐゴシック" pitchFamily="50" charset="-128"/>
              </a:rPr>
              <a:t>分析）</a:t>
            </a:r>
            <a:r>
              <a:rPr lang="ja-JP" altLang="en-US" sz="2000" dirty="0">
                <a:latin typeface="Arial" pitchFamily="34" charset="0"/>
                <a:ea typeface="ＭＳ Ｐゴシック" pitchFamily="50" charset="-128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lang="en-US" altLang="ja-JP" sz="2000" dirty="0">
              <a:latin typeface="+mj-ea"/>
              <a:ea typeface="+mj-ea"/>
            </a:endParaRPr>
          </a:p>
        </p:txBody>
      </p:sp>
      <p:sp>
        <p:nvSpPr>
          <p:cNvPr id="25604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25605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25606" name="テキスト ボックス 7"/>
          <p:cNvSpPr txBox="1">
            <a:spLocks noChangeArrowheads="1"/>
          </p:cNvSpPr>
          <p:nvPr/>
        </p:nvSpPr>
        <p:spPr bwMode="auto">
          <a:xfrm>
            <a:off x="468313" y="1052513"/>
            <a:ext cx="8351837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JRA55</a:t>
            </a:r>
            <a:r>
              <a:rPr lang="ja-JP" altLang="en-US" sz="2000"/>
              <a:t>のダウンケーリング（</a:t>
            </a:r>
            <a:r>
              <a:rPr lang="en-US" altLang="ja-JP" sz="2000"/>
              <a:t>5km</a:t>
            </a:r>
            <a:r>
              <a:rPr lang="ja-JP" altLang="en-US" sz="2000"/>
              <a:t>格子、１時間）を行なった。（</a:t>
            </a:r>
            <a:r>
              <a:rPr lang="en-US" altLang="ja-JP" sz="2000"/>
              <a:t>1958</a:t>
            </a:r>
            <a:r>
              <a:rPr lang="ja-JP" altLang="en-US" sz="2000"/>
              <a:t>～</a:t>
            </a:r>
            <a:r>
              <a:rPr lang="en-US" altLang="ja-JP" sz="2000"/>
              <a:t>2012</a:t>
            </a:r>
            <a:r>
              <a:rPr lang="ja-JP" altLang="en-US" sz="2000"/>
              <a:t>年）</a:t>
            </a:r>
            <a:endParaRPr lang="en-US" altLang="ja-JP" sz="2000"/>
          </a:p>
        </p:txBody>
      </p:sp>
      <p:sp>
        <p:nvSpPr>
          <p:cNvPr id="25607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1C44F7-3868-422C-8A78-F7EE70C4B438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ja-JP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目次</a:t>
            </a:r>
          </a:p>
        </p:txBody>
      </p:sp>
      <p:sp>
        <p:nvSpPr>
          <p:cNvPr id="9219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ja-JP" altLang="en-US" dirty="0" smtClean="0"/>
              <a:t>１．領域ダウンスケーリングの概要</a:t>
            </a:r>
            <a:endParaRPr lang="en-US" altLang="ja-JP" dirty="0" smtClean="0"/>
          </a:p>
          <a:p>
            <a:pPr marL="0" indent="0">
              <a:buFontTx/>
              <a:buNone/>
            </a:pPr>
            <a:endParaRPr lang="en-US" altLang="ja-JP" dirty="0" smtClean="0"/>
          </a:p>
          <a:p>
            <a:pPr marL="0" indent="0">
              <a:buFontTx/>
              <a:buNone/>
            </a:pPr>
            <a:r>
              <a:rPr lang="ja-JP" altLang="en-US" dirty="0" smtClean="0"/>
              <a:t>２．日本域における</a:t>
            </a:r>
            <a:r>
              <a:rPr lang="ja-JP" altLang="en-US" dirty="0"/>
              <a:t>経年</a:t>
            </a:r>
            <a:r>
              <a:rPr lang="ja-JP" altLang="en-US" dirty="0" smtClean="0"/>
              <a:t>変動の評価</a:t>
            </a:r>
            <a:endParaRPr lang="en-US" altLang="ja-JP" dirty="0" smtClean="0"/>
          </a:p>
          <a:p>
            <a:pPr marL="0" indent="0">
              <a:buFontTx/>
              <a:buNone/>
            </a:pPr>
            <a:endParaRPr lang="en-US" altLang="ja-JP" dirty="0" smtClean="0"/>
          </a:p>
          <a:p>
            <a:pPr marL="0" indent="0">
              <a:buFontTx/>
              <a:buNone/>
            </a:pPr>
            <a:r>
              <a:rPr lang="ja-JP" altLang="en-US" dirty="0" smtClean="0"/>
              <a:t>３．月平年値のバイアス評価</a:t>
            </a:r>
            <a:endParaRPr lang="en-US" altLang="ja-JP" dirty="0" smtClean="0"/>
          </a:p>
          <a:p>
            <a:pPr marL="0" indent="0">
              <a:buFontTx/>
              <a:buNone/>
            </a:pPr>
            <a:endParaRPr lang="en-US" altLang="ja-JP" dirty="0" smtClean="0"/>
          </a:p>
          <a:p>
            <a:pPr marL="0" indent="0">
              <a:buFontTx/>
              <a:buNone/>
            </a:pPr>
            <a:r>
              <a:rPr lang="ja-JP" altLang="en-US" dirty="0" smtClean="0"/>
              <a:t>４．利用例</a:t>
            </a:r>
          </a:p>
        </p:txBody>
      </p:sp>
      <p:sp>
        <p:nvSpPr>
          <p:cNvPr id="9220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9221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9222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AB9D6B-9218-4082-A259-A866714B9F5D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827088" y="2859088"/>
            <a:ext cx="7489825" cy="857250"/>
          </a:xfrm>
        </p:spPr>
        <p:txBody>
          <a:bodyPr/>
          <a:lstStyle/>
          <a:p>
            <a:r>
              <a:rPr lang="ja-JP" altLang="en-US" dirty="0" smtClean="0"/>
              <a:t>１．領域ダウンスケーリングの概要</a:t>
            </a:r>
          </a:p>
        </p:txBody>
      </p:sp>
      <p:sp>
        <p:nvSpPr>
          <p:cNvPr id="10243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10244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10245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15AF8D-2C93-4F70-9C01-FB488D646685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領域ダウンスケー</a:t>
            </a:r>
            <a:r>
              <a:rPr lang="ja-JP" altLang="en-US" dirty="0"/>
              <a:t>リング</a:t>
            </a:r>
            <a:r>
              <a:rPr lang="ja-JP" altLang="en-US" dirty="0" smtClean="0"/>
              <a:t>の概要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08063"/>
            <a:ext cx="374332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テキスト ボックス 48"/>
          <p:cNvSpPr txBox="1">
            <a:spLocks noChangeArrowheads="1"/>
          </p:cNvSpPr>
          <p:nvPr/>
        </p:nvSpPr>
        <p:spPr bwMode="auto">
          <a:xfrm>
            <a:off x="2124075" y="3441700"/>
            <a:ext cx="1433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5</a:t>
            </a:r>
            <a:r>
              <a:rPr lang="ja-JP" altLang="en-US" sz="1600"/>
              <a:t>ｋｍ計算領域</a:t>
            </a:r>
          </a:p>
        </p:txBody>
      </p:sp>
      <p:sp>
        <p:nvSpPr>
          <p:cNvPr id="11269" name="テキスト ボックス 83"/>
          <p:cNvSpPr txBox="1">
            <a:spLocks noChangeArrowheads="1"/>
          </p:cNvSpPr>
          <p:nvPr/>
        </p:nvSpPr>
        <p:spPr bwMode="auto">
          <a:xfrm>
            <a:off x="4364038" y="1117600"/>
            <a:ext cx="416401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〇計算期間：</a:t>
            </a:r>
            <a:r>
              <a:rPr lang="en-US" altLang="ja-JP" sz="1400"/>
              <a:t>1958</a:t>
            </a:r>
            <a:r>
              <a:rPr lang="ja-JP" altLang="en-US" sz="1400"/>
              <a:t>年～</a:t>
            </a:r>
            <a:r>
              <a:rPr lang="en-US" altLang="ja-JP" sz="1400"/>
              <a:t>2012</a:t>
            </a:r>
            <a:r>
              <a:rPr lang="ja-JP" altLang="en-US" sz="1400"/>
              <a:t>年（</a:t>
            </a:r>
            <a:r>
              <a:rPr lang="en-US" altLang="ja-JP" sz="1400"/>
              <a:t>55</a:t>
            </a:r>
            <a:r>
              <a:rPr lang="ja-JP" altLang="en-US" sz="1400"/>
              <a:t>年間）</a:t>
            </a:r>
            <a:endParaRPr lang="en-US" altLang="ja-JP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○</a:t>
            </a:r>
            <a:r>
              <a:rPr lang="en-US" altLang="ja-JP" sz="1400"/>
              <a:t>2012</a:t>
            </a:r>
            <a:r>
              <a:rPr lang="ja-JP" altLang="en-US" sz="1400"/>
              <a:t>年</a:t>
            </a:r>
            <a:r>
              <a:rPr lang="en-US" altLang="ja-JP" sz="1400"/>
              <a:t>11</a:t>
            </a:r>
            <a:r>
              <a:rPr lang="ja-JP" altLang="en-US" sz="1400"/>
              <a:t>月時点の数値予報現業モデル（</a:t>
            </a:r>
            <a:r>
              <a:rPr lang="en-US" altLang="ja-JP" sz="1400"/>
              <a:t>MSM</a:t>
            </a:r>
            <a:r>
              <a:rPr lang="ja-JP" altLang="en-US" sz="1400"/>
              <a:t>）</a:t>
            </a:r>
            <a:endParaRPr lang="en-US" altLang="ja-JP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○</a:t>
            </a:r>
            <a:r>
              <a:rPr lang="en-US" altLang="ja-JP" sz="1400"/>
              <a:t>15km</a:t>
            </a:r>
            <a:r>
              <a:rPr lang="ja-JP" altLang="en-US" sz="1400"/>
              <a:t>にダウンスケール後、</a:t>
            </a:r>
            <a:r>
              <a:rPr lang="en-US" altLang="ja-JP" sz="1400"/>
              <a:t>5km</a:t>
            </a:r>
            <a:r>
              <a:rPr lang="ja-JP" altLang="en-US" sz="1400"/>
              <a:t>にダウンスケール</a:t>
            </a:r>
            <a:endParaRPr lang="en-US" altLang="ja-JP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　　</a:t>
            </a:r>
            <a:r>
              <a:rPr lang="en-US" altLang="ja-JP" sz="1400"/>
              <a:t>※</a:t>
            </a:r>
            <a:r>
              <a:rPr lang="ja-JP" altLang="en-US" sz="1400"/>
              <a:t>それぞれ</a:t>
            </a:r>
            <a:r>
              <a:rPr lang="en-US" altLang="ja-JP" sz="1400"/>
              <a:t>3</a:t>
            </a:r>
            <a:r>
              <a:rPr lang="ja-JP" altLang="en-US" sz="1400"/>
              <a:t>時間スピンアップ</a:t>
            </a:r>
            <a:endParaRPr lang="en-US" altLang="ja-JP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○</a:t>
            </a:r>
            <a:r>
              <a:rPr lang="en-US" altLang="ja-JP" sz="1400"/>
              <a:t>6</a:t>
            </a:r>
            <a:r>
              <a:rPr lang="ja-JP" altLang="en-US" sz="1400"/>
              <a:t>時間毎に初期値を更新</a:t>
            </a:r>
            <a:endParaRPr lang="en-US" altLang="ja-JP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　　</a:t>
            </a:r>
            <a:r>
              <a:rPr lang="en-US" altLang="ja-JP" sz="1400"/>
              <a:t>※JRA55</a:t>
            </a:r>
            <a:r>
              <a:rPr lang="ja-JP" altLang="en-US" sz="1400"/>
              <a:t>解析値から見て</a:t>
            </a:r>
            <a:r>
              <a:rPr lang="en-US" altLang="ja-JP" sz="1400"/>
              <a:t>FT=7</a:t>
            </a:r>
            <a:r>
              <a:rPr lang="ja-JP" altLang="en-US" sz="1400"/>
              <a:t>～</a:t>
            </a:r>
            <a:r>
              <a:rPr lang="en-US" altLang="ja-JP" sz="1400"/>
              <a:t>12</a:t>
            </a:r>
            <a:r>
              <a:rPr lang="ja-JP" altLang="en-US" sz="1400"/>
              <a:t>を使用</a:t>
            </a:r>
            <a:endParaRPr lang="en-US" altLang="ja-JP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○地表面温度・種別は</a:t>
            </a:r>
            <a:r>
              <a:rPr lang="en-US" altLang="ja-JP" sz="1400"/>
              <a:t>JRA55</a:t>
            </a:r>
            <a:r>
              <a:rPr lang="ja-JP" altLang="en-US" sz="1400"/>
              <a:t>解析値より作成</a:t>
            </a:r>
            <a:endParaRPr lang="en-US" altLang="ja-JP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　　</a:t>
            </a:r>
            <a:r>
              <a:rPr lang="en-US" altLang="ja-JP" sz="1400"/>
              <a:t>※</a:t>
            </a:r>
            <a:r>
              <a:rPr lang="ja-JP" altLang="en-US" sz="1400"/>
              <a:t>陸面モデル（</a:t>
            </a:r>
            <a:r>
              <a:rPr lang="en-US" altLang="ja-JP" sz="1400"/>
              <a:t>SiB</a:t>
            </a:r>
            <a:r>
              <a:rPr lang="ja-JP" altLang="en-US" sz="1400"/>
              <a:t>等）は使用しない。</a:t>
            </a:r>
            <a:endParaRPr lang="en-US" altLang="ja-JP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○</a:t>
            </a:r>
            <a:r>
              <a:rPr lang="en-US" altLang="ja-JP" sz="1400"/>
              <a:t>CO</a:t>
            </a:r>
            <a:r>
              <a:rPr lang="en-US" altLang="ja-JP" sz="1400" baseline="-25000"/>
              <a:t>2</a:t>
            </a:r>
            <a:r>
              <a:rPr lang="ja-JP" altLang="en-US" sz="1400"/>
              <a:t>、</a:t>
            </a:r>
            <a:r>
              <a:rPr lang="en-US" altLang="ja-JP" sz="1400"/>
              <a:t>CH</a:t>
            </a:r>
            <a:r>
              <a:rPr lang="en-US" altLang="ja-JP" sz="1400" baseline="-25000"/>
              <a:t>4</a:t>
            </a:r>
            <a:r>
              <a:rPr lang="ja-JP" altLang="en-US" sz="1400"/>
              <a:t>、</a:t>
            </a:r>
            <a:r>
              <a:rPr lang="en-US" altLang="ja-JP" sz="1400"/>
              <a:t>N</a:t>
            </a:r>
            <a:r>
              <a:rPr lang="en-US" altLang="ja-JP" sz="1400" baseline="-25000"/>
              <a:t>2</a:t>
            </a:r>
            <a:r>
              <a:rPr lang="en-US" altLang="ja-JP" sz="1400"/>
              <a:t>O</a:t>
            </a:r>
            <a:r>
              <a:rPr lang="ja-JP" altLang="en-US" sz="1400"/>
              <a:t>の濃度を時代に応じて変更</a:t>
            </a:r>
            <a:endParaRPr lang="en-US" altLang="ja-JP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○地表面データ（国土数値情報）を時代に応じて変更</a:t>
            </a:r>
            <a:endParaRPr lang="en-US" altLang="ja-JP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　　</a:t>
            </a:r>
            <a:r>
              <a:rPr lang="en-US" altLang="ja-JP" sz="1400"/>
              <a:t>※</a:t>
            </a:r>
            <a:r>
              <a:rPr lang="ja-JP" altLang="en-US" sz="1400"/>
              <a:t>国土開発、都市化の進行も考慮</a:t>
            </a:r>
            <a:endParaRPr lang="en-US" altLang="ja-JP" sz="1400"/>
          </a:p>
        </p:txBody>
      </p:sp>
      <p:sp>
        <p:nvSpPr>
          <p:cNvPr id="85" name="円/楕円 84"/>
          <p:cNvSpPr/>
          <p:nvPr/>
        </p:nvSpPr>
        <p:spPr>
          <a:xfrm>
            <a:off x="2035175" y="3395663"/>
            <a:ext cx="1519238" cy="431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1271" name="テキスト ボックス 85"/>
          <p:cNvSpPr txBox="1">
            <a:spLocks noChangeArrowheads="1"/>
          </p:cNvSpPr>
          <p:nvPr/>
        </p:nvSpPr>
        <p:spPr bwMode="auto">
          <a:xfrm>
            <a:off x="4211638" y="3708400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15km</a:t>
            </a:r>
            <a:r>
              <a:rPr lang="ja-JP" altLang="en-US" sz="1600"/>
              <a:t>は領域を東西南北</a:t>
            </a:r>
            <a:r>
              <a:rPr lang="en-US" altLang="ja-JP" sz="1600"/>
              <a:t>20</a:t>
            </a:r>
            <a:r>
              <a:rPr lang="ja-JP" altLang="en-US" sz="1600"/>
              <a:t>格子</a:t>
            </a:r>
            <a:endParaRPr lang="en-US" altLang="ja-JP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/>
              <a:t>（約</a:t>
            </a:r>
            <a:r>
              <a:rPr lang="en-US" altLang="ja-JP" sz="1600"/>
              <a:t>300km</a:t>
            </a:r>
            <a:r>
              <a:rPr lang="ja-JP" altLang="en-US" sz="1600"/>
              <a:t>）広げている。</a:t>
            </a:r>
          </a:p>
        </p:txBody>
      </p:sp>
      <p:grpSp>
        <p:nvGrpSpPr>
          <p:cNvPr id="11272" name="グループ化 98"/>
          <p:cNvGrpSpPr>
            <a:grpSpLocks/>
          </p:cNvGrpSpPr>
          <p:nvPr/>
        </p:nvGrpSpPr>
        <p:grpSpPr bwMode="auto">
          <a:xfrm>
            <a:off x="539750" y="4292600"/>
            <a:ext cx="7920038" cy="2411413"/>
            <a:chOff x="539552" y="4395544"/>
            <a:chExt cx="7920880" cy="2410476"/>
          </a:xfrm>
        </p:grpSpPr>
        <p:sp>
          <p:nvSpPr>
            <p:cNvPr id="29" name="右中かっこ 28"/>
            <p:cNvSpPr/>
            <p:nvPr/>
          </p:nvSpPr>
          <p:spPr>
            <a:xfrm>
              <a:off x="4396681" y="5083304"/>
              <a:ext cx="251088" cy="1722716"/>
            </a:xfrm>
            <a:prstGeom prst="rightBrac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58" name="直線コネクタ 57"/>
            <p:cNvCxnSpPr/>
            <p:nvPr/>
          </p:nvCxnSpPr>
          <p:spPr>
            <a:xfrm>
              <a:off x="3591051" y="4466954"/>
              <a:ext cx="0" cy="20883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5459738" y="4500278"/>
              <a:ext cx="0" cy="20883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7352239" y="4509800"/>
              <a:ext cx="0" cy="20883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>
              <a:off x="1547722" y="4722442"/>
              <a:ext cx="6912710" cy="0"/>
            </a:xfrm>
            <a:prstGeom prst="straightConnector1">
              <a:avLst/>
            </a:prstGeom>
            <a:ln w="317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1692200" y="4722442"/>
              <a:ext cx="0" cy="503042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1692200" y="5225484"/>
              <a:ext cx="3815169" cy="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2627337" y="5225484"/>
              <a:ext cx="0" cy="50462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2627337" y="5730113"/>
              <a:ext cx="288003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7" name="テキスト ボックス 16"/>
            <p:cNvSpPr txBox="1">
              <a:spLocks noChangeArrowheads="1"/>
            </p:cNvSpPr>
            <p:nvPr/>
          </p:nvSpPr>
          <p:spPr bwMode="auto">
            <a:xfrm>
              <a:off x="777808" y="4539560"/>
              <a:ext cx="7425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70C0"/>
                  </a:solidFill>
                </a:rPr>
                <a:t>JRA55</a:t>
              </a:r>
              <a:endParaRPr lang="ja-JP" altLang="en-US" sz="1400" b="1">
                <a:solidFill>
                  <a:srgbClr val="0070C0"/>
                </a:solidFill>
              </a:endParaRPr>
            </a:p>
          </p:txBody>
        </p:sp>
        <p:sp>
          <p:nvSpPr>
            <p:cNvPr id="25" name="右中かっこ 24"/>
            <p:cNvSpPr/>
            <p:nvPr/>
          </p:nvSpPr>
          <p:spPr>
            <a:xfrm>
              <a:off x="2035128" y="5009825"/>
              <a:ext cx="216024" cy="864096"/>
            </a:xfrm>
            <a:prstGeom prst="rightBrac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289" name="テキスト ボックス 25"/>
            <p:cNvSpPr txBox="1">
              <a:spLocks noChangeArrowheads="1"/>
            </p:cNvSpPr>
            <p:nvPr/>
          </p:nvSpPr>
          <p:spPr bwMode="auto">
            <a:xfrm>
              <a:off x="1819104" y="5585889"/>
              <a:ext cx="6431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3</a:t>
              </a:r>
              <a:r>
                <a:rPr lang="ja-JP" altLang="en-US" sz="1400"/>
                <a:t>時間</a:t>
              </a:r>
            </a:p>
          </p:txBody>
        </p:sp>
        <p:sp>
          <p:nvSpPr>
            <p:cNvPr id="27" name="右中かっこ 26"/>
            <p:cNvSpPr/>
            <p:nvPr/>
          </p:nvSpPr>
          <p:spPr>
            <a:xfrm>
              <a:off x="2992771" y="5494136"/>
              <a:ext cx="216024" cy="864096"/>
            </a:xfrm>
            <a:prstGeom prst="rightBrac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291" name="テキスト ボックス 27"/>
            <p:cNvSpPr txBox="1">
              <a:spLocks noChangeArrowheads="1"/>
            </p:cNvSpPr>
            <p:nvPr/>
          </p:nvSpPr>
          <p:spPr bwMode="auto">
            <a:xfrm>
              <a:off x="2776747" y="6070200"/>
              <a:ext cx="6431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3</a:t>
              </a:r>
              <a:r>
                <a:rPr lang="ja-JP" altLang="en-US" sz="1400"/>
                <a:t>時間</a:t>
              </a:r>
            </a:p>
          </p:txBody>
        </p:sp>
        <p:sp>
          <p:nvSpPr>
            <p:cNvPr id="11292" name="テキスト ボックス 30"/>
            <p:cNvSpPr txBox="1">
              <a:spLocks noChangeArrowheads="1"/>
            </p:cNvSpPr>
            <p:nvPr/>
          </p:nvSpPr>
          <p:spPr bwMode="auto">
            <a:xfrm>
              <a:off x="4195368" y="6089945"/>
              <a:ext cx="6431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6</a:t>
              </a:r>
              <a:r>
                <a:rPr lang="ja-JP" altLang="en-US" sz="1400"/>
                <a:t>時間</a:t>
              </a:r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flipV="1">
              <a:off x="1619167" y="5874519"/>
              <a:ext cx="288956" cy="1428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>
              <a:off x="1908122" y="6234742"/>
              <a:ext cx="7827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95" name="テキスト ボックス 40"/>
            <p:cNvSpPr txBox="1">
              <a:spLocks noChangeArrowheads="1"/>
            </p:cNvSpPr>
            <p:nvPr/>
          </p:nvSpPr>
          <p:spPr bwMode="auto">
            <a:xfrm>
              <a:off x="770452" y="6017937"/>
              <a:ext cx="11095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/>
                <a:t>スピンアップ</a:t>
              </a:r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 flipH="1">
              <a:off x="4823082" y="6252197"/>
              <a:ext cx="9367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97" name="テキスト ボックス 45"/>
            <p:cNvSpPr txBox="1">
              <a:spLocks noChangeArrowheads="1"/>
            </p:cNvSpPr>
            <p:nvPr/>
          </p:nvSpPr>
          <p:spPr bwMode="auto">
            <a:xfrm>
              <a:off x="5796136" y="6091825"/>
              <a:ext cx="14782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/>
                <a:t>この</a:t>
              </a:r>
              <a:r>
                <a:rPr lang="en-US" altLang="ja-JP" sz="1400"/>
                <a:t>6</a:t>
              </a:r>
              <a:r>
                <a:rPr lang="ja-JP" altLang="en-US" sz="1400"/>
                <a:t>時間を使用</a:t>
              </a:r>
            </a:p>
          </p:txBody>
        </p:sp>
        <p:sp>
          <p:nvSpPr>
            <p:cNvPr id="11298" name="テキスト ボックス 46"/>
            <p:cNvSpPr txBox="1">
              <a:spLocks noChangeArrowheads="1"/>
            </p:cNvSpPr>
            <p:nvPr/>
          </p:nvSpPr>
          <p:spPr bwMode="auto">
            <a:xfrm>
              <a:off x="5580112" y="5081833"/>
              <a:ext cx="11015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12</a:t>
              </a:r>
              <a:r>
                <a:rPr lang="ja-JP" altLang="en-US" sz="1400"/>
                <a:t>時間予報</a:t>
              </a:r>
            </a:p>
          </p:txBody>
        </p:sp>
        <p:sp>
          <p:nvSpPr>
            <p:cNvPr id="11299" name="テキスト ボックス 47"/>
            <p:cNvSpPr txBox="1">
              <a:spLocks noChangeArrowheads="1"/>
            </p:cNvSpPr>
            <p:nvPr/>
          </p:nvSpPr>
          <p:spPr bwMode="auto">
            <a:xfrm>
              <a:off x="5652120" y="5585889"/>
              <a:ext cx="10021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9</a:t>
              </a:r>
              <a:r>
                <a:rPr lang="ja-JP" altLang="en-US" sz="1400"/>
                <a:t>時間予報</a:t>
              </a: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1663621" y="4693878"/>
              <a:ext cx="73033" cy="7299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554535" y="4693878"/>
              <a:ext cx="71445" cy="7299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5420046" y="4693878"/>
              <a:ext cx="71446" cy="7299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7307784" y="4693878"/>
              <a:ext cx="73033" cy="7299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304" name="テキスト ボックス 54"/>
            <p:cNvSpPr txBox="1">
              <a:spLocks noChangeArrowheads="1"/>
            </p:cNvSpPr>
            <p:nvPr/>
          </p:nvSpPr>
          <p:spPr bwMode="auto">
            <a:xfrm>
              <a:off x="539552" y="5081833"/>
              <a:ext cx="11576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B050"/>
                  </a:solidFill>
                </a:rPr>
                <a:t>15km</a:t>
              </a:r>
              <a:r>
                <a:rPr lang="ja-JP" altLang="en-US" sz="1400" b="1">
                  <a:solidFill>
                    <a:srgbClr val="00B050"/>
                  </a:solidFill>
                </a:rPr>
                <a:t>モデル</a:t>
              </a:r>
            </a:p>
          </p:txBody>
        </p:sp>
        <p:sp>
          <p:nvSpPr>
            <p:cNvPr id="11305" name="テキスト ボックス 55"/>
            <p:cNvSpPr txBox="1">
              <a:spLocks noChangeArrowheads="1"/>
            </p:cNvSpPr>
            <p:nvPr/>
          </p:nvSpPr>
          <p:spPr bwMode="auto">
            <a:xfrm>
              <a:off x="622676" y="5547672"/>
              <a:ext cx="10583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FF0000"/>
                  </a:solidFill>
                </a:rPr>
                <a:t>5km</a:t>
              </a:r>
              <a:r>
                <a:rPr lang="ja-JP" altLang="en-US" sz="1400" b="1">
                  <a:solidFill>
                    <a:srgbClr val="FF0000"/>
                  </a:solidFill>
                </a:rPr>
                <a:t>モデル</a:t>
              </a: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1658859" y="5193747"/>
              <a:ext cx="73033" cy="7140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1954165" y="5196920"/>
              <a:ext cx="71445" cy="7140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2268524" y="5196920"/>
              <a:ext cx="71445" cy="7140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2592408" y="5187399"/>
              <a:ext cx="73033" cy="7299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2916293" y="5187399"/>
              <a:ext cx="71445" cy="7299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3275106" y="5187399"/>
              <a:ext cx="73033" cy="7299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3560886" y="5187399"/>
              <a:ext cx="71445" cy="7299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3870481" y="5187399"/>
              <a:ext cx="71446" cy="7299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4157850" y="5187399"/>
              <a:ext cx="73033" cy="7299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4464269" y="5187399"/>
              <a:ext cx="73033" cy="7299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4788154" y="5187399"/>
              <a:ext cx="71446" cy="7299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5119977" y="5196920"/>
              <a:ext cx="73033" cy="7140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2581294" y="5701549"/>
              <a:ext cx="73033" cy="7140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2916293" y="5687267"/>
              <a:ext cx="71445" cy="71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3244940" y="5687267"/>
              <a:ext cx="71446" cy="71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3554535" y="5687267"/>
              <a:ext cx="71445" cy="729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3848254" y="5692028"/>
              <a:ext cx="71446" cy="7140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4151499" y="5696788"/>
              <a:ext cx="71445" cy="714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4500786" y="5701549"/>
              <a:ext cx="71445" cy="7140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4804030" y="5701549"/>
              <a:ext cx="73033" cy="7140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5121564" y="5696788"/>
              <a:ext cx="73033" cy="729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327" name="テキスト ボックス 86"/>
            <p:cNvSpPr txBox="1">
              <a:spLocks noChangeArrowheads="1"/>
            </p:cNvSpPr>
            <p:nvPr/>
          </p:nvSpPr>
          <p:spPr bwMode="auto">
            <a:xfrm>
              <a:off x="1503937" y="4395544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00</a:t>
              </a:r>
              <a:endParaRPr lang="ja-JP" altLang="en-US" sz="1400"/>
            </a:p>
          </p:txBody>
        </p:sp>
        <p:sp>
          <p:nvSpPr>
            <p:cNvPr id="11328" name="テキスト ボックス 87"/>
            <p:cNvSpPr txBox="1">
              <a:spLocks noChangeArrowheads="1"/>
            </p:cNvSpPr>
            <p:nvPr/>
          </p:nvSpPr>
          <p:spPr bwMode="auto">
            <a:xfrm>
              <a:off x="3405901" y="4415966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06</a:t>
              </a:r>
              <a:endParaRPr lang="ja-JP" altLang="en-US" sz="1400"/>
            </a:p>
          </p:txBody>
        </p:sp>
        <p:sp>
          <p:nvSpPr>
            <p:cNvPr id="11329" name="テキスト ボックス 88"/>
            <p:cNvSpPr txBox="1">
              <a:spLocks noChangeArrowheads="1"/>
            </p:cNvSpPr>
            <p:nvPr/>
          </p:nvSpPr>
          <p:spPr bwMode="auto">
            <a:xfrm>
              <a:off x="5282653" y="4395544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12</a:t>
              </a:r>
              <a:endParaRPr lang="ja-JP" altLang="en-US" sz="1400"/>
            </a:p>
          </p:txBody>
        </p:sp>
        <p:sp>
          <p:nvSpPr>
            <p:cNvPr id="11330" name="テキスト ボックス 89"/>
            <p:cNvSpPr txBox="1">
              <a:spLocks noChangeArrowheads="1"/>
            </p:cNvSpPr>
            <p:nvPr/>
          </p:nvSpPr>
          <p:spPr bwMode="auto">
            <a:xfrm>
              <a:off x="7164288" y="4395544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18</a:t>
              </a:r>
              <a:endParaRPr lang="ja-JP" altLang="en-US" sz="1400"/>
            </a:p>
          </p:txBody>
        </p:sp>
      </p:grpSp>
      <p:cxnSp>
        <p:nvCxnSpPr>
          <p:cNvPr id="92" name="直線矢印コネクタ 91"/>
          <p:cNvCxnSpPr/>
          <p:nvPr/>
        </p:nvCxnSpPr>
        <p:spPr>
          <a:xfrm flipH="1" flipV="1">
            <a:off x="3648075" y="3611563"/>
            <a:ext cx="563563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角丸四角形 97"/>
          <p:cNvSpPr/>
          <p:nvPr/>
        </p:nvSpPr>
        <p:spPr>
          <a:xfrm>
            <a:off x="4151313" y="998538"/>
            <a:ext cx="4464050" cy="26130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1275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1127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11277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F21DF7-D7DD-4546-8AA9-D236744FBABC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C:\Users\JMA503E\AppData\Local\Temp\ffftp000004d0\file\jra55_09_da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0"/>
          <a:stretch/>
        </p:blipFill>
        <p:spPr bwMode="auto">
          <a:xfrm>
            <a:off x="68263" y="1180654"/>
            <a:ext cx="4952516" cy="412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24588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24589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D0C4C8-7F84-4D12-8E07-6B3B08DDFA47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2000" smtClean="0"/>
          </a:p>
        </p:txBody>
      </p:sp>
      <p:pic>
        <p:nvPicPr>
          <p:cNvPr id="14" name="Picture 7" descr="C:\Users\JMA503E\AppData\Local\Temp\ffftp000004d0\file\te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4" y="1180654"/>
            <a:ext cx="5005270" cy="412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4427984" y="1268760"/>
            <a:ext cx="684213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DS</a:t>
            </a:r>
            <a:endParaRPr lang="ja-JP" altLang="en-US" sz="2800"/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395536" y="1270348"/>
            <a:ext cx="12636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JRA55</a:t>
            </a:r>
            <a:endParaRPr lang="ja-JP" altLang="en-US" sz="2800"/>
          </a:p>
        </p:txBody>
      </p:sp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827088" y="0"/>
            <a:ext cx="7489825" cy="857250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1959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9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26</a:t>
            </a:r>
            <a:r>
              <a:rPr lang="ja-JP" altLang="en-US" sz="2800" dirty="0" smtClean="0"/>
              <a:t>日（伊勢湾台風）の日降水量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349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827088" y="2643188"/>
            <a:ext cx="7489825" cy="857250"/>
          </a:xfrm>
        </p:spPr>
        <p:txBody>
          <a:bodyPr/>
          <a:lstStyle/>
          <a:p>
            <a:r>
              <a:rPr lang="ja-JP" altLang="en-US" dirty="0" smtClean="0"/>
              <a:t>２．日本域における</a:t>
            </a:r>
            <a:r>
              <a:rPr lang="ja-JP" altLang="en-US" dirty="0"/>
              <a:t>経年</a:t>
            </a:r>
            <a:r>
              <a:rPr lang="ja-JP" altLang="en-US" dirty="0" smtClean="0"/>
              <a:t>変動の評価</a:t>
            </a:r>
            <a:endParaRPr lang="en-US" altLang="ja-JP" dirty="0" smtClean="0"/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12292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1229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AA92ED5-66C2-45E4-A3B4-4CCDF2D8595D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0113"/>
            <a:ext cx="5126037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900113"/>
            <a:ext cx="371157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日本の年降水量偏差</a:t>
            </a:r>
          </a:p>
        </p:txBody>
      </p:sp>
      <p:sp>
        <p:nvSpPr>
          <p:cNvPr id="14340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14341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10450" y="2924175"/>
            <a:ext cx="1338263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青：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JRA55</a:t>
            </a: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赤：領域ＤＳ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434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CBE1A2-D527-490F-9C72-A282518344FB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2000" smtClean="0"/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2802755" y="5301208"/>
            <a:ext cx="3137397" cy="36933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JRA55</a:t>
            </a:r>
            <a:r>
              <a:rPr lang="ja-JP" altLang="en-US" sz="1800" dirty="0" smtClean="0"/>
              <a:t>に比べて高い相関関係</a:t>
            </a:r>
            <a:endParaRPr lang="en-US" altLang="ja-JP" sz="1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79835" y="4138613"/>
            <a:ext cx="6678613" cy="83026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600" dirty="0" smtClean="0">
                <a:ea typeface="ＭＳ Ｐゴシック" pitchFamily="50" charset="-128"/>
              </a:rPr>
              <a:t>○</a:t>
            </a:r>
            <a:r>
              <a:rPr lang="en-US" altLang="ja-JP" sz="1600" dirty="0" smtClean="0">
                <a:ea typeface="ＭＳ Ｐゴシック" pitchFamily="50" charset="-128"/>
              </a:rPr>
              <a:t>51</a:t>
            </a:r>
            <a:r>
              <a:rPr lang="ja-JP" altLang="en-US" sz="1600" dirty="0" smtClean="0">
                <a:ea typeface="ＭＳ Ｐゴシック" pitchFamily="50" charset="-128"/>
              </a:rPr>
              <a:t>地点</a:t>
            </a:r>
            <a:r>
              <a:rPr lang="ja-JP" altLang="en-US" sz="1600" dirty="0">
                <a:ea typeface="ＭＳ Ｐゴシック" pitchFamily="50" charset="-128"/>
              </a:rPr>
              <a:t>　・・・　地球温暖化の監視に用いている</a:t>
            </a:r>
            <a:r>
              <a:rPr lang="ja-JP" altLang="en-US" sz="1600" dirty="0" smtClean="0">
                <a:ea typeface="ＭＳ Ｐゴシック" pitchFamily="50" charset="-128"/>
              </a:rPr>
              <a:t>全国</a:t>
            </a:r>
            <a:r>
              <a:rPr lang="en-US" altLang="ja-JP" sz="1600" dirty="0" smtClean="0">
                <a:ea typeface="ＭＳ Ｐゴシック" pitchFamily="50" charset="-128"/>
              </a:rPr>
              <a:t>51</a:t>
            </a:r>
            <a:r>
              <a:rPr lang="ja-JP" altLang="en-US" sz="1600" dirty="0" smtClean="0">
                <a:ea typeface="ＭＳ Ｐゴシック" pitchFamily="50" charset="-128"/>
              </a:rPr>
              <a:t>観測</a:t>
            </a:r>
            <a:r>
              <a:rPr lang="ja-JP" altLang="en-US" sz="1600" dirty="0">
                <a:ea typeface="ＭＳ Ｐゴシック" pitchFamily="50" charset="-128"/>
              </a:rPr>
              <a:t>地点の平均</a:t>
            </a:r>
            <a:endParaRPr lang="en-US" altLang="ja-JP" sz="1600" dirty="0"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1600" dirty="0">
                <a:ea typeface="ＭＳ Ｐゴシック" pitchFamily="50" charset="-128"/>
              </a:rPr>
              <a:t>○</a:t>
            </a:r>
            <a:r>
              <a:rPr lang="en-US" altLang="ja-JP" sz="1600" dirty="0">
                <a:ea typeface="ＭＳ Ｐゴシック" pitchFamily="50" charset="-128"/>
              </a:rPr>
              <a:t>JRA55</a:t>
            </a:r>
            <a:r>
              <a:rPr lang="ja-JP" altLang="en-US" sz="1600" dirty="0">
                <a:ea typeface="ＭＳ Ｐゴシック" pitchFamily="50" charset="-128"/>
              </a:rPr>
              <a:t>　・・・　日本の格子（海陸比</a:t>
            </a:r>
            <a:r>
              <a:rPr lang="en-US" altLang="ja-JP" sz="1600" dirty="0">
                <a:ea typeface="ＭＳ Ｐゴシック" pitchFamily="50" charset="-128"/>
              </a:rPr>
              <a:t>0.5</a:t>
            </a:r>
            <a:r>
              <a:rPr lang="ja-JP" altLang="en-US" sz="1600" dirty="0">
                <a:ea typeface="ＭＳ Ｐゴシック" pitchFamily="50" charset="-128"/>
              </a:rPr>
              <a:t>以上）に緯度の重みを掛けた平均</a:t>
            </a:r>
            <a:endParaRPr lang="en-US" altLang="ja-JP" sz="1600" dirty="0"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1600" dirty="0">
                <a:ea typeface="ＭＳ Ｐゴシック" pitchFamily="50" charset="-128"/>
              </a:rPr>
              <a:t>○領域</a:t>
            </a:r>
            <a:r>
              <a:rPr lang="en-US" altLang="ja-JP" sz="1600" dirty="0">
                <a:ea typeface="ＭＳ Ｐゴシック" pitchFamily="50" charset="-128"/>
              </a:rPr>
              <a:t>DS</a:t>
            </a:r>
            <a:r>
              <a:rPr lang="ja-JP" altLang="en-US" sz="1600" dirty="0">
                <a:ea typeface="ＭＳ Ｐゴシック" pitchFamily="50" charset="-128"/>
              </a:rPr>
              <a:t>　・・・　日本陸地</a:t>
            </a:r>
            <a:r>
              <a:rPr lang="en-US" altLang="ja-JP" sz="1600" dirty="0">
                <a:ea typeface="ＭＳ Ｐゴシック" pitchFamily="50" charset="-128"/>
              </a:rPr>
              <a:t>14080</a:t>
            </a:r>
            <a:r>
              <a:rPr lang="ja-JP" altLang="en-US" sz="1600" dirty="0">
                <a:ea typeface="ＭＳ Ｐゴシック" pitchFamily="50" charset="-128"/>
              </a:rPr>
              <a:t>格子の平均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11026"/>
            <a:ext cx="3543300" cy="30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タイトル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7489825" cy="857250"/>
          </a:xfrm>
        </p:spPr>
        <p:txBody>
          <a:bodyPr/>
          <a:lstStyle/>
          <a:p>
            <a:r>
              <a:rPr lang="ja-JP" altLang="en-US" smtClean="0"/>
              <a:t>大雨・短時間強雨の発生回数</a:t>
            </a:r>
          </a:p>
        </p:txBody>
      </p:sp>
      <p:sp>
        <p:nvSpPr>
          <p:cNvPr id="15367" name="テキスト ボックス 15"/>
          <p:cNvSpPr txBox="1">
            <a:spLocks noChangeArrowheads="1"/>
          </p:cNvSpPr>
          <p:nvPr/>
        </p:nvSpPr>
        <p:spPr bwMode="auto">
          <a:xfrm>
            <a:off x="176632" y="4219575"/>
            <a:ext cx="4105275" cy="9239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大雨（日降水量</a:t>
            </a:r>
            <a:r>
              <a:rPr lang="en-US" altLang="ja-JP" sz="1800" dirty="0"/>
              <a:t>100</a:t>
            </a:r>
            <a:r>
              <a:rPr lang="ja-JP" altLang="en-US" sz="1800" dirty="0"/>
              <a:t>ミリ以上）、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短時間強雨（</a:t>
            </a:r>
            <a:r>
              <a:rPr lang="en-US" altLang="ja-JP" sz="1800" dirty="0"/>
              <a:t>1</a:t>
            </a:r>
            <a:r>
              <a:rPr lang="ja-JP" altLang="en-US" sz="1800" dirty="0"/>
              <a:t>時間降水量</a:t>
            </a:r>
            <a:r>
              <a:rPr lang="en-US" altLang="ja-JP" sz="1800" dirty="0"/>
              <a:t>30</a:t>
            </a:r>
            <a:r>
              <a:rPr lang="ja-JP" altLang="en-US" sz="1800" dirty="0"/>
              <a:t>ミリ以上）の発生回数をよく再現できている。</a:t>
            </a:r>
            <a:endParaRPr lang="en-US" altLang="ja-JP" sz="1800" dirty="0"/>
          </a:p>
        </p:txBody>
      </p:sp>
      <p:sp>
        <p:nvSpPr>
          <p:cNvPr id="2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pic>
        <p:nvPicPr>
          <p:cNvPr id="1536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6"/>
          <a:stretch>
            <a:fillRect/>
          </a:stretch>
        </p:blipFill>
        <p:spPr bwMode="auto">
          <a:xfrm>
            <a:off x="395536" y="958304"/>
            <a:ext cx="3970338" cy="27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0" name="テキスト ボックス 1"/>
          <p:cNvSpPr txBox="1">
            <a:spLocks noChangeArrowheads="1"/>
          </p:cNvSpPr>
          <p:nvPr/>
        </p:nvSpPr>
        <p:spPr bwMode="auto">
          <a:xfrm>
            <a:off x="6788721" y="1202779"/>
            <a:ext cx="110807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大雨回数</a:t>
            </a:r>
          </a:p>
        </p:txBody>
      </p:sp>
      <p:sp>
        <p:nvSpPr>
          <p:cNvPr id="15374" name="テキスト ボックス 9"/>
          <p:cNvSpPr txBox="1">
            <a:spLocks noChangeArrowheads="1"/>
          </p:cNvSpPr>
          <p:nvPr/>
        </p:nvSpPr>
        <p:spPr bwMode="auto">
          <a:xfrm>
            <a:off x="1907704" y="2996952"/>
            <a:ext cx="2187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/>
              <a:t>アメダス期間：</a:t>
            </a:r>
            <a:r>
              <a:rPr lang="en-US" altLang="ja-JP" sz="1200" dirty="0"/>
              <a:t>1976</a:t>
            </a:r>
            <a:r>
              <a:rPr lang="ja-JP" altLang="en-US" sz="1200" dirty="0"/>
              <a:t>～</a:t>
            </a:r>
            <a:r>
              <a:rPr lang="en-US" altLang="ja-JP" sz="1200" dirty="0"/>
              <a:t>2012</a:t>
            </a:r>
            <a:r>
              <a:rPr lang="ja-JP" altLang="en-US" sz="1200" dirty="0"/>
              <a:t>年</a:t>
            </a:r>
          </a:p>
        </p:txBody>
      </p:sp>
      <p:sp>
        <p:nvSpPr>
          <p:cNvPr id="1537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041D2F-8791-443C-BC97-BB8C62A037A6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200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0171" y="3526977"/>
            <a:ext cx="3531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アメダスは</a:t>
            </a:r>
            <a:r>
              <a:rPr kumimoji="1" lang="en-US" altLang="ja-JP" sz="1400" dirty="0" smtClean="0"/>
              <a:t>1000</a:t>
            </a:r>
            <a:r>
              <a:rPr kumimoji="1" lang="ja-JP" altLang="en-US" sz="1400" dirty="0" smtClean="0"/>
              <a:t>地点</a:t>
            </a:r>
            <a:r>
              <a:rPr lang="ja-JP" altLang="en-US" sz="1400" dirty="0" smtClean="0"/>
              <a:t>、ＤＳは</a:t>
            </a:r>
            <a:r>
              <a:rPr lang="en-US" altLang="ja-JP" sz="1400" dirty="0" smtClean="0"/>
              <a:t>1000</a:t>
            </a:r>
            <a:r>
              <a:rPr lang="ja-JP" altLang="en-US" sz="1400" dirty="0" smtClean="0"/>
              <a:t>格子あたり</a:t>
            </a:r>
            <a:endParaRPr kumimoji="1" lang="ja-JP" altLang="en-US" sz="1400" dirty="0"/>
          </a:p>
        </p:txBody>
      </p:sp>
      <p:pic>
        <p:nvPicPr>
          <p:cNvPr id="1536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83" y="3886571"/>
            <a:ext cx="338455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3" name="テキスト ボックス 17"/>
          <p:cNvSpPr txBox="1">
            <a:spLocks noChangeArrowheads="1"/>
          </p:cNvSpPr>
          <p:nvPr/>
        </p:nvSpPr>
        <p:spPr bwMode="auto">
          <a:xfrm>
            <a:off x="6962552" y="4206081"/>
            <a:ext cx="1868488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短時間強雨回数</a:t>
            </a:r>
          </a:p>
        </p:txBody>
      </p:sp>
      <p:sp>
        <p:nvSpPr>
          <p:cNvPr id="15365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1042988" y="2060575"/>
            <a:ext cx="7058025" cy="1800225"/>
          </a:xfrm>
        </p:spPr>
        <p:txBody>
          <a:bodyPr/>
          <a:lstStyle/>
          <a:p>
            <a:r>
              <a:rPr lang="ja-JP" altLang="en-US" smtClean="0"/>
              <a:t>３．月平年値のバイアス評価</a:t>
            </a:r>
          </a:p>
        </p:txBody>
      </p:sp>
      <p:sp>
        <p:nvSpPr>
          <p:cNvPr id="16387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第</a:t>
            </a:r>
            <a:r>
              <a:rPr lang="en-US" altLang="ja-JP" sz="1600" smtClean="0"/>
              <a:t>11</a:t>
            </a:r>
            <a:r>
              <a:rPr lang="ja-JP" altLang="en-US" sz="1600" smtClean="0"/>
              <a:t>回　ヤマセ研究会</a:t>
            </a:r>
            <a:endParaRPr lang="en-US" altLang="ja-JP" sz="1600" smtClean="0"/>
          </a:p>
        </p:txBody>
      </p:sp>
      <p:sp>
        <p:nvSpPr>
          <p:cNvPr id="16388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323850" y="6570663"/>
            <a:ext cx="2133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smtClean="0"/>
              <a:t>平成</a:t>
            </a:r>
            <a:r>
              <a:rPr lang="en-US" altLang="ja-JP" sz="1600" smtClean="0"/>
              <a:t>27</a:t>
            </a:r>
            <a:r>
              <a:rPr lang="ja-JP" altLang="en-US" sz="1600" smtClean="0"/>
              <a:t>年</a:t>
            </a:r>
            <a:r>
              <a:rPr lang="en-US" altLang="ja-JP" sz="1600" smtClean="0"/>
              <a:t>2</a:t>
            </a:r>
            <a:r>
              <a:rPr lang="ja-JP" altLang="en-US" sz="1600" smtClean="0"/>
              <a:t>月</a:t>
            </a:r>
            <a:r>
              <a:rPr lang="en-US" altLang="ja-JP" sz="1600" smtClean="0"/>
              <a:t>28</a:t>
            </a:r>
            <a:r>
              <a:rPr lang="ja-JP" altLang="en-US" sz="1600" smtClean="0"/>
              <a:t>日</a:t>
            </a:r>
            <a:endParaRPr lang="en-US" altLang="ja-JP" sz="1600" smtClean="0"/>
          </a:p>
        </p:txBody>
      </p:sp>
      <p:sp>
        <p:nvSpPr>
          <p:cNvPr id="16389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DB3F1E-322B-40A3-8992-72616F255D18}" type="slidenum">
              <a:rPr lang="en-US" altLang="ja-JP" sz="20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ユーザー定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dirty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22182</TotalTime>
  <Words>851</Words>
  <Application>Microsoft Office PowerPoint</Application>
  <PresentationFormat>画面に合わせる (4:3)</PresentationFormat>
  <Paragraphs>194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標準デザイン</vt:lpstr>
      <vt:lpstr>JRA-55再解析データの 領域ダウンスケーリングの取り組み</vt:lpstr>
      <vt:lpstr>目次</vt:lpstr>
      <vt:lpstr>１．領域ダウンスケーリングの概要</vt:lpstr>
      <vt:lpstr>領域ダウンスケーリングの概要</vt:lpstr>
      <vt:lpstr>1959年9月26日（伊勢湾台風）の日降水量</vt:lpstr>
      <vt:lpstr>２．日本域における経年変動の評価</vt:lpstr>
      <vt:lpstr>日本の年降水量偏差</vt:lpstr>
      <vt:lpstr>大雨・短時間強雨の発生回数</vt:lpstr>
      <vt:lpstr>３．月平年値のバイアス評価</vt:lpstr>
      <vt:lpstr>月降水量平年値（8月）</vt:lpstr>
      <vt:lpstr>月降水量平年値の比較（8月）</vt:lpstr>
      <vt:lpstr>月降水量平年値の比較（1月）</vt:lpstr>
      <vt:lpstr>４．利用例</vt:lpstr>
      <vt:lpstr>①長期変化傾向の現状評価</vt:lpstr>
      <vt:lpstr>①長期変化傾向の現状評価</vt:lpstr>
      <vt:lpstr>②リスク統計資料（確率降水量）　日本域</vt:lpstr>
      <vt:lpstr>②リスク統計資料（確率降水量）　領域</vt:lpstr>
      <vt:lpstr>③過去の事例調査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Shinya Kobayashi</dc:creator>
  <cp:lastModifiedBy>萱場</cp:lastModifiedBy>
  <cp:revision>1830</cp:revision>
  <cp:lastPrinted>2015-02-24T07:24:17Z</cp:lastPrinted>
  <dcterms:created xsi:type="dcterms:W3CDTF">2009-09-22T23:30:42Z</dcterms:created>
  <dcterms:modified xsi:type="dcterms:W3CDTF">2015-03-02T10:19:34Z</dcterms:modified>
</cp:coreProperties>
</file>