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Override PartName="/ppt/notesSlides/notesSlide17.xml" ContentType="application/vnd.openxmlformats-officedocument.presentationml.notesSlid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60" r:id="rId4"/>
    <p:sldId id="261" r:id="rId5"/>
    <p:sldId id="298" r:id="rId6"/>
    <p:sldId id="290" r:id="rId7"/>
    <p:sldId id="304" r:id="rId8"/>
    <p:sldId id="306" r:id="rId9"/>
    <p:sldId id="305" r:id="rId10"/>
    <p:sldId id="300" r:id="rId11"/>
    <p:sldId id="302" r:id="rId12"/>
    <p:sldId id="292" r:id="rId13"/>
    <p:sldId id="287" r:id="rId14"/>
    <p:sldId id="289" r:id="rId15"/>
    <p:sldId id="280" r:id="rId16"/>
    <p:sldId id="279" r:id="rId17"/>
    <p:sldId id="283" r:id="rId1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161"/>
    <a:srgbClr val="FF4F4F"/>
    <a:srgbClr val="FF6969"/>
    <a:srgbClr val="FF2F2F"/>
    <a:srgbClr val="FF66FF"/>
    <a:srgbClr val="00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63" autoAdjust="0"/>
    <p:restoredTop sz="76628" autoAdjust="0"/>
  </p:normalViewPr>
  <p:slideViewPr>
    <p:cSldViewPr>
      <p:cViewPr>
        <p:scale>
          <a:sx n="60" d="100"/>
          <a:sy n="60" d="100"/>
        </p:scale>
        <p:origin x="-1218"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1541" tIns="45770" rIns="91541" bIns="4577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541" tIns="45770" rIns="91541" bIns="45770" rtlCol="0"/>
          <a:lstStyle>
            <a:lvl1pPr algn="r">
              <a:defRPr sz="1200"/>
            </a:lvl1pPr>
          </a:lstStyle>
          <a:p>
            <a:fld id="{2980EC01-C1E6-4E8F-8048-CB0C8C3EA3B3}" type="datetimeFigureOut">
              <a:rPr kumimoji="1" lang="ja-JP" altLang="en-US" smtClean="0"/>
              <a:pPr/>
              <a:t>2015/2/28</a:t>
            </a:fld>
            <a:endParaRPr kumimoji="1" lang="ja-JP" altLang="en-US"/>
          </a:p>
        </p:txBody>
      </p:sp>
      <p:sp>
        <p:nvSpPr>
          <p:cNvPr id="4" name="スライド イメージ プレースホルダー 3"/>
          <p:cNvSpPr>
            <a:spLocks noGrp="1" noRot="1" noChangeAspect="1"/>
          </p:cNvSpPr>
          <p:nvPr>
            <p:ph type="sldImg" idx="2"/>
          </p:nvPr>
        </p:nvSpPr>
        <p:spPr>
          <a:xfrm>
            <a:off x="919163" y="744538"/>
            <a:ext cx="4968875" cy="3727450"/>
          </a:xfrm>
          <a:prstGeom prst="rect">
            <a:avLst/>
          </a:prstGeom>
          <a:noFill/>
          <a:ln w="12700">
            <a:solidFill>
              <a:prstClr val="black"/>
            </a:solidFill>
          </a:ln>
        </p:spPr>
        <p:txBody>
          <a:bodyPr vert="horz" lIns="91541" tIns="45770" rIns="91541" bIns="45770" rtlCol="0" anchor="ctr"/>
          <a:lstStyle/>
          <a:p>
            <a:endParaRPr lang="ja-JP" altLang="en-US"/>
          </a:p>
        </p:txBody>
      </p:sp>
      <p:sp>
        <p:nvSpPr>
          <p:cNvPr id="5" name="ノート プレースホルダー 4"/>
          <p:cNvSpPr>
            <a:spLocks noGrp="1"/>
          </p:cNvSpPr>
          <p:nvPr>
            <p:ph type="body" sz="quarter" idx="3"/>
          </p:nvPr>
        </p:nvSpPr>
        <p:spPr>
          <a:xfrm>
            <a:off x="680721" y="4721186"/>
            <a:ext cx="5445760" cy="4472702"/>
          </a:xfrm>
          <a:prstGeom prst="rect">
            <a:avLst/>
          </a:prstGeom>
        </p:spPr>
        <p:txBody>
          <a:bodyPr vert="horz" lIns="91541" tIns="45770" rIns="91541" bIns="4577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6967"/>
          </a:xfrm>
          <a:prstGeom prst="rect">
            <a:avLst/>
          </a:prstGeom>
        </p:spPr>
        <p:txBody>
          <a:bodyPr vert="horz" lIns="91541" tIns="45770" rIns="91541" bIns="457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6967"/>
          </a:xfrm>
          <a:prstGeom prst="rect">
            <a:avLst/>
          </a:prstGeom>
        </p:spPr>
        <p:txBody>
          <a:bodyPr vert="horz" lIns="91541" tIns="45770" rIns="91541" bIns="45770" rtlCol="0" anchor="b"/>
          <a:lstStyle>
            <a:lvl1pPr algn="r">
              <a:defRPr sz="1200"/>
            </a:lvl1pPr>
          </a:lstStyle>
          <a:p>
            <a:fld id="{2505D392-695B-4F98-B15A-711CF69A1045}" type="slidenum">
              <a:rPr kumimoji="1" lang="ja-JP" altLang="en-US" smtClean="0"/>
              <a:pPr/>
              <a:t>&lt;#&gt;</a:t>
            </a:fld>
            <a:endParaRPr kumimoji="1" lang="ja-JP" altLang="en-US"/>
          </a:p>
        </p:txBody>
      </p:sp>
    </p:spTree>
    <p:extLst>
      <p:ext uri="{BB962C8B-B14F-4D97-AF65-F5344CB8AC3E}">
        <p14:creationId xmlns="" xmlns:p14="http://schemas.microsoft.com/office/powerpoint/2010/main" val="41244846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0C471A1-6FF2-4773-9060-A6233ADC2E83}" type="slidenum">
              <a:rPr kumimoji="1" lang="ja-JP" altLang="en-US" smtClean="0"/>
              <a:pPr/>
              <a:t>1</a:t>
            </a:fld>
            <a:endParaRPr kumimoji="1" lang="ja-JP" altLang="en-US"/>
          </a:p>
        </p:txBody>
      </p:sp>
    </p:spTree>
    <p:extLst>
      <p:ext uri="{BB962C8B-B14F-4D97-AF65-F5344CB8AC3E}">
        <p14:creationId xmlns="" xmlns:p14="http://schemas.microsoft.com/office/powerpoint/2010/main" val="332548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MODIS</a:t>
            </a:r>
            <a:r>
              <a:rPr kumimoji="1" lang="ja-JP" altLang="en-US" dirty="0" smtClean="0"/>
              <a:t>との比較</a:t>
            </a:r>
            <a:endParaRPr kumimoji="1" lang="en-US" altLang="ja-JP" dirty="0" smtClean="0"/>
          </a:p>
          <a:p>
            <a:r>
              <a:rPr kumimoji="1" lang="ja-JP" altLang="en-US" dirty="0" smtClean="0"/>
              <a:t>　　左</a:t>
            </a:r>
            <a:r>
              <a:rPr kumimoji="1" lang="en-US" altLang="ja-JP" dirty="0" smtClean="0"/>
              <a:t>3</a:t>
            </a:r>
            <a:r>
              <a:rPr kumimoji="1" lang="ja-JP" altLang="en-US" dirty="0" smtClean="0"/>
              <a:t>つ：被覆状態の違い。青：雪（モデル）</a:t>
            </a:r>
            <a:r>
              <a:rPr kumimoji="1" lang="en-US" altLang="ja-JP" dirty="0" smtClean="0"/>
              <a:t>/</a:t>
            </a:r>
            <a:r>
              <a:rPr kumimoji="1" lang="ja-JP" altLang="en-US" dirty="0" smtClean="0"/>
              <a:t>陸（観測）、赤：陸（モデル）</a:t>
            </a:r>
            <a:r>
              <a:rPr kumimoji="1" lang="en-US" altLang="ja-JP" dirty="0" smtClean="0"/>
              <a:t>/</a:t>
            </a:r>
            <a:r>
              <a:rPr kumimoji="1" lang="ja-JP" altLang="en-US" dirty="0" smtClean="0"/>
              <a:t>雪（観測）、黄色：一致。</a:t>
            </a:r>
            <a:endParaRPr kumimoji="1" lang="en-US" altLang="ja-JP" dirty="0" smtClean="0"/>
          </a:p>
          <a:p>
            <a:r>
              <a:rPr kumimoji="1" lang="ja-JP" altLang="en-US" dirty="0" smtClean="0"/>
              <a:t>　　右：</a:t>
            </a:r>
            <a:r>
              <a:rPr kumimoji="1" lang="en-US" altLang="ja-JP" dirty="0" smtClean="0"/>
              <a:t>MODIS</a:t>
            </a:r>
            <a:r>
              <a:rPr kumimoji="1" lang="ja-JP" altLang="en-US" dirty="0" smtClean="0"/>
              <a:t>の被覆状態</a:t>
            </a:r>
            <a:endParaRPr kumimoji="1" lang="en-US" altLang="ja-JP" dirty="0" smtClean="0"/>
          </a:p>
          <a:p>
            <a:r>
              <a:rPr kumimoji="1" lang="ja-JP" altLang="en-US" dirty="0" smtClean="0"/>
              <a:t>　　左の数字はこれまで用いてきた雪の的中率</a:t>
            </a:r>
            <a:endParaRPr kumimoji="1" lang="en-US" altLang="ja-JP" dirty="0" smtClean="0"/>
          </a:p>
          <a:p>
            <a:endParaRPr kumimoji="1" lang="en-US" altLang="ja-JP" dirty="0" smtClean="0"/>
          </a:p>
          <a:p>
            <a:r>
              <a:rPr kumimoji="1" lang="ja-JP" altLang="en-US" dirty="0" smtClean="0"/>
              <a:t>　　・低解像度モデルでは奥羽山脈東縁まで積雪が及んでいる。</a:t>
            </a:r>
            <a:endParaRPr kumimoji="1" lang="en-US" altLang="ja-JP" dirty="0" smtClean="0"/>
          </a:p>
          <a:p>
            <a:r>
              <a:rPr kumimoji="1" lang="ja-JP" altLang="en-US" dirty="0" smtClean="0"/>
              <a:t>　　・高解像度モデルでは改善されているが、日本海側沿岸部では消雪が早い。</a:t>
            </a:r>
          </a:p>
          <a:p>
            <a:endParaRPr kumimoji="1" lang="ja-JP" altLang="en-US" dirty="0"/>
          </a:p>
        </p:txBody>
      </p:sp>
      <p:sp>
        <p:nvSpPr>
          <p:cNvPr id="4" name="スライド番号プレースホルダ 3"/>
          <p:cNvSpPr>
            <a:spLocks noGrp="1"/>
          </p:cNvSpPr>
          <p:nvPr>
            <p:ph type="sldNum" sz="quarter" idx="10"/>
          </p:nvPr>
        </p:nvSpPr>
        <p:spPr/>
        <p:txBody>
          <a:bodyPr/>
          <a:lstStyle/>
          <a:p>
            <a:fld id="{2505D392-695B-4F98-B15A-711CF69A1045}"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MODIS</a:t>
            </a:r>
            <a:r>
              <a:rPr kumimoji="1" lang="ja-JP" altLang="en-US" dirty="0" smtClean="0"/>
              <a:t>との比較</a:t>
            </a:r>
            <a:endParaRPr kumimoji="1" lang="en-US" altLang="ja-JP" dirty="0" smtClean="0"/>
          </a:p>
          <a:p>
            <a:r>
              <a:rPr kumimoji="1" lang="ja-JP" altLang="en-US" dirty="0" smtClean="0"/>
              <a:t>　　</a:t>
            </a:r>
            <a:r>
              <a:rPr kumimoji="1" lang="en-US" altLang="ja-JP" dirty="0" smtClean="0"/>
              <a:t>3</a:t>
            </a:r>
            <a:r>
              <a:rPr kumimoji="1" lang="ja-JP" altLang="en-US" dirty="0" smtClean="0"/>
              <a:t>月</a:t>
            </a:r>
            <a:r>
              <a:rPr kumimoji="1" lang="en-US" altLang="ja-JP" dirty="0" smtClean="0"/>
              <a:t>25</a:t>
            </a:r>
            <a:r>
              <a:rPr kumimoji="1" lang="ja-JP" altLang="en-US" dirty="0" smtClean="0"/>
              <a:t>日は精度が悪い</a:t>
            </a:r>
            <a:r>
              <a:rPr kumimoji="1" lang="en-US" altLang="ja-JP" dirty="0" smtClean="0"/>
              <a:t>(</a:t>
            </a:r>
            <a:r>
              <a:rPr kumimoji="1" lang="ja-JP" altLang="en-US" dirty="0" smtClean="0"/>
              <a:t>雪を見逃しているので、青い部分はもっと狭く、赤い部分はもっと広いはず）。</a:t>
            </a:r>
            <a:endParaRPr kumimoji="1" lang="en-US" altLang="ja-JP" dirty="0" smtClean="0"/>
          </a:p>
          <a:p>
            <a:endParaRPr kumimoji="1" lang="en-US" altLang="ja-JP" dirty="0" smtClean="0"/>
          </a:p>
          <a:p>
            <a:r>
              <a:rPr kumimoji="1" lang="ja-JP" altLang="en-US" dirty="0" smtClean="0"/>
              <a:t>　　・低解像度モデルでは山地の融雪を再現できていない。</a:t>
            </a:r>
            <a:endParaRPr kumimoji="1" lang="en-US" altLang="ja-JP" dirty="0" smtClean="0"/>
          </a:p>
          <a:p>
            <a:r>
              <a:rPr kumimoji="1" lang="ja-JP" altLang="en-US" dirty="0" smtClean="0"/>
              <a:t>　　・一方、高解像度モデルでも、山地の積雪面積をやや過大に評価している。</a:t>
            </a:r>
            <a:endParaRPr kumimoji="1" lang="en-US" altLang="ja-JP" dirty="0" smtClean="0"/>
          </a:p>
          <a:p>
            <a:endParaRPr kumimoji="1" lang="en-US" altLang="ja-JP" dirty="0" smtClean="0"/>
          </a:p>
          <a:p>
            <a:r>
              <a:rPr kumimoji="1" lang="en-US" altLang="ja-JP" dirty="0" smtClean="0"/>
              <a:t>=&gt;</a:t>
            </a:r>
            <a:r>
              <a:rPr kumimoji="1" lang="ja-JP" altLang="en-US" dirty="0" smtClean="0"/>
              <a:t>気温、降水量の両面でこのような積雪分布となった原因を考える。</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2505D392-695B-4F98-B15A-711CF69A1045}"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積雪深と気温の関係について</a:t>
            </a:r>
            <a:endParaRPr kumimoji="1" lang="en-US" altLang="ja-JP" dirty="0" smtClean="0"/>
          </a:p>
          <a:p>
            <a:r>
              <a:rPr kumimoji="1" lang="ja-JP" altLang="en-US" dirty="0" smtClean="0"/>
              <a:t>　　各領域における</a:t>
            </a:r>
            <a:endParaRPr kumimoji="1" lang="en-US" altLang="ja-JP" dirty="0" smtClean="0"/>
          </a:p>
          <a:p>
            <a:r>
              <a:rPr kumimoji="1" lang="ja-JP" altLang="en-US" dirty="0" smtClean="0"/>
              <a:t>　　上：積雪深</a:t>
            </a:r>
            <a:endParaRPr kumimoji="1" lang="en-US" altLang="ja-JP" dirty="0" smtClean="0"/>
          </a:p>
          <a:p>
            <a:r>
              <a:rPr kumimoji="1" lang="ja-JP" altLang="en-US" dirty="0" smtClean="0"/>
              <a:t>　　中：気温のバイアス（観測値は未補正）</a:t>
            </a:r>
            <a:endParaRPr kumimoji="1" lang="en-US" altLang="ja-JP" dirty="0" smtClean="0"/>
          </a:p>
          <a:p>
            <a:r>
              <a:rPr kumimoji="1" lang="ja-JP" altLang="en-US" dirty="0" smtClean="0"/>
              <a:t>　　下：アメダスの気温（未補正）</a:t>
            </a:r>
            <a:endParaRPr kumimoji="1" lang="en-US" altLang="ja-JP" dirty="0" smtClean="0"/>
          </a:p>
          <a:p>
            <a:endParaRPr kumimoji="1" lang="en-US" altLang="ja-JP" dirty="0" smtClean="0"/>
          </a:p>
          <a:p>
            <a:pPr defTabSz="915406">
              <a:defRPr/>
            </a:pPr>
            <a:r>
              <a:rPr kumimoji="1" lang="ja-JP" altLang="en-US" dirty="0" smtClean="0"/>
              <a:t>　　・内陸部では、モデル内で積雪があるときに低温バイアスが強化される。</a:t>
            </a:r>
            <a:endParaRPr kumimoji="1" lang="en-US" altLang="ja-JP" dirty="0" smtClean="0"/>
          </a:p>
          <a:p>
            <a:r>
              <a:rPr kumimoji="1" lang="ja-JP" altLang="en-US" dirty="0" smtClean="0"/>
              <a:t>　　・</a:t>
            </a:r>
            <a:r>
              <a:rPr kumimoji="1" lang="en-US" altLang="ja-JP" dirty="0" smtClean="0"/>
              <a:t>12</a:t>
            </a:r>
            <a:r>
              <a:rPr kumimoji="1" lang="ja-JP" altLang="en-US" dirty="0" smtClean="0"/>
              <a:t>月初旬：雨を雪と判別したため積雪を過大評価している。</a:t>
            </a:r>
            <a:endParaRPr kumimoji="1" lang="en-US" altLang="ja-JP" dirty="0" smtClean="0"/>
          </a:p>
          <a:p>
            <a:r>
              <a:rPr kumimoji="1" lang="ja-JP" altLang="en-US" dirty="0" smtClean="0"/>
              <a:t>　　・それ以降：</a:t>
            </a:r>
            <a:r>
              <a:rPr kumimoji="1" lang="ja-JP" altLang="en-US" baseline="0" dirty="0" smtClean="0"/>
              <a:t>寒冬で気温が低いうえに、低温バイアスなので、気温は雨雪判別には影響しない。</a:t>
            </a:r>
            <a:endParaRPr kumimoji="1" lang="ja-JP" altLang="en-US" dirty="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12</a:t>
            </a:fld>
            <a:endParaRPr kumimoji="1" lang="ja-JP" altLang="en-US"/>
          </a:p>
        </p:txBody>
      </p:sp>
    </p:spTree>
    <p:extLst>
      <p:ext uri="{BB962C8B-B14F-4D97-AF65-F5344CB8AC3E}">
        <p14:creationId xmlns="" xmlns:p14="http://schemas.microsoft.com/office/powerpoint/2010/main" val="78752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月降水量（</a:t>
            </a:r>
            <a:r>
              <a:rPr kumimoji="1" lang="en-US" altLang="ja-JP" dirty="0" smtClean="0"/>
              <a:t>DJF</a:t>
            </a:r>
            <a:r>
              <a:rPr kumimoji="1" lang="ja-JP" altLang="en-US" dirty="0" smtClean="0"/>
              <a:t>）</a:t>
            </a:r>
            <a:endParaRPr kumimoji="1" lang="en-US" altLang="ja-JP" dirty="0" smtClean="0"/>
          </a:p>
          <a:p>
            <a:r>
              <a:rPr kumimoji="1" lang="ja-JP" altLang="en-US" dirty="0" smtClean="0"/>
              <a:t>・太平洋側では</a:t>
            </a:r>
            <a:r>
              <a:rPr kumimoji="1" lang="en-US" altLang="ja-JP" dirty="0" smtClean="0"/>
              <a:t>5km-&gt;1km</a:t>
            </a:r>
            <a:r>
              <a:rPr kumimoji="1" lang="ja-JP" altLang="en-US" dirty="0" smtClean="0"/>
              <a:t>で改善</a:t>
            </a:r>
            <a:endParaRPr kumimoji="1" lang="en-US" altLang="ja-JP" dirty="0" smtClean="0"/>
          </a:p>
          <a:p>
            <a:r>
              <a:rPr kumimoji="1" lang="ja-JP" altLang="en-US" dirty="0" smtClean="0"/>
              <a:t>　　</a:t>
            </a:r>
            <a:r>
              <a:rPr kumimoji="1" lang="en-US" altLang="ja-JP" dirty="0" smtClean="0"/>
              <a:t>5km</a:t>
            </a:r>
            <a:r>
              <a:rPr kumimoji="1" lang="ja-JP" altLang="en-US" dirty="0" smtClean="0"/>
              <a:t>：日本海側の雲が増加、一方で山脈は低いので、雲が流れ込んだ</a:t>
            </a:r>
            <a:endParaRPr kumimoji="1" lang="en-US" altLang="ja-JP" dirty="0" smtClean="0"/>
          </a:p>
          <a:p>
            <a:r>
              <a:rPr kumimoji="1" lang="ja-JP" altLang="en-US" dirty="0" smtClean="0"/>
              <a:t>　　</a:t>
            </a:r>
            <a:r>
              <a:rPr kumimoji="1" lang="en-US" altLang="ja-JP" dirty="0" smtClean="0"/>
              <a:t>1km</a:t>
            </a:r>
            <a:r>
              <a:rPr kumimoji="1" lang="ja-JP" altLang="en-US" dirty="0" smtClean="0"/>
              <a:t>：山脈が現実的になり、東西のコントラストが表現された</a:t>
            </a:r>
            <a:endParaRPr kumimoji="1" lang="en-US" altLang="ja-JP" dirty="0" smtClean="0"/>
          </a:p>
          <a:p>
            <a:endParaRPr kumimoji="1" lang="en-US" altLang="ja-JP" dirty="0" smtClean="0"/>
          </a:p>
          <a:p>
            <a:r>
              <a:rPr kumimoji="1" lang="ja-JP" altLang="en-US" dirty="0" smtClean="0"/>
              <a:t>・日本海側沿岸部では過小評価のまま</a:t>
            </a:r>
            <a:endParaRPr kumimoji="1" lang="en-US" altLang="ja-JP" dirty="0" smtClean="0"/>
          </a:p>
          <a:p>
            <a:r>
              <a:rPr kumimoji="1" lang="ja-JP" altLang="en-US" dirty="0" smtClean="0"/>
              <a:t>　　</a:t>
            </a:r>
            <a:r>
              <a:rPr kumimoji="1" lang="en-US" altLang="ja-JP" dirty="0" smtClean="0"/>
              <a:t>APRHO_JP</a:t>
            </a:r>
            <a:r>
              <a:rPr kumimoji="1" lang="ja-JP" altLang="en-US" dirty="0" smtClean="0"/>
              <a:t>は捕捉率による補正を行っていないので、実際はより過小評価している。</a:t>
            </a:r>
            <a:endParaRPr kumimoji="1" lang="en-US" altLang="ja-JP" dirty="0" smtClean="0"/>
          </a:p>
          <a:p>
            <a:r>
              <a:rPr kumimoji="1" lang="ja-JP" altLang="en-US" dirty="0" smtClean="0"/>
              <a:t>　　</a:t>
            </a:r>
            <a:endParaRPr kumimoji="1" lang="en-US" altLang="ja-JP" dirty="0" smtClean="0"/>
          </a:p>
          <a:p>
            <a:r>
              <a:rPr kumimoji="1" lang="ja-JP" altLang="en-US" dirty="0" smtClean="0"/>
              <a:t>・山地では降水量が</a:t>
            </a:r>
            <a:r>
              <a:rPr kumimoji="1" lang="en-US" altLang="ja-JP" dirty="0" smtClean="0"/>
              <a:t>DS</a:t>
            </a:r>
            <a:r>
              <a:rPr kumimoji="1" lang="ja-JP" altLang="en-US" dirty="0" smtClean="0"/>
              <a:t>により増加したが、観測値の精度に疑問があるため、単純に比較できない。</a:t>
            </a:r>
            <a:endParaRPr kumimoji="1" lang="en-US" altLang="ja-JP" dirty="0" smtClean="0"/>
          </a:p>
          <a:p>
            <a:r>
              <a:rPr kumimoji="1" lang="ja-JP" altLang="en-US" dirty="0" smtClean="0"/>
              <a:t>　　</a:t>
            </a:r>
            <a:r>
              <a:rPr kumimoji="1" lang="en-US" altLang="ja-JP" dirty="0" smtClean="0"/>
              <a:t>=&gt;</a:t>
            </a:r>
            <a:r>
              <a:rPr kumimoji="1" lang="ja-JP" altLang="en-US" dirty="0" smtClean="0"/>
              <a:t>メッシュ気候値</a:t>
            </a:r>
            <a:endParaRPr kumimoji="1" lang="en-US" altLang="ja-JP" dirty="0" smtClean="0"/>
          </a:p>
          <a:p>
            <a:endParaRPr kumimoji="1" lang="en-US" altLang="ja-JP" dirty="0" smtClean="0"/>
          </a:p>
          <a:p>
            <a:r>
              <a:rPr kumimoji="1" lang="en-US" altLang="ja-JP" dirty="0" smtClean="0"/>
              <a:t>=&gt;</a:t>
            </a:r>
            <a:r>
              <a:rPr kumimoji="1" lang="ja-JP" altLang="en-US" dirty="0" smtClean="0"/>
              <a:t>これらの傾向は積雪の分布と整合的</a:t>
            </a:r>
            <a:endParaRPr kumimoji="1" lang="en-US" altLang="ja-JP" dirty="0" smtClean="0"/>
          </a:p>
          <a:p>
            <a:r>
              <a:rPr kumimoji="1" lang="ja-JP" altLang="en-US" dirty="0" smtClean="0"/>
              <a:t>　　・日本海側で不足していた</a:t>
            </a:r>
            <a:endParaRPr kumimoji="1" lang="en-US" altLang="ja-JP" dirty="0" smtClean="0"/>
          </a:p>
          <a:p>
            <a:r>
              <a:rPr kumimoji="1" lang="ja-JP" altLang="en-US" dirty="0" smtClean="0"/>
              <a:t>　　・太平洋側で改善した</a:t>
            </a:r>
            <a:endParaRPr kumimoji="1" lang="en-US" altLang="ja-JP" dirty="0" smtClean="0"/>
          </a:p>
          <a:p>
            <a:r>
              <a:rPr kumimoji="1" lang="ja-JP" altLang="en-US" dirty="0" smtClean="0"/>
              <a:t>　　・山地で過大評価していた</a:t>
            </a:r>
            <a:endParaRPr kumimoji="1" lang="en-US" altLang="ja-JP" dirty="0" smtClean="0"/>
          </a:p>
          <a:p>
            <a:endParaRPr kumimoji="1" lang="en-US" altLang="ja-JP" dirty="0" smtClean="0"/>
          </a:p>
          <a:p>
            <a:r>
              <a:rPr kumimoji="1" lang="ja-JP" altLang="en-US" dirty="0" smtClean="0"/>
              <a:t>・</a:t>
            </a:r>
            <a:r>
              <a:rPr kumimoji="1" lang="en-US" altLang="ja-JP" dirty="0" err="1" smtClean="0"/>
              <a:t>SiB</a:t>
            </a:r>
            <a:r>
              <a:rPr kumimoji="1" lang="ja-JP" altLang="en-US" dirty="0" smtClean="0"/>
              <a:t>を使うと平板のときより、</a:t>
            </a:r>
            <a:r>
              <a:rPr kumimoji="1" lang="en-US" altLang="ja-JP" dirty="0" smtClean="0"/>
              <a:t>2</a:t>
            </a:r>
            <a:r>
              <a:rPr kumimoji="1" lang="ja-JP" altLang="en-US" dirty="0" smtClean="0"/>
              <a:t>割ほど降水が多くなる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13</a:t>
            </a:fld>
            <a:endParaRPr kumimoji="1" lang="ja-JP" altLang="en-US"/>
          </a:p>
        </p:txBody>
      </p:sp>
    </p:spTree>
    <p:extLst>
      <p:ext uri="{BB962C8B-B14F-4D97-AF65-F5344CB8AC3E}">
        <p14:creationId xmlns="" xmlns:p14="http://schemas.microsoft.com/office/powerpoint/2010/main" val="3704882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北緯</a:t>
            </a:r>
            <a:r>
              <a:rPr kumimoji="1" lang="en-US" altLang="ja-JP" dirty="0" smtClean="0"/>
              <a:t>39.3</a:t>
            </a:r>
            <a:r>
              <a:rPr kumimoji="1" lang="ja-JP" altLang="en-US" dirty="0" smtClean="0"/>
              <a:t>度における凝結水物質と風速場の鉛直断面図</a:t>
            </a:r>
            <a:endParaRPr kumimoji="1" lang="en-US" altLang="ja-JP" dirty="0" smtClean="0"/>
          </a:p>
          <a:p>
            <a:r>
              <a:rPr kumimoji="1" lang="ja-JP" altLang="en-US" dirty="0" smtClean="0"/>
              <a:t>　　・下層風の弱化→海岸線での収束強化→上昇流強化→降水増加</a:t>
            </a:r>
            <a:endParaRPr kumimoji="1" lang="en-US" altLang="ja-JP" dirty="0" smtClean="0"/>
          </a:p>
          <a:p>
            <a:r>
              <a:rPr kumimoji="1" lang="ja-JP" altLang="en-US" dirty="0" smtClean="0"/>
              <a:t>　　・粗度の違いが下層風の弱化を招いた可能性</a:t>
            </a:r>
            <a:endParaRPr kumimoji="1" lang="en-US" altLang="ja-JP" dirty="0" smtClean="0"/>
          </a:p>
          <a:p>
            <a:r>
              <a:rPr kumimoji="1" lang="ja-JP" altLang="en-US" dirty="0" smtClean="0"/>
              <a:t>　　　　海上：</a:t>
            </a:r>
            <a:r>
              <a:rPr kumimoji="1" lang="en-US" altLang="ja-JP" dirty="0" smtClean="0"/>
              <a:t>2x10^-4</a:t>
            </a:r>
            <a:r>
              <a:rPr kumimoji="1" lang="ja-JP" altLang="en-US" dirty="0" err="1" smtClean="0"/>
              <a:t>、</a:t>
            </a:r>
            <a:r>
              <a:rPr kumimoji="1" lang="ja-JP" altLang="en-US" dirty="0" smtClean="0"/>
              <a:t>陸上：</a:t>
            </a:r>
            <a:r>
              <a:rPr kumimoji="1" lang="en-US" altLang="ja-JP" dirty="0" smtClean="0"/>
              <a:t>1.2</a:t>
            </a:r>
            <a:r>
              <a:rPr kumimoji="1" lang="ja-JP" altLang="en-US" dirty="0" smtClean="0"/>
              <a:t>前後（</a:t>
            </a:r>
            <a:r>
              <a:rPr kumimoji="1" lang="en-US" altLang="ja-JP" dirty="0" err="1" smtClean="0"/>
              <a:t>SiB</a:t>
            </a:r>
            <a:r>
              <a:rPr kumimoji="1" lang="ja-JP" altLang="en-US" dirty="0" smtClean="0"/>
              <a:t>）、</a:t>
            </a:r>
            <a:r>
              <a:rPr kumimoji="1" lang="en-US" altLang="ja-JP" dirty="0" smtClean="0"/>
              <a:t>0.1</a:t>
            </a:r>
            <a:r>
              <a:rPr kumimoji="1" lang="ja-JP" altLang="en-US" dirty="0" smtClean="0"/>
              <a:t>（平板）</a:t>
            </a:r>
            <a:endParaRPr kumimoji="1" lang="en-US" altLang="ja-JP" dirty="0" smtClean="0"/>
          </a:p>
          <a:p>
            <a:r>
              <a:rPr kumimoji="1" lang="ja-JP" altLang="en-US" dirty="0" smtClean="0"/>
              <a:t>　　・しかし、総観場がずれたことが原因の可能性もある。</a:t>
            </a:r>
            <a:endParaRPr kumimoji="1" lang="en-US" altLang="ja-JP" dirty="0" smtClean="0"/>
          </a:p>
          <a:p>
            <a:r>
              <a:rPr kumimoji="1" lang="ja-JP" altLang="en-US" dirty="0" smtClean="0"/>
              <a:t>　　・また、粗度以外が原因かもしれない（</a:t>
            </a:r>
            <a:r>
              <a:rPr kumimoji="1" lang="en-US" altLang="ja-JP" dirty="0" err="1" smtClean="0"/>
              <a:t>SiB</a:t>
            </a:r>
            <a:r>
              <a:rPr kumimoji="1" lang="ja-JP" altLang="en-US" dirty="0" smtClean="0"/>
              <a:t>と平板は根本的に異なるモデル）</a:t>
            </a:r>
            <a:endParaRPr kumimoji="1" lang="en-US" altLang="ja-JP" dirty="0" smtClean="0"/>
          </a:p>
          <a:p>
            <a:r>
              <a:rPr kumimoji="1" lang="ja-JP" altLang="en-US" dirty="0" smtClean="0"/>
              <a:t>　　　　総観場がずれない程度の短期間で、粗度だけを変えた感度実験を行う。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14</a:t>
            </a:fld>
            <a:endParaRPr kumimoji="1" lang="ja-JP" altLang="en-US"/>
          </a:p>
        </p:txBody>
      </p:sp>
    </p:spTree>
    <p:extLst>
      <p:ext uri="{BB962C8B-B14F-4D97-AF65-F5344CB8AC3E}">
        <p14:creationId xmlns="" xmlns:p14="http://schemas.microsoft.com/office/powerpoint/2010/main" val="371937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気温</a:t>
            </a:r>
            <a:endParaRPr lang="en-US" altLang="ja-JP" dirty="0">
              <a:latin typeface="+mn-ea"/>
            </a:endParaRPr>
          </a:p>
          <a:p>
            <a:r>
              <a:rPr lang="ja-JP" altLang="en-US" dirty="0">
                <a:latin typeface="+mn-ea"/>
              </a:rPr>
              <a:t>　・</a:t>
            </a:r>
            <a:r>
              <a:rPr lang="en-US" altLang="ja-JP" dirty="0" err="1">
                <a:latin typeface="+mn-ea"/>
              </a:rPr>
              <a:t>SiB</a:t>
            </a:r>
            <a:r>
              <a:rPr lang="ja-JP" altLang="en-US" dirty="0">
                <a:latin typeface="+mn-ea"/>
              </a:rPr>
              <a:t>を用いると平板モデルを用いたときと比べて低温側にシフトする。特に、高解像度モデルでは積雪期の内陸盆地では低温バイアスが顕著であった。</a:t>
            </a:r>
            <a:endParaRPr lang="en-US" altLang="ja-JP" dirty="0">
              <a:latin typeface="+mn-ea"/>
            </a:endParaRPr>
          </a:p>
          <a:p>
            <a:r>
              <a:rPr lang="ja-JP" altLang="en-US" dirty="0">
                <a:latin typeface="+mn-ea"/>
              </a:rPr>
              <a:t>　・低温バイアスは高度に依存しておらず、また積雪期に顕著に現れることから、</a:t>
            </a:r>
            <a:r>
              <a:rPr lang="en-US" altLang="ja-JP" dirty="0" err="1">
                <a:latin typeface="+mn-ea"/>
              </a:rPr>
              <a:t>SiB</a:t>
            </a:r>
            <a:r>
              <a:rPr lang="ja-JP" altLang="en-US" dirty="0">
                <a:latin typeface="+mn-ea"/>
              </a:rPr>
              <a:t>の積雪サブモデルに関連する誤差と考えられる。</a:t>
            </a:r>
            <a:endParaRPr lang="en-US" altLang="ja-JP" dirty="0">
              <a:latin typeface="+mn-ea"/>
            </a:endParaRPr>
          </a:p>
          <a:p>
            <a:endParaRPr lang="en-US" altLang="ja-JP" dirty="0">
              <a:latin typeface="+mn-ea"/>
            </a:endParaRPr>
          </a:p>
          <a:p>
            <a:r>
              <a:rPr lang="ja-JP" altLang="en-US" dirty="0">
                <a:latin typeface="+mn-ea"/>
              </a:rPr>
              <a:t>降水量</a:t>
            </a:r>
            <a:endParaRPr lang="en-US" altLang="ja-JP" dirty="0">
              <a:latin typeface="+mn-ea"/>
            </a:endParaRPr>
          </a:p>
          <a:p>
            <a:r>
              <a:rPr lang="ja-JP" altLang="en-US" dirty="0">
                <a:latin typeface="+mn-ea"/>
              </a:rPr>
              <a:t>　・</a:t>
            </a:r>
            <a:r>
              <a:rPr lang="en-US" altLang="ja-JP" dirty="0">
                <a:latin typeface="+mn-ea"/>
              </a:rPr>
              <a:t>1km</a:t>
            </a:r>
            <a:r>
              <a:rPr lang="ja-JP" altLang="en-US" dirty="0" err="1">
                <a:latin typeface="+mn-ea"/>
              </a:rPr>
              <a:t>まで</a:t>
            </a:r>
            <a:r>
              <a:rPr lang="ja-JP" altLang="en-US" dirty="0">
                <a:latin typeface="+mn-ea"/>
              </a:rPr>
              <a:t>ダウンスケーリングすることで太平洋側の過剰な降水が解消された。対して、日本海側の降水量は不足したままであった。山地では降水量が増加した。</a:t>
            </a:r>
            <a:endParaRPr lang="en-US" altLang="ja-JP" dirty="0">
              <a:latin typeface="+mn-ea"/>
            </a:endParaRPr>
          </a:p>
          <a:p>
            <a:r>
              <a:rPr lang="ja-JP" altLang="en-US" dirty="0">
                <a:latin typeface="+mn-ea"/>
              </a:rPr>
              <a:t>　・陸面過程の違いによる降水量差は、粗度の違いが原因として考えられる。</a:t>
            </a:r>
            <a:endParaRPr lang="en-US" altLang="ja-JP" dirty="0">
              <a:latin typeface="+mn-ea"/>
            </a:endParaRPr>
          </a:p>
          <a:p>
            <a:endParaRPr lang="en-US" altLang="ja-JP" dirty="0">
              <a:latin typeface="+mn-ea"/>
            </a:endParaRPr>
          </a:p>
          <a:p>
            <a:r>
              <a:rPr lang="ja-JP" altLang="en-US" dirty="0">
                <a:latin typeface="+mn-ea"/>
              </a:rPr>
              <a:t>積雪</a:t>
            </a:r>
            <a:endParaRPr lang="en-US" altLang="ja-JP" dirty="0">
              <a:latin typeface="+mn-ea"/>
            </a:endParaRPr>
          </a:p>
          <a:p>
            <a:r>
              <a:rPr lang="ja-JP" altLang="en-US" dirty="0">
                <a:latin typeface="+mn-ea"/>
              </a:rPr>
              <a:t>　・高解像度化によって積雪分布をより現実的に再現した。</a:t>
            </a:r>
            <a:endParaRPr lang="en-US" altLang="ja-JP" dirty="0">
              <a:latin typeface="+mn-ea"/>
            </a:endParaRPr>
          </a:p>
          <a:p>
            <a:r>
              <a:rPr lang="ja-JP" altLang="en-US" dirty="0">
                <a:latin typeface="+mn-ea"/>
              </a:rPr>
              <a:t>　・しかし、それでも再現できない地域があり、降水量の再現性が積雪の再現性に大きな影響を及ぼしている。</a:t>
            </a:r>
            <a:endParaRPr lang="en-US" altLang="ja-JP" dirty="0">
              <a:latin typeface="+mn-ea"/>
            </a:endParaRPr>
          </a:p>
          <a:p>
            <a:r>
              <a:rPr lang="ja-JP" altLang="en-US" dirty="0">
                <a:latin typeface="+mn-ea"/>
              </a:rPr>
              <a:t>　・気温は</a:t>
            </a:r>
            <a:r>
              <a:rPr lang="en-US" altLang="ja-JP" dirty="0">
                <a:latin typeface="+mn-ea"/>
              </a:rPr>
              <a:t>12</a:t>
            </a:r>
            <a:r>
              <a:rPr lang="ja-JP" altLang="en-US" dirty="0">
                <a:latin typeface="+mn-ea"/>
              </a:rPr>
              <a:t>月初旬の雨雪判別に影響を及ぼしたのみで、影響は限定的。しかし、暖冬年ならば、厳冬期の低温バイアスは雨雪判別に影響する可能性がある。</a:t>
            </a:r>
            <a:endParaRPr lang="en-US" altLang="ja-JP" dirty="0">
              <a:latin typeface="+mn-ea"/>
            </a:endParaRPr>
          </a:p>
          <a:p>
            <a:endParaRPr lang="en-US" altLang="ja-JP" dirty="0">
              <a:latin typeface="+mn-ea"/>
            </a:endParaRPr>
          </a:p>
          <a:p>
            <a:r>
              <a:rPr lang="en-US" altLang="ja-JP" dirty="0">
                <a:latin typeface="+mn-ea"/>
              </a:rPr>
              <a:t>=&gt;1km</a:t>
            </a:r>
            <a:r>
              <a:rPr lang="ja-JP" altLang="en-US" dirty="0">
                <a:latin typeface="+mn-ea"/>
              </a:rPr>
              <a:t>まで</a:t>
            </a:r>
            <a:r>
              <a:rPr lang="en-US" altLang="ja-JP" dirty="0">
                <a:latin typeface="+mn-ea"/>
              </a:rPr>
              <a:t>DS</a:t>
            </a:r>
            <a:r>
              <a:rPr lang="ja-JP" altLang="en-US" dirty="0">
                <a:latin typeface="+mn-ea"/>
              </a:rPr>
              <a:t>することで積雪深・分布をより現実的に再現できる。</a:t>
            </a:r>
            <a:endParaRPr lang="en-US" altLang="ja-JP" dirty="0">
              <a:latin typeface="+mn-ea"/>
            </a:endParaRPr>
          </a:p>
          <a:p>
            <a:r>
              <a:rPr lang="ja-JP" altLang="en-US" dirty="0">
                <a:latin typeface="+mn-ea"/>
              </a:rPr>
              <a:t>しかし、主に降水量の誤差により、再現が不十分な地域がある。</a:t>
            </a:r>
            <a:endParaRPr lang="en-US" altLang="ja-JP" dirty="0">
              <a:latin typeface="+mn-ea"/>
            </a:endParaRPr>
          </a:p>
          <a:p>
            <a:r>
              <a:rPr lang="ja-JP" altLang="en-US" dirty="0">
                <a:latin typeface="+mn-ea"/>
              </a:rPr>
              <a:t>また、少雪年には降水量だけでなく気温の誤差も積雪の再現に影響する可能性があるため、追加検証が必要。</a:t>
            </a:r>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15</a:t>
            </a:fld>
            <a:endParaRPr kumimoji="1" lang="ja-JP" altLang="en-US"/>
          </a:p>
        </p:txBody>
      </p:sp>
    </p:spTree>
    <p:extLst>
      <p:ext uri="{BB962C8B-B14F-4D97-AF65-F5344CB8AC3E}">
        <p14:creationId xmlns="" xmlns:p14="http://schemas.microsoft.com/office/powerpoint/2010/main" val="288733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16</a:t>
            </a:fld>
            <a:endParaRPr kumimoji="1" lang="ja-JP" altLang="en-US"/>
          </a:p>
        </p:txBody>
      </p:sp>
    </p:spTree>
    <p:extLst>
      <p:ext uri="{BB962C8B-B14F-4D97-AF65-F5344CB8AC3E}">
        <p14:creationId xmlns="" xmlns:p14="http://schemas.microsoft.com/office/powerpoint/2010/main" val="590107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今後の課題</a:t>
            </a:r>
            <a:endParaRPr kumimoji="1" lang="en-US" altLang="ja-JP" dirty="0" smtClean="0"/>
          </a:p>
          <a:p>
            <a:r>
              <a:rPr kumimoji="1" lang="ja-JP" altLang="en-US" dirty="0" smtClean="0"/>
              <a:t>１．少雪年との比較</a:t>
            </a:r>
            <a:endParaRPr kumimoji="1" lang="en-US" altLang="ja-JP" dirty="0" smtClean="0"/>
          </a:p>
          <a:p>
            <a:r>
              <a:rPr kumimoji="1" lang="ja-JP" altLang="en-US" dirty="0" smtClean="0"/>
              <a:t>　今回行ったのは多雪年で積雪期の気温は低かったため、モデルの低温バイアスは雨雪判別に対して影響しなかった。</a:t>
            </a:r>
            <a:endParaRPr kumimoji="1" lang="en-US" altLang="ja-JP" dirty="0" smtClean="0"/>
          </a:p>
          <a:p>
            <a:r>
              <a:rPr kumimoji="1" lang="ja-JP" altLang="en-US" dirty="0" smtClean="0"/>
              <a:t>　しかし、少雪年では気温が高いため、低温バイアスが雨雪判別に影響を与える可能性がある。</a:t>
            </a:r>
            <a:endParaRPr kumimoji="1" lang="en-US" altLang="ja-JP" dirty="0" smtClean="0"/>
          </a:p>
          <a:p>
            <a:endParaRPr kumimoji="1" lang="en-US" altLang="ja-JP" dirty="0" smtClean="0"/>
          </a:p>
          <a:p>
            <a:r>
              <a:rPr kumimoji="1" lang="ja-JP" altLang="en-US" dirty="0" smtClean="0"/>
              <a:t>２．低温バイアスの原因</a:t>
            </a:r>
            <a:endParaRPr kumimoji="1" lang="en-US" altLang="ja-JP" dirty="0" smtClean="0"/>
          </a:p>
          <a:p>
            <a:r>
              <a:rPr kumimoji="1" lang="ja-JP" altLang="en-US" dirty="0" smtClean="0"/>
              <a:t>　バイアスは積雪に由来するものと考えられるので、積雪のパラメータ（熱伝導度、熱容量、アルベドなど）を変えたときの地上気温へのインパクトを検討する必要がある。</a:t>
            </a:r>
            <a:endParaRPr kumimoji="1" lang="en-US" altLang="ja-JP" dirty="0" smtClean="0"/>
          </a:p>
          <a:p>
            <a:r>
              <a:rPr kumimoji="1" lang="ja-JP" altLang="en-US" dirty="0" smtClean="0"/>
              <a:t>　ただし、気温の再現性が向上しても、積雪深や</a:t>
            </a:r>
            <a:r>
              <a:rPr kumimoji="1" lang="en-US" altLang="ja-JP" dirty="0" smtClean="0"/>
              <a:t>SWE</a:t>
            </a:r>
            <a:r>
              <a:rPr kumimoji="1" lang="ja-JP" altLang="en-US" dirty="0" smtClean="0"/>
              <a:t>など積雪側にエラーが発生する可能性があるため、オフラインで積雪モデル単体を検証する必要もある。</a:t>
            </a:r>
            <a:endParaRPr kumimoji="1" lang="en-US" altLang="ja-JP" dirty="0" smtClean="0"/>
          </a:p>
          <a:p>
            <a:endParaRPr kumimoji="1" lang="en-US" altLang="ja-JP" dirty="0" smtClean="0"/>
          </a:p>
          <a:p>
            <a:r>
              <a:rPr kumimoji="1" lang="ja-JP" altLang="en-US" dirty="0" smtClean="0"/>
              <a:t>３．陸面過程の違いによる降水量差の原因</a:t>
            </a:r>
            <a:endParaRPr kumimoji="1" lang="en-US" altLang="ja-JP" dirty="0" smtClean="0"/>
          </a:p>
          <a:p>
            <a:r>
              <a:rPr kumimoji="1" lang="ja-JP" altLang="en-US" dirty="0" smtClean="0"/>
              <a:t>　粗度が原因だといったが、総観場がずれたことや、粗度以外のパラメータが原因かもしれない。</a:t>
            </a:r>
            <a:endParaRPr kumimoji="1" lang="en-US" altLang="ja-JP" dirty="0" smtClean="0"/>
          </a:p>
          <a:p>
            <a:r>
              <a:rPr kumimoji="1" lang="ja-JP" altLang="en-US" dirty="0" smtClean="0"/>
              <a:t>　そのため、短期ランで粗度だけを変更した感度実験を行い、本当に粗度によるものか検証する必要がある。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17</a:t>
            </a:fld>
            <a:endParaRPr kumimoji="1" lang="ja-JP" altLang="en-US"/>
          </a:p>
        </p:txBody>
      </p:sp>
    </p:spTree>
    <p:extLst>
      <p:ext uri="{BB962C8B-B14F-4D97-AF65-F5344CB8AC3E}">
        <p14:creationId xmlns="" xmlns:p14="http://schemas.microsoft.com/office/powerpoint/2010/main" val="288733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・積雪は稲作が盛んな東北地方では重要な水資源で、温暖化時に積雪水資源がどう変化するか予測しなければならない。</a:t>
            </a:r>
            <a:endParaRPr kumimoji="1" lang="en-US" altLang="ja-JP" dirty="0" smtClean="0"/>
          </a:p>
          <a:p>
            <a:endParaRPr kumimoji="1" lang="en-US" altLang="ja-JP" dirty="0" smtClean="0"/>
          </a:p>
          <a:p>
            <a:r>
              <a:rPr kumimoji="1" lang="ja-JP" altLang="en-US" dirty="0" smtClean="0"/>
              <a:t>・降雪や融雪は地形に強く依存するため、気候予測結果を空間的に詳細化することは必須。</a:t>
            </a:r>
            <a:endParaRPr kumimoji="1" lang="en-US" altLang="ja-JP" dirty="0" smtClean="0"/>
          </a:p>
          <a:p>
            <a:endParaRPr kumimoji="1" lang="en-US" altLang="ja-JP" dirty="0" smtClean="0"/>
          </a:p>
          <a:p>
            <a:r>
              <a:rPr kumimoji="1" lang="ja-JP" altLang="en-US" dirty="0" smtClean="0"/>
              <a:t>・水資源予測では、力学的</a:t>
            </a:r>
            <a:r>
              <a:rPr kumimoji="1" lang="en-US" altLang="ja-JP" dirty="0" smtClean="0"/>
              <a:t>DS</a:t>
            </a:r>
            <a:r>
              <a:rPr kumimoji="1" lang="ja-JP" altLang="en-US" dirty="0" smtClean="0"/>
              <a:t>による空間詳細化と、それを入力値とした水文モデルの流量予測がよく行われている。</a:t>
            </a:r>
            <a:endParaRPr kumimoji="1" lang="en-US" altLang="ja-JP" dirty="0" smtClean="0"/>
          </a:p>
          <a:p>
            <a:r>
              <a:rPr kumimoji="1" lang="ja-JP" altLang="en-US" dirty="0" smtClean="0"/>
              <a:t>　　長所：　物理的な基礎があり、将来気候でも適用できるが、</a:t>
            </a:r>
            <a:endParaRPr kumimoji="1" lang="en-US" altLang="ja-JP" dirty="0" smtClean="0"/>
          </a:p>
          <a:p>
            <a:r>
              <a:rPr kumimoji="1" lang="ja-JP" altLang="en-US" dirty="0" smtClean="0"/>
              <a:t>　　短所：　</a:t>
            </a:r>
            <a:r>
              <a:rPr kumimoji="1" lang="en-US" altLang="ja-JP" dirty="0" smtClean="0"/>
              <a:t>GCM</a:t>
            </a:r>
            <a:r>
              <a:rPr kumimoji="1" lang="ja-JP" altLang="en-US" dirty="0" err="1" smtClean="0"/>
              <a:t>だけで</a:t>
            </a:r>
            <a:r>
              <a:rPr kumimoji="1" lang="ja-JP" altLang="en-US" dirty="0" smtClean="0"/>
              <a:t>なく</a:t>
            </a:r>
            <a:r>
              <a:rPr kumimoji="1" lang="en-US" altLang="ja-JP" dirty="0" smtClean="0"/>
              <a:t>RCM</a:t>
            </a:r>
            <a:r>
              <a:rPr kumimoji="1" lang="ja-JP" altLang="en-US" dirty="0" smtClean="0"/>
              <a:t>自身の系統誤差が発生して、それが不確実性を大きくする</a:t>
            </a:r>
            <a:endParaRPr kumimoji="1" lang="en-US" altLang="ja-JP" dirty="0" smtClean="0"/>
          </a:p>
          <a:p>
            <a:pPr defTabSz="914216"/>
            <a:r>
              <a:rPr kumimoji="1" lang="ja-JP" altLang="en-US" dirty="0" smtClean="0"/>
              <a:t>　　→バイアスを小さくするように、モデルの性能を左右する物理過程を改良する必要あり。</a:t>
            </a:r>
            <a:endParaRPr kumimoji="1" lang="en-US" altLang="ja-JP" dirty="0" smtClean="0"/>
          </a:p>
          <a:p>
            <a:endParaRPr kumimoji="1" lang="en-US" altLang="ja-JP" dirty="0" smtClean="0"/>
          </a:p>
          <a:p>
            <a:r>
              <a:rPr kumimoji="1" lang="ja-JP" altLang="en-US" dirty="0" smtClean="0"/>
              <a:t>・さまざまな物理過程の中でも陸面過程は、積雪の消長を表現する重要な過程</a:t>
            </a:r>
            <a:endParaRPr kumimoji="1" lang="en-US" altLang="ja-JP" dirty="0" smtClean="0"/>
          </a:p>
          <a:p>
            <a:r>
              <a:rPr kumimoji="1" lang="ja-JP" altLang="en-US" dirty="0" smtClean="0"/>
              <a:t>　　陸面過程は</a:t>
            </a:r>
            <a:r>
              <a:rPr kumimoji="1" lang="en-US" altLang="ja-JP" dirty="0" smtClean="0"/>
              <a:t>GCM</a:t>
            </a:r>
            <a:r>
              <a:rPr kumimoji="1" lang="ja-JP" altLang="en-US" dirty="0" smtClean="0"/>
              <a:t>から移植することが多いため、高解像度化したときの再現性が保証されていない。</a:t>
            </a:r>
            <a:endParaRPr kumimoji="1" lang="en-US" altLang="ja-JP" dirty="0" smtClean="0"/>
          </a:p>
          <a:p>
            <a:endParaRPr kumimoji="1" lang="en-US" altLang="ja-JP" dirty="0" smtClean="0"/>
          </a:p>
          <a:p>
            <a:r>
              <a:rPr kumimoji="1" lang="ja-JP" altLang="en-US" dirty="0" smtClean="0"/>
              <a:t>→そこで、高解像度での積雪水資源予測を行うために、現在気候下で解像度を変えたときの積雪の再現性を評価する。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0C471A1-6FF2-4773-9060-A6233ADC2E83}" type="slidenum">
              <a:rPr kumimoji="1" lang="ja-JP" altLang="en-US" smtClean="0"/>
              <a:pPr/>
              <a:t>2</a:t>
            </a:fld>
            <a:endParaRPr kumimoji="1" lang="ja-JP" altLang="en-US"/>
          </a:p>
        </p:txBody>
      </p:sp>
    </p:spTree>
    <p:extLst>
      <p:ext uri="{BB962C8B-B14F-4D97-AF65-F5344CB8AC3E}">
        <p14:creationId xmlns="" xmlns:p14="http://schemas.microsoft.com/office/powerpoint/2010/main" val="266352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実験方法について</a:t>
            </a:r>
            <a:endParaRPr kumimoji="1" lang="en-US" altLang="ja-JP" dirty="0" smtClean="0"/>
          </a:p>
          <a:p>
            <a:r>
              <a:rPr kumimoji="1" lang="ja-JP" altLang="en-US" dirty="0" smtClean="0"/>
              <a:t>・</a:t>
            </a:r>
            <a:r>
              <a:rPr kumimoji="1" lang="en-US" altLang="ja-JP" dirty="0" smtClean="0"/>
              <a:t>NHM</a:t>
            </a:r>
            <a:r>
              <a:rPr kumimoji="1" lang="ja-JP" altLang="en-US" dirty="0" smtClean="0"/>
              <a:t>で冬を挟む</a:t>
            </a:r>
            <a:r>
              <a:rPr kumimoji="1" lang="en-US" altLang="ja-JP" dirty="0" smtClean="0"/>
              <a:t>8</a:t>
            </a:r>
            <a:r>
              <a:rPr kumimoji="1" lang="ja-JP" altLang="en-US" dirty="0" smtClean="0"/>
              <a:t>か月間のシミュレーションを行った。</a:t>
            </a:r>
            <a:endParaRPr kumimoji="1" lang="en-US" altLang="ja-JP" dirty="0" smtClean="0"/>
          </a:p>
          <a:p>
            <a:r>
              <a:rPr kumimoji="1" lang="ja-JP" altLang="en-US" dirty="0" smtClean="0"/>
              <a:t>　　</a:t>
            </a:r>
            <a:endParaRPr kumimoji="1" lang="en-US" altLang="ja-JP" dirty="0" smtClean="0"/>
          </a:p>
          <a:p>
            <a:r>
              <a:rPr kumimoji="1" lang="ja-JP" altLang="en-US" dirty="0" smtClean="0"/>
              <a:t>・それをアメダスや衛星データと比較した。</a:t>
            </a:r>
            <a:endParaRPr kumimoji="1" lang="en-US" altLang="ja-JP" dirty="0" smtClean="0"/>
          </a:p>
          <a:p>
            <a:r>
              <a:rPr kumimoji="1" lang="ja-JP" altLang="en-US" dirty="0" smtClean="0"/>
              <a:t>　　・アメダス　</a:t>
            </a:r>
            <a:endParaRPr kumimoji="1" lang="en-US" altLang="ja-JP" dirty="0" smtClean="0"/>
          </a:p>
          <a:p>
            <a:r>
              <a:rPr kumimoji="1" lang="ja-JP" altLang="en-US" dirty="0" smtClean="0"/>
              <a:t>　　　→　気温や積雪深の検証</a:t>
            </a:r>
            <a:endParaRPr kumimoji="1" lang="en-US" altLang="ja-JP" dirty="0" smtClean="0"/>
          </a:p>
          <a:p>
            <a:r>
              <a:rPr kumimoji="1" lang="ja-JP" altLang="en-US" dirty="0" smtClean="0"/>
              <a:t>　　・</a:t>
            </a:r>
            <a:r>
              <a:rPr kumimoji="1" lang="en-US" altLang="ja-JP" dirty="0" smtClean="0"/>
              <a:t>APHRO_JP</a:t>
            </a:r>
          </a:p>
          <a:p>
            <a:r>
              <a:rPr kumimoji="1" lang="ja-JP" altLang="en-US" dirty="0" smtClean="0"/>
              <a:t>　　　　アメダスの雨量計データから作成した日降水量のデータ　</a:t>
            </a:r>
            <a:endParaRPr kumimoji="1" lang="en-US" altLang="ja-JP" dirty="0" smtClean="0"/>
          </a:p>
          <a:p>
            <a:r>
              <a:rPr kumimoji="1" lang="ja-JP" altLang="en-US" dirty="0" smtClean="0"/>
              <a:t>　　　→　降水量の検証</a:t>
            </a:r>
            <a:endParaRPr kumimoji="1" lang="en-US" altLang="ja-JP" dirty="0" smtClean="0"/>
          </a:p>
          <a:p>
            <a:r>
              <a:rPr kumimoji="1" lang="ja-JP" altLang="en-US" dirty="0" smtClean="0"/>
              <a:t>　　・</a:t>
            </a:r>
            <a:r>
              <a:rPr kumimoji="1" lang="en-US" altLang="ja-JP" dirty="0" smtClean="0"/>
              <a:t>MODIS</a:t>
            </a:r>
            <a:r>
              <a:rPr kumimoji="1" lang="ja-JP" altLang="en-US" baseline="0" dirty="0" smtClean="0"/>
              <a:t> </a:t>
            </a:r>
            <a:r>
              <a:rPr kumimoji="1" lang="en-US" altLang="ja-JP" baseline="0" dirty="0" smtClean="0"/>
              <a:t>Daily </a:t>
            </a:r>
            <a:r>
              <a:rPr kumimoji="1" lang="ja-JP" altLang="en-US" dirty="0" smtClean="0"/>
              <a:t>積雪被覆</a:t>
            </a:r>
            <a:endParaRPr kumimoji="1" lang="en-US" altLang="ja-JP" dirty="0" smtClean="0"/>
          </a:p>
          <a:p>
            <a:r>
              <a:rPr kumimoji="1" lang="ja-JP" altLang="en-US" dirty="0" smtClean="0"/>
              <a:t>　　　　衛星により判定された積雪被覆状態</a:t>
            </a:r>
            <a:endParaRPr kumimoji="1" lang="en-US" altLang="ja-JP" dirty="0" smtClean="0"/>
          </a:p>
          <a:p>
            <a:r>
              <a:rPr kumimoji="1" lang="ja-JP" altLang="en-US" dirty="0" smtClean="0"/>
              <a:t>　　　　</a:t>
            </a:r>
            <a:r>
              <a:rPr kumimoji="1" lang="en-US" altLang="ja-JP" dirty="0" smtClean="0"/>
              <a:t>JAXA</a:t>
            </a:r>
            <a:r>
              <a:rPr kumimoji="1" lang="ja-JP" altLang="en-US" dirty="0" smtClean="0"/>
              <a:t>が</a:t>
            </a:r>
            <a:r>
              <a:rPr kumimoji="1" lang="en-US" altLang="ja-JP" dirty="0" smtClean="0"/>
              <a:t>MODIS</a:t>
            </a:r>
            <a:r>
              <a:rPr kumimoji="1" lang="ja-JP" altLang="en-US" dirty="0" smtClean="0"/>
              <a:t>の生データを受信・処理し、日々の積雪被覆状態を提供している。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全球を対象にしたアメリカ雪氷データセンター（</a:t>
            </a:r>
            <a:r>
              <a:rPr kumimoji="1" lang="en-US" altLang="ja-JP" dirty="0" smtClean="0"/>
              <a:t>NSIDC</a:t>
            </a:r>
            <a:r>
              <a:rPr kumimoji="1" lang="ja-JP" altLang="en-US" dirty="0" smtClean="0"/>
              <a:t>）のデータとは異なる。</a:t>
            </a:r>
            <a:endParaRPr kumimoji="1" lang="en-US" altLang="ja-JP" dirty="0" smtClean="0"/>
          </a:p>
          <a:p>
            <a:r>
              <a:rPr kumimoji="1" lang="ja-JP" altLang="en-US" dirty="0" smtClean="0"/>
              <a:t>　　　→　積雪被覆</a:t>
            </a:r>
            <a:endParaRPr kumimoji="1" lang="en-US" altLang="ja-JP" dirty="0" smtClean="0"/>
          </a:p>
          <a:p>
            <a:r>
              <a:rPr kumimoji="1" lang="ja-JP" altLang="en-US" dirty="0" smtClean="0"/>
              <a:t>　　</a:t>
            </a:r>
            <a:endParaRPr kumimoji="1" lang="en-US" altLang="ja-JP" dirty="0" smtClean="0"/>
          </a:p>
          <a:p>
            <a:pPr defTabSz="915406">
              <a:defRPr/>
            </a:pPr>
            <a:r>
              <a:rPr kumimoji="1" lang="ja-JP" altLang="en-US" dirty="0" smtClean="0"/>
              <a:t>・</a:t>
            </a:r>
            <a:r>
              <a:rPr kumimoji="1" lang="en-US" altLang="ja-JP" dirty="0" smtClean="0"/>
              <a:t>1km</a:t>
            </a:r>
            <a:r>
              <a:rPr kumimoji="1" lang="ja-JP" altLang="en-US" dirty="0" smtClean="0"/>
              <a:t>の計算領域を図</a:t>
            </a:r>
            <a:r>
              <a:rPr kumimoji="1" lang="en-US" altLang="ja-JP" dirty="0" smtClean="0"/>
              <a:t>3</a:t>
            </a:r>
            <a:r>
              <a:rPr kumimoji="1" lang="ja-JP" altLang="en-US" dirty="0" err="1" smtClean="0"/>
              <a:t>のように</a:t>
            </a:r>
            <a:r>
              <a:rPr kumimoji="1" lang="ja-JP" altLang="en-US" dirty="0" smtClean="0"/>
              <a:t>分割して解析する場合がある</a:t>
            </a:r>
            <a:endParaRPr kumimoji="1" lang="en-US" altLang="ja-JP" dirty="0" smtClean="0"/>
          </a:p>
          <a:p>
            <a:pPr defTabSz="915406">
              <a:defRPr/>
            </a:pPr>
            <a:r>
              <a:rPr kumimoji="1" lang="ja-JP" altLang="en-US" dirty="0" smtClean="0"/>
              <a:t>　　・標高</a:t>
            </a:r>
            <a:r>
              <a:rPr kumimoji="1" lang="en-US" altLang="ja-JP" dirty="0" smtClean="0"/>
              <a:t>500m</a:t>
            </a:r>
            <a:r>
              <a:rPr kumimoji="1" lang="ja-JP" altLang="en-US" dirty="0" smtClean="0"/>
              <a:t>未満の低地、</a:t>
            </a:r>
            <a:r>
              <a:rPr kumimoji="1" lang="en-US" altLang="ja-JP" dirty="0" smtClean="0"/>
              <a:t>500m</a:t>
            </a:r>
            <a:r>
              <a:rPr kumimoji="1" lang="ja-JP" altLang="en-US" dirty="0" smtClean="0"/>
              <a:t>以上の山地に対して、日本海側沿岸部、日本海側内陸部、太平洋側の</a:t>
            </a:r>
            <a:r>
              <a:rPr kumimoji="1" lang="en-US" altLang="ja-JP" dirty="0" smtClean="0"/>
              <a:t>3</a:t>
            </a:r>
            <a:r>
              <a:rPr kumimoji="1" lang="ja-JP" altLang="en-US" dirty="0" err="1" smtClean="0"/>
              <a:t>つに</a:t>
            </a:r>
            <a:r>
              <a:rPr kumimoji="1" lang="ja-JP" altLang="en-US" dirty="0" smtClean="0"/>
              <a:t>分けた。</a:t>
            </a:r>
            <a:endParaRPr kumimoji="1" lang="en-US" altLang="ja-JP" dirty="0" smtClean="0"/>
          </a:p>
          <a:p>
            <a:pPr defTabSz="915406">
              <a:defRPr/>
            </a:pPr>
            <a:r>
              <a:rPr kumimoji="1" lang="ja-JP" altLang="en-US" dirty="0" smtClean="0"/>
              <a:t>　　・日本海側でも、内陸と沿岸では気温や降水が異なる。</a:t>
            </a:r>
            <a:endParaRPr kumimoji="1" lang="en-US" altLang="ja-JP" dirty="0" smtClean="0"/>
          </a:p>
          <a:p>
            <a:pPr defTabSz="915406">
              <a:defRPr/>
            </a:pPr>
            <a:r>
              <a:rPr kumimoji="1" lang="ja-JP" altLang="en-US" dirty="0" smtClean="0"/>
              <a:t>　　・山地と低地とでも異なる。</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0C471A1-6FF2-4773-9060-A6233ADC2E83}" type="slidenum">
              <a:rPr kumimoji="1" lang="ja-JP" altLang="en-US" smtClean="0"/>
              <a:pPr/>
              <a:t>3</a:t>
            </a:fld>
            <a:endParaRPr kumimoji="1" lang="ja-JP" altLang="en-US"/>
          </a:p>
        </p:txBody>
      </p:sp>
    </p:spTree>
    <p:extLst>
      <p:ext uri="{BB962C8B-B14F-4D97-AF65-F5344CB8AC3E}">
        <p14:creationId xmlns="" xmlns:p14="http://schemas.microsoft.com/office/powerpoint/2010/main" val="266352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モデルの詳細な設定について</a:t>
            </a:r>
            <a:endParaRPr kumimoji="1" lang="en-US" altLang="ja-JP" dirty="0" smtClean="0"/>
          </a:p>
          <a:p>
            <a:r>
              <a:rPr kumimoji="1" lang="ja-JP" altLang="en-US" dirty="0" smtClean="0"/>
              <a:t>・計算期間は、多雪年</a:t>
            </a:r>
            <a:r>
              <a:rPr kumimoji="1" lang="en-US" altLang="ja-JP" dirty="0" smtClean="0"/>
              <a:t>2005</a:t>
            </a:r>
            <a:r>
              <a:rPr kumimoji="1" lang="ja-JP" altLang="en-US" dirty="0" smtClean="0"/>
              <a:t>年の</a:t>
            </a:r>
            <a:r>
              <a:rPr kumimoji="1" lang="en-US" altLang="ja-JP" dirty="0" smtClean="0"/>
              <a:t>10</a:t>
            </a:r>
            <a:r>
              <a:rPr kumimoji="1" lang="ja-JP" altLang="en-US" dirty="0" smtClean="0"/>
              <a:t>月</a:t>
            </a:r>
            <a:r>
              <a:rPr kumimoji="1" lang="en-US" altLang="ja-JP" dirty="0" smtClean="0"/>
              <a:t>1</a:t>
            </a:r>
            <a:r>
              <a:rPr kumimoji="1" lang="ja-JP" altLang="en-US" dirty="0" smtClean="0"/>
              <a:t>日から翌</a:t>
            </a:r>
            <a:r>
              <a:rPr kumimoji="1" lang="en-US" altLang="ja-JP" dirty="0" smtClean="0"/>
              <a:t>4</a:t>
            </a:r>
            <a:r>
              <a:rPr kumimoji="1" lang="ja-JP" altLang="en-US" dirty="0" smtClean="0"/>
              <a:t>月末まで。</a:t>
            </a:r>
            <a:endParaRPr kumimoji="1" lang="en-US" altLang="ja-JP" dirty="0" smtClean="0"/>
          </a:p>
          <a:p>
            <a:r>
              <a:rPr kumimoji="1" lang="ja-JP" altLang="en-US" dirty="0" smtClean="0"/>
              <a:t>　　・基本的には現業設定に準ずる。</a:t>
            </a:r>
            <a:endParaRPr kumimoji="1" lang="en-US" altLang="ja-JP" dirty="0" smtClean="0"/>
          </a:p>
          <a:p>
            <a:r>
              <a:rPr kumimoji="1" lang="ja-JP" altLang="en-US" dirty="0" smtClean="0"/>
              <a:t>　　・ただし、高解像度モデルでは乱流過程と積雲対流スキームを変更している。</a:t>
            </a:r>
            <a:endParaRPr kumimoji="1" lang="en-US" altLang="ja-JP" dirty="0" smtClean="0"/>
          </a:p>
          <a:p>
            <a:r>
              <a:rPr kumimoji="1" lang="ja-JP" altLang="en-US" dirty="0" smtClean="0"/>
              <a:t>　　・比較対象として、</a:t>
            </a:r>
            <a:r>
              <a:rPr kumimoji="1" lang="en-US" altLang="ja-JP" dirty="0" err="1" smtClean="0"/>
              <a:t>SiB</a:t>
            </a:r>
            <a:r>
              <a:rPr kumimoji="1" lang="ja-JP" altLang="en-US" dirty="0" smtClean="0"/>
              <a:t>を使わない平板モデルのランも行った。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0C471A1-6FF2-4773-9060-A6233ADC2E83}" type="slidenum">
              <a:rPr kumimoji="1" lang="ja-JP" altLang="en-US" smtClean="0"/>
              <a:pPr/>
              <a:t>4</a:t>
            </a:fld>
            <a:endParaRPr kumimoji="1" lang="ja-JP" altLang="en-US"/>
          </a:p>
        </p:txBody>
      </p:sp>
    </p:spTree>
    <p:extLst>
      <p:ext uri="{BB962C8B-B14F-4D97-AF65-F5344CB8AC3E}">
        <p14:creationId xmlns="" xmlns:p14="http://schemas.microsoft.com/office/powerpoint/2010/main" val="266352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MJ-</a:t>
            </a:r>
            <a:r>
              <a:rPr kumimoji="1" lang="en-US" altLang="ja-JP" dirty="0" err="1" smtClean="0"/>
              <a:t>SiB</a:t>
            </a:r>
            <a:r>
              <a:rPr kumimoji="1" lang="ja-JP" altLang="en-US" dirty="0" smtClean="0"/>
              <a:t>と平板モデルの比較</a:t>
            </a:r>
            <a:endParaRPr kumimoji="1" lang="en-US" altLang="ja-JP" dirty="0" smtClean="0"/>
          </a:p>
          <a:p>
            <a:r>
              <a:rPr kumimoji="1" lang="ja-JP" altLang="en-US" dirty="0" smtClean="0"/>
              <a:t>・</a:t>
            </a:r>
            <a:r>
              <a:rPr kumimoji="1" lang="en-US" altLang="ja-JP" dirty="0" smtClean="0"/>
              <a:t>MJ-</a:t>
            </a:r>
            <a:r>
              <a:rPr kumimoji="1" lang="en-US" altLang="ja-JP" dirty="0" err="1" smtClean="0"/>
              <a:t>SiB</a:t>
            </a:r>
            <a:endParaRPr kumimoji="1" lang="en-US" altLang="ja-JP" dirty="0" smtClean="0"/>
          </a:p>
          <a:p>
            <a:r>
              <a:rPr kumimoji="1" lang="ja-JP" altLang="en-US" dirty="0" smtClean="0"/>
              <a:t>　　・</a:t>
            </a:r>
            <a:r>
              <a:rPr kumimoji="1" lang="en-US" altLang="ja-JP" dirty="0" smtClean="0"/>
              <a:t>NHM</a:t>
            </a:r>
            <a:r>
              <a:rPr kumimoji="1" lang="ja-JP" altLang="en-US" dirty="0" smtClean="0"/>
              <a:t>を気候モデルとして用いるときに用いられる陸面過程</a:t>
            </a:r>
            <a:endParaRPr kumimoji="1" lang="en-US" altLang="ja-JP" dirty="0" smtClean="0"/>
          </a:p>
          <a:p>
            <a:r>
              <a:rPr kumimoji="1" lang="ja-JP" altLang="en-US" dirty="0" smtClean="0"/>
              <a:t>　　・キャノピー、土壌、積雪の</a:t>
            </a:r>
            <a:r>
              <a:rPr kumimoji="1" lang="en-US" altLang="ja-JP" dirty="0" smtClean="0"/>
              <a:t>3</a:t>
            </a:r>
            <a:r>
              <a:rPr kumimoji="1" lang="ja-JP" altLang="en-US" dirty="0" smtClean="0"/>
              <a:t>サブモデルから構成される。</a:t>
            </a:r>
            <a:endParaRPr kumimoji="1" lang="en-US" altLang="ja-JP" dirty="0" smtClean="0"/>
          </a:p>
          <a:p>
            <a:r>
              <a:rPr kumimoji="1" lang="ja-JP" altLang="en-US" dirty="0" smtClean="0"/>
              <a:t>　　・地表面付近で起きる過程を精緻に表現するモデル。</a:t>
            </a:r>
            <a:endParaRPr kumimoji="1" lang="en-US" altLang="ja-JP" dirty="0" smtClean="0"/>
          </a:p>
          <a:p>
            <a:endParaRPr kumimoji="1" lang="en-US" altLang="ja-JP" dirty="0" smtClean="0"/>
          </a:p>
          <a:p>
            <a:r>
              <a:rPr kumimoji="1" lang="ja-JP" altLang="en-US" dirty="0" smtClean="0"/>
              <a:t>・平板モデル</a:t>
            </a:r>
            <a:endParaRPr kumimoji="1" lang="en-US" altLang="ja-JP" dirty="0" smtClean="0"/>
          </a:p>
          <a:p>
            <a:r>
              <a:rPr kumimoji="1" lang="ja-JP" altLang="en-US" dirty="0" smtClean="0"/>
              <a:t>　　・現業</a:t>
            </a:r>
            <a:r>
              <a:rPr kumimoji="1" lang="en-US" altLang="ja-JP" dirty="0" smtClean="0"/>
              <a:t>NHM</a:t>
            </a:r>
            <a:r>
              <a:rPr kumimoji="1" lang="ja-JP" altLang="en-US" dirty="0" smtClean="0"/>
              <a:t>に用いられている陸面過程</a:t>
            </a:r>
            <a:endParaRPr kumimoji="1" lang="en-US" altLang="ja-JP" dirty="0" smtClean="0"/>
          </a:p>
          <a:p>
            <a:r>
              <a:rPr kumimoji="1" lang="ja-JP" altLang="en-US" dirty="0" smtClean="0"/>
              <a:t>　　・土壌の温度は熱伝導方程式で解くが、キャノピーや積雪は考慮しない。　</a:t>
            </a:r>
            <a:endParaRPr kumimoji="1" lang="en-US" altLang="ja-JP" dirty="0" smtClean="0"/>
          </a:p>
          <a:p>
            <a:r>
              <a:rPr kumimoji="1" lang="ja-JP" altLang="en-US" dirty="0" smtClean="0"/>
              <a:t>　　・地表面被覆状態は初期状態で固定されており、本実験では雪は降っても積もらない世界になっている。</a:t>
            </a:r>
            <a:endParaRPr kumimoji="1" lang="ja-JP" altLang="en-US" dirty="0"/>
          </a:p>
        </p:txBody>
      </p:sp>
      <p:sp>
        <p:nvSpPr>
          <p:cNvPr id="4" name="スライド番号プレースホルダ 3"/>
          <p:cNvSpPr>
            <a:spLocks noGrp="1"/>
          </p:cNvSpPr>
          <p:nvPr>
            <p:ph type="sldNum" sz="quarter" idx="10"/>
          </p:nvPr>
        </p:nvSpPr>
        <p:spPr/>
        <p:txBody>
          <a:bodyPr/>
          <a:lstStyle/>
          <a:p>
            <a:fld id="{2505D392-695B-4F98-B15A-711CF69A1045}"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積雪深（</a:t>
            </a:r>
            <a:r>
              <a:rPr kumimoji="1" lang="en-US" altLang="ja-JP" dirty="0" smtClean="0"/>
              <a:t>DJF</a:t>
            </a:r>
            <a:r>
              <a:rPr kumimoji="1" lang="ja-JP" altLang="en-US" dirty="0" smtClean="0"/>
              <a:t>）</a:t>
            </a:r>
            <a:endParaRPr kumimoji="1" lang="en-US" altLang="ja-JP" dirty="0" smtClean="0"/>
          </a:p>
          <a:p>
            <a:r>
              <a:rPr kumimoji="1" lang="ja-JP" altLang="en-US" dirty="0" smtClean="0"/>
              <a:t>　　上：モデルと観測、下：モデル</a:t>
            </a:r>
            <a:r>
              <a:rPr kumimoji="1" lang="en-US" altLang="ja-JP" dirty="0" smtClean="0"/>
              <a:t>-</a:t>
            </a:r>
            <a:r>
              <a:rPr kumimoji="1" lang="ja-JP" altLang="en-US" dirty="0" smtClean="0"/>
              <a:t>観測</a:t>
            </a:r>
            <a:endParaRPr kumimoji="1" lang="en-US" altLang="ja-JP" dirty="0" smtClean="0"/>
          </a:p>
          <a:p>
            <a:r>
              <a:rPr kumimoji="1" lang="ja-JP" altLang="en-US" dirty="0" smtClean="0"/>
              <a:t>　　太平洋側では</a:t>
            </a:r>
            <a:r>
              <a:rPr kumimoji="1" lang="en-US" altLang="ja-JP" dirty="0" smtClean="0"/>
              <a:t>5km</a:t>
            </a:r>
            <a:r>
              <a:rPr kumimoji="1" lang="ja-JP" altLang="en-US" dirty="0" smtClean="0"/>
              <a:t>→</a:t>
            </a:r>
            <a:r>
              <a:rPr kumimoji="1" lang="en-US" altLang="ja-JP" dirty="0" smtClean="0"/>
              <a:t>1㎞</a:t>
            </a:r>
            <a:r>
              <a:rPr kumimoji="1" lang="ja-JP" altLang="en-US" dirty="0" smtClean="0"/>
              <a:t>で改善</a:t>
            </a:r>
            <a:endParaRPr kumimoji="1" lang="en-US" altLang="ja-JP" dirty="0" smtClean="0"/>
          </a:p>
          <a:p>
            <a:r>
              <a:rPr kumimoji="1" lang="ja-JP" altLang="en-US" dirty="0" smtClean="0"/>
              <a:t>　　日本海側の積雪が</a:t>
            </a:r>
            <a:r>
              <a:rPr kumimoji="1" lang="en-US" altLang="ja-JP" dirty="0" smtClean="0"/>
              <a:t>DS</a:t>
            </a:r>
            <a:r>
              <a:rPr kumimoji="1" lang="ja-JP" altLang="en-US" dirty="0" smtClean="0"/>
              <a:t>によっても不足したまま</a:t>
            </a:r>
            <a:endParaRPr kumimoji="1" lang="ja-JP" altLang="en-US" dirty="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6</a:t>
            </a:fld>
            <a:endParaRPr kumimoji="1" lang="ja-JP" altLang="en-US"/>
          </a:p>
        </p:txBody>
      </p:sp>
    </p:spTree>
    <p:extLst>
      <p:ext uri="{BB962C8B-B14F-4D97-AF65-F5344CB8AC3E}">
        <p14:creationId xmlns="" xmlns:p14="http://schemas.microsoft.com/office/powerpoint/2010/main" val="66876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MODIS</a:t>
            </a:r>
            <a:r>
              <a:rPr kumimoji="1" lang="ja-JP" altLang="en-US" dirty="0" smtClean="0"/>
              <a:t>とモデルを比較する前に、</a:t>
            </a:r>
            <a:r>
              <a:rPr kumimoji="1" lang="en-US" altLang="ja-JP" dirty="0" smtClean="0"/>
              <a:t>MODIS</a:t>
            </a:r>
            <a:r>
              <a:rPr kumimoji="1" lang="ja-JP" altLang="en-US" dirty="0" smtClean="0"/>
              <a:t>積雪被覆の精度をアメダスの積雪深を使って評価する。</a:t>
            </a:r>
            <a:endParaRPr kumimoji="1" lang="en-US" altLang="ja-JP" dirty="0" smtClean="0"/>
          </a:p>
          <a:p>
            <a:endParaRPr kumimoji="1" lang="en-US" altLang="ja-JP" dirty="0" smtClean="0"/>
          </a:p>
          <a:p>
            <a:r>
              <a:rPr kumimoji="1" lang="ja-JP" altLang="en-US" dirty="0" smtClean="0"/>
              <a:t>アメダスの積雪深に対する</a:t>
            </a:r>
            <a:r>
              <a:rPr kumimoji="1" lang="en-US" altLang="ja-JP" dirty="0" smtClean="0"/>
              <a:t>MODIS</a:t>
            </a:r>
            <a:r>
              <a:rPr kumimoji="1" lang="ja-JP" altLang="en-US" dirty="0" smtClean="0"/>
              <a:t>積雪被覆の精度</a:t>
            </a:r>
            <a:endParaRPr kumimoji="1" lang="en-US" altLang="ja-JP" dirty="0" smtClean="0"/>
          </a:p>
          <a:p>
            <a:r>
              <a:rPr kumimoji="1" lang="ja-JP" altLang="en-US" dirty="0" smtClean="0"/>
              <a:t>　　雪が少ない場合は、見逃すことが多い。</a:t>
            </a:r>
            <a:endParaRPr kumimoji="1" lang="en-US" altLang="ja-JP" dirty="0" smtClean="0"/>
          </a:p>
          <a:p>
            <a:r>
              <a:rPr kumimoji="1" lang="ja-JP" altLang="en-US" dirty="0" smtClean="0"/>
              <a:t>　　→雪あり・なしの閾値をどこに設定するか。</a:t>
            </a:r>
            <a:endParaRPr kumimoji="1" lang="en-US" altLang="ja-JP" dirty="0" smtClean="0"/>
          </a:p>
          <a:p>
            <a:r>
              <a:rPr kumimoji="1" lang="en-US" altLang="ja-JP" dirty="0" smtClean="0"/>
              <a:t>MODIS </a:t>
            </a:r>
            <a:r>
              <a:rPr kumimoji="1" lang="en-US" altLang="ja-JP" dirty="0" err="1" smtClean="0"/>
              <a:t>vs</a:t>
            </a:r>
            <a:r>
              <a:rPr kumimoji="1" lang="en-US" altLang="ja-JP" dirty="0" smtClean="0"/>
              <a:t> </a:t>
            </a:r>
            <a:r>
              <a:rPr kumimoji="1" lang="en-US" altLang="ja-JP" dirty="0" err="1" smtClean="0"/>
              <a:t>AMeDAS</a:t>
            </a:r>
            <a:r>
              <a:rPr kumimoji="1" lang="ja-JP" altLang="en-US" dirty="0" smtClean="0"/>
              <a:t>のエラーマトリックス</a:t>
            </a:r>
            <a:endParaRPr kumimoji="1" lang="en-US" altLang="ja-JP" dirty="0" smtClean="0"/>
          </a:p>
          <a:p>
            <a:r>
              <a:rPr kumimoji="1" lang="ja-JP" altLang="en-US" dirty="0" smtClean="0"/>
              <a:t>・縦にアメダス、横に</a:t>
            </a:r>
            <a:r>
              <a:rPr kumimoji="1" lang="en-US" altLang="ja-JP" dirty="0" smtClean="0"/>
              <a:t>MODIS</a:t>
            </a:r>
            <a:r>
              <a:rPr kumimoji="1" lang="ja-JP" altLang="en-US" dirty="0" smtClean="0"/>
              <a:t>の被覆状態をとったエラーマトリックス。</a:t>
            </a:r>
            <a:endParaRPr kumimoji="1" lang="en-US" altLang="ja-JP" dirty="0" smtClean="0"/>
          </a:p>
          <a:p>
            <a:r>
              <a:rPr kumimoji="1" lang="ja-JP" altLang="en-US" dirty="0" smtClean="0"/>
              <a:t>　　雪なしの精度、雪ありの精度が一致するのは、</a:t>
            </a:r>
            <a:r>
              <a:rPr kumimoji="1" lang="en-US" altLang="ja-JP" dirty="0" smtClean="0"/>
              <a:t>5㎝</a:t>
            </a:r>
            <a:r>
              <a:rPr kumimoji="1" lang="ja-JP" altLang="en-US" dirty="0" smtClean="0"/>
              <a:t>から</a:t>
            </a:r>
            <a:r>
              <a:rPr kumimoji="1" lang="en-US" altLang="ja-JP" dirty="0" smtClean="0"/>
              <a:t>10㎝</a:t>
            </a:r>
            <a:r>
              <a:rPr kumimoji="1" lang="ja-JP" altLang="en-US" dirty="0" smtClean="0"/>
              <a:t>の領域。</a:t>
            </a:r>
            <a:endParaRPr kumimoji="1" lang="en-US" altLang="ja-JP" dirty="0" smtClean="0"/>
          </a:p>
          <a:p>
            <a:r>
              <a:rPr kumimoji="1" lang="ja-JP" altLang="en-US" dirty="0" smtClean="0"/>
              <a:t>　　→</a:t>
            </a:r>
            <a:r>
              <a:rPr kumimoji="1" lang="en-US" altLang="ja-JP" dirty="0" smtClean="0"/>
              <a:t>5㎝</a:t>
            </a:r>
            <a:r>
              <a:rPr kumimoji="1" lang="ja-JP" altLang="en-US" dirty="0" smtClean="0"/>
              <a:t>を雪あり・なしの閾値とする。</a:t>
            </a:r>
            <a:endParaRPr kumimoji="1" lang="en-US" altLang="ja-JP" dirty="0" smtClean="0"/>
          </a:p>
        </p:txBody>
      </p:sp>
      <p:sp>
        <p:nvSpPr>
          <p:cNvPr id="4" name="スライド番号プレースホルダ 3"/>
          <p:cNvSpPr>
            <a:spLocks noGrp="1"/>
          </p:cNvSpPr>
          <p:nvPr>
            <p:ph type="sldNum" sz="quarter" idx="10"/>
          </p:nvPr>
        </p:nvSpPr>
        <p:spPr/>
        <p:txBody>
          <a:bodyPr/>
          <a:lstStyle/>
          <a:p>
            <a:fld id="{2505D392-695B-4F98-B15A-711CF69A1045}"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地点ごとの精度評価</a:t>
            </a:r>
            <a:endParaRPr kumimoji="1" lang="en-US" altLang="ja-JP" dirty="0" smtClean="0"/>
          </a:p>
          <a:p>
            <a:r>
              <a:rPr kumimoji="1" lang="ja-JP" altLang="en-US" dirty="0" smtClean="0"/>
              <a:t>・各地点における</a:t>
            </a:r>
            <a:r>
              <a:rPr kumimoji="1" lang="en-US" altLang="ja-JP" dirty="0" smtClean="0"/>
              <a:t>MODIS</a:t>
            </a:r>
            <a:r>
              <a:rPr kumimoji="1" lang="ja-JP" altLang="en-US" dirty="0" smtClean="0"/>
              <a:t>の的中率。</a:t>
            </a:r>
            <a:endParaRPr kumimoji="1" lang="en-US" altLang="ja-JP" dirty="0" smtClean="0"/>
          </a:p>
          <a:p>
            <a:r>
              <a:rPr kumimoji="1" lang="ja-JP" altLang="en-US" dirty="0" smtClean="0"/>
              <a:t>　　的中率は雪ありの的中率（次のような式）</a:t>
            </a:r>
            <a:endParaRPr kumimoji="1" lang="en-US" altLang="ja-JP" dirty="0" smtClean="0"/>
          </a:p>
          <a:p>
            <a:r>
              <a:rPr kumimoji="1" lang="ja-JP" altLang="en-US" dirty="0" smtClean="0"/>
              <a:t>　　本来は的中率</a:t>
            </a:r>
            <a:r>
              <a:rPr kumimoji="1" lang="en-US" altLang="ja-JP" dirty="0" smtClean="0"/>
              <a:t>(A+D)</a:t>
            </a:r>
            <a:r>
              <a:rPr kumimoji="1" lang="ja-JP" altLang="en-US" dirty="0" err="1" smtClean="0"/>
              <a:t>、</a:t>
            </a:r>
            <a:r>
              <a:rPr kumimoji="1" lang="ja-JP" altLang="en-US" dirty="0" smtClean="0"/>
              <a:t>空振り率（</a:t>
            </a:r>
            <a:r>
              <a:rPr kumimoji="1" lang="en-US" altLang="ja-JP" dirty="0" smtClean="0"/>
              <a:t>B: commission</a:t>
            </a:r>
            <a:r>
              <a:rPr kumimoji="1" lang="ja-JP" altLang="en-US" dirty="0" smtClean="0"/>
              <a:t>）、見逃し率（</a:t>
            </a:r>
            <a:r>
              <a:rPr kumimoji="1" lang="en-US" altLang="ja-JP" dirty="0" smtClean="0"/>
              <a:t>C:</a:t>
            </a:r>
            <a:r>
              <a:rPr kumimoji="1" lang="en-US" altLang="ja-JP" baseline="0" dirty="0" smtClean="0"/>
              <a:t> </a:t>
            </a:r>
            <a:r>
              <a:rPr kumimoji="1" lang="en-US" altLang="ja-JP" dirty="0" err="1" smtClean="0"/>
              <a:t>ommission</a:t>
            </a:r>
            <a:r>
              <a:rPr kumimoji="1" lang="ja-JP" altLang="en-US" dirty="0" smtClean="0"/>
              <a:t>）で、精度を議論するべき。</a:t>
            </a:r>
            <a:endParaRPr kumimoji="1" lang="en-US" altLang="ja-JP" dirty="0" smtClean="0"/>
          </a:p>
          <a:p>
            <a:r>
              <a:rPr kumimoji="1" lang="ja-JP" altLang="en-US" dirty="0" smtClean="0"/>
              <a:t>　　だが、今回は雪の的中率で精度を議論していることに注意。</a:t>
            </a:r>
            <a:endParaRPr kumimoji="1" lang="en-US" altLang="ja-JP" dirty="0" smtClean="0"/>
          </a:p>
          <a:p>
            <a:r>
              <a:rPr kumimoji="1" lang="ja-JP" altLang="en-US" dirty="0" smtClean="0"/>
              <a:t>　　シェードは</a:t>
            </a:r>
            <a:r>
              <a:rPr kumimoji="1" lang="en-US" altLang="ja-JP" dirty="0" smtClean="0"/>
              <a:t>C+D</a:t>
            </a:r>
            <a:r>
              <a:rPr kumimoji="1" lang="ja-JP" altLang="en-US" dirty="0" smtClean="0"/>
              <a:t>の値</a:t>
            </a:r>
            <a:endParaRPr kumimoji="1" lang="en-US" altLang="ja-JP" dirty="0" smtClean="0"/>
          </a:p>
          <a:p>
            <a:r>
              <a:rPr kumimoji="1" lang="ja-JP" altLang="en-US" dirty="0" smtClean="0"/>
              <a:t>・精度が良い地点</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MODIS</a:t>
            </a:r>
            <a:r>
              <a:rPr kumimoji="1" lang="ja-JP" altLang="en-US" dirty="0" smtClean="0"/>
              <a:t>の解像度と比較して、周囲に地物があまりない地点</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・精度が悪い地点</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積雪が少ない地点（太平洋側の沿岸部）</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MODIS</a:t>
            </a:r>
            <a:r>
              <a:rPr kumimoji="1" lang="ja-JP" altLang="en-US" dirty="0" smtClean="0"/>
              <a:t>の解像度の割に海に近い地点（深浦、今別）</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森林に近い地点（湯本、阿仁合）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市街地にある地点（能代、青森）</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 3"/>
          <p:cNvSpPr>
            <a:spLocks noGrp="1"/>
          </p:cNvSpPr>
          <p:nvPr>
            <p:ph type="sldNum" sz="quarter" idx="10"/>
          </p:nvPr>
        </p:nvSpPr>
        <p:spPr/>
        <p:txBody>
          <a:bodyPr/>
          <a:lstStyle/>
          <a:p>
            <a:fld id="{2505D392-695B-4F98-B15A-711CF69A1045}"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日別の精度評価</a:t>
            </a:r>
            <a:endParaRPr kumimoji="1" lang="en-US" altLang="ja-JP" dirty="0" smtClean="0"/>
          </a:p>
          <a:p>
            <a:r>
              <a:rPr kumimoji="1" lang="ja-JP" altLang="en-US" dirty="0" smtClean="0"/>
              <a:t>・日別の</a:t>
            </a:r>
            <a:r>
              <a:rPr kumimoji="1" lang="en-US" altLang="ja-JP" dirty="0" smtClean="0"/>
              <a:t>MODIS</a:t>
            </a:r>
            <a:r>
              <a:rPr kumimoji="1" lang="ja-JP" altLang="en-US" dirty="0" smtClean="0"/>
              <a:t>の的中率</a:t>
            </a:r>
            <a:endParaRPr kumimoji="1" lang="en-US" altLang="ja-JP" dirty="0" smtClean="0"/>
          </a:p>
          <a:p>
            <a:r>
              <a:rPr kumimoji="1" lang="ja-JP" altLang="en-US" dirty="0" smtClean="0"/>
              <a:t>　　先ほどと同じく雪の的中率を用いている。</a:t>
            </a:r>
            <a:endParaRPr kumimoji="1" lang="en-US" altLang="ja-JP" dirty="0" smtClean="0"/>
          </a:p>
          <a:p>
            <a:r>
              <a:rPr kumimoji="1" lang="ja-JP" altLang="en-US" dirty="0" smtClean="0"/>
              <a:t>　　シェードは東北全域で平均した積雪深</a:t>
            </a:r>
            <a:endParaRPr kumimoji="1" lang="en-US" altLang="ja-JP" dirty="0" smtClean="0"/>
          </a:p>
          <a:p>
            <a:r>
              <a:rPr kumimoji="1" lang="ja-JP" altLang="en-US" dirty="0" smtClean="0"/>
              <a:t>・精度が悪い時期</a:t>
            </a:r>
            <a:endParaRPr kumimoji="1" lang="en-US" altLang="ja-JP" dirty="0" smtClean="0"/>
          </a:p>
          <a:p>
            <a:r>
              <a:rPr kumimoji="1" lang="ja-JP" altLang="en-US" dirty="0" smtClean="0"/>
              <a:t>　　雪が少ない時期や融雪期</a:t>
            </a:r>
            <a:endParaRPr kumimoji="1" lang="en-US" altLang="ja-JP" dirty="0" smtClean="0"/>
          </a:p>
          <a:p>
            <a:r>
              <a:rPr kumimoji="1" lang="ja-JP" altLang="en-US" dirty="0" smtClean="0"/>
              <a:t>　　特に森林や市街地で均質に積雪が分布しないためと考えられる。</a:t>
            </a:r>
            <a:endParaRPr kumimoji="1" lang="en-US" altLang="ja-JP" dirty="0" smtClean="0"/>
          </a:p>
          <a:p>
            <a:endParaRPr kumimoji="1" lang="en-US" altLang="ja-JP" dirty="0" smtClean="0"/>
          </a:p>
          <a:p>
            <a:r>
              <a:rPr kumimoji="1" lang="ja-JP" altLang="en-US" dirty="0" smtClean="0"/>
              <a:t>→森林や市街地では融雪期に被覆面積が小さくなる傾向にある</a:t>
            </a:r>
            <a:endParaRPr kumimoji="1" lang="ja-JP" altLang="en-US" dirty="0"/>
          </a:p>
        </p:txBody>
      </p:sp>
      <p:sp>
        <p:nvSpPr>
          <p:cNvPr id="4" name="スライド番号プレースホルダー 3"/>
          <p:cNvSpPr>
            <a:spLocks noGrp="1"/>
          </p:cNvSpPr>
          <p:nvPr>
            <p:ph type="sldNum" sz="quarter" idx="10"/>
          </p:nvPr>
        </p:nvSpPr>
        <p:spPr/>
        <p:txBody>
          <a:bodyPr/>
          <a:lstStyle/>
          <a:p>
            <a:fld id="{2505D392-695B-4F98-B15A-711CF69A1045}" type="slidenum">
              <a:rPr kumimoji="1" lang="ja-JP" altLang="en-US" smtClean="0"/>
              <a:pPr/>
              <a:t>9</a:t>
            </a:fld>
            <a:endParaRPr kumimoji="1" lang="ja-JP" altLang="en-US"/>
          </a:p>
        </p:txBody>
      </p:sp>
    </p:spTree>
    <p:extLst>
      <p:ext uri="{BB962C8B-B14F-4D97-AF65-F5344CB8AC3E}">
        <p14:creationId xmlns="" xmlns:p14="http://schemas.microsoft.com/office/powerpoint/2010/main" val="224724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E288894-4AB3-462D-954B-96E1894E9FC7}" type="datetime1">
              <a:rPr kumimoji="1" lang="ja-JP" altLang="en-US" smtClean="0"/>
              <a:pPr/>
              <a:t>2015/2/28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65644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45F4D52-9429-4EC3-93F7-9F2E082BBF42}" type="datetime1">
              <a:rPr kumimoji="1" lang="ja-JP" altLang="en-US" smtClean="0"/>
              <a:pPr/>
              <a:t>2015/2/28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211919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16BF3D0-C7F0-4417-87A2-E2EF6AA5716C}" type="datetime1">
              <a:rPr kumimoji="1" lang="ja-JP" altLang="en-US" smtClean="0"/>
              <a:pPr/>
              <a:t>2015/2/28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23180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AC01AA8-CCA6-46B1-ABED-0CC48B130013}" type="datetime1">
              <a:rPr kumimoji="1" lang="ja-JP" altLang="en-US" smtClean="0"/>
              <a:pPr/>
              <a:t>2015/2/28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350159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44106F6-DDA5-47B8-B6E8-FFF7F8A0E09E}" type="datetime1">
              <a:rPr kumimoji="1" lang="ja-JP" altLang="en-US" smtClean="0"/>
              <a:pPr/>
              <a:t>2015/2/28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232015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3F46CD9-2C4B-4839-BBFA-222F00F86062}" type="datetime1">
              <a:rPr kumimoji="1" lang="ja-JP" altLang="en-US" smtClean="0"/>
              <a:pPr/>
              <a:t>2015/2/28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404661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8E5EAB3-4263-46D5-B175-10AD200AACA3}" type="datetime1">
              <a:rPr kumimoji="1" lang="ja-JP" altLang="en-US" smtClean="0"/>
              <a:pPr/>
              <a:t>2015/2/28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248976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291E1A6-41D1-4006-964C-544E0A11B9F7}" type="datetime1">
              <a:rPr kumimoji="1" lang="ja-JP" altLang="en-US" smtClean="0"/>
              <a:pPr/>
              <a:t>2015/2/28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13393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83A4F9F-BAF4-4C46-958A-9DD633ADB38D}" type="datetime1">
              <a:rPr kumimoji="1" lang="ja-JP" altLang="en-US" smtClean="0"/>
              <a:pPr/>
              <a:t>2015/2/28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917012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0294D22-C40F-4D25-8FF1-E541D9053E49}" type="datetime1">
              <a:rPr kumimoji="1" lang="ja-JP" altLang="en-US" smtClean="0"/>
              <a:pPr/>
              <a:t>2015/2/28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89693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46EF797-4D41-481F-8D61-F7A4C58644C4}" type="datetime1">
              <a:rPr kumimoji="1" lang="ja-JP" altLang="en-US" smtClean="0"/>
              <a:pPr/>
              <a:t>2015/2/28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266E7C-9797-4F35-8ED9-AAD037562A70}" type="slidenum">
              <a:rPr kumimoji="1" lang="ja-JP" altLang="en-US" smtClean="0"/>
              <a:pPr/>
              <a:t>&lt;#&gt;</a:t>
            </a:fld>
            <a:endParaRPr kumimoji="1" lang="ja-JP" altLang="en-US"/>
          </a:p>
        </p:txBody>
      </p:sp>
    </p:spTree>
    <p:extLst>
      <p:ext uri="{BB962C8B-B14F-4D97-AF65-F5344CB8AC3E}">
        <p14:creationId xmlns="" xmlns:p14="http://schemas.microsoft.com/office/powerpoint/2010/main" val="363205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07B02-6086-4FD9-9A0A-D0C7B27B6755}" type="datetime1">
              <a:rPr kumimoji="1" lang="ja-JP" altLang="en-US" smtClean="0"/>
              <a:pPr/>
              <a:t>2015/2/28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3E266E7C-9797-4F35-8ED9-AAD037562A70}" type="slidenum">
              <a:rPr lang="ja-JP" altLang="en-US" smtClean="0"/>
              <a:pPr/>
              <a:t>&lt;#&gt;</a:t>
            </a:fld>
            <a:endParaRPr lang="ja-JP" altLang="en-US" dirty="0"/>
          </a:p>
        </p:txBody>
      </p:sp>
      <p:sp>
        <p:nvSpPr>
          <p:cNvPr id="7" name="テキスト ボックス 6"/>
          <p:cNvSpPr txBox="1"/>
          <p:nvPr userDrawn="1"/>
        </p:nvSpPr>
        <p:spPr>
          <a:xfrm>
            <a:off x="8511232" y="6401648"/>
            <a:ext cx="432048" cy="276999"/>
          </a:xfrm>
          <a:prstGeom prst="rect">
            <a:avLst/>
          </a:prstGeom>
          <a:noFill/>
        </p:spPr>
        <p:txBody>
          <a:bodyPr wrap="square" rtlCol="0">
            <a:spAutoFit/>
          </a:bodyPr>
          <a:lstStyle/>
          <a:p>
            <a:r>
              <a:rPr kumimoji="1" lang="en-US" altLang="ja-JP" sz="1200" dirty="0" smtClean="0"/>
              <a:t>/17</a:t>
            </a:r>
          </a:p>
        </p:txBody>
      </p:sp>
    </p:spTree>
    <p:extLst>
      <p:ext uri="{BB962C8B-B14F-4D97-AF65-F5344CB8AC3E}">
        <p14:creationId xmlns="" xmlns:p14="http://schemas.microsoft.com/office/powerpoint/2010/main" val="792265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404664"/>
            <a:ext cx="9144000" cy="4752527"/>
          </a:xfrm>
        </p:spPr>
        <p:txBody>
          <a:bodyPr>
            <a:normAutofit/>
          </a:bodyPr>
          <a:lstStyle/>
          <a:p>
            <a:r>
              <a:rPr lang="ja-JP" altLang="en-US" sz="3600" dirty="0" smtClean="0">
                <a:latin typeface="メイリオ" panose="020B0604030504040204" pitchFamily="50" charset="-128"/>
                <a:ea typeface="メイリオ" panose="020B0604030504040204" pitchFamily="50" charset="-128"/>
              </a:rPr>
              <a:t>地域気候モデルを用いた東北地方の</a:t>
            </a:r>
            <a:r>
              <a:rPr lang="en-US" altLang="ja-JP" sz="3600" dirty="0" smtClean="0">
                <a:latin typeface="メイリオ" panose="020B0604030504040204" pitchFamily="50" charset="-128"/>
                <a:ea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rPr>
            </a:br>
            <a:r>
              <a:rPr lang="ja-JP" altLang="en-US" sz="3600" dirty="0" smtClean="0">
                <a:latin typeface="メイリオ" panose="020B0604030504040204" pitchFamily="50" charset="-128"/>
                <a:ea typeface="メイリオ" panose="020B0604030504040204" pitchFamily="50" charset="-128"/>
              </a:rPr>
              <a:t>積雪水資源の再現性</a:t>
            </a:r>
            <a:r>
              <a:rPr lang="en-US" altLang="ja-JP" sz="2800" dirty="0" smtClean="0">
                <a:latin typeface="メイリオ" panose="020B0604030504040204" pitchFamily="50" charset="-128"/>
                <a:ea typeface="メイリオ" panose="020B0604030504040204" pitchFamily="50" charset="-128"/>
              </a:rPr>
              <a:t/>
            </a:r>
            <a:br>
              <a:rPr lang="en-US" altLang="ja-JP" sz="2800" dirty="0" smtClean="0">
                <a:latin typeface="メイリオ" panose="020B0604030504040204" pitchFamily="50" charset="-128"/>
                <a:ea typeface="メイリオ" panose="020B0604030504040204" pitchFamily="50" charset="-128"/>
              </a:rPr>
            </a:br>
            <a:endParaRPr kumimoji="1" lang="ja-JP" altLang="en-US" sz="2400" dirty="0">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a:xfrm>
            <a:off x="1331640" y="5517232"/>
            <a:ext cx="6400800" cy="622920"/>
          </a:xfrm>
        </p:spPr>
        <p:txBody>
          <a:bodyPr>
            <a:normAutofit/>
          </a:bodyPr>
          <a:lstStyle/>
          <a:p>
            <a:r>
              <a:rPr kumimoji="1" lang="ja-JP" altLang="en-US" sz="2400" dirty="0" smtClean="0">
                <a:solidFill>
                  <a:schemeClr val="tx1"/>
                </a:solidFill>
                <a:latin typeface="メイリオ" panose="020B0604030504040204" pitchFamily="50" charset="-128"/>
                <a:ea typeface="メイリオ" panose="020B0604030504040204" pitchFamily="50" charset="-128"/>
              </a:rPr>
              <a:t>流体地球物理学講座　</a:t>
            </a:r>
            <a:r>
              <a:rPr kumimoji="1" lang="en-US" altLang="ja-JP" sz="2400" dirty="0" smtClean="0">
                <a:solidFill>
                  <a:schemeClr val="tx1"/>
                </a:solidFill>
                <a:latin typeface="メイリオ" panose="020B0604030504040204" pitchFamily="50" charset="-128"/>
                <a:ea typeface="メイリオ" panose="020B0604030504040204" pitchFamily="50" charset="-128"/>
              </a:rPr>
              <a:t>M2 </a:t>
            </a:r>
            <a:r>
              <a:rPr kumimoji="1" lang="ja-JP" altLang="en-US" sz="2400" dirty="0" smtClean="0">
                <a:solidFill>
                  <a:schemeClr val="tx1"/>
                </a:solidFill>
                <a:latin typeface="メイリオ" panose="020B0604030504040204" pitchFamily="50" charset="-128"/>
                <a:ea typeface="メイリオ" panose="020B0604030504040204" pitchFamily="50" charset="-128"/>
              </a:rPr>
              <a:t>高松直史</a:t>
            </a:r>
            <a:endParaRPr kumimoji="1"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fld id="{3E266E7C-9797-4F35-8ED9-AAD037562A70}" type="slidenum">
              <a:rPr kumimoji="1" lang="ja-JP" altLang="en-US" smtClean="0"/>
              <a:pPr/>
              <a:t>1</a:t>
            </a:fld>
            <a:endParaRPr kumimoji="1" lang="ja-JP" altLang="en-US"/>
          </a:p>
        </p:txBody>
      </p:sp>
    </p:spTree>
    <p:extLst>
      <p:ext uri="{BB962C8B-B14F-4D97-AF65-F5344CB8AC3E}">
        <p14:creationId xmlns="" xmlns:p14="http://schemas.microsoft.com/office/powerpoint/2010/main" val="781173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E266E7C-9797-4F35-8ED9-AAD037562A70}" type="slidenum">
              <a:rPr kumimoji="1" lang="ja-JP" altLang="en-US" smtClean="0"/>
              <a:pPr/>
              <a:t>10</a:t>
            </a:fld>
            <a:endParaRPr kumimoji="1" lang="ja-JP" altLang="en-US" dirty="0"/>
          </a:p>
        </p:txBody>
      </p:sp>
      <p:sp>
        <p:nvSpPr>
          <p:cNvPr id="15"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b="1" dirty="0" smtClean="0">
                <a:latin typeface="メイリオ" panose="020B0604030504040204" pitchFamily="50" charset="-128"/>
                <a:ea typeface="メイリオ" panose="020B0604030504040204" pitchFamily="50" charset="-128"/>
              </a:rPr>
              <a:t>MODIS</a:t>
            </a:r>
            <a:r>
              <a:rPr lang="ja-JP" altLang="en-US" sz="2800" b="1" dirty="0" smtClean="0">
                <a:latin typeface="メイリオ" panose="020B0604030504040204" pitchFamily="50" charset="-128"/>
                <a:ea typeface="メイリオ" panose="020B0604030504040204" pitchFamily="50" charset="-128"/>
              </a:rPr>
              <a:t>との比較</a:t>
            </a:r>
            <a:endParaRPr lang="en-US" altLang="ja-JP" sz="2800" b="1" dirty="0" smtClean="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800288" y="490321"/>
            <a:ext cx="5931952" cy="307777"/>
          </a:xfrm>
          <a:prstGeom prst="rect">
            <a:avLst/>
          </a:prstGeom>
          <a:noFill/>
        </p:spPr>
        <p:txBody>
          <a:bodyPr wrap="square" rtlCol="0">
            <a:spAutoFit/>
          </a:bodyPr>
          <a:lstStyle/>
          <a:p>
            <a:r>
              <a:rPr kumimoji="1" lang="en-US" altLang="ja-JP" sz="1400" b="1" dirty="0" smtClean="0"/>
              <a:t>25km-MODIS              5km-MODIS                1km-MODIS                 MODIS</a:t>
            </a:r>
            <a:endParaRPr kumimoji="1" lang="ja-JP" altLang="en-US" sz="1400" b="1" dirty="0"/>
          </a:p>
        </p:txBody>
      </p:sp>
      <p:grpSp>
        <p:nvGrpSpPr>
          <p:cNvPr id="17" name="グループ化 16"/>
          <p:cNvGrpSpPr/>
          <p:nvPr/>
        </p:nvGrpSpPr>
        <p:grpSpPr>
          <a:xfrm>
            <a:off x="621632" y="706344"/>
            <a:ext cx="6110608" cy="6165304"/>
            <a:chOff x="26884" y="706344"/>
            <a:chExt cx="6110608" cy="6165304"/>
          </a:xfrm>
        </p:grpSpPr>
        <p:pic>
          <p:nvPicPr>
            <p:cNvPr id="13" name="Picture 7" descr="C:\Users\Owner\Documents\exp4\snow\csflg_snap\sim-obs_WHOLE_TOHOKU_11Mar2006_only_snow.png"/>
            <p:cNvPicPr>
              <a:picLocks noChangeAspect="1" noChangeArrowheads="1"/>
            </p:cNvPicPr>
            <p:nvPr/>
          </p:nvPicPr>
          <p:blipFill>
            <a:blip r:embed="rId3" cstate="print"/>
            <a:srcRect l="39164" t="9571" r="38843" b="51972"/>
            <a:stretch>
              <a:fillRect/>
            </a:stretch>
          </p:blipFill>
          <p:spPr bwMode="auto">
            <a:xfrm>
              <a:off x="1525335" y="4803040"/>
              <a:ext cx="1520849" cy="2054960"/>
            </a:xfrm>
            <a:prstGeom prst="rect">
              <a:avLst/>
            </a:prstGeom>
            <a:noFill/>
          </p:spPr>
        </p:pic>
        <p:pic>
          <p:nvPicPr>
            <p:cNvPr id="14" name="Picture 7" descr="C:\Users\Owner\Documents\exp4\snow\csflg_snap\sim-obs_WHOLE_TOHOKU_11Mar2006_only_snow.png"/>
            <p:cNvPicPr>
              <a:picLocks noChangeAspect="1" noChangeArrowheads="1"/>
            </p:cNvPicPr>
            <p:nvPr/>
          </p:nvPicPr>
          <p:blipFill>
            <a:blip r:embed="rId3" cstate="print"/>
            <a:srcRect l="71833" t="9571" r="7549" b="51972"/>
            <a:stretch>
              <a:fillRect/>
            </a:stretch>
          </p:blipFill>
          <p:spPr bwMode="auto">
            <a:xfrm>
              <a:off x="3087128" y="4789392"/>
              <a:ext cx="1425766" cy="2054960"/>
            </a:xfrm>
            <a:prstGeom prst="rect">
              <a:avLst/>
            </a:prstGeom>
            <a:noFill/>
          </p:spPr>
        </p:pic>
        <p:pic>
          <p:nvPicPr>
            <p:cNvPr id="1031" name="Picture 7" descr="C:\Users\Owner\Documents\exp4\snow\csflg_snap\sim-obs_WHOLE_TOHOKU_11Mar2006_only_snow.png"/>
            <p:cNvPicPr>
              <a:picLocks noChangeAspect="1" noChangeArrowheads="1"/>
            </p:cNvPicPr>
            <p:nvPr/>
          </p:nvPicPr>
          <p:blipFill>
            <a:blip r:embed="rId3" cstate="print"/>
            <a:srcRect l="7550" t="9571" r="71832" b="51972"/>
            <a:stretch>
              <a:fillRect/>
            </a:stretch>
          </p:blipFill>
          <p:spPr bwMode="auto">
            <a:xfrm>
              <a:off x="67828" y="4816688"/>
              <a:ext cx="1425766" cy="2054960"/>
            </a:xfrm>
            <a:prstGeom prst="rect">
              <a:avLst/>
            </a:prstGeom>
            <a:noFill/>
          </p:spPr>
        </p:pic>
        <p:pic>
          <p:nvPicPr>
            <p:cNvPr id="1028" name="Picture 4" descr="C:\Users\Owner\Documents\exp4\snow\csflg_snap\obs_WHOLE_TOHOKU_07Mar2006_dry-wet.png"/>
            <p:cNvPicPr>
              <a:picLocks noChangeAspect="1" noChangeArrowheads="1"/>
            </p:cNvPicPr>
            <p:nvPr/>
          </p:nvPicPr>
          <p:blipFill>
            <a:blip r:embed="rId4" cstate="print"/>
            <a:srcRect l="6873" t="9731" r="71135" b="51972"/>
            <a:stretch>
              <a:fillRect/>
            </a:stretch>
          </p:blipFill>
          <p:spPr bwMode="auto">
            <a:xfrm>
              <a:off x="4616712" y="2780928"/>
              <a:ext cx="1520780" cy="2046423"/>
            </a:xfrm>
            <a:prstGeom prst="rect">
              <a:avLst/>
            </a:prstGeom>
            <a:noFill/>
          </p:spPr>
        </p:pic>
        <p:pic>
          <p:nvPicPr>
            <p:cNvPr id="11" name="Picture 5" descr="C:\Users\Owner\Documents\exp4\snow\csflg_snap\sim-obs_WHOLE_TOHOKU_07Mar2006_only_snow.png"/>
            <p:cNvPicPr>
              <a:picLocks noChangeAspect="1" noChangeArrowheads="1"/>
            </p:cNvPicPr>
            <p:nvPr/>
          </p:nvPicPr>
          <p:blipFill>
            <a:blip r:embed="rId5" cstate="print"/>
            <a:srcRect l="39164" t="8894" r="38843" b="52649"/>
            <a:stretch>
              <a:fillRect/>
            </a:stretch>
          </p:blipFill>
          <p:spPr bwMode="auto">
            <a:xfrm>
              <a:off x="1534016" y="2763512"/>
              <a:ext cx="1520849" cy="2054960"/>
            </a:xfrm>
            <a:prstGeom prst="rect">
              <a:avLst/>
            </a:prstGeom>
            <a:noFill/>
          </p:spPr>
        </p:pic>
        <p:pic>
          <p:nvPicPr>
            <p:cNvPr id="12" name="Picture 5" descr="C:\Users\Owner\Documents\exp4\snow\csflg_snap\sim-obs_WHOLE_TOHOKU_07Mar2006_only_snow.png"/>
            <p:cNvPicPr>
              <a:picLocks noChangeAspect="1" noChangeArrowheads="1"/>
            </p:cNvPicPr>
            <p:nvPr/>
          </p:nvPicPr>
          <p:blipFill>
            <a:blip r:embed="rId5" cstate="print"/>
            <a:srcRect l="71833" t="8894" r="6174" b="52649"/>
            <a:stretch>
              <a:fillRect/>
            </a:stretch>
          </p:blipFill>
          <p:spPr bwMode="auto">
            <a:xfrm>
              <a:off x="3104544" y="2749864"/>
              <a:ext cx="1520849" cy="2054960"/>
            </a:xfrm>
            <a:prstGeom prst="rect">
              <a:avLst/>
            </a:prstGeom>
            <a:noFill/>
          </p:spPr>
        </p:pic>
        <p:pic>
          <p:nvPicPr>
            <p:cNvPr id="1029" name="Picture 5" descr="C:\Users\Owner\Documents\exp4\snow\csflg_snap\sim-obs_WHOLE_TOHOKU_07Mar2006_only_snow.png"/>
            <p:cNvPicPr>
              <a:picLocks noChangeAspect="1" noChangeArrowheads="1"/>
            </p:cNvPicPr>
            <p:nvPr/>
          </p:nvPicPr>
          <p:blipFill>
            <a:blip r:embed="rId5" cstate="print"/>
            <a:srcRect l="7550" t="8894" r="71832" b="52649"/>
            <a:stretch>
              <a:fillRect/>
            </a:stretch>
          </p:blipFill>
          <p:spPr bwMode="auto">
            <a:xfrm>
              <a:off x="67828" y="2767280"/>
              <a:ext cx="1425766" cy="2054960"/>
            </a:xfrm>
            <a:prstGeom prst="rect">
              <a:avLst/>
            </a:prstGeom>
            <a:noFill/>
          </p:spPr>
        </p:pic>
        <p:pic>
          <p:nvPicPr>
            <p:cNvPr id="1026" name="Picture 2" descr="C:\Users\Owner\Documents\exp4\snow\csflg_snap\obs_WHOLE_TOHOKU_25Feb2006_dry-wet.png"/>
            <p:cNvPicPr>
              <a:picLocks noChangeAspect="1" noChangeArrowheads="1"/>
            </p:cNvPicPr>
            <p:nvPr/>
          </p:nvPicPr>
          <p:blipFill>
            <a:blip r:embed="rId6" cstate="print"/>
            <a:srcRect l="6710" t="9748" r="71298" b="52897"/>
            <a:stretch>
              <a:fillRect/>
            </a:stretch>
          </p:blipFill>
          <p:spPr bwMode="auto">
            <a:xfrm>
              <a:off x="4603064" y="751056"/>
              <a:ext cx="1520780" cy="1996074"/>
            </a:xfrm>
            <a:prstGeom prst="rect">
              <a:avLst/>
            </a:prstGeom>
            <a:noFill/>
          </p:spPr>
        </p:pic>
        <p:pic>
          <p:nvPicPr>
            <p:cNvPr id="1027" name="Picture 3" descr="C:\Users\Owner\Documents\exp4\snow\csflg_snap\sim-obs_WHOLE_TOHOKU_25Feb2006_only_snow.png"/>
            <p:cNvPicPr>
              <a:picLocks noChangeAspect="1" noChangeArrowheads="1"/>
            </p:cNvPicPr>
            <p:nvPr/>
          </p:nvPicPr>
          <p:blipFill>
            <a:blip r:embed="rId7" cstate="print"/>
            <a:srcRect l="6873" t="8894" r="71135" b="51972"/>
            <a:stretch>
              <a:fillRect/>
            </a:stretch>
          </p:blipFill>
          <p:spPr bwMode="auto">
            <a:xfrm>
              <a:off x="26884" y="733640"/>
              <a:ext cx="1520780" cy="2091135"/>
            </a:xfrm>
            <a:prstGeom prst="rect">
              <a:avLst/>
            </a:prstGeom>
            <a:noFill/>
          </p:spPr>
        </p:pic>
        <p:pic>
          <p:nvPicPr>
            <p:cNvPr id="9" name="Picture 3" descr="C:\Users\Owner\Documents\exp4\snow\csflg_snap\sim-obs_WHOLE_TOHOKU_25Feb2006_only_snow.png"/>
            <p:cNvPicPr>
              <a:picLocks noChangeAspect="1" noChangeArrowheads="1"/>
            </p:cNvPicPr>
            <p:nvPr/>
          </p:nvPicPr>
          <p:blipFill>
            <a:blip r:embed="rId7" cstate="print"/>
            <a:srcRect l="39165" t="8894" r="38843" b="52648"/>
            <a:stretch>
              <a:fillRect/>
            </a:stretch>
          </p:blipFill>
          <p:spPr bwMode="auto">
            <a:xfrm>
              <a:off x="1547664" y="719992"/>
              <a:ext cx="1520780" cy="2055013"/>
            </a:xfrm>
            <a:prstGeom prst="rect">
              <a:avLst/>
            </a:prstGeom>
            <a:noFill/>
          </p:spPr>
        </p:pic>
        <p:pic>
          <p:nvPicPr>
            <p:cNvPr id="10" name="Picture 3" descr="C:\Users\Owner\Documents\exp4\snow\csflg_snap\sim-obs_WHOLE_TOHOKU_25Feb2006_only_snow.png"/>
            <p:cNvPicPr>
              <a:picLocks noChangeAspect="1" noChangeArrowheads="1"/>
            </p:cNvPicPr>
            <p:nvPr/>
          </p:nvPicPr>
          <p:blipFill>
            <a:blip r:embed="rId7" cstate="print"/>
            <a:srcRect l="71475" t="8894" r="6533" b="51972"/>
            <a:stretch>
              <a:fillRect/>
            </a:stretch>
          </p:blipFill>
          <p:spPr bwMode="auto">
            <a:xfrm>
              <a:off x="3073480" y="706344"/>
              <a:ext cx="1520780" cy="2091135"/>
            </a:xfrm>
            <a:prstGeom prst="rect">
              <a:avLst/>
            </a:prstGeom>
            <a:noFill/>
          </p:spPr>
        </p:pic>
        <p:pic>
          <p:nvPicPr>
            <p:cNvPr id="1030" name="Picture 6" descr="C:\Users\Owner\Documents\exp4\snow\csflg_snap\obs_WHOLE_TOHOKU_11Mar2006_dry-wet.png"/>
            <p:cNvPicPr>
              <a:picLocks noChangeAspect="1" noChangeArrowheads="1"/>
            </p:cNvPicPr>
            <p:nvPr/>
          </p:nvPicPr>
          <p:blipFill>
            <a:blip r:embed="rId8" cstate="print"/>
            <a:srcRect l="6873" t="10023" r="71135" b="52687"/>
            <a:stretch>
              <a:fillRect/>
            </a:stretch>
          </p:blipFill>
          <p:spPr bwMode="auto">
            <a:xfrm>
              <a:off x="4599296" y="4797152"/>
              <a:ext cx="1520780" cy="1992608"/>
            </a:xfrm>
            <a:prstGeom prst="rect">
              <a:avLst/>
            </a:prstGeom>
            <a:noFill/>
          </p:spPr>
        </p:pic>
      </p:grpSp>
      <p:sp>
        <p:nvSpPr>
          <p:cNvPr id="18" name="テキスト ボックス 17"/>
          <p:cNvSpPr txBox="1"/>
          <p:nvPr/>
        </p:nvSpPr>
        <p:spPr>
          <a:xfrm>
            <a:off x="0" y="1543144"/>
            <a:ext cx="755576" cy="646331"/>
          </a:xfrm>
          <a:prstGeom prst="rect">
            <a:avLst/>
          </a:prstGeom>
          <a:noFill/>
        </p:spPr>
        <p:txBody>
          <a:bodyPr wrap="square" rtlCol="0">
            <a:spAutoFit/>
          </a:bodyPr>
          <a:lstStyle/>
          <a:p>
            <a:r>
              <a:rPr kumimoji="1" lang="en-US" altLang="ja-JP" dirty="0" smtClean="0"/>
              <a:t>2/25</a:t>
            </a:r>
          </a:p>
          <a:p>
            <a:r>
              <a:rPr lang="en-US" altLang="ja-JP" dirty="0" smtClean="0"/>
              <a:t>(78%)</a:t>
            </a:r>
            <a:endParaRPr kumimoji="1" lang="ja-JP" altLang="en-US" sz="1400" dirty="0"/>
          </a:p>
        </p:txBody>
      </p:sp>
      <p:sp>
        <p:nvSpPr>
          <p:cNvPr id="19" name="テキスト ボックス 18"/>
          <p:cNvSpPr txBox="1"/>
          <p:nvPr/>
        </p:nvSpPr>
        <p:spPr>
          <a:xfrm>
            <a:off x="0" y="3569248"/>
            <a:ext cx="755576" cy="646331"/>
          </a:xfrm>
          <a:prstGeom prst="rect">
            <a:avLst/>
          </a:prstGeom>
          <a:noFill/>
        </p:spPr>
        <p:txBody>
          <a:bodyPr wrap="square" rtlCol="0">
            <a:spAutoFit/>
          </a:bodyPr>
          <a:lstStyle/>
          <a:p>
            <a:r>
              <a:rPr kumimoji="1" lang="en-US" altLang="ja-JP" dirty="0" smtClean="0"/>
              <a:t>3/7</a:t>
            </a:r>
          </a:p>
          <a:p>
            <a:r>
              <a:rPr lang="en-US" altLang="ja-JP" dirty="0" smtClean="0"/>
              <a:t>(78%)</a:t>
            </a:r>
            <a:endParaRPr kumimoji="1" lang="ja-JP" altLang="en-US" dirty="0"/>
          </a:p>
        </p:txBody>
      </p:sp>
      <p:sp>
        <p:nvSpPr>
          <p:cNvPr id="20" name="テキスト ボックス 19"/>
          <p:cNvSpPr txBox="1"/>
          <p:nvPr/>
        </p:nvSpPr>
        <p:spPr>
          <a:xfrm>
            <a:off x="0" y="5589240"/>
            <a:ext cx="755576" cy="646331"/>
          </a:xfrm>
          <a:prstGeom prst="rect">
            <a:avLst/>
          </a:prstGeom>
          <a:noFill/>
        </p:spPr>
        <p:txBody>
          <a:bodyPr wrap="square" rtlCol="0">
            <a:spAutoFit/>
          </a:bodyPr>
          <a:lstStyle/>
          <a:p>
            <a:r>
              <a:rPr kumimoji="1" lang="en-US" altLang="ja-JP" dirty="0" smtClean="0"/>
              <a:t>3/11</a:t>
            </a:r>
          </a:p>
          <a:p>
            <a:r>
              <a:rPr lang="en-US" altLang="ja-JP" dirty="0" smtClean="0"/>
              <a:t>(79%)</a:t>
            </a:r>
            <a:endParaRPr kumimoji="1" lang="ja-JP" altLang="en-US" dirty="0"/>
          </a:p>
        </p:txBody>
      </p:sp>
      <p:grpSp>
        <p:nvGrpSpPr>
          <p:cNvPr id="38" name="グループ化 37"/>
          <p:cNvGrpSpPr/>
          <p:nvPr/>
        </p:nvGrpSpPr>
        <p:grpSpPr>
          <a:xfrm>
            <a:off x="6767736" y="4149080"/>
            <a:ext cx="2804348" cy="1895597"/>
            <a:chOff x="6767736" y="4797152"/>
            <a:chExt cx="2804348" cy="1895597"/>
          </a:xfrm>
        </p:grpSpPr>
        <p:grpSp>
          <p:nvGrpSpPr>
            <p:cNvPr id="22" name="グループ化 21"/>
            <p:cNvGrpSpPr/>
            <p:nvPr/>
          </p:nvGrpSpPr>
          <p:grpSpPr>
            <a:xfrm>
              <a:off x="6767736" y="5803923"/>
              <a:ext cx="2804348" cy="888826"/>
              <a:chOff x="5425603" y="3396595"/>
              <a:chExt cx="2804348" cy="888826"/>
            </a:xfrm>
          </p:grpSpPr>
          <p:sp>
            <p:nvSpPr>
              <p:cNvPr id="23" name="正方形/長方形 22"/>
              <p:cNvSpPr/>
              <p:nvPr/>
            </p:nvSpPr>
            <p:spPr>
              <a:xfrm>
                <a:off x="5425603" y="3809940"/>
                <a:ext cx="360040" cy="830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425603" y="4097972"/>
                <a:ext cx="360040" cy="830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25603" y="3521909"/>
                <a:ext cx="360040" cy="830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773742" y="3694152"/>
                <a:ext cx="2456209" cy="307777"/>
              </a:xfrm>
              <a:prstGeom prst="rect">
                <a:avLst/>
              </a:prstGeom>
              <a:noFill/>
            </p:spPr>
            <p:txBody>
              <a:bodyPr wrap="square" rtlCol="0">
                <a:spAutoFit/>
              </a:bodyPr>
              <a:lstStyle/>
              <a:p>
                <a:r>
                  <a:rPr kumimoji="1" lang="en-US" altLang="ja-JP" sz="1400" dirty="0" smtClean="0"/>
                  <a:t>land(</a:t>
                </a:r>
                <a:r>
                  <a:rPr kumimoji="1" lang="ja-JP" altLang="en-US" sz="1400" dirty="0" smtClean="0"/>
                  <a:t>モデル</a:t>
                </a:r>
                <a:r>
                  <a:rPr lang="en-US" altLang="ja-JP" sz="1400" dirty="0" smtClean="0"/>
                  <a:t>) / snow(MDS)</a:t>
                </a:r>
                <a:endParaRPr kumimoji="1" lang="ja-JP" altLang="en-US" sz="1400" dirty="0"/>
              </a:p>
            </p:txBody>
          </p:sp>
          <p:sp>
            <p:nvSpPr>
              <p:cNvPr id="27" name="テキスト ボックス 26"/>
              <p:cNvSpPr txBox="1"/>
              <p:nvPr/>
            </p:nvSpPr>
            <p:spPr>
              <a:xfrm>
                <a:off x="5749019" y="3977644"/>
                <a:ext cx="1668909" cy="307777"/>
              </a:xfrm>
              <a:prstGeom prst="rect">
                <a:avLst/>
              </a:prstGeom>
              <a:noFill/>
            </p:spPr>
            <p:txBody>
              <a:bodyPr wrap="square" rtlCol="0">
                <a:spAutoFit/>
              </a:bodyPr>
              <a:lstStyle/>
              <a:p>
                <a:r>
                  <a:rPr kumimoji="1" lang="en-US" altLang="ja-JP" sz="1400" dirty="0" smtClean="0"/>
                  <a:t>consistent</a:t>
                </a:r>
                <a:endParaRPr kumimoji="1" lang="ja-JP" altLang="en-US" sz="1400" dirty="0"/>
              </a:p>
            </p:txBody>
          </p:sp>
          <p:sp>
            <p:nvSpPr>
              <p:cNvPr id="28" name="テキスト ボックス 27"/>
              <p:cNvSpPr txBox="1"/>
              <p:nvPr/>
            </p:nvSpPr>
            <p:spPr>
              <a:xfrm>
                <a:off x="5751735" y="3396595"/>
                <a:ext cx="2302668" cy="307777"/>
              </a:xfrm>
              <a:prstGeom prst="rect">
                <a:avLst/>
              </a:prstGeom>
              <a:noFill/>
            </p:spPr>
            <p:txBody>
              <a:bodyPr wrap="square" rtlCol="0">
                <a:spAutoFit/>
              </a:bodyPr>
              <a:lstStyle/>
              <a:p>
                <a:r>
                  <a:rPr lang="en-US" altLang="ja-JP" sz="1400" dirty="0" smtClean="0"/>
                  <a:t>snow(</a:t>
                </a:r>
                <a:r>
                  <a:rPr lang="ja-JP" altLang="en-US" sz="1400" dirty="0" smtClean="0"/>
                  <a:t>モデル</a:t>
                </a:r>
                <a:r>
                  <a:rPr lang="en-US" altLang="ja-JP" sz="1400" dirty="0" smtClean="0"/>
                  <a:t>) / land(MDS)</a:t>
                </a:r>
              </a:p>
            </p:txBody>
          </p:sp>
        </p:grpSp>
        <p:grpSp>
          <p:nvGrpSpPr>
            <p:cNvPr id="31" name="グループ化 30"/>
            <p:cNvGrpSpPr/>
            <p:nvPr/>
          </p:nvGrpSpPr>
          <p:grpSpPr>
            <a:xfrm>
              <a:off x="6768717" y="4797152"/>
              <a:ext cx="1448395" cy="864790"/>
              <a:chOff x="7212397" y="1431826"/>
              <a:chExt cx="1448395" cy="864790"/>
            </a:xfrm>
          </p:grpSpPr>
          <p:sp>
            <p:nvSpPr>
              <p:cNvPr id="32" name="正方形/長方形 31"/>
              <p:cNvSpPr/>
              <p:nvPr/>
            </p:nvSpPr>
            <p:spPr>
              <a:xfrm>
                <a:off x="7212397" y="1832226"/>
                <a:ext cx="360040" cy="8304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527044" y="1710333"/>
                <a:ext cx="1124223" cy="307777"/>
              </a:xfrm>
              <a:prstGeom prst="rect">
                <a:avLst/>
              </a:prstGeom>
              <a:noFill/>
            </p:spPr>
            <p:txBody>
              <a:bodyPr wrap="square" rtlCol="0">
                <a:spAutoFit/>
              </a:bodyPr>
              <a:lstStyle/>
              <a:p>
                <a:r>
                  <a:rPr kumimoji="1" lang="en-US" altLang="ja-JP" sz="1400" dirty="0" smtClean="0"/>
                  <a:t>wet snow</a:t>
                </a:r>
                <a:endParaRPr kumimoji="1" lang="ja-JP" altLang="en-US" sz="1400" dirty="0"/>
              </a:p>
            </p:txBody>
          </p:sp>
          <p:sp>
            <p:nvSpPr>
              <p:cNvPr id="34" name="テキスト ボックス 33"/>
              <p:cNvSpPr txBox="1"/>
              <p:nvPr/>
            </p:nvSpPr>
            <p:spPr>
              <a:xfrm>
                <a:off x="7533853" y="1988839"/>
                <a:ext cx="1124223" cy="307777"/>
              </a:xfrm>
              <a:prstGeom prst="rect">
                <a:avLst/>
              </a:prstGeom>
              <a:noFill/>
            </p:spPr>
            <p:txBody>
              <a:bodyPr wrap="square" rtlCol="0">
                <a:spAutoFit/>
              </a:bodyPr>
              <a:lstStyle/>
              <a:p>
                <a:r>
                  <a:rPr kumimoji="1" lang="en-US" altLang="ja-JP" sz="1400" dirty="0" smtClean="0"/>
                  <a:t>dry snow</a:t>
                </a:r>
                <a:endParaRPr kumimoji="1" lang="ja-JP" altLang="en-US" sz="1400" dirty="0"/>
              </a:p>
            </p:txBody>
          </p:sp>
          <p:sp>
            <p:nvSpPr>
              <p:cNvPr id="35" name="テキスト ボックス 34"/>
              <p:cNvSpPr txBox="1"/>
              <p:nvPr/>
            </p:nvSpPr>
            <p:spPr>
              <a:xfrm>
                <a:off x="7536569" y="1431826"/>
                <a:ext cx="1124223" cy="307777"/>
              </a:xfrm>
              <a:prstGeom prst="rect">
                <a:avLst/>
              </a:prstGeom>
              <a:noFill/>
            </p:spPr>
            <p:txBody>
              <a:bodyPr wrap="square" rtlCol="0">
                <a:spAutoFit/>
              </a:bodyPr>
              <a:lstStyle/>
              <a:p>
                <a:r>
                  <a:rPr lang="en-US" altLang="ja-JP" sz="1400" dirty="0" smtClean="0"/>
                  <a:t>cloud</a:t>
                </a:r>
              </a:p>
            </p:txBody>
          </p:sp>
          <p:sp>
            <p:nvSpPr>
              <p:cNvPr id="36" name="正方形/長方形 35"/>
              <p:cNvSpPr/>
              <p:nvPr/>
            </p:nvSpPr>
            <p:spPr>
              <a:xfrm>
                <a:off x="7212397" y="2120258"/>
                <a:ext cx="360040" cy="8304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212397" y="1544195"/>
                <a:ext cx="360040" cy="830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9" name="テキスト ボックス 38"/>
          <p:cNvSpPr txBox="1"/>
          <p:nvPr/>
        </p:nvSpPr>
        <p:spPr>
          <a:xfrm>
            <a:off x="6660232" y="6316871"/>
            <a:ext cx="1872208" cy="523220"/>
          </a:xfrm>
          <a:prstGeom prst="rect">
            <a:avLst/>
          </a:prstGeom>
          <a:noFill/>
        </p:spPr>
        <p:txBody>
          <a:bodyPr wrap="square" rtlCol="0">
            <a:spAutoFit/>
          </a:bodyPr>
          <a:lstStyle/>
          <a:p>
            <a:r>
              <a:rPr kumimoji="1" lang="ja-JP" altLang="en-US" sz="1400" dirty="0" smtClean="0"/>
              <a:t>図　各日における積雪被覆状態</a:t>
            </a:r>
            <a:endParaRPr kumimoji="1" lang="ja-JP" altLang="en-US" sz="1400" dirty="0"/>
          </a:p>
        </p:txBody>
      </p:sp>
      <p:sp>
        <p:nvSpPr>
          <p:cNvPr id="40" name="コンテンツ プレースホルダー 2"/>
          <p:cNvSpPr txBox="1">
            <a:spLocks/>
          </p:cNvSpPr>
          <p:nvPr/>
        </p:nvSpPr>
        <p:spPr>
          <a:xfrm>
            <a:off x="6660232" y="764704"/>
            <a:ext cx="2483768" cy="23042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smtClean="0">
                <a:latin typeface="メイリオ" panose="020B0604030504040204" pitchFamily="50" charset="-128"/>
                <a:ea typeface="メイリオ" panose="020B0604030504040204" pitchFamily="50" charset="-128"/>
              </a:rPr>
              <a:t>いずれの解像度でも日本海側で消雪早い</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rPr>
              <a:t>低解像度では奥羽山脈東縁で消雪遅い</a:t>
            </a:r>
            <a:endParaRPr lang="en-US" altLang="ja-JP" sz="1800" dirty="0" smtClean="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E266E7C-9797-4F35-8ED9-AAD037562A70}" type="slidenum">
              <a:rPr kumimoji="1" lang="ja-JP" altLang="en-US" smtClean="0"/>
              <a:pPr/>
              <a:t>11</a:t>
            </a:fld>
            <a:endParaRPr kumimoji="1" lang="ja-JP" altLang="en-US" dirty="0"/>
          </a:p>
        </p:txBody>
      </p:sp>
      <p:sp>
        <p:nvSpPr>
          <p:cNvPr id="15"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b="1" dirty="0" smtClean="0">
                <a:latin typeface="メイリオ" panose="020B0604030504040204" pitchFamily="50" charset="-128"/>
                <a:ea typeface="メイリオ" panose="020B0604030504040204" pitchFamily="50" charset="-128"/>
              </a:rPr>
              <a:t>MODIS</a:t>
            </a:r>
            <a:r>
              <a:rPr lang="ja-JP" altLang="en-US" sz="2800" b="1" dirty="0" smtClean="0">
                <a:latin typeface="メイリオ" panose="020B0604030504040204" pitchFamily="50" charset="-128"/>
                <a:ea typeface="メイリオ" panose="020B0604030504040204" pitchFamily="50" charset="-128"/>
              </a:rPr>
              <a:t>との比較</a:t>
            </a:r>
            <a:endParaRPr lang="en-US" altLang="ja-JP" sz="2800" b="1" dirty="0" smtClean="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0" y="1543144"/>
            <a:ext cx="755576" cy="646331"/>
          </a:xfrm>
          <a:prstGeom prst="rect">
            <a:avLst/>
          </a:prstGeom>
          <a:noFill/>
        </p:spPr>
        <p:txBody>
          <a:bodyPr wrap="square" rtlCol="0">
            <a:spAutoFit/>
          </a:bodyPr>
          <a:lstStyle/>
          <a:p>
            <a:r>
              <a:rPr lang="en-US" altLang="ja-JP" dirty="0" smtClean="0"/>
              <a:t>3</a:t>
            </a:r>
            <a:r>
              <a:rPr kumimoji="1" lang="en-US" altLang="ja-JP" dirty="0" smtClean="0"/>
              <a:t>/25</a:t>
            </a:r>
            <a:endParaRPr kumimoji="1" lang="en-US" altLang="ja-JP" sz="2400" dirty="0" smtClean="0"/>
          </a:p>
          <a:p>
            <a:r>
              <a:rPr lang="en-US" altLang="ja-JP" dirty="0" smtClean="0"/>
              <a:t>(34%)</a:t>
            </a:r>
            <a:endParaRPr kumimoji="1" lang="ja-JP" altLang="en-US" dirty="0"/>
          </a:p>
        </p:txBody>
      </p:sp>
      <p:sp>
        <p:nvSpPr>
          <p:cNvPr id="19" name="テキスト ボックス 18"/>
          <p:cNvSpPr txBox="1"/>
          <p:nvPr/>
        </p:nvSpPr>
        <p:spPr>
          <a:xfrm>
            <a:off x="0" y="3569248"/>
            <a:ext cx="899592" cy="646331"/>
          </a:xfrm>
          <a:prstGeom prst="rect">
            <a:avLst/>
          </a:prstGeom>
          <a:noFill/>
        </p:spPr>
        <p:txBody>
          <a:bodyPr wrap="square" rtlCol="0">
            <a:spAutoFit/>
          </a:bodyPr>
          <a:lstStyle/>
          <a:p>
            <a:r>
              <a:rPr lang="en-US" altLang="ja-JP" dirty="0" smtClean="0"/>
              <a:t>4/15</a:t>
            </a:r>
          </a:p>
          <a:p>
            <a:r>
              <a:rPr kumimoji="1" lang="en-US" altLang="ja-JP" dirty="0" smtClean="0"/>
              <a:t>(100%)</a:t>
            </a:r>
            <a:endParaRPr kumimoji="1" lang="ja-JP" altLang="en-US" dirty="0"/>
          </a:p>
        </p:txBody>
      </p:sp>
      <p:sp>
        <p:nvSpPr>
          <p:cNvPr id="20" name="テキスト ボックス 19"/>
          <p:cNvSpPr txBox="1"/>
          <p:nvPr/>
        </p:nvSpPr>
        <p:spPr>
          <a:xfrm>
            <a:off x="0" y="5589240"/>
            <a:ext cx="755576" cy="646331"/>
          </a:xfrm>
          <a:prstGeom prst="rect">
            <a:avLst/>
          </a:prstGeom>
          <a:noFill/>
        </p:spPr>
        <p:txBody>
          <a:bodyPr wrap="square" rtlCol="0">
            <a:spAutoFit/>
          </a:bodyPr>
          <a:lstStyle/>
          <a:p>
            <a:r>
              <a:rPr lang="en-US" altLang="ja-JP" dirty="0" smtClean="0"/>
              <a:t>4</a:t>
            </a:r>
            <a:r>
              <a:rPr kumimoji="1" lang="en-US" altLang="ja-JP" dirty="0" smtClean="0"/>
              <a:t>/29</a:t>
            </a:r>
          </a:p>
          <a:p>
            <a:r>
              <a:rPr lang="en-US" altLang="ja-JP" dirty="0" smtClean="0"/>
              <a:t>(60%)</a:t>
            </a:r>
            <a:endParaRPr kumimoji="1" lang="ja-JP" altLang="en-US" dirty="0"/>
          </a:p>
        </p:txBody>
      </p:sp>
      <p:grpSp>
        <p:nvGrpSpPr>
          <p:cNvPr id="4" name="グループ化 37"/>
          <p:cNvGrpSpPr/>
          <p:nvPr/>
        </p:nvGrpSpPr>
        <p:grpSpPr>
          <a:xfrm>
            <a:off x="6767736" y="4293096"/>
            <a:ext cx="2556792" cy="1895597"/>
            <a:chOff x="6767736" y="4797152"/>
            <a:chExt cx="2556792" cy="1895597"/>
          </a:xfrm>
        </p:grpSpPr>
        <p:grpSp>
          <p:nvGrpSpPr>
            <p:cNvPr id="5" name="グループ化 21"/>
            <p:cNvGrpSpPr/>
            <p:nvPr/>
          </p:nvGrpSpPr>
          <p:grpSpPr>
            <a:xfrm>
              <a:off x="6767736" y="5803923"/>
              <a:ext cx="2556792" cy="888826"/>
              <a:chOff x="5425603" y="3396595"/>
              <a:chExt cx="2556792" cy="888826"/>
            </a:xfrm>
          </p:grpSpPr>
          <p:sp>
            <p:nvSpPr>
              <p:cNvPr id="23" name="正方形/長方形 22"/>
              <p:cNvSpPr/>
              <p:nvPr/>
            </p:nvSpPr>
            <p:spPr>
              <a:xfrm>
                <a:off x="5425603" y="3809940"/>
                <a:ext cx="360040" cy="830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60000"/>
                      <a:lumOff val="40000"/>
                    </a:schemeClr>
                  </a:solidFill>
                </a:endParaRPr>
              </a:p>
            </p:txBody>
          </p:sp>
          <p:sp>
            <p:nvSpPr>
              <p:cNvPr id="24" name="正方形/長方形 23"/>
              <p:cNvSpPr/>
              <p:nvPr/>
            </p:nvSpPr>
            <p:spPr>
              <a:xfrm>
                <a:off x="5425603" y="4097972"/>
                <a:ext cx="360040" cy="830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25603" y="3521909"/>
                <a:ext cx="360040" cy="830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742210" y="3694152"/>
                <a:ext cx="2240185" cy="307777"/>
              </a:xfrm>
              <a:prstGeom prst="rect">
                <a:avLst/>
              </a:prstGeom>
              <a:noFill/>
            </p:spPr>
            <p:txBody>
              <a:bodyPr wrap="square" rtlCol="0">
                <a:spAutoFit/>
              </a:bodyPr>
              <a:lstStyle/>
              <a:p>
                <a:r>
                  <a:rPr kumimoji="1" lang="en-US" altLang="ja-JP" sz="1400" dirty="0" smtClean="0"/>
                  <a:t>land(</a:t>
                </a:r>
                <a:r>
                  <a:rPr kumimoji="1" lang="ja-JP" altLang="en-US" sz="1400" dirty="0" smtClean="0"/>
                  <a:t>モデル</a:t>
                </a:r>
                <a:r>
                  <a:rPr lang="en-US" altLang="ja-JP" sz="1400" dirty="0" smtClean="0"/>
                  <a:t>) / snow(MDS)</a:t>
                </a:r>
                <a:endParaRPr kumimoji="1" lang="ja-JP" altLang="en-US" sz="1400" dirty="0"/>
              </a:p>
            </p:txBody>
          </p:sp>
          <p:sp>
            <p:nvSpPr>
              <p:cNvPr id="27" name="テキスト ボックス 26"/>
              <p:cNvSpPr txBox="1"/>
              <p:nvPr/>
            </p:nvSpPr>
            <p:spPr>
              <a:xfrm>
                <a:off x="5749019" y="3977644"/>
                <a:ext cx="1668909" cy="307777"/>
              </a:xfrm>
              <a:prstGeom prst="rect">
                <a:avLst/>
              </a:prstGeom>
              <a:noFill/>
            </p:spPr>
            <p:txBody>
              <a:bodyPr wrap="square" rtlCol="0">
                <a:spAutoFit/>
              </a:bodyPr>
              <a:lstStyle/>
              <a:p>
                <a:r>
                  <a:rPr kumimoji="1" lang="en-US" altLang="ja-JP" sz="1400" dirty="0" smtClean="0"/>
                  <a:t>consistent</a:t>
                </a:r>
                <a:endParaRPr kumimoji="1" lang="ja-JP" altLang="en-US" sz="1400" dirty="0"/>
              </a:p>
            </p:txBody>
          </p:sp>
          <p:sp>
            <p:nvSpPr>
              <p:cNvPr id="28" name="テキスト ボックス 27"/>
              <p:cNvSpPr txBox="1"/>
              <p:nvPr/>
            </p:nvSpPr>
            <p:spPr>
              <a:xfrm>
                <a:off x="5751735" y="3396595"/>
                <a:ext cx="2230660" cy="307777"/>
              </a:xfrm>
              <a:prstGeom prst="rect">
                <a:avLst/>
              </a:prstGeom>
              <a:noFill/>
            </p:spPr>
            <p:txBody>
              <a:bodyPr wrap="square" rtlCol="0">
                <a:spAutoFit/>
              </a:bodyPr>
              <a:lstStyle/>
              <a:p>
                <a:r>
                  <a:rPr lang="en-US" altLang="ja-JP" sz="1400" dirty="0" smtClean="0"/>
                  <a:t>snow(</a:t>
                </a:r>
                <a:r>
                  <a:rPr lang="ja-JP" altLang="en-US" sz="1400" dirty="0" smtClean="0"/>
                  <a:t>モデル</a:t>
                </a:r>
                <a:r>
                  <a:rPr lang="en-US" altLang="ja-JP" sz="1400" dirty="0" smtClean="0"/>
                  <a:t>) / land(MDS)</a:t>
                </a:r>
              </a:p>
            </p:txBody>
          </p:sp>
        </p:grpSp>
        <p:grpSp>
          <p:nvGrpSpPr>
            <p:cNvPr id="6" name="グループ化 30"/>
            <p:cNvGrpSpPr/>
            <p:nvPr/>
          </p:nvGrpSpPr>
          <p:grpSpPr>
            <a:xfrm>
              <a:off x="6768717" y="4797152"/>
              <a:ext cx="1448395" cy="864790"/>
              <a:chOff x="7212397" y="1431826"/>
              <a:chExt cx="1448395" cy="864790"/>
            </a:xfrm>
          </p:grpSpPr>
          <p:sp>
            <p:nvSpPr>
              <p:cNvPr id="32" name="正方形/長方形 31"/>
              <p:cNvSpPr/>
              <p:nvPr/>
            </p:nvSpPr>
            <p:spPr>
              <a:xfrm>
                <a:off x="7212397" y="1832226"/>
                <a:ext cx="360040" cy="8304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527044" y="1710333"/>
                <a:ext cx="1124223" cy="307777"/>
              </a:xfrm>
              <a:prstGeom prst="rect">
                <a:avLst/>
              </a:prstGeom>
              <a:noFill/>
            </p:spPr>
            <p:txBody>
              <a:bodyPr wrap="square" rtlCol="0">
                <a:spAutoFit/>
              </a:bodyPr>
              <a:lstStyle/>
              <a:p>
                <a:r>
                  <a:rPr kumimoji="1" lang="en-US" altLang="ja-JP" sz="1400" dirty="0" smtClean="0"/>
                  <a:t>wet snow</a:t>
                </a:r>
                <a:endParaRPr kumimoji="1" lang="ja-JP" altLang="en-US" sz="1400" dirty="0"/>
              </a:p>
            </p:txBody>
          </p:sp>
          <p:sp>
            <p:nvSpPr>
              <p:cNvPr id="34" name="テキスト ボックス 33"/>
              <p:cNvSpPr txBox="1"/>
              <p:nvPr/>
            </p:nvSpPr>
            <p:spPr>
              <a:xfrm>
                <a:off x="7533853" y="1988839"/>
                <a:ext cx="1124223" cy="307777"/>
              </a:xfrm>
              <a:prstGeom prst="rect">
                <a:avLst/>
              </a:prstGeom>
              <a:noFill/>
            </p:spPr>
            <p:txBody>
              <a:bodyPr wrap="square" rtlCol="0">
                <a:spAutoFit/>
              </a:bodyPr>
              <a:lstStyle/>
              <a:p>
                <a:r>
                  <a:rPr kumimoji="1" lang="en-US" altLang="ja-JP" sz="1400" dirty="0" smtClean="0"/>
                  <a:t>dry snow</a:t>
                </a:r>
                <a:endParaRPr kumimoji="1" lang="ja-JP" altLang="en-US" sz="1400" dirty="0"/>
              </a:p>
            </p:txBody>
          </p:sp>
          <p:sp>
            <p:nvSpPr>
              <p:cNvPr id="35" name="テキスト ボックス 34"/>
              <p:cNvSpPr txBox="1"/>
              <p:nvPr/>
            </p:nvSpPr>
            <p:spPr>
              <a:xfrm>
                <a:off x="7536569" y="1431826"/>
                <a:ext cx="1124223" cy="307777"/>
              </a:xfrm>
              <a:prstGeom prst="rect">
                <a:avLst/>
              </a:prstGeom>
              <a:noFill/>
            </p:spPr>
            <p:txBody>
              <a:bodyPr wrap="square" rtlCol="0">
                <a:spAutoFit/>
              </a:bodyPr>
              <a:lstStyle/>
              <a:p>
                <a:r>
                  <a:rPr lang="en-US" altLang="ja-JP" sz="1400" dirty="0" smtClean="0"/>
                  <a:t>cloud</a:t>
                </a:r>
              </a:p>
            </p:txBody>
          </p:sp>
          <p:sp>
            <p:nvSpPr>
              <p:cNvPr id="36" name="正方形/長方形 35"/>
              <p:cNvSpPr/>
              <p:nvPr/>
            </p:nvSpPr>
            <p:spPr>
              <a:xfrm>
                <a:off x="7212397" y="2120258"/>
                <a:ext cx="360040" cy="8304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212397" y="1544195"/>
                <a:ext cx="360040" cy="830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8" name="Picture 2" descr="C:\Users\Owner\Documents\exp4\snow\csflg_snap\sim-obs_WHOLE_TOHOKU_25Mar2006_only_snow.png"/>
          <p:cNvPicPr>
            <a:picLocks noChangeAspect="1" noChangeArrowheads="1"/>
          </p:cNvPicPr>
          <p:nvPr/>
        </p:nvPicPr>
        <p:blipFill>
          <a:blip r:embed="rId3" cstate="print"/>
          <a:srcRect l="7289" t="8921" r="71885" b="53347"/>
          <a:stretch>
            <a:fillRect/>
          </a:stretch>
        </p:blipFill>
        <p:spPr bwMode="auto">
          <a:xfrm>
            <a:off x="654622" y="718701"/>
            <a:ext cx="1440160" cy="2016224"/>
          </a:xfrm>
          <a:prstGeom prst="rect">
            <a:avLst/>
          </a:prstGeom>
          <a:noFill/>
        </p:spPr>
      </p:pic>
      <p:pic>
        <p:nvPicPr>
          <p:cNvPr id="39" name="Picture 3" descr="C:\Users\Owner\Documents\exp4\snow\csflg_snap\sim-obs_WHOLE_TOHOKU_15Apr2006_only_snow.png"/>
          <p:cNvPicPr>
            <a:picLocks noChangeAspect="1" noChangeArrowheads="1"/>
          </p:cNvPicPr>
          <p:nvPr/>
        </p:nvPicPr>
        <p:blipFill>
          <a:blip r:embed="rId4" cstate="print"/>
          <a:srcRect l="7289" t="8921" r="71885" b="53347"/>
          <a:stretch>
            <a:fillRect/>
          </a:stretch>
        </p:blipFill>
        <p:spPr bwMode="auto">
          <a:xfrm>
            <a:off x="638856" y="2794576"/>
            <a:ext cx="1440160" cy="2016224"/>
          </a:xfrm>
          <a:prstGeom prst="rect">
            <a:avLst/>
          </a:prstGeom>
          <a:noFill/>
        </p:spPr>
      </p:pic>
      <p:pic>
        <p:nvPicPr>
          <p:cNvPr id="3074" name="Picture 2" descr="C:\Users\Owner\Documents\exp4\snow\csflg_snap\obs_WHOLE_TOHOKU_25Mar2006_dry-wet.png"/>
          <p:cNvPicPr>
            <a:picLocks noChangeAspect="1" noChangeArrowheads="1"/>
          </p:cNvPicPr>
          <p:nvPr/>
        </p:nvPicPr>
        <p:blipFill>
          <a:blip r:embed="rId5" cstate="print"/>
          <a:srcRect l="7289" t="9433" r="71884" b="52835"/>
          <a:stretch>
            <a:fillRect/>
          </a:stretch>
        </p:blipFill>
        <p:spPr bwMode="auto">
          <a:xfrm>
            <a:off x="5244786" y="754929"/>
            <a:ext cx="1440160" cy="2016224"/>
          </a:xfrm>
          <a:prstGeom prst="rect">
            <a:avLst/>
          </a:prstGeom>
          <a:noFill/>
        </p:spPr>
      </p:pic>
      <p:pic>
        <p:nvPicPr>
          <p:cNvPr id="3075" name="Picture 3" descr="C:\Users\Owner\Documents\exp4\snow\csflg_snap\obs_WHOLE_TOHOKU_29Apr2006_dry-wet.png"/>
          <p:cNvPicPr>
            <a:picLocks noChangeAspect="1" noChangeArrowheads="1"/>
          </p:cNvPicPr>
          <p:nvPr/>
        </p:nvPicPr>
        <p:blipFill>
          <a:blip r:embed="rId6" cstate="print"/>
          <a:srcRect l="7289" t="9433" r="71885" b="52835"/>
          <a:stretch>
            <a:fillRect/>
          </a:stretch>
        </p:blipFill>
        <p:spPr bwMode="auto">
          <a:xfrm>
            <a:off x="5230295" y="4824448"/>
            <a:ext cx="1440160" cy="2016224"/>
          </a:xfrm>
          <a:prstGeom prst="rect">
            <a:avLst/>
          </a:prstGeom>
          <a:noFill/>
        </p:spPr>
      </p:pic>
      <p:pic>
        <p:nvPicPr>
          <p:cNvPr id="3076" name="Picture 4" descr="C:\Users\Owner\Documents\exp4\snow\csflg_snap\obs_WHOLE_TOHOKU_15Apr2006_dry-wet.png"/>
          <p:cNvPicPr>
            <a:picLocks noChangeAspect="1" noChangeArrowheads="1"/>
          </p:cNvPicPr>
          <p:nvPr/>
        </p:nvPicPr>
        <p:blipFill>
          <a:blip r:embed="rId7" cstate="print"/>
          <a:srcRect l="7289" t="9433" r="71885" b="52835"/>
          <a:stretch>
            <a:fillRect/>
          </a:stretch>
        </p:blipFill>
        <p:spPr bwMode="auto">
          <a:xfrm>
            <a:off x="5232429" y="2808224"/>
            <a:ext cx="1440160" cy="2016224"/>
          </a:xfrm>
          <a:prstGeom prst="rect">
            <a:avLst/>
          </a:prstGeom>
          <a:noFill/>
        </p:spPr>
      </p:pic>
      <p:pic>
        <p:nvPicPr>
          <p:cNvPr id="40" name="Picture 4" descr="C:\Users\Owner\Documents\exp4\snow\csflg_snap\sim-obs_WHOLE_TOHOKU_29Apr2006_only_snow.png"/>
          <p:cNvPicPr>
            <a:picLocks noChangeAspect="1" noChangeArrowheads="1"/>
          </p:cNvPicPr>
          <p:nvPr/>
        </p:nvPicPr>
        <p:blipFill>
          <a:blip r:embed="rId8" cstate="print"/>
          <a:srcRect l="6248" t="8920" r="71885" b="53347"/>
          <a:stretch>
            <a:fillRect/>
          </a:stretch>
        </p:blipFill>
        <p:spPr bwMode="auto">
          <a:xfrm>
            <a:off x="566848" y="4805996"/>
            <a:ext cx="1512168" cy="2016224"/>
          </a:xfrm>
          <a:prstGeom prst="rect">
            <a:avLst/>
          </a:prstGeom>
          <a:noFill/>
        </p:spPr>
      </p:pic>
      <p:pic>
        <p:nvPicPr>
          <p:cNvPr id="45" name="Picture 2" descr="C:\Users\Owner\Documents\exp4\snow\csflg_snap\sim-obs_WHOLE_TOHOKU_25Mar2006_only_snow.png"/>
          <p:cNvPicPr>
            <a:picLocks noChangeAspect="1" noChangeArrowheads="1"/>
          </p:cNvPicPr>
          <p:nvPr/>
        </p:nvPicPr>
        <p:blipFill>
          <a:blip r:embed="rId3" cstate="print"/>
          <a:srcRect l="39448" t="8921" r="39726" b="53347"/>
          <a:stretch>
            <a:fillRect/>
          </a:stretch>
        </p:blipFill>
        <p:spPr bwMode="auto">
          <a:xfrm>
            <a:off x="2148442" y="719992"/>
            <a:ext cx="1440160" cy="2016224"/>
          </a:xfrm>
          <a:prstGeom prst="rect">
            <a:avLst/>
          </a:prstGeom>
          <a:noFill/>
        </p:spPr>
      </p:pic>
      <p:pic>
        <p:nvPicPr>
          <p:cNvPr id="46" name="Picture 2" descr="C:\Users\Owner\Documents\exp4\snow\csflg_snap\sim-obs_WHOLE_TOHOKU_25Mar2006_only_snow.png"/>
          <p:cNvPicPr>
            <a:picLocks noChangeAspect="1" noChangeArrowheads="1"/>
          </p:cNvPicPr>
          <p:nvPr/>
        </p:nvPicPr>
        <p:blipFill>
          <a:blip r:embed="rId3" cstate="print"/>
          <a:srcRect l="71608" t="8921" r="6525" b="53347"/>
          <a:stretch>
            <a:fillRect/>
          </a:stretch>
        </p:blipFill>
        <p:spPr bwMode="auto">
          <a:xfrm>
            <a:off x="3668251" y="718701"/>
            <a:ext cx="1512168" cy="2016224"/>
          </a:xfrm>
          <a:prstGeom prst="rect">
            <a:avLst/>
          </a:prstGeom>
          <a:noFill/>
        </p:spPr>
      </p:pic>
      <p:pic>
        <p:nvPicPr>
          <p:cNvPr id="47" name="Picture 3" descr="C:\Users\Owner\Documents\exp4\snow\csflg_snap\sim-obs_WHOLE_TOHOKU_15Apr2006_only_snow.png"/>
          <p:cNvPicPr>
            <a:picLocks noChangeAspect="1" noChangeArrowheads="1"/>
          </p:cNvPicPr>
          <p:nvPr/>
        </p:nvPicPr>
        <p:blipFill>
          <a:blip r:embed="rId4" cstate="print"/>
          <a:srcRect l="39269" t="8921" r="38864" b="53347"/>
          <a:stretch>
            <a:fillRect/>
          </a:stretch>
        </p:blipFill>
        <p:spPr bwMode="auto">
          <a:xfrm>
            <a:off x="2123728" y="2795867"/>
            <a:ext cx="1512168" cy="2016224"/>
          </a:xfrm>
          <a:prstGeom prst="rect">
            <a:avLst/>
          </a:prstGeom>
          <a:noFill/>
        </p:spPr>
      </p:pic>
      <p:pic>
        <p:nvPicPr>
          <p:cNvPr id="48" name="Picture 3" descr="C:\Users\Owner\Documents\exp4\snow\csflg_snap\sim-obs_WHOLE_TOHOKU_15Apr2006_only_snow.png"/>
          <p:cNvPicPr>
            <a:picLocks noChangeAspect="1" noChangeArrowheads="1"/>
          </p:cNvPicPr>
          <p:nvPr/>
        </p:nvPicPr>
        <p:blipFill>
          <a:blip r:embed="rId4" cstate="print"/>
          <a:srcRect l="71428" t="8921" r="7746" b="53347"/>
          <a:stretch>
            <a:fillRect/>
          </a:stretch>
        </p:blipFill>
        <p:spPr bwMode="auto">
          <a:xfrm>
            <a:off x="3660610" y="2771996"/>
            <a:ext cx="1440160" cy="2016224"/>
          </a:xfrm>
          <a:prstGeom prst="rect">
            <a:avLst/>
          </a:prstGeom>
          <a:noFill/>
        </p:spPr>
      </p:pic>
      <p:pic>
        <p:nvPicPr>
          <p:cNvPr id="49" name="Picture 4" descr="C:\Users\Owner\Documents\exp4\snow\csflg_snap\sim-obs_WHOLE_TOHOKU_29Apr2006_only_snow.png"/>
          <p:cNvPicPr>
            <a:picLocks noChangeAspect="1" noChangeArrowheads="1"/>
          </p:cNvPicPr>
          <p:nvPr/>
        </p:nvPicPr>
        <p:blipFill>
          <a:blip r:embed="rId8" cstate="print"/>
          <a:srcRect l="39091" t="8920" r="39042" b="53347"/>
          <a:stretch>
            <a:fillRect/>
          </a:stretch>
        </p:blipFill>
        <p:spPr bwMode="auto">
          <a:xfrm>
            <a:off x="2111371" y="4807287"/>
            <a:ext cx="1512168" cy="2016224"/>
          </a:xfrm>
          <a:prstGeom prst="rect">
            <a:avLst/>
          </a:prstGeom>
          <a:noFill/>
        </p:spPr>
      </p:pic>
      <p:pic>
        <p:nvPicPr>
          <p:cNvPr id="50" name="Picture 4" descr="C:\Users\Owner\Documents\exp4\snow\csflg_snap\sim-obs_WHOLE_TOHOKU_29Apr2006_only_snow.png"/>
          <p:cNvPicPr>
            <a:picLocks noChangeAspect="1" noChangeArrowheads="1"/>
          </p:cNvPicPr>
          <p:nvPr/>
        </p:nvPicPr>
        <p:blipFill>
          <a:blip r:embed="rId8" cstate="print"/>
          <a:srcRect l="71249" t="8920" r="6884" b="53347"/>
          <a:stretch>
            <a:fillRect/>
          </a:stretch>
        </p:blipFill>
        <p:spPr bwMode="auto">
          <a:xfrm>
            <a:off x="3638030" y="4798443"/>
            <a:ext cx="1512168" cy="2016224"/>
          </a:xfrm>
          <a:prstGeom prst="rect">
            <a:avLst/>
          </a:prstGeom>
          <a:noFill/>
        </p:spPr>
      </p:pic>
      <p:sp>
        <p:nvSpPr>
          <p:cNvPr id="41" name="テキスト ボックス 40"/>
          <p:cNvSpPr txBox="1"/>
          <p:nvPr/>
        </p:nvSpPr>
        <p:spPr>
          <a:xfrm>
            <a:off x="800288" y="503968"/>
            <a:ext cx="5931952" cy="307777"/>
          </a:xfrm>
          <a:prstGeom prst="rect">
            <a:avLst/>
          </a:prstGeom>
          <a:noFill/>
        </p:spPr>
        <p:txBody>
          <a:bodyPr wrap="square" rtlCol="0">
            <a:spAutoFit/>
          </a:bodyPr>
          <a:lstStyle/>
          <a:p>
            <a:r>
              <a:rPr kumimoji="1" lang="en-US" altLang="ja-JP" sz="1400" b="1" dirty="0" smtClean="0"/>
              <a:t>25km-MODIS              5km-MODIS                1km-MODIS                 MODIS</a:t>
            </a:r>
            <a:endParaRPr kumimoji="1" lang="ja-JP" altLang="en-US" sz="1400" b="1" dirty="0"/>
          </a:p>
        </p:txBody>
      </p:sp>
      <p:sp>
        <p:nvSpPr>
          <p:cNvPr id="42" name="テキスト ボックス 41"/>
          <p:cNvSpPr txBox="1"/>
          <p:nvPr/>
        </p:nvSpPr>
        <p:spPr>
          <a:xfrm>
            <a:off x="6660232" y="6316871"/>
            <a:ext cx="1872208" cy="523220"/>
          </a:xfrm>
          <a:prstGeom prst="rect">
            <a:avLst/>
          </a:prstGeom>
          <a:noFill/>
        </p:spPr>
        <p:txBody>
          <a:bodyPr wrap="square" rtlCol="0">
            <a:spAutoFit/>
          </a:bodyPr>
          <a:lstStyle/>
          <a:p>
            <a:r>
              <a:rPr kumimoji="1" lang="ja-JP" altLang="en-US" sz="1400" dirty="0" smtClean="0"/>
              <a:t>図　</a:t>
            </a:r>
            <a:r>
              <a:rPr lang="ja-JP" altLang="en-US" sz="1400" dirty="0"/>
              <a:t>各日における積雪被覆</a:t>
            </a:r>
            <a:r>
              <a:rPr lang="ja-JP" altLang="en-US" sz="1400" dirty="0" smtClean="0"/>
              <a:t>状態</a:t>
            </a:r>
            <a:endParaRPr lang="ja-JP" altLang="en-US" sz="1400" dirty="0"/>
          </a:p>
        </p:txBody>
      </p:sp>
      <p:sp>
        <p:nvSpPr>
          <p:cNvPr id="43" name="コンテンツ プレースホルダー 2"/>
          <p:cNvSpPr txBox="1">
            <a:spLocks/>
          </p:cNvSpPr>
          <p:nvPr/>
        </p:nvSpPr>
        <p:spPr>
          <a:xfrm>
            <a:off x="6660232" y="764704"/>
            <a:ext cx="2483768" cy="23042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smtClean="0">
                <a:latin typeface="メイリオ" panose="020B0604030504040204" pitchFamily="50" charset="-128"/>
                <a:ea typeface="メイリオ" panose="020B0604030504040204" pitchFamily="50" charset="-128"/>
              </a:rPr>
              <a:t>低解像度では山地の消雪の分布を再現できない</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rPr>
              <a:t>高解像度でも山地の消雪遅い</a:t>
            </a:r>
            <a:endParaRPr lang="en-US" altLang="ja-JP" sz="1800" dirty="0" smtClean="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12</a:t>
            </a:fld>
            <a:endParaRPr kumimoji="1" lang="ja-JP" altLang="en-US"/>
          </a:p>
        </p:txBody>
      </p:sp>
      <p:pic>
        <p:nvPicPr>
          <p:cNvPr id="3" name="図 2"/>
          <p:cNvPicPr>
            <a:picLocks noChangeAspect="1"/>
          </p:cNvPicPr>
          <p:nvPr/>
        </p:nvPicPr>
        <p:blipFill rotWithShape="1">
          <a:blip r:embed="rId3" cstate="print"/>
          <a:srcRect b="17119"/>
          <a:stretch/>
        </p:blipFill>
        <p:spPr bwMode="auto">
          <a:xfrm>
            <a:off x="430691" y="548680"/>
            <a:ext cx="6646435" cy="1772291"/>
          </a:xfrm>
          <a:prstGeom prst="rect">
            <a:avLst/>
          </a:prstGeom>
          <a:noFill/>
          <a:ln w="9525">
            <a:noFill/>
            <a:miter lim="800000"/>
            <a:headEnd/>
            <a:tailEnd/>
          </a:ln>
        </p:spPr>
      </p:pic>
      <p:pic>
        <p:nvPicPr>
          <p:cNvPr id="4" name="図 3" descr="C:\Users\Owner\Dropbox\exp4\srs\region-aved_nocor_tm\0017-5080_int_with_ts.png"/>
          <p:cNvPicPr>
            <a:picLocks noChangeAspect="1"/>
          </p:cNvPicPr>
          <p:nvPr/>
        </p:nvPicPr>
        <p:blipFill>
          <a:blip r:embed="rId4" cstate="print"/>
          <a:srcRect b="61030"/>
          <a:stretch>
            <a:fillRect/>
          </a:stretch>
        </p:blipFill>
        <p:spPr bwMode="auto">
          <a:xfrm>
            <a:off x="430691" y="2307323"/>
            <a:ext cx="6610807" cy="1823667"/>
          </a:xfrm>
          <a:prstGeom prst="rect">
            <a:avLst/>
          </a:prstGeom>
          <a:noFill/>
          <a:ln w="9525">
            <a:noFill/>
            <a:miter lim="800000"/>
            <a:headEnd/>
            <a:tailEnd/>
          </a:ln>
        </p:spPr>
      </p:pic>
      <p:sp>
        <p:nvSpPr>
          <p:cNvPr id="5"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積雪深と気温の関係</a:t>
            </a:r>
            <a:endParaRPr lang="en-US" altLang="ja-JP" sz="2800" b="1" dirty="0" smtClean="0">
              <a:latin typeface="メイリオ" panose="020B0604030504040204" pitchFamily="50" charset="-128"/>
              <a:ea typeface="メイリオ" panose="020B0604030504040204" pitchFamily="50" charset="-128"/>
            </a:endParaRPr>
          </a:p>
        </p:txBody>
      </p:sp>
      <p:sp>
        <p:nvSpPr>
          <p:cNvPr id="7" name="コンテンツ プレースホルダー 2"/>
          <p:cNvSpPr txBox="1">
            <a:spLocks/>
          </p:cNvSpPr>
          <p:nvPr/>
        </p:nvSpPr>
        <p:spPr>
          <a:xfrm>
            <a:off x="457200" y="6093296"/>
            <a:ext cx="8075240" cy="98072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smtClean="0">
                <a:latin typeface="メイリオ" panose="020B0604030504040204" pitchFamily="50" charset="-128"/>
                <a:ea typeface="メイリオ" panose="020B0604030504040204" pitchFamily="50" charset="-128"/>
              </a:rPr>
              <a:t>積雪期の内陸部で顕著な低温バイアス</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solidFill>
                  <a:srgbClr val="FF0000"/>
                </a:solidFill>
                <a:latin typeface="メイリオ" panose="020B0604030504040204" pitchFamily="50" charset="-128"/>
                <a:ea typeface="メイリオ" panose="020B0604030504040204" pitchFamily="50" charset="-128"/>
              </a:rPr>
              <a:t>気温の積雪への影響は限定的</a:t>
            </a:r>
            <a:endParaRPr lang="en-US" altLang="ja-JP" sz="1800" dirty="0" smtClean="0">
              <a:solidFill>
                <a:srgbClr val="FF0000"/>
              </a:solidFill>
              <a:latin typeface="メイリオ" panose="020B0604030504040204" pitchFamily="50" charset="-128"/>
              <a:ea typeface="メイリオ" panose="020B0604030504040204" pitchFamily="50" charset="-128"/>
            </a:endParaRPr>
          </a:p>
        </p:txBody>
      </p:sp>
      <p:pic>
        <p:nvPicPr>
          <p:cNvPr id="8" name="図 7" descr="C:\Users\Owner\Dropbox\exp4\srs\region-aved_nocor_tm\0017-5080_obs_with_ts.png"/>
          <p:cNvPicPr>
            <a:picLocks noChangeAspect="1"/>
          </p:cNvPicPr>
          <p:nvPr/>
        </p:nvPicPr>
        <p:blipFill>
          <a:blip r:embed="rId5" cstate="print"/>
          <a:srcRect b="61240"/>
          <a:stretch>
            <a:fillRect/>
          </a:stretch>
        </p:blipFill>
        <p:spPr bwMode="auto">
          <a:xfrm>
            <a:off x="426922" y="4137293"/>
            <a:ext cx="6629927" cy="1811987"/>
          </a:xfrm>
          <a:prstGeom prst="rect">
            <a:avLst/>
          </a:prstGeom>
          <a:noFill/>
          <a:ln w="9525">
            <a:noFill/>
            <a:miter lim="800000"/>
            <a:headEnd/>
            <a:tailEnd/>
          </a:ln>
        </p:spPr>
      </p:pic>
      <p:grpSp>
        <p:nvGrpSpPr>
          <p:cNvPr id="20" name="グループ化 19"/>
          <p:cNvGrpSpPr/>
          <p:nvPr/>
        </p:nvGrpSpPr>
        <p:grpSpPr>
          <a:xfrm>
            <a:off x="7065425" y="2708920"/>
            <a:ext cx="1382100" cy="823152"/>
            <a:chOff x="7065425" y="2708920"/>
            <a:chExt cx="1382100" cy="823152"/>
          </a:xfrm>
        </p:grpSpPr>
        <p:pic>
          <p:nvPicPr>
            <p:cNvPr id="6" name="図 5" descr="C:\Users\Owner\Dropbox\exp4\srs\region-aved_tm\0017-5080_int_with_ts.png"/>
            <p:cNvPicPr>
              <a:picLocks noChangeAspect="1"/>
            </p:cNvPicPr>
            <p:nvPr/>
          </p:nvPicPr>
          <p:blipFill rotWithShape="1">
            <a:blip r:embed="rId6" cstate="print"/>
            <a:srcRect l="30293" t="79684" r="55617" b="16817"/>
            <a:stretch/>
          </p:blipFill>
          <p:spPr bwMode="auto">
            <a:xfrm>
              <a:off x="7065425" y="2708920"/>
              <a:ext cx="1300653" cy="227814"/>
            </a:xfrm>
            <a:prstGeom prst="rect">
              <a:avLst/>
            </a:prstGeom>
            <a:noFill/>
            <a:ln w="9525">
              <a:noFill/>
              <a:miter lim="800000"/>
              <a:headEnd/>
              <a:tailEnd/>
            </a:ln>
          </p:spPr>
        </p:pic>
        <p:pic>
          <p:nvPicPr>
            <p:cNvPr id="12" name="図 11" descr="C:\Users\Owner\Dropbox\exp4\srs\region-aved_tm\0017-5080_int_with_ts.png"/>
            <p:cNvPicPr>
              <a:picLocks noChangeAspect="1"/>
            </p:cNvPicPr>
            <p:nvPr/>
          </p:nvPicPr>
          <p:blipFill rotWithShape="1">
            <a:blip r:embed="rId6" cstate="print"/>
            <a:srcRect l="47887" t="79093" r="38023" b="17408"/>
            <a:stretch/>
          </p:blipFill>
          <p:spPr bwMode="auto">
            <a:xfrm>
              <a:off x="7146872" y="2977694"/>
              <a:ext cx="1300653" cy="227814"/>
            </a:xfrm>
            <a:prstGeom prst="rect">
              <a:avLst/>
            </a:prstGeom>
            <a:noFill/>
            <a:ln w="9525">
              <a:noFill/>
              <a:miter lim="800000"/>
              <a:headEnd/>
              <a:tailEnd/>
            </a:ln>
          </p:spPr>
        </p:pic>
        <p:pic>
          <p:nvPicPr>
            <p:cNvPr id="13" name="図 12" descr="C:\Users\Owner\Dropbox\exp4\srs\region-aved_tm\0017-5080_int_with_ts.png"/>
            <p:cNvPicPr>
              <a:picLocks noChangeAspect="1"/>
            </p:cNvPicPr>
            <p:nvPr/>
          </p:nvPicPr>
          <p:blipFill rotWithShape="1">
            <a:blip r:embed="rId6" cstate="print"/>
            <a:srcRect l="64298" t="79303" r="21612" b="17198"/>
            <a:stretch/>
          </p:blipFill>
          <p:spPr bwMode="auto">
            <a:xfrm>
              <a:off x="7118835" y="3304258"/>
              <a:ext cx="1300653" cy="227814"/>
            </a:xfrm>
            <a:prstGeom prst="rect">
              <a:avLst/>
            </a:prstGeom>
            <a:noFill/>
            <a:ln w="9525">
              <a:noFill/>
              <a:miter lim="800000"/>
              <a:headEnd/>
              <a:tailEnd/>
            </a:ln>
          </p:spPr>
        </p:pic>
      </p:grpSp>
      <p:grpSp>
        <p:nvGrpSpPr>
          <p:cNvPr id="19" name="グループ化 18"/>
          <p:cNvGrpSpPr/>
          <p:nvPr/>
        </p:nvGrpSpPr>
        <p:grpSpPr>
          <a:xfrm>
            <a:off x="7041498" y="980728"/>
            <a:ext cx="1767719" cy="1140009"/>
            <a:chOff x="7041498" y="980728"/>
            <a:chExt cx="1767719" cy="1140009"/>
          </a:xfrm>
        </p:grpSpPr>
        <p:pic>
          <p:nvPicPr>
            <p:cNvPr id="14" name="図 13"/>
            <p:cNvPicPr>
              <a:picLocks noChangeAspect="1"/>
            </p:cNvPicPr>
            <p:nvPr/>
          </p:nvPicPr>
          <p:blipFill rotWithShape="1">
            <a:blip r:embed="rId3" cstate="print"/>
            <a:srcRect t="85925" r="75964" b="778"/>
            <a:stretch/>
          </p:blipFill>
          <p:spPr bwMode="auto">
            <a:xfrm>
              <a:off x="7041498" y="980728"/>
              <a:ext cx="1597535" cy="284343"/>
            </a:xfrm>
            <a:prstGeom prst="rect">
              <a:avLst/>
            </a:prstGeom>
            <a:noFill/>
            <a:ln w="9525">
              <a:noFill/>
              <a:miter lim="800000"/>
              <a:headEnd/>
              <a:tailEnd/>
            </a:ln>
          </p:spPr>
        </p:pic>
        <p:pic>
          <p:nvPicPr>
            <p:cNvPr id="16" name="図 15"/>
            <p:cNvPicPr>
              <a:picLocks noChangeAspect="1"/>
            </p:cNvPicPr>
            <p:nvPr/>
          </p:nvPicPr>
          <p:blipFill rotWithShape="1">
            <a:blip r:embed="rId3" cstate="print"/>
            <a:srcRect l="28257" t="86703" r="47707"/>
            <a:stretch/>
          </p:blipFill>
          <p:spPr bwMode="auto">
            <a:xfrm>
              <a:off x="7164288" y="1271128"/>
              <a:ext cx="1597535" cy="284343"/>
            </a:xfrm>
            <a:prstGeom prst="rect">
              <a:avLst/>
            </a:prstGeom>
            <a:noFill/>
            <a:ln w="9525">
              <a:noFill/>
              <a:miter lim="800000"/>
              <a:headEnd/>
              <a:tailEnd/>
            </a:ln>
          </p:spPr>
        </p:pic>
        <p:pic>
          <p:nvPicPr>
            <p:cNvPr id="17" name="図 16"/>
            <p:cNvPicPr>
              <a:picLocks noChangeAspect="1"/>
            </p:cNvPicPr>
            <p:nvPr/>
          </p:nvPicPr>
          <p:blipFill rotWithShape="1">
            <a:blip r:embed="rId3" cstate="print"/>
            <a:srcRect l="54266" t="86703" r="21698"/>
            <a:stretch/>
          </p:blipFill>
          <p:spPr bwMode="auto">
            <a:xfrm>
              <a:off x="7151637" y="1541823"/>
              <a:ext cx="1597535" cy="284343"/>
            </a:xfrm>
            <a:prstGeom prst="rect">
              <a:avLst/>
            </a:prstGeom>
            <a:noFill/>
            <a:ln w="9525">
              <a:noFill/>
              <a:miter lim="800000"/>
              <a:headEnd/>
              <a:tailEnd/>
            </a:ln>
          </p:spPr>
        </p:pic>
        <p:pic>
          <p:nvPicPr>
            <p:cNvPr id="18" name="図 17"/>
            <p:cNvPicPr>
              <a:picLocks noChangeAspect="1"/>
            </p:cNvPicPr>
            <p:nvPr/>
          </p:nvPicPr>
          <p:blipFill rotWithShape="1">
            <a:blip r:embed="rId3" cstate="print"/>
            <a:srcRect l="81518" t="87624" r="-5554" b="-921"/>
            <a:stretch/>
          </p:blipFill>
          <p:spPr bwMode="auto">
            <a:xfrm>
              <a:off x="7211682" y="1836394"/>
              <a:ext cx="1597535" cy="284343"/>
            </a:xfrm>
            <a:prstGeom prst="rect">
              <a:avLst/>
            </a:prstGeom>
            <a:noFill/>
            <a:ln w="9525">
              <a:noFill/>
              <a:miter lim="800000"/>
              <a:headEnd/>
              <a:tailEnd/>
            </a:ln>
          </p:spPr>
        </p:pic>
      </p:grpSp>
      <p:grpSp>
        <p:nvGrpSpPr>
          <p:cNvPr id="24" name="グループ化 23"/>
          <p:cNvGrpSpPr/>
          <p:nvPr/>
        </p:nvGrpSpPr>
        <p:grpSpPr>
          <a:xfrm>
            <a:off x="7151637" y="4365104"/>
            <a:ext cx="1677368" cy="307777"/>
            <a:chOff x="7164288" y="4880479"/>
            <a:chExt cx="1677368" cy="307777"/>
          </a:xfrm>
        </p:grpSpPr>
        <p:cxnSp>
          <p:nvCxnSpPr>
            <p:cNvPr id="22" name="直線コネクタ 21"/>
            <p:cNvCxnSpPr/>
            <p:nvPr/>
          </p:nvCxnSpPr>
          <p:spPr>
            <a:xfrm>
              <a:off x="7164288" y="5043286"/>
              <a:ext cx="5514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717433" y="4880479"/>
              <a:ext cx="1124223" cy="307777"/>
            </a:xfrm>
            <a:prstGeom prst="rect">
              <a:avLst/>
            </a:prstGeom>
            <a:noFill/>
          </p:spPr>
          <p:txBody>
            <a:bodyPr wrap="square" rtlCol="0">
              <a:spAutoFit/>
            </a:bodyPr>
            <a:lstStyle/>
            <a:p>
              <a:r>
                <a:rPr kumimoji="1" lang="en-US" altLang="ja-JP" sz="1400" dirty="0" smtClean="0"/>
                <a:t>observation</a:t>
              </a:r>
              <a:endParaRPr kumimoji="1" lang="ja-JP" altLang="en-US" sz="1400" dirty="0"/>
            </a:p>
          </p:txBody>
        </p:sp>
      </p:grpSp>
      <p:sp>
        <p:nvSpPr>
          <p:cNvPr id="25" name="テキスト ボックス 24"/>
          <p:cNvSpPr txBox="1"/>
          <p:nvPr/>
        </p:nvSpPr>
        <p:spPr>
          <a:xfrm>
            <a:off x="6948264" y="4725144"/>
            <a:ext cx="2195736" cy="1169551"/>
          </a:xfrm>
          <a:prstGeom prst="rect">
            <a:avLst/>
          </a:prstGeom>
          <a:noFill/>
        </p:spPr>
        <p:txBody>
          <a:bodyPr wrap="square" rtlCol="0">
            <a:spAutoFit/>
          </a:bodyPr>
          <a:lstStyle/>
          <a:p>
            <a:r>
              <a:rPr lang="ja-JP" altLang="en-US" sz="1400" dirty="0" smtClean="0"/>
              <a:t>図　上：積雪深の推移</a:t>
            </a:r>
            <a:endParaRPr lang="en-US" altLang="ja-JP" sz="1400" dirty="0" smtClean="0"/>
          </a:p>
          <a:p>
            <a:r>
              <a:rPr lang="ja-JP" altLang="en-US" sz="1400" dirty="0" smtClean="0"/>
              <a:t>中：気温のバイアスの推移</a:t>
            </a:r>
            <a:endParaRPr lang="en-US" altLang="ja-JP" sz="1400" dirty="0" smtClean="0"/>
          </a:p>
          <a:p>
            <a:r>
              <a:rPr lang="ja-JP" altLang="en-US" sz="1400" dirty="0" smtClean="0"/>
              <a:t>（未補正値）</a:t>
            </a:r>
            <a:endParaRPr lang="en-US" altLang="ja-JP" sz="1400" dirty="0" smtClean="0"/>
          </a:p>
          <a:p>
            <a:r>
              <a:rPr kumimoji="1" lang="ja-JP" altLang="en-US" sz="1400" dirty="0" smtClean="0"/>
              <a:t>下：アメダスの気温（未補正値）</a:t>
            </a:r>
            <a:endParaRPr kumimoji="1" lang="ja-JP" altLang="en-US" sz="1400" dirty="0"/>
          </a:p>
        </p:txBody>
      </p:sp>
    </p:spTree>
    <p:extLst>
      <p:ext uri="{BB962C8B-B14F-4D97-AF65-F5344CB8AC3E}">
        <p14:creationId xmlns="" xmlns:p14="http://schemas.microsoft.com/office/powerpoint/2010/main" val="4283504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wner\Documents\exp4\prec\spa\precm_me\WHOLE_TOHOKU_1457-3616.png"/>
          <p:cNvPicPr>
            <a:picLocks noChangeAspect="1" noChangeArrowheads="1"/>
          </p:cNvPicPr>
          <p:nvPr/>
        </p:nvPicPr>
        <p:blipFill>
          <a:blip r:embed="rId3" cstate="print"/>
          <a:srcRect l="7636" t="6870" r="71746" b="10495"/>
          <a:stretch>
            <a:fillRect/>
          </a:stretch>
        </p:blipFill>
        <p:spPr bwMode="auto">
          <a:xfrm>
            <a:off x="40944" y="548680"/>
            <a:ext cx="1944216" cy="6021288"/>
          </a:xfrm>
          <a:prstGeom prst="rect">
            <a:avLst/>
          </a:prstGeom>
          <a:noFill/>
        </p:spPr>
      </p:pic>
      <p:pic>
        <p:nvPicPr>
          <p:cNvPr id="20" name="図 19" descr="C:\Users\Owner\Documents\exp4\precm_me\WHOLE_TOHOKU_1457-3616.png"/>
          <p:cNvPicPr>
            <a:picLocks noChangeAspect="1"/>
          </p:cNvPicPr>
          <p:nvPr/>
        </p:nvPicPr>
        <p:blipFill rotWithShape="1">
          <a:blip r:embed="rId4" cstate="print"/>
          <a:srcRect l="17632" t="89542" r="7430" b="2715"/>
          <a:stretch/>
        </p:blipFill>
        <p:spPr bwMode="auto">
          <a:xfrm>
            <a:off x="1547664" y="6584924"/>
            <a:ext cx="3792947" cy="300956"/>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13</a:t>
            </a:fld>
            <a:endParaRPr kumimoji="1" lang="ja-JP" altLang="en-US" dirty="0"/>
          </a:p>
        </p:txBody>
      </p:sp>
      <p:sp>
        <p:nvSpPr>
          <p:cNvPr id="3"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月降水量のバイアス（</a:t>
            </a:r>
            <a:r>
              <a:rPr lang="en-US" altLang="ja-JP" sz="2800" b="1" dirty="0" smtClean="0">
                <a:latin typeface="メイリオ" panose="020B0604030504040204" pitchFamily="50" charset="-128"/>
                <a:ea typeface="メイリオ" panose="020B0604030504040204" pitchFamily="50" charset="-128"/>
              </a:rPr>
              <a:t>DJF</a:t>
            </a:r>
            <a:r>
              <a:rPr lang="ja-JP" altLang="en-US" sz="2800" b="1" dirty="0" smtClean="0">
                <a:latin typeface="メイリオ" panose="020B0604030504040204" pitchFamily="50" charset="-128"/>
                <a:ea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6444208" y="404664"/>
            <a:ext cx="2088232" cy="338554"/>
          </a:xfrm>
          <a:prstGeom prst="rect">
            <a:avLst/>
          </a:prstGeom>
          <a:noFill/>
        </p:spPr>
        <p:txBody>
          <a:bodyPr wrap="square" rtlCol="0">
            <a:spAutoFit/>
          </a:bodyPr>
          <a:lstStyle/>
          <a:p>
            <a:r>
              <a:rPr kumimoji="1" lang="en-US" altLang="ja-JP" sz="1600" b="1" dirty="0" smtClean="0"/>
              <a:t>APHRO_JP</a:t>
            </a:r>
            <a:endParaRPr kumimoji="1" lang="ja-JP" altLang="en-US" sz="1400" b="1" dirty="0"/>
          </a:p>
        </p:txBody>
      </p:sp>
      <p:sp>
        <p:nvSpPr>
          <p:cNvPr id="13" name="コンテンツ プレースホルダー 2"/>
          <p:cNvSpPr txBox="1">
            <a:spLocks/>
          </p:cNvSpPr>
          <p:nvPr/>
        </p:nvSpPr>
        <p:spPr>
          <a:xfrm>
            <a:off x="6084168" y="3861048"/>
            <a:ext cx="3059832" cy="271836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a:latin typeface="メイリオ" panose="020B0604030504040204" pitchFamily="50" charset="-128"/>
                <a:ea typeface="メイリオ" panose="020B0604030504040204" pitchFamily="50" charset="-128"/>
              </a:rPr>
              <a:t>太平洋側では</a:t>
            </a:r>
            <a:r>
              <a:rPr lang="ja-JP" altLang="en-US" sz="1800" dirty="0" smtClean="0">
                <a:latin typeface="メイリオ" panose="020B0604030504040204" pitchFamily="50" charset="-128"/>
                <a:ea typeface="メイリオ" panose="020B0604030504040204" pitchFamily="50" charset="-128"/>
              </a:rPr>
              <a:t>改善</a:t>
            </a:r>
            <a:endParaRPr lang="en-US" altLang="ja-JP" sz="1800" dirty="0">
              <a:latin typeface="メイリオ" panose="020B0604030504040204" pitchFamily="50" charset="-128"/>
              <a:ea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rPr>
              <a:t>日本</a:t>
            </a:r>
            <a:r>
              <a:rPr lang="ja-JP" altLang="en-US" sz="1800" dirty="0">
                <a:latin typeface="メイリオ" panose="020B0604030504040204" pitchFamily="50" charset="-128"/>
                <a:ea typeface="メイリオ" panose="020B0604030504040204" pitchFamily="50" charset="-128"/>
              </a:rPr>
              <a:t>海側沿岸部</a:t>
            </a:r>
            <a:r>
              <a:rPr lang="ja-JP" altLang="en-US" sz="1800" dirty="0" smtClean="0">
                <a:latin typeface="メイリオ" panose="020B0604030504040204" pitchFamily="50" charset="-128"/>
                <a:ea typeface="メイリオ" panose="020B0604030504040204" pitchFamily="50" charset="-128"/>
              </a:rPr>
              <a:t>では過小評価のまま</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rPr>
              <a:t>山地では降水量が増加したが、観測値とは単純に比較できない</a:t>
            </a:r>
            <a:endParaRPr lang="en-US" altLang="ja-JP" sz="1800" dirty="0" smtClean="0">
              <a:latin typeface="メイリオ" panose="020B0604030504040204" pitchFamily="50" charset="-128"/>
              <a:ea typeface="メイリオ" panose="020B0604030504040204" pitchFamily="50" charset="-128"/>
            </a:endParaRPr>
          </a:p>
          <a:p>
            <a:pPr>
              <a:buNone/>
            </a:pPr>
            <a:r>
              <a:rPr lang="ja-JP" altLang="en-US" sz="1800" dirty="0" smtClean="0">
                <a:solidFill>
                  <a:srgbClr val="FF0000"/>
                </a:solidFill>
                <a:latin typeface="メイリオ" panose="020B0604030504040204" pitchFamily="50" charset="-128"/>
                <a:ea typeface="メイリオ" panose="020B0604030504040204" pitchFamily="50" charset="-128"/>
              </a:rPr>
              <a:t>→積雪の分布と整合的</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a:buNone/>
            </a:pPr>
            <a:endParaRPr lang="en-US" altLang="ja-JP" sz="1800" dirty="0" smtClean="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6084168" y="6334780"/>
            <a:ext cx="2592288" cy="523220"/>
          </a:xfrm>
          <a:prstGeom prst="rect">
            <a:avLst/>
          </a:prstGeom>
          <a:noFill/>
        </p:spPr>
        <p:txBody>
          <a:bodyPr wrap="square" rtlCol="0">
            <a:spAutoFit/>
          </a:bodyPr>
          <a:lstStyle/>
          <a:p>
            <a:r>
              <a:rPr lang="ja-JP" altLang="en-US" sz="1400" dirty="0" smtClean="0"/>
              <a:t>図　月降水量の誤差と観測値（</a:t>
            </a:r>
            <a:r>
              <a:rPr lang="en-US" altLang="ja-JP" sz="1400" dirty="0" smtClean="0"/>
              <a:t> APHRO_JP </a:t>
            </a:r>
            <a:r>
              <a:rPr lang="ja-JP" altLang="en-US" sz="1400" dirty="0" smtClean="0"/>
              <a:t>）</a:t>
            </a:r>
            <a:endParaRPr kumimoji="1" lang="ja-JP" altLang="en-US" sz="1400" dirty="0"/>
          </a:p>
        </p:txBody>
      </p:sp>
      <p:pic>
        <p:nvPicPr>
          <p:cNvPr id="19" name="図 18" descr="C:\Users\Owner\Documents\exp4\precm\WHOLE_TOHOKU_obs_1457-3616.png"/>
          <p:cNvPicPr/>
          <p:nvPr/>
        </p:nvPicPr>
        <p:blipFill>
          <a:blip r:embed="rId5" cstate="print"/>
          <a:srcRect l="26508" t="90111" r="16769" b="2439"/>
          <a:stretch>
            <a:fillRect/>
          </a:stretch>
        </p:blipFill>
        <p:spPr bwMode="auto">
          <a:xfrm>
            <a:off x="5859335" y="3452763"/>
            <a:ext cx="3272790" cy="330835"/>
          </a:xfrm>
          <a:prstGeom prst="rect">
            <a:avLst/>
          </a:prstGeom>
          <a:noFill/>
          <a:ln w="9525">
            <a:noFill/>
            <a:miter lim="800000"/>
            <a:headEnd/>
            <a:tailEnd/>
          </a:ln>
        </p:spPr>
      </p:pic>
      <p:pic>
        <p:nvPicPr>
          <p:cNvPr id="22" name="Picture 2" descr="C:\Users\Owner\Documents\exp4\prec\spa\precm_me\WHOLE_TOHOKU_1457-3616.png"/>
          <p:cNvPicPr>
            <a:picLocks noChangeAspect="1" noChangeArrowheads="1"/>
          </p:cNvPicPr>
          <p:nvPr/>
        </p:nvPicPr>
        <p:blipFill>
          <a:blip r:embed="rId3" cstate="print"/>
          <a:srcRect l="39708" t="6870" r="39674" b="10495"/>
          <a:stretch>
            <a:fillRect/>
          </a:stretch>
        </p:blipFill>
        <p:spPr bwMode="auto">
          <a:xfrm>
            <a:off x="1952416" y="531264"/>
            <a:ext cx="1944216" cy="6021288"/>
          </a:xfrm>
          <a:prstGeom prst="rect">
            <a:avLst/>
          </a:prstGeom>
          <a:noFill/>
        </p:spPr>
      </p:pic>
      <p:pic>
        <p:nvPicPr>
          <p:cNvPr id="23" name="Picture 2" descr="C:\Users\Owner\Documents\exp4\prec\spa\precm_me\WHOLE_TOHOKU_1457-3616.png"/>
          <p:cNvPicPr>
            <a:picLocks noChangeAspect="1" noChangeArrowheads="1"/>
          </p:cNvPicPr>
          <p:nvPr/>
        </p:nvPicPr>
        <p:blipFill>
          <a:blip r:embed="rId3" cstate="print"/>
          <a:srcRect l="71216" t="6870" r="7402" b="10495"/>
          <a:stretch>
            <a:fillRect/>
          </a:stretch>
        </p:blipFill>
        <p:spPr bwMode="auto">
          <a:xfrm>
            <a:off x="3896632" y="521384"/>
            <a:ext cx="2016224" cy="6021288"/>
          </a:xfrm>
          <a:prstGeom prst="rect">
            <a:avLst/>
          </a:prstGeom>
          <a:noFill/>
        </p:spPr>
      </p:pic>
      <p:pic>
        <p:nvPicPr>
          <p:cNvPr id="6148" name="Picture 4" descr="C:\Users\Owner\Documents\exp4\prec\spa\precm\WHOLE_TOHOKU_obs_1457-3616.png"/>
          <p:cNvPicPr>
            <a:picLocks noChangeAspect="1" noChangeArrowheads="1"/>
          </p:cNvPicPr>
          <p:nvPr/>
        </p:nvPicPr>
        <p:blipFill>
          <a:blip r:embed="rId6" cstate="print"/>
          <a:srcRect l="7249" t="9782" r="72133" b="52988"/>
          <a:stretch>
            <a:fillRect/>
          </a:stretch>
        </p:blipFill>
        <p:spPr bwMode="auto">
          <a:xfrm>
            <a:off x="6241832" y="719992"/>
            <a:ext cx="1944216" cy="2712775"/>
          </a:xfrm>
          <a:prstGeom prst="rect">
            <a:avLst/>
          </a:prstGeom>
          <a:noFill/>
        </p:spPr>
      </p:pic>
    </p:spTree>
    <p:extLst>
      <p:ext uri="{BB962C8B-B14F-4D97-AF65-F5344CB8AC3E}">
        <p14:creationId xmlns="" xmlns:p14="http://schemas.microsoft.com/office/powerpoint/2010/main" val="4257031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14</a:t>
            </a:fld>
            <a:endParaRPr kumimoji="1" lang="ja-JP" altLang="en-US"/>
          </a:p>
        </p:txBody>
      </p:sp>
      <p:sp>
        <p:nvSpPr>
          <p:cNvPr id="4"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凝結水物質と風速の鉛直断面（</a:t>
            </a:r>
            <a:r>
              <a:rPr lang="en-US" altLang="ja-JP" sz="2800" b="1" dirty="0" smtClean="0">
                <a:latin typeface="メイリオ" panose="020B0604030504040204" pitchFamily="50" charset="-128"/>
                <a:ea typeface="メイリオ" panose="020B0604030504040204" pitchFamily="50" charset="-128"/>
              </a:rPr>
              <a:t>DJF</a:t>
            </a:r>
            <a:r>
              <a:rPr lang="ja-JP" altLang="en-US" sz="2800" b="1" dirty="0" smtClean="0">
                <a:latin typeface="メイリオ" panose="020B0604030504040204" pitchFamily="50" charset="-128"/>
                <a:ea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4716016" y="5903893"/>
            <a:ext cx="3960440" cy="738664"/>
          </a:xfrm>
          <a:prstGeom prst="rect">
            <a:avLst/>
          </a:prstGeom>
          <a:noFill/>
        </p:spPr>
        <p:txBody>
          <a:bodyPr wrap="square" rtlCol="0">
            <a:spAutoFit/>
          </a:bodyPr>
          <a:lstStyle/>
          <a:p>
            <a:r>
              <a:rPr lang="ja-JP" altLang="en-US" sz="1400" dirty="0" smtClean="0"/>
              <a:t>図　</a:t>
            </a:r>
            <a:r>
              <a:rPr lang="en-US" altLang="ja-JP" sz="1400" dirty="0" smtClean="0"/>
              <a:t>39.3deg.N</a:t>
            </a:r>
            <a:r>
              <a:rPr lang="ja-JP" altLang="en-US" sz="1400" dirty="0" smtClean="0"/>
              <a:t>（にかほ－横手－北上－釜石）における</a:t>
            </a:r>
            <a:r>
              <a:rPr lang="en-US" altLang="ja-JP" sz="1400" dirty="0" smtClean="0"/>
              <a:t>DJF</a:t>
            </a:r>
            <a:r>
              <a:rPr lang="ja-JP" altLang="en-US" sz="1400" dirty="0" smtClean="0"/>
              <a:t>の凝結水物質と風速場の鉛直断面図</a:t>
            </a:r>
            <a:endParaRPr lang="en-US" altLang="ja-JP" sz="1400" dirty="0" smtClean="0"/>
          </a:p>
          <a:p>
            <a:r>
              <a:rPr kumimoji="1" lang="ja-JP" altLang="en-US" sz="1400" dirty="0"/>
              <a:t>鉛直風は水平風に</a:t>
            </a:r>
            <a:r>
              <a:rPr kumimoji="1" lang="ja-JP" altLang="en-US" sz="1400" dirty="0" smtClean="0"/>
              <a:t>対して</a:t>
            </a:r>
            <a:r>
              <a:rPr kumimoji="1" lang="en-US" altLang="ja-JP" sz="1400" dirty="0" smtClean="0"/>
              <a:t>50</a:t>
            </a:r>
            <a:r>
              <a:rPr kumimoji="1" lang="ja-JP" altLang="en-US" sz="1400" dirty="0" smtClean="0"/>
              <a:t>倍に強調している</a:t>
            </a:r>
            <a:endParaRPr kumimoji="1" lang="ja-JP" altLang="en-US" sz="1400" dirty="0"/>
          </a:p>
        </p:txBody>
      </p:sp>
      <p:sp>
        <p:nvSpPr>
          <p:cNvPr id="7" name="コンテンツ プレースホルダー 2"/>
          <p:cNvSpPr txBox="1">
            <a:spLocks/>
          </p:cNvSpPr>
          <p:nvPr/>
        </p:nvSpPr>
        <p:spPr>
          <a:xfrm>
            <a:off x="4499992" y="764704"/>
            <a:ext cx="4644008" cy="316835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None/>
            </a:pPr>
            <a:r>
              <a:rPr lang="ja-JP" altLang="en-US" sz="1800" dirty="0" smtClean="0">
                <a:latin typeface="メイリオ" panose="020B0604030504040204" pitchFamily="50" charset="-128"/>
                <a:ea typeface="メイリオ" panose="020B0604030504040204" pitchFamily="50" charset="-128"/>
              </a:rPr>
              <a:t>　森林の大きな粗度</a:t>
            </a:r>
            <a:endParaRPr lang="en-US" altLang="ja-JP" sz="1800" dirty="0" smtClean="0">
              <a:latin typeface="メイリオ" panose="020B0604030504040204" pitchFamily="50" charset="-128"/>
              <a:ea typeface="メイリオ" panose="020B0604030504040204" pitchFamily="50" charset="-128"/>
            </a:endParaRPr>
          </a:p>
          <a:p>
            <a:pPr>
              <a:buNone/>
            </a:pPr>
            <a:r>
              <a:rPr lang="ja-JP" altLang="en-US" sz="1800" dirty="0" smtClean="0">
                <a:latin typeface="メイリオ" panose="020B0604030504040204" pitchFamily="50" charset="-128"/>
                <a:ea typeface="メイリオ" panose="020B0604030504040204" pitchFamily="50" charset="-128"/>
              </a:rPr>
              <a:t>　→下層風の弱化</a:t>
            </a:r>
            <a:endParaRPr lang="en-US" altLang="ja-JP" sz="1800" dirty="0" smtClean="0">
              <a:latin typeface="メイリオ" panose="020B0604030504040204" pitchFamily="50" charset="-128"/>
              <a:ea typeface="メイリオ" panose="020B0604030504040204" pitchFamily="50" charset="-128"/>
            </a:endParaRPr>
          </a:p>
          <a:p>
            <a:pPr>
              <a:buNone/>
            </a:pPr>
            <a:r>
              <a:rPr lang="ja-JP" altLang="en-US" sz="1800" dirty="0" smtClean="0">
                <a:latin typeface="メイリオ" panose="020B0604030504040204" pitchFamily="50" charset="-128"/>
                <a:ea typeface="メイリオ" panose="020B0604030504040204" pitchFamily="50" charset="-128"/>
              </a:rPr>
              <a:t>　→海岸線での収束強化</a:t>
            </a:r>
            <a:endParaRPr lang="en-US" altLang="ja-JP" sz="1800" dirty="0" smtClean="0">
              <a:latin typeface="メイリオ" panose="020B0604030504040204" pitchFamily="50" charset="-128"/>
              <a:ea typeface="メイリオ" panose="020B0604030504040204" pitchFamily="50" charset="-128"/>
            </a:endParaRPr>
          </a:p>
          <a:p>
            <a:pPr>
              <a:buNone/>
            </a:pPr>
            <a:r>
              <a:rPr lang="ja-JP" altLang="en-US" sz="1800" dirty="0" smtClean="0">
                <a:latin typeface="メイリオ" panose="020B0604030504040204" pitchFamily="50" charset="-128"/>
                <a:ea typeface="メイリオ" panose="020B0604030504040204" pitchFamily="50" charset="-128"/>
              </a:rPr>
              <a:t>　→上昇流強化</a:t>
            </a:r>
            <a:endParaRPr lang="en-US" altLang="ja-JP" sz="1800" dirty="0" smtClean="0">
              <a:latin typeface="メイリオ" panose="020B0604030504040204" pitchFamily="50" charset="-128"/>
              <a:ea typeface="メイリオ" panose="020B0604030504040204" pitchFamily="50" charset="-128"/>
            </a:endParaRPr>
          </a:p>
          <a:p>
            <a:pPr>
              <a:buNone/>
            </a:pPr>
            <a:r>
              <a:rPr lang="ja-JP" altLang="en-US" sz="1800" dirty="0" smtClean="0">
                <a:latin typeface="メイリオ" panose="020B0604030504040204" pitchFamily="50" charset="-128"/>
                <a:ea typeface="メイリオ" panose="020B0604030504040204" pitchFamily="50" charset="-128"/>
              </a:rPr>
              <a:t>　→降水増加</a:t>
            </a:r>
            <a:endParaRPr lang="en-US" altLang="ja-JP" sz="1800" dirty="0" smtClean="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7586456" y="5373216"/>
            <a:ext cx="1882087" cy="276999"/>
          </a:xfrm>
          <a:prstGeom prst="rect">
            <a:avLst/>
          </a:prstGeom>
          <a:noFill/>
        </p:spPr>
        <p:txBody>
          <a:bodyPr wrap="square" rtlCol="0">
            <a:spAutoFit/>
          </a:bodyPr>
          <a:lstStyle/>
          <a:p>
            <a:r>
              <a:rPr kumimoji="1" lang="ja-JP" altLang="en-US" sz="1200" dirty="0" smtClean="0"/>
              <a:t>凝結水物質（差） </a:t>
            </a:r>
            <a:r>
              <a:rPr kumimoji="1" lang="en-US" altLang="ja-JP" sz="1200" dirty="0" smtClean="0"/>
              <a:t>[g/kg]</a:t>
            </a:r>
            <a:endParaRPr kumimoji="1" lang="ja-JP" altLang="en-US" sz="1200" dirty="0"/>
          </a:p>
        </p:txBody>
      </p:sp>
      <p:sp>
        <p:nvSpPr>
          <p:cNvPr id="16" name="テキスト ボックス 15"/>
          <p:cNvSpPr txBox="1"/>
          <p:nvPr/>
        </p:nvSpPr>
        <p:spPr>
          <a:xfrm>
            <a:off x="5724128" y="4941168"/>
            <a:ext cx="2008185" cy="276999"/>
          </a:xfrm>
          <a:prstGeom prst="rect">
            <a:avLst/>
          </a:prstGeom>
          <a:noFill/>
        </p:spPr>
        <p:txBody>
          <a:bodyPr wrap="square" rtlCol="0">
            <a:spAutoFit/>
          </a:bodyPr>
          <a:lstStyle/>
          <a:p>
            <a:r>
              <a:rPr kumimoji="1" lang="ja-JP" altLang="en-US" sz="1200" dirty="0" smtClean="0"/>
              <a:t>風速（差） </a:t>
            </a:r>
            <a:r>
              <a:rPr kumimoji="1" lang="en-US" altLang="ja-JP" sz="1200" dirty="0" smtClean="0"/>
              <a:t>[m/s]</a:t>
            </a:r>
            <a:endParaRPr kumimoji="1" lang="ja-JP" altLang="en-US" sz="1200" dirty="0"/>
          </a:p>
        </p:txBody>
      </p:sp>
      <p:pic>
        <p:nvPicPr>
          <p:cNvPr id="8195" name="Picture 3" descr="C:\Users\Owner\Documents\exp4\prec\cross_sec\cndns_w\09z01dec2005-09z01mar2006.png"/>
          <p:cNvPicPr>
            <a:picLocks noChangeAspect="1" noChangeArrowheads="1"/>
          </p:cNvPicPr>
          <p:nvPr/>
        </p:nvPicPr>
        <p:blipFill>
          <a:blip r:embed="rId3" cstate="print"/>
          <a:srcRect l="1718" t="8894" r="50866" b="65021"/>
          <a:stretch>
            <a:fillRect/>
          </a:stretch>
        </p:blipFill>
        <p:spPr bwMode="auto">
          <a:xfrm>
            <a:off x="1" y="713739"/>
            <a:ext cx="4471210" cy="1900716"/>
          </a:xfrm>
          <a:prstGeom prst="rect">
            <a:avLst/>
          </a:prstGeom>
          <a:noFill/>
        </p:spPr>
      </p:pic>
      <p:pic>
        <p:nvPicPr>
          <p:cNvPr id="8194" name="Picture 2" descr="C:\Users\Owner\Documents\exp4\prec\cross_sec\cndns_w\09z01dec2005-09z01mar2006_diff.png"/>
          <p:cNvPicPr>
            <a:picLocks noChangeAspect="1" noChangeArrowheads="1"/>
          </p:cNvPicPr>
          <p:nvPr/>
        </p:nvPicPr>
        <p:blipFill>
          <a:blip r:embed="rId4" cstate="print"/>
          <a:srcRect l="3775" t="8893" r="49491" b="64131"/>
          <a:stretch>
            <a:fillRect/>
          </a:stretch>
        </p:blipFill>
        <p:spPr bwMode="auto">
          <a:xfrm>
            <a:off x="27298" y="4878800"/>
            <a:ext cx="4406900" cy="1965640"/>
          </a:xfrm>
          <a:prstGeom prst="rect">
            <a:avLst/>
          </a:prstGeom>
          <a:noFill/>
        </p:spPr>
      </p:pic>
      <p:pic>
        <p:nvPicPr>
          <p:cNvPr id="17" name="Picture 3" descr="C:\Users\Owner\Documents\exp4\prec\cross_sec\cndns_w\09z01dec2005-09z01mar2006.png"/>
          <p:cNvPicPr>
            <a:picLocks noChangeAspect="1" noChangeArrowheads="1"/>
          </p:cNvPicPr>
          <p:nvPr/>
        </p:nvPicPr>
        <p:blipFill>
          <a:blip r:embed="rId3" cstate="print"/>
          <a:srcRect l="50429" t="8894" r="2151" b="65021"/>
          <a:stretch>
            <a:fillRect/>
          </a:stretch>
        </p:blipFill>
        <p:spPr bwMode="auto">
          <a:xfrm>
            <a:off x="13650" y="2794576"/>
            <a:ext cx="4471587" cy="1900716"/>
          </a:xfrm>
          <a:prstGeom prst="rect">
            <a:avLst/>
          </a:prstGeom>
          <a:noFill/>
        </p:spPr>
      </p:pic>
      <p:sp>
        <p:nvSpPr>
          <p:cNvPr id="10" name="テキスト ボックス 9"/>
          <p:cNvSpPr txBox="1"/>
          <p:nvPr/>
        </p:nvSpPr>
        <p:spPr>
          <a:xfrm>
            <a:off x="539552" y="463024"/>
            <a:ext cx="2088232" cy="338554"/>
          </a:xfrm>
          <a:prstGeom prst="rect">
            <a:avLst/>
          </a:prstGeom>
          <a:noFill/>
        </p:spPr>
        <p:txBody>
          <a:bodyPr wrap="square" rtlCol="0">
            <a:spAutoFit/>
          </a:bodyPr>
          <a:lstStyle/>
          <a:p>
            <a:r>
              <a:rPr kumimoji="1" lang="en-US" altLang="ja-JP" sz="1600" b="1" dirty="0" smtClean="0"/>
              <a:t>25km, with </a:t>
            </a:r>
            <a:r>
              <a:rPr kumimoji="1" lang="en-US" altLang="ja-JP" sz="1600" b="1" dirty="0" err="1" smtClean="0"/>
              <a:t>SiB</a:t>
            </a:r>
            <a:endParaRPr kumimoji="1" lang="ja-JP" altLang="en-US" sz="1400" b="1" dirty="0"/>
          </a:p>
        </p:txBody>
      </p:sp>
      <p:sp>
        <p:nvSpPr>
          <p:cNvPr id="18" name="テキスト ボックス 17"/>
          <p:cNvSpPr txBox="1"/>
          <p:nvPr/>
        </p:nvSpPr>
        <p:spPr>
          <a:xfrm>
            <a:off x="539552" y="2564904"/>
            <a:ext cx="2088232" cy="338554"/>
          </a:xfrm>
          <a:prstGeom prst="rect">
            <a:avLst/>
          </a:prstGeom>
          <a:noFill/>
        </p:spPr>
        <p:txBody>
          <a:bodyPr wrap="square" rtlCol="0">
            <a:spAutoFit/>
          </a:bodyPr>
          <a:lstStyle/>
          <a:p>
            <a:r>
              <a:rPr kumimoji="1" lang="en-US" altLang="ja-JP" sz="1600" b="1" dirty="0" smtClean="0"/>
              <a:t>25km, no </a:t>
            </a:r>
            <a:r>
              <a:rPr kumimoji="1" lang="en-US" altLang="ja-JP" sz="1600" b="1" dirty="0" err="1" smtClean="0"/>
              <a:t>SiB</a:t>
            </a:r>
            <a:endParaRPr kumimoji="1" lang="ja-JP" altLang="en-US" sz="1400" b="1" dirty="0"/>
          </a:p>
        </p:txBody>
      </p:sp>
      <p:sp>
        <p:nvSpPr>
          <p:cNvPr id="19" name="テキスト ボックス 18"/>
          <p:cNvSpPr txBox="1"/>
          <p:nvPr/>
        </p:nvSpPr>
        <p:spPr>
          <a:xfrm>
            <a:off x="539552" y="4653136"/>
            <a:ext cx="3015952" cy="338554"/>
          </a:xfrm>
          <a:prstGeom prst="rect">
            <a:avLst/>
          </a:prstGeom>
          <a:noFill/>
        </p:spPr>
        <p:txBody>
          <a:bodyPr wrap="square" rtlCol="0">
            <a:spAutoFit/>
          </a:bodyPr>
          <a:lstStyle/>
          <a:p>
            <a:r>
              <a:rPr kumimoji="1" lang="en-US" altLang="ja-JP" sz="1600" b="1" dirty="0" smtClean="0"/>
              <a:t>25km, with </a:t>
            </a:r>
            <a:r>
              <a:rPr kumimoji="1" lang="en-US" altLang="ja-JP" sz="1600" b="1" dirty="0" err="1" smtClean="0"/>
              <a:t>SiB</a:t>
            </a:r>
            <a:r>
              <a:rPr kumimoji="1" lang="en-US" altLang="ja-JP" sz="1600" b="1" dirty="0" smtClean="0"/>
              <a:t> – no </a:t>
            </a:r>
            <a:r>
              <a:rPr kumimoji="1" lang="en-US" altLang="ja-JP" sz="1600" b="1" dirty="0" err="1" smtClean="0"/>
              <a:t>SiB</a:t>
            </a:r>
            <a:endParaRPr kumimoji="1" lang="ja-JP" altLang="en-US" sz="1400" b="1" dirty="0"/>
          </a:p>
        </p:txBody>
      </p:sp>
      <p:pic>
        <p:nvPicPr>
          <p:cNvPr id="20" name="Picture 2" descr="C:\Users\Owner\Documents\exp4\prec\cross_sec\cndns_w\09z01dec2005-09z01mar2006_diff.png"/>
          <p:cNvPicPr>
            <a:picLocks noChangeAspect="1" noChangeArrowheads="1"/>
          </p:cNvPicPr>
          <p:nvPr/>
        </p:nvPicPr>
        <p:blipFill>
          <a:blip r:embed="rId4" cstate="print"/>
          <a:srcRect l="30879" t="36563" r="57667" b="59484"/>
          <a:stretch>
            <a:fillRect/>
          </a:stretch>
        </p:blipFill>
        <p:spPr bwMode="auto">
          <a:xfrm>
            <a:off x="4716016" y="4941168"/>
            <a:ext cx="1080120" cy="288032"/>
          </a:xfrm>
          <a:prstGeom prst="rect">
            <a:avLst/>
          </a:prstGeom>
          <a:noFill/>
        </p:spPr>
      </p:pic>
      <p:pic>
        <p:nvPicPr>
          <p:cNvPr id="21" name="Picture 2" descr="C:\Users\Owner\Documents\exp4\prec\cross_sec\cndns_w\09z01dec2005-09z01mar2006_diff.png"/>
          <p:cNvPicPr>
            <a:picLocks noChangeAspect="1" noChangeArrowheads="1"/>
          </p:cNvPicPr>
          <p:nvPr/>
        </p:nvPicPr>
        <p:blipFill>
          <a:blip r:embed="rId5" cstate="print"/>
          <a:srcRect l="44624" t="91905" r="9560" b="2165"/>
          <a:stretch>
            <a:fillRect/>
          </a:stretch>
        </p:blipFill>
        <p:spPr bwMode="auto">
          <a:xfrm>
            <a:off x="4788024" y="5301208"/>
            <a:ext cx="2880223" cy="288065"/>
          </a:xfrm>
          <a:prstGeom prst="rect">
            <a:avLst/>
          </a:prstGeom>
          <a:noFill/>
        </p:spPr>
      </p:pic>
      <p:pic>
        <p:nvPicPr>
          <p:cNvPr id="22" name="Picture 3" descr="C:\Users\Owner\Documents\exp4\prec\cross_sec\cndns_w\09z01dec2005-09z01mar2006.png"/>
          <p:cNvPicPr>
            <a:picLocks noChangeAspect="1" noChangeArrowheads="1"/>
          </p:cNvPicPr>
          <p:nvPr/>
        </p:nvPicPr>
        <p:blipFill>
          <a:blip r:embed="rId3" cstate="print"/>
          <a:srcRect l="78683" t="93882" r="18262" b="2165"/>
          <a:stretch>
            <a:fillRect/>
          </a:stretch>
        </p:blipFill>
        <p:spPr bwMode="auto">
          <a:xfrm>
            <a:off x="4873680" y="4001296"/>
            <a:ext cx="288032" cy="288032"/>
          </a:xfrm>
          <a:prstGeom prst="rect">
            <a:avLst/>
          </a:prstGeom>
          <a:noFill/>
        </p:spPr>
      </p:pic>
      <p:pic>
        <p:nvPicPr>
          <p:cNvPr id="23" name="Picture 3" descr="C:\Users\Owner\Documents\exp4\prec\cross_sec\cndns_w\09z01dec2005-09z01mar2006.png"/>
          <p:cNvPicPr>
            <a:picLocks noChangeAspect="1" noChangeArrowheads="1"/>
          </p:cNvPicPr>
          <p:nvPr/>
        </p:nvPicPr>
        <p:blipFill>
          <a:blip r:embed="rId6" cstate="print"/>
          <a:srcRect l="27423" t="92020" r="27516" b="2446"/>
          <a:stretch>
            <a:fillRect/>
          </a:stretch>
        </p:blipFill>
        <p:spPr bwMode="auto">
          <a:xfrm>
            <a:off x="4828968" y="4289328"/>
            <a:ext cx="2832760" cy="268828"/>
          </a:xfrm>
          <a:prstGeom prst="rect">
            <a:avLst/>
          </a:prstGeom>
          <a:noFill/>
        </p:spPr>
      </p:pic>
      <p:sp>
        <p:nvSpPr>
          <p:cNvPr id="24" name="テキスト ボックス 23"/>
          <p:cNvSpPr txBox="1"/>
          <p:nvPr/>
        </p:nvSpPr>
        <p:spPr>
          <a:xfrm>
            <a:off x="5062408" y="3946704"/>
            <a:ext cx="2008185" cy="276999"/>
          </a:xfrm>
          <a:prstGeom prst="rect">
            <a:avLst/>
          </a:prstGeom>
          <a:noFill/>
        </p:spPr>
        <p:txBody>
          <a:bodyPr wrap="square" rtlCol="0">
            <a:spAutoFit/>
          </a:bodyPr>
          <a:lstStyle/>
          <a:p>
            <a:r>
              <a:rPr kumimoji="1" lang="ja-JP" altLang="en-US" sz="1200" dirty="0" smtClean="0"/>
              <a:t>風速 </a:t>
            </a:r>
            <a:r>
              <a:rPr kumimoji="1" lang="en-US" altLang="ja-JP" sz="1200" dirty="0" smtClean="0"/>
              <a:t>[m/s]</a:t>
            </a:r>
            <a:endParaRPr kumimoji="1" lang="ja-JP" altLang="en-US" sz="1200" dirty="0"/>
          </a:p>
        </p:txBody>
      </p:sp>
      <p:sp>
        <p:nvSpPr>
          <p:cNvPr id="25" name="テキスト ボックス 24"/>
          <p:cNvSpPr txBox="1"/>
          <p:nvPr/>
        </p:nvSpPr>
        <p:spPr>
          <a:xfrm>
            <a:off x="7465968" y="4365104"/>
            <a:ext cx="1475656" cy="288032"/>
          </a:xfrm>
          <a:prstGeom prst="rect">
            <a:avLst/>
          </a:prstGeom>
          <a:noFill/>
        </p:spPr>
        <p:txBody>
          <a:bodyPr wrap="square" rtlCol="0">
            <a:spAutoFit/>
          </a:bodyPr>
          <a:lstStyle/>
          <a:p>
            <a:r>
              <a:rPr kumimoji="1" lang="ja-JP" altLang="en-US" sz="1200" dirty="0" smtClean="0"/>
              <a:t>凝結水物質 </a:t>
            </a:r>
            <a:r>
              <a:rPr kumimoji="1" lang="en-US" altLang="ja-JP" sz="1200" dirty="0" smtClean="0"/>
              <a:t>[g/kg]</a:t>
            </a:r>
            <a:endParaRPr kumimoji="1" lang="ja-JP" altLang="en-US" sz="1200" dirty="0"/>
          </a:p>
        </p:txBody>
      </p:sp>
    </p:spTree>
    <p:extLst>
      <p:ext uri="{BB962C8B-B14F-4D97-AF65-F5344CB8AC3E}">
        <p14:creationId xmlns="" xmlns:p14="http://schemas.microsoft.com/office/powerpoint/2010/main" val="2585426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まとめ・結論</a:t>
            </a:r>
            <a:endParaRPr lang="ja-JP" altLang="en-US" sz="2800" b="1" dirty="0">
              <a:latin typeface="メイリオ" panose="020B0604030504040204" pitchFamily="50" charset="-128"/>
              <a:ea typeface="メイリオ" panose="020B0604030504040204" pitchFamily="50" charset="-128"/>
            </a:endParaRPr>
          </a:p>
        </p:txBody>
      </p:sp>
      <p:sp>
        <p:nvSpPr>
          <p:cNvPr id="3" name="コンテンツ プレースホルダー 2"/>
          <p:cNvSpPr txBox="1">
            <a:spLocks/>
          </p:cNvSpPr>
          <p:nvPr/>
        </p:nvSpPr>
        <p:spPr>
          <a:xfrm>
            <a:off x="457200" y="548680"/>
            <a:ext cx="8075240" cy="540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000" dirty="0" smtClean="0">
                <a:latin typeface="メイリオ" panose="020B0604030504040204" pitchFamily="50" charset="-128"/>
                <a:ea typeface="メイリオ" panose="020B0604030504040204" pitchFamily="50" charset="-128"/>
              </a:rPr>
              <a:t>気温</a:t>
            </a:r>
            <a:endParaRPr lang="en-US" altLang="ja-JP" sz="24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a:t>
            </a:r>
            <a:r>
              <a:rPr lang="en-US" altLang="ja-JP" sz="1600" dirty="0" err="1" smtClean="0">
                <a:latin typeface="メイリオ" panose="020B0604030504040204" pitchFamily="50" charset="-128"/>
                <a:ea typeface="メイリオ" panose="020B0604030504040204" pitchFamily="50" charset="-128"/>
              </a:rPr>
              <a:t>SiB</a:t>
            </a:r>
            <a:r>
              <a:rPr lang="ja-JP" altLang="en-US" sz="1600" dirty="0" smtClean="0">
                <a:latin typeface="メイリオ" panose="020B0604030504040204" pitchFamily="50" charset="-128"/>
                <a:ea typeface="メイリオ" panose="020B0604030504040204" pitchFamily="50" charset="-128"/>
              </a:rPr>
              <a:t>を用いると平板モデルを用いたときと比べて低温側にシフトする。特に、高解像度モデルでは積雪期の内陸盆地では低温バイアスが顕著であった。</a:t>
            </a:r>
            <a:endParaRPr lang="en-US" altLang="ja-JP" sz="16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低温バイアスは高度に依存しておらず、また積雪期に顕著に現れることから、</a:t>
            </a:r>
            <a:r>
              <a:rPr lang="en-US" altLang="ja-JP" sz="1600" dirty="0" err="1" smtClean="0">
                <a:latin typeface="メイリオ" panose="020B0604030504040204" pitchFamily="50" charset="-128"/>
                <a:ea typeface="メイリオ" panose="020B0604030504040204" pitchFamily="50" charset="-128"/>
              </a:rPr>
              <a:t>SiB</a:t>
            </a:r>
            <a:r>
              <a:rPr lang="ja-JP" altLang="en-US" sz="1600" dirty="0" smtClean="0">
                <a:latin typeface="メイリオ" panose="020B0604030504040204" pitchFamily="50" charset="-128"/>
                <a:ea typeface="メイリオ" panose="020B0604030504040204" pitchFamily="50" charset="-128"/>
              </a:rPr>
              <a:t>の積雪サブモデルに関連する誤差と考えられる。</a:t>
            </a:r>
            <a:endParaRPr lang="en-US" altLang="ja-JP" sz="16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降水量</a:t>
            </a:r>
            <a:endParaRPr lang="en-US" altLang="ja-JP" sz="20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rPr>
              <a:t>1km</a:t>
            </a:r>
            <a:r>
              <a:rPr lang="ja-JP" altLang="en-US" sz="1600" dirty="0" err="1" smtClean="0">
                <a:latin typeface="メイリオ" panose="020B0604030504040204" pitchFamily="50" charset="-128"/>
                <a:ea typeface="メイリオ" panose="020B0604030504040204" pitchFamily="50" charset="-128"/>
              </a:rPr>
              <a:t>まで</a:t>
            </a:r>
            <a:r>
              <a:rPr lang="ja-JP" altLang="en-US" sz="1600" dirty="0" smtClean="0">
                <a:latin typeface="メイリオ" panose="020B0604030504040204" pitchFamily="50" charset="-128"/>
                <a:ea typeface="メイリオ" panose="020B0604030504040204" pitchFamily="50" charset="-128"/>
              </a:rPr>
              <a:t>ダウンスケーリングすることで太平洋側の過剰な降水が解消された。対して、日本海側の降水量は不足したままであった。山地では降水量が増加した。</a:t>
            </a:r>
            <a:endParaRPr lang="en-US" altLang="ja-JP" sz="16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陸面過程の違いによる降水量差は、粗度の違いが原因として考えられる。</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積雪</a:t>
            </a:r>
            <a:endParaRPr lang="en-US" altLang="ja-JP" sz="24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高解像度化によって積雪分布をより現実的に再現した。</a:t>
            </a:r>
            <a:endParaRPr lang="en-US" altLang="ja-JP" sz="16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降水量の再現性が積雪の再現性に大きな影響を及ぼしている。</a:t>
            </a:r>
            <a:endParaRPr lang="en-US" altLang="ja-JP" sz="1600" dirty="0" smtClean="0">
              <a:latin typeface="メイリオ" panose="020B0604030504040204" pitchFamily="50" charset="-128"/>
              <a:ea typeface="メイリオ" panose="020B0604030504040204" pitchFamily="50" charset="-128"/>
            </a:endParaRPr>
          </a:p>
          <a:p>
            <a:pPr marL="457200" lvl="1" indent="0"/>
            <a:r>
              <a:rPr lang="ja-JP" altLang="en-US" sz="1600" dirty="0" smtClean="0">
                <a:latin typeface="メイリオ" panose="020B0604030504040204" pitchFamily="50" charset="-128"/>
                <a:ea typeface="メイリオ" panose="020B0604030504040204" pitchFamily="50" charset="-128"/>
              </a:rPr>
              <a:t>　気温は</a:t>
            </a:r>
            <a:r>
              <a:rPr lang="en-US" altLang="ja-JP" sz="1600" dirty="0" smtClean="0">
                <a:latin typeface="メイリオ" panose="020B0604030504040204" pitchFamily="50" charset="-128"/>
                <a:ea typeface="メイリオ" panose="020B0604030504040204" pitchFamily="50" charset="-128"/>
              </a:rPr>
              <a:t>12</a:t>
            </a:r>
            <a:r>
              <a:rPr lang="ja-JP" altLang="en-US" sz="1600" dirty="0" smtClean="0">
                <a:latin typeface="メイリオ" panose="020B0604030504040204" pitchFamily="50" charset="-128"/>
                <a:ea typeface="メイリオ" panose="020B0604030504040204" pitchFamily="50" charset="-128"/>
              </a:rPr>
              <a:t>月初旬の雨雪判別に影響を及ぼしたのみ。</a:t>
            </a:r>
            <a:endParaRPr lang="en-US" altLang="ja-JP" sz="2000" dirty="0" smtClean="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3E266E7C-9797-4F35-8ED9-AAD037562A70}" type="slidenum">
              <a:rPr kumimoji="1" lang="ja-JP" altLang="en-US" smtClean="0"/>
              <a:pPr/>
              <a:t>15</a:t>
            </a:fld>
            <a:endParaRPr kumimoji="1" lang="ja-JP" altLang="en-US"/>
          </a:p>
        </p:txBody>
      </p:sp>
      <p:sp>
        <p:nvSpPr>
          <p:cNvPr id="5" name="テキスト ボックス 4"/>
          <p:cNvSpPr txBox="1"/>
          <p:nvPr/>
        </p:nvSpPr>
        <p:spPr>
          <a:xfrm>
            <a:off x="485546" y="4843693"/>
            <a:ext cx="8172908" cy="1631216"/>
          </a:xfrm>
          <a:prstGeom prst="rect">
            <a:avLst/>
          </a:prstGeom>
          <a:solidFill>
            <a:schemeClr val="accent1">
              <a:lumMod val="20000"/>
              <a:lumOff val="80000"/>
            </a:schemeClr>
          </a:solidFill>
        </p:spPr>
        <p:txBody>
          <a:bodyPr wrap="square" rtlCol="0">
            <a:spAutoFit/>
          </a:bodyPr>
          <a:lstStyle/>
          <a:p>
            <a:r>
              <a:rPr lang="ja-JP" altLang="en-US" sz="2000" dirty="0">
                <a:latin typeface="メイリオ" pitchFamily="50" charset="-128"/>
                <a:ea typeface="メイリオ" pitchFamily="50" charset="-128"/>
              </a:rPr>
              <a:t>高解像度モデル</a:t>
            </a:r>
            <a:r>
              <a:rPr lang="ja-JP" altLang="en-US" sz="2000" dirty="0" smtClean="0">
                <a:latin typeface="メイリオ" pitchFamily="50" charset="-128"/>
                <a:ea typeface="メイリオ" pitchFamily="50" charset="-128"/>
              </a:rPr>
              <a:t>は積雪の分布をより</a:t>
            </a:r>
            <a:r>
              <a:rPr lang="ja-JP" altLang="en-US" sz="2000" dirty="0">
                <a:latin typeface="メイリオ" pitchFamily="50" charset="-128"/>
                <a:ea typeface="メイリオ" pitchFamily="50" charset="-128"/>
              </a:rPr>
              <a:t>正確</a:t>
            </a:r>
            <a:r>
              <a:rPr lang="ja-JP" altLang="en-US" sz="2000" dirty="0" smtClean="0">
                <a:latin typeface="メイリオ" pitchFamily="50" charset="-128"/>
                <a:ea typeface="メイリオ" pitchFamily="50" charset="-128"/>
              </a:rPr>
              <a:t>に再現</a:t>
            </a:r>
            <a:r>
              <a:rPr lang="ja-JP" altLang="en-US" sz="2000" dirty="0">
                <a:latin typeface="メイリオ" pitchFamily="50" charset="-128"/>
                <a:ea typeface="メイリオ" pitchFamily="50" charset="-128"/>
              </a:rPr>
              <a:t>し、積雪水資源予測に</a:t>
            </a:r>
            <a:r>
              <a:rPr lang="ja-JP" altLang="en-US" sz="2000" dirty="0" smtClean="0">
                <a:latin typeface="メイリオ" pitchFamily="50" charset="-128"/>
                <a:ea typeface="メイリオ" pitchFamily="50" charset="-128"/>
              </a:rPr>
              <a:t>おける力学的</a:t>
            </a:r>
            <a:r>
              <a:rPr lang="ja-JP" altLang="en-US" sz="2000" dirty="0">
                <a:latin typeface="メイリオ" pitchFamily="50" charset="-128"/>
                <a:ea typeface="メイリオ" pitchFamily="50" charset="-128"/>
              </a:rPr>
              <a:t>ダウンスケーリングの</a:t>
            </a:r>
            <a:r>
              <a:rPr lang="ja-JP" altLang="en-US" sz="2000" dirty="0" smtClean="0">
                <a:latin typeface="メイリオ" pitchFamily="50" charset="-128"/>
                <a:ea typeface="メイリオ" pitchFamily="50" charset="-128"/>
              </a:rPr>
              <a:t>有効性が示された。</a:t>
            </a:r>
            <a:endParaRPr lang="en-US" altLang="ja-JP" sz="2000" dirty="0" smtClean="0">
              <a:latin typeface="メイリオ" pitchFamily="50" charset="-128"/>
              <a:ea typeface="メイリオ" pitchFamily="50" charset="-128"/>
            </a:endParaRPr>
          </a:p>
          <a:p>
            <a:r>
              <a:rPr lang="ja-JP" altLang="en-US" sz="2000" dirty="0" smtClean="0">
                <a:latin typeface="メイリオ" pitchFamily="50" charset="-128"/>
                <a:ea typeface="メイリオ" pitchFamily="50" charset="-128"/>
              </a:rPr>
              <a:t>しかし、降水量の誤差</a:t>
            </a:r>
            <a:r>
              <a:rPr lang="ja-JP" altLang="en-US" sz="2000" dirty="0">
                <a:latin typeface="メイリオ" pitchFamily="50" charset="-128"/>
                <a:ea typeface="メイリオ" pitchFamily="50" charset="-128"/>
              </a:rPr>
              <a:t>によって、</a:t>
            </a:r>
            <a:r>
              <a:rPr lang="ja-JP" altLang="en-US" sz="2000" dirty="0" smtClean="0">
                <a:latin typeface="メイリオ" pitchFamily="50" charset="-128"/>
                <a:ea typeface="メイリオ" pitchFamily="50" charset="-128"/>
              </a:rPr>
              <a:t>再現が不十分な地域も残った。</a:t>
            </a:r>
            <a:endParaRPr lang="en-US" altLang="ja-JP" sz="2000" dirty="0" smtClean="0">
              <a:latin typeface="メイリオ" pitchFamily="50" charset="-128"/>
              <a:ea typeface="メイリオ" pitchFamily="50" charset="-128"/>
            </a:endParaRPr>
          </a:p>
          <a:p>
            <a:r>
              <a:rPr lang="ja-JP" altLang="en-US" sz="2000" dirty="0" smtClean="0">
                <a:latin typeface="メイリオ" pitchFamily="50" charset="-128"/>
                <a:ea typeface="メイリオ" pitchFamily="50" charset="-128"/>
              </a:rPr>
              <a:t>また、少雪年には気温の誤差が雨雪判別に影響する可能性があるため、追加検証が求められる。</a:t>
            </a:r>
          </a:p>
        </p:txBody>
      </p:sp>
    </p:spTree>
    <p:extLst>
      <p:ext uri="{BB962C8B-B14F-4D97-AF65-F5344CB8AC3E}">
        <p14:creationId xmlns="" xmlns:p14="http://schemas.microsoft.com/office/powerpoint/2010/main" val="1270532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16</a:t>
            </a:fld>
            <a:endParaRPr kumimoji="1" lang="ja-JP" altLang="en-US"/>
          </a:p>
        </p:txBody>
      </p:sp>
      <p:grpSp>
        <p:nvGrpSpPr>
          <p:cNvPr id="18" name="グループ化 17"/>
          <p:cNvGrpSpPr/>
          <p:nvPr/>
        </p:nvGrpSpPr>
        <p:grpSpPr>
          <a:xfrm>
            <a:off x="393867" y="548680"/>
            <a:ext cx="6698413" cy="5472608"/>
            <a:chOff x="0" y="260648"/>
            <a:chExt cx="6698413" cy="5472608"/>
          </a:xfrm>
        </p:grpSpPr>
        <p:pic>
          <p:nvPicPr>
            <p:cNvPr id="2050" name="Picture 2" descr="C:\Users\Owner\Dropbox\exp4\srs\region-aved_nocor_tm\0017-5080_int_with_ts.png"/>
            <p:cNvPicPr>
              <a:picLocks noChangeAspect="1" noChangeArrowheads="1"/>
            </p:cNvPicPr>
            <p:nvPr/>
          </p:nvPicPr>
          <p:blipFill>
            <a:blip r:embed="rId3" cstate="print"/>
            <a:srcRect b="60799"/>
            <a:stretch>
              <a:fillRect/>
            </a:stretch>
          </p:blipFill>
          <p:spPr bwMode="auto">
            <a:xfrm>
              <a:off x="14720" y="2060850"/>
              <a:ext cx="6683693" cy="1851639"/>
            </a:xfrm>
            <a:prstGeom prst="rect">
              <a:avLst/>
            </a:prstGeom>
            <a:noFill/>
          </p:spPr>
        </p:pic>
        <p:pic>
          <p:nvPicPr>
            <p:cNvPr id="2051" name="Picture 3" descr="C:\Users\Owner\Dropbox\exp4\srs\region-aved_nocor_tm\0017-5080_obs_with_sdp.png"/>
            <p:cNvPicPr>
              <a:picLocks noChangeAspect="1" noChangeArrowheads="1"/>
            </p:cNvPicPr>
            <p:nvPr/>
          </p:nvPicPr>
          <p:blipFill>
            <a:blip r:embed="rId4" cstate="print"/>
            <a:srcRect b="60799"/>
            <a:stretch>
              <a:fillRect/>
            </a:stretch>
          </p:blipFill>
          <p:spPr bwMode="auto">
            <a:xfrm>
              <a:off x="0" y="3881617"/>
              <a:ext cx="6683693" cy="1851639"/>
            </a:xfrm>
            <a:prstGeom prst="rect">
              <a:avLst/>
            </a:prstGeom>
            <a:noFill/>
          </p:spPr>
        </p:pic>
        <p:pic>
          <p:nvPicPr>
            <p:cNvPr id="2052" name="Picture 4" descr="C:\Users\Owner\Dropbox\exp4\srs\region-aved_sndepm\0017-5080_int_with_sdp.png"/>
            <p:cNvPicPr>
              <a:picLocks noChangeAspect="1" noChangeArrowheads="1"/>
            </p:cNvPicPr>
            <p:nvPr/>
          </p:nvPicPr>
          <p:blipFill>
            <a:blip r:embed="rId5" cstate="print"/>
            <a:srcRect b="62106"/>
            <a:stretch>
              <a:fillRect/>
            </a:stretch>
          </p:blipFill>
          <p:spPr bwMode="auto">
            <a:xfrm>
              <a:off x="0" y="260648"/>
              <a:ext cx="6683693" cy="1789903"/>
            </a:xfrm>
            <a:prstGeom prst="rect">
              <a:avLst/>
            </a:prstGeom>
            <a:noFill/>
          </p:spPr>
        </p:pic>
      </p:grpSp>
      <p:grpSp>
        <p:nvGrpSpPr>
          <p:cNvPr id="6" name="グループ化 5"/>
          <p:cNvGrpSpPr/>
          <p:nvPr/>
        </p:nvGrpSpPr>
        <p:grpSpPr>
          <a:xfrm>
            <a:off x="7065425" y="2708920"/>
            <a:ext cx="1382100" cy="823152"/>
            <a:chOff x="7065425" y="2708920"/>
            <a:chExt cx="1382100" cy="823152"/>
          </a:xfrm>
        </p:grpSpPr>
        <p:pic>
          <p:nvPicPr>
            <p:cNvPr id="7" name="図 6" descr="C:\Users\Owner\Dropbox\exp4\srs\region-aved_tm\0017-5080_int_with_ts.png"/>
            <p:cNvPicPr>
              <a:picLocks noChangeAspect="1"/>
            </p:cNvPicPr>
            <p:nvPr/>
          </p:nvPicPr>
          <p:blipFill rotWithShape="1">
            <a:blip r:embed="rId6" cstate="print"/>
            <a:srcRect l="30293" t="79684" r="55617" b="16817"/>
            <a:stretch/>
          </p:blipFill>
          <p:spPr bwMode="auto">
            <a:xfrm>
              <a:off x="7065425" y="2708920"/>
              <a:ext cx="1300653" cy="227814"/>
            </a:xfrm>
            <a:prstGeom prst="rect">
              <a:avLst/>
            </a:prstGeom>
            <a:noFill/>
            <a:ln w="9525">
              <a:noFill/>
              <a:miter lim="800000"/>
              <a:headEnd/>
              <a:tailEnd/>
            </a:ln>
          </p:spPr>
        </p:pic>
        <p:pic>
          <p:nvPicPr>
            <p:cNvPr id="8" name="図 7" descr="C:\Users\Owner\Dropbox\exp4\srs\region-aved_tm\0017-5080_int_with_ts.png"/>
            <p:cNvPicPr>
              <a:picLocks noChangeAspect="1"/>
            </p:cNvPicPr>
            <p:nvPr/>
          </p:nvPicPr>
          <p:blipFill rotWithShape="1">
            <a:blip r:embed="rId6" cstate="print"/>
            <a:srcRect l="47887" t="79093" r="38023" b="17408"/>
            <a:stretch/>
          </p:blipFill>
          <p:spPr bwMode="auto">
            <a:xfrm>
              <a:off x="7146872" y="2977694"/>
              <a:ext cx="1300653" cy="227814"/>
            </a:xfrm>
            <a:prstGeom prst="rect">
              <a:avLst/>
            </a:prstGeom>
            <a:noFill/>
            <a:ln w="9525">
              <a:noFill/>
              <a:miter lim="800000"/>
              <a:headEnd/>
              <a:tailEnd/>
            </a:ln>
          </p:spPr>
        </p:pic>
        <p:pic>
          <p:nvPicPr>
            <p:cNvPr id="9" name="図 8" descr="C:\Users\Owner\Dropbox\exp4\srs\region-aved_tm\0017-5080_int_with_ts.png"/>
            <p:cNvPicPr>
              <a:picLocks noChangeAspect="1"/>
            </p:cNvPicPr>
            <p:nvPr/>
          </p:nvPicPr>
          <p:blipFill rotWithShape="1">
            <a:blip r:embed="rId6" cstate="print"/>
            <a:srcRect l="64298" t="79303" r="21612" b="17198"/>
            <a:stretch/>
          </p:blipFill>
          <p:spPr bwMode="auto">
            <a:xfrm>
              <a:off x="7118835" y="3304258"/>
              <a:ext cx="1300653" cy="227814"/>
            </a:xfrm>
            <a:prstGeom prst="rect">
              <a:avLst/>
            </a:prstGeom>
            <a:noFill/>
            <a:ln w="9525">
              <a:noFill/>
              <a:miter lim="800000"/>
              <a:headEnd/>
              <a:tailEnd/>
            </a:ln>
          </p:spPr>
        </p:pic>
      </p:grpSp>
      <p:grpSp>
        <p:nvGrpSpPr>
          <p:cNvPr id="10" name="グループ化 9"/>
          <p:cNvGrpSpPr/>
          <p:nvPr/>
        </p:nvGrpSpPr>
        <p:grpSpPr>
          <a:xfrm>
            <a:off x="7041498" y="980728"/>
            <a:ext cx="1767719" cy="1140009"/>
            <a:chOff x="7041498" y="980728"/>
            <a:chExt cx="1767719" cy="1140009"/>
          </a:xfrm>
        </p:grpSpPr>
        <p:pic>
          <p:nvPicPr>
            <p:cNvPr id="11" name="図 10"/>
            <p:cNvPicPr>
              <a:picLocks noChangeAspect="1"/>
            </p:cNvPicPr>
            <p:nvPr/>
          </p:nvPicPr>
          <p:blipFill rotWithShape="1">
            <a:blip r:embed="rId7" cstate="print"/>
            <a:srcRect t="85925" r="75964" b="778"/>
            <a:stretch/>
          </p:blipFill>
          <p:spPr bwMode="auto">
            <a:xfrm>
              <a:off x="7041498" y="980728"/>
              <a:ext cx="1597535" cy="284343"/>
            </a:xfrm>
            <a:prstGeom prst="rect">
              <a:avLst/>
            </a:prstGeom>
            <a:noFill/>
            <a:ln w="9525">
              <a:noFill/>
              <a:miter lim="800000"/>
              <a:headEnd/>
              <a:tailEnd/>
            </a:ln>
          </p:spPr>
        </p:pic>
        <p:pic>
          <p:nvPicPr>
            <p:cNvPr id="12" name="図 11"/>
            <p:cNvPicPr>
              <a:picLocks noChangeAspect="1"/>
            </p:cNvPicPr>
            <p:nvPr/>
          </p:nvPicPr>
          <p:blipFill rotWithShape="1">
            <a:blip r:embed="rId7" cstate="print"/>
            <a:srcRect l="28257" t="86703" r="47707"/>
            <a:stretch/>
          </p:blipFill>
          <p:spPr bwMode="auto">
            <a:xfrm>
              <a:off x="7164288" y="1271128"/>
              <a:ext cx="1597535" cy="284343"/>
            </a:xfrm>
            <a:prstGeom prst="rect">
              <a:avLst/>
            </a:prstGeom>
            <a:noFill/>
            <a:ln w="9525">
              <a:noFill/>
              <a:miter lim="800000"/>
              <a:headEnd/>
              <a:tailEnd/>
            </a:ln>
          </p:spPr>
        </p:pic>
        <p:pic>
          <p:nvPicPr>
            <p:cNvPr id="13" name="図 12"/>
            <p:cNvPicPr>
              <a:picLocks noChangeAspect="1"/>
            </p:cNvPicPr>
            <p:nvPr/>
          </p:nvPicPr>
          <p:blipFill rotWithShape="1">
            <a:blip r:embed="rId7" cstate="print"/>
            <a:srcRect l="54266" t="86703" r="21698"/>
            <a:stretch/>
          </p:blipFill>
          <p:spPr bwMode="auto">
            <a:xfrm>
              <a:off x="7151637" y="1541823"/>
              <a:ext cx="1597535" cy="284343"/>
            </a:xfrm>
            <a:prstGeom prst="rect">
              <a:avLst/>
            </a:prstGeom>
            <a:noFill/>
            <a:ln w="9525">
              <a:noFill/>
              <a:miter lim="800000"/>
              <a:headEnd/>
              <a:tailEnd/>
            </a:ln>
          </p:spPr>
        </p:pic>
        <p:pic>
          <p:nvPicPr>
            <p:cNvPr id="14" name="図 13"/>
            <p:cNvPicPr>
              <a:picLocks noChangeAspect="1"/>
            </p:cNvPicPr>
            <p:nvPr/>
          </p:nvPicPr>
          <p:blipFill rotWithShape="1">
            <a:blip r:embed="rId7" cstate="print"/>
            <a:srcRect l="81518" t="87624" r="-5554" b="-921"/>
            <a:stretch/>
          </p:blipFill>
          <p:spPr bwMode="auto">
            <a:xfrm>
              <a:off x="7211682" y="1836394"/>
              <a:ext cx="1597535" cy="284343"/>
            </a:xfrm>
            <a:prstGeom prst="rect">
              <a:avLst/>
            </a:prstGeom>
            <a:noFill/>
            <a:ln w="9525">
              <a:noFill/>
              <a:miter lim="800000"/>
              <a:headEnd/>
              <a:tailEnd/>
            </a:ln>
          </p:spPr>
        </p:pic>
      </p:grpSp>
      <p:grpSp>
        <p:nvGrpSpPr>
          <p:cNvPr id="15" name="グループ化 14"/>
          <p:cNvGrpSpPr/>
          <p:nvPr/>
        </p:nvGrpSpPr>
        <p:grpSpPr>
          <a:xfrm>
            <a:off x="7151637" y="4365104"/>
            <a:ext cx="1677368" cy="307777"/>
            <a:chOff x="7164288" y="4880479"/>
            <a:chExt cx="1677368" cy="307777"/>
          </a:xfrm>
        </p:grpSpPr>
        <p:cxnSp>
          <p:nvCxnSpPr>
            <p:cNvPr id="16" name="直線コネクタ 15"/>
            <p:cNvCxnSpPr/>
            <p:nvPr/>
          </p:nvCxnSpPr>
          <p:spPr>
            <a:xfrm>
              <a:off x="7164288" y="5043286"/>
              <a:ext cx="5514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7717433" y="4880479"/>
              <a:ext cx="1124223" cy="307777"/>
            </a:xfrm>
            <a:prstGeom prst="rect">
              <a:avLst/>
            </a:prstGeom>
            <a:noFill/>
          </p:spPr>
          <p:txBody>
            <a:bodyPr wrap="square" rtlCol="0">
              <a:spAutoFit/>
            </a:bodyPr>
            <a:lstStyle/>
            <a:p>
              <a:r>
                <a:rPr kumimoji="1" lang="en-US" altLang="ja-JP" sz="1400" dirty="0" smtClean="0"/>
                <a:t>observation</a:t>
              </a:r>
              <a:endParaRPr kumimoji="1" lang="ja-JP" altLang="en-US" sz="1400" dirty="0"/>
            </a:p>
          </p:txBody>
        </p:sp>
      </p:grpSp>
      <p:sp>
        <p:nvSpPr>
          <p:cNvPr id="19"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積雪深と気温の関係（</a:t>
            </a:r>
            <a:r>
              <a:rPr lang="en-US" altLang="ja-JP" sz="2800" b="1" dirty="0" smtClean="0">
                <a:latin typeface="メイリオ" panose="020B0604030504040204" pitchFamily="50" charset="-128"/>
                <a:ea typeface="メイリオ" panose="020B0604030504040204" pitchFamily="50" charset="-128"/>
              </a:rPr>
              <a:t>2006-2007</a:t>
            </a:r>
            <a:r>
              <a:rPr lang="ja-JP" altLang="en-US" sz="2800" b="1" dirty="0" smtClean="0">
                <a:latin typeface="メイリオ" panose="020B0604030504040204" pitchFamily="50" charset="-128"/>
                <a:ea typeface="メイリオ" panose="020B0604030504040204" pitchFamily="50" charset="-128"/>
              </a:rPr>
              <a:t>年）</a:t>
            </a:r>
            <a:endParaRPr lang="en-US" altLang="ja-JP" sz="2800" b="1" dirty="0" smtClean="0">
              <a:latin typeface="メイリオ" panose="020B0604030504040204" pitchFamily="50" charset="-128"/>
              <a:ea typeface="メイリオ" panose="020B0604030504040204" pitchFamily="50" charset="-128"/>
            </a:endParaRPr>
          </a:p>
        </p:txBody>
      </p:sp>
      <p:sp>
        <p:nvSpPr>
          <p:cNvPr id="20" name="コンテンツ プレースホルダー 2"/>
          <p:cNvSpPr txBox="1">
            <a:spLocks/>
          </p:cNvSpPr>
          <p:nvPr/>
        </p:nvSpPr>
        <p:spPr>
          <a:xfrm>
            <a:off x="457200" y="6093296"/>
            <a:ext cx="8075240" cy="98072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smtClean="0">
                <a:latin typeface="メイリオ" panose="020B0604030504040204" pitchFamily="50" charset="-128"/>
                <a:ea typeface="メイリオ" panose="020B0604030504040204" pitchFamily="50" charset="-128"/>
              </a:rPr>
              <a:t>雨雪判別に影響</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solidFill>
                  <a:srgbClr val="FF0000"/>
                </a:solidFill>
                <a:latin typeface="メイリオ" panose="020B0604030504040204" pitchFamily="50" charset="-128"/>
                <a:ea typeface="メイリオ" panose="020B0604030504040204" pitchFamily="50" charset="-128"/>
              </a:rPr>
              <a:t>厳冬期の融雪にも影響している</a:t>
            </a:r>
            <a:endParaRPr lang="en-US" altLang="ja-JP" sz="1800" dirty="0" smtClean="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1311172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課題</a:t>
            </a:r>
            <a:endParaRPr lang="ja-JP" altLang="en-US" sz="28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3E266E7C-9797-4F35-8ED9-AAD037562A70}" type="slidenum">
              <a:rPr kumimoji="1" lang="ja-JP" altLang="en-US" smtClean="0"/>
              <a:pPr/>
              <a:t>17</a:t>
            </a:fld>
            <a:endParaRPr kumimoji="1" lang="ja-JP" altLang="en-US"/>
          </a:p>
        </p:txBody>
      </p:sp>
      <p:sp>
        <p:nvSpPr>
          <p:cNvPr id="5" name="コンテンツ プレースホルダー 2"/>
          <p:cNvSpPr txBox="1">
            <a:spLocks/>
          </p:cNvSpPr>
          <p:nvPr/>
        </p:nvSpPr>
        <p:spPr>
          <a:xfrm>
            <a:off x="457200" y="548680"/>
            <a:ext cx="8075240" cy="576064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sz="2200" dirty="0" smtClean="0">
                <a:latin typeface="メイリオ" panose="020B0604030504040204" pitchFamily="50" charset="-128"/>
                <a:ea typeface="メイリオ" panose="020B0604030504040204" pitchFamily="50" charset="-128"/>
              </a:rPr>
              <a:t>MODIS</a:t>
            </a:r>
            <a:r>
              <a:rPr lang="ja-JP" altLang="en-US" sz="2200" dirty="0" smtClean="0">
                <a:latin typeface="メイリオ" panose="020B0604030504040204" pitchFamily="50" charset="-128"/>
                <a:ea typeface="メイリオ" panose="020B0604030504040204" pitchFamily="50" charset="-128"/>
              </a:rPr>
              <a:t>の雲マスクの検証</a:t>
            </a:r>
            <a:endParaRPr lang="en-US" altLang="ja-JP" sz="2200" dirty="0">
              <a:latin typeface="メイリオ" panose="020B0604030504040204" pitchFamily="50" charset="-128"/>
              <a:ea typeface="メイリオ" panose="020B0604030504040204" pitchFamily="50" charset="-128"/>
            </a:endParaRPr>
          </a:p>
          <a:p>
            <a:pPr marL="457200" lvl="1" indent="0">
              <a:buNone/>
            </a:pPr>
            <a:r>
              <a:rPr lang="ja-JP" altLang="en-US" sz="1800" smtClean="0">
                <a:latin typeface="メイリオ" panose="020B0604030504040204" pitchFamily="50" charset="-128"/>
                <a:ea typeface="メイリオ" panose="020B0604030504040204" pitchFamily="50" charset="-128"/>
              </a:rPr>
              <a:t>積雪を雲と判定している可能性があるため、気象</a:t>
            </a:r>
            <a:r>
              <a:rPr lang="ja-JP" altLang="en-US" sz="1800" dirty="0" smtClean="0">
                <a:latin typeface="メイリオ" panose="020B0604030504040204" pitchFamily="50" charset="-128"/>
                <a:ea typeface="メイリオ" panose="020B0604030504040204" pitchFamily="50" charset="-128"/>
              </a:rPr>
              <a:t>官署の雲量を</a:t>
            </a:r>
            <a:r>
              <a:rPr lang="ja-JP" altLang="en-US" sz="1800" smtClean="0">
                <a:latin typeface="メイリオ" panose="020B0604030504040204" pitchFamily="50" charset="-128"/>
                <a:ea typeface="メイリオ" panose="020B0604030504040204" pitchFamily="50" charset="-128"/>
              </a:rPr>
              <a:t>利用して検証する</a:t>
            </a:r>
            <a:r>
              <a:rPr lang="ja-JP" altLang="en-US" sz="1800" dirty="0" smtClean="0">
                <a:latin typeface="メイリオ" panose="020B0604030504040204" pitchFamily="50" charset="-128"/>
                <a:ea typeface="メイリオ" panose="020B0604030504040204" pitchFamily="50" charset="-128"/>
              </a:rPr>
              <a:t>。</a:t>
            </a:r>
            <a:endParaRPr lang="en-US" altLang="ja-JP" sz="1800" dirty="0" smtClean="0">
              <a:latin typeface="メイリオ" panose="020B0604030504040204" pitchFamily="50" charset="-128"/>
              <a:ea typeface="メイリオ" panose="020B0604030504040204" pitchFamily="50" charset="-128"/>
            </a:endParaRPr>
          </a:p>
          <a:p>
            <a:pPr marL="457200" lvl="1" indent="0">
              <a:buNone/>
            </a:pPr>
            <a:endParaRPr lang="en-US" altLang="ja-JP" sz="18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少雪年との比較</a:t>
            </a:r>
            <a:endParaRPr lang="en-US" altLang="ja-JP" sz="2200" dirty="0" smtClean="0">
              <a:latin typeface="メイリオ" panose="020B0604030504040204" pitchFamily="50" charset="-128"/>
              <a:ea typeface="メイリオ" panose="020B0604030504040204" pitchFamily="50" charset="-128"/>
            </a:endParaRPr>
          </a:p>
          <a:p>
            <a:pPr marL="457200" lvl="1" indent="0">
              <a:buNone/>
            </a:pPr>
            <a:r>
              <a:rPr lang="ja-JP" altLang="en-US" sz="1800" dirty="0" smtClean="0">
                <a:latin typeface="メイリオ" panose="020B0604030504040204" pitchFamily="50" charset="-128"/>
                <a:ea typeface="メイリオ" panose="020B0604030504040204" pitchFamily="50" charset="-128"/>
              </a:rPr>
              <a:t>厳冬期の気温が高い場合は、気温が雨雪判別で重要な役割を果たす可能性がある。</a:t>
            </a:r>
            <a:endParaRPr lang="en-US" altLang="ja-JP" sz="1800" dirty="0" smtClean="0">
              <a:latin typeface="メイリオ" panose="020B0604030504040204" pitchFamily="50" charset="-128"/>
              <a:ea typeface="メイリオ" panose="020B0604030504040204" pitchFamily="50" charset="-128"/>
            </a:endParaRPr>
          </a:p>
          <a:p>
            <a:pPr marL="457200" lvl="1" indent="0">
              <a:buNone/>
            </a:pPr>
            <a:endParaRPr lang="en-US" altLang="ja-JP" sz="16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低温バイアスの原因</a:t>
            </a:r>
            <a:endParaRPr lang="en-US" altLang="ja-JP" sz="2200" dirty="0" smtClean="0">
              <a:latin typeface="メイリオ" panose="020B0604030504040204" pitchFamily="50" charset="-128"/>
              <a:ea typeface="メイリオ" panose="020B0604030504040204" pitchFamily="50" charset="-128"/>
            </a:endParaRPr>
          </a:p>
          <a:p>
            <a:pPr marL="457200" lvl="1" indent="0">
              <a:buNone/>
            </a:pPr>
            <a:r>
              <a:rPr lang="ja-JP" altLang="en-US" sz="1800" dirty="0" smtClean="0">
                <a:latin typeface="メイリオ" panose="020B0604030504040204" pitchFamily="50" charset="-128"/>
                <a:ea typeface="メイリオ" panose="020B0604030504040204" pitchFamily="50" charset="-128"/>
              </a:rPr>
              <a:t>積雪に関するパラメータ（熱伝導度、熱容量、アルベド）を変えたときの地上気温へのインパクトを確認する必要がある。</a:t>
            </a:r>
            <a:endParaRPr lang="en-US" altLang="ja-JP" sz="1800" dirty="0" smtClean="0">
              <a:latin typeface="メイリオ" panose="020B0604030504040204" pitchFamily="50" charset="-128"/>
              <a:ea typeface="メイリオ" panose="020B0604030504040204" pitchFamily="50" charset="-128"/>
            </a:endParaRPr>
          </a:p>
          <a:p>
            <a:pPr marL="457200" lvl="1" indent="0">
              <a:buNone/>
            </a:pPr>
            <a:endParaRPr lang="en-US" altLang="ja-JP" sz="20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陸面過程の違いによる降水量差の原因</a:t>
            </a:r>
            <a:endParaRPr lang="en-US" altLang="ja-JP" sz="2200" dirty="0" smtClean="0">
              <a:latin typeface="メイリオ" panose="020B0604030504040204" pitchFamily="50" charset="-128"/>
              <a:ea typeface="メイリオ" panose="020B0604030504040204" pitchFamily="50" charset="-128"/>
            </a:endParaRPr>
          </a:p>
          <a:p>
            <a:pPr marL="457200" lvl="1" indent="0">
              <a:buNone/>
            </a:pPr>
            <a:r>
              <a:rPr lang="ja-JP" altLang="en-US" sz="1800" dirty="0" smtClean="0">
                <a:latin typeface="メイリオ" panose="020B0604030504040204" pitchFamily="50" charset="-128"/>
                <a:ea typeface="メイリオ" panose="020B0604030504040204" pitchFamily="50" charset="-128"/>
              </a:rPr>
              <a:t>総観場がずれない程度の短期間で、粗度だけを変えた感度実験を行い、本当に粗度によるものかどうか検証する必要がある。</a:t>
            </a:r>
            <a:endParaRPr lang="en-US" altLang="ja-JP" sz="1800" dirty="0" smtClean="0">
              <a:latin typeface="メイリオ" panose="020B0604030504040204" pitchFamily="50" charset="-128"/>
              <a:ea typeface="メイリオ" panose="020B0604030504040204" pitchFamily="50" charset="-128"/>
            </a:endParaRPr>
          </a:p>
          <a:p>
            <a:pPr marL="57150" indent="0"/>
            <a:endParaRPr lang="en-US" altLang="ja-JP" sz="24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3139687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はじめに</a:t>
            </a:r>
            <a:endParaRPr lang="ja-JP" altLang="en-US" sz="2800" b="1" dirty="0">
              <a:latin typeface="メイリオ" panose="020B0604030504040204" pitchFamily="50" charset="-128"/>
              <a:ea typeface="メイリオ" panose="020B0604030504040204" pitchFamily="50" charset="-128"/>
            </a:endParaRPr>
          </a:p>
        </p:txBody>
      </p:sp>
      <p:sp>
        <p:nvSpPr>
          <p:cNvPr id="5" name="コンテンツ プレースホルダー 2"/>
          <p:cNvSpPr txBox="1">
            <a:spLocks/>
          </p:cNvSpPr>
          <p:nvPr/>
        </p:nvSpPr>
        <p:spPr>
          <a:xfrm>
            <a:off x="169168" y="548680"/>
            <a:ext cx="8291264" cy="597666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indent="-342900">
              <a:spcBef>
                <a:spcPts val="800"/>
              </a:spcBef>
              <a:buFont typeface="Wingdings" panose="05000000000000000000" pitchFamily="2" charset="2"/>
              <a:buChar char="u"/>
            </a:pPr>
            <a:r>
              <a:rPr lang="ja-JP" altLang="en-US" sz="2400" dirty="0" smtClean="0">
                <a:latin typeface="メイリオ" panose="020B0604030504040204" pitchFamily="50" charset="-128"/>
                <a:ea typeface="メイリオ" panose="020B0604030504040204" pitchFamily="50" charset="-128"/>
              </a:rPr>
              <a:t>降雪・融雪は地形（標高）に強く依存するため、ダウンスケーリングは必須。</a:t>
            </a:r>
            <a:endParaRPr lang="en-US" altLang="ja-JP" sz="2400" dirty="0" smtClean="0">
              <a:latin typeface="メイリオ" panose="020B0604030504040204" pitchFamily="50" charset="-128"/>
              <a:ea typeface="メイリオ" panose="020B0604030504040204" pitchFamily="50" charset="-128"/>
            </a:endParaRPr>
          </a:p>
          <a:p>
            <a:pPr lvl="1" indent="-342900">
              <a:spcBef>
                <a:spcPts val="800"/>
              </a:spcBef>
              <a:buFont typeface="Wingdings" panose="05000000000000000000" pitchFamily="2" charset="2"/>
              <a:buChar char="u"/>
            </a:pPr>
            <a:r>
              <a:rPr lang="ja-JP" altLang="en-US" sz="2400" dirty="0" smtClean="0">
                <a:latin typeface="メイリオ" panose="020B0604030504040204" pitchFamily="50" charset="-128"/>
                <a:ea typeface="メイリオ" panose="020B0604030504040204" pitchFamily="50" charset="-128"/>
              </a:rPr>
              <a:t>力学的ダウンスケーリング（</a:t>
            </a:r>
            <a:r>
              <a:rPr lang="en-US" altLang="ja-JP" sz="2400" dirty="0" smtClean="0">
                <a:latin typeface="メイリオ" panose="020B0604030504040204" pitchFamily="50" charset="-128"/>
                <a:ea typeface="メイリオ" panose="020B0604030504040204" pitchFamily="50" charset="-128"/>
              </a:rPr>
              <a:t>GCM※¹</a:t>
            </a:r>
            <a:r>
              <a:rPr lang="ja-JP" altLang="en-US" sz="2400" dirty="0" smtClean="0">
                <a:latin typeface="メイリオ" panose="020B0604030504040204" pitchFamily="50" charset="-128"/>
                <a:ea typeface="メイリオ" panose="020B0604030504040204" pitchFamily="50" charset="-128"/>
              </a:rPr>
              <a:t>→</a:t>
            </a:r>
            <a:r>
              <a:rPr lang="en-US" altLang="ja-JP" sz="2400" dirty="0" smtClean="0">
                <a:latin typeface="メイリオ" panose="020B0604030504040204" pitchFamily="50" charset="-128"/>
                <a:ea typeface="メイリオ" panose="020B0604030504040204" pitchFamily="50" charset="-128"/>
              </a:rPr>
              <a:t>RCM※²</a:t>
            </a:r>
            <a:r>
              <a:rPr lang="ja-JP" altLang="en-US" sz="2400" dirty="0" smtClean="0">
                <a:latin typeface="メイリオ" panose="020B0604030504040204" pitchFamily="50" charset="-128"/>
                <a:ea typeface="メイリオ" panose="020B0604030504040204" pitchFamily="50" charset="-128"/>
              </a:rPr>
              <a:t>→水文モデル</a:t>
            </a:r>
            <a:r>
              <a:rPr lang="ja-JP" altLang="en-US" sz="2400" dirty="0">
                <a:latin typeface="メイリオ" panose="020B0604030504040204" pitchFamily="50" charset="-128"/>
                <a:ea typeface="メイリオ" panose="020B0604030504040204" pitchFamily="50" charset="-128"/>
              </a:rPr>
              <a:t>）</a:t>
            </a:r>
            <a:endParaRPr lang="en-US" altLang="ja-JP" sz="2400" dirty="0" smtClean="0">
              <a:latin typeface="メイリオ" panose="020B0604030504040204" pitchFamily="50" charset="-128"/>
              <a:ea typeface="メイリオ" panose="020B0604030504040204" pitchFamily="50" charset="-128"/>
            </a:endParaRPr>
          </a:p>
          <a:p>
            <a:pPr marL="800100" lvl="2" indent="0">
              <a:spcBef>
                <a:spcPts val="800"/>
              </a:spcBef>
              <a:buNone/>
            </a:pPr>
            <a:r>
              <a:rPr lang="ja-JP" altLang="en-US" sz="1800" dirty="0" smtClean="0">
                <a:latin typeface="メイリオ" panose="020B0604030504040204" pitchFamily="50" charset="-128"/>
                <a:ea typeface="メイリオ" panose="020B0604030504040204" pitchFamily="50" charset="-128"/>
              </a:rPr>
              <a:t>長所：物理的な基礎があり、将来気候でも適用できる。</a:t>
            </a:r>
            <a:endParaRPr lang="en-US" altLang="ja-JP" sz="1800" dirty="0" smtClean="0">
              <a:latin typeface="メイリオ" panose="020B0604030504040204" pitchFamily="50" charset="-128"/>
              <a:ea typeface="メイリオ" panose="020B0604030504040204" pitchFamily="50" charset="-128"/>
            </a:endParaRPr>
          </a:p>
          <a:p>
            <a:pPr marL="800100" lvl="2" indent="0">
              <a:spcBef>
                <a:spcPts val="800"/>
              </a:spcBef>
              <a:buNone/>
            </a:pPr>
            <a:r>
              <a:rPr lang="ja-JP" altLang="en-US" sz="1800" dirty="0" smtClean="0">
                <a:latin typeface="メイリオ" panose="020B0604030504040204" pitchFamily="50" charset="-128"/>
                <a:ea typeface="メイリオ" panose="020B0604030504040204" pitchFamily="50" charset="-128"/>
              </a:rPr>
              <a:t>短所：</a:t>
            </a:r>
            <a:r>
              <a:rPr lang="en-US" altLang="ja-JP" sz="1800" dirty="0" smtClean="0">
                <a:latin typeface="メイリオ" panose="020B0604030504040204" pitchFamily="50" charset="-128"/>
                <a:ea typeface="メイリオ" panose="020B0604030504040204" pitchFamily="50" charset="-128"/>
              </a:rPr>
              <a:t>GCM</a:t>
            </a:r>
            <a:r>
              <a:rPr lang="ja-JP" altLang="en-US" sz="1800" dirty="0">
                <a:latin typeface="メイリオ" panose="020B0604030504040204" pitchFamily="50" charset="-128"/>
                <a:ea typeface="メイリオ" panose="020B0604030504040204" pitchFamily="50" charset="-128"/>
              </a:rPr>
              <a:t>や</a:t>
            </a:r>
            <a:r>
              <a:rPr lang="en-US" altLang="ja-JP" sz="1800" dirty="0" smtClean="0">
                <a:latin typeface="メイリオ" panose="020B0604030504040204" pitchFamily="50" charset="-128"/>
                <a:ea typeface="メイリオ" panose="020B0604030504040204" pitchFamily="50" charset="-128"/>
              </a:rPr>
              <a:t>RCM</a:t>
            </a:r>
            <a:r>
              <a:rPr lang="ja-JP" altLang="en-US" sz="1800" dirty="0" smtClean="0">
                <a:latin typeface="メイリオ" panose="020B0604030504040204" pitchFamily="50" charset="-128"/>
                <a:ea typeface="メイリオ" panose="020B0604030504040204" pitchFamily="50" charset="-128"/>
              </a:rPr>
              <a:t>自身の系統的な誤差（バイアス）が引き継がれる。バイアスを減らすには、物理過程を改良する必要がある。</a:t>
            </a:r>
            <a:endParaRPr lang="en-US" altLang="ja-JP" sz="1800" dirty="0" smtClean="0">
              <a:latin typeface="メイリオ" panose="020B0604030504040204" pitchFamily="50" charset="-128"/>
              <a:ea typeface="メイリオ" panose="020B0604030504040204" pitchFamily="50" charset="-128"/>
            </a:endParaRPr>
          </a:p>
          <a:p>
            <a:pPr lvl="1" indent="-342900">
              <a:spcBef>
                <a:spcPts val="800"/>
              </a:spcBef>
              <a:buFont typeface="Wingdings" panose="05000000000000000000" pitchFamily="2" charset="2"/>
              <a:buChar char="u"/>
            </a:pPr>
            <a:r>
              <a:rPr lang="ja-JP" altLang="en-US" sz="2400" dirty="0" smtClean="0">
                <a:latin typeface="メイリオ" panose="020B0604030504040204" pitchFamily="50" charset="-128"/>
                <a:ea typeface="メイリオ" panose="020B0604030504040204" pitchFamily="50" charset="-128"/>
              </a:rPr>
              <a:t>陸面過程モデルは積雪の消長を表現するため、積雪予測においては重要な物理過程</a:t>
            </a:r>
            <a:endParaRPr lang="en-US" altLang="ja-JP" sz="2400" dirty="0" smtClean="0">
              <a:latin typeface="メイリオ" panose="020B0604030504040204" pitchFamily="50" charset="-128"/>
              <a:ea typeface="メイリオ" panose="020B0604030504040204" pitchFamily="50" charset="-128"/>
            </a:endParaRPr>
          </a:p>
          <a:p>
            <a:pPr marL="800100" lvl="2" indent="0">
              <a:spcBef>
                <a:spcPts val="800"/>
              </a:spcBef>
              <a:buNone/>
            </a:pPr>
            <a:r>
              <a:rPr lang="en-US" altLang="ja-JP" sz="2000" dirty="0" smtClean="0">
                <a:latin typeface="メイリオ" panose="020B0604030504040204" pitchFamily="50" charset="-128"/>
                <a:ea typeface="メイリオ" panose="020B0604030504040204" pitchFamily="50" charset="-128"/>
              </a:rPr>
              <a:t>GCM</a:t>
            </a:r>
            <a:r>
              <a:rPr lang="ja-JP" altLang="en-US" sz="2000" dirty="0" smtClean="0">
                <a:latin typeface="メイリオ" panose="020B0604030504040204" pitchFamily="50" charset="-128"/>
                <a:ea typeface="メイリオ" panose="020B0604030504040204" pitchFamily="50" charset="-128"/>
              </a:rPr>
              <a:t>のスキームを移植するだけでは、高解像度したときに問題が生じる。</a:t>
            </a:r>
            <a:endParaRPr lang="en-US" altLang="ja-JP" sz="2000" dirty="0" smtClean="0">
              <a:latin typeface="メイリオ" panose="020B0604030504040204" pitchFamily="50" charset="-128"/>
              <a:ea typeface="メイリオ" panose="020B0604030504040204" pitchFamily="50" charset="-128"/>
            </a:endParaRPr>
          </a:p>
          <a:p>
            <a:pPr marL="0" indent="0">
              <a:buNone/>
            </a:pP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endParaRPr lang="en-US" altLang="ja-JP" sz="2000" dirty="0" smtClean="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0" y="6284812"/>
            <a:ext cx="4602832" cy="584775"/>
          </a:xfrm>
          <a:prstGeom prst="rect">
            <a:avLst/>
          </a:prstGeom>
          <a:noFill/>
        </p:spPr>
        <p:txBody>
          <a:bodyPr wrap="square" rtlCol="0">
            <a:spAutoFit/>
          </a:bodyPr>
          <a:lstStyle/>
          <a:p>
            <a:r>
              <a:rPr lang="en-US" altLang="ja-JP" sz="1600" dirty="0" smtClean="0"/>
              <a:t>※¹GCM</a:t>
            </a:r>
            <a:r>
              <a:rPr kumimoji="1" lang="ja-JP" altLang="en-US" sz="1600" dirty="0" smtClean="0"/>
              <a:t>： </a:t>
            </a:r>
            <a:r>
              <a:rPr kumimoji="1" lang="en-US" altLang="ja-JP" sz="1600" dirty="0" smtClean="0"/>
              <a:t>Global Climate Model</a:t>
            </a:r>
            <a:r>
              <a:rPr lang="ja-JP" altLang="en-US" sz="1600" dirty="0"/>
              <a:t> </a:t>
            </a:r>
            <a:r>
              <a:rPr lang="en-US" altLang="ja-JP" sz="1600" dirty="0" smtClean="0"/>
              <a:t>(</a:t>
            </a:r>
            <a:r>
              <a:rPr lang="ja-JP" altLang="en-US" sz="1600" dirty="0" smtClean="0"/>
              <a:t>全球気候モデル</a:t>
            </a:r>
            <a:r>
              <a:rPr lang="en-US" altLang="ja-JP" sz="1600" dirty="0" smtClean="0"/>
              <a:t>)</a:t>
            </a:r>
            <a:r>
              <a:rPr lang="ja-JP" altLang="en-US" sz="1600" dirty="0" smtClean="0"/>
              <a:t>　　　</a:t>
            </a:r>
            <a:r>
              <a:rPr lang="en-US" altLang="ja-JP" sz="1600" dirty="0" smtClean="0"/>
              <a:t>※²RCM: Regional Climate Model (</a:t>
            </a:r>
            <a:r>
              <a:rPr lang="ja-JP" altLang="en-US" sz="1600" dirty="0" smtClean="0"/>
              <a:t>地域気候モデル</a:t>
            </a:r>
            <a:r>
              <a:rPr lang="en-US" altLang="ja-JP" sz="1600" dirty="0" smtClean="0"/>
              <a:t>)</a:t>
            </a:r>
          </a:p>
        </p:txBody>
      </p:sp>
      <p:sp>
        <p:nvSpPr>
          <p:cNvPr id="4" name="スライド番号プレースホルダー 3"/>
          <p:cNvSpPr>
            <a:spLocks noGrp="1"/>
          </p:cNvSpPr>
          <p:nvPr>
            <p:ph type="sldNum" sz="quarter" idx="12"/>
          </p:nvPr>
        </p:nvSpPr>
        <p:spPr/>
        <p:txBody>
          <a:bodyPr/>
          <a:lstStyle/>
          <a:p>
            <a:fld id="{3E266E7C-9797-4F35-8ED9-AAD037562A70}" type="slidenum">
              <a:rPr kumimoji="1" lang="ja-JP" altLang="en-US" smtClean="0"/>
              <a:pPr/>
              <a:t>2</a:t>
            </a:fld>
            <a:endParaRPr kumimoji="1" lang="ja-JP" altLang="en-US"/>
          </a:p>
        </p:txBody>
      </p:sp>
      <p:sp>
        <p:nvSpPr>
          <p:cNvPr id="9" name="テキスト ボックス 8"/>
          <p:cNvSpPr txBox="1"/>
          <p:nvPr/>
        </p:nvSpPr>
        <p:spPr>
          <a:xfrm>
            <a:off x="359532" y="5207638"/>
            <a:ext cx="8424936" cy="830997"/>
          </a:xfrm>
          <a:prstGeom prst="rect">
            <a:avLst/>
          </a:prstGeom>
          <a:noFill/>
          <a:ln w="19050">
            <a:solidFill>
              <a:srgbClr val="FF0000"/>
            </a:solidFill>
          </a:ln>
        </p:spPr>
        <p:txBody>
          <a:bodyPr wrap="square" rtlCol="0">
            <a:spAutoFit/>
          </a:bodyPr>
          <a:lstStyle/>
          <a:p>
            <a:r>
              <a:rPr lang="en-US" altLang="ja-JP" sz="2400" b="1" dirty="0" smtClean="0">
                <a:latin typeface="メイリオ" panose="020B0604030504040204" pitchFamily="50" charset="-128"/>
                <a:ea typeface="メイリオ" panose="020B0604030504040204" pitchFamily="50" charset="-128"/>
              </a:rPr>
              <a:t>[</a:t>
            </a:r>
            <a:r>
              <a:rPr lang="ja-JP" altLang="en-US" sz="2400" b="1" dirty="0" smtClean="0">
                <a:latin typeface="メイリオ" panose="020B0604030504040204" pitchFamily="50" charset="-128"/>
                <a:ea typeface="メイリオ" panose="020B0604030504040204" pitchFamily="50" charset="-128"/>
              </a:rPr>
              <a:t>目的</a:t>
            </a:r>
            <a:r>
              <a:rPr lang="en-US" altLang="ja-JP" sz="2400" b="1" dirty="0" smtClean="0">
                <a:latin typeface="メイリオ" panose="020B0604030504040204" pitchFamily="50" charset="-128"/>
                <a:ea typeface="メイリオ" panose="020B0604030504040204" pitchFamily="50" charset="-128"/>
              </a:rPr>
              <a:t>] </a:t>
            </a:r>
            <a:r>
              <a:rPr lang="ja-JP" altLang="en-US" sz="2400" b="1" dirty="0" smtClean="0">
                <a:latin typeface="メイリオ" panose="020B0604030504040204" pitchFamily="50" charset="-128"/>
                <a:ea typeface="メイリオ" panose="020B0604030504040204" pitchFamily="50" charset="-128"/>
              </a:rPr>
              <a:t>高解像度で積雪水資源予測を行う</a:t>
            </a:r>
            <a:r>
              <a:rPr lang="ja-JP" altLang="en-US" sz="2400" b="1" dirty="0">
                <a:latin typeface="メイリオ" panose="020B0604030504040204" pitchFamily="50" charset="-128"/>
                <a:ea typeface="メイリオ" panose="020B0604030504040204" pitchFamily="50" charset="-128"/>
              </a:rPr>
              <a:t>ため</a:t>
            </a:r>
            <a:r>
              <a:rPr lang="ja-JP" altLang="en-US" sz="2400" b="1" dirty="0" smtClean="0">
                <a:latin typeface="メイリオ" panose="020B0604030504040204" pitchFamily="50" charset="-128"/>
                <a:ea typeface="メイリオ" panose="020B0604030504040204" pitchFamily="50" charset="-128"/>
              </a:rPr>
              <a:t>に、現在</a:t>
            </a:r>
            <a:r>
              <a:rPr lang="ja-JP" altLang="en-US" sz="2400" b="1" dirty="0">
                <a:latin typeface="メイリオ" panose="020B0604030504040204" pitchFamily="50" charset="-128"/>
                <a:ea typeface="メイリオ" panose="020B0604030504040204" pitchFamily="50" charset="-128"/>
              </a:rPr>
              <a:t>気候で</a:t>
            </a:r>
            <a:r>
              <a:rPr lang="ja-JP" altLang="en-US" sz="2400" b="1" dirty="0" smtClean="0">
                <a:latin typeface="メイリオ" panose="020B0604030504040204" pitchFamily="50" charset="-128"/>
                <a:ea typeface="メイリオ" panose="020B0604030504040204" pitchFamily="50" charset="-128"/>
              </a:rPr>
              <a:t>解像度を変えたときの積雪の再現性を評価する。</a:t>
            </a:r>
            <a:endParaRPr lang="en-US" altLang="ja-JP" sz="2400" b="1" dirty="0">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11370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実験方法</a:t>
            </a:r>
            <a:endParaRPr lang="ja-JP" altLang="en-US" sz="2800" b="1" dirty="0">
              <a:latin typeface="メイリオ" panose="020B0604030504040204" pitchFamily="50" charset="-128"/>
              <a:ea typeface="メイリオ" panose="020B0604030504040204" pitchFamily="50" charset="-128"/>
            </a:endParaRPr>
          </a:p>
        </p:txBody>
      </p:sp>
      <p:sp>
        <p:nvSpPr>
          <p:cNvPr id="7" name="コンテンツ プレースホルダー 2"/>
          <p:cNvSpPr txBox="1">
            <a:spLocks/>
          </p:cNvSpPr>
          <p:nvPr/>
        </p:nvSpPr>
        <p:spPr>
          <a:xfrm>
            <a:off x="0" y="548680"/>
            <a:ext cx="9144000" cy="55774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Bef>
                <a:spcPts val="800"/>
              </a:spcBef>
            </a:pPr>
            <a:r>
              <a:rPr lang="en-US" altLang="ja-JP" sz="2200" dirty="0" smtClean="0">
                <a:latin typeface="メイリオ" panose="020B0604030504040204" pitchFamily="50" charset="-128"/>
                <a:ea typeface="メイリオ" panose="020B0604030504040204" pitchFamily="50" charset="-128"/>
              </a:rPr>
              <a:t>JMA-NHM</a:t>
            </a:r>
            <a:r>
              <a:rPr lang="ja-JP" altLang="en-US" sz="2200" dirty="0" smtClean="0">
                <a:latin typeface="メイリオ" panose="020B0604030504040204" pitchFamily="50" charset="-128"/>
                <a:ea typeface="メイリオ" panose="020B0604030504040204" pitchFamily="50" charset="-128"/>
              </a:rPr>
              <a:t>（</a:t>
            </a:r>
            <a:r>
              <a:rPr lang="en-US" altLang="ja-JP" sz="2200" dirty="0" smtClean="0">
                <a:latin typeface="メイリオ" panose="020B0604030504040204" pitchFamily="50" charset="-128"/>
                <a:ea typeface="メイリオ" panose="020B0604030504040204" pitchFamily="50" charset="-128"/>
              </a:rPr>
              <a:t>Saito et al., 2007</a:t>
            </a:r>
            <a:r>
              <a:rPr lang="ja-JP" altLang="en-US" sz="2200" dirty="0" smtClean="0">
                <a:latin typeface="メイリオ" panose="020B0604030504040204" pitchFamily="50" charset="-128"/>
                <a:ea typeface="メイリオ" panose="020B0604030504040204" pitchFamily="50" charset="-128"/>
              </a:rPr>
              <a:t>）による降雪～融雪期のダウンスケーリング</a:t>
            </a:r>
            <a:endParaRPr lang="en-US" altLang="ja-JP" sz="2200" dirty="0" smtClean="0">
              <a:latin typeface="メイリオ" panose="020B0604030504040204" pitchFamily="50" charset="-128"/>
              <a:ea typeface="メイリオ" panose="020B0604030504040204" pitchFamily="50" charset="-128"/>
            </a:endParaRPr>
          </a:p>
          <a:p>
            <a:pPr>
              <a:spcBef>
                <a:spcPts val="800"/>
              </a:spcBef>
            </a:pPr>
            <a:r>
              <a:rPr lang="ja-JP" altLang="en-US" sz="2200" dirty="0" smtClean="0">
                <a:latin typeface="メイリオ" panose="020B0604030504040204" pitchFamily="50" charset="-128"/>
                <a:ea typeface="メイリオ" panose="020B0604030504040204" pitchFamily="50" charset="-128"/>
              </a:rPr>
              <a:t>検証データ</a:t>
            </a:r>
            <a:endParaRPr lang="en-US" altLang="ja-JP" sz="2200" dirty="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smtClean="0">
                <a:latin typeface="メイリオ" panose="020B0604030504040204" pitchFamily="50" charset="-128"/>
                <a:ea typeface="メイリオ" panose="020B0604030504040204" pitchFamily="50" charset="-128"/>
              </a:rPr>
              <a:t>１．アメダス　→　気温・積雪深</a:t>
            </a:r>
            <a:endParaRPr lang="en-US" altLang="ja-JP" sz="1800" dirty="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smtClean="0">
                <a:latin typeface="メイリオ" panose="020B0604030504040204" pitchFamily="50" charset="-128"/>
                <a:ea typeface="メイリオ" panose="020B0604030504040204" pitchFamily="50" charset="-128"/>
              </a:rPr>
              <a:t>　　　　地点数：</a:t>
            </a:r>
            <a:r>
              <a:rPr lang="en-US" altLang="ja-JP" sz="1800" dirty="0" smtClean="0">
                <a:latin typeface="メイリオ" panose="020B0604030504040204" pitchFamily="50" charset="-128"/>
                <a:ea typeface="メイリオ" panose="020B0604030504040204" pitchFamily="50" charset="-128"/>
              </a:rPr>
              <a:t>154 or 71</a:t>
            </a:r>
            <a:r>
              <a:rPr lang="ja-JP" altLang="en-US" sz="1800" dirty="0" smtClean="0">
                <a:latin typeface="メイリオ" panose="020B0604030504040204" pitchFamily="50" charset="-128"/>
                <a:ea typeface="メイリオ" panose="020B0604030504040204" pitchFamily="50" charset="-128"/>
              </a:rPr>
              <a:t>（気温） </a:t>
            </a:r>
            <a:r>
              <a:rPr lang="en-US" altLang="ja-JP" sz="1800" dirty="0" smtClean="0">
                <a:latin typeface="メイリオ" panose="020B0604030504040204" pitchFamily="50" charset="-128"/>
                <a:ea typeface="メイリオ" panose="020B0604030504040204" pitchFamily="50" charset="-128"/>
              </a:rPr>
              <a:t>/ 75 or 33</a:t>
            </a:r>
            <a:r>
              <a:rPr lang="ja-JP" altLang="en-US" sz="1800" dirty="0" smtClean="0">
                <a:latin typeface="メイリオ" panose="020B0604030504040204" pitchFamily="50" charset="-128"/>
                <a:ea typeface="メイリオ" panose="020B0604030504040204" pitchFamily="50" charset="-128"/>
              </a:rPr>
              <a:t>（積雪深）</a:t>
            </a:r>
            <a:endParaRPr lang="en-US" altLang="ja-JP" sz="1800" dirty="0" smtClean="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a:latin typeface="メイリオ" panose="020B0604030504040204" pitchFamily="50" charset="-128"/>
                <a:ea typeface="メイリオ" panose="020B0604030504040204" pitchFamily="50" charset="-128"/>
              </a:rPr>
              <a:t>２．</a:t>
            </a:r>
            <a:r>
              <a:rPr lang="en-US" altLang="ja-JP" sz="1800" dirty="0" smtClean="0">
                <a:latin typeface="メイリオ" panose="020B0604030504040204" pitchFamily="50" charset="-128"/>
                <a:ea typeface="メイリオ" panose="020B0604030504040204" pitchFamily="50" charset="-128"/>
              </a:rPr>
              <a:t>APHRO_JP (</a:t>
            </a:r>
            <a:r>
              <a:rPr lang="en-US" altLang="ja-JP" sz="1800" dirty="0" err="1" smtClean="0">
                <a:latin typeface="メイリオ" panose="020B0604030504040204" pitchFamily="50" charset="-128"/>
                <a:ea typeface="メイリオ" panose="020B0604030504040204" pitchFamily="50" charset="-128"/>
              </a:rPr>
              <a:t>Kamiguchi</a:t>
            </a:r>
            <a:r>
              <a:rPr lang="en-US" altLang="ja-JP" sz="1800" dirty="0" smtClean="0">
                <a:latin typeface="メイリオ" panose="020B0604030504040204" pitchFamily="50" charset="-128"/>
                <a:ea typeface="メイリオ" panose="020B0604030504040204" pitchFamily="50" charset="-128"/>
              </a:rPr>
              <a:t> et al., 2010)</a:t>
            </a:r>
            <a:r>
              <a:rPr lang="ja-JP" altLang="en-US" sz="1800" dirty="0" smtClean="0">
                <a:latin typeface="メイリオ" panose="020B0604030504040204" pitchFamily="50" charset="-128"/>
                <a:ea typeface="メイリオ" panose="020B0604030504040204" pitchFamily="50" charset="-128"/>
              </a:rPr>
              <a:t>　→　降水量</a:t>
            </a:r>
            <a:endParaRPr lang="en-US" altLang="ja-JP" sz="1800" dirty="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smtClean="0">
                <a:latin typeface="メイリオ" panose="020B0604030504040204" pitchFamily="50" charset="-128"/>
                <a:ea typeface="メイリオ" panose="020B0604030504040204" pitchFamily="50" charset="-128"/>
              </a:rPr>
              <a:t>　　　　解像度：</a:t>
            </a:r>
            <a:r>
              <a:rPr lang="en-US" altLang="ja-JP" sz="1800" dirty="0" smtClean="0">
                <a:latin typeface="メイリオ" panose="020B0604030504040204" pitchFamily="50" charset="-128"/>
                <a:ea typeface="メイリオ" panose="020B0604030504040204" pitchFamily="50" charset="-128"/>
              </a:rPr>
              <a:t>0.05</a:t>
            </a:r>
            <a:r>
              <a:rPr lang="ja-JP" altLang="en-US" sz="1800" dirty="0" smtClean="0">
                <a:latin typeface="メイリオ" panose="020B0604030504040204" pitchFamily="50" charset="-128"/>
                <a:ea typeface="メイリオ" panose="020B0604030504040204" pitchFamily="50" charset="-128"/>
              </a:rPr>
              <a:t>度　アメダスの雨量計データから作成</a:t>
            </a:r>
            <a:endParaRPr lang="en-US" altLang="ja-JP" sz="1800" dirty="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a:latin typeface="メイリオ" panose="020B0604030504040204" pitchFamily="50" charset="-128"/>
                <a:ea typeface="メイリオ" panose="020B0604030504040204" pitchFamily="50" charset="-128"/>
              </a:rPr>
              <a:t>３．</a:t>
            </a:r>
            <a:r>
              <a:rPr lang="en-US" altLang="ja-JP" sz="1800" dirty="0" smtClean="0">
                <a:latin typeface="メイリオ" panose="020B0604030504040204" pitchFamily="50" charset="-128"/>
                <a:ea typeface="メイリオ" panose="020B0604030504040204" pitchFamily="50" charset="-128"/>
              </a:rPr>
              <a:t>MODIS Daily </a:t>
            </a:r>
            <a:r>
              <a:rPr lang="ja-JP" altLang="en-US" sz="1800" dirty="0" smtClean="0">
                <a:latin typeface="メイリオ" panose="020B0604030504040204" pitchFamily="50" charset="-128"/>
                <a:ea typeface="メイリオ" panose="020B0604030504040204" pitchFamily="50" charset="-128"/>
              </a:rPr>
              <a:t>積雪被覆データ（堀・村上</a:t>
            </a:r>
            <a:r>
              <a:rPr lang="en-US" altLang="ja-JP" sz="1800" dirty="0" smtClean="0">
                <a:latin typeface="メイリオ" panose="020B0604030504040204" pitchFamily="50" charset="-128"/>
                <a:ea typeface="メイリオ" panose="020B0604030504040204" pitchFamily="50" charset="-128"/>
              </a:rPr>
              <a:t>, 2009</a:t>
            </a:r>
            <a:r>
              <a:rPr lang="ja-JP" altLang="en-US" sz="1800" dirty="0" smtClean="0">
                <a:latin typeface="メイリオ" panose="020B0604030504040204" pitchFamily="50" charset="-128"/>
                <a:ea typeface="メイリオ" panose="020B0604030504040204" pitchFamily="50" charset="-128"/>
              </a:rPr>
              <a:t>）　→　積雪被覆</a:t>
            </a:r>
            <a:endParaRPr lang="en-US" altLang="ja-JP" sz="1800" dirty="0" smtClean="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smtClean="0">
                <a:latin typeface="メイリオ" panose="020B0604030504040204" pitchFamily="50" charset="-128"/>
                <a:ea typeface="メイリオ" panose="020B0604030504040204" pitchFamily="50" charset="-128"/>
              </a:rPr>
              <a:t>　　　　解像度：</a:t>
            </a:r>
            <a:r>
              <a:rPr lang="en-US" altLang="ja-JP" sz="1800" dirty="0" smtClean="0">
                <a:latin typeface="メイリオ" panose="020B0604030504040204" pitchFamily="50" charset="-128"/>
                <a:ea typeface="メイリオ" panose="020B0604030504040204" pitchFamily="50" charset="-128"/>
              </a:rPr>
              <a:t>0.005</a:t>
            </a:r>
            <a:r>
              <a:rPr lang="ja-JP" altLang="en-US" sz="1800" dirty="0" smtClean="0">
                <a:latin typeface="メイリオ" panose="020B0604030504040204" pitchFamily="50" charset="-128"/>
                <a:ea typeface="メイリオ" panose="020B0604030504040204" pitchFamily="50" charset="-128"/>
              </a:rPr>
              <a:t>度　</a:t>
            </a:r>
            <a:endParaRPr lang="en-US" altLang="ja-JP" sz="1800" dirty="0" smtClean="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smtClean="0">
                <a:latin typeface="メイリオ" panose="020B0604030504040204" pitchFamily="50" charset="-128"/>
                <a:ea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rPr>
              <a:t>JAXA</a:t>
            </a:r>
            <a:r>
              <a:rPr lang="ja-JP" altLang="en-US" sz="1800" dirty="0" smtClean="0">
                <a:latin typeface="メイリオ" panose="020B0604030504040204" pitchFamily="50" charset="-128"/>
                <a:ea typeface="メイリオ" panose="020B0604030504040204" pitchFamily="50" charset="-128"/>
              </a:rPr>
              <a:t>が受信・処理したデータ（</a:t>
            </a:r>
            <a:r>
              <a:rPr lang="en-US" altLang="ja-JP" sz="1800" dirty="0" smtClean="0">
                <a:latin typeface="メイリオ" panose="020B0604030504040204" pitchFamily="50" charset="-128"/>
                <a:ea typeface="メイリオ" panose="020B0604030504040204" pitchFamily="50" charset="-128"/>
              </a:rPr>
              <a:t>NSIDC</a:t>
            </a:r>
            <a:r>
              <a:rPr lang="ja-JP" altLang="en-US" sz="1800" dirty="0" smtClean="0">
                <a:latin typeface="メイリオ" panose="020B0604030504040204" pitchFamily="50" charset="-128"/>
                <a:ea typeface="メイリオ" panose="020B0604030504040204" pitchFamily="50" charset="-128"/>
              </a:rPr>
              <a:t>のデータとは異なる）</a:t>
            </a:r>
            <a:endParaRPr lang="en-US" altLang="ja-JP" sz="1800" dirty="0" smtClean="0">
              <a:latin typeface="メイリオ" panose="020B0604030504040204" pitchFamily="50" charset="-128"/>
              <a:ea typeface="メイリオ" panose="020B0604030504040204" pitchFamily="50" charset="-128"/>
            </a:endParaRPr>
          </a:p>
          <a:p>
            <a:pPr marL="400050" lvl="1" indent="0">
              <a:spcBef>
                <a:spcPts val="800"/>
              </a:spcBef>
              <a:buNone/>
            </a:pPr>
            <a:r>
              <a:rPr lang="ja-JP" altLang="en-US" sz="1800" dirty="0" smtClean="0">
                <a:latin typeface="メイリオ" panose="020B0604030504040204" pitchFamily="50" charset="-128"/>
                <a:ea typeface="メイリオ" panose="020B0604030504040204" pitchFamily="50" charset="-128"/>
              </a:rPr>
              <a:t>　　　　アメダスによる検証作業を行う</a:t>
            </a:r>
            <a:endParaRPr lang="en-US" altLang="ja-JP" sz="1800" dirty="0" smtClean="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719572" y="6581001"/>
            <a:ext cx="7704856" cy="307777"/>
          </a:xfrm>
          <a:prstGeom prst="rect">
            <a:avLst/>
          </a:prstGeom>
          <a:no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図</a:t>
            </a:r>
            <a:r>
              <a:rPr lang="ja-JP" altLang="en-US" sz="1400" dirty="0" smtClean="0">
                <a:latin typeface="メイリオ" panose="020B0604030504040204" pitchFamily="50" charset="-128"/>
                <a:ea typeface="メイリオ" panose="020B0604030504040204" pitchFamily="50" charset="-128"/>
              </a:rPr>
              <a:t>　モデルの計算領域</a:t>
            </a:r>
            <a:endParaRPr kumimoji="1" lang="ja-JP" altLang="en-US" sz="1100" dirty="0">
              <a:latin typeface="メイリオ" panose="020B0604030504040204" pitchFamily="50" charset="-128"/>
              <a:ea typeface="メイリオ" panose="020B0604030504040204" pitchFamily="50" charset="-128"/>
            </a:endParaRPr>
          </a:p>
        </p:txBody>
      </p:sp>
      <p:grpSp>
        <p:nvGrpSpPr>
          <p:cNvPr id="13" name="グループ化 12"/>
          <p:cNvGrpSpPr/>
          <p:nvPr/>
        </p:nvGrpSpPr>
        <p:grpSpPr>
          <a:xfrm>
            <a:off x="1901753" y="4581128"/>
            <a:ext cx="5340494" cy="1944216"/>
            <a:chOff x="1793741" y="4580752"/>
            <a:chExt cx="5340494" cy="1944216"/>
          </a:xfrm>
        </p:grpSpPr>
        <p:pic>
          <p:nvPicPr>
            <p:cNvPr id="4" name="Picture 2" descr="C:\Users\takamatsu\Dropbox\東北支部\図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741" y="4580752"/>
              <a:ext cx="5340494" cy="194421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正方形/長方形 4"/>
            <p:cNvSpPr/>
            <p:nvPr/>
          </p:nvSpPr>
          <p:spPr>
            <a:xfrm>
              <a:off x="2555776" y="5474665"/>
              <a:ext cx="504056" cy="47423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268925" y="5330107"/>
              <a:ext cx="581168" cy="5467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2555776" y="4796776"/>
              <a:ext cx="1080120" cy="6881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555776" y="5937073"/>
              <a:ext cx="1080120" cy="587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4296917" y="4796776"/>
              <a:ext cx="1139179" cy="5333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288448" y="5877707"/>
              <a:ext cx="1147648" cy="6472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スライド番号プレースホルダー 5"/>
          <p:cNvSpPr>
            <a:spLocks noGrp="1"/>
          </p:cNvSpPr>
          <p:nvPr>
            <p:ph type="sldNum" sz="quarter" idx="12"/>
          </p:nvPr>
        </p:nvSpPr>
        <p:spPr/>
        <p:txBody>
          <a:bodyPr/>
          <a:lstStyle/>
          <a:p>
            <a:fld id="{3E266E7C-9797-4F35-8ED9-AAD037562A70}" type="slidenum">
              <a:rPr kumimoji="1" lang="ja-JP" altLang="en-US" smtClean="0"/>
              <a:pPr/>
              <a:t>3</a:t>
            </a:fld>
            <a:endParaRPr kumimoji="1" lang="ja-JP" altLang="en-US"/>
          </a:p>
        </p:txBody>
      </p:sp>
    </p:spTree>
    <p:extLst>
      <p:ext uri="{BB962C8B-B14F-4D97-AF65-F5344CB8AC3E}">
        <p14:creationId xmlns="" xmlns:p14="http://schemas.microsoft.com/office/powerpoint/2010/main" val="3811433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実験方法</a:t>
            </a:r>
            <a:endParaRPr lang="ja-JP" altLang="en-US" sz="2800" b="1" dirty="0">
              <a:latin typeface="メイリオ" panose="020B0604030504040204" pitchFamily="50" charset="-128"/>
              <a:ea typeface="メイリオ" panose="020B0604030504040204" pitchFamily="50" charset="-128"/>
            </a:endParaRPr>
          </a:p>
        </p:txBody>
      </p:sp>
      <p:graphicFrame>
        <p:nvGraphicFramePr>
          <p:cNvPr id="8" name="表 7"/>
          <p:cNvGraphicFramePr>
            <a:graphicFrameLocks noGrp="1"/>
          </p:cNvGraphicFramePr>
          <p:nvPr>
            <p:extLst>
              <p:ext uri="{D42A27DB-BD31-4B8C-83A1-F6EECF244321}">
                <p14:modId xmlns="" xmlns:p14="http://schemas.microsoft.com/office/powerpoint/2010/main" val="1361615315"/>
              </p:ext>
            </p:extLst>
          </p:nvPr>
        </p:nvGraphicFramePr>
        <p:xfrm>
          <a:off x="179512" y="908720"/>
          <a:ext cx="8633445" cy="5514716"/>
        </p:xfrm>
        <a:graphic>
          <a:graphicData uri="http://schemas.openxmlformats.org/drawingml/2006/table">
            <a:tbl>
              <a:tblPr firstRow="1" bandRow="1">
                <a:tableStyleId>{5C22544A-7EE6-4342-B048-85BDC9FD1C3A}</a:tableStyleId>
              </a:tblPr>
              <a:tblGrid>
                <a:gridCol w="2232248"/>
                <a:gridCol w="1440160"/>
                <a:gridCol w="1590308"/>
                <a:gridCol w="3370729"/>
              </a:tblGrid>
              <a:tr h="490252">
                <a:tc>
                  <a:txBody>
                    <a:bodyPr/>
                    <a:lstStyle/>
                    <a:p>
                      <a:pPr algn="ctr"/>
                      <a:endParaRPr kumimoji="1" lang="ja-JP" altLang="en-US" sz="2000" dirty="0"/>
                    </a:p>
                  </a:txBody>
                  <a:tcPr marL="124748" marR="124748" marT="62374" marB="62374" anchor="ctr"/>
                </a:tc>
                <a:tc>
                  <a:txBody>
                    <a:bodyPr/>
                    <a:lstStyle/>
                    <a:p>
                      <a:pPr algn="ctr"/>
                      <a:r>
                        <a:rPr kumimoji="1" lang="en-US" altLang="ja-JP" sz="2000" dirty="0" smtClean="0">
                          <a:latin typeface="メイリオ" panose="020B0604030504040204" pitchFamily="50" charset="-128"/>
                          <a:ea typeface="メイリオ" panose="020B0604030504040204" pitchFamily="50" charset="-128"/>
                        </a:rPr>
                        <a:t>25km</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2000" dirty="0" smtClean="0">
                          <a:latin typeface="メイリオ" panose="020B0604030504040204" pitchFamily="50" charset="-128"/>
                          <a:ea typeface="メイリオ" panose="020B0604030504040204" pitchFamily="50" charset="-128"/>
                        </a:rPr>
                        <a:t>5km</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2000" dirty="0" smtClean="0">
                          <a:latin typeface="メイリオ" panose="020B0604030504040204" pitchFamily="50" charset="-128"/>
                          <a:ea typeface="メイリオ" panose="020B0604030504040204" pitchFamily="50" charset="-128"/>
                        </a:rPr>
                        <a:t>1km</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r>
              <a:tr h="721753">
                <a:tc>
                  <a:txBody>
                    <a:bodyPr/>
                    <a:lstStyle/>
                    <a:p>
                      <a:pPr algn="ctr"/>
                      <a:r>
                        <a:rPr kumimoji="1" lang="ja-JP" altLang="en-US" sz="2000" dirty="0" smtClean="0">
                          <a:latin typeface="メイリオ" panose="020B0604030504040204" pitchFamily="50" charset="-128"/>
                          <a:ea typeface="メイリオ" panose="020B0604030504040204" pitchFamily="50" charset="-128"/>
                        </a:rPr>
                        <a:t>計算期間</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gridSpan="3">
                  <a:txBody>
                    <a:bodyPr/>
                    <a:lstStyle/>
                    <a:p>
                      <a:pPr algn="ctr"/>
                      <a:r>
                        <a:rPr kumimoji="1" lang="en-US" altLang="ja-JP" sz="1800" dirty="0" smtClean="0">
                          <a:latin typeface="メイリオ" panose="020B0604030504040204" pitchFamily="50" charset="-128"/>
                          <a:ea typeface="メイリオ" panose="020B0604030504040204" pitchFamily="50" charset="-128"/>
                        </a:rPr>
                        <a:t>2005.10.01.09JST ~ 2006.05.01.09JST</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tc>
                <a:tc hMerge="1">
                  <a:txBody>
                    <a:bodyPr/>
                    <a:lstStyle/>
                    <a:p>
                      <a:endParaRPr kumimoji="1" lang="ja-JP" altLang="en-US"/>
                    </a:p>
                  </a:txBody>
                  <a:tcPr/>
                </a:tc>
                <a:tc hMerge="1">
                  <a:txBody>
                    <a:bodyPr/>
                    <a:lstStyle/>
                    <a:p>
                      <a:endParaRPr kumimoji="1" lang="ja-JP" altLang="en-US"/>
                    </a:p>
                  </a:txBody>
                  <a:tcPr/>
                </a:tc>
              </a:tr>
              <a:tr h="490252">
                <a:tc>
                  <a:txBody>
                    <a:bodyPr/>
                    <a:lstStyle/>
                    <a:p>
                      <a:pPr algn="ctr"/>
                      <a:r>
                        <a:rPr kumimoji="1" lang="ja-JP" altLang="en-US" sz="2000" dirty="0" smtClean="0">
                          <a:latin typeface="メイリオ" panose="020B0604030504040204" pitchFamily="50" charset="-128"/>
                          <a:ea typeface="メイリオ" panose="020B0604030504040204" pitchFamily="50" charset="-128"/>
                        </a:rPr>
                        <a:t>タイムステップ</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1800" dirty="0" smtClean="0">
                          <a:latin typeface="メイリオ" panose="020B0604030504040204" pitchFamily="50" charset="-128"/>
                          <a:ea typeface="メイリオ" panose="020B0604030504040204" pitchFamily="50" charset="-128"/>
                        </a:rPr>
                        <a:t>60</a:t>
                      </a:r>
                      <a:r>
                        <a:rPr kumimoji="1" lang="ja-JP" altLang="en-US" sz="1800" dirty="0" smtClean="0">
                          <a:latin typeface="メイリオ" panose="020B0604030504040204" pitchFamily="50" charset="-128"/>
                          <a:ea typeface="メイリオ" panose="020B0604030504040204" pitchFamily="50" charset="-128"/>
                        </a:rPr>
                        <a:t>秒</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1800" dirty="0" smtClean="0">
                          <a:latin typeface="メイリオ" panose="020B0604030504040204" pitchFamily="50" charset="-128"/>
                          <a:ea typeface="メイリオ" panose="020B0604030504040204" pitchFamily="50" charset="-128"/>
                        </a:rPr>
                        <a:t>15</a:t>
                      </a:r>
                      <a:r>
                        <a:rPr kumimoji="1" lang="ja-JP" altLang="en-US" sz="1800" dirty="0" smtClean="0">
                          <a:latin typeface="メイリオ" panose="020B0604030504040204" pitchFamily="50" charset="-128"/>
                          <a:ea typeface="メイリオ" panose="020B0604030504040204" pitchFamily="50" charset="-128"/>
                        </a:rPr>
                        <a:t>秒</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1800" dirty="0" smtClean="0">
                          <a:latin typeface="メイリオ" panose="020B0604030504040204" pitchFamily="50" charset="-128"/>
                          <a:ea typeface="メイリオ" panose="020B0604030504040204" pitchFamily="50" charset="-128"/>
                        </a:rPr>
                        <a:t>4</a:t>
                      </a:r>
                      <a:r>
                        <a:rPr kumimoji="1" lang="ja-JP" altLang="en-US" sz="1800" dirty="0" smtClean="0">
                          <a:latin typeface="メイリオ" panose="020B0604030504040204" pitchFamily="50" charset="-128"/>
                          <a:ea typeface="メイリオ" panose="020B0604030504040204" pitchFamily="50" charset="-128"/>
                        </a:rPr>
                        <a:t>秒</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tc>
              </a:tr>
              <a:tr h="443715">
                <a:tc>
                  <a:txBody>
                    <a:bodyPr/>
                    <a:lstStyle/>
                    <a:p>
                      <a:pPr algn="ctr"/>
                      <a:r>
                        <a:rPr kumimoji="1" lang="ja-JP" altLang="en-US" sz="2000" dirty="0" smtClean="0">
                          <a:latin typeface="メイリオ" panose="020B0604030504040204" pitchFamily="50" charset="-128"/>
                          <a:ea typeface="メイリオ" panose="020B0604030504040204" pitchFamily="50" charset="-128"/>
                        </a:rPr>
                        <a:t>初期値境界値</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1800" dirty="0" smtClean="0">
                          <a:solidFill>
                            <a:schemeClr val="tx1"/>
                          </a:solidFill>
                          <a:latin typeface="メイリオ" panose="020B0604030504040204" pitchFamily="50" charset="-128"/>
                          <a:ea typeface="メイリオ" panose="020B0604030504040204" pitchFamily="50" charset="-128"/>
                        </a:rPr>
                        <a:t>JRA55</a:t>
                      </a:r>
                    </a:p>
                  </a:txBody>
                  <a:tcPr marL="124748" marR="124748" marT="62374" marB="62374" anchor="ctr"/>
                </a:tc>
                <a:tc>
                  <a:txBody>
                    <a:bodyPr/>
                    <a:lstStyle/>
                    <a:p>
                      <a:pPr algn="ctr"/>
                      <a:r>
                        <a:rPr kumimoji="1" lang="en-US" altLang="ja-JP" sz="1800" dirty="0" smtClean="0">
                          <a:solidFill>
                            <a:schemeClr val="tx1"/>
                          </a:solidFill>
                          <a:latin typeface="メイリオ" panose="020B0604030504040204" pitchFamily="50" charset="-128"/>
                          <a:ea typeface="メイリオ" panose="020B0604030504040204" pitchFamily="50" charset="-128"/>
                        </a:rPr>
                        <a:t>25km</a:t>
                      </a:r>
                      <a:r>
                        <a:rPr kumimoji="1" lang="ja-JP" altLang="en-US" sz="1800" dirty="0" smtClean="0">
                          <a:solidFill>
                            <a:schemeClr val="tx1"/>
                          </a:solidFill>
                          <a:latin typeface="メイリオ" panose="020B0604030504040204" pitchFamily="50" charset="-128"/>
                          <a:ea typeface="メイリオ" panose="020B0604030504040204" pitchFamily="50" charset="-128"/>
                        </a:rPr>
                        <a:t>の結果</a:t>
                      </a:r>
                      <a:endParaRPr kumimoji="1" lang="en-US" altLang="ja-JP" sz="1800" dirty="0" smtClean="0">
                        <a:solidFill>
                          <a:schemeClr val="tx1"/>
                        </a:solidFill>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en-US" altLang="ja-JP" sz="1800" dirty="0" smtClean="0">
                          <a:solidFill>
                            <a:schemeClr val="tx1"/>
                          </a:solidFill>
                          <a:latin typeface="メイリオ" panose="020B0604030504040204" pitchFamily="50" charset="-128"/>
                          <a:ea typeface="メイリオ" panose="020B0604030504040204" pitchFamily="50" charset="-128"/>
                        </a:rPr>
                        <a:t>5km</a:t>
                      </a:r>
                      <a:r>
                        <a:rPr kumimoji="1" lang="ja-JP" altLang="en-US" sz="1800" dirty="0" smtClean="0">
                          <a:solidFill>
                            <a:schemeClr val="tx1"/>
                          </a:solidFill>
                          <a:latin typeface="メイリオ" panose="020B0604030504040204" pitchFamily="50" charset="-128"/>
                          <a:ea typeface="メイリオ" panose="020B0604030504040204" pitchFamily="50" charset="-128"/>
                        </a:rPr>
                        <a:t>の結果</a:t>
                      </a:r>
                      <a:endParaRPr kumimoji="1" lang="en-US" altLang="ja-JP" sz="1800" dirty="0" smtClean="0">
                        <a:solidFill>
                          <a:schemeClr val="tx1"/>
                        </a:solidFill>
                        <a:latin typeface="メイリオ" panose="020B0604030504040204" pitchFamily="50" charset="-128"/>
                        <a:ea typeface="メイリオ" panose="020B0604030504040204" pitchFamily="50" charset="-128"/>
                      </a:endParaRPr>
                    </a:p>
                  </a:txBody>
                  <a:tcPr marL="124748" marR="124748" marT="62374" marB="62374" anchor="ctr"/>
                </a:tc>
              </a:tr>
              <a:tr h="490252">
                <a:tc>
                  <a:txBody>
                    <a:bodyPr/>
                    <a:lstStyle/>
                    <a:p>
                      <a:pPr algn="ctr"/>
                      <a:r>
                        <a:rPr kumimoji="1" lang="ja-JP" altLang="en-US" sz="2000" dirty="0" smtClean="0">
                          <a:latin typeface="メイリオ" panose="020B0604030504040204" pitchFamily="50" charset="-128"/>
                          <a:ea typeface="メイリオ" panose="020B0604030504040204" pitchFamily="50" charset="-128"/>
                        </a:rPr>
                        <a:t>乱流過程</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gridSpan="2">
                  <a:txBody>
                    <a:bodyPr/>
                    <a:lstStyle/>
                    <a:p>
                      <a:pPr algn="ctr"/>
                      <a:r>
                        <a:rPr kumimoji="1" lang="en-US" altLang="ja-JP" sz="1800" dirty="0" smtClean="0">
                          <a:latin typeface="メイリオ" panose="020B0604030504040204" pitchFamily="50" charset="-128"/>
                          <a:ea typeface="メイリオ" panose="020B0604030504040204" pitchFamily="50" charset="-128"/>
                        </a:rPr>
                        <a:t>MYNN3</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tc>
                <a:tc hMerge="1">
                  <a:txBody>
                    <a:bodyPr/>
                    <a:lstStyle/>
                    <a:p>
                      <a:endParaRPr kumimoji="1" lang="ja-JP" altLang="en-US"/>
                    </a:p>
                  </a:txBody>
                  <a:tcPr/>
                </a:tc>
                <a:tc>
                  <a:txBody>
                    <a:bodyPr/>
                    <a:lstStyle/>
                    <a:p>
                      <a:pPr algn="ctr"/>
                      <a:r>
                        <a:rPr kumimoji="1" lang="en-US" altLang="ja-JP" sz="1800" dirty="0" err="1" smtClean="0">
                          <a:latin typeface="メイリオ" panose="020B0604030504040204" pitchFamily="50" charset="-128"/>
                          <a:ea typeface="メイリオ" panose="020B0604030504040204" pitchFamily="50" charset="-128"/>
                        </a:rPr>
                        <a:t>Deardorff</a:t>
                      </a:r>
                      <a:r>
                        <a:rPr kumimoji="1" lang="ja-JP" altLang="en-US" sz="1800" dirty="0" smtClean="0">
                          <a:latin typeface="メイリオ" panose="020B0604030504040204" pitchFamily="50" charset="-128"/>
                          <a:ea typeface="メイリオ" panose="020B0604030504040204" pitchFamily="50" charset="-128"/>
                        </a:rPr>
                        <a:t>診断スキーム</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lnR w="12700" cap="flat" cmpd="sng" algn="ctr">
                      <a:solidFill>
                        <a:schemeClr val="bg1"/>
                      </a:solidFill>
                      <a:prstDash val="solid"/>
                      <a:round/>
                      <a:headEnd type="none" w="med" len="med"/>
                      <a:tailEnd type="none" w="med" len="med"/>
                    </a:lnR>
                  </a:tcPr>
                </a:tc>
              </a:tr>
              <a:tr h="490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latin typeface="メイリオ" panose="020B0604030504040204" pitchFamily="50" charset="-128"/>
                          <a:ea typeface="メイリオ" panose="020B0604030504040204" pitchFamily="50" charset="-128"/>
                        </a:rPr>
                        <a:t>積雲対流</a:t>
                      </a:r>
                    </a:p>
                  </a:txBody>
                  <a:tcPr marL="124748" marR="124748" marT="62374" marB="62374" anchor="ctr"/>
                </a:tc>
                <a:tc gridSpan="2">
                  <a:txBody>
                    <a:bodyPr/>
                    <a:lstStyle/>
                    <a:p>
                      <a:pPr algn="ctr"/>
                      <a:r>
                        <a:rPr kumimoji="1" lang="en-US" altLang="ja-JP" sz="1800" i="0" dirty="0" smtClean="0">
                          <a:solidFill>
                            <a:schemeClr val="tx1"/>
                          </a:solidFill>
                          <a:latin typeface="メイリオ" panose="020B0604030504040204" pitchFamily="50" charset="-128"/>
                          <a:ea typeface="メイリオ" panose="020B0604030504040204" pitchFamily="50" charset="-128"/>
                        </a:rPr>
                        <a:t>KF</a:t>
                      </a:r>
                      <a:r>
                        <a:rPr kumimoji="1" lang="ja-JP" altLang="en-US" sz="1800" i="0" dirty="0" smtClean="0">
                          <a:solidFill>
                            <a:schemeClr val="tx1"/>
                          </a:solidFill>
                          <a:latin typeface="メイリオ" panose="020B0604030504040204" pitchFamily="50" charset="-128"/>
                          <a:ea typeface="メイリオ" panose="020B0604030504040204" pitchFamily="50" charset="-128"/>
                        </a:rPr>
                        <a:t>スキーム</a:t>
                      </a:r>
                      <a:endParaRPr kumimoji="1" lang="ja-JP" altLang="en-US" sz="1800" i="0" dirty="0">
                        <a:solidFill>
                          <a:schemeClr val="tx1"/>
                        </a:solidFill>
                        <a:latin typeface="メイリオ" panose="020B0604030504040204" pitchFamily="50" charset="-128"/>
                        <a:ea typeface="メイリオ" panose="020B0604030504040204" pitchFamily="50" charset="-128"/>
                      </a:endParaRPr>
                    </a:p>
                  </a:txBody>
                  <a:tcPr marL="124748" marR="124748" marT="62374" marB="62374" anchor="ctr"/>
                </a:tc>
                <a:tc hMerge="1">
                  <a:txBody>
                    <a:bodyPr/>
                    <a:lstStyle/>
                    <a:p>
                      <a:endParaRPr kumimoji="1" lang="ja-JP" altLang="en-US"/>
                    </a:p>
                  </a:txBody>
                  <a:tcPr/>
                </a:tc>
                <a:tc>
                  <a:txBody>
                    <a:bodyPr/>
                    <a:lstStyle/>
                    <a:p>
                      <a:pPr algn="ctr"/>
                      <a:r>
                        <a:rPr kumimoji="1" lang="ja-JP" altLang="en-US" sz="1800" i="0" dirty="0" smtClean="0">
                          <a:solidFill>
                            <a:schemeClr val="tx1"/>
                          </a:solidFill>
                          <a:latin typeface="メイリオ" panose="020B0604030504040204" pitchFamily="50" charset="-128"/>
                          <a:ea typeface="メイリオ" panose="020B0604030504040204" pitchFamily="50" charset="-128"/>
                        </a:rPr>
                        <a:t>なし</a:t>
                      </a:r>
                      <a:endParaRPr kumimoji="1" lang="ja-JP" altLang="en-US" sz="1800" i="0" dirty="0">
                        <a:solidFill>
                          <a:schemeClr val="tx1"/>
                        </a:solidFill>
                        <a:latin typeface="メイリオ" panose="020B0604030504040204" pitchFamily="50" charset="-128"/>
                        <a:ea typeface="メイリオ" panose="020B0604030504040204" pitchFamily="50" charset="-128"/>
                      </a:endParaRPr>
                    </a:p>
                  </a:txBody>
                  <a:tcPr marL="124748" marR="124748" marT="62374" marB="62374" anchor="ctr">
                    <a:lnR w="12700" cap="flat" cmpd="sng" algn="ctr">
                      <a:solidFill>
                        <a:schemeClr val="bg1"/>
                      </a:solidFill>
                      <a:prstDash val="solid"/>
                      <a:round/>
                      <a:headEnd type="none" w="med" len="med"/>
                      <a:tailEnd type="none" w="med" len="med"/>
                    </a:lnR>
                  </a:tcPr>
                </a:tc>
              </a:tr>
              <a:tr h="490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latin typeface="メイリオ" panose="020B0604030504040204" pitchFamily="50" charset="-128"/>
                          <a:ea typeface="メイリオ" panose="020B0604030504040204" pitchFamily="50" charset="-128"/>
                        </a:rPr>
                        <a:t>放射過程の雲量</a:t>
                      </a:r>
                    </a:p>
                  </a:txBody>
                  <a:tcPr marL="124748" marR="124748" marT="62374" marB="62374"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i="1" dirty="0" smtClean="0">
                          <a:solidFill>
                            <a:schemeClr val="tx1"/>
                          </a:solidFill>
                          <a:latin typeface="メイリオ" panose="020B0604030504040204" pitchFamily="50" charset="-128"/>
                          <a:ea typeface="メイリオ" panose="020B0604030504040204" pitchFamily="50" charset="-128"/>
                        </a:rPr>
                        <a:t>部分凝結スキーム</a:t>
                      </a:r>
                    </a:p>
                  </a:txBody>
                  <a:tcPr marL="124748" marR="124748" marT="62374" marB="62374" anchor="ctr"/>
                </a:tc>
                <a:tc hMerge="1">
                  <a:txBody>
                    <a:bodyPr/>
                    <a:lstStyle/>
                    <a:p>
                      <a:endParaRPr kumimoji="1" lang="ja-JP" altLang="en-US"/>
                    </a:p>
                  </a:txBody>
                  <a:tcPr/>
                </a:tc>
                <a:tc>
                  <a:txBody>
                    <a:bodyPr/>
                    <a:lstStyle/>
                    <a:p>
                      <a:pPr algn="ctr"/>
                      <a:r>
                        <a:rPr kumimoji="1" lang="ja-JP" altLang="en-US" sz="1800" dirty="0" smtClean="0">
                          <a:latin typeface="メイリオ" panose="020B0604030504040204" pitchFamily="50" charset="-128"/>
                          <a:ea typeface="メイリオ" panose="020B0604030504040204" pitchFamily="50" charset="-128"/>
                        </a:rPr>
                        <a:t>雲物理過程</a:t>
                      </a:r>
                      <a:endParaRPr kumimoji="1" lang="en-US" altLang="ja-JP" sz="1800" dirty="0" smtClean="0">
                        <a:latin typeface="メイリオ" panose="020B0604030504040204" pitchFamily="50" charset="-128"/>
                        <a:ea typeface="メイリオ" panose="020B0604030504040204" pitchFamily="50" charset="-128"/>
                      </a:endParaRPr>
                    </a:p>
                    <a:p>
                      <a:pPr algn="ctr"/>
                      <a:r>
                        <a:rPr kumimoji="1" lang="ja-JP" altLang="en-US" sz="1800" dirty="0" smtClean="0">
                          <a:latin typeface="メイリオ" panose="020B0604030504040204" pitchFamily="50" charset="-128"/>
                          <a:ea typeface="メイリオ" panose="020B0604030504040204" pitchFamily="50" charset="-128"/>
                        </a:rPr>
                        <a:t>（</a:t>
                      </a:r>
                      <a:r>
                        <a:rPr kumimoji="1" lang="en-US" altLang="ja-JP" sz="1800" dirty="0" smtClean="0">
                          <a:latin typeface="メイリオ" panose="020B0604030504040204" pitchFamily="50" charset="-128"/>
                          <a:ea typeface="メイリオ" panose="020B0604030504040204" pitchFamily="50" charset="-128"/>
                        </a:rPr>
                        <a:t>0</a:t>
                      </a:r>
                      <a:r>
                        <a:rPr kumimoji="1" lang="ja-JP" altLang="en-US" sz="1800" dirty="0" smtClean="0">
                          <a:latin typeface="メイリオ" panose="020B0604030504040204" pitchFamily="50" charset="-128"/>
                          <a:ea typeface="メイリオ" panose="020B0604030504040204" pitchFamily="50" charset="-128"/>
                        </a:rPr>
                        <a:t>か</a:t>
                      </a:r>
                      <a:r>
                        <a:rPr kumimoji="1" lang="en-US" altLang="ja-JP" sz="1800" dirty="0" smtClean="0">
                          <a:latin typeface="メイリオ" panose="020B0604030504040204" pitchFamily="50" charset="-128"/>
                          <a:ea typeface="メイリオ" panose="020B0604030504040204" pitchFamily="50" charset="-128"/>
                        </a:rPr>
                        <a:t>1</a:t>
                      </a:r>
                      <a:r>
                        <a:rPr kumimoji="1" lang="ja-JP" altLang="en-US" sz="1800" dirty="0" smtClean="0">
                          <a:latin typeface="メイリオ" panose="020B0604030504040204" pitchFamily="50" charset="-128"/>
                          <a:ea typeface="メイリオ" panose="020B0604030504040204" pitchFamily="50" charset="-128"/>
                        </a:rPr>
                        <a:t>の値をとる）</a:t>
                      </a:r>
                      <a:endParaRPr kumimoji="1" lang="en-US" altLang="ja-JP" sz="1800" dirty="0" smtClean="0">
                        <a:latin typeface="メイリオ" panose="020B0604030504040204" pitchFamily="50" charset="-128"/>
                        <a:ea typeface="メイリオ" panose="020B0604030504040204" pitchFamily="50" charset="-128"/>
                      </a:endParaRPr>
                    </a:p>
                  </a:txBody>
                  <a:tcPr marL="124748" marR="124748" marT="62374" marB="62374" anchor="ctr"/>
                </a:tc>
              </a:tr>
              <a:tr h="490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rgbClr val="FF0000"/>
                          </a:solidFill>
                          <a:latin typeface="メイリオ" panose="020B0604030504040204" pitchFamily="50" charset="-128"/>
                          <a:ea typeface="メイリオ" panose="020B0604030504040204" pitchFamily="50" charset="-128"/>
                        </a:rPr>
                        <a:t>陸面過程</a:t>
                      </a:r>
                    </a:p>
                  </a:txBody>
                  <a:tcPr marL="124748" marR="124748" marT="62374" marB="62374"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smtClean="0">
                          <a:solidFill>
                            <a:srgbClr val="FF0000"/>
                          </a:solidFill>
                          <a:latin typeface="メイリオ" panose="020B0604030504040204" pitchFamily="50" charset="-128"/>
                          <a:ea typeface="メイリオ" panose="020B0604030504040204" pitchFamily="50" charset="-128"/>
                        </a:rPr>
                        <a:t>MJ-</a:t>
                      </a:r>
                      <a:r>
                        <a:rPr kumimoji="1" lang="en-US" altLang="ja-JP" sz="1800" dirty="0" err="1" smtClean="0">
                          <a:solidFill>
                            <a:srgbClr val="FF0000"/>
                          </a:solidFill>
                          <a:latin typeface="メイリオ" panose="020B0604030504040204" pitchFamily="50" charset="-128"/>
                          <a:ea typeface="メイリオ" panose="020B0604030504040204" pitchFamily="50" charset="-128"/>
                        </a:rPr>
                        <a:t>SiB</a:t>
                      </a:r>
                      <a:r>
                        <a:rPr kumimoji="1" lang="en-US" altLang="ja-JP" sz="1800" dirty="0" smtClean="0">
                          <a:solidFill>
                            <a:srgbClr val="FF0000"/>
                          </a:solidFill>
                          <a:latin typeface="メイリオ" panose="020B0604030504040204" pitchFamily="50" charset="-128"/>
                          <a:ea typeface="メイリオ" panose="020B0604030504040204" pitchFamily="50" charset="-128"/>
                        </a:rPr>
                        <a:t>/</a:t>
                      </a:r>
                      <a:r>
                        <a:rPr kumimoji="1" lang="ja-JP" altLang="en-US" sz="1800" dirty="0" smtClean="0">
                          <a:solidFill>
                            <a:srgbClr val="FF0000"/>
                          </a:solidFill>
                          <a:latin typeface="メイリオ" panose="020B0604030504040204" pitchFamily="50" charset="-128"/>
                          <a:ea typeface="メイリオ" panose="020B0604030504040204" pitchFamily="50" charset="-128"/>
                        </a:rPr>
                        <a:t>平板モデル</a:t>
                      </a:r>
                      <a:endParaRPr kumimoji="1" lang="ja-JP" altLang="en-US" sz="1800" i="1" dirty="0" smtClean="0">
                        <a:solidFill>
                          <a:srgbClr val="FF0000"/>
                        </a:solidFill>
                        <a:latin typeface="メイリオ" panose="020B0604030504040204" pitchFamily="50" charset="-128"/>
                        <a:ea typeface="メイリオ" panose="020B0604030504040204" pitchFamily="50" charset="-128"/>
                      </a:endParaRPr>
                    </a:p>
                  </a:txBody>
                  <a:tcPr marL="124748" marR="124748" marT="62374" marB="62374" anchor="ctr"/>
                </a:tc>
                <a:tc hMerge="1">
                  <a:txBody>
                    <a:bodyPr/>
                    <a:lstStyle/>
                    <a:p>
                      <a:endParaRPr kumimoji="1" lang="ja-JP" altLang="en-US"/>
                    </a:p>
                  </a:txBody>
                  <a:tcPr/>
                </a:tc>
                <a:tc hMerge="1">
                  <a:txBody>
                    <a:bodyPr/>
                    <a:lstStyle/>
                    <a:p>
                      <a:endParaRPr kumimoji="1" lang="ja-JP" altLang="en-US"/>
                    </a:p>
                  </a:txBody>
                  <a:tcPr/>
                </a:tc>
              </a:tr>
              <a:tr h="490252">
                <a:tc>
                  <a:txBody>
                    <a:bodyPr/>
                    <a:lstStyle/>
                    <a:p>
                      <a:pPr algn="ctr"/>
                      <a:r>
                        <a:rPr kumimoji="1" lang="ja-JP" altLang="en-US" sz="2000" dirty="0" smtClean="0">
                          <a:solidFill>
                            <a:schemeClr val="tx1"/>
                          </a:solidFill>
                          <a:latin typeface="メイリオ" panose="020B0604030504040204" pitchFamily="50" charset="-128"/>
                          <a:ea typeface="メイリオ" panose="020B0604030504040204" pitchFamily="50" charset="-128"/>
                        </a:rPr>
                        <a:t>スペクトル境界結合</a:t>
                      </a:r>
                      <a:endParaRPr kumimoji="1" lang="ja-JP" altLang="en-US" sz="2000" dirty="0">
                        <a:solidFill>
                          <a:schemeClr val="tx1"/>
                        </a:solidFill>
                        <a:latin typeface="メイリオ" panose="020B0604030504040204" pitchFamily="50" charset="-128"/>
                        <a:ea typeface="メイリオ" panose="020B0604030504040204" pitchFamily="50" charset="-128"/>
                      </a:endParaRPr>
                    </a:p>
                  </a:txBody>
                  <a:tcPr marL="124748" marR="124748" marT="62374" marB="62374" anchor="ctr"/>
                </a:tc>
                <a:tc>
                  <a:txBody>
                    <a:bodyPr/>
                    <a:lstStyle/>
                    <a:p>
                      <a:pPr algn="ctr"/>
                      <a:r>
                        <a:rPr kumimoji="1" lang="ja-JP" altLang="en-US" sz="1800" dirty="0" smtClean="0">
                          <a:solidFill>
                            <a:schemeClr val="tx1"/>
                          </a:solidFill>
                          <a:latin typeface="メイリオ" panose="020B0604030504040204" pitchFamily="50" charset="-128"/>
                          <a:ea typeface="メイリオ" panose="020B0604030504040204" pitchFamily="50" charset="-128"/>
                        </a:rPr>
                        <a:t>あり</a:t>
                      </a:r>
                      <a:endParaRPr kumimoji="1" lang="ja-JP" altLang="en-US" sz="1800" dirty="0">
                        <a:solidFill>
                          <a:schemeClr val="tx1"/>
                        </a:solidFill>
                        <a:latin typeface="メイリオ" panose="020B0604030504040204" pitchFamily="50" charset="-128"/>
                        <a:ea typeface="メイリオ" panose="020B0604030504040204" pitchFamily="50" charset="-128"/>
                      </a:endParaRPr>
                    </a:p>
                  </a:txBody>
                  <a:tcPr marL="124748" marR="124748" marT="62374" marB="62374" anchor="ctr"/>
                </a:tc>
                <a:tc gridSpan="2">
                  <a:txBody>
                    <a:bodyPr/>
                    <a:lstStyle/>
                    <a:p>
                      <a:pPr algn="ctr"/>
                      <a:r>
                        <a:rPr kumimoji="1" lang="ja-JP" altLang="en-US" dirty="0" smtClean="0">
                          <a:latin typeface="メイリオ" panose="020B0604030504040204" pitchFamily="50" charset="-128"/>
                          <a:ea typeface="メイリオ" panose="020B0604030504040204" pitchFamily="50" charset="-128"/>
                        </a:rPr>
                        <a:t>なし</a:t>
                      </a:r>
                      <a:endParaRPr kumimoji="1" lang="ja-JP" altLang="en-US" dirty="0">
                        <a:latin typeface="メイリオ" panose="020B0604030504040204" pitchFamily="50" charset="-128"/>
                        <a:ea typeface="メイリオ" panose="020B0604030504040204" pitchFamily="50" charset="-128"/>
                      </a:endParaRPr>
                    </a:p>
                  </a:txBody>
                  <a:tcPr marL="124748" marR="124748" marT="62374" marB="62374" anchor="ctr"/>
                </a:tc>
                <a:tc hMerge="1">
                  <a:txBody>
                    <a:bodyPr/>
                    <a:lstStyle/>
                    <a:p>
                      <a:endParaRPr kumimoji="1" lang="ja-JP" altLang="en-US" dirty="0"/>
                    </a:p>
                  </a:txBody>
                  <a:tcPr marL="124748" marR="124748" marT="62374" marB="62374" anchor="ctr"/>
                </a:tc>
              </a:tr>
              <a:tr h="490252">
                <a:tc>
                  <a:txBody>
                    <a:bodyPr/>
                    <a:lstStyle/>
                    <a:p>
                      <a:pPr algn="ctr"/>
                      <a:r>
                        <a:rPr kumimoji="1" lang="en-US" altLang="ja-JP" sz="2000" dirty="0" smtClean="0">
                          <a:latin typeface="メイリオ" panose="020B0604030504040204" pitchFamily="50" charset="-128"/>
                          <a:ea typeface="メイリオ" panose="020B0604030504040204" pitchFamily="50" charset="-128"/>
                        </a:rPr>
                        <a:t>SST</a:t>
                      </a:r>
                      <a:endParaRPr kumimoji="1" lang="ja-JP" altLang="en-US" sz="2000" dirty="0">
                        <a:latin typeface="メイリオ" panose="020B0604030504040204" pitchFamily="50" charset="-128"/>
                        <a:ea typeface="メイリオ" panose="020B0604030504040204" pitchFamily="50" charset="-128"/>
                      </a:endParaRPr>
                    </a:p>
                  </a:txBody>
                  <a:tcPr marL="124748" marR="124748" marT="62374" marB="62374" anchor="ctr"/>
                </a:tc>
                <a:tc gridSpan="3">
                  <a:txBody>
                    <a:bodyPr/>
                    <a:lstStyle/>
                    <a:p>
                      <a:pPr algn="ctr"/>
                      <a:r>
                        <a:rPr kumimoji="1" lang="en-US" altLang="ja-JP" sz="1800" baseline="0" dirty="0" smtClean="0">
                          <a:latin typeface="メイリオ" panose="020B0604030504040204" pitchFamily="50" charset="-128"/>
                          <a:ea typeface="メイリオ" panose="020B0604030504040204" pitchFamily="50" charset="-128"/>
                        </a:rPr>
                        <a:t>NOAA </a:t>
                      </a:r>
                      <a:r>
                        <a:rPr kumimoji="1" lang="en-US" altLang="ja-JP" sz="1800" dirty="0" smtClean="0">
                          <a:latin typeface="メイリオ" panose="020B0604030504040204" pitchFamily="50" charset="-128"/>
                          <a:ea typeface="メイリオ" panose="020B0604030504040204" pitchFamily="50" charset="-128"/>
                        </a:rPr>
                        <a:t>Daily OISST</a:t>
                      </a:r>
                      <a:r>
                        <a:rPr kumimoji="1" lang="en-US" altLang="ja-JP" sz="1800" baseline="0" dirty="0" smtClean="0">
                          <a:latin typeface="メイリオ" panose="020B0604030504040204" pitchFamily="50" charset="-128"/>
                          <a:ea typeface="メイリオ" panose="020B0604030504040204" pitchFamily="50" charset="-128"/>
                        </a:rPr>
                        <a:t> version2 (0.25degree)</a:t>
                      </a:r>
                      <a:endParaRPr kumimoji="1" lang="ja-JP" altLang="en-US" sz="1800" dirty="0">
                        <a:latin typeface="メイリオ" panose="020B0604030504040204" pitchFamily="50" charset="-128"/>
                        <a:ea typeface="メイリオ" panose="020B0604030504040204" pitchFamily="50" charset="-128"/>
                      </a:endParaRPr>
                    </a:p>
                  </a:txBody>
                  <a:tcPr marL="124748" marR="124748" marT="62374" marB="62374" anchor="ct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4" name="スライド番号プレースホルダー 3"/>
          <p:cNvSpPr>
            <a:spLocks noGrp="1"/>
          </p:cNvSpPr>
          <p:nvPr>
            <p:ph type="sldNum" sz="quarter" idx="12"/>
          </p:nvPr>
        </p:nvSpPr>
        <p:spPr/>
        <p:txBody>
          <a:bodyPr/>
          <a:lstStyle/>
          <a:p>
            <a:fld id="{3E266E7C-9797-4F35-8ED9-AAD037562A70}" type="slidenum">
              <a:rPr kumimoji="1" lang="ja-JP" altLang="en-US" smtClean="0"/>
              <a:pPr/>
              <a:t>4</a:t>
            </a:fld>
            <a:endParaRPr kumimoji="1" lang="ja-JP" altLang="en-US"/>
          </a:p>
        </p:txBody>
      </p:sp>
      <p:sp>
        <p:nvSpPr>
          <p:cNvPr id="7" name="テキスト ボックス 6"/>
          <p:cNvSpPr txBox="1"/>
          <p:nvPr/>
        </p:nvSpPr>
        <p:spPr>
          <a:xfrm>
            <a:off x="1691680" y="548680"/>
            <a:ext cx="5688632" cy="276999"/>
          </a:xfrm>
          <a:prstGeom prst="rect">
            <a:avLst/>
          </a:prstGeom>
          <a:noFill/>
        </p:spPr>
        <p:txBody>
          <a:bodyPr wrap="square" rtlCol="0">
            <a:spAutoFit/>
          </a:bodyPr>
          <a:lstStyle/>
          <a:p>
            <a:pPr algn="ctr"/>
            <a:r>
              <a:rPr lang="ja-JP" altLang="en-US" sz="1200" dirty="0" smtClean="0">
                <a:latin typeface="メイリオ" panose="020B0604030504040204" pitchFamily="50" charset="-128"/>
                <a:ea typeface="メイリオ" panose="020B0604030504040204" pitchFamily="50" charset="-128"/>
              </a:rPr>
              <a:t>表</a:t>
            </a:r>
            <a:r>
              <a:rPr kumimoji="1" lang="ja-JP" altLang="en-US" sz="1200" dirty="0" smtClean="0">
                <a:latin typeface="メイリオ" panose="020B0604030504040204" pitchFamily="50" charset="-128"/>
                <a:ea typeface="メイリオ" panose="020B0604030504040204" pitchFamily="50" charset="-128"/>
              </a:rPr>
              <a:t>　モデルの</a:t>
            </a:r>
            <a:r>
              <a:rPr lang="ja-JP" altLang="en-US" sz="1200" dirty="0" smtClean="0">
                <a:latin typeface="メイリオ" panose="020B0604030504040204" pitchFamily="50" charset="-128"/>
                <a:ea typeface="メイリオ" panose="020B0604030504040204" pitchFamily="50" charset="-128"/>
              </a:rPr>
              <a:t>計算</a:t>
            </a:r>
            <a:r>
              <a:rPr kumimoji="1" lang="ja-JP" altLang="en-US" sz="1200" dirty="0" smtClean="0">
                <a:latin typeface="メイリオ" panose="020B0604030504040204" pitchFamily="50" charset="-128"/>
                <a:ea typeface="メイリオ" panose="020B0604030504040204" pitchFamily="50" charset="-128"/>
              </a:rPr>
              <a:t>設定</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2596753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5</a:t>
            </a:fld>
            <a:endParaRPr kumimoji="1" lang="ja-JP" altLang="en-US"/>
          </a:p>
        </p:txBody>
      </p:sp>
      <p:sp>
        <p:nvSpPr>
          <p:cNvPr id="3"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b="1" dirty="0">
                <a:latin typeface="メイリオ" panose="020B0604030504040204" pitchFamily="50" charset="-128"/>
                <a:ea typeface="メイリオ" panose="020B0604030504040204" pitchFamily="50" charset="-128"/>
              </a:rPr>
              <a:t>MJ-</a:t>
            </a:r>
            <a:r>
              <a:rPr lang="en-US" altLang="ja-JP" sz="2800" b="1" dirty="0" err="1">
                <a:latin typeface="メイリオ" panose="020B0604030504040204" pitchFamily="50" charset="-128"/>
                <a:ea typeface="メイリオ" panose="020B0604030504040204" pitchFamily="50" charset="-128"/>
              </a:rPr>
              <a:t>SiB</a:t>
            </a:r>
            <a:r>
              <a:rPr lang="ja-JP" altLang="en-US" sz="2800" b="1" dirty="0" smtClean="0">
                <a:latin typeface="メイリオ" panose="020B0604030504040204" pitchFamily="50" charset="-128"/>
                <a:ea typeface="メイリオ" panose="020B0604030504040204" pitchFamily="50" charset="-128"/>
              </a:rPr>
              <a:t>と平板モデルとの違い</a:t>
            </a:r>
            <a:endParaRPr lang="ja-JP" altLang="en-US" sz="2800" b="1" dirty="0">
              <a:latin typeface="メイリオ" panose="020B0604030504040204" pitchFamily="50" charset="-128"/>
              <a:ea typeface="メイリオ" panose="020B0604030504040204" pitchFamily="50" charset="-128"/>
            </a:endParaRPr>
          </a:p>
        </p:txBody>
      </p:sp>
      <p:sp>
        <p:nvSpPr>
          <p:cNvPr id="708" name="コンテンツ プレースホルダー 2"/>
          <p:cNvSpPr txBox="1">
            <a:spLocks/>
          </p:cNvSpPr>
          <p:nvPr/>
        </p:nvSpPr>
        <p:spPr>
          <a:xfrm>
            <a:off x="0" y="548680"/>
            <a:ext cx="5004048" cy="280831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800"/>
              </a:spcBef>
              <a:buNone/>
            </a:pPr>
            <a:r>
              <a:rPr lang="en-US" altLang="ja-JP" sz="2400" b="1" dirty="0" smtClean="0">
                <a:latin typeface="メイリオ" panose="020B0604030504040204" pitchFamily="50" charset="-128"/>
                <a:ea typeface="メイリオ" panose="020B0604030504040204" pitchFamily="50" charset="-128"/>
              </a:rPr>
              <a:t>&lt;MJ-</a:t>
            </a:r>
            <a:r>
              <a:rPr lang="en-US" altLang="ja-JP" sz="2400" b="1" dirty="0" err="1" smtClean="0">
                <a:latin typeface="メイリオ" panose="020B0604030504040204" pitchFamily="50" charset="-128"/>
                <a:ea typeface="メイリオ" panose="020B0604030504040204" pitchFamily="50" charset="-128"/>
              </a:rPr>
              <a:t>SiB</a:t>
            </a:r>
            <a:r>
              <a:rPr lang="en-US" altLang="ja-JP" sz="2400" b="1" dirty="0" smtClean="0">
                <a:latin typeface="メイリオ" panose="020B0604030504040204" pitchFamily="50" charset="-128"/>
                <a:ea typeface="メイリオ" panose="020B0604030504040204" pitchFamily="50" charset="-128"/>
              </a:rPr>
              <a:t>&gt;</a:t>
            </a:r>
          </a:p>
          <a:p>
            <a:pPr marL="180000" lvl="1" indent="-180000">
              <a:spcBef>
                <a:spcPts val="800"/>
              </a:spcBef>
              <a:buFont typeface="Arial" pitchFamily="34" charset="0"/>
              <a:buChar char="•"/>
            </a:pPr>
            <a:r>
              <a:rPr lang="ja-JP" altLang="en-US" sz="2000" dirty="0" smtClean="0">
                <a:latin typeface="メイリオ" panose="020B0604030504040204" pitchFamily="50" charset="-128"/>
                <a:ea typeface="メイリオ" panose="020B0604030504040204" pitchFamily="50" charset="-128"/>
              </a:rPr>
              <a:t>キャノピー、土壌、積雪のサブモデルから構成される。</a:t>
            </a:r>
            <a:endParaRPr lang="en-US" altLang="ja-JP" sz="1400" dirty="0" smtClean="0">
              <a:latin typeface="メイリオ" panose="020B0604030504040204" pitchFamily="50" charset="-128"/>
              <a:ea typeface="メイリオ" panose="020B0604030504040204" pitchFamily="50" charset="-128"/>
            </a:endParaRPr>
          </a:p>
          <a:p>
            <a:pPr marL="580050" lvl="2" indent="-180000">
              <a:spcBef>
                <a:spcPts val="800"/>
              </a:spcBef>
            </a:pPr>
            <a:r>
              <a:rPr lang="ja-JP" altLang="en-US" sz="1600" dirty="0" smtClean="0">
                <a:latin typeface="メイリオ" panose="020B0604030504040204" pitchFamily="50" charset="-128"/>
                <a:ea typeface="メイリオ" panose="020B0604030504040204" pitchFamily="50" charset="-128"/>
              </a:rPr>
              <a:t>キャノピー：蒸発散、降水遮断、</a:t>
            </a:r>
            <a:r>
              <a:rPr lang="en-US" altLang="ja-JP" sz="1600" dirty="0" smtClean="0">
                <a:latin typeface="メイリオ" panose="020B0604030504040204" pitchFamily="50" charset="-128"/>
                <a:ea typeface="メイリオ" panose="020B0604030504040204" pitchFamily="50" charset="-128"/>
              </a:rPr>
              <a:t>runoff</a:t>
            </a:r>
          </a:p>
          <a:p>
            <a:pPr marL="580050" lvl="2" indent="-180000">
              <a:spcBef>
                <a:spcPts val="800"/>
              </a:spcBef>
            </a:pPr>
            <a:r>
              <a:rPr lang="ja-JP" altLang="en-US" sz="1600" dirty="0" smtClean="0">
                <a:latin typeface="メイリオ" panose="020B0604030504040204" pitchFamily="50" charset="-128"/>
                <a:ea typeface="メイリオ" panose="020B0604030504040204" pitchFamily="50" charset="-128"/>
              </a:rPr>
              <a:t>土壌：熱伝導、凍土、土壌水の拡散、重力排水</a:t>
            </a:r>
            <a:endParaRPr lang="en-US" altLang="ja-JP" sz="1600" dirty="0" smtClean="0">
              <a:latin typeface="メイリオ" panose="020B0604030504040204" pitchFamily="50" charset="-128"/>
              <a:ea typeface="メイリオ" panose="020B0604030504040204" pitchFamily="50" charset="-128"/>
            </a:endParaRPr>
          </a:p>
          <a:p>
            <a:pPr marL="580050" lvl="2" indent="-180000">
              <a:spcBef>
                <a:spcPts val="800"/>
              </a:spcBef>
            </a:pPr>
            <a:r>
              <a:rPr lang="ja-JP" altLang="en-US" sz="1600" dirty="0" smtClean="0">
                <a:latin typeface="メイリオ" panose="020B0604030504040204" pitchFamily="50" charset="-128"/>
                <a:ea typeface="メイリオ" panose="020B0604030504040204" pitchFamily="50" charset="-128"/>
              </a:rPr>
              <a:t>積雪：熱伝導、圧密、日射の減衰、底面融解、融雪水の滞留</a:t>
            </a:r>
            <a:endParaRPr lang="en-US" altLang="ja-JP" sz="1600" dirty="0" smtClean="0">
              <a:latin typeface="メイリオ" panose="020B0604030504040204" pitchFamily="50" charset="-128"/>
              <a:ea typeface="メイリオ" panose="020B0604030504040204" pitchFamily="50" charset="-128"/>
            </a:endParaRPr>
          </a:p>
        </p:txBody>
      </p:sp>
      <p:sp>
        <p:nvSpPr>
          <p:cNvPr id="709" name="コンテンツ プレースホルダー 2"/>
          <p:cNvSpPr txBox="1">
            <a:spLocks/>
          </p:cNvSpPr>
          <p:nvPr/>
        </p:nvSpPr>
        <p:spPr>
          <a:xfrm>
            <a:off x="5076056" y="548680"/>
            <a:ext cx="4063512" cy="331236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800"/>
              </a:spcBef>
              <a:buNone/>
            </a:pPr>
            <a:r>
              <a:rPr lang="en-US" altLang="ja-JP" sz="2400" b="1" dirty="0" smtClean="0">
                <a:latin typeface="メイリオ" panose="020B0604030504040204" pitchFamily="50" charset="-128"/>
                <a:ea typeface="メイリオ" panose="020B0604030504040204" pitchFamily="50" charset="-128"/>
              </a:rPr>
              <a:t>&lt;</a:t>
            </a:r>
            <a:r>
              <a:rPr lang="ja-JP" altLang="en-US" sz="2400" b="1" dirty="0" smtClean="0">
                <a:latin typeface="メイリオ" panose="020B0604030504040204" pitchFamily="50" charset="-128"/>
                <a:ea typeface="メイリオ" panose="020B0604030504040204" pitchFamily="50" charset="-128"/>
              </a:rPr>
              <a:t>平板モデル</a:t>
            </a:r>
            <a:r>
              <a:rPr lang="en-US" altLang="ja-JP" sz="2400" b="1" dirty="0" smtClean="0">
                <a:latin typeface="メイリオ" panose="020B0604030504040204" pitchFamily="50" charset="-128"/>
                <a:ea typeface="メイリオ" panose="020B0604030504040204" pitchFamily="50" charset="-128"/>
              </a:rPr>
              <a:t>&gt;</a:t>
            </a:r>
          </a:p>
          <a:p>
            <a:pPr marL="180000" lvl="1" indent="-180000">
              <a:spcBef>
                <a:spcPts val="800"/>
              </a:spcBef>
              <a:buFont typeface="Arial" pitchFamily="34" charset="0"/>
              <a:buChar char="•"/>
            </a:pPr>
            <a:r>
              <a:rPr lang="ja-JP" altLang="en-US" sz="2000" dirty="0" smtClean="0">
                <a:latin typeface="メイリオ" panose="020B0604030504040204" pitchFamily="50" charset="-128"/>
                <a:ea typeface="メイリオ" panose="020B0604030504040204" pitchFamily="50" charset="-128"/>
              </a:rPr>
              <a:t>土壌：熱伝導（温度）、強制復元法（水分）</a:t>
            </a:r>
            <a:endParaRPr lang="en-US" altLang="ja-JP" sz="2000" dirty="0" smtClean="0">
              <a:latin typeface="メイリオ" panose="020B0604030504040204" pitchFamily="50" charset="-128"/>
              <a:ea typeface="メイリオ" panose="020B0604030504040204" pitchFamily="50" charset="-128"/>
            </a:endParaRPr>
          </a:p>
          <a:p>
            <a:pPr marL="180000" lvl="1" indent="-180000">
              <a:spcBef>
                <a:spcPts val="800"/>
              </a:spcBef>
              <a:buFont typeface="Arial" pitchFamily="34" charset="0"/>
              <a:buChar char="•"/>
            </a:pPr>
            <a:r>
              <a:rPr lang="ja-JP" altLang="en-US" sz="2000" dirty="0" smtClean="0">
                <a:latin typeface="メイリオ" panose="020B0604030504040204" pitchFamily="50" charset="-128"/>
                <a:ea typeface="メイリオ" panose="020B0604030504040204" pitchFamily="50" charset="-128"/>
              </a:rPr>
              <a:t>地</a:t>
            </a:r>
            <a:r>
              <a:rPr lang="ja-JP" altLang="en-US" sz="2000" smtClean="0">
                <a:latin typeface="メイリオ" panose="020B0604030504040204" pitchFamily="50" charset="-128"/>
                <a:ea typeface="メイリオ" panose="020B0604030504040204" pitchFamily="50" charset="-128"/>
              </a:rPr>
              <a:t>表面被覆（海、陸、雪、海氷）は初期状態で</a:t>
            </a:r>
            <a:r>
              <a:rPr lang="ja-JP" altLang="en-US" sz="2000" dirty="0" smtClean="0">
                <a:latin typeface="メイリオ" panose="020B0604030504040204" pitchFamily="50" charset="-128"/>
                <a:ea typeface="メイリオ" panose="020B0604030504040204" pitchFamily="50" charset="-128"/>
              </a:rPr>
              <a:t>固定し、積雪の消長は表現しない。</a:t>
            </a:r>
            <a:endParaRPr lang="en-US" altLang="ja-JP" sz="2000" dirty="0" smtClean="0">
              <a:latin typeface="メイリオ" panose="020B0604030504040204" pitchFamily="50" charset="-128"/>
              <a:ea typeface="メイリオ" panose="020B0604030504040204" pitchFamily="50" charset="-128"/>
            </a:endParaRPr>
          </a:p>
        </p:txBody>
      </p:sp>
      <p:pic>
        <p:nvPicPr>
          <p:cNvPr id="2051" name="Picture 3"/>
          <p:cNvPicPr>
            <a:picLocks noChangeAspect="1" noChangeArrowheads="1"/>
          </p:cNvPicPr>
          <p:nvPr/>
        </p:nvPicPr>
        <p:blipFill>
          <a:blip r:embed="rId3" cstate="print"/>
          <a:srcRect/>
          <a:stretch>
            <a:fillRect/>
          </a:stretch>
        </p:blipFill>
        <p:spPr bwMode="auto">
          <a:xfrm>
            <a:off x="5247368" y="3849173"/>
            <a:ext cx="3708083" cy="2639378"/>
          </a:xfrm>
          <a:prstGeom prst="rect">
            <a:avLst/>
          </a:prstGeom>
          <a:noFill/>
          <a:ln w="9525">
            <a:noFill/>
            <a:miter lim="800000"/>
            <a:headEnd/>
            <a:tailEnd/>
          </a:ln>
        </p:spPr>
      </p:pic>
      <p:grpSp>
        <p:nvGrpSpPr>
          <p:cNvPr id="719" name="グループ化 718"/>
          <p:cNvGrpSpPr/>
          <p:nvPr/>
        </p:nvGrpSpPr>
        <p:grpSpPr>
          <a:xfrm>
            <a:off x="15549" y="3271336"/>
            <a:ext cx="4869358" cy="3338297"/>
            <a:chOff x="122281" y="3212976"/>
            <a:chExt cx="4869358" cy="3338297"/>
          </a:xfrm>
        </p:grpSpPr>
        <p:pic>
          <p:nvPicPr>
            <p:cNvPr id="2050" name="Picture 2"/>
            <p:cNvPicPr>
              <a:picLocks noChangeAspect="1" noChangeArrowheads="1"/>
            </p:cNvPicPr>
            <p:nvPr/>
          </p:nvPicPr>
          <p:blipFill>
            <a:blip r:embed="rId4" cstate="print"/>
            <a:srcRect t="16680"/>
            <a:stretch>
              <a:fillRect/>
            </a:stretch>
          </p:blipFill>
          <p:spPr bwMode="auto">
            <a:xfrm>
              <a:off x="122281" y="3501007"/>
              <a:ext cx="4869358" cy="3050266"/>
            </a:xfrm>
            <a:prstGeom prst="rect">
              <a:avLst/>
            </a:prstGeom>
            <a:noFill/>
            <a:ln w="9525">
              <a:noFill/>
              <a:miter lim="800000"/>
              <a:headEnd/>
              <a:tailEnd/>
            </a:ln>
            <a:effectLst/>
          </p:spPr>
        </p:pic>
        <p:sp>
          <p:nvSpPr>
            <p:cNvPr id="712" name="正方形/長方形 711"/>
            <p:cNvSpPr/>
            <p:nvPr/>
          </p:nvSpPr>
          <p:spPr>
            <a:xfrm>
              <a:off x="2627784" y="3212976"/>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1" name="正方形/長方形 710"/>
            <p:cNvSpPr/>
            <p:nvPr/>
          </p:nvSpPr>
          <p:spPr>
            <a:xfrm>
              <a:off x="1755864" y="3395904"/>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p:cNvPicPr>
              <a:picLocks noChangeAspect="1" noChangeArrowheads="1"/>
            </p:cNvPicPr>
            <p:nvPr/>
          </p:nvPicPr>
          <p:blipFill>
            <a:blip r:embed="rId5" cstate="print"/>
            <a:srcRect b="88387"/>
            <a:stretch>
              <a:fillRect/>
            </a:stretch>
          </p:blipFill>
          <p:spPr bwMode="auto">
            <a:xfrm>
              <a:off x="611560" y="3314624"/>
              <a:ext cx="3934778" cy="432049"/>
            </a:xfrm>
            <a:prstGeom prst="rect">
              <a:avLst/>
            </a:prstGeom>
            <a:noFill/>
            <a:ln w="9525">
              <a:noFill/>
              <a:miter lim="800000"/>
              <a:headEnd/>
              <a:tailEnd/>
            </a:ln>
          </p:spPr>
        </p:pic>
      </p:grpSp>
      <p:sp>
        <p:nvSpPr>
          <p:cNvPr id="715" name="テキスト ボックス 714"/>
          <p:cNvSpPr txBox="1"/>
          <p:nvPr/>
        </p:nvSpPr>
        <p:spPr>
          <a:xfrm>
            <a:off x="107504" y="6597352"/>
            <a:ext cx="4860161" cy="260648"/>
          </a:xfrm>
          <a:prstGeom prst="rect">
            <a:avLst/>
          </a:prstGeom>
          <a:noFill/>
        </p:spPr>
        <p:txBody>
          <a:bodyPr wrap="square" rtlCol="0">
            <a:spAutoFit/>
          </a:bodyPr>
          <a:lstStyle/>
          <a:p>
            <a:pPr algn="ctr"/>
            <a:r>
              <a:rPr kumimoji="1" lang="ja-JP" altLang="en-US" sz="1100" dirty="0" smtClean="0">
                <a:latin typeface="メイリオ" panose="020B0604030504040204" pitchFamily="50" charset="-128"/>
                <a:ea typeface="メイリオ" panose="020B0604030504040204" pitchFamily="50" charset="-128"/>
              </a:rPr>
              <a:t>図</a:t>
            </a:r>
            <a:r>
              <a:rPr lang="ja-JP" altLang="en-US" sz="1100" dirty="0" smtClean="0">
                <a:latin typeface="メイリオ" panose="020B0604030504040204" pitchFamily="50" charset="-128"/>
                <a:ea typeface="メイリオ" panose="020B0604030504040204" pitchFamily="50" charset="-128"/>
              </a:rPr>
              <a:t>　</a:t>
            </a:r>
            <a:r>
              <a:rPr lang="en-US" altLang="ja-JP" sz="1100" dirty="0" smtClean="0">
                <a:latin typeface="メイリオ" panose="020B0604030504040204" pitchFamily="50" charset="-128"/>
                <a:ea typeface="メイリオ" panose="020B0604030504040204" pitchFamily="50" charset="-128"/>
              </a:rPr>
              <a:t>MJ-</a:t>
            </a:r>
            <a:r>
              <a:rPr lang="en-US" altLang="ja-JP" sz="1100" dirty="0" err="1" smtClean="0">
                <a:latin typeface="メイリオ" panose="020B0604030504040204" pitchFamily="50" charset="-128"/>
                <a:ea typeface="メイリオ" panose="020B0604030504040204" pitchFamily="50" charset="-128"/>
              </a:rPr>
              <a:t>SiB</a:t>
            </a:r>
            <a:r>
              <a:rPr lang="ja-JP" altLang="en-US" sz="1100" dirty="0" smtClean="0">
                <a:latin typeface="メイリオ" panose="020B0604030504040204" pitchFamily="50" charset="-128"/>
                <a:ea typeface="メイリオ" panose="020B0604030504040204" pitchFamily="50" charset="-128"/>
              </a:rPr>
              <a:t>の模式図（気象大学校・大泉氏よりご提供）</a:t>
            </a:r>
            <a:endParaRPr kumimoji="1" lang="ja-JP" altLang="en-US" sz="1100" dirty="0">
              <a:latin typeface="メイリオ" panose="020B0604030504040204" pitchFamily="50" charset="-128"/>
              <a:ea typeface="メイリオ" panose="020B0604030504040204" pitchFamily="50" charset="-128"/>
            </a:endParaRPr>
          </a:p>
        </p:txBody>
      </p:sp>
      <p:cxnSp>
        <p:nvCxnSpPr>
          <p:cNvPr id="717" name="直線コネクタ 716"/>
          <p:cNvCxnSpPr/>
          <p:nvPr/>
        </p:nvCxnSpPr>
        <p:spPr>
          <a:xfrm>
            <a:off x="5031344" y="548680"/>
            <a:ext cx="0" cy="6309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8" name="テキスト ボックス 717"/>
          <p:cNvSpPr txBox="1"/>
          <p:nvPr/>
        </p:nvSpPr>
        <p:spPr>
          <a:xfrm>
            <a:off x="5004048" y="6597352"/>
            <a:ext cx="4139952" cy="261610"/>
          </a:xfrm>
          <a:prstGeom prst="rect">
            <a:avLst/>
          </a:prstGeom>
          <a:noFill/>
        </p:spPr>
        <p:txBody>
          <a:bodyPr wrap="square" rtlCol="0">
            <a:spAutoFit/>
          </a:bodyPr>
          <a:lstStyle/>
          <a:p>
            <a:pPr algn="ctr"/>
            <a:r>
              <a:rPr kumimoji="1" lang="ja-JP" altLang="en-US" sz="1100" dirty="0" smtClean="0">
                <a:latin typeface="メイリオ" panose="020B0604030504040204" pitchFamily="50" charset="-128"/>
                <a:ea typeface="メイリオ" panose="020B0604030504040204" pitchFamily="50" charset="-128"/>
              </a:rPr>
              <a:t>図</a:t>
            </a:r>
            <a:r>
              <a:rPr lang="ja-JP" altLang="en-US" sz="1100" dirty="0" smtClean="0">
                <a:latin typeface="メイリオ" panose="020B0604030504040204" pitchFamily="50" charset="-128"/>
                <a:ea typeface="メイリオ" panose="020B0604030504040204" pitchFamily="50" charset="-128"/>
              </a:rPr>
              <a:t>　平板モデルの模式図（気象庁</a:t>
            </a:r>
            <a:r>
              <a:rPr lang="en-US" altLang="ja-JP" sz="1100" dirty="0" smtClean="0">
                <a:latin typeface="メイリオ" panose="020B0604030504040204" pitchFamily="50" charset="-128"/>
                <a:ea typeface="メイリオ" panose="020B0604030504040204" pitchFamily="50" charset="-128"/>
              </a:rPr>
              <a:t>, 2012</a:t>
            </a:r>
            <a:r>
              <a:rPr lang="ja-JP" altLang="en-US" sz="1100" dirty="0" smtClean="0">
                <a:latin typeface="メイリオ" panose="020B0604030504040204" pitchFamily="50" charset="-128"/>
                <a:ea typeface="メイリオ" panose="020B0604030504040204" pitchFamily="50" charset="-128"/>
              </a:rPr>
              <a:t>より引用）</a:t>
            </a:r>
            <a:endParaRPr kumimoji="1" lang="ja-JP" altLang="en-US" sz="1100" dirty="0">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3558365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588224" y="6492875"/>
            <a:ext cx="2133600" cy="365125"/>
          </a:xfrm>
        </p:spPr>
        <p:txBody>
          <a:bodyPr/>
          <a:lstStyle/>
          <a:p>
            <a:fld id="{3E266E7C-9797-4F35-8ED9-AAD037562A70}" type="slidenum">
              <a:rPr kumimoji="1" lang="ja-JP" altLang="en-US" smtClean="0"/>
              <a:pPr/>
              <a:t>6</a:t>
            </a:fld>
            <a:endParaRPr kumimoji="1" lang="ja-JP" altLang="en-US" dirty="0"/>
          </a:p>
        </p:txBody>
      </p:sp>
      <p:sp>
        <p:nvSpPr>
          <p:cNvPr id="8" name="タイトル 1"/>
          <p:cNvSpPr txBox="1">
            <a:spLocks/>
          </p:cNvSpPr>
          <p:nvPr/>
        </p:nvSpPr>
        <p:spPr>
          <a:xfrm>
            <a:off x="0" y="-4272"/>
            <a:ext cx="7884368"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積雪深（</a:t>
            </a:r>
            <a:r>
              <a:rPr lang="en-US" altLang="ja-JP" sz="2800" b="1" dirty="0" smtClean="0">
                <a:latin typeface="メイリオ" panose="020B0604030504040204" pitchFamily="50" charset="-128"/>
                <a:ea typeface="メイリオ" panose="020B0604030504040204" pitchFamily="50" charset="-128"/>
              </a:rPr>
              <a:t>DJF</a:t>
            </a:r>
            <a:r>
              <a:rPr lang="ja-JP" altLang="en-US" sz="2800" b="1" dirty="0" smtClean="0">
                <a:latin typeface="メイリオ" panose="020B0604030504040204" pitchFamily="50" charset="-128"/>
                <a:ea typeface="メイリオ" panose="020B0604030504040204" pitchFamily="50" charset="-128"/>
              </a:rPr>
              <a:t>）</a:t>
            </a:r>
            <a:endParaRPr lang="en-US" altLang="ja-JP" sz="2800" b="1" dirty="0" smtClean="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0" y="6488668"/>
            <a:ext cx="6588224" cy="307777"/>
          </a:xfrm>
          <a:prstGeom prst="rect">
            <a:avLst/>
          </a:prstGeom>
          <a:noFill/>
        </p:spPr>
        <p:txBody>
          <a:bodyPr wrap="square" rtlCol="0">
            <a:spAutoFit/>
          </a:bodyPr>
          <a:lstStyle/>
          <a:p>
            <a:r>
              <a:rPr lang="ja-JP" altLang="en-US" sz="1400" dirty="0" smtClean="0"/>
              <a:t>図　</a:t>
            </a:r>
            <a:r>
              <a:rPr lang="en-US" altLang="ja-JP" sz="1400" dirty="0" smtClean="0"/>
              <a:t>DJF</a:t>
            </a:r>
            <a:r>
              <a:rPr lang="ja-JP" altLang="en-US" sz="1400" dirty="0" smtClean="0"/>
              <a:t>の平均積雪深　左上：モデル、右上：観測（アメダス）、</a:t>
            </a:r>
            <a:r>
              <a:rPr kumimoji="1" lang="ja-JP" altLang="en-US" sz="1400" dirty="0" smtClean="0"/>
              <a:t>左下：モデル－観測</a:t>
            </a:r>
            <a:endParaRPr kumimoji="1" lang="ja-JP" altLang="en-US" sz="1400" dirty="0"/>
          </a:p>
        </p:txBody>
      </p:sp>
      <p:sp>
        <p:nvSpPr>
          <p:cNvPr id="25" name="コンテンツ プレースホルダー 2"/>
          <p:cNvSpPr txBox="1">
            <a:spLocks/>
          </p:cNvSpPr>
          <p:nvPr/>
        </p:nvSpPr>
        <p:spPr>
          <a:xfrm>
            <a:off x="6444208" y="3933056"/>
            <a:ext cx="2699792" cy="23042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smtClean="0">
                <a:latin typeface="メイリオ" panose="020B0604030504040204" pitchFamily="50" charset="-128"/>
                <a:ea typeface="メイリオ" panose="020B0604030504040204" pitchFamily="50" charset="-128"/>
              </a:rPr>
              <a:t>日本海側沿岸部ではダウンスケーリング後も過小</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rPr>
              <a:t>太平洋側では改善</a:t>
            </a:r>
            <a:endParaRPr lang="en-US" altLang="ja-JP" sz="1800" dirty="0" smtClean="0">
              <a:latin typeface="メイリオ" panose="020B0604030504040204" pitchFamily="50" charset="-128"/>
              <a:ea typeface="メイリオ" panose="020B0604030504040204" pitchFamily="50" charset="-128"/>
            </a:endParaRPr>
          </a:p>
        </p:txBody>
      </p:sp>
      <p:grpSp>
        <p:nvGrpSpPr>
          <p:cNvPr id="28" name="グループ化 27"/>
          <p:cNvGrpSpPr/>
          <p:nvPr/>
        </p:nvGrpSpPr>
        <p:grpSpPr>
          <a:xfrm>
            <a:off x="0" y="429631"/>
            <a:ext cx="7884368" cy="3111245"/>
            <a:chOff x="0" y="429631"/>
            <a:chExt cx="7884368" cy="3111245"/>
          </a:xfrm>
        </p:grpSpPr>
        <p:pic>
          <p:nvPicPr>
            <p:cNvPr id="18" name="図 17"/>
            <p:cNvPicPr>
              <a:picLocks noChangeAspect="1"/>
            </p:cNvPicPr>
            <p:nvPr/>
          </p:nvPicPr>
          <p:blipFill rotWithShape="1">
            <a:blip r:embed="rId3" cstate="print"/>
            <a:srcRect l="25807" t="45954" r="21965" b="47287"/>
            <a:stretch/>
          </p:blipFill>
          <p:spPr bwMode="auto">
            <a:xfrm>
              <a:off x="1746912" y="3284984"/>
              <a:ext cx="2825088" cy="255892"/>
            </a:xfrm>
            <a:prstGeom prst="rect">
              <a:avLst/>
            </a:prstGeom>
            <a:noFill/>
            <a:ln w="9525">
              <a:noFill/>
              <a:miter lim="800000"/>
              <a:headEnd/>
              <a:tailEnd/>
            </a:ln>
          </p:spPr>
        </p:pic>
        <p:pic>
          <p:nvPicPr>
            <p:cNvPr id="15" name="図 14"/>
            <p:cNvPicPr>
              <a:picLocks noChangeAspect="1"/>
            </p:cNvPicPr>
            <p:nvPr/>
          </p:nvPicPr>
          <p:blipFill rotWithShape="1">
            <a:blip r:embed="rId3" cstate="print"/>
            <a:srcRect l="4991" r="73058" b="54858"/>
            <a:stretch/>
          </p:blipFill>
          <p:spPr bwMode="auto">
            <a:xfrm>
              <a:off x="0" y="548680"/>
              <a:ext cx="1899778" cy="2734482"/>
            </a:xfrm>
            <a:prstGeom prst="rect">
              <a:avLst/>
            </a:prstGeom>
            <a:noFill/>
            <a:ln w="9525">
              <a:noFill/>
              <a:miter lim="800000"/>
              <a:headEnd/>
              <a:tailEnd/>
            </a:ln>
          </p:spPr>
        </p:pic>
        <p:pic>
          <p:nvPicPr>
            <p:cNvPr id="16" name="図 15"/>
            <p:cNvPicPr>
              <a:picLocks noChangeAspect="1"/>
            </p:cNvPicPr>
            <p:nvPr/>
          </p:nvPicPr>
          <p:blipFill rotWithShape="1">
            <a:blip r:embed="rId3" cstate="print"/>
            <a:srcRect l="37350" t="131" r="40699" b="54727"/>
            <a:stretch/>
          </p:blipFill>
          <p:spPr bwMode="auto">
            <a:xfrm>
              <a:off x="1867228" y="548680"/>
              <a:ext cx="1899778" cy="2734482"/>
            </a:xfrm>
            <a:prstGeom prst="rect">
              <a:avLst/>
            </a:prstGeom>
            <a:noFill/>
            <a:ln w="9525">
              <a:noFill/>
              <a:miter lim="800000"/>
              <a:headEnd/>
              <a:tailEnd/>
            </a:ln>
          </p:spPr>
        </p:pic>
        <p:pic>
          <p:nvPicPr>
            <p:cNvPr id="17" name="図 16"/>
            <p:cNvPicPr>
              <a:picLocks noChangeAspect="1"/>
            </p:cNvPicPr>
            <p:nvPr/>
          </p:nvPicPr>
          <p:blipFill rotWithShape="1">
            <a:blip r:embed="rId3" cstate="print"/>
            <a:srcRect l="70655" r="7394" b="54858"/>
            <a:stretch/>
          </p:blipFill>
          <p:spPr bwMode="auto">
            <a:xfrm>
              <a:off x="3766732" y="517616"/>
              <a:ext cx="1899778" cy="2734482"/>
            </a:xfrm>
            <a:prstGeom prst="rect">
              <a:avLst/>
            </a:prstGeom>
            <a:noFill/>
            <a:ln w="9525">
              <a:noFill/>
              <a:miter lim="800000"/>
              <a:headEnd/>
              <a:tailEnd/>
            </a:ln>
          </p:spPr>
        </p:pic>
        <p:pic>
          <p:nvPicPr>
            <p:cNvPr id="21" name="図 20"/>
            <p:cNvPicPr>
              <a:picLocks noChangeAspect="1"/>
            </p:cNvPicPr>
            <p:nvPr/>
          </p:nvPicPr>
          <p:blipFill rotWithShape="1">
            <a:blip r:embed="rId3" cstate="print"/>
            <a:srcRect l="73438" t="58113" r="6098" b="66"/>
            <a:stretch/>
          </p:blipFill>
          <p:spPr bwMode="auto">
            <a:xfrm>
              <a:off x="5679416" y="620688"/>
              <a:ext cx="1844912" cy="2638842"/>
            </a:xfrm>
            <a:prstGeom prst="rect">
              <a:avLst/>
            </a:prstGeom>
            <a:noFill/>
            <a:ln w="9525">
              <a:noFill/>
              <a:miter lim="800000"/>
              <a:headEnd/>
              <a:tailEnd/>
            </a:ln>
          </p:spPr>
        </p:pic>
        <p:sp>
          <p:nvSpPr>
            <p:cNvPr id="30" name="テキスト ボックス 29"/>
            <p:cNvSpPr txBox="1"/>
            <p:nvPr/>
          </p:nvSpPr>
          <p:spPr>
            <a:xfrm>
              <a:off x="234104" y="429631"/>
              <a:ext cx="7650264" cy="307777"/>
            </a:xfrm>
            <a:prstGeom prst="rect">
              <a:avLst/>
            </a:prstGeom>
            <a:solidFill>
              <a:schemeClr val="bg1"/>
            </a:solidFill>
          </p:spPr>
          <p:txBody>
            <a:bodyPr wrap="square" rtlCol="0">
              <a:spAutoFit/>
            </a:bodyPr>
            <a:lstStyle/>
            <a:p>
              <a:r>
                <a:rPr kumimoji="1" lang="en-US" altLang="ja-JP" sz="1400" b="1" dirty="0" smtClean="0"/>
                <a:t>25km                                      5km                                       1km                                     </a:t>
              </a:r>
              <a:r>
                <a:rPr kumimoji="1" lang="en-US" altLang="ja-JP" sz="1400" b="1" dirty="0" err="1" smtClean="0"/>
                <a:t>AMeDAS</a:t>
              </a:r>
              <a:endParaRPr kumimoji="1" lang="ja-JP" altLang="en-US" sz="1400" b="1" dirty="0"/>
            </a:p>
          </p:txBody>
        </p:sp>
      </p:grpSp>
      <p:grpSp>
        <p:nvGrpSpPr>
          <p:cNvPr id="29" name="グループ化 28"/>
          <p:cNvGrpSpPr/>
          <p:nvPr/>
        </p:nvGrpSpPr>
        <p:grpSpPr>
          <a:xfrm>
            <a:off x="165864" y="3611631"/>
            <a:ext cx="6219984" cy="2837894"/>
            <a:chOff x="165864" y="3611631"/>
            <a:chExt cx="6219984" cy="2837894"/>
          </a:xfrm>
        </p:grpSpPr>
        <p:pic>
          <p:nvPicPr>
            <p:cNvPr id="24" name="図 23"/>
            <p:cNvPicPr>
              <a:picLocks noChangeAspect="1"/>
            </p:cNvPicPr>
            <p:nvPr/>
          </p:nvPicPr>
          <p:blipFill rotWithShape="1">
            <a:blip r:embed="rId3" cstate="print"/>
            <a:srcRect l="179" t="58479" r="79853" b="66"/>
            <a:stretch/>
          </p:blipFill>
          <p:spPr bwMode="auto">
            <a:xfrm>
              <a:off x="165864" y="3833752"/>
              <a:ext cx="1800200" cy="2615773"/>
            </a:xfrm>
            <a:prstGeom prst="rect">
              <a:avLst/>
            </a:prstGeom>
            <a:noFill/>
            <a:ln w="9525">
              <a:noFill/>
              <a:miter lim="800000"/>
              <a:headEnd/>
              <a:tailEnd/>
            </a:ln>
          </p:spPr>
        </p:pic>
        <p:pic>
          <p:nvPicPr>
            <p:cNvPr id="26" name="図 25"/>
            <p:cNvPicPr>
              <a:picLocks noChangeAspect="1"/>
            </p:cNvPicPr>
            <p:nvPr/>
          </p:nvPicPr>
          <p:blipFill rotWithShape="1">
            <a:blip r:embed="rId3" cstate="print"/>
            <a:srcRect l="22450" t="58479" r="57582" b="66"/>
            <a:stretch/>
          </p:blipFill>
          <p:spPr bwMode="auto">
            <a:xfrm>
              <a:off x="2065368" y="3833752"/>
              <a:ext cx="1800200" cy="2615773"/>
            </a:xfrm>
            <a:prstGeom prst="rect">
              <a:avLst/>
            </a:prstGeom>
            <a:noFill/>
            <a:ln w="9525">
              <a:noFill/>
              <a:miter lim="800000"/>
              <a:headEnd/>
              <a:tailEnd/>
            </a:ln>
          </p:spPr>
        </p:pic>
        <p:pic>
          <p:nvPicPr>
            <p:cNvPr id="27" name="図 26"/>
            <p:cNvPicPr>
              <a:picLocks noChangeAspect="1"/>
            </p:cNvPicPr>
            <p:nvPr/>
          </p:nvPicPr>
          <p:blipFill rotWithShape="1">
            <a:blip r:embed="rId3" cstate="print"/>
            <a:srcRect l="43923" t="58479" r="36110" b="66"/>
            <a:stretch/>
          </p:blipFill>
          <p:spPr bwMode="auto">
            <a:xfrm>
              <a:off x="3892864" y="3833752"/>
              <a:ext cx="1800200" cy="2615773"/>
            </a:xfrm>
            <a:prstGeom prst="rect">
              <a:avLst/>
            </a:prstGeom>
            <a:noFill/>
            <a:ln w="9525">
              <a:noFill/>
              <a:miter lim="800000"/>
              <a:headEnd/>
              <a:tailEnd/>
            </a:ln>
          </p:spPr>
        </p:pic>
        <p:sp>
          <p:nvSpPr>
            <p:cNvPr id="12" name="テキスト ボックス 11"/>
            <p:cNvSpPr txBox="1"/>
            <p:nvPr/>
          </p:nvSpPr>
          <p:spPr>
            <a:xfrm>
              <a:off x="268936" y="3611631"/>
              <a:ext cx="5931952" cy="307777"/>
            </a:xfrm>
            <a:prstGeom prst="rect">
              <a:avLst/>
            </a:prstGeom>
            <a:solidFill>
              <a:schemeClr val="bg1"/>
            </a:solidFill>
          </p:spPr>
          <p:txBody>
            <a:bodyPr wrap="square" rtlCol="0">
              <a:spAutoFit/>
            </a:bodyPr>
            <a:lstStyle/>
            <a:p>
              <a:r>
                <a:rPr kumimoji="1" lang="en-US" altLang="ja-JP" sz="1400" b="1" dirty="0" smtClean="0"/>
                <a:t>25km-AMeDAS                   5km-AMeDAS                      1km-AMeDAS</a:t>
              </a:r>
              <a:endParaRPr kumimoji="1" lang="ja-JP" altLang="en-US" sz="1400" b="1" dirty="0"/>
            </a:p>
          </p:txBody>
        </p:sp>
        <p:pic>
          <p:nvPicPr>
            <p:cNvPr id="31" name="図 30"/>
            <p:cNvPicPr>
              <a:picLocks noChangeAspect="1"/>
            </p:cNvPicPr>
            <p:nvPr/>
          </p:nvPicPr>
          <p:blipFill rotWithShape="1">
            <a:blip r:embed="rId3" cstate="print"/>
            <a:srcRect l="66538" t="58479" r="26274" b="2720"/>
            <a:stretch/>
          </p:blipFill>
          <p:spPr bwMode="auto">
            <a:xfrm>
              <a:off x="5737776" y="3816336"/>
              <a:ext cx="648072" cy="2448272"/>
            </a:xfrm>
            <a:prstGeom prst="rect">
              <a:avLst/>
            </a:prstGeom>
            <a:noFill/>
            <a:ln w="9525">
              <a:noFill/>
              <a:miter lim="800000"/>
              <a:headEnd/>
              <a:tailEnd/>
            </a:ln>
          </p:spPr>
        </p:pic>
      </p:grpSp>
    </p:spTree>
    <p:extLst>
      <p:ext uri="{BB962C8B-B14F-4D97-AF65-F5344CB8AC3E}">
        <p14:creationId xmlns="" xmlns:p14="http://schemas.microsoft.com/office/powerpoint/2010/main" val="1532856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7</a:t>
            </a:fld>
            <a:endParaRPr kumimoji="1" lang="ja-JP" altLang="en-US"/>
          </a:p>
        </p:txBody>
      </p:sp>
      <p:pic>
        <p:nvPicPr>
          <p:cNvPr id="1032"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07904" y="908720"/>
            <a:ext cx="5236870" cy="4683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タイトル 1"/>
          <p:cNvSpPr txBox="1">
            <a:spLocks/>
          </p:cNvSpPr>
          <p:nvPr/>
        </p:nvSpPr>
        <p:spPr>
          <a:xfrm>
            <a:off x="0" y="-4272"/>
            <a:ext cx="8460432"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アメダスによる</a:t>
            </a:r>
            <a:r>
              <a:rPr lang="en-US" altLang="ja-JP" sz="2800" b="1" dirty="0" smtClean="0">
                <a:latin typeface="メイリオ" panose="020B0604030504040204" pitchFamily="50" charset="-128"/>
                <a:ea typeface="メイリオ" panose="020B0604030504040204" pitchFamily="50" charset="-128"/>
              </a:rPr>
              <a:t>MODIS</a:t>
            </a:r>
            <a:r>
              <a:rPr lang="ja-JP" altLang="en-US" sz="2800" b="1" dirty="0" smtClean="0">
                <a:latin typeface="メイリオ" panose="020B0604030504040204" pitchFamily="50" charset="-128"/>
                <a:ea typeface="メイリオ" panose="020B0604030504040204" pitchFamily="50" charset="-128"/>
              </a:rPr>
              <a:t>積雪被覆データの精度評価</a:t>
            </a:r>
            <a:endParaRPr lang="ja-JP" altLang="en-US" sz="2800" b="1"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3059832" y="620688"/>
            <a:ext cx="6524422" cy="307777"/>
          </a:xfrm>
          <a:prstGeom prst="rect">
            <a:avLst/>
          </a:prstGeom>
          <a:noFill/>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rPr>
              <a:t>表</a:t>
            </a:r>
            <a:r>
              <a:rPr kumimoji="1" lang="ja-JP" altLang="en-US" sz="1400" dirty="0" smtClean="0">
                <a:latin typeface="メイリオ" panose="020B0604030504040204" pitchFamily="50" charset="-128"/>
                <a:ea typeface="メイリオ" panose="020B0604030504040204" pitchFamily="50" charset="-128"/>
              </a:rPr>
              <a:t>　</a:t>
            </a:r>
            <a:r>
              <a:rPr kumimoji="1" lang="en-US" altLang="ja-JP" sz="1400" dirty="0" smtClean="0">
                <a:latin typeface="メイリオ" panose="020B0604030504040204" pitchFamily="50" charset="-128"/>
                <a:ea typeface="メイリオ" panose="020B0604030504040204" pitchFamily="50" charset="-128"/>
              </a:rPr>
              <a:t>MODIS</a:t>
            </a:r>
            <a:r>
              <a:rPr lang="ja-JP" altLang="en-US" sz="1400" dirty="0" smtClean="0">
                <a:latin typeface="メイリオ" panose="020B0604030504040204" pitchFamily="50" charset="-128"/>
                <a:ea typeface="メイリオ" panose="020B0604030504040204" pitchFamily="50" charset="-128"/>
              </a:rPr>
              <a:t>対</a:t>
            </a:r>
            <a:r>
              <a:rPr lang="en-US" altLang="ja-JP" sz="1400" dirty="0" err="1" smtClean="0">
                <a:latin typeface="メイリオ" panose="020B0604030504040204" pitchFamily="50" charset="-128"/>
                <a:ea typeface="メイリオ" panose="020B0604030504040204" pitchFamily="50" charset="-128"/>
              </a:rPr>
              <a:t>AMeDAS</a:t>
            </a:r>
            <a:r>
              <a:rPr lang="ja-JP" altLang="en-US" sz="1400" dirty="0" smtClean="0">
                <a:latin typeface="メイリオ" panose="020B0604030504040204" pitchFamily="50" charset="-128"/>
                <a:ea typeface="メイリオ" panose="020B0604030504040204" pitchFamily="50" charset="-128"/>
              </a:rPr>
              <a:t>の</a:t>
            </a:r>
            <a:r>
              <a:rPr kumimoji="1" lang="ja-JP" altLang="en-US" sz="1400" dirty="0" smtClean="0">
                <a:latin typeface="メイリオ" panose="020B0604030504040204" pitchFamily="50" charset="-128"/>
                <a:ea typeface="メイリオ" panose="020B0604030504040204" pitchFamily="50" charset="-128"/>
              </a:rPr>
              <a:t>エラーマトリックス </a:t>
            </a:r>
            <a:r>
              <a:rPr kumimoji="1" lang="en-US" altLang="ja-JP" sz="1400" dirty="0" smtClean="0">
                <a:latin typeface="メイリオ" panose="020B0604030504040204" pitchFamily="50" charset="-128"/>
                <a:ea typeface="メイリオ" panose="020B0604030504040204" pitchFamily="50" charset="-128"/>
              </a:rPr>
              <a:t>(2005.10~2007.05)</a:t>
            </a:r>
            <a:endParaRPr kumimoji="1" lang="ja-JP" altLang="en-US" sz="1600" dirty="0">
              <a:latin typeface="メイリオ" panose="020B0604030504040204" pitchFamily="50" charset="-128"/>
              <a:ea typeface="メイリオ" panose="020B0604030504040204" pitchFamily="50" charset="-128"/>
            </a:endParaRPr>
          </a:p>
        </p:txBody>
      </p:sp>
      <p:sp>
        <p:nvSpPr>
          <p:cNvPr id="17" name="コンテンツ プレースホルダー 2"/>
          <p:cNvSpPr txBox="1">
            <a:spLocks/>
          </p:cNvSpPr>
          <p:nvPr/>
        </p:nvSpPr>
        <p:spPr>
          <a:xfrm>
            <a:off x="87752" y="5589241"/>
            <a:ext cx="8930274" cy="12687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000" dirty="0" smtClean="0">
                <a:latin typeface="メイリオ" panose="020B0604030504040204" pitchFamily="50" charset="-128"/>
                <a:ea typeface="メイリオ" panose="020B0604030504040204" pitchFamily="50" charset="-128"/>
              </a:rPr>
              <a:t>少雪は見逃すことが多い。</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積雪深</a:t>
            </a:r>
            <a:r>
              <a:rPr lang="en-US" altLang="ja-JP" sz="2000" dirty="0" smtClean="0">
                <a:latin typeface="メイリオ" panose="020B0604030504040204" pitchFamily="50" charset="-128"/>
                <a:ea typeface="メイリオ" panose="020B0604030504040204" pitchFamily="50" charset="-128"/>
              </a:rPr>
              <a:t>5cm~10cm</a:t>
            </a:r>
            <a:r>
              <a:rPr lang="ja-JP" altLang="en-US" sz="2000" dirty="0" smtClean="0">
                <a:latin typeface="メイリオ" panose="020B0604030504040204" pitchFamily="50" charset="-128"/>
                <a:ea typeface="メイリオ" panose="020B0604030504040204" pitchFamily="50" charset="-128"/>
              </a:rPr>
              <a:t>のときに、精度がほぼ一致する。</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　→</a:t>
            </a:r>
            <a:r>
              <a:rPr lang="en-US" altLang="ja-JP" sz="2000" b="1" dirty="0" smtClean="0">
                <a:latin typeface="メイリオ" panose="020B0604030504040204" pitchFamily="50" charset="-128"/>
                <a:ea typeface="メイリオ" panose="020B0604030504040204" pitchFamily="50" charset="-128"/>
              </a:rPr>
              <a:t>5cm</a:t>
            </a:r>
            <a:r>
              <a:rPr lang="ja-JP" altLang="en-US" sz="2000" b="1" dirty="0" smtClean="0">
                <a:latin typeface="メイリオ" panose="020B0604030504040204" pitchFamily="50" charset="-128"/>
                <a:ea typeface="メイリオ" panose="020B0604030504040204" pitchFamily="50" charset="-128"/>
              </a:rPr>
              <a:t>以上の場合を雪あり、</a:t>
            </a:r>
            <a:r>
              <a:rPr lang="en-US" altLang="ja-JP" sz="2000" b="1" dirty="0" smtClean="0">
                <a:latin typeface="メイリオ" panose="020B0604030504040204" pitchFamily="50" charset="-128"/>
                <a:ea typeface="メイリオ" panose="020B0604030504040204" pitchFamily="50" charset="-128"/>
              </a:rPr>
              <a:t>5cm</a:t>
            </a:r>
            <a:r>
              <a:rPr lang="ja-JP" altLang="en-US" sz="2000" b="1" dirty="0" smtClean="0">
                <a:latin typeface="メイリオ" panose="020B0604030504040204" pitchFamily="50" charset="-128"/>
                <a:ea typeface="メイリオ" panose="020B0604030504040204" pitchFamily="50" charset="-128"/>
              </a:rPr>
              <a:t>未満の場合を雪なし</a:t>
            </a:r>
            <a:r>
              <a:rPr lang="ja-JP" altLang="en-US" sz="2000" dirty="0" smtClean="0">
                <a:latin typeface="メイリオ" panose="020B0604030504040204" pitchFamily="50" charset="-128"/>
                <a:ea typeface="メイリオ" panose="020B0604030504040204" pitchFamily="50" charset="-128"/>
              </a:rPr>
              <a:t>と判定する。</a:t>
            </a:r>
            <a:endParaRPr lang="en-US" altLang="ja-JP" sz="2000" dirty="0" smtClean="0">
              <a:latin typeface="メイリオ" panose="020B0604030504040204" pitchFamily="50" charset="-128"/>
              <a:ea typeface="メイリオ" panose="020B0604030504040204" pitchFamily="50" charset="-128"/>
            </a:endParaRPr>
          </a:p>
        </p:txBody>
      </p:sp>
      <p:pic>
        <p:nvPicPr>
          <p:cNvPr id="1026" name="Picture 2" descr="C:\Users\Owner\Dropbox\cmpr_MODIS_surf\exp4\score_through\histogram.png"/>
          <p:cNvPicPr>
            <a:picLocks noChangeAspect="1" noChangeArrowheads="1"/>
          </p:cNvPicPr>
          <p:nvPr/>
        </p:nvPicPr>
        <p:blipFill>
          <a:blip r:embed="rId4" cstate="print"/>
          <a:srcRect l="2904" t="8232" r="72532" b="54265"/>
          <a:stretch>
            <a:fillRect/>
          </a:stretch>
        </p:blipFill>
        <p:spPr bwMode="auto">
          <a:xfrm>
            <a:off x="0" y="548680"/>
            <a:ext cx="3563888" cy="3845248"/>
          </a:xfrm>
          <a:prstGeom prst="rect">
            <a:avLst/>
          </a:prstGeom>
          <a:noFill/>
        </p:spPr>
      </p:pic>
      <p:sp>
        <p:nvSpPr>
          <p:cNvPr id="11" name="テキスト ボックス 10"/>
          <p:cNvSpPr txBox="1"/>
          <p:nvPr/>
        </p:nvSpPr>
        <p:spPr>
          <a:xfrm>
            <a:off x="0" y="4365104"/>
            <a:ext cx="3491880" cy="584775"/>
          </a:xfrm>
          <a:prstGeom prst="rect">
            <a:avLst/>
          </a:prstGeom>
          <a:noFill/>
        </p:spPr>
        <p:txBody>
          <a:bodyPr wrap="square" rtlCol="0">
            <a:spAutoFit/>
          </a:bodyPr>
          <a:lstStyle/>
          <a:p>
            <a:pPr algn="ctr"/>
            <a:r>
              <a:rPr kumimoji="1" lang="ja-JP" altLang="en-US" sz="1600" dirty="0" smtClean="0">
                <a:latin typeface="メイリオ" panose="020B0604030504040204" pitchFamily="50" charset="-128"/>
                <a:ea typeface="メイリオ" panose="020B0604030504040204" pitchFamily="50" charset="-128"/>
              </a:rPr>
              <a:t>図　アメダスの積雪深に対する</a:t>
            </a:r>
            <a:r>
              <a:rPr kumimoji="1" lang="en-US" altLang="ja-JP" sz="1600" dirty="0" smtClean="0">
                <a:latin typeface="メイリオ" panose="020B0604030504040204" pitchFamily="50" charset="-128"/>
                <a:ea typeface="メイリオ" panose="020B0604030504040204" pitchFamily="50" charset="-128"/>
              </a:rPr>
              <a:t>MODIS</a:t>
            </a:r>
            <a:r>
              <a:rPr lang="ja-JP" altLang="en-US" sz="1600" dirty="0" smtClean="0">
                <a:latin typeface="メイリオ" panose="020B0604030504040204" pitchFamily="50" charset="-128"/>
                <a:ea typeface="メイリオ" panose="020B0604030504040204" pitchFamily="50" charset="-128"/>
              </a:rPr>
              <a:t>による積雪被覆の</a:t>
            </a:r>
            <a:r>
              <a:rPr kumimoji="1" lang="ja-JP" altLang="en-US" sz="1600" dirty="0" smtClean="0">
                <a:latin typeface="メイリオ" panose="020B0604030504040204" pitchFamily="50" charset="-128"/>
                <a:ea typeface="メイリオ" panose="020B0604030504040204" pitchFamily="50" charset="-128"/>
              </a:rPr>
              <a:t>精度</a:t>
            </a:r>
            <a:endParaRPr kumimoji="1"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1384377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8</a:t>
            </a:fld>
            <a:endParaRPr kumimoji="1" lang="ja-JP" altLang="en-US"/>
          </a:p>
        </p:txBody>
      </p:sp>
      <p:pic>
        <p:nvPicPr>
          <p:cNvPr id="3075" name="Picture 3" descr="C:\Users\takamatsu\Dropbox\cmpr_MODIS_surf\exp4\st_score_through\score.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0942" r="47457"/>
          <a:stretch/>
        </p:blipFill>
        <p:spPr bwMode="auto">
          <a:xfrm rot="16200000">
            <a:off x="3174490" y="-2769825"/>
            <a:ext cx="2795020" cy="914399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コンテンツ プレースホルダー 2"/>
          <p:cNvSpPr txBox="1">
            <a:spLocks/>
          </p:cNvSpPr>
          <p:nvPr/>
        </p:nvSpPr>
        <p:spPr>
          <a:xfrm>
            <a:off x="228600" y="4619863"/>
            <a:ext cx="8807896" cy="212150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800" dirty="0" smtClean="0">
                <a:solidFill>
                  <a:srgbClr val="0070C0"/>
                </a:solidFill>
                <a:latin typeface="メイリオ" panose="020B0604030504040204" pitchFamily="50" charset="-128"/>
                <a:ea typeface="メイリオ" panose="020B0604030504040204" pitchFamily="50" charset="-128"/>
              </a:rPr>
              <a:t>精度が良い地点</a:t>
            </a:r>
            <a:endParaRPr lang="en-US" altLang="ja-JP" sz="1800" dirty="0" smtClean="0">
              <a:solidFill>
                <a:srgbClr val="0070C0"/>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solidFill>
                  <a:srgbClr val="0070C0"/>
                </a:solidFill>
                <a:latin typeface="メイリオ" panose="020B0604030504040204" pitchFamily="50" charset="-128"/>
                <a:ea typeface="メイリオ" panose="020B0604030504040204" pitchFamily="50" charset="-128"/>
              </a:rPr>
              <a:t>奥中山、尾花沢、左沢、古川、遠野、岩手松尾、鹿角、鷹巣、小国、十和田</a:t>
            </a:r>
            <a:endParaRPr lang="en-US" altLang="ja-JP" sz="1800" dirty="0" smtClean="0">
              <a:solidFill>
                <a:srgbClr val="0070C0"/>
              </a:solidFill>
              <a:latin typeface="メイリオ" panose="020B0604030504040204" pitchFamily="50" charset="-128"/>
              <a:ea typeface="メイリオ" panose="020B0604030504040204" pitchFamily="50" charset="-128"/>
            </a:endParaRPr>
          </a:p>
          <a:p>
            <a:pPr marL="0" indent="0">
              <a:buNone/>
            </a:pPr>
            <a:r>
              <a:rPr lang="ja-JP" altLang="en-US" sz="1800" dirty="0" smtClean="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a:t>
            </a:r>
            <a:r>
              <a:rPr lang="ja-JP" altLang="en-US" sz="1800" b="1" dirty="0" smtClean="0">
                <a:solidFill>
                  <a:srgbClr val="0070C0"/>
                </a:solidFill>
                <a:latin typeface="メイリオ" panose="020B0604030504040204" pitchFamily="50" charset="-128"/>
                <a:ea typeface="メイリオ" panose="020B0604030504040204" pitchFamily="50" charset="-128"/>
              </a:rPr>
              <a:t>周囲に地物があまりない地点</a:t>
            </a:r>
            <a:endParaRPr lang="en-US" altLang="ja-JP" sz="1800" b="1" dirty="0">
              <a:solidFill>
                <a:srgbClr val="0070C0"/>
              </a:solidFill>
              <a:latin typeface="メイリオ" panose="020B0604030504040204" pitchFamily="50" charset="-128"/>
              <a:ea typeface="メイリオ" panose="020B0604030504040204" pitchFamily="50" charset="-128"/>
            </a:endParaRPr>
          </a:p>
          <a:p>
            <a:pPr marL="0" indent="0">
              <a:buNone/>
            </a:pPr>
            <a:r>
              <a:rPr lang="ja-JP" altLang="en-US" sz="1800" dirty="0" smtClean="0">
                <a:solidFill>
                  <a:srgbClr val="FF0000"/>
                </a:solidFill>
                <a:latin typeface="メイリオ" panose="020B0604030504040204" pitchFamily="50" charset="-128"/>
                <a:ea typeface="メイリオ" panose="020B0604030504040204" pitchFamily="50" charset="-128"/>
              </a:rPr>
              <a:t>精度が悪い地点</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solidFill>
                  <a:srgbClr val="FF0000"/>
                </a:solidFill>
                <a:latin typeface="メイリオ" panose="020B0604030504040204" pitchFamily="50" charset="-128"/>
                <a:ea typeface="メイリオ" panose="020B0604030504040204" pitchFamily="50" charset="-128"/>
              </a:rPr>
              <a:t>大船渡、岩泉、深浦、湯本、湯ノ岱、今別、能代、阿仁合、狩川、石巻</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a:t>
            </a:r>
            <a:r>
              <a:rPr lang="ja-JP" altLang="en-US" sz="1800" b="1" dirty="0" smtClean="0">
                <a:solidFill>
                  <a:srgbClr val="FF0000"/>
                </a:solidFill>
                <a:latin typeface="メイリオ" panose="020B0604030504040204" pitchFamily="50" charset="-128"/>
                <a:ea typeface="メイリオ" panose="020B0604030504040204" pitchFamily="50" charset="-128"/>
              </a:rPr>
              <a:t>積雪深が少ない </a:t>
            </a:r>
            <a:r>
              <a:rPr lang="en-US" altLang="ja-JP" sz="1800" b="1" dirty="0" smtClean="0">
                <a:solidFill>
                  <a:srgbClr val="FF0000"/>
                </a:solidFill>
                <a:latin typeface="メイリオ" panose="020B0604030504040204" pitchFamily="50" charset="-128"/>
                <a:ea typeface="メイリオ" panose="020B0604030504040204" pitchFamily="50" charset="-128"/>
              </a:rPr>
              <a:t>or </a:t>
            </a:r>
            <a:r>
              <a:rPr lang="ja-JP" altLang="en-US" sz="1800" b="1" dirty="0" smtClean="0">
                <a:solidFill>
                  <a:srgbClr val="FF0000"/>
                </a:solidFill>
                <a:latin typeface="メイリオ" panose="020B0604030504040204" pitchFamily="50" charset="-128"/>
                <a:ea typeface="メイリオ" panose="020B0604030504040204" pitchFamily="50" charset="-128"/>
              </a:rPr>
              <a:t>海に近い </a:t>
            </a:r>
            <a:r>
              <a:rPr lang="en-US" altLang="ja-JP" sz="1800" b="1" dirty="0" smtClean="0">
                <a:solidFill>
                  <a:srgbClr val="FF0000"/>
                </a:solidFill>
                <a:latin typeface="メイリオ" panose="020B0604030504040204" pitchFamily="50" charset="-128"/>
                <a:ea typeface="メイリオ" panose="020B0604030504040204" pitchFamily="50" charset="-128"/>
              </a:rPr>
              <a:t>or </a:t>
            </a:r>
            <a:r>
              <a:rPr lang="ja-JP" altLang="en-US" sz="1800" b="1" dirty="0" smtClean="0">
                <a:solidFill>
                  <a:srgbClr val="FF0000"/>
                </a:solidFill>
                <a:latin typeface="メイリオ" panose="020B0604030504040204" pitchFamily="50" charset="-128"/>
                <a:ea typeface="メイリオ" panose="020B0604030504040204" pitchFamily="50" charset="-128"/>
              </a:rPr>
              <a:t>市街地や森林の近くにある地点</a:t>
            </a:r>
            <a:endParaRPr lang="en-US" altLang="ja-JP" sz="1800" b="1" dirty="0" smtClean="0">
              <a:solidFill>
                <a:srgbClr val="FF0000"/>
              </a:solidFill>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a:xfrm>
            <a:off x="0" y="-4272"/>
            <a:ext cx="8820472"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アメダスによる</a:t>
            </a:r>
            <a:r>
              <a:rPr lang="en-US" altLang="ja-JP" sz="2800" b="1" dirty="0" smtClean="0">
                <a:latin typeface="メイリオ" panose="020B0604030504040204" pitchFamily="50" charset="-128"/>
                <a:ea typeface="メイリオ" panose="020B0604030504040204" pitchFamily="50" charset="-128"/>
              </a:rPr>
              <a:t>MODIS</a:t>
            </a:r>
            <a:r>
              <a:rPr lang="ja-JP" altLang="en-US" sz="2800" b="1" dirty="0" smtClean="0">
                <a:latin typeface="メイリオ" panose="020B0604030504040204" pitchFamily="50" charset="-128"/>
                <a:ea typeface="メイリオ" panose="020B0604030504040204" pitchFamily="50" charset="-128"/>
              </a:rPr>
              <a:t>積雪被覆データの精度評価</a:t>
            </a:r>
            <a:endParaRPr lang="ja-JP" altLang="en-US" sz="2800" b="1"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6012160" y="3199685"/>
            <a:ext cx="3131840" cy="523220"/>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図</a:t>
            </a:r>
            <a:r>
              <a:rPr kumimoji="1" lang="ja-JP" altLang="en-US" sz="1400" dirty="0" smtClean="0">
                <a:latin typeface="メイリオ" panose="020B0604030504040204" pitchFamily="50" charset="-128"/>
                <a:ea typeface="メイリオ" panose="020B0604030504040204" pitchFamily="50" charset="-128"/>
              </a:rPr>
              <a:t>　地点</a:t>
            </a:r>
            <a:r>
              <a:rPr lang="ja-JP" altLang="en-US" sz="1400" dirty="0" smtClean="0">
                <a:latin typeface="メイリオ" panose="020B0604030504040204" pitchFamily="50" charset="-128"/>
                <a:ea typeface="メイリオ" panose="020B0604030504040204" pitchFamily="50" charset="-128"/>
              </a:rPr>
              <a:t>ごとの</a:t>
            </a:r>
            <a:r>
              <a:rPr kumimoji="1" lang="en-US" altLang="ja-JP" sz="1400" dirty="0" smtClean="0">
                <a:latin typeface="メイリオ" panose="020B0604030504040204" pitchFamily="50" charset="-128"/>
                <a:ea typeface="メイリオ" panose="020B0604030504040204" pitchFamily="50" charset="-128"/>
              </a:rPr>
              <a:t>MODIS</a:t>
            </a:r>
            <a:r>
              <a:rPr kumimoji="1" lang="ja-JP" altLang="en-US" sz="1400" dirty="0" smtClean="0">
                <a:latin typeface="メイリオ" panose="020B0604030504040204" pitchFamily="50" charset="-128"/>
                <a:ea typeface="メイリオ" panose="020B0604030504040204" pitchFamily="50" charset="-128"/>
              </a:rPr>
              <a:t>積雪被覆データの精度 </a:t>
            </a:r>
            <a:r>
              <a:rPr kumimoji="1" lang="en-US" altLang="ja-JP" sz="1400" dirty="0" smtClean="0">
                <a:latin typeface="メイリオ" panose="020B0604030504040204" pitchFamily="50" charset="-128"/>
                <a:ea typeface="メイリオ" panose="020B0604030504040204" pitchFamily="50" charset="-128"/>
              </a:rPr>
              <a:t>(2005.10~2007.05)</a:t>
            </a:r>
          </a:p>
        </p:txBody>
      </p:sp>
      <p:graphicFrame>
        <p:nvGraphicFramePr>
          <p:cNvPr id="3" name="表 2"/>
          <p:cNvGraphicFramePr>
            <a:graphicFrameLocks noGrp="1"/>
          </p:cNvGraphicFramePr>
          <p:nvPr>
            <p:extLst>
              <p:ext uri="{D42A27DB-BD31-4B8C-83A1-F6EECF244321}">
                <p14:modId xmlns="" xmlns:p14="http://schemas.microsoft.com/office/powerpoint/2010/main" val="3372522117"/>
              </p:ext>
            </p:extLst>
          </p:nvPr>
        </p:nvGraphicFramePr>
        <p:xfrm>
          <a:off x="75322" y="3184769"/>
          <a:ext cx="5924495" cy="1318633"/>
        </p:xfrm>
        <a:graphic>
          <a:graphicData uri="http://schemas.openxmlformats.org/drawingml/2006/table">
            <a:tbl>
              <a:tblPr firstRow="1" bandRow="1">
                <a:tableStyleId>{5C22544A-7EE6-4342-B048-85BDC9FD1C3A}</a:tableStyleId>
              </a:tblPr>
              <a:tblGrid>
                <a:gridCol w="1748031"/>
                <a:gridCol w="2016224"/>
                <a:gridCol w="2160240"/>
              </a:tblGrid>
              <a:tr h="648073">
                <a:tc>
                  <a:txBody>
                    <a:bodyPr/>
                    <a:lstStyle/>
                    <a:p>
                      <a:r>
                        <a:rPr kumimoji="1" lang="ja-JP" altLang="en-US" sz="1600" dirty="0" smtClean="0">
                          <a:solidFill>
                            <a:schemeClr val="lt1"/>
                          </a:solidFill>
                        </a:rPr>
                        <a:t>　　　　　　</a:t>
                      </a:r>
                      <a:r>
                        <a:rPr kumimoji="1" lang="en-US" altLang="ja-JP" sz="1600" b="0" dirty="0" smtClean="0">
                          <a:solidFill>
                            <a:sysClr val="windowText" lastClr="000000"/>
                          </a:solidFill>
                        </a:rPr>
                        <a:t>MODIS</a:t>
                      </a:r>
                    </a:p>
                    <a:p>
                      <a:r>
                        <a:rPr kumimoji="1" lang="en-US" altLang="ja-JP" sz="1600" b="0" dirty="0" err="1" smtClean="0">
                          <a:solidFill>
                            <a:sysClr val="windowText" lastClr="000000"/>
                          </a:solidFill>
                        </a:rPr>
                        <a:t>AMeDAS</a:t>
                      </a:r>
                      <a:endParaRPr kumimoji="1" lang="ja-JP" alt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r>
                        <a:rPr kumimoji="1" lang="en-US" altLang="ja-JP" sz="1600" b="0" dirty="0" smtClean="0">
                          <a:solidFill>
                            <a:sysClr val="windowText" lastClr="000000"/>
                          </a:solidFill>
                        </a:rPr>
                        <a:t>Land</a:t>
                      </a:r>
                      <a:endParaRPr kumimoji="1" lang="ja-JP" altLang="en-US" sz="16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solidFill>
                            <a:schemeClr val="tx1"/>
                          </a:solidFill>
                        </a:rPr>
                        <a:t>Snow</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3835">
                <a:tc>
                  <a:txBody>
                    <a:bodyPr/>
                    <a:lstStyle/>
                    <a:p>
                      <a:pPr algn="ctr"/>
                      <a:r>
                        <a:rPr kumimoji="1" lang="en-US" altLang="ja-JP" sz="1600" dirty="0" smtClean="0"/>
                        <a:t>Land (&lt;5cm)</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t>A</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t>B</a:t>
                      </a:r>
                      <a:r>
                        <a:rPr kumimoji="1" lang="ja-JP" altLang="en-US" sz="1600" b="0" baseline="0" dirty="0" smtClean="0"/>
                        <a:t> </a:t>
                      </a:r>
                      <a:r>
                        <a:rPr kumimoji="1" lang="en-US" altLang="ja-JP" sz="1600" b="0" baseline="0" dirty="0" smtClean="0"/>
                        <a:t>(commission error)</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6587">
                <a:tc>
                  <a:txBody>
                    <a:bodyPr/>
                    <a:lstStyle/>
                    <a:p>
                      <a:pPr algn="ctr"/>
                      <a:r>
                        <a:rPr kumimoji="1" lang="en-US" altLang="ja-JP" sz="1600" dirty="0" smtClean="0"/>
                        <a:t>Snow (&gt;=5cm)</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t>C (</a:t>
                      </a:r>
                      <a:r>
                        <a:rPr kumimoji="1" lang="en-US" altLang="ja-JP" sz="1600" b="0" dirty="0" err="1" smtClean="0"/>
                        <a:t>ommission</a:t>
                      </a:r>
                      <a:r>
                        <a:rPr kumimoji="1" lang="en-US" altLang="ja-JP" sz="1600" b="0" baseline="0" dirty="0" smtClean="0"/>
                        <a:t> error)</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t>D</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テキスト ボックス 9"/>
          <p:cNvSpPr txBox="1"/>
          <p:nvPr/>
        </p:nvSpPr>
        <p:spPr>
          <a:xfrm>
            <a:off x="6012160" y="3722905"/>
            <a:ext cx="3131840" cy="830997"/>
          </a:xfrm>
          <a:prstGeom prst="rect">
            <a:avLst/>
          </a:prstGeom>
          <a:noFill/>
        </p:spPr>
        <p:txBody>
          <a:bodyPr wrap="square" rtlCol="0">
            <a:spAutoFit/>
          </a:bodyPr>
          <a:lstStyle/>
          <a:p>
            <a:r>
              <a:rPr lang="ja-JP" altLang="en-US" sz="1600" b="1" dirty="0" smtClean="0">
                <a:latin typeface="メイリオ" panose="020B0604030504040204" pitchFamily="50" charset="-128"/>
                <a:ea typeface="メイリオ" panose="020B0604030504040204" pitchFamily="50" charset="-128"/>
              </a:rPr>
              <a:t>　</a:t>
            </a:r>
            <a:r>
              <a:rPr kumimoji="1" lang="en-US" altLang="ja-JP" sz="1600" b="1" dirty="0" smtClean="0">
                <a:latin typeface="メイリオ" panose="020B0604030504040204" pitchFamily="50" charset="-128"/>
                <a:ea typeface="メイリオ" panose="020B0604030504040204" pitchFamily="50" charset="-128"/>
              </a:rPr>
              <a:t>MODIS Accuracy </a:t>
            </a:r>
          </a:p>
          <a:p>
            <a:r>
              <a:rPr kumimoji="1" lang="ja-JP" altLang="en-US" sz="1600" b="1" dirty="0" smtClean="0">
                <a:latin typeface="メイリオ" panose="020B0604030504040204" pitchFamily="50" charset="-128"/>
                <a:ea typeface="メイリオ" panose="020B0604030504040204" pitchFamily="50" charset="-128"/>
              </a:rPr>
              <a:t>　</a:t>
            </a:r>
            <a:r>
              <a:rPr kumimoji="1" lang="en-US" altLang="ja-JP" sz="1600" b="1" dirty="0" smtClean="0">
                <a:latin typeface="メイリオ" panose="020B0604030504040204" pitchFamily="50" charset="-128"/>
                <a:ea typeface="メイリオ" panose="020B0604030504040204" pitchFamily="50" charset="-128"/>
              </a:rPr>
              <a:t>= D / (C+D)</a:t>
            </a:r>
          </a:p>
          <a:p>
            <a:r>
              <a:rPr lang="ja-JP" altLang="en-US" sz="1600" b="1" dirty="0">
                <a:latin typeface="メイリオ" panose="020B0604030504040204" pitchFamily="50" charset="-128"/>
                <a:ea typeface="メイリオ" panose="020B0604030504040204" pitchFamily="50" charset="-128"/>
              </a:rPr>
              <a:t>　</a:t>
            </a:r>
            <a:r>
              <a:rPr lang="en-US" altLang="ja-JP" sz="1600" b="1" dirty="0" smtClean="0">
                <a:latin typeface="メイリオ" panose="020B0604030504040204" pitchFamily="50" charset="-128"/>
                <a:ea typeface="メイリオ" panose="020B0604030504040204" pitchFamily="50" charset="-128"/>
              </a:rPr>
              <a:t>(</a:t>
            </a:r>
            <a:r>
              <a:rPr lang="ja-JP" altLang="en-US" sz="1600" b="1" dirty="0" smtClean="0">
                <a:latin typeface="メイリオ" panose="020B0604030504040204" pitchFamily="50" charset="-128"/>
                <a:ea typeface="メイリオ" panose="020B0604030504040204" pitchFamily="50" charset="-128"/>
              </a:rPr>
              <a:t>≠</a:t>
            </a:r>
            <a:r>
              <a:rPr lang="en-US" altLang="ja-JP" sz="1600" b="1" dirty="0" smtClean="0">
                <a:latin typeface="メイリオ" panose="020B0604030504040204" pitchFamily="50" charset="-128"/>
                <a:ea typeface="メイリオ" panose="020B0604030504040204" pitchFamily="50" charset="-128"/>
              </a:rPr>
              <a:t> (A+D) / (A+B+C+D))</a:t>
            </a:r>
            <a:r>
              <a:rPr lang="ja-JP" altLang="en-US" sz="1600" b="1" dirty="0">
                <a:latin typeface="メイリオ" panose="020B0604030504040204" pitchFamily="50" charset="-128"/>
                <a:ea typeface="メイリオ" panose="020B0604030504040204" pitchFamily="50" charset="-128"/>
              </a:rPr>
              <a:t>　</a:t>
            </a:r>
            <a:r>
              <a:rPr lang="ja-JP" altLang="en-US" sz="1600" b="1" dirty="0" smtClean="0">
                <a:latin typeface="メイリオ" panose="020B0604030504040204" pitchFamily="50" charset="-128"/>
                <a:ea typeface="メイリオ" panose="020B0604030504040204" pitchFamily="50" charset="-128"/>
              </a:rPr>
              <a:t>　</a:t>
            </a:r>
            <a:endParaRPr kumimoji="1" lang="ja-JP" altLang="en-US" sz="1600" b="1"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48264" y="2420888"/>
            <a:ext cx="1368152"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2" name="正方形/長方形 11"/>
          <p:cNvSpPr/>
          <p:nvPr/>
        </p:nvSpPr>
        <p:spPr>
          <a:xfrm>
            <a:off x="557482" y="2420888"/>
            <a:ext cx="1368152" cy="72008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613895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E266E7C-9797-4F35-8ED9-AAD037562A70}" type="slidenum">
              <a:rPr kumimoji="1" lang="ja-JP" altLang="en-US" smtClean="0"/>
              <a:pPr/>
              <a:t>9</a:t>
            </a:fld>
            <a:endParaRPr kumimoji="1" lang="ja-JP" altLang="en-US"/>
          </a:p>
        </p:txBody>
      </p:sp>
      <p:pic>
        <p:nvPicPr>
          <p:cNvPr id="2050" name="Picture 2" descr="C:\Users\takamatsu\Dropbox\cmpr_MODIS_surf\exp4\dy_score_through\score.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3848" t="42084" r="32126" b="20447"/>
          <a:stretch/>
        </p:blipFill>
        <p:spPr bwMode="auto">
          <a:xfrm>
            <a:off x="1749827" y="548680"/>
            <a:ext cx="5644346" cy="439248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コンテンツ プレースホルダー 2"/>
          <p:cNvSpPr txBox="1">
            <a:spLocks/>
          </p:cNvSpPr>
          <p:nvPr/>
        </p:nvSpPr>
        <p:spPr>
          <a:xfrm>
            <a:off x="323527" y="5085184"/>
            <a:ext cx="8430107" cy="108012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000" dirty="0" smtClean="0">
                <a:latin typeface="メイリオ" panose="020B0604030504040204" pitchFamily="50" charset="-128"/>
                <a:ea typeface="メイリオ" panose="020B0604030504040204" pitchFamily="50" charset="-128"/>
              </a:rPr>
              <a:t>精度が悪い時期</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雪が少ない時期や融雪期</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　→森林地や市街地で均質に積雪が分布しないためと考えられる。</a:t>
            </a:r>
            <a:endParaRPr lang="en-US" altLang="ja-JP" sz="2000" dirty="0" smtClean="0">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0" y="-4272"/>
            <a:ext cx="8820472" cy="552952"/>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メイリオ" panose="020B0604030504040204" pitchFamily="50" charset="-128"/>
                <a:ea typeface="メイリオ" panose="020B0604030504040204" pitchFamily="50" charset="-128"/>
              </a:rPr>
              <a:t>アメダスによる</a:t>
            </a:r>
            <a:r>
              <a:rPr lang="en-US" altLang="ja-JP" sz="2800" b="1" dirty="0" smtClean="0">
                <a:latin typeface="メイリオ" panose="020B0604030504040204" pitchFamily="50" charset="-128"/>
                <a:ea typeface="メイリオ" panose="020B0604030504040204" pitchFamily="50" charset="-128"/>
              </a:rPr>
              <a:t>MODIS</a:t>
            </a:r>
            <a:r>
              <a:rPr lang="ja-JP" altLang="en-US" sz="2800" b="1" dirty="0" smtClean="0">
                <a:latin typeface="メイリオ" panose="020B0604030504040204" pitchFamily="50" charset="-128"/>
                <a:ea typeface="メイリオ" panose="020B0604030504040204" pitchFamily="50" charset="-128"/>
              </a:rPr>
              <a:t>積雪被覆データの精度評価</a:t>
            </a:r>
            <a:endParaRPr lang="ja-JP" altLang="en-US" sz="2800" b="1"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619672" y="4679558"/>
            <a:ext cx="5904656" cy="307777"/>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図</a:t>
            </a:r>
            <a:r>
              <a:rPr kumimoji="1" lang="ja-JP" altLang="en-US" sz="1400" dirty="0" smtClean="0">
                <a:latin typeface="メイリオ" panose="020B0604030504040204" pitchFamily="50" charset="-128"/>
                <a:ea typeface="メイリオ" panose="020B0604030504040204" pitchFamily="50" charset="-128"/>
              </a:rPr>
              <a:t>　日別</a:t>
            </a:r>
            <a:r>
              <a:rPr lang="ja-JP" altLang="en-US" sz="1400" dirty="0" smtClean="0">
                <a:latin typeface="メイリオ" panose="020B0604030504040204" pitchFamily="50" charset="-128"/>
                <a:ea typeface="メイリオ" panose="020B0604030504040204" pitchFamily="50" charset="-128"/>
              </a:rPr>
              <a:t>の</a:t>
            </a:r>
            <a:r>
              <a:rPr kumimoji="1" lang="en-US" altLang="ja-JP" sz="1400" dirty="0" smtClean="0">
                <a:latin typeface="メイリオ" panose="020B0604030504040204" pitchFamily="50" charset="-128"/>
                <a:ea typeface="メイリオ" panose="020B0604030504040204" pitchFamily="50" charset="-128"/>
              </a:rPr>
              <a:t>MODIS</a:t>
            </a:r>
            <a:r>
              <a:rPr kumimoji="1" lang="ja-JP" altLang="en-US" sz="1400" dirty="0" smtClean="0">
                <a:latin typeface="メイリオ" panose="020B0604030504040204" pitchFamily="50" charset="-128"/>
                <a:ea typeface="メイリオ" panose="020B0604030504040204" pitchFamily="50" charset="-128"/>
              </a:rPr>
              <a:t>積雪被覆データの精度 </a:t>
            </a:r>
            <a:r>
              <a:rPr kumimoji="1" lang="en-US" altLang="ja-JP" sz="1400" dirty="0" smtClean="0">
                <a:latin typeface="メイリオ" panose="020B0604030504040204" pitchFamily="50" charset="-128"/>
                <a:ea typeface="メイリオ" panose="020B0604030504040204" pitchFamily="50" charset="-128"/>
              </a:rPr>
              <a:t>(2005.10~2007.05)</a:t>
            </a:r>
            <a:endParaRPr kumimoji="1" lang="ja-JP" altLang="en-US" sz="16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79512" y="6179069"/>
            <a:ext cx="8784976" cy="461665"/>
          </a:xfrm>
          <a:prstGeom prst="rect">
            <a:avLst/>
          </a:prstGeom>
          <a:solidFill>
            <a:schemeClr val="tx2">
              <a:lumMod val="20000"/>
              <a:lumOff val="80000"/>
            </a:schemeClr>
          </a:solidFill>
          <a:ln>
            <a:noFill/>
          </a:ln>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rPr>
              <a:t>森林や市街地では融雪期に積雪面積が小さくなる可能性がある。</a:t>
            </a:r>
            <a:endParaRPr lang="en-US" altLang="ja-JP" sz="2400" b="1" dirty="0">
              <a:latin typeface="メイリオ" panose="020B0604030504040204" pitchFamily="50" charset="-128"/>
              <a:ea typeface="メイリオ" panose="020B0604030504040204" pitchFamily="50" charset="-128"/>
            </a:endParaRPr>
          </a:p>
        </p:txBody>
      </p:sp>
    </p:spTree>
    <p:extLst>
      <p:ext uri="{BB962C8B-B14F-4D97-AF65-F5344CB8AC3E}">
        <p14:creationId xmlns="" xmlns:p14="http://schemas.microsoft.com/office/powerpoint/2010/main" val="590296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5967</TotalTime>
  <Words>1260</Words>
  <Application>Microsoft Office PowerPoint</Application>
  <PresentationFormat>画面に合わせる (4:3)</PresentationFormat>
  <Paragraphs>392</Paragraphs>
  <Slides>17</Slides>
  <Notes>17</Notes>
  <HiddenSlides>0</HiddenSlides>
  <MMClips>0</MMClips>
  <ScaleCrop>false</ScaleCrop>
  <HeadingPairs>
    <vt:vector size="4" baseType="variant">
      <vt:variant>
        <vt:lpstr>テーマ</vt:lpstr>
      </vt:variant>
      <vt:variant>
        <vt:i4>1</vt:i4>
      </vt:variant>
      <vt:variant>
        <vt:lpstr>スライド タイトル</vt:lpstr>
      </vt:variant>
      <vt:variant>
        <vt:i4>17</vt:i4>
      </vt:variant>
    </vt:vector>
  </HeadingPairs>
  <TitlesOfParts>
    <vt:vector size="18" baseType="lpstr">
      <vt:lpstr>Office ​​テーマ</vt:lpstr>
      <vt:lpstr>地域気候モデルを用いた東北地方の 積雪水資源の再現性 </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積雪水資源予測に向けた冬季東北地方の気温場の再現実験 地域気候モデルを用いた</dc:title>
  <dc:creator>takamatsu</dc:creator>
  <cp:lastModifiedBy>Owner</cp:lastModifiedBy>
  <cp:revision>393</cp:revision>
  <cp:lastPrinted>2015-02-02T13:00:59Z</cp:lastPrinted>
  <dcterms:created xsi:type="dcterms:W3CDTF">2014-12-17T02:14:03Z</dcterms:created>
  <dcterms:modified xsi:type="dcterms:W3CDTF">2015-02-28T11:57:16Z</dcterms:modified>
</cp:coreProperties>
</file>