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1"/>
  </p:sldMasterIdLst>
  <p:notesMasterIdLst>
    <p:notesMasterId r:id="rId14"/>
  </p:notesMasterIdLst>
  <p:sldIdLst>
    <p:sldId id="256" r:id="rId2"/>
    <p:sldId id="268" r:id="rId3"/>
    <p:sldId id="269" r:id="rId4"/>
    <p:sldId id="258" r:id="rId5"/>
    <p:sldId id="260" r:id="rId6"/>
    <p:sldId id="272" r:id="rId7"/>
    <p:sldId id="267" r:id="rId8"/>
    <p:sldId id="270" r:id="rId9"/>
    <p:sldId id="262" r:id="rId10"/>
    <p:sldId id="266" r:id="rId11"/>
    <p:sldId id="265" r:id="rId12"/>
    <p:sldId id="264" r:id="rId1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04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1D3D3-2ADE-4A49-B940-3990B78B0171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F4E-6432-D444-A793-0A18ECAD9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4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F596-284A-6D48-B3E5-7CF3B8B9205D}" type="datetimeFigureOut">
              <a:rPr kumimoji="1" lang="ja-JP" altLang="en-US" smtClean="0"/>
              <a:t>2015/02/27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35A93C-08C7-714C-8690-4E7601564D7C}" type="slidenum">
              <a:rPr lang="ja-JP" altLang="en-US" sz="160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pPr/>
              <a:t>‹#›</a:t>
            </a:fld>
            <a:r>
              <a:rPr lang="en-US" altLang="ja-JP" sz="16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/12</a:t>
            </a:r>
            <a:endParaRPr lang="ja-JP" altLang="en-US" sz="16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0" y="647590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BFBFBF"/>
                </a:solidFill>
              </a:rPr>
              <a:t>2015.02.27 </a:t>
            </a:r>
            <a:r>
              <a:rPr kumimoji="1" lang="ja-JP" altLang="en-US" dirty="0" smtClean="0">
                <a:solidFill>
                  <a:srgbClr val="BFBFBF"/>
                </a:solidFill>
              </a:rPr>
              <a:t>吉田龍平</a:t>
            </a:r>
            <a:r>
              <a:rPr kumimoji="1" lang="en-US" altLang="ja-JP" dirty="0" smtClean="0">
                <a:solidFill>
                  <a:srgbClr val="BFBFBF"/>
                </a:solidFill>
              </a:rPr>
              <a:t>(</a:t>
            </a:r>
            <a:r>
              <a:rPr kumimoji="1" lang="ja-JP" altLang="en-US" dirty="0" smtClean="0">
                <a:solidFill>
                  <a:srgbClr val="BFBFBF"/>
                </a:solidFill>
              </a:rPr>
              <a:t>東北大</a:t>
            </a:r>
            <a:r>
              <a:rPr kumimoji="1" lang="en-US" altLang="ja-JP" dirty="0" smtClean="0">
                <a:solidFill>
                  <a:srgbClr val="BFBFBF"/>
                </a:solidFill>
              </a:rPr>
              <a:t>) </a:t>
            </a:r>
            <a:r>
              <a:rPr kumimoji="1" lang="ja-JP" altLang="en-US" dirty="0" smtClean="0">
                <a:solidFill>
                  <a:srgbClr val="BFBFBF"/>
                </a:solidFill>
              </a:rPr>
              <a:t>高解像度温暖化シナリオを用いた水稲葉面環境の将来変化</a:t>
            </a:r>
            <a:endParaRPr kumimoji="1" lang="ja-JP" alt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2540728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accent6"/>
                </a:solidFill>
              </a:rPr>
              <a:t>高解像度温暖化シナリオを用いた</a:t>
            </a:r>
            <a:endParaRPr lang="en-US" altLang="ja-JP" sz="3200" dirty="0" smtClean="0">
              <a:solidFill>
                <a:schemeClr val="accent6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accent6"/>
                </a:solidFill>
              </a:rPr>
              <a:t>水稲葉面環境の将来変化</a:t>
            </a:r>
            <a:endParaRPr lang="en-US" altLang="ja-JP" sz="3200" dirty="0">
              <a:solidFill>
                <a:schemeClr val="accent6"/>
              </a:solidFill>
            </a:endParaRPr>
          </a:p>
          <a:p>
            <a:pPr algn="ctr"/>
            <a:endParaRPr kumimoji="1" lang="en-US" altLang="ja-JP" sz="1200" dirty="0" smtClean="0"/>
          </a:p>
          <a:p>
            <a:pPr algn="ctr"/>
            <a:r>
              <a:rPr kumimoji="1" lang="ja-JP" altLang="en-US" sz="2800" dirty="0" smtClean="0"/>
              <a:t>吉田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龍平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（東北大院理）</a:t>
            </a:r>
            <a:endParaRPr kumimoji="1"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7559" y="5867242"/>
            <a:ext cx="350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/>
              <a:t>2015</a:t>
            </a:r>
            <a:r>
              <a:rPr kumimoji="1" lang="ja-JP" altLang="en-US" sz="2400" dirty="0" smtClean="0"/>
              <a:t>年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27</a:t>
            </a:r>
            <a:r>
              <a:rPr lang="ja-JP" altLang="en-US" sz="2400" dirty="0" smtClean="0"/>
              <a:t>日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金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44209" y="498660"/>
            <a:ext cx="389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/>
              <a:t>第</a:t>
            </a:r>
            <a:r>
              <a:rPr lang="en-US" altLang="ja-JP" sz="2000" dirty="0" smtClean="0"/>
              <a:t>11</a:t>
            </a:r>
            <a:r>
              <a:rPr lang="ja-JP" altLang="en-US" sz="2000" dirty="0" smtClean="0"/>
              <a:t>回ヤマセ研究会</a:t>
            </a:r>
            <a:endParaRPr lang="en-US" altLang="ja-JP" sz="2000" dirty="0" smtClean="0"/>
          </a:p>
          <a:p>
            <a:pPr algn="r"/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東北大学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1708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葉面保水量の変化は降水頻度とリンク、強度とは弱関係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" name="図 1" descr="06_scat_mliq_preindex_NHRCM_GCM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0"/>
          <a:stretch/>
        </p:blipFill>
        <p:spPr>
          <a:xfrm>
            <a:off x="4459936" y="575425"/>
            <a:ext cx="4545463" cy="591301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9294" y="724245"/>
            <a:ext cx="4370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79646"/>
                </a:solidFill>
              </a:rPr>
              <a:t>平均降水量</a:t>
            </a:r>
            <a:r>
              <a:rPr lang="en-US" altLang="ja-JP" sz="2400" dirty="0" smtClean="0">
                <a:solidFill>
                  <a:srgbClr val="F79646"/>
                </a:solidFill>
              </a:rPr>
              <a:t>–</a:t>
            </a:r>
            <a:r>
              <a:rPr lang="ja-JP" altLang="en-US" sz="2400" dirty="0" smtClean="0">
                <a:solidFill>
                  <a:srgbClr val="F79646"/>
                </a:solidFill>
              </a:rPr>
              <a:t>保水量</a:t>
            </a:r>
            <a:r>
              <a:rPr kumimoji="1" lang="ja-JP" altLang="en-US" sz="2400" dirty="0" smtClean="0">
                <a:solidFill>
                  <a:srgbClr val="F79646"/>
                </a:solidFill>
              </a:rPr>
              <a:t>：</a:t>
            </a:r>
            <a:endParaRPr kumimoji="1" lang="en-US" altLang="ja-JP" sz="2400" dirty="0" smtClean="0">
              <a:solidFill>
                <a:srgbClr val="F7964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kumimoji="1" lang="ja-JP" altLang="en-US" sz="2400" dirty="0" smtClean="0"/>
              <a:t>葉に供給する降水</a:t>
            </a:r>
            <a:r>
              <a:rPr lang="ja-JP" altLang="en-US" sz="2400" dirty="0" smtClean="0"/>
              <a:t>量</a:t>
            </a:r>
            <a:r>
              <a:rPr kumimoji="1" lang="ja-JP" altLang="en-US" sz="2400" dirty="0" smtClean="0"/>
              <a:t>に敏感</a:t>
            </a:r>
            <a:endParaRPr kumimoji="1"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kumimoji="1" lang="ja-JP" altLang="en-US" sz="2400" dirty="0" smtClean="0"/>
              <a:t>回帰直線の傾きは</a:t>
            </a:r>
            <a:r>
              <a:rPr kumimoji="1" lang="en-US" altLang="ja-JP" sz="2400" dirty="0" smtClean="0"/>
              <a:t>0.3-0.5</a:t>
            </a:r>
          </a:p>
          <a:p>
            <a:r>
              <a:rPr kumimoji="1" lang="en-US" altLang="ja-JP" sz="2400" dirty="0" smtClean="0"/>
              <a:t>         →</a:t>
            </a:r>
            <a:r>
              <a:rPr kumimoji="1" lang="ja-JP" altLang="en-US" sz="2400" dirty="0" smtClean="0"/>
              <a:t>取りこぼしを示唆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294" y="2563241"/>
            <a:ext cx="4370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79646"/>
                </a:solidFill>
              </a:rPr>
              <a:t>降水頻度</a:t>
            </a:r>
            <a:r>
              <a:rPr lang="en-US" altLang="ja-JP" sz="2400" dirty="0" smtClean="0">
                <a:solidFill>
                  <a:srgbClr val="F79646"/>
                </a:solidFill>
              </a:rPr>
              <a:t>–</a:t>
            </a:r>
            <a:r>
              <a:rPr lang="ja-JP" altLang="en-US" sz="2400" dirty="0" smtClean="0">
                <a:solidFill>
                  <a:srgbClr val="F79646"/>
                </a:solidFill>
              </a:rPr>
              <a:t>保水量</a:t>
            </a:r>
            <a:r>
              <a:rPr kumimoji="1" lang="ja-JP" altLang="en-US" sz="2400" dirty="0" smtClean="0">
                <a:solidFill>
                  <a:srgbClr val="F79646"/>
                </a:solidFill>
              </a:rPr>
              <a:t>：</a:t>
            </a:r>
            <a:endParaRPr lang="en-US" altLang="ja-JP" sz="2400" dirty="0" smtClean="0">
              <a:solidFill>
                <a:srgbClr val="F7964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3</a:t>
            </a:r>
            <a:r>
              <a:rPr lang="ja-JP" altLang="en-US" sz="2400" dirty="0" smtClean="0"/>
              <a:t>指標間で最も高い相関</a:t>
            </a:r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kumimoji="1" lang="ja-JP" altLang="en-US" sz="2400" dirty="0" smtClean="0"/>
              <a:t>「雨が降っているかいないか」が保水量見通しのよい指標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294" y="4461765"/>
            <a:ext cx="437064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accent6"/>
                </a:solidFill>
              </a:rPr>
              <a:t>降水強度</a:t>
            </a:r>
            <a:r>
              <a:rPr lang="en-US" altLang="ja-JP" sz="2400" dirty="0" smtClean="0">
                <a:solidFill>
                  <a:schemeClr val="accent6"/>
                </a:solidFill>
              </a:rPr>
              <a:t>–</a:t>
            </a:r>
            <a:r>
              <a:rPr lang="ja-JP" altLang="en-US" sz="2400" dirty="0" smtClean="0">
                <a:solidFill>
                  <a:schemeClr val="accent6"/>
                </a:solidFill>
              </a:rPr>
              <a:t>保水量</a:t>
            </a:r>
            <a:r>
              <a:rPr kumimoji="1" lang="ja-JP" altLang="en-US" sz="2400" dirty="0" smtClean="0">
                <a:solidFill>
                  <a:schemeClr val="accent6"/>
                </a:solidFill>
              </a:rPr>
              <a:t>：</a:t>
            </a:r>
            <a:endParaRPr lang="en-US" altLang="ja-JP" sz="24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kumimoji="1" lang="ja-JP" altLang="en-US" sz="2400" dirty="0" smtClean="0"/>
              <a:t>相関は弱い</a:t>
            </a:r>
            <a:endParaRPr kumimoji="1"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lang="ja-JP" altLang="en-US" sz="2400" dirty="0" smtClean="0"/>
              <a:t>強降水は葉で保水しきれない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3957" y="5687203"/>
            <a:ext cx="429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8: </a:t>
            </a:r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葉面保水量と降水指標。</a:t>
            </a:r>
            <a:endParaRPr kumimoji="1" lang="en-US" altLang="ja-JP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地点</a:t>
            </a:r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プロットに対応。</a:t>
            </a:r>
            <a:endParaRPr kumimoji="1" lang="ja-JP" alt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0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まとめ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" y="55578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accent6"/>
                </a:solidFill>
              </a:rPr>
              <a:t>高解像度温暖化シナリオを用いた</a:t>
            </a:r>
            <a:endParaRPr lang="en-US" altLang="ja-JP" sz="3200" dirty="0" smtClean="0">
              <a:solidFill>
                <a:schemeClr val="accent6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accent6"/>
                </a:solidFill>
              </a:rPr>
              <a:t>水稲葉面環境の将来変化</a:t>
            </a:r>
            <a:endParaRPr lang="en-US" altLang="ja-JP" sz="3200" dirty="0">
              <a:solidFill>
                <a:schemeClr val="accent6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772" y="1885020"/>
            <a:ext cx="9130227" cy="429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ja-JP" altLang="en-US" sz="2800" dirty="0" smtClean="0">
                <a:solidFill>
                  <a:schemeClr val="accent6"/>
                </a:solidFill>
              </a:rPr>
              <a:t>「創生」のマルチ</a:t>
            </a:r>
            <a:r>
              <a:rPr kumimoji="1" lang="en-US" altLang="ja-JP" sz="2800" dirty="0" smtClean="0">
                <a:solidFill>
                  <a:schemeClr val="accent6"/>
                </a:solidFill>
              </a:rPr>
              <a:t>GCM</a:t>
            </a:r>
            <a:r>
              <a:rPr lang="en-US" altLang="ja-JP" sz="2800" dirty="0" smtClean="0">
                <a:solidFill>
                  <a:schemeClr val="accent6"/>
                </a:solidFill>
              </a:rPr>
              <a:t> × NHRCM</a:t>
            </a:r>
            <a:r>
              <a:rPr kumimoji="1" lang="ja-JP" altLang="en-US" sz="2800" dirty="0" smtClean="0">
                <a:solidFill>
                  <a:schemeClr val="accent6"/>
                </a:solidFill>
              </a:rPr>
              <a:t>を</a:t>
            </a:r>
            <a:r>
              <a:rPr kumimoji="1" lang="en-US" altLang="ja-JP" sz="2800" dirty="0" smtClean="0">
                <a:solidFill>
                  <a:schemeClr val="accent6"/>
                </a:solidFill>
              </a:rPr>
              <a:t>2LM</a:t>
            </a:r>
            <a:r>
              <a:rPr kumimoji="1" lang="ja-JP" altLang="en-US" sz="2800" dirty="0" smtClean="0">
                <a:solidFill>
                  <a:schemeClr val="accent6"/>
                </a:solidFill>
              </a:rPr>
              <a:t>入力、保水量計算</a:t>
            </a:r>
            <a:endParaRPr kumimoji="1" lang="en-US" altLang="ja-JP" sz="2800" dirty="0" smtClean="0">
              <a:solidFill>
                <a:schemeClr val="accent6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全国レベルでは減少</a:t>
            </a:r>
            <a:r>
              <a:rPr lang="en-US" altLang="ja-JP" sz="2800" dirty="0" smtClean="0"/>
              <a:t> (</a:t>
            </a:r>
            <a:r>
              <a:rPr lang="ja-JP" altLang="en-US" sz="2800" dirty="0" smtClean="0"/>
              <a:t>濡れ継続時間も短期化</a:t>
            </a:r>
            <a:r>
              <a:rPr lang="en-US" altLang="ja-JP" sz="2800" dirty="0" smtClean="0"/>
              <a:t>)</a:t>
            </a:r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地域レベルでは</a:t>
            </a:r>
            <a:r>
              <a:rPr kumimoji="1" lang="ja-JP" altLang="en-US" sz="2800" dirty="0" smtClean="0"/>
              <a:t>モデル間差が顕著</a:t>
            </a:r>
            <a:endParaRPr kumimoji="1"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kumimoji="1" lang="ja-JP" altLang="en-US" sz="2800" dirty="0" smtClean="0"/>
              <a:t>日降水量・降水頻度の変化が鍵</a:t>
            </a:r>
            <a:endParaRPr kumimoji="1" lang="en-US" altLang="ja-JP" sz="2800" dirty="0" smtClean="0"/>
          </a:p>
          <a:p>
            <a:pPr marL="285750" indent="-285750">
              <a:buFont typeface="Arial"/>
              <a:buChar char="•"/>
            </a:pPr>
            <a:endParaRPr kumimoji="1" lang="en-US" altLang="ja-JP" sz="1050" dirty="0" smtClean="0"/>
          </a:p>
          <a:p>
            <a:pPr marL="457200" indent="-457200">
              <a:buFont typeface="Arial"/>
              <a:buChar char="•"/>
            </a:pPr>
            <a:r>
              <a:rPr kumimoji="1" lang="ja-JP" altLang="en-US" sz="2800" dirty="0" smtClean="0">
                <a:solidFill>
                  <a:srgbClr val="F79646"/>
                </a:solidFill>
              </a:rPr>
              <a:t>いもち病感染リスクの低下を示唆</a:t>
            </a:r>
            <a:endParaRPr kumimoji="1" lang="en-US" altLang="ja-JP" sz="2800" dirty="0" smtClean="0">
              <a:solidFill>
                <a:srgbClr val="F79646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kumimoji="1" lang="ja-JP" altLang="en-US" sz="2800" dirty="0" smtClean="0"/>
              <a:t>保水量減＋</a:t>
            </a:r>
            <a:r>
              <a:rPr lang="ja-JP" altLang="en-US" sz="2800" dirty="0"/>
              <a:t>降水</a:t>
            </a:r>
            <a:r>
              <a:rPr lang="ja-JP" altLang="en-US" sz="2800" dirty="0" smtClean="0"/>
              <a:t>強度増大</a:t>
            </a:r>
            <a:endParaRPr lang="en-US" altLang="ja-JP" sz="2800" dirty="0"/>
          </a:p>
          <a:p>
            <a:endParaRPr kumimoji="1" lang="en-US" altLang="ja-JP" sz="1050" dirty="0" smtClean="0"/>
          </a:p>
          <a:p>
            <a:pPr marL="457200" indent="-457200">
              <a:buFont typeface="Arial"/>
              <a:buChar char="•"/>
            </a:pPr>
            <a:r>
              <a:rPr kumimoji="1" lang="ja-JP" altLang="en-US" sz="2800" dirty="0" smtClean="0">
                <a:solidFill>
                  <a:srgbClr val="F79646"/>
                </a:solidFill>
              </a:rPr>
              <a:t>葉面保水量の応用：実際に病害の指標となりうるのか？</a:t>
            </a:r>
            <a:endParaRPr kumimoji="1" lang="en-US" altLang="ja-JP" sz="2800" dirty="0" smtClean="0">
              <a:solidFill>
                <a:srgbClr val="F79646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「生育期間保水量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いもち病被害面積」が目標</a:t>
            </a:r>
            <a:endParaRPr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五十嵐</a:t>
            </a:r>
            <a:r>
              <a:rPr lang="en-US" altLang="ja-JP" sz="2800" dirty="0" smtClean="0"/>
              <a:t>@</a:t>
            </a:r>
            <a:r>
              <a:rPr lang="ja-JP" altLang="en-US" sz="2800" dirty="0" smtClean="0"/>
              <a:t>東北大発表</a:t>
            </a:r>
            <a:r>
              <a:rPr lang="en-US" altLang="ja-JP" sz="2800" dirty="0" smtClean="0"/>
              <a:t>(2</a:t>
            </a:r>
            <a:r>
              <a:rPr lang="ja-JP" altLang="en-US" sz="2800" dirty="0" smtClean="0"/>
              <a:t>日目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256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RECCA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東北・農業気象班での成果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581" y="515905"/>
            <a:ext cx="9054575" cy="587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>
                <a:solidFill>
                  <a:schemeClr val="accent6"/>
                </a:solidFill>
              </a:rPr>
              <a:t>収量</a:t>
            </a:r>
            <a:endParaRPr kumimoji="1" lang="en-US" altLang="ja-JP" sz="2800" dirty="0" smtClean="0">
              <a:solidFill>
                <a:schemeClr val="accent6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lang="en-US" altLang="ja-JP" sz="2800" dirty="0" smtClean="0"/>
              <a:t>CO2</a:t>
            </a:r>
            <a:r>
              <a:rPr lang="ja-JP" altLang="en-US" sz="2800" dirty="0" smtClean="0"/>
              <a:t>施肥効果と気温上昇により現行品種維持でも</a:t>
            </a:r>
            <a:endParaRPr lang="en-US" altLang="ja-JP" sz="2800" dirty="0" smtClean="0"/>
          </a:p>
          <a:p>
            <a:pPr lvl="1"/>
            <a:r>
              <a:rPr lang="en-US" altLang="ja-JP" sz="2800" dirty="0"/>
              <a:t> </a:t>
            </a:r>
            <a:r>
              <a:rPr lang="en-US" altLang="ja-JP" sz="2800" dirty="0" smtClean="0"/>
              <a:t>     </a:t>
            </a:r>
            <a:r>
              <a:rPr lang="ja-JP" altLang="en-US" sz="2800" dirty="0" smtClean="0"/>
              <a:t>増収が見込める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東日本平均で</a:t>
            </a:r>
            <a:r>
              <a:rPr lang="en-US" altLang="ja-JP" sz="2800" dirty="0" smtClean="0"/>
              <a:t>17%, MIROC5</a:t>
            </a:r>
            <a:r>
              <a:rPr lang="ja-JP" altLang="en-US" sz="2800" dirty="0" smtClean="0"/>
              <a:t>の場合</a:t>
            </a:r>
            <a:r>
              <a:rPr lang="en-US" altLang="ja-JP" sz="28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kumimoji="1" lang="en-US" altLang="ja-JP" sz="10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>
                <a:solidFill>
                  <a:srgbClr val="F79646"/>
                </a:solidFill>
              </a:rPr>
              <a:t>気温による不稔の発生</a:t>
            </a:r>
            <a:endParaRPr kumimoji="1" lang="en-US" altLang="ja-JP" sz="2800" dirty="0" smtClean="0">
              <a:solidFill>
                <a:srgbClr val="F79646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kumimoji="1" lang="ja-JP" altLang="en-US" sz="2800" dirty="0" smtClean="0"/>
              <a:t>冷害は将来</a:t>
            </a:r>
            <a:r>
              <a:rPr kumimoji="1" lang="en-US" altLang="ja-JP" sz="2800" dirty="0" smtClean="0"/>
              <a:t>(2081-2100</a:t>
            </a:r>
            <a:r>
              <a:rPr kumimoji="1" lang="ja-JP" altLang="en-US" sz="2800" dirty="0" smtClean="0"/>
              <a:t>を想定</a:t>
            </a:r>
            <a:r>
              <a:rPr kumimoji="1" lang="en-US" altLang="ja-JP" sz="2800" dirty="0" smtClean="0"/>
              <a:t>)</a:t>
            </a:r>
            <a:r>
              <a:rPr lang="ja-JP" altLang="en-US" sz="2800" dirty="0" smtClean="0"/>
              <a:t>も発生</a:t>
            </a:r>
            <a:endParaRPr kumimoji="1"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高温ストレスが東日本でも現れる</a:t>
            </a:r>
            <a:endParaRPr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kumimoji="1" lang="ja-JP" altLang="en-US" sz="2800" dirty="0" smtClean="0">
                <a:solidFill>
                  <a:srgbClr val="FFFF00"/>
                </a:solidFill>
              </a:rPr>
              <a:t>継続する冷害と顕在化する高温障害の両面に警戒</a:t>
            </a:r>
            <a:endParaRPr kumimoji="1" lang="en-US" altLang="ja-JP" sz="2800" dirty="0" smtClean="0">
              <a:solidFill>
                <a:srgbClr val="FFFF00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>
                <a:solidFill>
                  <a:srgbClr val="FFFF00"/>
                </a:solidFill>
              </a:rPr>
              <a:t>現行品種維持と耐高温品種の導入の</a:t>
            </a:r>
            <a:r>
              <a:rPr lang="en-US" altLang="ja-JP" sz="2800" dirty="0" smtClean="0">
                <a:solidFill>
                  <a:srgbClr val="FFFF00"/>
                </a:solidFill>
              </a:rPr>
              <a:t>2</a:t>
            </a:r>
            <a:r>
              <a:rPr lang="ja-JP" altLang="en-US" sz="2800" dirty="0" smtClean="0">
                <a:solidFill>
                  <a:srgbClr val="FFFF00"/>
                </a:solidFill>
              </a:rPr>
              <a:t>つが大きな柱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endParaRPr kumimoji="1" lang="en-US" altLang="ja-JP" sz="10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>
                <a:solidFill>
                  <a:srgbClr val="F79646"/>
                </a:solidFill>
              </a:rPr>
              <a:t>病害リスクの見通し</a:t>
            </a:r>
            <a:endParaRPr kumimoji="1" lang="en-US" altLang="ja-JP" sz="2800" dirty="0" smtClean="0">
              <a:solidFill>
                <a:srgbClr val="F79646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kumimoji="1" lang="en-US" altLang="ja-JP" sz="2800" dirty="0" smtClean="0"/>
              <a:t>GCM</a:t>
            </a:r>
            <a:r>
              <a:rPr kumimoji="1" lang="ja-JP" altLang="en-US" sz="2800" dirty="0" smtClean="0"/>
              <a:t>による地域間差は大きいが、概ね保水量は減少</a:t>
            </a:r>
            <a:endParaRPr kumimoji="1"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いもち病感染リスクの低下が期待</a:t>
            </a:r>
            <a:endParaRPr lang="en-US" altLang="ja-JP" sz="2800" dirty="0" smtClean="0"/>
          </a:p>
          <a:p>
            <a:endParaRPr lang="en-US" altLang="ja-JP" sz="2000" dirty="0" smtClean="0"/>
          </a:p>
          <a:p>
            <a:pPr algn="ctr"/>
            <a:r>
              <a:rPr lang="ja-JP" altLang="en-US" sz="2800" u="sng" dirty="0" smtClean="0"/>
              <a:t>収量・気温不稔・病害・虫害を統合した総合的な影響評価へ</a:t>
            </a:r>
            <a:endParaRPr lang="en-US" altLang="ja-JP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329256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はじめに：これまでのあらすじ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772" y="861393"/>
            <a:ext cx="9130227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ja-JP" altLang="en-US" sz="2800" dirty="0" smtClean="0">
                <a:solidFill>
                  <a:srgbClr val="F79646"/>
                </a:solidFill>
              </a:rPr>
              <a:t>東日本を対象に葉面保水量の将来見通しを構築</a:t>
            </a:r>
            <a:endParaRPr kumimoji="1" lang="en-US" altLang="ja-JP" sz="2800" dirty="0" smtClean="0">
              <a:solidFill>
                <a:srgbClr val="F79646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kumimoji="1" lang="ja-JP" altLang="en-US" sz="2800" dirty="0" smtClean="0"/>
              <a:t>いもち病感染リスクのポテンシャルとなる</a:t>
            </a:r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>
                <a:solidFill>
                  <a:srgbClr val="F79646"/>
                </a:solidFill>
              </a:rPr>
              <a:t>MIROC5 (RCP 4.5)</a:t>
            </a:r>
            <a:r>
              <a:rPr lang="ja-JP" altLang="en-US" sz="2800" dirty="0" smtClean="0">
                <a:solidFill>
                  <a:srgbClr val="F79646"/>
                </a:solidFill>
              </a:rPr>
              <a:t>を</a:t>
            </a:r>
            <a:r>
              <a:rPr lang="en-US" altLang="ja-JP" sz="2800" dirty="0" smtClean="0">
                <a:solidFill>
                  <a:srgbClr val="F79646"/>
                </a:solidFill>
              </a:rPr>
              <a:t>10km</a:t>
            </a:r>
            <a:r>
              <a:rPr lang="ja-JP" altLang="en-US" sz="2800" dirty="0" smtClean="0">
                <a:solidFill>
                  <a:srgbClr val="F79646"/>
                </a:solidFill>
              </a:rPr>
              <a:t>格子に</a:t>
            </a:r>
            <a:r>
              <a:rPr lang="en-US" altLang="ja-JP" sz="2800" dirty="0" smtClean="0">
                <a:solidFill>
                  <a:srgbClr val="F79646"/>
                </a:solidFill>
              </a:rPr>
              <a:t>DS</a:t>
            </a:r>
            <a:r>
              <a:rPr lang="ja-JP" altLang="en-US" sz="2800" dirty="0" smtClean="0">
                <a:solidFill>
                  <a:srgbClr val="F79646"/>
                </a:solidFill>
              </a:rPr>
              <a:t>、保水量は減少</a:t>
            </a:r>
            <a:endParaRPr lang="en-US" altLang="ja-JP" sz="2800" dirty="0" smtClean="0">
              <a:solidFill>
                <a:srgbClr val="F79646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降水頻度の減少による保水機会の減少</a:t>
            </a:r>
            <a:endParaRPr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強度の増加でいもち病菌が洗い流される</a:t>
            </a:r>
            <a:endParaRPr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感染リスクは低下すると推測される</a:t>
            </a:r>
            <a:endParaRPr lang="en-US" altLang="ja-JP" sz="2800" dirty="0"/>
          </a:p>
          <a:p>
            <a:pPr marL="457200" indent="-457200">
              <a:buFont typeface="Arial"/>
              <a:buChar char="•"/>
            </a:pPr>
            <a:endParaRPr kumimoji="1" lang="en-US" altLang="ja-JP" sz="2800" dirty="0" smtClean="0"/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>
                <a:solidFill>
                  <a:srgbClr val="F79646"/>
                </a:solidFill>
              </a:rPr>
              <a:t>Q. </a:t>
            </a:r>
            <a:r>
              <a:rPr lang="ja-JP" altLang="en-US" sz="2800" dirty="0" smtClean="0">
                <a:solidFill>
                  <a:srgbClr val="F79646"/>
                </a:solidFill>
              </a:rPr>
              <a:t>他の</a:t>
            </a:r>
            <a:r>
              <a:rPr lang="en-US" altLang="ja-JP" sz="2800" dirty="0" smtClean="0">
                <a:solidFill>
                  <a:srgbClr val="F79646"/>
                </a:solidFill>
              </a:rPr>
              <a:t>GCM</a:t>
            </a:r>
            <a:r>
              <a:rPr lang="ja-JP" altLang="en-US" sz="2800" dirty="0" smtClean="0">
                <a:solidFill>
                  <a:srgbClr val="F79646"/>
                </a:solidFill>
              </a:rPr>
              <a:t>でも同様なのか？</a:t>
            </a:r>
            <a:endParaRPr lang="en-US" altLang="ja-JP" sz="2800" dirty="0">
              <a:solidFill>
                <a:srgbClr val="F79646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現在、</a:t>
            </a:r>
            <a:r>
              <a:rPr lang="en-US" altLang="ja-JP" sz="2800" dirty="0" smtClean="0"/>
              <a:t>MIROC5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DS</a:t>
            </a:r>
            <a:r>
              <a:rPr lang="ja-JP" altLang="en-US" sz="2800" dirty="0" smtClean="0"/>
              <a:t>データのみ</a:t>
            </a:r>
            <a:r>
              <a:rPr lang="en-US" altLang="ja-JP" sz="2800" dirty="0" smtClean="0"/>
              <a:t>(CMIP5</a:t>
            </a:r>
            <a:r>
              <a:rPr lang="ja-JP" altLang="en-US" sz="2800" dirty="0" smtClean="0"/>
              <a:t>モデル中で</a:t>
            </a:r>
            <a:r>
              <a:rPr lang="en-US" altLang="ja-JP" sz="2800" dirty="0" smtClean="0"/>
              <a:t>)</a:t>
            </a:r>
          </a:p>
          <a:p>
            <a:pPr marL="914400" lvl="1" indent="-457200">
              <a:buFont typeface="ヒラギノ角ゴ ProN W3"/>
              <a:buChar char="-"/>
            </a:pPr>
            <a:r>
              <a:rPr kumimoji="1" lang="ja-JP" altLang="en-US" sz="2800" dirty="0" smtClean="0"/>
              <a:t>予測の不確実性を押さえる</a:t>
            </a:r>
            <a:r>
              <a:rPr kumimoji="1" lang="en-US" altLang="ja-JP" sz="2800" dirty="0" smtClean="0"/>
              <a:t>→</a:t>
            </a:r>
            <a:r>
              <a:rPr kumimoji="1" lang="ja-JP" altLang="en-US" sz="2800" dirty="0" smtClean="0"/>
              <a:t>複数の</a:t>
            </a:r>
            <a:r>
              <a:rPr kumimoji="1" lang="en-US" altLang="ja-JP" sz="2800" dirty="0" smtClean="0"/>
              <a:t>GCM</a:t>
            </a:r>
            <a:endParaRPr kumimoji="1"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0716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はじめに：前回のヤマセ研究会から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772" y="861393"/>
            <a:ext cx="9130227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ja-JP" altLang="en-US" sz="2800" dirty="0" smtClean="0">
                <a:solidFill>
                  <a:srgbClr val="F79646"/>
                </a:solidFill>
              </a:rPr>
              <a:t>気候変動リスク情報創生プログラムのプロダクトを利用</a:t>
            </a:r>
            <a:endParaRPr kumimoji="1" lang="en-US" altLang="ja-JP" sz="2800" dirty="0" smtClean="0">
              <a:solidFill>
                <a:srgbClr val="F79646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lang="en-US" altLang="ja-JP" sz="2800" dirty="0" smtClean="0"/>
              <a:t>3GCMs (MIROC5, CCSM4, MRI-CGCM3) x NHRCM</a:t>
            </a:r>
          </a:p>
          <a:p>
            <a:pPr marL="914400" lvl="1" indent="-457200">
              <a:buFont typeface="ヒラギノ角ゴ ProN W3"/>
              <a:buChar char="-"/>
            </a:pPr>
            <a:r>
              <a:rPr lang="en-US" altLang="ja-JP" sz="2800" dirty="0" smtClean="0"/>
              <a:t>SST</a:t>
            </a:r>
            <a:r>
              <a:rPr lang="ja-JP" altLang="en-US" sz="2800" dirty="0" smtClean="0"/>
              <a:t>変化のクラスタ解析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</a:rPr>
              <a:t>(Mizuta et al. 2014, SOLA)</a:t>
            </a:r>
            <a:r>
              <a:rPr lang="ja-JP" altLang="en-US" sz="2800" dirty="0" smtClean="0"/>
              <a:t>参照</a:t>
            </a:r>
            <a:endParaRPr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高藪さん＠</a:t>
            </a:r>
            <a:r>
              <a:rPr lang="en-US" altLang="ja-JP" sz="2800" dirty="0" smtClean="0"/>
              <a:t>MRI</a:t>
            </a:r>
            <a:r>
              <a:rPr lang="ja-JP" altLang="en-US" sz="2800" dirty="0" smtClean="0"/>
              <a:t>、鈴木パーカーさん＠筑波大より提供</a:t>
            </a:r>
            <a:endParaRPr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endParaRPr kumimoji="1" lang="en-US" altLang="ja-JP" sz="2800" dirty="0" smtClean="0"/>
          </a:p>
          <a:p>
            <a:pPr marL="457200" indent="-457200">
              <a:buFont typeface="Arial"/>
              <a:buChar char="•"/>
            </a:pPr>
            <a:r>
              <a:rPr lang="ja-JP" altLang="en-US" sz="2800" dirty="0" smtClean="0">
                <a:solidFill>
                  <a:schemeClr val="accent6"/>
                </a:solidFill>
              </a:rPr>
              <a:t>今回の発表内容</a:t>
            </a:r>
            <a:endParaRPr lang="en-US" altLang="ja-JP" sz="2800" dirty="0" smtClean="0">
              <a:solidFill>
                <a:schemeClr val="accent6"/>
              </a:solidFill>
            </a:endParaRPr>
          </a:p>
          <a:p>
            <a:pPr marL="457200" indent="-457200">
              <a:buFont typeface="ヒラギノ角ゴ ProN W3"/>
              <a:buChar char="-"/>
            </a:pPr>
            <a:r>
              <a:rPr kumimoji="1" lang="en-US" altLang="ja-JP" sz="2800" dirty="0" smtClean="0"/>
              <a:t>3GCM</a:t>
            </a:r>
            <a:r>
              <a:rPr kumimoji="1" lang="ja-JP" altLang="en-US" sz="2800" dirty="0" smtClean="0"/>
              <a:t>・日本全国で葉面保水量の将来変化を推定する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　前回：東日本、</a:t>
            </a:r>
            <a:r>
              <a:rPr lang="en-US" altLang="ja-JP" sz="2800" dirty="0" smtClean="0"/>
              <a:t>dx=10km</a:t>
            </a:r>
            <a:r>
              <a:rPr lang="ja-JP" altLang="en-US" sz="2800" dirty="0" smtClean="0"/>
              <a:t>、</a:t>
            </a:r>
            <a:r>
              <a:rPr lang="en-US" altLang="ja-JP" sz="2800" dirty="0" smtClean="0"/>
              <a:t>1GCM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　今回：　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全国、</a:t>
            </a:r>
            <a:r>
              <a:rPr lang="en-US" altLang="ja-JP" sz="2800" dirty="0" smtClean="0"/>
              <a:t>dx=20km</a:t>
            </a:r>
            <a:r>
              <a:rPr lang="ja-JP" altLang="en-US" sz="2800" dirty="0" smtClean="0"/>
              <a:t>、</a:t>
            </a:r>
            <a:r>
              <a:rPr lang="en-US" altLang="ja-JP" sz="2800" dirty="0" smtClean="0"/>
              <a:t>3GCM</a:t>
            </a:r>
            <a:endParaRPr lang="en-US" altLang="ja-JP" sz="2800" dirty="0"/>
          </a:p>
          <a:p>
            <a:pPr marL="457200" indent="-457200">
              <a:buFont typeface="ヒラギノ角ゴ ProN W3"/>
              <a:buChar char="-"/>
            </a:pPr>
            <a:r>
              <a:rPr kumimoji="1" lang="ja-JP" altLang="en-US" sz="2800" dirty="0" smtClean="0"/>
              <a:t>いもち病感染リスクは全国で</a:t>
            </a:r>
            <a:r>
              <a:rPr lang="ja-JP" altLang="en-US" sz="2800" dirty="0" smtClean="0"/>
              <a:t>低下する可能性が高いか？</a:t>
            </a:r>
            <a:endParaRPr kumimoji="1" lang="en-US" altLang="ja-JP" sz="2800" dirty="0" smtClean="0"/>
          </a:p>
        </p:txBody>
      </p:sp>
      <p:pic>
        <p:nvPicPr>
          <p:cNvPr id="6" name="図 5" descr="sousei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27" y="5417602"/>
            <a:ext cx="3335130" cy="61436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4" y="5417602"/>
            <a:ext cx="3225424" cy="614366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0" name="直線矢印コネクタ 9"/>
          <p:cNvCxnSpPr>
            <a:stCxn id="6" idx="1"/>
            <a:endCxn id="7" idx="3"/>
          </p:cNvCxnSpPr>
          <p:nvPr/>
        </p:nvCxnSpPr>
        <p:spPr>
          <a:xfrm flipH="1">
            <a:off x="3678208" y="5724785"/>
            <a:ext cx="186561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543827" y="5976753"/>
            <a:ext cx="333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テーマ</a:t>
            </a:r>
            <a:r>
              <a:rPr kumimoji="1" lang="en-US" altLang="ja-JP" sz="2400" dirty="0" smtClean="0"/>
              <a:t>C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6208" y="6009882"/>
            <a:ext cx="333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岩崎課題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78208" y="5744850"/>
            <a:ext cx="1942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高解像度</a:t>
            </a:r>
            <a:endParaRPr lang="en-US" altLang="ja-JP" dirty="0"/>
          </a:p>
          <a:p>
            <a:pPr algn="ctr"/>
            <a:r>
              <a:rPr kumimoji="1" lang="ja-JP" altLang="en-US" dirty="0" smtClean="0"/>
              <a:t>気候変化シナリオ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514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59635" y="4998752"/>
            <a:ext cx="2160317" cy="762000"/>
          </a:xfrm>
          <a:prstGeom prst="rect">
            <a:avLst/>
          </a:prstGeom>
          <a:solidFill>
            <a:schemeClr val="bg2"/>
          </a:solidFill>
          <a:ln w="381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降水指標</a:t>
            </a:r>
            <a:endParaRPr kumimoji="1"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1260818" y="3163057"/>
            <a:ext cx="426629" cy="1976102"/>
          </a:xfrm>
          <a:prstGeom prst="downArrow">
            <a:avLst/>
          </a:prstGeom>
          <a:solidFill>
            <a:schemeClr val="accent2"/>
          </a:solidFill>
          <a:ln w="38100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685562" y="4998752"/>
            <a:ext cx="2160317" cy="762000"/>
          </a:xfrm>
          <a:prstGeom prst="rect">
            <a:avLst/>
          </a:prstGeom>
          <a:solidFill>
            <a:srgbClr val="1F497D"/>
          </a:solidFill>
          <a:ln w="381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葉面保水量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方法：全国・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20km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・現在</a:t>
            </a:r>
            <a:r>
              <a:rPr lang="en-US" altLang="ja-JP" sz="2800" dirty="0" smtClean="0">
                <a:solidFill>
                  <a:srgbClr val="FFFF00"/>
                </a:solidFill>
              </a:rPr>
              <a:t>(1981-2000)</a:t>
            </a:r>
            <a:r>
              <a:rPr lang="ja-JP" altLang="en-US" sz="2800" dirty="0" smtClean="0">
                <a:solidFill>
                  <a:srgbClr val="FFFF00"/>
                </a:solidFill>
              </a:rPr>
              <a:t>と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将来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(2081-2100)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r>
              <a:rPr kumimoji="1" lang="en-US" altLang="ja-JP" sz="2800" dirty="0">
                <a:solidFill>
                  <a:srgbClr val="FFFF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         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各年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6</a:t>
            </a:r>
            <a:r>
              <a:rPr lang="ja-JP" altLang="en-US" sz="2800" dirty="0" smtClean="0">
                <a:solidFill>
                  <a:srgbClr val="FFFF00"/>
                </a:solidFill>
              </a:rPr>
              <a:t>月</a:t>
            </a:r>
            <a:r>
              <a:rPr lang="en-US" altLang="ja-JP" sz="2800" dirty="0" smtClean="0">
                <a:solidFill>
                  <a:srgbClr val="FFFF00"/>
                </a:solidFill>
              </a:rPr>
              <a:t>1</a:t>
            </a:r>
            <a:r>
              <a:rPr lang="ja-JP" altLang="en-US" sz="2800" dirty="0" smtClean="0">
                <a:solidFill>
                  <a:srgbClr val="FFFF00"/>
                </a:solidFill>
              </a:rPr>
              <a:t>日</a:t>
            </a:r>
            <a:r>
              <a:rPr lang="en-US" altLang="ja-JP" sz="2800" dirty="0" smtClean="0">
                <a:solidFill>
                  <a:srgbClr val="FFFF00"/>
                </a:solidFill>
              </a:rPr>
              <a:t>-8</a:t>
            </a:r>
            <a:r>
              <a:rPr lang="ja-JP" altLang="en-US" sz="2800" dirty="0" smtClean="0">
                <a:solidFill>
                  <a:srgbClr val="FFFF00"/>
                </a:solidFill>
              </a:rPr>
              <a:t>月</a:t>
            </a:r>
            <a:r>
              <a:rPr lang="en-US" altLang="ja-JP" sz="2800" dirty="0" smtClean="0">
                <a:solidFill>
                  <a:srgbClr val="FFFF00"/>
                </a:solidFill>
              </a:rPr>
              <a:t>31</a:t>
            </a:r>
            <a:r>
              <a:rPr lang="ja-JP" altLang="en-US" sz="2800" dirty="0" smtClean="0">
                <a:solidFill>
                  <a:srgbClr val="FFFF00"/>
                </a:solidFill>
              </a:rPr>
              <a:t>日の</a:t>
            </a:r>
            <a:r>
              <a:rPr lang="en-US" altLang="ja-JP" sz="2800" dirty="0" smtClean="0">
                <a:solidFill>
                  <a:srgbClr val="FFFF00"/>
                </a:solidFill>
              </a:rPr>
              <a:t>92</a:t>
            </a:r>
            <a:r>
              <a:rPr lang="ja-JP" altLang="en-US" sz="2800" dirty="0" smtClean="0">
                <a:solidFill>
                  <a:srgbClr val="FFFF00"/>
                </a:solidFill>
              </a:rPr>
              <a:t>日間を解析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" name="図 1" descr="01_map_JAM_SOUSE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8"/>
          <a:stretch/>
        </p:blipFill>
        <p:spPr>
          <a:xfrm>
            <a:off x="5168348" y="1093305"/>
            <a:ext cx="3975651" cy="3079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9635" y="1126445"/>
            <a:ext cx="1546087" cy="762000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MIROC5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87447" y="1126445"/>
            <a:ext cx="1546087" cy="762000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CCSM4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10835" y="1127567"/>
            <a:ext cx="1546087" cy="762000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MRI-CGCM3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68348" y="4315705"/>
            <a:ext cx="389007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2: </a:t>
            </a:r>
            <a:r>
              <a:rPr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対象領域。</a:t>
            </a:r>
            <a:r>
              <a:rPr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(a)NHRCM</a:t>
            </a:r>
            <a:r>
              <a:rPr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の</a:t>
            </a:r>
            <a:r>
              <a:rPr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20km</a:t>
            </a:r>
            <a:r>
              <a:rPr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格子領域。</a:t>
            </a:r>
            <a:r>
              <a:rPr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(b) </a:t>
            </a:r>
            <a:r>
              <a:rPr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保水量観測地点。</a:t>
            </a:r>
            <a:r>
              <a:rPr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本発表では省略</a:t>
            </a:r>
            <a:r>
              <a:rPr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3310835" y="3163057"/>
            <a:ext cx="426629" cy="1976102"/>
          </a:xfrm>
          <a:prstGeom prst="downArrow">
            <a:avLst/>
          </a:prstGeom>
          <a:solidFill>
            <a:schemeClr val="accent2"/>
          </a:solidFill>
          <a:ln w="38100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85563" y="3745027"/>
            <a:ext cx="2171360" cy="762000"/>
          </a:xfrm>
          <a:prstGeom prst="rect">
            <a:avLst/>
          </a:prstGeom>
          <a:solidFill>
            <a:schemeClr val="accent3"/>
          </a:solidFill>
          <a:ln w="38100" cmpd="sng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2LM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59635" y="2435035"/>
            <a:ext cx="4786244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NHRCM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3809897" y="1909410"/>
            <a:ext cx="426629" cy="689934"/>
          </a:xfrm>
          <a:prstGeom prst="downArrow">
            <a:avLst/>
          </a:prstGeom>
          <a:solidFill>
            <a:schemeClr val="accent6"/>
          </a:solidFill>
          <a:ln w="3810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258934" y="1909410"/>
            <a:ext cx="426629" cy="709776"/>
          </a:xfrm>
          <a:prstGeom prst="downArrow">
            <a:avLst/>
          </a:prstGeom>
          <a:solidFill>
            <a:schemeClr val="accent6"/>
          </a:solidFill>
          <a:ln w="3810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595680" y="1909408"/>
            <a:ext cx="426629" cy="709777"/>
          </a:xfrm>
          <a:prstGeom prst="downArrow">
            <a:avLst/>
          </a:prstGeom>
          <a:solidFill>
            <a:schemeClr val="accent6"/>
          </a:solidFill>
          <a:ln w="3810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636" y="5813801"/>
            <a:ext cx="479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1:</a:t>
            </a:r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研究フローチャート</a:t>
            </a:r>
            <a:r>
              <a:rPr kumimoji="1" lang="ja-JP" altLang="en-US" sz="2800" dirty="0" smtClean="0">
                <a:solidFill>
                  <a:schemeClr val="tx1">
                    <a:lumMod val="75000"/>
                  </a:schemeClr>
                </a:solidFill>
              </a:rPr>
              <a:t>。</a:t>
            </a:r>
            <a:endParaRPr kumimoji="1" lang="ja-JP" alt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6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日平均気温：昇温量は北部ほど大きい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" name="図 1" descr="03_map_JAM_met_NHRCM_GCM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58"/>
          <a:stretch/>
        </p:blipFill>
        <p:spPr>
          <a:xfrm>
            <a:off x="13772" y="555785"/>
            <a:ext cx="9137517" cy="331346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772" y="3933411"/>
            <a:ext cx="9130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BFBFBF"/>
                </a:solidFill>
              </a:rPr>
              <a:t>図</a:t>
            </a:r>
            <a:r>
              <a:rPr lang="en-US" altLang="ja-JP" sz="2400" dirty="0">
                <a:solidFill>
                  <a:srgbClr val="BFBFBF"/>
                </a:solidFill>
              </a:rPr>
              <a:t>3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: 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NHRCM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で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DS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された</a:t>
            </a:r>
            <a:r>
              <a:rPr lang="en-US" altLang="ja-JP" sz="2400" dirty="0" smtClean="0">
                <a:solidFill>
                  <a:srgbClr val="BFBFBF"/>
                </a:solidFill>
              </a:rPr>
              <a:t>6-8</a:t>
            </a:r>
            <a:r>
              <a:rPr lang="ja-JP" altLang="en-US" sz="2400" dirty="0" smtClean="0">
                <a:solidFill>
                  <a:srgbClr val="BFBFBF"/>
                </a:solidFill>
              </a:rPr>
              <a:t>月の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日平均気温。</a:t>
            </a:r>
            <a:endParaRPr kumimoji="1" lang="en-US" altLang="ja-JP" sz="2400" dirty="0" smtClean="0">
              <a:solidFill>
                <a:srgbClr val="BFBFBF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BFBFBF"/>
                </a:solidFill>
              </a:rPr>
              <a:t>将来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(2081-2100)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から現在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(1981-2000)</a:t>
            </a:r>
            <a:r>
              <a:rPr lang="ja-JP" altLang="en-US" sz="2400" dirty="0" smtClean="0">
                <a:solidFill>
                  <a:srgbClr val="BFBFBF"/>
                </a:solidFill>
              </a:rPr>
              <a:t>を引いた値。右下は領域平均。</a:t>
            </a:r>
            <a:endParaRPr kumimoji="1" lang="ja-JP" altLang="en-US" sz="2400" dirty="0">
              <a:solidFill>
                <a:srgbClr val="BFBFB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382" y="4881208"/>
            <a:ext cx="9080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ja-JP" altLang="en-US" sz="2800" dirty="0" smtClean="0"/>
              <a:t>北部ほど昇温傾向が強い</a:t>
            </a:r>
            <a:r>
              <a:rPr kumimoji="1" lang="en-US" altLang="ja-JP" sz="2800" dirty="0" smtClean="0"/>
              <a:t>(MRI</a:t>
            </a:r>
            <a:r>
              <a:rPr kumimoji="1" lang="ja-JP" altLang="en-US" sz="2800" dirty="0" smtClean="0"/>
              <a:t>は一様な昇温</a:t>
            </a:r>
            <a:r>
              <a:rPr kumimoji="1" lang="en-US" altLang="ja-JP" sz="2800" dirty="0" smtClean="0"/>
              <a:t>)</a:t>
            </a:r>
          </a:p>
          <a:p>
            <a:pPr marL="914400" lvl="1" indent="-457200">
              <a:buFont typeface="ヒラギノ角ゴ ProN W3"/>
              <a:buChar char="-"/>
            </a:pPr>
            <a:r>
              <a:rPr lang="en-US" altLang="ja-JP" sz="2800" dirty="0" smtClean="0"/>
              <a:t>MIROC5</a:t>
            </a:r>
            <a:r>
              <a:rPr lang="ja-JP" altLang="en-US" sz="2800" dirty="0" smtClean="0"/>
              <a:t>は特に大</a:t>
            </a:r>
            <a:r>
              <a:rPr lang="en-US" altLang="ja-JP" sz="2800" dirty="0" smtClean="0"/>
              <a:t>(CMIP5</a:t>
            </a:r>
            <a:r>
              <a:rPr lang="ja-JP" altLang="en-US" sz="2800" dirty="0" smtClean="0"/>
              <a:t>モデル間でも</a:t>
            </a:r>
            <a:r>
              <a:rPr lang="en-US" altLang="ja-JP" sz="28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ja-JP" altLang="en-US" sz="2800" dirty="0" smtClean="0"/>
              <a:t>日本海側より太平洋側で気温が上昇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29256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日降水量：増加傾向だが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GCM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によって分布は様々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" name="図 1" descr="03_map_JAM_met_NHRCM_GCM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2" b="22025"/>
          <a:stretch/>
        </p:blipFill>
        <p:spPr>
          <a:xfrm>
            <a:off x="13772" y="560950"/>
            <a:ext cx="9139044" cy="32780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772" y="3933411"/>
            <a:ext cx="91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BFBFBF"/>
                </a:solidFill>
              </a:rPr>
              <a:t>図</a:t>
            </a:r>
            <a:r>
              <a:rPr lang="en-US" altLang="ja-JP" sz="2400" dirty="0">
                <a:solidFill>
                  <a:srgbClr val="BFBFBF"/>
                </a:solidFill>
              </a:rPr>
              <a:t>4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: 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図</a:t>
            </a:r>
            <a:r>
              <a:rPr lang="en-US" altLang="ja-JP" sz="2400" dirty="0">
                <a:solidFill>
                  <a:srgbClr val="BFBFBF"/>
                </a:solidFill>
              </a:rPr>
              <a:t>3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と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同様で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NHRCM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で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DS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された日降水量変化率。将来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/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現在。</a:t>
            </a:r>
            <a:endParaRPr kumimoji="1" lang="ja-JP" altLang="en-US" sz="2400" dirty="0">
              <a:solidFill>
                <a:srgbClr val="BFBFB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382" y="4474447"/>
            <a:ext cx="9080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/>
              <a:t>全国レベルでは「降水量は増加する」と言える</a:t>
            </a:r>
            <a:endParaRPr kumimoji="1" lang="en-US" altLang="ja-JP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ja-JP" sz="2800" dirty="0" smtClean="0"/>
              <a:t>GCM</a:t>
            </a:r>
            <a:r>
              <a:rPr kumimoji="1" lang="ja-JP" altLang="en-US" sz="2800" dirty="0" smtClean="0"/>
              <a:t>間差、地域間差が大きい、東北に着目すると、</a:t>
            </a:r>
            <a:endParaRPr kumimoji="1" lang="en-US" altLang="ja-JP" sz="2800" dirty="0" smtClean="0"/>
          </a:p>
          <a:p>
            <a:pPr lvl="1"/>
            <a:r>
              <a:rPr lang="en-US" altLang="ja-JP" sz="2800" dirty="0" smtClean="0"/>
              <a:t>CCSM4</a:t>
            </a:r>
            <a:r>
              <a:rPr lang="ja-JP" altLang="en-US" sz="2800" dirty="0" smtClean="0"/>
              <a:t>：太平洋側増加、日本海側で減少</a:t>
            </a:r>
            <a:endParaRPr lang="en-US" altLang="ja-JP" sz="2800" dirty="0" smtClean="0"/>
          </a:p>
          <a:p>
            <a:pPr lvl="1"/>
            <a:r>
              <a:rPr kumimoji="1" lang="en-US" altLang="ja-JP" sz="2800" dirty="0" smtClean="0"/>
              <a:t>MIROC5</a:t>
            </a:r>
            <a:r>
              <a:rPr kumimoji="1" lang="ja-JP" altLang="en-US" sz="2800" dirty="0" smtClean="0"/>
              <a:t>：</a:t>
            </a:r>
            <a:r>
              <a:rPr kumimoji="1" lang="en-US" altLang="ja-JP" sz="2800" dirty="0" smtClean="0"/>
              <a:t>CCSM4</a:t>
            </a:r>
            <a:r>
              <a:rPr kumimoji="1" lang="ja-JP" altLang="en-US" sz="2800" dirty="0" smtClean="0"/>
              <a:t>の逆</a:t>
            </a:r>
            <a:r>
              <a:rPr lang="ja-JP" altLang="en-US" sz="2800" dirty="0" smtClean="0"/>
              <a:t>、</a:t>
            </a:r>
            <a:r>
              <a:rPr kumimoji="1" lang="en-US" altLang="ja-JP" sz="2800" dirty="0" smtClean="0"/>
              <a:t>MRI-CGCM3</a:t>
            </a:r>
            <a:r>
              <a:rPr kumimoji="1" lang="ja-JP" altLang="en-US" sz="2800" dirty="0" smtClean="0"/>
              <a:t>：全域で増加する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4612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日降水量：</a:t>
            </a:r>
            <a:r>
              <a:rPr lang="en-US" altLang="en-US" sz="2800" dirty="0" smtClean="0">
                <a:solidFill>
                  <a:srgbClr val="FFFF00"/>
                </a:solidFill>
              </a:rPr>
              <a:t>モデル間差は何による？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" name="図 1" descr="07_map_JAM_pre_GCMs_me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7"/>
          <a:stretch/>
        </p:blipFill>
        <p:spPr>
          <a:xfrm>
            <a:off x="334525" y="672444"/>
            <a:ext cx="8560453" cy="375239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771" y="5010185"/>
            <a:ext cx="9130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ja-JP" altLang="en-US" sz="2800" dirty="0" smtClean="0"/>
              <a:t>東北の増加量は</a:t>
            </a:r>
            <a:r>
              <a:rPr kumimoji="1" lang="en-US" altLang="ja-JP" sz="2800" dirty="0" smtClean="0"/>
              <a:t>MIROC5 &gt; MRI-CGCM3 &gt; CCSM4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/>
              <a:t>DS</a:t>
            </a:r>
            <a:r>
              <a:rPr kumimoji="1" lang="ja-JP" altLang="en-US" sz="2800" dirty="0" smtClean="0"/>
              <a:t>は親</a:t>
            </a:r>
            <a:r>
              <a:rPr kumimoji="1" lang="en-US" altLang="ja-JP" sz="2800" dirty="0" smtClean="0"/>
              <a:t>GCM</a:t>
            </a:r>
            <a:r>
              <a:rPr kumimoji="1" lang="ja-JP" altLang="en-US" sz="2800" dirty="0" smtClean="0"/>
              <a:t>の気候に強く依存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ダウンスケールの宿命</a:t>
            </a:r>
            <a:r>
              <a:rPr kumimoji="1" lang="en-US" altLang="ja-JP" sz="2800" dirty="0" smtClean="0"/>
              <a:t>)</a:t>
            </a:r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注：降水量はダウンスケールのときに入力しない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525" y="4424838"/>
            <a:ext cx="856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BFBFBF"/>
                </a:solidFill>
              </a:rPr>
              <a:t>図</a:t>
            </a:r>
            <a:r>
              <a:rPr lang="en-US" altLang="ja-JP" sz="2400" dirty="0" smtClean="0">
                <a:solidFill>
                  <a:srgbClr val="BFBFBF"/>
                </a:solidFill>
              </a:rPr>
              <a:t>5: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GCM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での日降水量変化率。将来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/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現在で計算。</a:t>
            </a:r>
            <a:endParaRPr kumimoji="1" lang="ja-JP" altLang="en-US" sz="2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0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DS</a:t>
            </a:r>
            <a:r>
              <a:rPr lang="ja-JP" altLang="en-US" sz="2800" dirty="0" smtClean="0">
                <a:solidFill>
                  <a:srgbClr val="FFFF00"/>
                </a:solidFill>
              </a:rPr>
              <a:t>結果に戻って：降水日は減少するが、降ると強い雨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" name="図 1" descr="04_map_JAM_pre_NHRCM_GCM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3940774" y="545864"/>
            <a:ext cx="5067681" cy="596722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460" y="6051425"/>
            <a:ext cx="384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6:</a:t>
            </a:r>
            <a:r>
              <a:rPr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降水指標の変化率。</a:t>
            </a:r>
            <a:endParaRPr kumimoji="1" lang="ja-JP" alt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460" y="734165"/>
            <a:ext cx="3887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>
                <a:solidFill>
                  <a:srgbClr val="F79646"/>
                </a:solidFill>
              </a:rPr>
              <a:t>MEA</a:t>
            </a:r>
            <a:r>
              <a:rPr kumimoji="1" lang="ja-JP" altLang="en-US" sz="2800" u="sng" dirty="0" smtClean="0">
                <a:solidFill>
                  <a:srgbClr val="F79646"/>
                </a:solidFill>
              </a:rPr>
              <a:t>：そもそもどれくらいの雨が降るか</a:t>
            </a:r>
            <a:endParaRPr kumimoji="1" lang="en-US" altLang="ja-JP" sz="2800" u="sng" dirty="0" smtClean="0">
              <a:solidFill>
                <a:srgbClr val="F7964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ja-JP" altLang="en-US" sz="2800" dirty="0" smtClean="0"/>
              <a:t>地域差大だが増加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460" y="2740202"/>
            <a:ext cx="38873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>
                <a:solidFill>
                  <a:srgbClr val="F79646"/>
                </a:solidFill>
              </a:rPr>
              <a:t>FRE</a:t>
            </a:r>
            <a:r>
              <a:rPr kumimoji="1" lang="ja-JP" altLang="en-US" sz="2800" u="sng" dirty="0" smtClean="0">
                <a:solidFill>
                  <a:srgbClr val="F79646"/>
                </a:solidFill>
              </a:rPr>
              <a:t>：雨が降る日数</a:t>
            </a:r>
            <a:endParaRPr kumimoji="1" lang="en-US" altLang="ja-JP" sz="2800" u="sng" dirty="0" smtClean="0">
              <a:solidFill>
                <a:srgbClr val="F79646"/>
              </a:solidFill>
            </a:endParaRPr>
          </a:p>
          <a:p>
            <a:pPr algn="r"/>
            <a:r>
              <a:rPr kumimoji="1" lang="en-US" altLang="ja-JP" sz="2000" u="sng" dirty="0" smtClean="0"/>
              <a:t> ( &gt; 1mm day</a:t>
            </a:r>
            <a:r>
              <a:rPr kumimoji="1" lang="en-US" altLang="ja-JP" sz="2000" u="sng" baseline="30000" dirty="0" smtClean="0"/>
              <a:t>-1</a:t>
            </a:r>
            <a:r>
              <a:rPr kumimoji="1" lang="en-US" altLang="ja-JP" sz="2000" u="sng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kumimoji="1" lang="ja-JP" altLang="en-US" sz="2800" dirty="0" smtClean="0"/>
              <a:t>雨の日が減る</a:t>
            </a:r>
            <a:endParaRPr kumimoji="1" lang="en-US" altLang="ja-JP" sz="2800" dirty="0" smtClean="0"/>
          </a:p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/>
              <a:t>MRI</a:t>
            </a:r>
            <a:r>
              <a:rPr kumimoji="1" lang="ja-JP" altLang="en-US" sz="2800" dirty="0" smtClean="0"/>
              <a:t>北海道のみ増加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460" y="4818927"/>
            <a:ext cx="3887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>
                <a:solidFill>
                  <a:srgbClr val="F79646"/>
                </a:solidFill>
              </a:rPr>
              <a:t>INT</a:t>
            </a:r>
            <a:r>
              <a:rPr kumimoji="1" lang="ja-JP" altLang="en-US" sz="2800" u="sng" dirty="0" smtClean="0">
                <a:solidFill>
                  <a:srgbClr val="F79646"/>
                </a:solidFill>
              </a:rPr>
              <a:t>：降水日の降水量</a:t>
            </a:r>
            <a:endParaRPr kumimoji="1" lang="en-US" altLang="ja-JP" sz="2800" u="sng" dirty="0" smtClean="0">
              <a:solidFill>
                <a:srgbClr val="F7964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kumimoji="1" lang="ja-JP" altLang="en-US" sz="2800" dirty="0" smtClean="0"/>
              <a:t>雨の日の降水は強い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487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葉面は乾燥化の傾向、病害リスク低下が期待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" name="図 1" descr="05_map_JAM_wet_NHRCM_GCM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45"/>
          <a:stretch/>
        </p:blipFill>
        <p:spPr>
          <a:xfrm>
            <a:off x="309753" y="644878"/>
            <a:ext cx="8576076" cy="323429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772" y="3938703"/>
            <a:ext cx="913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7: </a:t>
            </a:r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葉面保水量の将来変化。将来気候の現在気候に対する比。</a:t>
            </a:r>
            <a:endParaRPr kumimoji="1" lang="ja-JP" alt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772" y="4484363"/>
            <a:ext cx="91302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ja-JP" altLang="en-US" sz="2800" dirty="0" smtClean="0"/>
              <a:t>減少傾向はいずれの</a:t>
            </a:r>
            <a:r>
              <a:rPr lang="en-US" altLang="ja-JP" sz="2800" dirty="0" smtClean="0"/>
              <a:t>GCM</a:t>
            </a:r>
            <a:r>
              <a:rPr lang="ja-JP" altLang="en-US" sz="2800" dirty="0" smtClean="0"/>
              <a:t>ベースでも同様</a:t>
            </a:r>
            <a:endParaRPr lang="en-US" altLang="ja-JP" sz="2800" dirty="0" smtClean="0"/>
          </a:p>
          <a:p>
            <a:pPr marL="342900" indent="-342900">
              <a:buFont typeface="Arial"/>
              <a:buChar char="•"/>
            </a:pPr>
            <a:r>
              <a:rPr kumimoji="1" lang="ja-JP" altLang="en-US" sz="2800" dirty="0" smtClean="0"/>
              <a:t>度合いは</a:t>
            </a:r>
            <a:r>
              <a:rPr kumimoji="1" lang="en-US" altLang="ja-JP" sz="2800" dirty="0" smtClean="0"/>
              <a:t>GCM</a:t>
            </a:r>
            <a:r>
              <a:rPr kumimoji="1" lang="ja-JP" altLang="en-US" sz="2800" dirty="0" smtClean="0"/>
              <a:t>によるばらつきが大きい</a:t>
            </a:r>
            <a:endParaRPr kumimoji="1" lang="en-US" altLang="ja-JP" sz="2800" dirty="0" smtClean="0"/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/>
              <a:t>CCSM4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MIROC5</a:t>
            </a:r>
            <a:r>
              <a:rPr lang="ja-JP" altLang="en-US" sz="2800" dirty="0" smtClean="0"/>
              <a:t>で地域コントラストが逆</a:t>
            </a:r>
          </a:p>
          <a:p>
            <a:pPr marL="342900" indent="-342900">
              <a:buFont typeface="Arial"/>
              <a:buChar char="•"/>
            </a:pPr>
            <a:r>
              <a:rPr lang="ja-JP" altLang="en-US" sz="2800" dirty="0" smtClean="0"/>
              <a:t>この変化は降水量と</a:t>
            </a:r>
            <a:r>
              <a:rPr lang="en-US" altLang="ja-JP" sz="2800" dirty="0" smtClean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29256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黒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ブラック .thmx</Template>
  <TotalTime>2511</TotalTime>
  <Words>1001</Words>
  <Application>Microsoft Macintosh PowerPoint</Application>
  <PresentationFormat>画面に合わせる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YOSHIDA Ryuhei</dc:creator>
  <cp:lastModifiedBy>YOSHIDA Ryuhei</cp:lastModifiedBy>
  <cp:revision>199</cp:revision>
  <dcterms:created xsi:type="dcterms:W3CDTF">2014-08-25T04:15:21Z</dcterms:created>
  <dcterms:modified xsi:type="dcterms:W3CDTF">2015-02-27T07:00:23Z</dcterms:modified>
</cp:coreProperties>
</file>