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7" r:id="rId2"/>
    <p:sldId id="280" r:id="rId3"/>
    <p:sldId id="297" r:id="rId4"/>
    <p:sldId id="259" r:id="rId5"/>
    <p:sldId id="281" r:id="rId6"/>
    <p:sldId id="282" r:id="rId7"/>
    <p:sldId id="283" r:id="rId8"/>
    <p:sldId id="262" r:id="rId9"/>
    <p:sldId id="284" r:id="rId10"/>
    <p:sldId id="263" r:id="rId11"/>
    <p:sldId id="285" r:id="rId12"/>
    <p:sldId id="265" r:id="rId13"/>
    <p:sldId id="286" r:id="rId14"/>
    <p:sldId id="290" r:id="rId15"/>
    <p:sldId id="307" r:id="rId16"/>
    <p:sldId id="291" r:id="rId17"/>
    <p:sldId id="300" r:id="rId18"/>
    <p:sldId id="292" r:id="rId19"/>
    <p:sldId id="294" r:id="rId20"/>
    <p:sldId id="304" r:id="rId21"/>
    <p:sldId id="279" r:id="rId22"/>
    <p:sldId id="306"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94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758CD45-F705-4303-825B-AAADEB92F552}" type="datetimeFigureOut">
              <a:rPr kumimoji="1" lang="ja-JP" altLang="en-US" smtClean="0"/>
              <a:t>2016/3/11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C913B10-5915-48CE-9210-770C6C5A5B18}" type="slidenum">
              <a:rPr kumimoji="1" lang="ja-JP" altLang="en-US" smtClean="0"/>
              <a:t>‹#›</a:t>
            </a:fld>
            <a:endParaRPr kumimoji="1" lang="ja-JP" altLang="en-US"/>
          </a:p>
        </p:txBody>
      </p:sp>
    </p:spTree>
    <p:extLst>
      <p:ext uri="{BB962C8B-B14F-4D97-AF65-F5344CB8AC3E}">
        <p14:creationId xmlns:p14="http://schemas.microsoft.com/office/powerpoint/2010/main" val="28536919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127277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320899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414364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08D9E5B3-9203-42CF-8551-3AA4E746D3EB}" type="slidenum">
              <a:rPr lang="en-US" altLang="ja-JP" smtClean="0"/>
              <a:pPr>
                <a:defRPr/>
              </a:pPr>
              <a:t>‹#›</a:t>
            </a:fld>
            <a:endParaRPr lang="en-US" altLang="ja-JP"/>
          </a:p>
        </p:txBody>
      </p:sp>
      <p:sp>
        <p:nvSpPr>
          <p:cNvPr id="7" name="テキスト プレースホルダー 6"/>
          <p:cNvSpPr>
            <a:spLocks noGrp="1"/>
          </p:cNvSpPr>
          <p:nvPr>
            <p:ph type="body" sz="quarter" idx="13"/>
          </p:nvPr>
        </p:nvSpPr>
        <p:spPr>
          <a:xfrm>
            <a:off x="323528" y="908719"/>
            <a:ext cx="8496944" cy="5184577"/>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42835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190201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274610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57473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51967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1384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114949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203448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805C368-6A11-477F-A395-D3BA97506AA0}" type="datetimeFigureOut">
              <a:rPr kumimoji="1" lang="ja-JP" altLang="en-US" smtClean="0"/>
              <a:t>2016/3/11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36222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5C368-6A11-477F-A395-D3BA97506AA0}" type="datetimeFigureOut">
              <a:rPr kumimoji="1" lang="ja-JP" altLang="en-US" smtClean="0"/>
              <a:t>2016/3/11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2974F-E89F-4072-8311-6916B2213184}" type="slidenum">
              <a:rPr kumimoji="1" lang="ja-JP" altLang="en-US" smtClean="0"/>
              <a:t>‹#›</a:t>
            </a:fld>
            <a:endParaRPr kumimoji="1" lang="ja-JP" altLang="en-US"/>
          </a:p>
        </p:txBody>
      </p:sp>
    </p:spTree>
    <p:extLst>
      <p:ext uri="{BB962C8B-B14F-4D97-AF65-F5344CB8AC3E}">
        <p14:creationId xmlns:p14="http://schemas.microsoft.com/office/powerpoint/2010/main" val="201660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tm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1560" y="1611680"/>
            <a:ext cx="7848872" cy="1077218"/>
          </a:xfrm>
          <a:prstGeom prst="rect">
            <a:avLst/>
          </a:prstGeom>
        </p:spPr>
        <p:txBody>
          <a:bodyPr wrap="square">
            <a:spAutoFit/>
          </a:bodyPr>
          <a:lstStyle/>
          <a:p>
            <a:pPr algn="ctr"/>
            <a:r>
              <a:rPr lang="ja-JP" altLang="en-US" sz="3200" b="1" dirty="0"/>
              <a:t>アンサンブル気候予測データベース（</a:t>
            </a:r>
            <a:r>
              <a:rPr lang="en-US" altLang="ja-JP" sz="3200" b="1" dirty="0"/>
              <a:t>d4PDF</a:t>
            </a:r>
            <a:r>
              <a:rPr lang="ja-JP" altLang="en-US" sz="3200" b="1" dirty="0"/>
              <a:t>）における</a:t>
            </a:r>
            <a:r>
              <a:rPr lang="ja-JP" altLang="en-US" sz="3200" b="1" dirty="0" smtClean="0"/>
              <a:t>東アジア気候の再現性と将来</a:t>
            </a:r>
            <a:r>
              <a:rPr lang="ja-JP" altLang="en-US" sz="3200" b="1" dirty="0"/>
              <a:t>変化</a:t>
            </a:r>
          </a:p>
        </p:txBody>
      </p:sp>
      <p:sp>
        <p:nvSpPr>
          <p:cNvPr id="4" name="テキスト ボックス 3"/>
          <p:cNvSpPr txBox="1"/>
          <p:nvPr/>
        </p:nvSpPr>
        <p:spPr>
          <a:xfrm>
            <a:off x="0" y="4082893"/>
            <a:ext cx="9144000" cy="1384995"/>
          </a:xfrm>
          <a:prstGeom prst="rect">
            <a:avLst/>
          </a:prstGeom>
          <a:noFill/>
        </p:spPr>
        <p:txBody>
          <a:bodyPr wrap="square" rtlCol="0">
            <a:spAutoFit/>
          </a:bodyPr>
          <a:lstStyle/>
          <a:p>
            <a:pPr algn="ctr"/>
            <a:r>
              <a:rPr kumimoji="1" lang="ja-JP" altLang="en-US" sz="2800" dirty="0" smtClean="0"/>
              <a:t>気象研究所気候研究部</a:t>
            </a:r>
            <a:endParaRPr kumimoji="1" lang="en-US" altLang="ja-JP" sz="2800" dirty="0" smtClean="0"/>
          </a:p>
          <a:p>
            <a:pPr algn="ctr"/>
            <a:endParaRPr lang="en-US" altLang="ja-JP" sz="2800" dirty="0"/>
          </a:p>
          <a:p>
            <a:pPr algn="ctr"/>
            <a:r>
              <a:rPr kumimoji="1" lang="ja-JP" altLang="en-US" sz="2800" dirty="0" smtClean="0"/>
              <a:t>遠藤洋和</a:t>
            </a:r>
            <a:r>
              <a:rPr lang="ja-JP" altLang="en-US" sz="2800" dirty="0"/>
              <a:t>・</a:t>
            </a:r>
            <a:r>
              <a:rPr lang="ja-JP" altLang="en-US" sz="2800" dirty="0" smtClean="0"/>
              <a:t>水田亮</a:t>
            </a:r>
            <a:endParaRPr kumimoji="1" lang="en-US" altLang="ja-JP" sz="2800" dirty="0" smtClean="0"/>
          </a:p>
        </p:txBody>
      </p:sp>
      <p:sp>
        <p:nvSpPr>
          <p:cNvPr id="5" name="テキスト ボックス 4"/>
          <p:cNvSpPr txBox="1"/>
          <p:nvPr/>
        </p:nvSpPr>
        <p:spPr>
          <a:xfrm>
            <a:off x="5836684" y="0"/>
            <a:ext cx="3307316" cy="369332"/>
          </a:xfrm>
          <a:prstGeom prst="rect">
            <a:avLst/>
          </a:prstGeom>
          <a:noFill/>
        </p:spPr>
        <p:txBody>
          <a:bodyPr wrap="none" rtlCol="0">
            <a:spAutoFit/>
          </a:bodyPr>
          <a:lstStyle/>
          <a:p>
            <a:r>
              <a:rPr kumimoji="1" lang="en-US" altLang="ja-JP" dirty="0" smtClean="0"/>
              <a:t>2016.3.10</a:t>
            </a:r>
            <a:r>
              <a:rPr kumimoji="1" lang="ja-JP" altLang="en-US" dirty="0" smtClean="0"/>
              <a:t>　</a:t>
            </a:r>
            <a:r>
              <a:rPr lang="ja-JP" altLang="en-US" dirty="0" smtClean="0"/>
              <a:t>第</a:t>
            </a:r>
            <a:r>
              <a:rPr lang="en-US" altLang="ja-JP" dirty="0" smtClean="0"/>
              <a:t>12</a:t>
            </a:r>
            <a:r>
              <a:rPr lang="ja-JP" altLang="en-US" dirty="0" smtClean="0"/>
              <a:t>回ヤマセ研究会</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625930"/>
            <a:ext cx="2035194" cy="1063804"/>
          </a:xfrm>
          <a:prstGeom prst="rect">
            <a:avLst/>
          </a:prstGeom>
        </p:spPr>
      </p:pic>
      <p:pic>
        <p:nvPicPr>
          <p:cNvPr id="7" name="Picture 11" descr="C:\Users\skusunok\Documents\創生\ロゴ\SOUSEI_logo_0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514940"/>
            <a:ext cx="945474" cy="11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887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837" y="0"/>
            <a:ext cx="5093893" cy="584775"/>
          </a:xfrm>
          <a:prstGeom prst="rect">
            <a:avLst/>
          </a:prstGeom>
          <a:noFill/>
        </p:spPr>
        <p:txBody>
          <a:bodyPr wrap="square" rtlCol="0">
            <a:spAutoFit/>
          </a:bodyPr>
          <a:lstStyle/>
          <a:p>
            <a:r>
              <a:rPr kumimoji="1" lang="ja-JP" altLang="en-US" sz="3200" b="1" dirty="0" smtClean="0"/>
              <a:t>夏季（</a:t>
            </a:r>
            <a:r>
              <a:rPr kumimoji="1" lang="en-US" altLang="ja-JP" sz="3200" b="1" dirty="0" smtClean="0"/>
              <a:t>6-9</a:t>
            </a:r>
            <a:r>
              <a:rPr kumimoji="1" lang="ja-JP" altLang="en-US" sz="3200" b="1" dirty="0" smtClean="0"/>
              <a:t>月）降水量</a:t>
            </a:r>
            <a:r>
              <a:rPr kumimoji="1" lang="en-US" altLang="ja-JP" sz="3200" b="1" dirty="0" smtClean="0"/>
              <a:t>/</a:t>
            </a:r>
            <a:r>
              <a:rPr kumimoji="1" lang="ja-JP" altLang="en-US" sz="3200" b="1" dirty="0" smtClean="0"/>
              <a:t>循環場</a:t>
            </a:r>
            <a:endParaRPr kumimoji="1" lang="en-US" altLang="ja-JP" sz="3200" b="1" dirty="0" smtClean="0"/>
          </a:p>
        </p:txBody>
      </p:sp>
      <p:sp>
        <p:nvSpPr>
          <p:cNvPr id="26" name="テキスト ボックス 25"/>
          <p:cNvSpPr txBox="1"/>
          <p:nvPr/>
        </p:nvSpPr>
        <p:spPr>
          <a:xfrm>
            <a:off x="684123" y="1916832"/>
            <a:ext cx="1112805" cy="461665"/>
          </a:xfrm>
          <a:prstGeom prst="rect">
            <a:avLst/>
          </a:prstGeom>
          <a:noFill/>
        </p:spPr>
        <p:txBody>
          <a:bodyPr wrap="none" rtlCol="0">
            <a:spAutoFit/>
          </a:bodyPr>
          <a:lstStyle/>
          <a:p>
            <a:r>
              <a:rPr lang="ja-JP" altLang="en-US" sz="2400" b="1" dirty="0"/>
              <a:t>降水量</a:t>
            </a:r>
            <a:endParaRPr kumimoji="1" lang="ja-JP" altLang="en-US" sz="2400" b="1" dirty="0"/>
          </a:p>
        </p:txBody>
      </p:sp>
      <p:sp>
        <p:nvSpPr>
          <p:cNvPr id="27" name="テキスト ボックス 26"/>
          <p:cNvSpPr txBox="1"/>
          <p:nvPr/>
        </p:nvSpPr>
        <p:spPr>
          <a:xfrm>
            <a:off x="0" y="3940746"/>
            <a:ext cx="2366352" cy="830997"/>
          </a:xfrm>
          <a:prstGeom prst="rect">
            <a:avLst/>
          </a:prstGeom>
          <a:noFill/>
        </p:spPr>
        <p:txBody>
          <a:bodyPr wrap="none" rtlCol="0">
            <a:spAutoFit/>
          </a:bodyPr>
          <a:lstStyle/>
          <a:p>
            <a:pPr algn="ctr"/>
            <a:r>
              <a:rPr kumimoji="1" lang="en-US" altLang="ja-JP" sz="2400" b="1" dirty="0" smtClean="0"/>
              <a:t>850hPa</a:t>
            </a:r>
            <a:r>
              <a:rPr kumimoji="1" lang="ja-JP" altLang="en-US" sz="2400" b="1" dirty="0" smtClean="0"/>
              <a:t>高度</a:t>
            </a:r>
            <a:endParaRPr lang="en-US" altLang="ja-JP" sz="2400" b="1" dirty="0" smtClean="0"/>
          </a:p>
          <a:p>
            <a:pPr algn="ctr"/>
            <a:r>
              <a:rPr kumimoji="1" lang="ja-JP" altLang="en-US" sz="2400" b="1" dirty="0" smtClean="0"/>
              <a:t>水蒸気フラックス</a:t>
            </a:r>
            <a:endParaRPr kumimoji="1" lang="en-US" altLang="ja-JP" sz="2400" b="1" dirty="0" smtClean="0"/>
          </a:p>
        </p:txBody>
      </p:sp>
      <p:sp>
        <p:nvSpPr>
          <p:cNvPr id="7" name="テキスト ボックス 6"/>
          <p:cNvSpPr txBox="1"/>
          <p:nvPr/>
        </p:nvSpPr>
        <p:spPr>
          <a:xfrm>
            <a:off x="827584" y="5749575"/>
            <a:ext cx="7703887" cy="923330"/>
          </a:xfrm>
          <a:prstGeom prst="rect">
            <a:avLst/>
          </a:prstGeom>
          <a:noFill/>
        </p:spPr>
        <p:txBody>
          <a:bodyPr wrap="square" rtlCol="0">
            <a:spAutoFit/>
          </a:bodyPr>
          <a:lstStyle/>
          <a:p>
            <a:pPr marL="342900" indent="-342900">
              <a:buFont typeface="Arial" panose="020B0604020202020204" pitchFamily="34" charset="0"/>
              <a:buChar char="•"/>
            </a:pPr>
            <a:r>
              <a:rPr lang="ja-JP" altLang="en-US" dirty="0" smtClean="0"/>
              <a:t>東アジア</a:t>
            </a:r>
            <a:r>
              <a:rPr lang="ja-JP" altLang="en-US" dirty="0"/>
              <a:t>の</a:t>
            </a:r>
            <a:r>
              <a:rPr lang="ja-JP" altLang="en-US" dirty="0" smtClean="0"/>
              <a:t>降水分布と大気循環を現実的に再現。</a:t>
            </a:r>
            <a:endParaRPr kumimoji="1" lang="en-US" altLang="ja-JP" dirty="0" smtClean="0"/>
          </a:p>
          <a:p>
            <a:pPr marL="342900" indent="-342900">
              <a:buFont typeface="Arial" panose="020B0604020202020204" pitchFamily="34" charset="0"/>
              <a:buChar char="•"/>
            </a:pPr>
            <a:r>
              <a:rPr kumimoji="1" lang="ja-JP" altLang="en-US" dirty="0" smtClean="0"/>
              <a:t>梅雨～メイユ降水帯の降水量が</a:t>
            </a:r>
            <a:r>
              <a:rPr lang="ja-JP" altLang="en-US" dirty="0"/>
              <a:t>やや</a:t>
            </a:r>
            <a:r>
              <a:rPr kumimoji="1" lang="ja-JP" altLang="en-US" dirty="0" smtClean="0"/>
              <a:t>少ない。</a:t>
            </a:r>
            <a:endParaRPr kumimoji="1" lang="en-US" altLang="ja-JP" dirty="0" smtClean="0"/>
          </a:p>
          <a:p>
            <a:pPr marL="342900" indent="-342900">
              <a:buFont typeface="Arial" panose="020B0604020202020204" pitchFamily="34" charset="0"/>
              <a:buChar char="•"/>
            </a:pPr>
            <a:r>
              <a:rPr lang="ja-JP" altLang="en-US" dirty="0"/>
              <a:t>太平洋高気圧の西方への張り出</a:t>
            </a:r>
            <a:r>
              <a:rPr lang="ja-JP" altLang="en-US" dirty="0" smtClean="0"/>
              <a:t>しが弱く、東シナ海の水蒸気流が</a:t>
            </a:r>
            <a:r>
              <a:rPr lang="ja-JP" altLang="en-US" dirty="0"/>
              <a:t>少ない</a:t>
            </a:r>
            <a:r>
              <a:rPr lang="ja-JP" altLang="en-US" dirty="0" smtClean="0"/>
              <a:t>。</a:t>
            </a:r>
            <a:endParaRPr kumimoji="1" lang="ja-JP" altLang="en-US" dirty="0"/>
          </a:p>
        </p:txBody>
      </p:sp>
      <p:sp>
        <p:nvSpPr>
          <p:cNvPr id="9" name="テキスト ボックス 8"/>
          <p:cNvSpPr txBox="1"/>
          <p:nvPr/>
        </p:nvSpPr>
        <p:spPr>
          <a:xfrm>
            <a:off x="6439457" y="5274331"/>
            <a:ext cx="510076" cy="369332"/>
          </a:xfrm>
          <a:prstGeom prst="rect">
            <a:avLst/>
          </a:prstGeom>
          <a:noFill/>
        </p:spPr>
        <p:txBody>
          <a:bodyPr wrap="none" rtlCol="0">
            <a:spAutoFit/>
          </a:bodyPr>
          <a:lstStyle/>
          <a:p>
            <a:r>
              <a:rPr kumimoji="1" lang="en-US" altLang="ja-JP" dirty="0" smtClean="0"/>
              <a:t>[m]</a:t>
            </a:r>
            <a:endParaRPr kumimoji="1" lang="ja-JP" altLang="en-US" dirty="0"/>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349" y="3385560"/>
            <a:ext cx="4783931" cy="2286953"/>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349" y="1208787"/>
            <a:ext cx="4783931" cy="2146935"/>
          </a:xfrm>
          <a:prstGeom prst="rect">
            <a:avLst/>
          </a:prstGeom>
        </p:spPr>
      </p:pic>
      <p:sp>
        <p:nvSpPr>
          <p:cNvPr id="13" name="テキスト ボックス 12"/>
          <p:cNvSpPr txBox="1"/>
          <p:nvPr/>
        </p:nvSpPr>
        <p:spPr>
          <a:xfrm>
            <a:off x="7004150" y="245041"/>
            <a:ext cx="2302233" cy="923330"/>
          </a:xfrm>
          <a:prstGeom prst="rect">
            <a:avLst/>
          </a:prstGeom>
          <a:noFill/>
        </p:spPr>
        <p:txBody>
          <a:bodyPr wrap="none" rtlCol="0">
            <a:spAutoFit/>
          </a:bodyPr>
          <a:lstStyle/>
          <a:p>
            <a:r>
              <a:rPr kumimoji="1" lang="en-US" altLang="ja-JP" dirty="0" smtClean="0"/>
              <a:t>TRMM:  1998-2013</a:t>
            </a:r>
            <a:r>
              <a:rPr kumimoji="1" lang="ja-JP" altLang="en-US" dirty="0" smtClean="0"/>
              <a:t>年</a:t>
            </a:r>
            <a:endParaRPr kumimoji="1" lang="en-US" altLang="ja-JP" dirty="0" smtClean="0"/>
          </a:p>
          <a:p>
            <a:r>
              <a:rPr kumimoji="1" lang="en-US" altLang="ja-JP" dirty="0" smtClean="0"/>
              <a:t>JRA55</a:t>
            </a:r>
            <a:r>
              <a:rPr lang="en-US" altLang="ja-JP" dirty="0"/>
              <a:t>:  1981-2010</a:t>
            </a:r>
            <a:r>
              <a:rPr lang="ja-JP" altLang="en-US" dirty="0"/>
              <a:t>年</a:t>
            </a:r>
            <a:endParaRPr kumimoji="1" lang="en-US" altLang="ja-JP" dirty="0" smtClean="0"/>
          </a:p>
          <a:p>
            <a:r>
              <a:rPr lang="ja-JP" altLang="en-US" dirty="0"/>
              <a:t>モデル</a:t>
            </a:r>
            <a:r>
              <a:rPr kumimoji="1" lang="en-US" altLang="ja-JP" dirty="0" smtClean="0"/>
              <a:t>: 1981-2010</a:t>
            </a:r>
            <a:r>
              <a:rPr lang="ja-JP" altLang="en-US" dirty="0"/>
              <a:t>年</a:t>
            </a:r>
            <a:endParaRPr kumimoji="1" lang="ja-JP" altLang="en-US" dirty="0"/>
          </a:p>
        </p:txBody>
      </p:sp>
      <p:sp>
        <p:nvSpPr>
          <p:cNvPr id="14" name="テキスト ボックス 13"/>
          <p:cNvSpPr txBox="1"/>
          <p:nvPr/>
        </p:nvSpPr>
        <p:spPr>
          <a:xfrm>
            <a:off x="3283324" y="747122"/>
            <a:ext cx="803425" cy="461665"/>
          </a:xfrm>
          <a:prstGeom prst="rect">
            <a:avLst/>
          </a:prstGeom>
          <a:noFill/>
        </p:spPr>
        <p:txBody>
          <a:bodyPr wrap="none" rtlCol="0">
            <a:spAutoFit/>
          </a:bodyPr>
          <a:lstStyle/>
          <a:p>
            <a:r>
              <a:rPr kumimoji="1" lang="ja-JP" altLang="en-US" sz="2400" b="1" dirty="0" smtClean="0"/>
              <a:t>観測</a:t>
            </a:r>
            <a:endParaRPr kumimoji="1" lang="ja-JP" altLang="en-US" sz="2400" b="1" dirty="0"/>
          </a:p>
        </p:txBody>
      </p:sp>
      <p:sp>
        <p:nvSpPr>
          <p:cNvPr id="15" name="テキスト ボックス 14"/>
          <p:cNvSpPr txBox="1"/>
          <p:nvPr/>
        </p:nvSpPr>
        <p:spPr>
          <a:xfrm>
            <a:off x="5580111" y="747122"/>
            <a:ext cx="1067921" cy="461665"/>
          </a:xfrm>
          <a:prstGeom prst="rect">
            <a:avLst/>
          </a:prstGeom>
          <a:noFill/>
        </p:spPr>
        <p:txBody>
          <a:bodyPr wrap="none" rtlCol="0">
            <a:spAutoFit/>
          </a:bodyPr>
          <a:lstStyle/>
          <a:p>
            <a:r>
              <a:rPr kumimoji="1" lang="ja-JP" altLang="en-US" sz="2400" b="1" dirty="0" smtClean="0"/>
              <a:t>モデル</a:t>
            </a:r>
            <a:endParaRPr kumimoji="1" lang="ja-JP" altLang="en-US" sz="2400" b="1" dirty="0"/>
          </a:p>
        </p:txBody>
      </p:sp>
      <p:sp>
        <p:nvSpPr>
          <p:cNvPr id="2" name="テキスト ボックス 1"/>
          <p:cNvSpPr txBox="1"/>
          <p:nvPr/>
        </p:nvSpPr>
        <p:spPr>
          <a:xfrm>
            <a:off x="6225923" y="3016228"/>
            <a:ext cx="906017" cy="369332"/>
          </a:xfrm>
          <a:prstGeom prst="rect">
            <a:avLst/>
          </a:prstGeom>
          <a:noFill/>
        </p:spPr>
        <p:txBody>
          <a:bodyPr wrap="none" rtlCol="0">
            <a:spAutoFit/>
          </a:bodyPr>
          <a:lstStyle/>
          <a:p>
            <a:r>
              <a:rPr kumimoji="1" lang="en-US" altLang="ja-JP" dirty="0" smtClean="0"/>
              <a:t>[mm/d]</a:t>
            </a:r>
            <a:endParaRPr kumimoji="1" lang="ja-JP" altLang="en-US" dirty="0"/>
          </a:p>
        </p:txBody>
      </p:sp>
      <p:sp>
        <p:nvSpPr>
          <p:cNvPr id="16" name="テキスト ボックス 15"/>
          <p:cNvSpPr txBox="1"/>
          <p:nvPr/>
        </p:nvSpPr>
        <p:spPr>
          <a:xfrm>
            <a:off x="6225923" y="5194721"/>
            <a:ext cx="510076" cy="369332"/>
          </a:xfrm>
          <a:prstGeom prst="rect">
            <a:avLst/>
          </a:prstGeom>
          <a:noFill/>
        </p:spPr>
        <p:txBody>
          <a:bodyPr wrap="none" rtlCol="0">
            <a:spAutoFit/>
          </a:bodyPr>
          <a:lstStyle/>
          <a:p>
            <a:r>
              <a:rPr kumimoji="1" lang="en-US" altLang="ja-JP" dirty="0" smtClean="0"/>
              <a:t>[m]</a:t>
            </a:r>
            <a:endParaRPr kumimoji="1" lang="ja-JP" altLang="en-US" dirty="0"/>
          </a:p>
        </p:txBody>
      </p:sp>
    </p:spTree>
    <p:extLst>
      <p:ext uri="{BB962C8B-B14F-4D97-AF65-F5344CB8AC3E}">
        <p14:creationId xmlns:p14="http://schemas.microsoft.com/office/powerpoint/2010/main" val="2448819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837" y="0"/>
            <a:ext cx="1832553" cy="584775"/>
          </a:xfrm>
          <a:prstGeom prst="rect">
            <a:avLst/>
          </a:prstGeom>
          <a:noFill/>
        </p:spPr>
        <p:txBody>
          <a:bodyPr wrap="none" rtlCol="0">
            <a:spAutoFit/>
          </a:bodyPr>
          <a:lstStyle/>
          <a:p>
            <a:r>
              <a:rPr kumimoji="1" lang="ja-JP" altLang="en-US" sz="3200" b="1" dirty="0" smtClean="0"/>
              <a:t>極端降水</a:t>
            </a:r>
            <a:endParaRPr kumimoji="1" lang="ja-JP" altLang="en-US" sz="3200" b="1"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t="8520"/>
          <a:stretch/>
        </p:blipFill>
        <p:spPr>
          <a:xfrm>
            <a:off x="1619672" y="4978502"/>
            <a:ext cx="4100513" cy="1879498"/>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9284"/>
          <a:stretch/>
        </p:blipFill>
        <p:spPr>
          <a:xfrm>
            <a:off x="1619672" y="3104457"/>
            <a:ext cx="4100513" cy="1863796"/>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t="10097"/>
          <a:stretch/>
        </p:blipFill>
        <p:spPr>
          <a:xfrm>
            <a:off x="1619672" y="1207909"/>
            <a:ext cx="4100513" cy="1847088"/>
          </a:xfrm>
          <a:prstGeom prst="rect">
            <a:avLst/>
          </a:prstGeom>
        </p:spPr>
      </p:pic>
      <p:sp>
        <p:nvSpPr>
          <p:cNvPr id="12" name="テキスト ボックス 11"/>
          <p:cNvSpPr txBox="1"/>
          <p:nvPr/>
        </p:nvSpPr>
        <p:spPr>
          <a:xfrm>
            <a:off x="611560" y="1726359"/>
            <a:ext cx="944489" cy="523220"/>
          </a:xfrm>
          <a:prstGeom prst="rect">
            <a:avLst/>
          </a:prstGeom>
          <a:noFill/>
        </p:spPr>
        <p:txBody>
          <a:bodyPr wrap="none" rtlCol="0">
            <a:spAutoFit/>
          </a:bodyPr>
          <a:lstStyle/>
          <a:p>
            <a:r>
              <a:rPr kumimoji="1" lang="en-US" altLang="ja-JP" sz="2800" b="1" dirty="0" smtClean="0"/>
              <a:t>R10d</a:t>
            </a:r>
            <a:endParaRPr kumimoji="1" lang="ja-JP" altLang="en-US" sz="2800" b="1" dirty="0"/>
          </a:p>
        </p:txBody>
      </p:sp>
      <p:sp>
        <p:nvSpPr>
          <p:cNvPr id="13" name="テキスト ボックス 12"/>
          <p:cNvSpPr txBox="1"/>
          <p:nvPr/>
        </p:nvSpPr>
        <p:spPr>
          <a:xfrm>
            <a:off x="611560" y="3670575"/>
            <a:ext cx="761747" cy="523220"/>
          </a:xfrm>
          <a:prstGeom prst="rect">
            <a:avLst/>
          </a:prstGeom>
          <a:noFill/>
        </p:spPr>
        <p:txBody>
          <a:bodyPr wrap="none" rtlCol="0">
            <a:spAutoFit/>
          </a:bodyPr>
          <a:lstStyle/>
          <a:p>
            <a:r>
              <a:rPr kumimoji="1" lang="en-US" altLang="ja-JP" sz="2800" b="1" dirty="0" smtClean="0"/>
              <a:t>R3d</a:t>
            </a:r>
            <a:endParaRPr kumimoji="1" lang="ja-JP" altLang="en-US" sz="2800" b="1" dirty="0"/>
          </a:p>
        </p:txBody>
      </p:sp>
      <p:sp>
        <p:nvSpPr>
          <p:cNvPr id="14" name="テキスト ボックス 13"/>
          <p:cNvSpPr txBox="1"/>
          <p:nvPr/>
        </p:nvSpPr>
        <p:spPr>
          <a:xfrm>
            <a:off x="611560" y="5614792"/>
            <a:ext cx="761747" cy="523220"/>
          </a:xfrm>
          <a:prstGeom prst="rect">
            <a:avLst/>
          </a:prstGeom>
          <a:noFill/>
        </p:spPr>
        <p:txBody>
          <a:bodyPr wrap="none" rtlCol="0">
            <a:spAutoFit/>
          </a:bodyPr>
          <a:lstStyle/>
          <a:p>
            <a:r>
              <a:rPr kumimoji="1" lang="en-US" altLang="ja-JP" sz="2800" b="1" dirty="0" smtClean="0"/>
              <a:t>R1d</a:t>
            </a:r>
            <a:endParaRPr kumimoji="1" lang="ja-JP" altLang="en-US" sz="2800" b="1" dirty="0"/>
          </a:p>
        </p:txBody>
      </p:sp>
      <p:sp>
        <p:nvSpPr>
          <p:cNvPr id="15" name="テキスト ボックス 14"/>
          <p:cNvSpPr txBox="1"/>
          <p:nvPr/>
        </p:nvSpPr>
        <p:spPr>
          <a:xfrm>
            <a:off x="2339752" y="677887"/>
            <a:ext cx="803425" cy="461665"/>
          </a:xfrm>
          <a:prstGeom prst="rect">
            <a:avLst/>
          </a:prstGeom>
          <a:noFill/>
        </p:spPr>
        <p:txBody>
          <a:bodyPr wrap="none" rtlCol="0">
            <a:spAutoFit/>
          </a:bodyPr>
          <a:lstStyle/>
          <a:p>
            <a:r>
              <a:rPr kumimoji="1" lang="ja-JP" altLang="en-US" sz="2400" b="1" dirty="0" smtClean="0"/>
              <a:t>観測</a:t>
            </a:r>
            <a:endParaRPr kumimoji="1" lang="ja-JP" altLang="en-US" sz="2400" b="1" dirty="0"/>
          </a:p>
        </p:txBody>
      </p:sp>
      <p:sp>
        <p:nvSpPr>
          <p:cNvPr id="16" name="テキスト ボックス 15"/>
          <p:cNvSpPr txBox="1"/>
          <p:nvPr/>
        </p:nvSpPr>
        <p:spPr>
          <a:xfrm>
            <a:off x="4211960" y="665850"/>
            <a:ext cx="1067921" cy="461665"/>
          </a:xfrm>
          <a:prstGeom prst="rect">
            <a:avLst/>
          </a:prstGeom>
          <a:noFill/>
        </p:spPr>
        <p:txBody>
          <a:bodyPr wrap="none" rtlCol="0">
            <a:spAutoFit/>
          </a:bodyPr>
          <a:lstStyle/>
          <a:p>
            <a:r>
              <a:rPr kumimoji="1" lang="ja-JP" altLang="en-US" sz="2400" b="1" dirty="0" smtClean="0"/>
              <a:t>モデル</a:t>
            </a:r>
            <a:endParaRPr kumimoji="1" lang="ja-JP" altLang="en-US" sz="2400" b="1" dirty="0"/>
          </a:p>
        </p:txBody>
      </p:sp>
      <p:sp>
        <p:nvSpPr>
          <p:cNvPr id="17" name="テキスト ボックス 16"/>
          <p:cNvSpPr txBox="1"/>
          <p:nvPr/>
        </p:nvSpPr>
        <p:spPr>
          <a:xfrm>
            <a:off x="5939444" y="435017"/>
            <a:ext cx="3193503" cy="923330"/>
          </a:xfrm>
          <a:prstGeom prst="rect">
            <a:avLst/>
          </a:prstGeom>
          <a:noFill/>
        </p:spPr>
        <p:txBody>
          <a:bodyPr wrap="none" rtlCol="0">
            <a:spAutoFit/>
          </a:bodyPr>
          <a:lstStyle/>
          <a:p>
            <a:r>
              <a:rPr kumimoji="1" lang="en-US" altLang="ja-JP" dirty="0" smtClean="0"/>
              <a:t>R10d:  </a:t>
            </a:r>
            <a:r>
              <a:rPr kumimoji="1" lang="ja-JP" altLang="en-US" dirty="0" smtClean="0"/>
              <a:t>年最大</a:t>
            </a:r>
            <a:r>
              <a:rPr kumimoji="1" lang="en-US" altLang="ja-JP" dirty="0" smtClean="0"/>
              <a:t>10</a:t>
            </a:r>
            <a:r>
              <a:rPr kumimoji="1" lang="ja-JP" altLang="en-US" dirty="0" smtClean="0"/>
              <a:t>日降水量</a:t>
            </a:r>
            <a:r>
              <a:rPr kumimoji="1" lang="en-US" altLang="ja-JP" dirty="0" smtClean="0"/>
              <a:t>[mm]</a:t>
            </a:r>
          </a:p>
          <a:p>
            <a:r>
              <a:rPr lang="pt-BR" altLang="ja-JP" dirty="0" smtClean="0"/>
              <a:t>R5d:    </a:t>
            </a:r>
            <a:r>
              <a:rPr lang="ja-JP" altLang="pt-BR" dirty="0" smtClean="0"/>
              <a:t>年最大</a:t>
            </a:r>
            <a:r>
              <a:rPr lang="pt-BR" altLang="ja-JP" dirty="0"/>
              <a:t>5</a:t>
            </a:r>
            <a:r>
              <a:rPr lang="ja-JP" altLang="pt-BR" dirty="0" smtClean="0"/>
              <a:t>日降水量</a:t>
            </a:r>
            <a:r>
              <a:rPr lang="pt-BR" altLang="ja-JP" dirty="0" smtClean="0"/>
              <a:t>[mm]</a:t>
            </a:r>
            <a:endParaRPr lang="en-US" altLang="ja-JP" dirty="0"/>
          </a:p>
          <a:p>
            <a:r>
              <a:rPr lang="pt-BR" altLang="ja-JP" dirty="0" smtClean="0"/>
              <a:t>R1d</a:t>
            </a:r>
            <a:r>
              <a:rPr lang="pt-BR" altLang="ja-JP" dirty="0"/>
              <a:t>:  </a:t>
            </a:r>
            <a:r>
              <a:rPr lang="pt-BR" altLang="ja-JP" dirty="0" smtClean="0"/>
              <a:t>  </a:t>
            </a:r>
            <a:r>
              <a:rPr lang="ja-JP" altLang="pt-BR" dirty="0" smtClean="0"/>
              <a:t>年最大日</a:t>
            </a:r>
            <a:r>
              <a:rPr lang="ja-JP" altLang="pt-BR" dirty="0"/>
              <a:t>降水量</a:t>
            </a:r>
            <a:r>
              <a:rPr lang="pt-BR" altLang="ja-JP" dirty="0"/>
              <a:t>[mm</a:t>
            </a:r>
            <a:r>
              <a:rPr lang="pt-BR" altLang="ja-JP" dirty="0" smtClean="0"/>
              <a:t>]</a:t>
            </a:r>
            <a:endParaRPr lang="pt-BR" altLang="ja-JP" dirty="0"/>
          </a:p>
        </p:txBody>
      </p:sp>
      <p:cxnSp>
        <p:nvCxnSpPr>
          <p:cNvPr id="7" name="直線矢印コネクタ 6"/>
          <p:cNvCxnSpPr/>
          <p:nvPr/>
        </p:nvCxnSpPr>
        <p:spPr>
          <a:xfrm flipH="1" flipV="1">
            <a:off x="467544" y="2062243"/>
            <a:ext cx="1" cy="37398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rot="16200000">
            <a:off x="-590184" y="3826754"/>
            <a:ext cx="1677062" cy="400110"/>
          </a:xfrm>
          <a:prstGeom prst="rect">
            <a:avLst/>
          </a:prstGeom>
          <a:noFill/>
        </p:spPr>
        <p:txBody>
          <a:bodyPr wrap="none" rtlCol="0">
            <a:spAutoFit/>
          </a:bodyPr>
          <a:lstStyle/>
          <a:p>
            <a:r>
              <a:rPr lang="ja-JP" altLang="en-US" sz="2000" b="1" dirty="0"/>
              <a:t>時間スケール</a:t>
            </a:r>
            <a:endParaRPr kumimoji="1" lang="ja-JP" altLang="en-US" sz="2000" b="1" dirty="0"/>
          </a:p>
        </p:txBody>
      </p:sp>
      <p:sp>
        <p:nvSpPr>
          <p:cNvPr id="8" name="正方形/長方形 7"/>
          <p:cNvSpPr/>
          <p:nvPr/>
        </p:nvSpPr>
        <p:spPr>
          <a:xfrm>
            <a:off x="5796135" y="2400646"/>
            <a:ext cx="3330011" cy="2308324"/>
          </a:xfrm>
          <a:prstGeom prst="rect">
            <a:avLst/>
          </a:prstGeom>
        </p:spPr>
        <p:txBody>
          <a:bodyPr wrap="square">
            <a:spAutoFit/>
          </a:bodyPr>
          <a:lstStyle/>
          <a:p>
            <a:pPr marL="285750" indent="-285750">
              <a:buFont typeface="Arial" panose="020B0604020202020204" pitchFamily="34" charset="0"/>
              <a:buChar char="•"/>
            </a:pPr>
            <a:r>
              <a:rPr lang="ja-JP" altLang="en-US" dirty="0"/>
              <a:t>強い</a:t>
            </a:r>
            <a:r>
              <a:rPr lang="ja-JP" altLang="en-US" dirty="0" smtClean="0"/>
              <a:t>降水の空間分布と量を良く再現。</a:t>
            </a:r>
            <a:endParaRPr lang="en-US" altLang="ja-JP" dirty="0"/>
          </a:p>
          <a:p>
            <a:pPr marL="285750" indent="-285750">
              <a:buFont typeface="Arial" panose="020B0604020202020204" pitchFamily="34" charset="0"/>
              <a:buChar char="•"/>
            </a:pPr>
            <a:endParaRPr lang="en-US" altLang="ja-JP" dirty="0" smtClean="0"/>
          </a:p>
          <a:p>
            <a:pPr marL="285750" indent="-285750">
              <a:buFont typeface="Arial" panose="020B0604020202020204" pitchFamily="34" charset="0"/>
              <a:buChar char="•"/>
            </a:pPr>
            <a:r>
              <a:rPr lang="ja-JP" altLang="en-US" dirty="0" smtClean="0"/>
              <a:t>北西</a:t>
            </a:r>
            <a:r>
              <a:rPr lang="ja-JP" altLang="en-US" dirty="0"/>
              <a:t>太平洋から日本の南岸</a:t>
            </a:r>
            <a:r>
              <a:rPr lang="ja-JP" altLang="en-US" dirty="0" smtClean="0"/>
              <a:t>に</a:t>
            </a:r>
            <a:r>
              <a:rPr lang="ja-JP" altLang="en-US" dirty="0"/>
              <a:t>伸びる</a:t>
            </a:r>
            <a:r>
              <a:rPr lang="ja-JP" altLang="en-US" dirty="0" smtClean="0"/>
              <a:t>強雨域は観測</a:t>
            </a:r>
            <a:r>
              <a:rPr lang="ja-JP" altLang="en-US" dirty="0"/>
              <a:t>より</a:t>
            </a:r>
            <a:r>
              <a:rPr lang="ja-JP" altLang="en-US" dirty="0" smtClean="0"/>
              <a:t>も少し東側にずれている。</a:t>
            </a:r>
            <a:r>
              <a:rPr lang="ja-JP" altLang="en-US" dirty="0"/>
              <a:t>（</a:t>
            </a:r>
            <a:r>
              <a:rPr lang="ja-JP" altLang="en-US" dirty="0" smtClean="0"/>
              <a:t>太平洋</a:t>
            </a:r>
            <a:r>
              <a:rPr lang="ja-JP" altLang="en-US" dirty="0"/>
              <a:t>高気圧の</a:t>
            </a:r>
            <a:r>
              <a:rPr lang="ja-JP" altLang="en-US" dirty="0" smtClean="0"/>
              <a:t>西方への</a:t>
            </a:r>
            <a:r>
              <a:rPr lang="ja-JP" altLang="en-US" dirty="0"/>
              <a:t>張り出しが弱い</a:t>
            </a:r>
            <a:r>
              <a:rPr lang="ja-JP" altLang="en-US" dirty="0" smtClean="0"/>
              <a:t>バイアスと関連）</a:t>
            </a:r>
            <a:endParaRPr lang="ja-JP" altLang="en-US" dirty="0"/>
          </a:p>
        </p:txBody>
      </p:sp>
    </p:spTree>
    <p:extLst>
      <p:ext uri="{BB962C8B-B14F-4D97-AF65-F5344CB8AC3E}">
        <p14:creationId xmlns:p14="http://schemas.microsoft.com/office/powerpoint/2010/main" val="397799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31840" y="2654982"/>
            <a:ext cx="3057247" cy="584775"/>
          </a:xfrm>
          <a:prstGeom prst="rect">
            <a:avLst/>
          </a:prstGeom>
          <a:noFill/>
        </p:spPr>
        <p:txBody>
          <a:bodyPr wrap="none" rtlCol="0">
            <a:spAutoFit/>
          </a:bodyPr>
          <a:lstStyle/>
          <a:p>
            <a:r>
              <a:rPr kumimoji="1" lang="ja-JP" altLang="en-US" sz="3200" b="1" dirty="0" smtClean="0"/>
              <a:t>将来変化</a:t>
            </a:r>
            <a:r>
              <a:rPr lang="ja-JP" altLang="en-US" sz="3200" b="1" dirty="0" smtClean="0"/>
              <a:t>（降水）</a:t>
            </a:r>
            <a:endParaRPr kumimoji="1" lang="ja-JP" altLang="en-US" sz="3200" b="1" dirty="0"/>
          </a:p>
        </p:txBody>
      </p:sp>
      <p:sp>
        <p:nvSpPr>
          <p:cNvPr id="3" name="テキスト ボックス 2"/>
          <p:cNvSpPr txBox="1"/>
          <p:nvPr/>
        </p:nvSpPr>
        <p:spPr>
          <a:xfrm>
            <a:off x="3271070" y="3933056"/>
            <a:ext cx="2821606" cy="830997"/>
          </a:xfrm>
          <a:prstGeom prst="rect">
            <a:avLst/>
          </a:prstGeom>
          <a:noFill/>
        </p:spPr>
        <p:txBody>
          <a:bodyPr wrap="none" rtlCol="0">
            <a:spAutoFit/>
          </a:bodyPr>
          <a:lstStyle/>
          <a:p>
            <a:r>
              <a:rPr lang="ja-JP" altLang="en-US" sz="2400" dirty="0" smtClean="0"/>
              <a:t>現在： </a:t>
            </a:r>
            <a:r>
              <a:rPr lang="en-US" altLang="ja-JP" sz="2400" dirty="0" smtClean="0"/>
              <a:t>1951-2010</a:t>
            </a:r>
            <a:r>
              <a:rPr lang="ja-JP" altLang="en-US" sz="2400" dirty="0" smtClean="0"/>
              <a:t>年</a:t>
            </a:r>
            <a:endParaRPr lang="en-US" altLang="ja-JP" sz="2400" dirty="0" smtClean="0"/>
          </a:p>
          <a:p>
            <a:r>
              <a:rPr kumimoji="1" lang="ja-JP" altLang="en-US" sz="2400" dirty="0" smtClean="0"/>
              <a:t>将来： </a:t>
            </a:r>
            <a:r>
              <a:rPr kumimoji="1" lang="en-US" altLang="ja-JP" sz="2400" dirty="0" smtClean="0"/>
              <a:t>+4</a:t>
            </a:r>
            <a:r>
              <a:rPr lang="ja-JP" altLang="en-US" sz="2400" dirty="0"/>
              <a:t>℃</a:t>
            </a:r>
            <a:r>
              <a:rPr kumimoji="1" lang="en-US" altLang="ja-JP" sz="2400" dirty="0" smtClean="0"/>
              <a:t> (60</a:t>
            </a:r>
            <a:r>
              <a:rPr kumimoji="1" lang="ja-JP" altLang="en-US" sz="2400" dirty="0" smtClean="0"/>
              <a:t>年間</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383426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301" y="1428346"/>
            <a:ext cx="2850356" cy="3793807"/>
          </a:xfrm>
          <a:prstGeom prst="rect">
            <a:avLst/>
          </a:prstGeom>
        </p:spPr>
      </p:pic>
      <p:sp>
        <p:nvSpPr>
          <p:cNvPr id="6" name="テキスト ボックス 5"/>
          <p:cNvSpPr txBox="1"/>
          <p:nvPr/>
        </p:nvSpPr>
        <p:spPr>
          <a:xfrm>
            <a:off x="7869657" y="2163155"/>
            <a:ext cx="524503"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8" name="テキスト ボックス 7"/>
          <p:cNvSpPr txBox="1"/>
          <p:nvPr/>
        </p:nvSpPr>
        <p:spPr>
          <a:xfrm>
            <a:off x="2693374" y="919009"/>
            <a:ext cx="1486304" cy="461665"/>
          </a:xfrm>
          <a:prstGeom prst="rect">
            <a:avLst/>
          </a:prstGeom>
          <a:noFill/>
        </p:spPr>
        <p:txBody>
          <a:bodyPr wrap="none" rtlCol="0">
            <a:spAutoFit/>
          </a:bodyPr>
          <a:lstStyle/>
          <a:p>
            <a:r>
              <a:rPr lang="ja-JP" altLang="en-US" sz="2400" b="1" dirty="0" smtClean="0"/>
              <a:t>１メンバー</a:t>
            </a:r>
            <a:endParaRPr kumimoji="1" lang="ja-JP" altLang="en-US" sz="2400" b="1" dirty="0"/>
          </a:p>
        </p:txBody>
      </p:sp>
      <p:sp>
        <p:nvSpPr>
          <p:cNvPr id="12" name="タイトル 1"/>
          <p:cNvSpPr txBox="1">
            <a:spLocks/>
          </p:cNvSpPr>
          <p:nvPr/>
        </p:nvSpPr>
        <p:spPr>
          <a:xfrm>
            <a:off x="771332" y="3865762"/>
            <a:ext cx="845635" cy="550347"/>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smtClean="0"/>
              <a:t>R1d</a:t>
            </a:r>
            <a:endParaRPr lang="ja-JP" altLang="en-US" sz="2800" b="1" dirty="0" smtClean="0"/>
          </a:p>
        </p:txBody>
      </p:sp>
      <p:sp>
        <p:nvSpPr>
          <p:cNvPr id="13" name="タイトル 1"/>
          <p:cNvSpPr txBox="1">
            <a:spLocks/>
          </p:cNvSpPr>
          <p:nvPr/>
        </p:nvSpPr>
        <p:spPr>
          <a:xfrm>
            <a:off x="771332" y="1903370"/>
            <a:ext cx="773831" cy="550347"/>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err="1" smtClean="0"/>
              <a:t>Pav</a:t>
            </a:r>
            <a:endParaRPr lang="ja-JP" altLang="en-US" sz="2800" b="1" dirty="0" smtClean="0"/>
          </a:p>
        </p:txBody>
      </p:sp>
      <p:sp>
        <p:nvSpPr>
          <p:cNvPr id="14" name="テキスト ボックス 13"/>
          <p:cNvSpPr txBox="1"/>
          <p:nvPr/>
        </p:nvSpPr>
        <p:spPr>
          <a:xfrm>
            <a:off x="475474" y="2363210"/>
            <a:ext cx="1338828" cy="369332"/>
          </a:xfrm>
          <a:prstGeom prst="rect">
            <a:avLst/>
          </a:prstGeom>
          <a:noFill/>
        </p:spPr>
        <p:txBody>
          <a:bodyPr wrap="none" rtlCol="0">
            <a:spAutoFit/>
          </a:bodyPr>
          <a:lstStyle/>
          <a:p>
            <a:r>
              <a:rPr lang="ja-JP" altLang="en-US" dirty="0" smtClean="0"/>
              <a:t>夏季</a:t>
            </a:r>
            <a:r>
              <a:rPr lang="ja-JP" altLang="pt-BR" dirty="0" smtClean="0"/>
              <a:t>降水量</a:t>
            </a:r>
            <a:endParaRPr lang="en-US" altLang="ja-JP" dirty="0"/>
          </a:p>
        </p:txBody>
      </p:sp>
      <p:sp>
        <p:nvSpPr>
          <p:cNvPr id="15" name="タイトル 1"/>
          <p:cNvSpPr txBox="1">
            <a:spLocks/>
          </p:cNvSpPr>
          <p:nvPr/>
        </p:nvSpPr>
        <p:spPr bwMode="auto">
          <a:xfrm>
            <a:off x="1588" y="116632"/>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400" eaLnBrk="1" hangingPunct="1"/>
            <a:r>
              <a:rPr lang="ja-JP" altLang="en-US" sz="3200" b="1" dirty="0" smtClean="0">
                <a:latin typeface="Calibri" pitchFamily="34" charset="0"/>
              </a:rPr>
              <a:t>夏季降水量</a:t>
            </a:r>
            <a:r>
              <a:rPr lang="en-US" altLang="ja-JP" sz="3200" b="1" dirty="0" smtClean="0">
                <a:latin typeface="Calibri" pitchFamily="34" charset="0"/>
              </a:rPr>
              <a:t>/</a:t>
            </a:r>
            <a:r>
              <a:rPr lang="ja-JP" altLang="en-US" sz="3200" b="1" dirty="0" smtClean="0">
                <a:latin typeface="Calibri" pitchFamily="34" charset="0"/>
              </a:rPr>
              <a:t>極端降水の変化</a:t>
            </a:r>
            <a:endParaRPr lang="ja-JP" altLang="en-US" sz="3200" b="1" dirty="0">
              <a:latin typeface="Calibri" pitchFamily="34" charset="0"/>
            </a:endParaRPr>
          </a:p>
        </p:txBody>
      </p:sp>
      <p:sp>
        <p:nvSpPr>
          <p:cNvPr id="16" name="テキスト ボックス 15"/>
          <p:cNvSpPr txBox="1"/>
          <p:nvPr/>
        </p:nvSpPr>
        <p:spPr>
          <a:xfrm>
            <a:off x="5213048" y="919009"/>
            <a:ext cx="2210862" cy="461665"/>
          </a:xfrm>
          <a:prstGeom prst="rect">
            <a:avLst/>
          </a:prstGeom>
          <a:noFill/>
        </p:spPr>
        <p:txBody>
          <a:bodyPr wrap="none" rtlCol="0">
            <a:spAutoFit/>
          </a:bodyPr>
          <a:lstStyle/>
          <a:p>
            <a:r>
              <a:rPr lang="en-US" altLang="ja-JP" sz="2400" b="1" dirty="0"/>
              <a:t>9</a:t>
            </a:r>
            <a:r>
              <a:rPr lang="en-US" altLang="ja-JP" sz="2400" b="1" dirty="0" smtClean="0"/>
              <a:t>0</a:t>
            </a:r>
            <a:r>
              <a:rPr lang="ja-JP" altLang="en-US" sz="2400" b="1" dirty="0" smtClean="0"/>
              <a:t>メンバー</a:t>
            </a:r>
            <a:r>
              <a:rPr lang="ja-JP" altLang="en-US" sz="2400" b="1" dirty="0"/>
              <a:t>平均</a:t>
            </a:r>
            <a:endParaRPr kumimoji="1" lang="ja-JP" altLang="en-US" sz="2400" b="1" dirty="0"/>
          </a:p>
        </p:txBody>
      </p:sp>
      <p:sp>
        <p:nvSpPr>
          <p:cNvPr id="18" name="テキスト ボックス 17"/>
          <p:cNvSpPr txBox="1"/>
          <p:nvPr/>
        </p:nvSpPr>
        <p:spPr>
          <a:xfrm>
            <a:off x="7869657" y="4113309"/>
            <a:ext cx="524503"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3" name="正方形/長方形 2"/>
          <p:cNvSpPr/>
          <p:nvPr/>
        </p:nvSpPr>
        <p:spPr>
          <a:xfrm>
            <a:off x="475474" y="5733256"/>
            <a:ext cx="8178107" cy="923330"/>
          </a:xfrm>
          <a:prstGeom prst="rect">
            <a:avLst/>
          </a:prstGeom>
        </p:spPr>
        <p:txBody>
          <a:bodyPr wrap="square">
            <a:spAutoFit/>
          </a:bodyPr>
          <a:lstStyle/>
          <a:p>
            <a:pPr marL="285750" indent="-285750">
              <a:buFont typeface="Arial" panose="020B0604020202020204" pitchFamily="34" charset="0"/>
              <a:buChar char="•"/>
            </a:pPr>
            <a:r>
              <a:rPr lang="ja-JP" altLang="en-US" dirty="0" smtClean="0"/>
              <a:t>１</a:t>
            </a:r>
            <a:r>
              <a:rPr lang="ja-JP" altLang="en-US" dirty="0"/>
              <a:t>メンバーによる</a:t>
            </a:r>
            <a:r>
              <a:rPr lang="ja-JP" altLang="en-US" dirty="0" smtClean="0"/>
              <a:t>予測と比べて、分布がスムーズで、統計的有意性が高い。</a:t>
            </a:r>
            <a:endParaRPr lang="en-US" altLang="ja-JP" dirty="0" smtClean="0"/>
          </a:p>
          <a:p>
            <a:pPr marL="285750" indent="-285750">
              <a:buFont typeface="Arial" panose="020B0604020202020204" pitchFamily="34" charset="0"/>
              <a:buChar char="•"/>
            </a:pPr>
            <a:r>
              <a:rPr lang="ja-JP" altLang="en-US" dirty="0" smtClean="0"/>
              <a:t>夏季降水量：　増加する地域が多いが、減少する地域もある。</a:t>
            </a:r>
            <a:endParaRPr lang="en-US" altLang="ja-JP" dirty="0" smtClean="0"/>
          </a:p>
          <a:p>
            <a:pPr marL="285750" indent="-285750">
              <a:buFont typeface="Arial" panose="020B0604020202020204" pitchFamily="34" charset="0"/>
              <a:buChar char="•"/>
            </a:pPr>
            <a:r>
              <a:rPr lang="ja-JP" altLang="en-US" dirty="0" smtClean="0"/>
              <a:t>強い降水：　ほぼ</a:t>
            </a:r>
            <a:r>
              <a:rPr lang="ja-JP" altLang="en-US" dirty="0"/>
              <a:t>全域で</a:t>
            </a:r>
            <a:r>
              <a:rPr lang="ja-JP" altLang="en-US" dirty="0" smtClean="0"/>
              <a:t>増加。　中国</a:t>
            </a:r>
            <a:r>
              <a:rPr lang="ja-JP" altLang="en-US" dirty="0"/>
              <a:t>大陸や</a:t>
            </a:r>
            <a:r>
              <a:rPr lang="ja-JP" altLang="en-US" dirty="0" smtClean="0"/>
              <a:t>北日本で増加率が大きい。</a:t>
            </a:r>
            <a:endParaRPr lang="en-US" altLang="ja-JP" dirty="0" smtClean="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 r="13938"/>
          <a:stretch/>
        </p:blipFill>
        <p:spPr>
          <a:xfrm>
            <a:off x="2145223" y="1428346"/>
            <a:ext cx="2453045" cy="3793807"/>
          </a:xfrm>
          <a:prstGeom prst="rect">
            <a:avLst/>
          </a:prstGeom>
        </p:spPr>
      </p:pic>
      <p:sp>
        <p:nvSpPr>
          <p:cNvPr id="17" name="テキスト ボックス 16"/>
          <p:cNvSpPr txBox="1"/>
          <p:nvPr/>
        </p:nvSpPr>
        <p:spPr>
          <a:xfrm>
            <a:off x="244642" y="4330703"/>
            <a:ext cx="1800493" cy="369332"/>
          </a:xfrm>
          <a:prstGeom prst="rect">
            <a:avLst/>
          </a:prstGeom>
          <a:noFill/>
        </p:spPr>
        <p:txBody>
          <a:bodyPr wrap="none" rtlCol="0">
            <a:spAutoFit/>
          </a:bodyPr>
          <a:lstStyle/>
          <a:p>
            <a:r>
              <a:rPr lang="ja-JP" altLang="pt-BR" dirty="0" smtClean="0"/>
              <a:t>年最大日降水量</a:t>
            </a:r>
            <a:endParaRPr lang="pt-BR" altLang="ja-JP" dirty="0"/>
          </a:p>
        </p:txBody>
      </p:sp>
      <p:sp>
        <p:nvSpPr>
          <p:cNvPr id="10" name="テキスト ボックス 9"/>
          <p:cNvSpPr txBox="1"/>
          <p:nvPr/>
        </p:nvSpPr>
        <p:spPr>
          <a:xfrm>
            <a:off x="2068669" y="5301671"/>
            <a:ext cx="2717411" cy="338554"/>
          </a:xfrm>
          <a:prstGeom prst="rect">
            <a:avLst/>
          </a:prstGeom>
          <a:noFill/>
        </p:spPr>
        <p:txBody>
          <a:bodyPr wrap="none" rtlCol="0">
            <a:spAutoFit/>
          </a:bodyPr>
          <a:lstStyle/>
          <a:p>
            <a:r>
              <a:rPr kumimoji="1" lang="ja-JP" altLang="en-US" sz="1600" dirty="0" smtClean="0"/>
              <a:t>（コンター： 有意水準</a:t>
            </a:r>
            <a:r>
              <a:rPr kumimoji="1" lang="en-US" altLang="ja-JP" sz="1600" dirty="0" smtClean="0"/>
              <a:t>5%</a:t>
            </a:r>
            <a:r>
              <a:rPr kumimoji="1" lang="ja-JP" altLang="en-US" sz="1600" dirty="0" smtClean="0"/>
              <a:t>以下）</a:t>
            </a:r>
            <a:endParaRPr kumimoji="1" lang="ja-JP" altLang="en-US" sz="1600" dirty="0"/>
          </a:p>
        </p:txBody>
      </p:sp>
      <p:sp>
        <p:nvSpPr>
          <p:cNvPr id="19" name="テキスト ボックス 18"/>
          <p:cNvSpPr txBox="1"/>
          <p:nvPr/>
        </p:nvSpPr>
        <p:spPr>
          <a:xfrm>
            <a:off x="5102441" y="5301671"/>
            <a:ext cx="2432076" cy="338554"/>
          </a:xfrm>
          <a:prstGeom prst="rect">
            <a:avLst/>
          </a:prstGeom>
          <a:noFill/>
        </p:spPr>
        <p:txBody>
          <a:bodyPr wrap="none" rtlCol="0">
            <a:spAutoFit/>
          </a:bodyPr>
          <a:lstStyle/>
          <a:p>
            <a:r>
              <a:rPr lang="ja-JP" altLang="en-US" sz="1600" dirty="0" smtClean="0"/>
              <a:t>（陰影</a:t>
            </a:r>
            <a:r>
              <a:rPr kumimoji="1" lang="ja-JP" altLang="en-US" sz="1600" dirty="0" smtClean="0"/>
              <a:t>： 有意水準</a:t>
            </a:r>
            <a:r>
              <a:rPr kumimoji="1" lang="en-US" altLang="ja-JP" sz="1600" dirty="0" smtClean="0"/>
              <a:t>5%</a:t>
            </a:r>
            <a:r>
              <a:rPr kumimoji="1" lang="ja-JP" altLang="en-US" sz="1600" dirty="0" smtClean="0"/>
              <a:t>以下）</a:t>
            </a:r>
            <a:endParaRPr kumimoji="1" lang="ja-JP" altLang="en-US" sz="1600" dirty="0"/>
          </a:p>
        </p:txBody>
      </p:sp>
    </p:spTree>
    <p:extLst>
      <p:ext uri="{BB962C8B-B14F-4D97-AF65-F5344CB8AC3E}">
        <p14:creationId xmlns:p14="http://schemas.microsoft.com/office/powerpoint/2010/main" val="3669580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99" y="1266817"/>
            <a:ext cx="5225796" cy="2273427"/>
          </a:xfrm>
          <a:prstGeom prst="rect">
            <a:avLst/>
          </a:prstGeom>
        </p:spPr>
      </p:pic>
      <p:sp>
        <p:nvSpPr>
          <p:cNvPr id="16387" name="テキスト ボックス 6"/>
          <p:cNvSpPr txBox="1">
            <a:spLocks noChangeArrowheads="1"/>
          </p:cNvSpPr>
          <p:nvPr/>
        </p:nvSpPr>
        <p:spPr bwMode="auto">
          <a:xfrm>
            <a:off x="5465914" y="1340768"/>
            <a:ext cx="349857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sz="2400">
                <a:solidFill>
                  <a:schemeClr val="tx1"/>
                </a:solidFill>
                <a:latin typeface="Arial" pitchFamily="34" charset="0"/>
                <a:ea typeface="ＭＳ Ｐゴシック" pitchFamily="50" charset="-128"/>
              </a:defRPr>
            </a:lvl1pPr>
            <a:lvl2pPr marL="37931725" indent="-37474525">
              <a:defRPr kumimoji="1" sz="24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400">
                <a:solidFill>
                  <a:schemeClr val="tx1"/>
                </a:solidFill>
                <a:latin typeface="Arial" pitchFamily="34" charset="0"/>
                <a:ea typeface="ＭＳ Ｐゴシック" pitchFamily="50" charset="-128"/>
              </a:defRPr>
            </a:lvl4pPr>
            <a:lvl5pPr>
              <a:defRPr kumimoji="1" sz="2400">
                <a:solidFill>
                  <a:schemeClr val="tx1"/>
                </a:solidFill>
                <a:latin typeface="Arial" pitchFamily="34" charset="0"/>
                <a:ea typeface="ＭＳ Ｐゴシック" pitchFamily="50" charset="-128"/>
              </a:defRPr>
            </a:lvl5pPr>
            <a:lvl6pPr marL="457200" fontAlgn="base">
              <a:spcBef>
                <a:spcPct val="0"/>
              </a:spcBef>
              <a:spcAft>
                <a:spcPct val="0"/>
              </a:spcAft>
              <a:defRPr kumimoji="1" sz="2400">
                <a:solidFill>
                  <a:schemeClr val="tx1"/>
                </a:solidFill>
                <a:latin typeface="Arial" pitchFamily="34" charset="0"/>
                <a:ea typeface="ＭＳ Ｐゴシック" pitchFamily="50" charset="-128"/>
              </a:defRPr>
            </a:lvl6pPr>
            <a:lvl7pPr marL="914400" fontAlgn="base">
              <a:spcBef>
                <a:spcPct val="0"/>
              </a:spcBef>
              <a:spcAft>
                <a:spcPct val="0"/>
              </a:spcAft>
              <a:defRPr kumimoji="1" sz="2400">
                <a:solidFill>
                  <a:schemeClr val="tx1"/>
                </a:solidFill>
                <a:latin typeface="Arial" pitchFamily="34" charset="0"/>
                <a:ea typeface="ＭＳ Ｐゴシック" pitchFamily="50" charset="-128"/>
              </a:defRPr>
            </a:lvl7pPr>
            <a:lvl8pPr marL="1371600" fontAlgn="base">
              <a:spcBef>
                <a:spcPct val="0"/>
              </a:spcBef>
              <a:spcAft>
                <a:spcPct val="0"/>
              </a:spcAft>
              <a:defRPr kumimoji="1" sz="2400">
                <a:solidFill>
                  <a:schemeClr val="tx1"/>
                </a:solidFill>
                <a:latin typeface="Arial" pitchFamily="34" charset="0"/>
                <a:ea typeface="ＭＳ Ｐゴシック" pitchFamily="50" charset="-128"/>
              </a:defRPr>
            </a:lvl8pPr>
            <a:lvl9pPr marL="1828800" fontAlgn="base">
              <a:spcBef>
                <a:spcPct val="0"/>
              </a:spcBef>
              <a:spcAft>
                <a:spcPct val="0"/>
              </a:spcAft>
              <a:defRPr kumimoji="1" sz="2400">
                <a:solidFill>
                  <a:schemeClr val="tx1"/>
                </a:solidFill>
                <a:latin typeface="Arial" pitchFamily="34" charset="0"/>
                <a:ea typeface="ＭＳ Ｐゴシック" pitchFamily="50" charset="-128"/>
              </a:defRPr>
            </a:lvl9pPr>
          </a:lstStyle>
          <a:p>
            <a:pPr>
              <a:buFont typeface="Arial" pitchFamily="34" charset="0"/>
              <a:buChar char="•"/>
              <a:defRPr/>
            </a:pPr>
            <a:r>
              <a:rPr lang="ja-JP" altLang="en-US" sz="1800" dirty="0"/>
              <a:t>強い</a:t>
            </a:r>
            <a:r>
              <a:rPr lang="ja-JP" altLang="en-US" sz="1800" dirty="0" smtClean="0"/>
              <a:t>降水はロバストに増加し、増加率は夏季降水量より大きい。</a:t>
            </a:r>
            <a:endParaRPr lang="en-US" altLang="ja-JP" sz="1800" dirty="0" smtClean="0"/>
          </a:p>
          <a:p>
            <a:pPr marL="0" indent="0">
              <a:defRPr/>
            </a:pPr>
            <a:r>
              <a:rPr lang="ja-JP" altLang="en-US" sz="1800" dirty="0"/>
              <a:t>　</a:t>
            </a:r>
            <a:r>
              <a:rPr lang="ja-JP" altLang="en-US" sz="1800" dirty="0" smtClean="0"/>
              <a:t>　　　　　</a:t>
            </a:r>
            <a:endParaRPr lang="en-US" altLang="ja-JP" sz="1800" dirty="0" smtClean="0"/>
          </a:p>
          <a:p>
            <a:pPr>
              <a:buFont typeface="Arial" panose="020B0604020202020204" pitchFamily="34" charset="0"/>
              <a:buChar char="•"/>
              <a:defRPr/>
            </a:pPr>
            <a:r>
              <a:rPr lang="ja-JP" altLang="en-US" sz="1800" dirty="0" smtClean="0"/>
              <a:t>領域</a:t>
            </a:r>
            <a:r>
              <a:rPr lang="en-US" altLang="ja-JP" sz="1800" dirty="0" smtClean="0"/>
              <a:t>A</a:t>
            </a:r>
            <a:r>
              <a:rPr lang="ja-JP" altLang="en-US" sz="1800" dirty="0" smtClean="0"/>
              <a:t>：　</a:t>
            </a:r>
            <a:r>
              <a:rPr lang="en-US" altLang="ja-JP" sz="1800" dirty="0" smtClean="0"/>
              <a:t>d4PDF</a:t>
            </a:r>
            <a:r>
              <a:rPr lang="ja-JP" altLang="en-US" sz="1800" dirty="0" smtClean="0"/>
              <a:t> ＞ </a:t>
            </a:r>
            <a:r>
              <a:rPr lang="en-US" altLang="ja-JP" sz="1800" dirty="0" smtClean="0"/>
              <a:t>CMIP5</a:t>
            </a:r>
            <a:endParaRPr lang="en-US" altLang="ja-JP" sz="1800" dirty="0"/>
          </a:p>
          <a:p>
            <a:pPr marL="0" indent="0">
              <a:defRPr/>
            </a:pPr>
            <a:r>
              <a:rPr lang="ja-JP" altLang="en-US" sz="1800" dirty="0" smtClean="0"/>
              <a:t>　</a:t>
            </a:r>
            <a:r>
              <a:rPr lang="ja-JP" altLang="en-US" sz="1800" dirty="0"/>
              <a:t>　</a:t>
            </a:r>
            <a:r>
              <a:rPr lang="ja-JP" altLang="en-US" sz="1800" dirty="0" smtClean="0"/>
              <a:t>領域</a:t>
            </a:r>
            <a:r>
              <a:rPr lang="en-US" altLang="ja-JP" sz="1800" dirty="0" smtClean="0"/>
              <a:t>B</a:t>
            </a:r>
            <a:r>
              <a:rPr lang="ja-JP" altLang="en-US" sz="1800" dirty="0" smtClean="0"/>
              <a:t>：</a:t>
            </a:r>
            <a:r>
              <a:rPr lang="ja-JP" altLang="en-US" sz="1800" dirty="0"/>
              <a:t>　</a:t>
            </a:r>
            <a:r>
              <a:rPr lang="en-US" altLang="ja-JP" sz="1800" dirty="0"/>
              <a:t>d4PDF </a:t>
            </a:r>
            <a:r>
              <a:rPr lang="ja-JP" altLang="en-US" sz="1800" dirty="0" smtClean="0"/>
              <a:t>＜ </a:t>
            </a:r>
            <a:r>
              <a:rPr lang="en-US" altLang="ja-JP" sz="1800" dirty="0" smtClean="0"/>
              <a:t>CMIP5</a:t>
            </a:r>
            <a:endParaRPr lang="en-US" altLang="ja-JP" sz="1800" dirty="0"/>
          </a:p>
          <a:p>
            <a:pPr marL="0" indent="0">
              <a:defRPr/>
            </a:pPr>
            <a:r>
              <a:rPr lang="ja-JP" altLang="en-US" sz="1800" dirty="0" smtClean="0"/>
              <a:t>　　　（太平洋高気圧の変化の仕方</a:t>
            </a:r>
            <a:endParaRPr lang="en-US" altLang="ja-JP" sz="1800" dirty="0" smtClean="0"/>
          </a:p>
          <a:p>
            <a:pPr marL="0" indent="0">
              <a:defRPr/>
            </a:pPr>
            <a:r>
              <a:rPr lang="ja-JP" altLang="en-US" sz="1800" dirty="0"/>
              <a:t>　</a:t>
            </a:r>
            <a:r>
              <a:rPr lang="ja-JP" altLang="en-US" sz="1800" dirty="0" smtClean="0"/>
              <a:t>　　　が両者で異なるため）</a:t>
            </a:r>
            <a:endParaRPr lang="en-US" altLang="ja-JP" sz="1800" dirty="0" smtClean="0"/>
          </a:p>
          <a:p>
            <a:pPr marL="0" indent="0">
              <a:defRPr/>
            </a:pPr>
            <a:endParaRPr lang="en-US" altLang="ja-JP" sz="1800" dirty="0"/>
          </a:p>
          <a:p>
            <a:pPr>
              <a:buFont typeface="Arial" panose="020B0604020202020204" pitchFamily="34" charset="0"/>
              <a:buChar char="•"/>
              <a:defRPr/>
            </a:pPr>
            <a:r>
              <a:rPr lang="ja-JP" altLang="en-US" sz="1800" dirty="0"/>
              <a:t>強い降水の増加率は時間スケールが短かくなるほど大きく、その変化の仕方は</a:t>
            </a:r>
            <a:r>
              <a:rPr lang="en-US" altLang="ja-JP" sz="1800" dirty="0"/>
              <a:t>d4PDF</a:t>
            </a:r>
            <a:r>
              <a:rPr lang="ja-JP" altLang="en-US" sz="1800" dirty="0"/>
              <a:t>は</a:t>
            </a:r>
            <a:r>
              <a:rPr lang="en-US" altLang="ja-JP" sz="1800" dirty="0"/>
              <a:t>CMIP5</a:t>
            </a:r>
            <a:r>
              <a:rPr lang="ja-JP" altLang="en-US" sz="1800" dirty="0"/>
              <a:t>よりも大きい。</a:t>
            </a:r>
            <a:endParaRPr lang="en-US" altLang="ja-JP" sz="1800" dirty="0" smtClean="0"/>
          </a:p>
          <a:p>
            <a:pPr>
              <a:buFont typeface="Arial" panose="020B0604020202020204" pitchFamily="34" charset="0"/>
              <a:buChar char="•"/>
              <a:defRPr/>
            </a:pPr>
            <a:endParaRPr lang="en-US" altLang="ja-JP" sz="1600" dirty="0" smtClean="0"/>
          </a:p>
          <a:p>
            <a:pPr>
              <a:buFont typeface="Arial" panose="020B0604020202020204" pitchFamily="34" charset="0"/>
              <a:buChar char="•"/>
              <a:defRPr/>
            </a:pPr>
            <a:r>
              <a:rPr lang="ja-JP" altLang="en-US" sz="1800" dirty="0" smtClean="0"/>
              <a:t>メンバー間スプレッド</a:t>
            </a:r>
            <a:endParaRPr lang="en-US" altLang="ja-JP" sz="1800" dirty="0" smtClean="0"/>
          </a:p>
          <a:p>
            <a:pPr marL="457200" lvl="1" indent="0">
              <a:defRPr/>
            </a:pPr>
            <a:r>
              <a:rPr lang="ja-JP" altLang="en-US" sz="1800" dirty="0" smtClean="0"/>
              <a:t>領域</a:t>
            </a:r>
            <a:r>
              <a:rPr lang="en-US" altLang="ja-JP" sz="1800" dirty="0" smtClean="0"/>
              <a:t>A</a:t>
            </a:r>
            <a:r>
              <a:rPr lang="ja-JP" altLang="en-US" sz="1800" dirty="0" smtClean="0"/>
              <a:t>：　</a:t>
            </a:r>
            <a:r>
              <a:rPr lang="en-US" altLang="ja-JP" sz="1800" dirty="0" smtClean="0"/>
              <a:t>d4PDF</a:t>
            </a:r>
            <a:r>
              <a:rPr lang="ja-JP" altLang="en-US" sz="1800" dirty="0" smtClean="0"/>
              <a:t>　＜　</a:t>
            </a:r>
            <a:r>
              <a:rPr lang="en-US" altLang="ja-JP" sz="1800" dirty="0" smtClean="0"/>
              <a:t>CMIP5</a:t>
            </a:r>
          </a:p>
        </p:txBody>
      </p:sp>
      <p:sp>
        <p:nvSpPr>
          <p:cNvPr id="2052" name="テキスト ボックス 10"/>
          <p:cNvSpPr txBox="1">
            <a:spLocks noChangeArrowheads="1"/>
          </p:cNvSpPr>
          <p:nvPr/>
        </p:nvSpPr>
        <p:spPr bwMode="auto">
          <a:xfrm>
            <a:off x="2580887" y="3645303"/>
            <a:ext cx="2474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err="1"/>
              <a:t>Pav</a:t>
            </a:r>
            <a:r>
              <a:rPr lang="en-US" altLang="ja-JP" sz="1400" dirty="0"/>
              <a:t>:     </a:t>
            </a:r>
            <a:r>
              <a:rPr lang="ja-JP" altLang="en-US" sz="1400" dirty="0"/>
              <a:t>夏季</a:t>
            </a:r>
            <a:r>
              <a:rPr lang="ja-JP" altLang="en-US" sz="1400" dirty="0" smtClean="0"/>
              <a:t>（</a:t>
            </a:r>
            <a:r>
              <a:rPr lang="ja-JP" altLang="en-US" sz="1400" dirty="0"/>
              <a:t>６～９月）降水量</a:t>
            </a:r>
            <a:endParaRPr lang="en-US" altLang="ja-JP" sz="1400" dirty="0"/>
          </a:p>
          <a:p>
            <a:pPr eaLnBrk="1" hangingPunct="1"/>
            <a:r>
              <a:rPr lang="en-US" altLang="ja-JP" sz="1400" dirty="0"/>
              <a:t>R10d:  </a:t>
            </a:r>
            <a:r>
              <a:rPr lang="ja-JP" altLang="en-US" sz="1400" dirty="0"/>
              <a:t>年最大</a:t>
            </a:r>
            <a:r>
              <a:rPr lang="en-US" altLang="ja-JP" sz="1400" dirty="0"/>
              <a:t>10</a:t>
            </a:r>
            <a:r>
              <a:rPr lang="ja-JP" altLang="en-US" sz="1400" dirty="0"/>
              <a:t>日間降水量</a:t>
            </a:r>
          </a:p>
          <a:p>
            <a:pPr eaLnBrk="1" hangingPunct="1"/>
            <a:r>
              <a:rPr lang="en-US" altLang="ja-JP" sz="1400" dirty="0"/>
              <a:t>R3d:    </a:t>
            </a:r>
            <a:r>
              <a:rPr lang="ja-JP" altLang="en-US" sz="1400" dirty="0"/>
              <a:t>年最大</a:t>
            </a:r>
            <a:r>
              <a:rPr lang="en-US" altLang="ja-JP" sz="1400" dirty="0"/>
              <a:t>3</a:t>
            </a:r>
            <a:r>
              <a:rPr lang="ja-JP" altLang="en-US" sz="1400" dirty="0"/>
              <a:t>日間降水量</a:t>
            </a:r>
          </a:p>
          <a:p>
            <a:pPr eaLnBrk="1" hangingPunct="1"/>
            <a:r>
              <a:rPr lang="en-US" altLang="ja-JP" sz="1400" dirty="0"/>
              <a:t>R1d:    </a:t>
            </a:r>
            <a:r>
              <a:rPr lang="ja-JP" altLang="en-US" sz="1400" dirty="0"/>
              <a:t>年最大日降水量</a:t>
            </a:r>
          </a:p>
        </p:txBody>
      </p:sp>
      <p:sp>
        <p:nvSpPr>
          <p:cNvPr id="2054" name="タイトル 1"/>
          <p:cNvSpPr txBox="1">
            <a:spLocks/>
          </p:cNvSpPr>
          <p:nvPr/>
        </p:nvSpPr>
        <p:spPr bwMode="auto">
          <a:xfrm>
            <a:off x="302284" y="5239177"/>
            <a:ext cx="1208882" cy="87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400" eaLnBrk="1" hangingPunct="1"/>
            <a:r>
              <a:rPr lang="ja-JP" altLang="en-US" sz="2000" b="1" dirty="0">
                <a:latin typeface="Calibri" pitchFamily="34" charset="0"/>
              </a:rPr>
              <a:t>現在</a:t>
            </a:r>
            <a:r>
              <a:rPr lang="ja-JP" altLang="en-US" sz="2000" b="1" dirty="0" smtClean="0">
                <a:latin typeface="Calibri" pitchFamily="34" charset="0"/>
              </a:rPr>
              <a:t>気候</a:t>
            </a:r>
            <a:endParaRPr lang="en-US" altLang="ja-JP" sz="2000" b="1" dirty="0" smtClean="0">
              <a:latin typeface="Calibri" pitchFamily="34" charset="0"/>
            </a:endParaRPr>
          </a:p>
          <a:p>
            <a:pPr algn="ctr" defTabSz="914400" eaLnBrk="1" hangingPunct="1"/>
            <a:r>
              <a:rPr lang="ja-JP" altLang="en-US" sz="2000" b="1" dirty="0" smtClean="0">
                <a:latin typeface="Calibri" pitchFamily="34" charset="0"/>
              </a:rPr>
              <a:t>（</a:t>
            </a:r>
            <a:r>
              <a:rPr lang="en-US" altLang="ja-JP" sz="2000" b="1" dirty="0" smtClean="0">
                <a:latin typeface="Calibri" pitchFamily="34" charset="0"/>
              </a:rPr>
              <a:t>R1d</a:t>
            </a:r>
            <a:r>
              <a:rPr lang="ja-JP" altLang="en-US" sz="2000" b="1" dirty="0" smtClean="0">
                <a:latin typeface="Calibri" pitchFamily="34" charset="0"/>
              </a:rPr>
              <a:t>）</a:t>
            </a:r>
            <a:endParaRPr lang="ja-JP" altLang="en-US" sz="2000" b="1" dirty="0">
              <a:latin typeface="Calibri" pitchFamily="34" charset="0"/>
            </a:endParaRPr>
          </a:p>
        </p:txBody>
      </p:sp>
      <p:grpSp>
        <p:nvGrpSpPr>
          <p:cNvPr id="11" name="グループ化 10"/>
          <p:cNvGrpSpPr/>
          <p:nvPr/>
        </p:nvGrpSpPr>
        <p:grpSpPr>
          <a:xfrm>
            <a:off x="1114583" y="1983892"/>
            <a:ext cx="1138161" cy="479654"/>
            <a:chOff x="1195388" y="4257446"/>
            <a:chExt cx="1138161" cy="479654"/>
          </a:xfrm>
        </p:grpSpPr>
        <p:cxnSp>
          <p:nvCxnSpPr>
            <p:cNvPr id="30" name="直線矢印コネクタ 29"/>
            <p:cNvCxnSpPr/>
            <p:nvPr/>
          </p:nvCxnSpPr>
          <p:spPr bwMode="auto">
            <a:xfrm flipV="1">
              <a:off x="1195388" y="4257446"/>
              <a:ext cx="991857" cy="346304"/>
            </a:xfrm>
            <a:prstGeom prst="straightConnector1">
              <a:avLst/>
            </a:prstGeom>
            <a:ln w="38100">
              <a:solidFill>
                <a:srgbClr val="FF0000">
                  <a:alpha val="60000"/>
                </a:srgb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bwMode="auto">
            <a:xfrm flipV="1">
              <a:off x="1323975" y="4528109"/>
              <a:ext cx="1009574" cy="208991"/>
            </a:xfrm>
            <a:prstGeom prst="straightConnector1">
              <a:avLst/>
            </a:prstGeom>
            <a:ln w="38100" cmpd="sng">
              <a:solidFill>
                <a:srgbClr val="00B0F0">
                  <a:alpha val="60000"/>
                </a:srgb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12" name="グループ化 11"/>
          <p:cNvGrpSpPr/>
          <p:nvPr/>
        </p:nvGrpSpPr>
        <p:grpSpPr>
          <a:xfrm>
            <a:off x="3489457" y="2247240"/>
            <a:ext cx="1133412" cy="276008"/>
            <a:chOff x="3570262" y="4520794"/>
            <a:chExt cx="1133412" cy="276008"/>
          </a:xfrm>
        </p:grpSpPr>
        <p:cxnSp>
          <p:nvCxnSpPr>
            <p:cNvPr id="60" name="直線矢印コネクタ 59"/>
            <p:cNvCxnSpPr/>
            <p:nvPr/>
          </p:nvCxnSpPr>
          <p:spPr bwMode="auto">
            <a:xfrm flipV="1">
              <a:off x="3570262" y="4586630"/>
              <a:ext cx="1001738" cy="210172"/>
            </a:xfrm>
            <a:prstGeom prst="straightConnector1">
              <a:avLst/>
            </a:prstGeom>
            <a:ln w="38100">
              <a:solidFill>
                <a:srgbClr val="FF0000">
                  <a:alpha val="60000"/>
                </a:srgbClr>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bwMode="auto">
            <a:xfrm flipV="1">
              <a:off x="3726179" y="4520794"/>
              <a:ext cx="977495" cy="115952"/>
            </a:xfrm>
            <a:prstGeom prst="straightConnector1">
              <a:avLst/>
            </a:prstGeom>
            <a:ln w="38100" cmpd="sng">
              <a:solidFill>
                <a:srgbClr val="00B0F0">
                  <a:alpha val="60000"/>
                </a:srgbClr>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2059" name="図 1030"/>
          <p:cNvPicPr>
            <a:picLocks noChangeAspect="1"/>
          </p:cNvPicPr>
          <p:nvPr/>
        </p:nvPicPr>
        <p:blipFill rotWithShape="1">
          <a:blip r:embed="rId3" cstate="print">
            <a:extLst>
              <a:ext uri="{28A0092B-C50C-407E-A947-70E740481C1C}">
                <a14:useLocalDpi xmlns:a14="http://schemas.microsoft.com/office/drawing/2010/main" val="0"/>
              </a:ext>
            </a:extLst>
          </a:blip>
          <a:srcRect l="50000" t="8763" b="9752"/>
          <a:stretch/>
        </p:blipFill>
        <p:spPr bwMode="auto">
          <a:xfrm>
            <a:off x="1603868" y="4680466"/>
            <a:ext cx="2214475" cy="180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565928" y="3784784"/>
            <a:ext cx="1554272" cy="523220"/>
          </a:xfrm>
          <a:prstGeom prst="rect">
            <a:avLst/>
          </a:prstGeom>
          <a:noFill/>
        </p:spPr>
        <p:txBody>
          <a:bodyPr wrap="none" rtlCol="0">
            <a:spAutoFit/>
          </a:bodyPr>
          <a:lstStyle/>
          <a:p>
            <a:r>
              <a:rPr kumimoji="1" lang="en-US" altLang="ja-JP" sz="1400" dirty="0" smtClean="0"/>
              <a:t># </a:t>
            </a:r>
            <a:r>
              <a:rPr kumimoji="1" lang="ja-JP" altLang="en-US" sz="1400" dirty="0" smtClean="0"/>
              <a:t>全球平均</a:t>
            </a:r>
            <a:r>
              <a:rPr kumimoji="1" lang="en-US" altLang="ja-JP" sz="1400" dirty="0" smtClean="0"/>
              <a:t>ΔSAT</a:t>
            </a:r>
            <a:r>
              <a:rPr kumimoji="1" lang="ja-JP" altLang="en-US" sz="1400" dirty="0" smtClean="0"/>
              <a:t>で</a:t>
            </a:r>
            <a:endParaRPr kumimoji="1" lang="en-US" altLang="ja-JP" sz="1400" dirty="0" smtClean="0"/>
          </a:p>
          <a:p>
            <a:r>
              <a:rPr lang="ja-JP" altLang="en-US" sz="1400" dirty="0"/>
              <a:t>　</a:t>
            </a:r>
            <a:r>
              <a:rPr kumimoji="1" lang="ja-JP" altLang="en-US" sz="1400" dirty="0" smtClean="0"/>
              <a:t>スケーリング</a:t>
            </a:r>
            <a:endParaRPr kumimoji="1" lang="ja-JP" altLang="en-US" sz="1400" dirty="0"/>
          </a:p>
        </p:txBody>
      </p:sp>
      <p:sp>
        <p:nvSpPr>
          <p:cNvPr id="15" name="タイトル 1"/>
          <p:cNvSpPr txBox="1">
            <a:spLocks/>
          </p:cNvSpPr>
          <p:nvPr/>
        </p:nvSpPr>
        <p:spPr bwMode="auto">
          <a:xfrm>
            <a:off x="1588" y="116632"/>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400" eaLnBrk="1" hangingPunct="1"/>
            <a:r>
              <a:rPr lang="ja-JP" altLang="en-US" sz="3200" b="1" dirty="0" smtClean="0">
                <a:latin typeface="Calibri" pitchFamily="34" charset="0"/>
              </a:rPr>
              <a:t>夏季降水量</a:t>
            </a:r>
            <a:r>
              <a:rPr lang="en-US" altLang="ja-JP" sz="3200" b="1" dirty="0" smtClean="0">
                <a:latin typeface="Calibri" pitchFamily="34" charset="0"/>
              </a:rPr>
              <a:t>/</a:t>
            </a:r>
            <a:r>
              <a:rPr lang="ja-JP" altLang="en-US" sz="3200" b="1" dirty="0" smtClean="0">
                <a:latin typeface="Calibri" pitchFamily="34" charset="0"/>
              </a:rPr>
              <a:t>極端降水の変化</a:t>
            </a:r>
            <a:endParaRPr lang="ja-JP" altLang="en-US" sz="3200" b="1" dirty="0">
              <a:latin typeface="Calibri" pitchFamily="34" charset="0"/>
            </a:endParaRPr>
          </a:p>
        </p:txBody>
      </p:sp>
      <p:pic>
        <p:nvPicPr>
          <p:cNvPr id="17" name="図 1030"/>
          <p:cNvPicPr>
            <a:picLocks noChangeAspect="1"/>
          </p:cNvPicPr>
          <p:nvPr/>
        </p:nvPicPr>
        <p:blipFill rotWithShape="1">
          <a:blip r:embed="rId3" cstate="print">
            <a:extLst>
              <a:ext uri="{28A0092B-C50C-407E-A947-70E740481C1C}">
                <a14:useLocalDpi xmlns:a14="http://schemas.microsoft.com/office/drawing/2010/main" val="0"/>
              </a:ext>
            </a:extLst>
          </a:blip>
          <a:srcRect l="17409" t="88712" r="16529"/>
          <a:stretch/>
        </p:blipFill>
        <p:spPr bwMode="auto">
          <a:xfrm>
            <a:off x="1480797" y="6525344"/>
            <a:ext cx="2516429" cy="21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52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6535"/>
          <a:stretch/>
        </p:blipFill>
        <p:spPr>
          <a:xfrm>
            <a:off x="110871" y="1409153"/>
            <a:ext cx="4742117" cy="5458877"/>
          </a:xfrm>
          <a:prstGeom prst="rect">
            <a:avLst/>
          </a:prstGeom>
        </p:spPr>
      </p:pic>
      <p:sp>
        <p:nvSpPr>
          <p:cNvPr id="3" name="テキスト ボックス 2"/>
          <p:cNvSpPr txBox="1"/>
          <p:nvPr/>
        </p:nvSpPr>
        <p:spPr>
          <a:xfrm>
            <a:off x="4922380" y="1696589"/>
            <a:ext cx="4139953" cy="1477328"/>
          </a:xfrm>
          <a:prstGeom prst="rect">
            <a:avLst/>
          </a:prstGeom>
          <a:noFill/>
        </p:spPr>
        <p:txBody>
          <a:bodyPr wrap="square" rtlCol="0">
            <a:spAutoFit/>
          </a:bodyPr>
          <a:lstStyle/>
          <a:p>
            <a:pPr marL="285750" indent="-285750">
              <a:buFont typeface="Calibri" panose="020F0502020204030204" pitchFamily="34" charset="0"/>
              <a:buChar char="−"/>
            </a:pPr>
            <a:r>
              <a:rPr lang="ja-JP" altLang="en-US" dirty="0" smtClean="0"/>
              <a:t>灰色：　 現在気候（</a:t>
            </a:r>
            <a:r>
              <a:rPr lang="en-US" altLang="ja-JP" dirty="0" smtClean="0"/>
              <a:t>100</a:t>
            </a:r>
            <a:r>
              <a:rPr lang="ja-JP" altLang="en-US" dirty="0" smtClean="0"/>
              <a:t>メンバー）</a:t>
            </a:r>
            <a:endParaRPr lang="en-US" altLang="ja-JP" dirty="0" smtClean="0"/>
          </a:p>
          <a:p>
            <a:pPr marL="285750" indent="-285750">
              <a:buFont typeface="Calibri" panose="020F0502020204030204" pitchFamily="34" charset="0"/>
              <a:buChar char="−"/>
            </a:pPr>
            <a:r>
              <a:rPr lang="ja-JP" altLang="en-US" dirty="0" smtClean="0"/>
              <a:t>カラー：</a:t>
            </a:r>
            <a:r>
              <a:rPr lang="ja-JP" altLang="en-US" dirty="0"/>
              <a:t> </a:t>
            </a:r>
            <a:r>
              <a:rPr lang="ja-JP" altLang="en-US" dirty="0" smtClean="0"/>
              <a:t> 将来気候（</a:t>
            </a:r>
            <a:r>
              <a:rPr lang="ja-JP" altLang="en-US" dirty="0"/>
              <a:t>各</a:t>
            </a:r>
            <a:r>
              <a:rPr lang="en-US" altLang="ja-JP" dirty="0" smtClean="0"/>
              <a:t>15</a:t>
            </a:r>
            <a:r>
              <a:rPr lang="ja-JP" altLang="en-US" dirty="0" smtClean="0"/>
              <a:t>メンバー）</a:t>
            </a:r>
            <a:endParaRPr lang="en-US" altLang="ja-JP" dirty="0"/>
          </a:p>
          <a:p>
            <a:pPr marL="285750" indent="-285750">
              <a:buFont typeface="Calibri" panose="020F0502020204030204" pitchFamily="34" charset="0"/>
              <a:buChar char="−"/>
            </a:pPr>
            <a:r>
              <a:rPr lang="ja-JP" altLang="en-US" b="1" dirty="0" smtClean="0"/>
              <a:t>縦線</a:t>
            </a:r>
            <a:r>
              <a:rPr lang="ja-JP" altLang="en-US" b="1" dirty="0"/>
              <a:t>：</a:t>
            </a:r>
            <a:r>
              <a:rPr lang="ja-JP" altLang="en-US" b="1" dirty="0" smtClean="0"/>
              <a:t>　</a:t>
            </a:r>
            <a:r>
              <a:rPr lang="en-US" altLang="ja-JP" b="1" dirty="0" smtClean="0"/>
              <a:t>30</a:t>
            </a:r>
            <a:r>
              <a:rPr lang="ja-JP" altLang="en-US" b="1" dirty="0" smtClean="0"/>
              <a:t>年確率日降水量</a:t>
            </a:r>
            <a:endParaRPr lang="en-US" altLang="ja-JP" b="1" dirty="0"/>
          </a:p>
          <a:p>
            <a:pPr marL="285750" indent="-285750">
              <a:buFont typeface="Calibri" panose="020F0502020204030204" pitchFamily="34" charset="0"/>
              <a:buChar char="−"/>
            </a:pPr>
            <a:r>
              <a:rPr lang="ja-JP" altLang="en-US" dirty="0" smtClean="0"/>
              <a:t>▲：　観測データ（</a:t>
            </a:r>
            <a:r>
              <a:rPr lang="en-US" altLang="ja-JP" dirty="0" smtClean="0"/>
              <a:t>1901</a:t>
            </a:r>
            <a:r>
              <a:rPr lang="ja-JP" altLang="en-US" dirty="0"/>
              <a:t>～</a:t>
            </a:r>
            <a:r>
              <a:rPr lang="en-US" altLang="ja-JP" dirty="0" smtClean="0"/>
              <a:t>2014</a:t>
            </a:r>
            <a:r>
              <a:rPr lang="ja-JP" altLang="en-US" dirty="0" smtClean="0"/>
              <a:t>年）に基づく</a:t>
            </a:r>
            <a:r>
              <a:rPr lang="en-US" altLang="ja-JP" dirty="0" smtClean="0"/>
              <a:t>30</a:t>
            </a:r>
            <a:r>
              <a:rPr lang="ja-JP" altLang="en-US" dirty="0" smtClean="0"/>
              <a:t>年確率</a:t>
            </a:r>
            <a:r>
              <a:rPr lang="ja-JP" altLang="en-US" dirty="0"/>
              <a:t>日</a:t>
            </a:r>
            <a:r>
              <a:rPr lang="ja-JP" altLang="en-US" dirty="0" smtClean="0"/>
              <a:t>降水量（</a:t>
            </a:r>
            <a:r>
              <a:rPr lang="en-US" altLang="ja-JP" dirty="0" smtClean="0"/>
              <a:t>Gumbel</a:t>
            </a:r>
            <a:r>
              <a:rPr lang="ja-JP" altLang="en-US" dirty="0" smtClean="0"/>
              <a:t>分布）</a:t>
            </a:r>
            <a:endParaRPr lang="en-US" altLang="ja-JP" dirty="0" smtClean="0"/>
          </a:p>
        </p:txBody>
      </p:sp>
      <p:sp>
        <p:nvSpPr>
          <p:cNvPr id="4" name="テキスト ボックス 3"/>
          <p:cNvSpPr txBox="1"/>
          <p:nvPr/>
        </p:nvSpPr>
        <p:spPr>
          <a:xfrm>
            <a:off x="1891072" y="6133225"/>
            <a:ext cx="694421" cy="369332"/>
          </a:xfrm>
          <a:prstGeom prst="rect">
            <a:avLst/>
          </a:prstGeom>
          <a:noFill/>
        </p:spPr>
        <p:txBody>
          <a:bodyPr wrap="none" rtlCol="0">
            <a:spAutoFit/>
          </a:bodyPr>
          <a:lstStyle/>
          <a:p>
            <a:r>
              <a:rPr kumimoji="1" lang="en-US" altLang="ja-JP" dirty="0" smtClean="0"/>
              <a:t>[mm]</a:t>
            </a:r>
            <a:endParaRPr kumimoji="1" lang="ja-JP" altLang="en-US" dirty="0"/>
          </a:p>
        </p:txBody>
      </p:sp>
      <p:sp>
        <p:nvSpPr>
          <p:cNvPr id="6" name="テキスト ボックス 5"/>
          <p:cNvSpPr txBox="1"/>
          <p:nvPr/>
        </p:nvSpPr>
        <p:spPr>
          <a:xfrm>
            <a:off x="1150476" y="898994"/>
            <a:ext cx="2662908" cy="400110"/>
          </a:xfrm>
          <a:prstGeom prst="rect">
            <a:avLst/>
          </a:prstGeom>
          <a:noFill/>
        </p:spPr>
        <p:txBody>
          <a:bodyPr wrap="none" rtlCol="0">
            <a:spAutoFit/>
          </a:bodyPr>
          <a:lstStyle/>
          <a:p>
            <a:r>
              <a:rPr kumimoji="1" lang="en-US" altLang="ja-JP" sz="2000" b="1" dirty="0" smtClean="0"/>
              <a:t>R1d</a:t>
            </a:r>
            <a:r>
              <a:rPr kumimoji="1" lang="ja-JP" altLang="en-US" sz="2000" b="1" dirty="0" smtClean="0"/>
              <a:t>（年最大日降水量）</a:t>
            </a:r>
            <a:endParaRPr kumimoji="1" lang="ja-JP" altLang="en-US" sz="2000" b="1" dirty="0"/>
          </a:p>
        </p:txBody>
      </p:sp>
      <p:sp>
        <p:nvSpPr>
          <p:cNvPr id="9" name="テキスト ボックス 8"/>
          <p:cNvSpPr txBox="1"/>
          <p:nvPr/>
        </p:nvSpPr>
        <p:spPr>
          <a:xfrm>
            <a:off x="5048140" y="3861048"/>
            <a:ext cx="4014193" cy="1323439"/>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t>いずれの</a:t>
            </a:r>
            <a:r>
              <a:rPr lang="en-US" altLang="ja-JP" sz="2000" dirty="0" smtClean="0"/>
              <a:t>SST</a:t>
            </a:r>
            <a:r>
              <a:rPr lang="ja-JP" altLang="en-US" sz="2000" dirty="0" smtClean="0"/>
              <a:t>パターンにおいても極端な</a:t>
            </a:r>
            <a:r>
              <a:rPr lang="ja-JP" altLang="en-US" sz="2000" dirty="0"/>
              <a:t>降水</a:t>
            </a:r>
            <a:r>
              <a:rPr lang="ja-JP" altLang="en-US" sz="2000" dirty="0" smtClean="0"/>
              <a:t>頻度は増加する。</a:t>
            </a:r>
            <a:endParaRPr lang="en-US" altLang="ja-JP" sz="2000" dirty="0" smtClean="0"/>
          </a:p>
          <a:p>
            <a:pPr marL="342900" indent="-342900">
              <a:buFont typeface="Arial" panose="020B0604020202020204" pitchFamily="34" charset="0"/>
              <a:buChar char="•"/>
            </a:pPr>
            <a:r>
              <a:rPr kumimoji="1" lang="en-US" altLang="ja-JP" sz="2000" dirty="0" smtClean="0"/>
              <a:t>30</a:t>
            </a:r>
            <a:r>
              <a:rPr kumimoji="1" lang="ja-JP" altLang="en-US" sz="2000" dirty="0" smtClean="0"/>
              <a:t>年確率日降水量は、～数</a:t>
            </a:r>
            <a:r>
              <a:rPr kumimoji="1" lang="en-US" altLang="ja-JP" sz="2000" dirty="0" smtClean="0"/>
              <a:t>10%</a:t>
            </a:r>
            <a:r>
              <a:rPr lang="ja-JP" altLang="en-US" sz="2000" dirty="0" smtClean="0"/>
              <a:t>増加する</a:t>
            </a:r>
            <a:r>
              <a:rPr kumimoji="1" lang="ja-JP" altLang="en-US" sz="2000" dirty="0" smtClean="0"/>
              <a:t>。</a:t>
            </a:r>
            <a:endParaRPr kumimoji="1" lang="ja-JP" altLang="en-US" sz="2000" dirty="0"/>
          </a:p>
        </p:txBody>
      </p:sp>
      <p:sp>
        <p:nvSpPr>
          <p:cNvPr id="8" name="タイトル 1"/>
          <p:cNvSpPr txBox="1">
            <a:spLocks/>
          </p:cNvSpPr>
          <p:nvPr/>
        </p:nvSpPr>
        <p:spPr bwMode="auto">
          <a:xfrm>
            <a:off x="1588" y="116632"/>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400" eaLnBrk="1" hangingPunct="1"/>
            <a:r>
              <a:rPr lang="ja-JP" altLang="en-US" sz="3200" b="1" dirty="0" smtClean="0">
                <a:latin typeface="Calibri" pitchFamily="34" charset="0"/>
              </a:rPr>
              <a:t>確率分布の変化</a:t>
            </a:r>
            <a:endParaRPr lang="ja-JP" altLang="en-US" sz="3200" b="1" dirty="0">
              <a:latin typeface="Calibri" pitchFamily="34" charset="0"/>
            </a:endParaRPr>
          </a:p>
        </p:txBody>
      </p:sp>
    </p:spTree>
    <p:extLst>
      <p:ext uri="{BB962C8B-B14F-4D97-AF65-F5344CB8AC3E}">
        <p14:creationId xmlns:p14="http://schemas.microsoft.com/office/powerpoint/2010/main" val="189123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20568" y="3377093"/>
            <a:ext cx="1032527" cy="584775"/>
          </a:xfrm>
          <a:prstGeom prst="rect">
            <a:avLst/>
          </a:prstGeom>
          <a:noFill/>
        </p:spPr>
        <p:txBody>
          <a:bodyPr wrap="none" rtlCol="0">
            <a:spAutoFit/>
          </a:bodyPr>
          <a:lstStyle/>
          <a:p>
            <a:r>
              <a:rPr kumimoji="1" lang="ja-JP" altLang="en-US" sz="1600" dirty="0" smtClean="0"/>
              <a:t>■ </a:t>
            </a:r>
            <a:r>
              <a:rPr kumimoji="1" lang="en-US" altLang="ja-JP" sz="1600" dirty="0" smtClean="0"/>
              <a:t>change</a:t>
            </a:r>
          </a:p>
          <a:p>
            <a:r>
              <a:rPr lang="ja-JP" altLang="en-US" sz="1600" dirty="0" smtClean="0">
                <a:solidFill>
                  <a:schemeClr val="bg1">
                    <a:lumMod val="65000"/>
                  </a:schemeClr>
                </a:solidFill>
              </a:rPr>
              <a:t>■ </a:t>
            </a:r>
            <a:r>
              <a:rPr lang="en-US" altLang="ja-JP" sz="1600" dirty="0" smtClean="0">
                <a:solidFill>
                  <a:schemeClr val="bg1">
                    <a:lumMod val="65000"/>
                  </a:schemeClr>
                </a:solidFill>
              </a:rPr>
              <a:t>σ</a:t>
            </a:r>
          </a:p>
        </p:txBody>
      </p:sp>
      <p:sp>
        <p:nvSpPr>
          <p:cNvPr id="6" name="テキスト ボックス 5"/>
          <p:cNvSpPr txBox="1"/>
          <p:nvPr/>
        </p:nvSpPr>
        <p:spPr>
          <a:xfrm>
            <a:off x="101631" y="5265280"/>
            <a:ext cx="4614385" cy="954107"/>
          </a:xfrm>
          <a:prstGeom prst="rect">
            <a:avLst/>
          </a:prstGeom>
          <a:noFill/>
        </p:spPr>
        <p:txBody>
          <a:bodyPr wrap="square" rtlCol="0">
            <a:spAutoFit/>
          </a:bodyPr>
          <a:lstStyle/>
          <a:p>
            <a:pPr marL="342900" indent="-342900">
              <a:buAutoNum type="alphaLcParenBoth"/>
            </a:pPr>
            <a:r>
              <a:rPr lang="ja-JP" altLang="en-US" sz="1400" dirty="0" smtClean="0"/>
              <a:t>アンサンブル平均</a:t>
            </a:r>
            <a:r>
              <a:rPr kumimoji="1" lang="ja-JP" altLang="en-US" sz="1400" dirty="0" smtClean="0"/>
              <a:t>変化率（気候値）</a:t>
            </a:r>
            <a:endParaRPr lang="en-US" altLang="ja-JP" sz="1400" dirty="0"/>
          </a:p>
          <a:p>
            <a:pPr marL="342900" indent="-342900">
              <a:buAutoNum type="alphaLcParenBoth"/>
            </a:pPr>
            <a:r>
              <a:rPr lang="ja-JP" altLang="en-US" sz="1400" dirty="0" smtClean="0"/>
              <a:t>変化率のメンバー間ばらつき（</a:t>
            </a:r>
            <a:r>
              <a:rPr lang="en-US" altLang="ja-JP" sz="1400" b="1" dirty="0"/>
              <a:t>σ</a:t>
            </a:r>
            <a:r>
              <a:rPr lang="ja-JP" altLang="en-US" sz="1400" dirty="0" smtClean="0"/>
              <a:t>）</a:t>
            </a:r>
            <a:endParaRPr lang="en-US" altLang="ja-JP" sz="1400" dirty="0" smtClean="0"/>
          </a:p>
          <a:p>
            <a:pPr marL="342900" indent="-342900">
              <a:buAutoNum type="alphaLcParenBoth"/>
            </a:pPr>
            <a:r>
              <a:rPr kumimoji="1" lang="ja-JP" altLang="en-US" sz="1400" dirty="0" smtClean="0"/>
              <a:t>将来の</a:t>
            </a:r>
            <a:r>
              <a:rPr kumimoji="1" lang="en-US" altLang="ja-JP" sz="1400" dirty="0" smtClean="0"/>
              <a:t>ΔSST</a:t>
            </a:r>
            <a:r>
              <a:rPr kumimoji="1" lang="ja-JP" altLang="en-US" sz="1400" dirty="0" smtClean="0"/>
              <a:t>パターンの違いに起因するばらつき（</a:t>
            </a:r>
            <a:r>
              <a:rPr kumimoji="1" lang="en-US" altLang="ja-JP" sz="1400" b="1" dirty="0" err="1" smtClean="0"/>
              <a:t>σ</a:t>
            </a:r>
            <a:r>
              <a:rPr kumimoji="1" lang="en-US" altLang="ja-JP" sz="1400" b="1" baseline="-25000" dirty="0" err="1" smtClean="0"/>
              <a:t>ΔSST</a:t>
            </a:r>
            <a:r>
              <a:rPr kumimoji="1" lang="ja-JP" altLang="en-US" sz="1400" dirty="0" smtClean="0"/>
              <a:t>）</a:t>
            </a:r>
            <a:endParaRPr kumimoji="1" lang="en-US" altLang="ja-JP" sz="1400" dirty="0" smtClean="0"/>
          </a:p>
          <a:p>
            <a:pPr marL="342900" indent="-342900">
              <a:buAutoNum type="alphaLcParenBoth"/>
            </a:pPr>
            <a:r>
              <a:rPr kumimoji="1" lang="ja-JP" altLang="en-US" sz="1400" dirty="0" smtClean="0"/>
              <a:t>その他のばらつき（</a:t>
            </a:r>
            <a:r>
              <a:rPr kumimoji="1" lang="en-US" altLang="ja-JP" sz="1400" b="1" dirty="0" smtClean="0"/>
              <a:t>σ</a:t>
            </a:r>
            <a:r>
              <a:rPr kumimoji="1" lang="en-US" altLang="ja-JP" sz="1400" b="1" baseline="-25000" dirty="0" smtClean="0"/>
              <a:t>e</a:t>
            </a:r>
            <a:r>
              <a:rPr kumimoji="1" lang="ja-JP" altLang="en-US" sz="1400" dirty="0" smtClean="0"/>
              <a:t>）</a:t>
            </a:r>
            <a:endParaRPr kumimoji="1" lang="ja-JP" altLang="en-US" sz="1400" dirty="0"/>
          </a:p>
        </p:txBody>
      </p:sp>
      <p:sp>
        <p:nvSpPr>
          <p:cNvPr id="13" name="タイトル 1"/>
          <p:cNvSpPr txBox="1">
            <a:spLocks/>
          </p:cNvSpPr>
          <p:nvPr/>
        </p:nvSpPr>
        <p:spPr>
          <a:xfrm>
            <a:off x="1023" y="116632"/>
            <a:ext cx="9145144" cy="54868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t>極端</a:t>
            </a:r>
            <a:r>
              <a:rPr lang="ja-JP" altLang="en-US" sz="3200" b="1" dirty="0" smtClean="0"/>
              <a:t>降水変化の不確実性とその要因</a:t>
            </a:r>
          </a:p>
        </p:txBody>
      </p:sp>
      <p:sp>
        <p:nvSpPr>
          <p:cNvPr id="14" name="テキスト ボックス 13"/>
          <p:cNvSpPr txBox="1"/>
          <p:nvPr/>
        </p:nvSpPr>
        <p:spPr>
          <a:xfrm>
            <a:off x="6963569" y="3377092"/>
            <a:ext cx="773032" cy="584775"/>
          </a:xfrm>
          <a:prstGeom prst="rect">
            <a:avLst/>
          </a:prstGeom>
          <a:noFill/>
        </p:spPr>
        <p:txBody>
          <a:bodyPr wrap="none" rtlCol="0">
            <a:spAutoFit/>
          </a:bodyPr>
          <a:lstStyle/>
          <a:p>
            <a:r>
              <a:rPr lang="ja-JP" altLang="en-US" sz="1600" dirty="0" smtClean="0">
                <a:solidFill>
                  <a:srgbClr val="0000FF"/>
                </a:solidFill>
              </a:rPr>
              <a:t>■ </a:t>
            </a:r>
            <a:r>
              <a:rPr lang="en-US" altLang="ja-JP" sz="1600" dirty="0" smtClean="0">
                <a:solidFill>
                  <a:srgbClr val="0000FF"/>
                </a:solidFill>
              </a:rPr>
              <a:t>σ</a:t>
            </a:r>
            <a:r>
              <a:rPr lang="en-US" altLang="ja-JP" sz="1600" baseline="-25000" dirty="0" smtClean="0">
                <a:solidFill>
                  <a:srgbClr val="0000FF"/>
                </a:solidFill>
              </a:rPr>
              <a:t>Δsst</a:t>
            </a:r>
          </a:p>
          <a:p>
            <a:r>
              <a:rPr kumimoji="1" lang="ja-JP" altLang="en-US" sz="1600" dirty="0" smtClean="0">
                <a:solidFill>
                  <a:srgbClr val="FF0000"/>
                </a:solidFill>
              </a:rPr>
              <a:t>■ </a:t>
            </a:r>
            <a:r>
              <a:rPr lang="en-US" altLang="ja-JP" sz="1600" dirty="0" smtClean="0">
                <a:solidFill>
                  <a:srgbClr val="FF0000"/>
                </a:solidFill>
              </a:rPr>
              <a:t>σ</a:t>
            </a:r>
            <a:r>
              <a:rPr lang="en-US" altLang="ja-JP" sz="1600" baseline="-25000" dirty="0" smtClean="0">
                <a:solidFill>
                  <a:srgbClr val="FF0000"/>
                </a:solidFill>
              </a:rPr>
              <a:t>e</a:t>
            </a:r>
            <a:endParaRPr kumimoji="1" lang="ja-JP" altLang="en-US" sz="1600" baseline="-25000" dirty="0">
              <a:solidFill>
                <a:srgbClr val="FF0000"/>
              </a:solidFill>
            </a:endParaRPr>
          </a:p>
        </p:txBody>
      </p:sp>
      <p:sp>
        <p:nvSpPr>
          <p:cNvPr id="15" name="テキスト ボックス 14"/>
          <p:cNvSpPr txBox="1"/>
          <p:nvPr/>
        </p:nvSpPr>
        <p:spPr>
          <a:xfrm>
            <a:off x="4860031" y="4226122"/>
            <a:ext cx="4186127" cy="203132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東アジアのほとんどの地域</a:t>
            </a:r>
            <a:r>
              <a:rPr lang="ja-JP" altLang="en-US" dirty="0"/>
              <a:t>では</a:t>
            </a:r>
            <a:r>
              <a:rPr lang="ja-JP" altLang="en-US" dirty="0" smtClean="0"/>
              <a:t>、強い降水の増加率</a:t>
            </a:r>
            <a:r>
              <a:rPr kumimoji="1" lang="ja-JP" altLang="en-US" dirty="0" smtClean="0"/>
              <a:t>はメンバー間ばらつき</a:t>
            </a:r>
            <a:r>
              <a:rPr lang="ja-JP" altLang="en-US" dirty="0" smtClean="0"/>
              <a:t>（</a:t>
            </a:r>
            <a:r>
              <a:rPr lang="en-US" altLang="ja-JP" dirty="0" smtClean="0"/>
              <a:t>σ</a:t>
            </a:r>
            <a:r>
              <a:rPr lang="ja-JP" altLang="en-US" dirty="0" smtClean="0"/>
              <a:t>）</a:t>
            </a:r>
            <a:r>
              <a:rPr kumimoji="1" lang="ja-JP" altLang="en-US" dirty="0" smtClean="0"/>
              <a:t>に比べて十分に大きい。　</a:t>
            </a:r>
            <a:endParaRPr kumimoji="1" lang="en-US" altLang="ja-JP" dirty="0" smtClean="0"/>
          </a:p>
          <a:p>
            <a:r>
              <a:rPr lang="en-US" altLang="ja-JP" dirty="0"/>
              <a:t>	</a:t>
            </a:r>
            <a:r>
              <a:rPr lang="en-US" altLang="ja-JP" dirty="0" smtClean="0"/>
              <a:t>	</a:t>
            </a:r>
            <a:r>
              <a:rPr kumimoji="1" lang="ja-JP" altLang="en-US" dirty="0" smtClean="0"/>
              <a:t>→　ロバストな増加</a:t>
            </a:r>
            <a:endParaRPr lang="en-US" altLang="ja-JP" dirty="0"/>
          </a:p>
          <a:p>
            <a:pPr marL="285750" indent="-285750">
              <a:buFont typeface="Arial" panose="020B0604020202020204" pitchFamily="34" charset="0"/>
              <a:buChar char="•"/>
            </a:pPr>
            <a:r>
              <a:rPr lang="ja-JP" altLang="en-US" dirty="0" smtClean="0"/>
              <a:t>夏季降水量：　</a:t>
            </a:r>
            <a:r>
              <a:rPr lang="en-US" altLang="ja-JP" dirty="0" err="1" smtClean="0"/>
              <a:t>σ</a:t>
            </a:r>
            <a:r>
              <a:rPr lang="en-US" altLang="ja-JP" baseline="-25000" dirty="0" err="1" smtClean="0"/>
              <a:t>ΔSST</a:t>
            </a:r>
            <a:r>
              <a:rPr lang="ja-JP" altLang="en-US" dirty="0" smtClean="0"/>
              <a:t> ＞ </a:t>
            </a:r>
            <a:r>
              <a:rPr lang="en-US" altLang="ja-JP" dirty="0"/>
              <a:t>σ</a:t>
            </a:r>
            <a:r>
              <a:rPr lang="en-US" altLang="ja-JP" baseline="-25000" dirty="0"/>
              <a:t>e</a:t>
            </a:r>
          </a:p>
          <a:p>
            <a:pPr marL="285750" indent="-285750">
              <a:buFont typeface="Arial" panose="020B0604020202020204" pitchFamily="34" charset="0"/>
              <a:buChar char="•"/>
            </a:pPr>
            <a:r>
              <a:rPr lang="ja-JP" altLang="en-US" dirty="0"/>
              <a:t>強い</a:t>
            </a:r>
            <a:r>
              <a:rPr kumimoji="1" lang="ja-JP" altLang="en-US" dirty="0" smtClean="0"/>
              <a:t>降水：　領域Ａ：　</a:t>
            </a:r>
            <a:r>
              <a:rPr lang="en-US" altLang="ja-JP" dirty="0" err="1" smtClean="0"/>
              <a:t>σ</a:t>
            </a:r>
            <a:r>
              <a:rPr lang="en-US" altLang="ja-JP" baseline="-25000" dirty="0" err="1" smtClean="0"/>
              <a:t>ΔSST</a:t>
            </a:r>
            <a:r>
              <a:rPr lang="ja-JP" altLang="en-US" dirty="0" smtClean="0"/>
              <a:t> </a:t>
            </a:r>
            <a:r>
              <a:rPr lang="ja-JP" altLang="en-US" dirty="0"/>
              <a:t>＜ </a:t>
            </a:r>
            <a:r>
              <a:rPr lang="en-US" altLang="ja-JP" dirty="0"/>
              <a:t>σ</a:t>
            </a:r>
            <a:r>
              <a:rPr lang="en-US" altLang="ja-JP" baseline="-25000" dirty="0"/>
              <a:t>e</a:t>
            </a:r>
          </a:p>
          <a:p>
            <a:r>
              <a:rPr kumimoji="1" lang="ja-JP" altLang="en-US" dirty="0" smtClean="0"/>
              <a:t>　　　　　　　　　  領域Ｂ：　</a:t>
            </a:r>
            <a:r>
              <a:rPr lang="en-US" altLang="ja-JP" dirty="0" err="1" smtClean="0"/>
              <a:t>σ</a:t>
            </a:r>
            <a:r>
              <a:rPr kumimoji="1" lang="en-US" altLang="ja-JP" baseline="-25000" dirty="0" err="1" smtClean="0"/>
              <a:t>ΔSST</a:t>
            </a:r>
            <a:r>
              <a:rPr lang="ja-JP" altLang="en-US" dirty="0" smtClean="0"/>
              <a:t> ≒</a:t>
            </a:r>
            <a:r>
              <a:rPr kumimoji="1" lang="ja-JP" altLang="en-US" dirty="0" smtClean="0"/>
              <a:t> </a:t>
            </a:r>
            <a:r>
              <a:rPr lang="en-US" altLang="ja-JP" dirty="0" smtClean="0"/>
              <a:t>σ</a:t>
            </a:r>
            <a:r>
              <a:rPr lang="en-US" altLang="ja-JP" baseline="-25000" dirty="0" smtClean="0"/>
              <a:t>e</a:t>
            </a:r>
            <a:endParaRPr lang="en-US" altLang="ja-JP" dirty="0" smtClean="0"/>
          </a:p>
        </p:txBody>
      </p:sp>
      <p:sp>
        <p:nvSpPr>
          <p:cNvPr id="17" name="タイトル 1"/>
          <p:cNvSpPr txBox="1">
            <a:spLocks/>
          </p:cNvSpPr>
          <p:nvPr/>
        </p:nvSpPr>
        <p:spPr>
          <a:xfrm>
            <a:off x="827584" y="985944"/>
            <a:ext cx="3392352" cy="550347"/>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smtClean="0"/>
              <a:t>R1d</a:t>
            </a:r>
            <a:r>
              <a:rPr lang="ja-JP" altLang="en-US" sz="2400" b="1" dirty="0" smtClean="0"/>
              <a:t>（年最大日降水量）</a:t>
            </a:r>
          </a:p>
        </p:txBody>
      </p:sp>
      <p:sp>
        <p:nvSpPr>
          <p:cNvPr id="27" name="タイトル 1"/>
          <p:cNvSpPr txBox="1">
            <a:spLocks/>
          </p:cNvSpPr>
          <p:nvPr/>
        </p:nvSpPr>
        <p:spPr>
          <a:xfrm>
            <a:off x="6205674" y="985944"/>
            <a:ext cx="1738888" cy="445457"/>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t>領域平均</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536291"/>
            <a:ext cx="4285298" cy="1741361"/>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5663"/>
          <a:stretch/>
        </p:blipFill>
        <p:spPr>
          <a:xfrm>
            <a:off x="86337" y="1472100"/>
            <a:ext cx="4460691" cy="3710327"/>
          </a:xfrm>
          <a:prstGeom prst="rect">
            <a:avLst/>
          </a:prstGeom>
        </p:spPr>
      </p:pic>
      <p:sp>
        <p:nvSpPr>
          <p:cNvPr id="12" name="テキスト ボックス 11"/>
          <p:cNvSpPr txBox="1"/>
          <p:nvPr/>
        </p:nvSpPr>
        <p:spPr>
          <a:xfrm>
            <a:off x="341221" y="6264989"/>
            <a:ext cx="1997663" cy="523220"/>
          </a:xfrm>
          <a:prstGeom prst="rect">
            <a:avLst/>
          </a:prstGeom>
          <a:noFill/>
        </p:spPr>
        <p:txBody>
          <a:bodyPr wrap="none" rtlCol="0">
            <a:spAutoFit/>
          </a:bodyPr>
          <a:lstStyle/>
          <a:p>
            <a:r>
              <a:rPr lang="ja-JP" altLang="en-US" sz="1400" dirty="0" smtClean="0"/>
              <a:t>現在： </a:t>
            </a:r>
            <a:r>
              <a:rPr lang="en-US" altLang="ja-JP" sz="1400" dirty="0" smtClean="0"/>
              <a:t>1951-2010</a:t>
            </a:r>
            <a:r>
              <a:rPr lang="ja-JP" altLang="en-US" sz="1400" dirty="0" smtClean="0"/>
              <a:t>年</a:t>
            </a:r>
            <a:r>
              <a:rPr lang="ja-JP" altLang="en-US" sz="1400" dirty="0"/>
              <a:t>平均</a:t>
            </a:r>
            <a:endParaRPr lang="en-US" altLang="ja-JP" sz="1400" dirty="0" smtClean="0"/>
          </a:p>
          <a:p>
            <a:r>
              <a:rPr kumimoji="1" lang="ja-JP" altLang="en-US" sz="1400" dirty="0" smtClean="0"/>
              <a:t>将来： </a:t>
            </a:r>
            <a:r>
              <a:rPr kumimoji="1" lang="en-US" altLang="ja-JP" sz="1400" dirty="0" smtClean="0"/>
              <a:t>+4</a:t>
            </a:r>
            <a:r>
              <a:rPr lang="ja-JP" altLang="en-US" sz="1400" dirty="0"/>
              <a:t>℃</a:t>
            </a:r>
            <a:r>
              <a:rPr kumimoji="1" lang="en-US" altLang="ja-JP" sz="1400" dirty="0" smtClean="0"/>
              <a:t> (60</a:t>
            </a:r>
            <a:r>
              <a:rPr kumimoji="1" lang="ja-JP" altLang="en-US" sz="1400" dirty="0" smtClean="0"/>
              <a:t>年平均</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139305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403" y="908720"/>
            <a:ext cx="6301564" cy="5017169"/>
          </a:xfrm>
          <a:prstGeom prst="rect">
            <a:avLst/>
          </a:prstGeom>
        </p:spPr>
      </p:pic>
      <p:sp>
        <p:nvSpPr>
          <p:cNvPr id="2" name="テキスト ボックス 1"/>
          <p:cNvSpPr txBox="1"/>
          <p:nvPr/>
        </p:nvSpPr>
        <p:spPr>
          <a:xfrm>
            <a:off x="6732240" y="1988840"/>
            <a:ext cx="2342757" cy="707886"/>
          </a:xfrm>
          <a:prstGeom prst="rect">
            <a:avLst/>
          </a:prstGeom>
          <a:noFill/>
        </p:spPr>
        <p:txBody>
          <a:bodyPr wrap="none" rtlCol="0">
            <a:spAutoFit/>
          </a:bodyPr>
          <a:lstStyle/>
          <a:p>
            <a:pPr marL="285750" indent="-285750">
              <a:buFont typeface="Arial" panose="020B0604020202020204" pitchFamily="34" charset="0"/>
              <a:buChar char="•"/>
            </a:pPr>
            <a:r>
              <a:rPr lang="ja-JP" altLang="en-US" sz="2000" dirty="0" smtClean="0"/>
              <a:t>熱帯 </a:t>
            </a:r>
            <a:r>
              <a:rPr lang="en-US" altLang="ja-JP" sz="2000" dirty="0" smtClean="0"/>
              <a:t>vs </a:t>
            </a:r>
            <a:r>
              <a:rPr lang="ja-JP" altLang="en-US" sz="2000" dirty="0" smtClean="0"/>
              <a:t>中高緯度</a:t>
            </a:r>
            <a:endParaRPr lang="en-US" altLang="ja-JP" sz="2000" dirty="0" smtClean="0"/>
          </a:p>
          <a:p>
            <a:pPr marL="285750" indent="-285750">
              <a:buFont typeface="Arial" panose="020B0604020202020204" pitchFamily="34" charset="0"/>
              <a:buChar char="•"/>
            </a:pPr>
            <a:r>
              <a:rPr kumimoji="1" lang="ja-JP" altLang="en-US" sz="2000" dirty="0" smtClean="0"/>
              <a:t>海上 </a:t>
            </a:r>
            <a:r>
              <a:rPr kumimoji="1" lang="en-US" altLang="ja-JP" sz="2000" dirty="0" smtClean="0"/>
              <a:t>vs </a:t>
            </a:r>
            <a:r>
              <a:rPr kumimoji="1" lang="ja-JP" altLang="en-US" sz="2000" dirty="0" smtClean="0"/>
              <a:t>陸上</a:t>
            </a:r>
            <a:endParaRPr kumimoji="1" lang="ja-JP" altLang="en-US" sz="2000" dirty="0"/>
          </a:p>
        </p:txBody>
      </p:sp>
      <p:sp>
        <p:nvSpPr>
          <p:cNvPr id="4" name="正方形/長方形 3"/>
          <p:cNvSpPr/>
          <p:nvPr/>
        </p:nvSpPr>
        <p:spPr>
          <a:xfrm>
            <a:off x="3438185" y="1196752"/>
            <a:ext cx="3222047" cy="21602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1169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9445" y="2348880"/>
            <a:ext cx="4535216" cy="1077218"/>
          </a:xfrm>
          <a:prstGeom prst="rect">
            <a:avLst/>
          </a:prstGeom>
          <a:noFill/>
        </p:spPr>
        <p:txBody>
          <a:bodyPr wrap="none" rtlCol="0">
            <a:spAutoFit/>
          </a:bodyPr>
          <a:lstStyle/>
          <a:p>
            <a:pPr algn="ctr"/>
            <a:r>
              <a:rPr kumimoji="1" lang="ja-JP" altLang="en-US" sz="3200" b="1" dirty="0" smtClean="0"/>
              <a:t>将来変化</a:t>
            </a:r>
            <a:endParaRPr kumimoji="1" lang="en-US" altLang="ja-JP" sz="3200" b="1" dirty="0" smtClean="0"/>
          </a:p>
          <a:p>
            <a:pPr algn="ctr"/>
            <a:r>
              <a:rPr lang="ja-JP" altLang="en-US" sz="3200" b="1" dirty="0" smtClean="0"/>
              <a:t>（ヤマセに関わる循環場）</a:t>
            </a:r>
            <a:endParaRPr kumimoji="1" lang="ja-JP" altLang="en-US" sz="3200" b="1" dirty="0"/>
          </a:p>
        </p:txBody>
      </p:sp>
      <p:sp>
        <p:nvSpPr>
          <p:cNvPr id="3" name="テキスト ボックス 2"/>
          <p:cNvSpPr txBox="1"/>
          <p:nvPr/>
        </p:nvSpPr>
        <p:spPr>
          <a:xfrm>
            <a:off x="3271070" y="3789040"/>
            <a:ext cx="2669320" cy="830997"/>
          </a:xfrm>
          <a:prstGeom prst="rect">
            <a:avLst/>
          </a:prstGeom>
          <a:noFill/>
        </p:spPr>
        <p:txBody>
          <a:bodyPr wrap="none" rtlCol="0">
            <a:spAutoFit/>
          </a:bodyPr>
          <a:lstStyle/>
          <a:p>
            <a:r>
              <a:rPr lang="ja-JP" altLang="en-US" sz="2400" dirty="0" smtClean="0"/>
              <a:t>現在： </a:t>
            </a:r>
            <a:r>
              <a:rPr lang="en-US" altLang="ja-JP" sz="2400" dirty="0" smtClean="0"/>
              <a:t>1951-2010</a:t>
            </a:r>
            <a:r>
              <a:rPr lang="ja-JP" altLang="en-US" sz="2400" dirty="0" smtClean="0"/>
              <a:t>年</a:t>
            </a:r>
            <a:endParaRPr lang="en-US" altLang="ja-JP" sz="2400" dirty="0" smtClean="0"/>
          </a:p>
          <a:p>
            <a:r>
              <a:rPr kumimoji="1" lang="ja-JP" altLang="en-US" sz="2400" dirty="0" smtClean="0"/>
              <a:t>将来： </a:t>
            </a:r>
            <a:r>
              <a:rPr kumimoji="1" lang="en-US" altLang="ja-JP" sz="2400" dirty="0" smtClean="0"/>
              <a:t>2051-2110</a:t>
            </a:r>
            <a:r>
              <a:rPr kumimoji="1" lang="ja-JP" altLang="en-US" sz="2400" dirty="0" smtClean="0"/>
              <a:t>年</a:t>
            </a:r>
            <a:endParaRPr kumimoji="1" lang="ja-JP" altLang="en-US" sz="2400" dirty="0"/>
          </a:p>
        </p:txBody>
      </p:sp>
    </p:spTree>
    <p:extLst>
      <p:ext uri="{BB962C8B-B14F-4D97-AF65-F5344CB8AC3E}">
        <p14:creationId xmlns:p14="http://schemas.microsoft.com/office/powerpoint/2010/main" val="287986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0" y="260648"/>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400" eaLnBrk="1" hangingPunct="1"/>
            <a:r>
              <a:rPr lang="en-US" altLang="ja-JP" sz="3200" b="1" dirty="0" smtClean="0">
                <a:latin typeface="Calibri" pitchFamily="34" charset="0"/>
              </a:rPr>
              <a:t>SLP/850hPa</a:t>
            </a:r>
            <a:r>
              <a:rPr lang="ja-JP" altLang="en-US" sz="3200" b="1" dirty="0" smtClean="0">
                <a:latin typeface="Calibri" pitchFamily="34" charset="0"/>
              </a:rPr>
              <a:t>風</a:t>
            </a:r>
            <a:endParaRPr lang="ja-JP" altLang="en-US" sz="3200" b="1" dirty="0">
              <a:latin typeface="Calibri" pitchFamily="34" charset="0"/>
            </a:endParaRPr>
          </a:p>
        </p:txBody>
      </p:sp>
      <p:sp>
        <p:nvSpPr>
          <p:cNvPr id="4" name="テキスト ボックス 3"/>
          <p:cNvSpPr txBox="1"/>
          <p:nvPr/>
        </p:nvSpPr>
        <p:spPr>
          <a:xfrm>
            <a:off x="1280256" y="5753341"/>
            <a:ext cx="6688049" cy="707886"/>
          </a:xfrm>
          <a:prstGeom prst="rect">
            <a:avLst/>
          </a:prstGeom>
          <a:noFill/>
        </p:spPr>
        <p:txBody>
          <a:bodyPr wrap="none" rtlCol="0">
            <a:spAutoFit/>
          </a:bodyPr>
          <a:lstStyle/>
          <a:p>
            <a:pPr marL="285750" indent="-285750">
              <a:buFont typeface="Arial" panose="020B0604020202020204" pitchFamily="34" charset="0"/>
              <a:buChar char="•"/>
            </a:pPr>
            <a:r>
              <a:rPr lang="ja-JP" altLang="en-US" sz="2000" dirty="0"/>
              <a:t>太平洋</a:t>
            </a:r>
            <a:r>
              <a:rPr lang="ja-JP" altLang="en-US" sz="2000" dirty="0" smtClean="0"/>
              <a:t>高気圧</a:t>
            </a:r>
            <a:r>
              <a:rPr lang="ja-JP" altLang="en-US" sz="2000" dirty="0"/>
              <a:t>が</a:t>
            </a:r>
            <a:r>
              <a:rPr lang="ja-JP" altLang="en-US" sz="2000" dirty="0" smtClean="0"/>
              <a:t>弱化して北東日本では東風偏差が卓越。</a:t>
            </a:r>
            <a:endParaRPr lang="en-US" altLang="ja-JP" sz="2000" dirty="0" smtClean="0"/>
          </a:p>
          <a:p>
            <a:pPr marL="285750" indent="-285750">
              <a:buFont typeface="Arial" panose="020B0604020202020204" pitchFamily="34" charset="0"/>
              <a:buChar char="•"/>
            </a:pPr>
            <a:r>
              <a:rPr kumimoji="1" lang="ja-JP" altLang="en-US" sz="2000" dirty="0"/>
              <a:t>オホーツク海</a:t>
            </a:r>
            <a:r>
              <a:rPr kumimoji="1" lang="ja-JP" altLang="en-US" sz="2000" dirty="0" smtClean="0"/>
              <a:t>高気圧の強化は見られない。</a:t>
            </a:r>
            <a:endParaRPr kumimoji="1" lang="ja-JP" altLang="en-US" sz="2000" dirty="0"/>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t="6170"/>
          <a:stretch/>
        </p:blipFill>
        <p:spPr>
          <a:xfrm>
            <a:off x="1848007" y="1124744"/>
            <a:ext cx="5256584" cy="4116877"/>
          </a:xfrm>
          <a:prstGeom prst="rect">
            <a:avLst/>
          </a:prstGeom>
        </p:spPr>
      </p:pic>
      <p:sp>
        <p:nvSpPr>
          <p:cNvPr id="8" name="テキスト ボックス 7"/>
          <p:cNvSpPr txBox="1"/>
          <p:nvPr/>
        </p:nvSpPr>
        <p:spPr>
          <a:xfrm>
            <a:off x="1036161" y="1271789"/>
            <a:ext cx="702436" cy="461665"/>
          </a:xfrm>
          <a:prstGeom prst="rect">
            <a:avLst/>
          </a:prstGeom>
          <a:noFill/>
        </p:spPr>
        <p:txBody>
          <a:bodyPr wrap="none" rtlCol="0">
            <a:spAutoFit/>
          </a:bodyPr>
          <a:lstStyle/>
          <a:p>
            <a:r>
              <a:rPr lang="ja-JP" altLang="en-US" sz="2400" b="1" dirty="0" smtClean="0"/>
              <a:t>５月</a:t>
            </a:r>
            <a:endParaRPr kumimoji="1" lang="ja-JP" altLang="en-US" sz="2400" b="1" dirty="0"/>
          </a:p>
        </p:txBody>
      </p:sp>
      <p:sp>
        <p:nvSpPr>
          <p:cNvPr id="9" name="テキスト ボックス 8"/>
          <p:cNvSpPr txBox="1"/>
          <p:nvPr/>
        </p:nvSpPr>
        <p:spPr>
          <a:xfrm>
            <a:off x="1036161" y="3153739"/>
            <a:ext cx="705642" cy="461665"/>
          </a:xfrm>
          <a:prstGeom prst="rect">
            <a:avLst/>
          </a:prstGeom>
          <a:noFill/>
        </p:spPr>
        <p:txBody>
          <a:bodyPr wrap="none" rtlCol="0">
            <a:spAutoFit/>
          </a:bodyPr>
          <a:lstStyle/>
          <a:p>
            <a:r>
              <a:rPr lang="ja-JP" altLang="en-US" sz="2400" b="1" dirty="0"/>
              <a:t>６</a:t>
            </a:r>
            <a:r>
              <a:rPr lang="ja-JP" altLang="en-US" sz="2400" b="1" dirty="0" smtClean="0"/>
              <a:t>月</a:t>
            </a:r>
            <a:endParaRPr kumimoji="1" lang="ja-JP" altLang="en-US" sz="2400" b="1" dirty="0"/>
          </a:p>
        </p:txBody>
      </p:sp>
      <p:sp>
        <p:nvSpPr>
          <p:cNvPr id="10" name="テキスト ボックス 9"/>
          <p:cNvSpPr txBox="1"/>
          <p:nvPr/>
        </p:nvSpPr>
        <p:spPr>
          <a:xfrm>
            <a:off x="7123029" y="1287653"/>
            <a:ext cx="705642" cy="461665"/>
          </a:xfrm>
          <a:prstGeom prst="rect">
            <a:avLst/>
          </a:prstGeom>
          <a:noFill/>
        </p:spPr>
        <p:txBody>
          <a:bodyPr wrap="none" rtlCol="0">
            <a:spAutoFit/>
          </a:bodyPr>
          <a:lstStyle/>
          <a:p>
            <a:r>
              <a:rPr lang="ja-JP" altLang="en-US" sz="2400" b="1" dirty="0"/>
              <a:t>７</a:t>
            </a:r>
            <a:r>
              <a:rPr lang="ja-JP" altLang="en-US" sz="2400" b="1" dirty="0" smtClean="0"/>
              <a:t>月</a:t>
            </a:r>
            <a:endParaRPr kumimoji="1" lang="ja-JP" altLang="en-US" sz="2400" b="1" dirty="0"/>
          </a:p>
        </p:txBody>
      </p:sp>
      <p:sp>
        <p:nvSpPr>
          <p:cNvPr id="11" name="テキスト ボックス 10"/>
          <p:cNvSpPr txBox="1"/>
          <p:nvPr/>
        </p:nvSpPr>
        <p:spPr>
          <a:xfrm>
            <a:off x="7123029" y="3169603"/>
            <a:ext cx="705642" cy="461665"/>
          </a:xfrm>
          <a:prstGeom prst="rect">
            <a:avLst/>
          </a:prstGeom>
          <a:noFill/>
        </p:spPr>
        <p:txBody>
          <a:bodyPr wrap="none" rtlCol="0">
            <a:spAutoFit/>
          </a:bodyPr>
          <a:lstStyle/>
          <a:p>
            <a:r>
              <a:rPr lang="ja-JP" altLang="en-US" sz="2400" b="1" dirty="0" smtClean="0"/>
              <a:t>８月</a:t>
            </a:r>
            <a:endParaRPr kumimoji="1" lang="ja-JP" altLang="en-US" sz="2400" b="1" dirty="0"/>
          </a:p>
        </p:txBody>
      </p:sp>
    </p:spTree>
    <p:extLst>
      <p:ext uri="{BB962C8B-B14F-4D97-AF65-F5344CB8AC3E}">
        <p14:creationId xmlns:p14="http://schemas.microsoft.com/office/powerpoint/2010/main" val="2536812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902901" y="1201328"/>
            <a:ext cx="3077056" cy="3785652"/>
          </a:xfrm>
          <a:prstGeom prst="rect">
            <a:avLst/>
          </a:prstGeom>
          <a:solidFill>
            <a:srgbClr val="F090B0"/>
          </a:solidFill>
        </p:spPr>
        <p:txBody>
          <a:bodyPr wrap="square" rtlCol="0">
            <a:spAutoFit/>
          </a:bodyPr>
          <a:lstStyle/>
          <a:p>
            <a:pPr algn="ctr"/>
            <a:r>
              <a:rPr lang="ja-JP" altLang="en-US" sz="2400" b="1" dirty="0">
                <a:latin typeface="+mn-ea"/>
                <a:ea typeface="+mn-ea"/>
              </a:rPr>
              <a:t>内部変動</a:t>
            </a:r>
            <a:endParaRPr kumimoji="1" lang="en-US" altLang="ja-JP" sz="2400" b="1"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lang="en-US" altLang="ja-JP" dirty="0">
              <a:latin typeface="+mn-ea"/>
              <a:ea typeface="+mn-ea"/>
            </a:endParaRPr>
          </a:p>
          <a:p>
            <a:r>
              <a:rPr lang="ja-JP" altLang="en-US" dirty="0">
                <a:latin typeface="+mn-ea"/>
              </a:rPr>
              <a:t>これまで、</a:t>
            </a:r>
            <a:r>
              <a:rPr lang="ja-JP" altLang="en-US" dirty="0" smtClean="0">
                <a:latin typeface="+mn-ea"/>
                <a:ea typeface="+mn-ea"/>
              </a:rPr>
              <a:t>発生</a:t>
            </a:r>
            <a:r>
              <a:rPr lang="ja-JP" altLang="en-US" dirty="0">
                <a:latin typeface="+mn-ea"/>
                <a:ea typeface="+mn-ea"/>
              </a:rPr>
              <a:t>頻度の低い異常天候や極端気象の変化の不確実性を十分に評価できていない</a:t>
            </a:r>
            <a:r>
              <a:rPr lang="ja-JP" altLang="en-US" dirty="0" smtClean="0">
                <a:latin typeface="+mn-ea"/>
                <a:ea typeface="+mn-ea"/>
              </a:rPr>
              <a:t>。</a:t>
            </a:r>
            <a:endParaRPr lang="en-US" altLang="ja-JP" dirty="0" smtClean="0">
              <a:latin typeface="+mn-ea"/>
              <a:ea typeface="+mn-ea"/>
            </a:endParaRPr>
          </a:p>
        </p:txBody>
      </p:sp>
      <p:sp>
        <p:nvSpPr>
          <p:cNvPr id="13" name="テキスト ボックス 12"/>
          <p:cNvSpPr txBox="1"/>
          <p:nvPr/>
        </p:nvSpPr>
        <p:spPr>
          <a:xfrm>
            <a:off x="2949497" y="1201328"/>
            <a:ext cx="2871936" cy="3785652"/>
          </a:xfrm>
          <a:prstGeom prst="rect">
            <a:avLst/>
          </a:prstGeom>
          <a:solidFill>
            <a:srgbClr val="FFCC66"/>
          </a:solidFill>
        </p:spPr>
        <p:txBody>
          <a:bodyPr wrap="square" rtlCol="0">
            <a:spAutoFit/>
          </a:bodyPr>
          <a:lstStyle/>
          <a:p>
            <a:pPr algn="ctr"/>
            <a:r>
              <a:rPr lang="ja-JP" altLang="en-US" sz="2400" b="1" dirty="0">
                <a:latin typeface="+mn-ea"/>
                <a:ea typeface="+mn-ea"/>
              </a:rPr>
              <a:t>気候モデル</a:t>
            </a:r>
            <a:endParaRPr kumimoji="1" lang="en-US" altLang="ja-JP" sz="2400" b="1"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p:txBody>
      </p:sp>
      <p:sp>
        <p:nvSpPr>
          <p:cNvPr id="12" name="テキスト ボックス 11"/>
          <p:cNvSpPr txBox="1"/>
          <p:nvPr/>
        </p:nvSpPr>
        <p:spPr>
          <a:xfrm>
            <a:off x="96797" y="1201328"/>
            <a:ext cx="2772308" cy="3785652"/>
          </a:xfrm>
          <a:prstGeom prst="rect">
            <a:avLst/>
          </a:prstGeom>
          <a:solidFill>
            <a:srgbClr val="90ACE0"/>
          </a:solidFill>
        </p:spPr>
        <p:txBody>
          <a:bodyPr wrap="square" rtlCol="0">
            <a:spAutoFit/>
          </a:bodyPr>
          <a:lstStyle/>
          <a:p>
            <a:pPr algn="ctr"/>
            <a:r>
              <a:rPr kumimoji="1" lang="ja-JP" altLang="en-US" sz="2400" b="1" dirty="0" smtClean="0">
                <a:latin typeface="+mn-ea"/>
                <a:ea typeface="+mn-ea"/>
              </a:rPr>
              <a:t>排出シナリオ</a:t>
            </a:r>
            <a:endParaRPr kumimoji="1" lang="en-US" altLang="ja-JP" sz="2400" b="1"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a:p>
            <a:pPr algn="ctr"/>
            <a:endParaRPr lang="en-US" altLang="ja-JP" dirty="0">
              <a:latin typeface="+mn-ea"/>
              <a:ea typeface="+mn-ea"/>
            </a:endParaRPr>
          </a:p>
          <a:p>
            <a:pPr algn="ctr"/>
            <a:endParaRPr kumimoji="1" lang="en-US" altLang="ja-JP" dirty="0" smtClean="0">
              <a:latin typeface="+mn-ea"/>
              <a:ea typeface="+mn-ea"/>
            </a:endParaRPr>
          </a:p>
        </p:txBody>
      </p:sp>
      <p:sp>
        <p:nvSpPr>
          <p:cNvPr id="4" name="タイトル 3"/>
          <p:cNvSpPr>
            <a:spLocks noGrp="1"/>
          </p:cNvSpPr>
          <p:nvPr>
            <p:ph type="title"/>
          </p:nvPr>
        </p:nvSpPr>
        <p:spPr>
          <a:xfrm>
            <a:off x="-5930" y="188640"/>
            <a:ext cx="9144000" cy="692696"/>
          </a:xfrm>
        </p:spPr>
        <p:txBody>
          <a:bodyPr>
            <a:noAutofit/>
          </a:bodyPr>
          <a:lstStyle/>
          <a:p>
            <a:r>
              <a:rPr lang="ja-JP" altLang="en-US" sz="3200" b="1" dirty="0"/>
              <a:t>気候モデルを</a:t>
            </a:r>
            <a:r>
              <a:rPr lang="ja-JP" altLang="en-US" sz="3200" b="1" dirty="0" smtClean="0"/>
              <a:t>用いた温暖化</a:t>
            </a:r>
            <a:r>
              <a:rPr lang="ja-JP" altLang="en-US" sz="3200" b="1" dirty="0"/>
              <a:t>予測</a:t>
            </a:r>
            <a:r>
              <a:rPr lang="ja-JP" altLang="en-US" sz="3200" b="1" dirty="0" smtClean="0"/>
              <a:t>における不確実性</a:t>
            </a:r>
            <a:endParaRPr kumimoji="1" lang="ja-JP" altLang="en-US" sz="3200" b="1" dirty="0"/>
          </a:p>
        </p:txBody>
      </p:sp>
      <p:sp>
        <p:nvSpPr>
          <p:cNvPr id="20" name="テキスト プレースホルダー 19"/>
          <p:cNvSpPr>
            <a:spLocks noGrp="1"/>
          </p:cNvSpPr>
          <p:nvPr>
            <p:ph type="body" sz="quarter" idx="13"/>
          </p:nvPr>
        </p:nvSpPr>
        <p:spPr>
          <a:xfrm>
            <a:off x="312821" y="5482397"/>
            <a:ext cx="5328592" cy="1155535"/>
          </a:xfrm>
          <a:ln>
            <a:solidFill>
              <a:schemeClr val="bg1">
                <a:lumMod val="50000"/>
              </a:schemeClr>
            </a:solidFill>
            <a:prstDash val="dash"/>
          </a:ln>
        </p:spPr>
        <p:txBody>
          <a:bodyPr>
            <a:noAutofit/>
          </a:bodyPr>
          <a:lstStyle/>
          <a:p>
            <a:pPr marL="0" indent="0">
              <a:buNone/>
            </a:pPr>
            <a:r>
              <a:rPr kumimoji="1" lang="en-US" altLang="ja-JP" sz="1800" dirty="0" smtClean="0">
                <a:solidFill>
                  <a:srgbClr val="336600"/>
                </a:solidFill>
              </a:rPr>
              <a:t>Global, Large-scale: </a:t>
            </a:r>
            <a:r>
              <a:rPr kumimoji="1" lang="en-US" altLang="ja-JP" sz="1800" dirty="0" smtClean="0"/>
              <a:t>CMIP5</a:t>
            </a:r>
            <a:r>
              <a:rPr kumimoji="1" lang="ja-JP" altLang="en-US" sz="1800" dirty="0" smtClean="0"/>
              <a:t>実験</a:t>
            </a:r>
            <a:r>
              <a:rPr kumimoji="1" lang="en-US" altLang="ja-JP" sz="1800" dirty="0" smtClean="0"/>
              <a:t/>
            </a:r>
            <a:br>
              <a:rPr kumimoji="1" lang="en-US" altLang="ja-JP" sz="1800" dirty="0" smtClean="0"/>
            </a:br>
            <a:r>
              <a:rPr kumimoji="1" lang="en-US" altLang="ja-JP" sz="1800" dirty="0" smtClean="0">
                <a:solidFill>
                  <a:srgbClr val="336600"/>
                </a:solidFill>
              </a:rPr>
              <a:t>Extremes, Regional-scale: </a:t>
            </a:r>
            <a:r>
              <a:rPr lang="en-US" altLang="ja-JP" sz="1800" dirty="0" smtClean="0"/>
              <a:t>60km</a:t>
            </a:r>
            <a:r>
              <a:rPr lang="ja-JP" altLang="en-US" sz="1800" dirty="0" smtClean="0"/>
              <a:t>モデル実験</a:t>
            </a:r>
            <a:r>
              <a:rPr kumimoji="1" lang="en-US" altLang="ja-JP" sz="1800" dirty="0" smtClean="0">
                <a:solidFill>
                  <a:srgbClr val="336600"/>
                </a:solidFill>
              </a:rPr>
              <a:t/>
            </a:r>
            <a:br>
              <a:rPr kumimoji="1" lang="en-US" altLang="ja-JP" sz="1800" dirty="0" smtClean="0">
                <a:solidFill>
                  <a:srgbClr val="336600"/>
                </a:solidFill>
              </a:rPr>
            </a:br>
            <a:r>
              <a:rPr kumimoji="1" lang="en-US" altLang="ja-JP" sz="1800" dirty="0" smtClean="0"/>
              <a:t>  (</a:t>
            </a:r>
            <a:r>
              <a:rPr kumimoji="1" lang="ja-JP" altLang="en-US" sz="1800" dirty="0" smtClean="0"/>
              <a:t>創生</a:t>
            </a:r>
            <a:r>
              <a:rPr lang="ja-JP" altLang="en-US" sz="1800" dirty="0" smtClean="0"/>
              <a:t>プログラム、環境省</a:t>
            </a:r>
            <a:r>
              <a:rPr lang="ja-JP" altLang="en-US" sz="1800" dirty="0"/>
              <a:t>・気象庁 気候変動予測</a:t>
            </a:r>
            <a:r>
              <a:rPr lang="ja-JP" altLang="en-US" sz="1800" dirty="0" smtClean="0"/>
              <a:t>データ</a:t>
            </a:r>
            <a:r>
              <a:rPr lang="en-US" altLang="ja-JP" sz="1800" dirty="0" smtClean="0"/>
              <a:t>)</a:t>
            </a:r>
            <a:endParaRPr kumimoji="1" lang="ja-JP" altLang="en-US" sz="1800" dirty="0"/>
          </a:p>
        </p:txBody>
      </p:sp>
      <p:pic>
        <p:nvPicPr>
          <p:cNvPr id="5" name="Picture 2" descr="http://static.skepticalscience.com/pics/emissions-graph-rpc.PNG"/>
          <p:cNvPicPr>
            <a:picLocks noChangeAspect="1" noChangeArrowheads="1"/>
          </p:cNvPicPr>
          <p:nvPr/>
        </p:nvPicPr>
        <p:blipFill rotWithShape="1">
          <a:blip r:embed="rId2">
            <a:extLst>
              <a:ext uri="{28A0092B-C50C-407E-A947-70E740481C1C}">
                <a14:useLocalDpi xmlns:a14="http://schemas.microsoft.com/office/drawing/2010/main" val="0"/>
              </a:ext>
            </a:extLst>
          </a:blip>
          <a:srcRect r="68221"/>
          <a:stretch/>
        </p:blipFill>
        <p:spPr bwMode="auto">
          <a:xfrm>
            <a:off x="268088" y="1859889"/>
            <a:ext cx="2410303" cy="27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328" y="1837501"/>
            <a:ext cx="2626274" cy="279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5957530" y="5509007"/>
            <a:ext cx="2967797" cy="954107"/>
          </a:xfrm>
          <a:prstGeom prst="rect">
            <a:avLst/>
          </a:prstGeom>
          <a:solidFill>
            <a:srgbClr val="CCECFF"/>
          </a:solidFill>
          <a:ln w="69850" cap="rnd" cmpd="thickThin">
            <a:noFill/>
          </a:ln>
        </p:spPr>
        <p:txBody>
          <a:bodyPr wrap="square" rtlCol="0">
            <a:spAutoFit/>
          </a:bodyPr>
          <a:lstStyle/>
          <a:p>
            <a:r>
              <a:rPr lang="ja-JP" altLang="en-US" b="1" dirty="0" smtClean="0">
                <a:solidFill>
                  <a:srgbClr val="C00000"/>
                </a:solidFill>
                <a:latin typeface="+mn-lt"/>
                <a:ea typeface="+mn-ea"/>
              </a:rPr>
              <a:t>高解像度・大量アンサンブル</a:t>
            </a:r>
            <a:r>
              <a:rPr lang="ja-JP" altLang="en-US" b="0" dirty="0" smtClean="0">
                <a:solidFill>
                  <a:srgbClr val="000000"/>
                </a:solidFill>
                <a:latin typeface="+mn-lt"/>
                <a:ea typeface="+mn-ea"/>
              </a:rPr>
              <a:t>で統計情報が必要</a:t>
            </a:r>
            <a:r>
              <a:rPr lang="en-US" altLang="ja-JP" b="0" dirty="0" smtClean="0">
                <a:solidFill>
                  <a:srgbClr val="000000"/>
                </a:solidFill>
                <a:latin typeface="+mn-lt"/>
                <a:ea typeface="+mn-ea"/>
              </a:rPr>
              <a:t/>
            </a:r>
            <a:br>
              <a:rPr lang="en-US" altLang="ja-JP" b="0" dirty="0" smtClean="0">
                <a:solidFill>
                  <a:srgbClr val="000000"/>
                </a:solidFill>
                <a:latin typeface="+mn-lt"/>
                <a:ea typeface="+mn-ea"/>
              </a:rPr>
            </a:br>
            <a:r>
              <a:rPr lang="en-US" altLang="ja-JP" b="0" dirty="0" smtClean="0">
                <a:solidFill>
                  <a:srgbClr val="000000"/>
                </a:solidFill>
                <a:latin typeface="+mn-lt"/>
                <a:ea typeface="+mn-ea"/>
              </a:rPr>
              <a:t>               </a:t>
            </a:r>
            <a:r>
              <a:rPr lang="en-US" altLang="ja-JP" sz="2000" dirty="0" smtClean="0">
                <a:solidFill>
                  <a:srgbClr val="000000"/>
                </a:solidFill>
              </a:rPr>
              <a:t>= </a:t>
            </a:r>
            <a:r>
              <a:rPr lang="ja-JP" altLang="en-US" sz="2000" b="1" dirty="0">
                <a:solidFill>
                  <a:srgbClr val="000000"/>
                </a:solidFill>
              </a:rPr>
              <a:t>今回</a:t>
            </a:r>
            <a:r>
              <a:rPr lang="ja-JP" altLang="en-US" sz="2000" b="1" dirty="0" smtClean="0">
                <a:solidFill>
                  <a:srgbClr val="000000"/>
                </a:solidFill>
              </a:rPr>
              <a:t>のターゲット</a:t>
            </a:r>
            <a:endParaRPr lang="ja-JP" altLang="en-US" b="1" dirty="0">
              <a:solidFill>
                <a:srgbClr val="000000"/>
              </a:solidFill>
            </a:endParaRPr>
          </a:p>
        </p:txBody>
      </p:sp>
      <p:pic>
        <p:nvPicPr>
          <p:cNvPr id="19" name="Picture 4" descr="http://static.skepticalscience.com/pics/ghg-concentrations.PNG"/>
          <p:cNvPicPr>
            <a:picLocks noChangeAspect="1" noChangeArrowheads="1"/>
          </p:cNvPicPr>
          <p:nvPr/>
        </p:nvPicPr>
        <p:blipFill rotWithShape="1">
          <a:blip r:embed="rId4">
            <a:extLst>
              <a:ext uri="{28A0092B-C50C-407E-A947-70E740481C1C}">
                <a14:useLocalDpi xmlns:a14="http://schemas.microsoft.com/office/drawing/2010/main" val="0"/>
              </a:ext>
            </a:extLst>
          </a:blip>
          <a:srcRect l="84062" t="50804" b="23021"/>
          <a:stretch/>
        </p:blipFill>
        <p:spPr bwMode="auto">
          <a:xfrm>
            <a:off x="286424" y="1859888"/>
            <a:ext cx="1232865" cy="75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下矢印 9"/>
          <p:cNvSpPr/>
          <p:nvPr/>
        </p:nvSpPr>
        <p:spPr>
          <a:xfrm>
            <a:off x="2221033" y="5017752"/>
            <a:ext cx="648072" cy="468052"/>
          </a:xfrm>
          <a:prstGeom prst="down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下矢印 20"/>
          <p:cNvSpPr/>
          <p:nvPr/>
        </p:nvSpPr>
        <p:spPr>
          <a:xfrm>
            <a:off x="3049125" y="5017752"/>
            <a:ext cx="648072" cy="468052"/>
          </a:xfrm>
          <a:prstGeom prst="down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a:off x="7117393" y="5040955"/>
            <a:ext cx="648072" cy="468052"/>
          </a:xfrm>
          <a:prstGeom prst="downArrow">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4602470" y="4653025"/>
            <a:ext cx="1153321" cy="307777"/>
          </a:xfrm>
          <a:prstGeom prst="rect">
            <a:avLst/>
          </a:prstGeom>
          <a:noFill/>
        </p:spPr>
        <p:txBody>
          <a:bodyPr wrap="square" rtlCol="0">
            <a:spAutoFit/>
          </a:bodyPr>
          <a:lstStyle/>
          <a:p>
            <a:r>
              <a:rPr kumimoji="1" lang="en-US" altLang="ja-JP" sz="1400" dirty="0" smtClean="0"/>
              <a:t>(IPCC AR5)</a:t>
            </a:r>
            <a:endParaRPr kumimoji="1" lang="ja-JP" altLang="en-US" sz="1400" dirty="0"/>
          </a:p>
        </p:txBody>
      </p:sp>
      <p:pic>
        <p:nvPicPr>
          <p:cNvPr id="3" name="図 2" descr="画面の領域"/>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616" y="1837501"/>
            <a:ext cx="2621626" cy="1631234"/>
          </a:xfrm>
          <a:prstGeom prst="rect">
            <a:avLst/>
          </a:prstGeom>
        </p:spPr>
      </p:pic>
      <p:sp>
        <p:nvSpPr>
          <p:cNvPr id="18" name="テキスト ボックス 17"/>
          <p:cNvSpPr txBox="1"/>
          <p:nvPr/>
        </p:nvSpPr>
        <p:spPr>
          <a:xfrm>
            <a:off x="7654364" y="3483365"/>
            <a:ext cx="1336968" cy="307777"/>
          </a:xfrm>
          <a:prstGeom prst="rect">
            <a:avLst/>
          </a:prstGeom>
          <a:noFill/>
        </p:spPr>
        <p:txBody>
          <a:bodyPr wrap="square" rtlCol="0">
            <a:spAutoFit/>
          </a:bodyPr>
          <a:lstStyle/>
          <a:p>
            <a:r>
              <a:rPr kumimoji="1" lang="en-US" altLang="ja-JP" sz="1400" dirty="0" smtClean="0"/>
              <a:t>(</a:t>
            </a:r>
            <a:r>
              <a:rPr kumimoji="1" lang="en-US" altLang="ja-JP" sz="1400" dirty="0" err="1" smtClean="0"/>
              <a:t>Xie</a:t>
            </a:r>
            <a:r>
              <a:rPr kumimoji="1" lang="en-US" altLang="ja-JP" sz="1400" dirty="0" smtClean="0"/>
              <a:t> et al. 2015)</a:t>
            </a:r>
            <a:endParaRPr kumimoji="1" lang="ja-JP" altLang="en-US" sz="1400" dirty="0"/>
          </a:p>
        </p:txBody>
      </p:sp>
      <p:sp>
        <p:nvSpPr>
          <p:cNvPr id="7" name="角丸四角形 6"/>
          <p:cNvSpPr/>
          <p:nvPr/>
        </p:nvSpPr>
        <p:spPr>
          <a:xfrm flipH="1" flipV="1">
            <a:off x="5821431" y="1052736"/>
            <a:ext cx="3169899" cy="561662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46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88" y="260648"/>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37931725" indent="-37474525"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400" eaLnBrk="1" hangingPunct="1"/>
            <a:r>
              <a:rPr lang="ja-JP" altLang="en-US" sz="3200" b="1" dirty="0">
                <a:latin typeface="Calibri" pitchFamily="34" charset="0"/>
              </a:rPr>
              <a:t>将来</a:t>
            </a:r>
            <a:r>
              <a:rPr lang="ja-JP" altLang="en-US" sz="3200" b="1" dirty="0" smtClean="0">
                <a:latin typeface="Calibri" pitchFamily="34" charset="0"/>
              </a:rPr>
              <a:t>変化の不確実性とその要因：海面</a:t>
            </a:r>
            <a:r>
              <a:rPr lang="ja-JP" altLang="en-US" sz="3200" b="1" dirty="0">
                <a:latin typeface="Calibri" pitchFamily="34" charset="0"/>
              </a:rPr>
              <a:t>気圧</a:t>
            </a:r>
            <a:r>
              <a:rPr lang="ja-JP" altLang="en-US" sz="3200" b="1" dirty="0" smtClean="0">
                <a:latin typeface="Calibri" pitchFamily="34" charset="0"/>
              </a:rPr>
              <a:t>（</a:t>
            </a:r>
            <a:r>
              <a:rPr lang="en-US" altLang="ja-JP" sz="3200" b="1" dirty="0" smtClean="0">
                <a:latin typeface="Calibri" pitchFamily="34" charset="0"/>
              </a:rPr>
              <a:t>7</a:t>
            </a:r>
            <a:r>
              <a:rPr lang="en-US" altLang="ja-JP" sz="3200" b="1" dirty="0">
                <a:latin typeface="Calibri" pitchFamily="34" charset="0"/>
              </a:rPr>
              <a:t>-</a:t>
            </a:r>
            <a:r>
              <a:rPr lang="en-US" altLang="ja-JP" sz="3200" b="1" dirty="0" smtClean="0">
                <a:latin typeface="Calibri" pitchFamily="34" charset="0"/>
              </a:rPr>
              <a:t>8</a:t>
            </a:r>
            <a:r>
              <a:rPr lang="ja-JP" altLang="en-US" sz="3200" b="1" dirty="0" smtClean="0">
                <a:latin typeface="Calibri" pitchFamily="34" charset="0"/>
              </a:rPr>
              <a:t>月）</a:t>
            </a:r>
            <a:endParaRPr lang="ja-JP" altLang="en-US" sz="3200" b="1" dirty="0">
              <a:latin typeface="Calibri" pitchFamily="34" charset="0"/>
            </a:endParaRPr>
          </a:p>
        </p:txBody>
      </p:sp>
      <p:sp>
        <p:nvSpPr>
          <p:cNvPr id="8" name="テキスト ボックス 7"/>
          <p:cNvSpPr txBox="1"/>
          <p:nvPr/>
        </p:nvSpPr>
        <p:spPr>
          <a:xfrm>
            <a:off x="633246" y="5782404"/>
            <a:ext cx="8174033" cy="707886"/>
          </a:xfrm>
          <a:prstGeom prst="rect">
            <a:avLst/>
          </a:prstGeom>
          <a:noFill/>
        </p:spPr>
        <p:txBody>
          <a:bodyPr wrap="none" rtlCol="0">
            <a:spAutoFit/>
          </a:bodyPr>
          <a:lstStyle/>
          <a:p>
            <a:pPr marL="285750" indent="-285750">
              <a:buFont typeface="Arial" panose="020B0604020202020204" pitchFamily="34" charset="0"/>
              <a:buChar char="•"/>
            </a:pPr>
            <a:r>
              <a:rPr lang="ja-JP" altLang="en-US" sz="2000" dirty="0"/>
              <a:t>太平洋</a:t>
            </a:r>
            <a:r>
              <a:rPr lang="ja-JP" altLang="en-US" sz="2000" dirty="0" smtClean="0"/>
              <a:t>高気圧</a:t>
            </a:r>
            <a:r>
              <a:rPr lang="ja-JP" altLang="en-US" sz="2000" dirty="0"/>
              <a:t>が</a:t>
            </a:r>
            <a:r>
              <a:rPr lang="ja-JP" altLang="en-US" sz="2000" dirty="0" smtClean="0"/>
              <a:t>中緯度で弱化、亜熱帯での強化する傾向はロバスト。</a:t>
            </a:r>
            <a:endParaRPr lang="en-US" altLang="ja-JP" sz="2000" dirty="0" smtClean="0"/>
          </a:p>
          <a:p>
            <a:pPr marL="285750" indent="-285750">
              <a:buFont typeface="Arial" panose="020B0604020202020204" pitchFamily="34" charset="0"/>
              <a:buChar char="•"/>
            </a:pPr>
            <a:r>
              <a:rPr kumimoji="1" lang="ja-JP" altLang="en-US" sz="2000" dirty="0" smtClean="0"/>
              <a:t>メンバー間ばらつきの多くは将来の海面水温パターンの違いに起因。</a:t>
            </a:r>
            <a:endParaRPr kumimoji="1" lang="ja-JP" altLang="en-US" sz="2000" dirty="0"/>
          </a:p>
        </p:txBody>
      </p:sp>
      <p:sp>
        <p:nvSpPr>
          <p:cNvPr id="2" name="テキスト ボックス 1"/>
          <p:cNvSpPr txBox="1"/>
          <p:nvPr/>
        </p:nvSpPr>
        <p:spPr>
          <a:xfrm>
            <a:off x="5361135" y="3429000"/>
            <a:ext cx="3571365" cy="830997"/>
          </a:xfrm>
          <a:prstGeom prst="rect">
            <a:avLst/>
          </a:prstGeom>
          <a:noFill/>
        </p:spPr>
        <p:txBody>
          <a:bodyPr wrap="square" rtlCol="0">
            <a:spAutoFit/>
          </a:bodyPr>
          <a:lstStyle/>
          <a:p>
            <a:r>
              <a:rPr kumimoji="1" lang="en-US" altLang="ja-JP" sz="1600" dirty="0" smtClean="0"/>
              <a:t>(a)</a:t>
            </a:r>
            <a:r>
              <a:rPr kumimoji="1" lang="ja-JP" altLang="en-US" sz="1600" dirty="0" smtClean="0"/>
              <a:t>の斜線：　アンサンブル平均変化が</a:t>
            </a:r>
            <a:r>
              <a:rPr lang="ja-JP" altLang="en-US" sz="1600" dirty="0" smtClean="0"/>
              <a:t>メンバー間ばらつきよりも大きい（</a:t>
            </a:r>
            <a:r>
              <a:rPr lang="en-US" altLang="ja-JP" sz="1600" dirty="0" smtClean="0"/>
              <a:t>S/N</a:t>
            </a:r>
            <a:r>
              <a:rPr lang="ja-JP" altLang="en-US" sz="1600" dirty="0" smtClean="0"/>
              <a:t>比が</a:t>
            </a:r>
            <a:r>
              <a:rPr lang="en-US" altLang="ja-JP" sz="1600" dirty="0" smtClean="0"/>
              <a:t>1</a:t>
            </a:r>
            <a:r>
              <a:rPr lang="ja-JP" altLang="en-US" sz="1600" dirty="0" smtClean="0"/>
              <a:t>以上）領域</a:t>
            </a:r>
            <a:endParaRPr kumimoji="1" lang="ja-JP" altLang="en-US" sz="1600" dirty="0"/>
          </a:p>
        </p:txBody>
      </p:sp>
      <p:sp>
        <p:nvSpPr>
          <p:cNvPr id="9" name="テキスト ボックス 8"/>
          <p:cNvSpPr txBox="1"/>
          <p:nvPr/>
        </p:nvSpPr>
        <p:spPr>
          <a:xfrm>
            <a:off x="5292080" y="1628800"/>
            <a:ext cx="3765684" cy="1323439"/>
          </a:xfrm>
          <a:prstGeom prst="rect">
            <a:avLst/>
          </a:prstGeom>
          <a:noFill/>
        </p:spPr>
        <p:txBody>
          <a:bodyPr wrap="square" rtlCol="0">
            <a:spAutoFit/>
          </a:bodyPr>
          <a:lstStyle/>
          <a:p>
            <a:pPr marL="342900" indent="-342900">
              <a:buAutoNum type="alphaLcParenBoth"/>
            </a:pPr>
            <a:r>
              <a:rPr lang="ja-JP" altLang="en-US" sz="1600" dirty="0" smtClean="0"/>
              <a:t>アンサンブル平均</a:t>
            </a:r>
            <a:r>
              <a:rPr kumimoji="1" lang="ja-JP" altLang="en-US" sz="1600" dirty="0" smtClean="0"/>
              <a:t>変化</a:t>
            </a:r>
            <a:endParaRPr lang="en-US" altLang="ja-JP" sz="1600" dirty="0"/>
          </a:p>
          <a:p>
            <a:pPr marL="342900" indent="-342900">
              <a:buAutoNum type="alphaLcParenBoth"/>
            </a:pPr>
            <a:r>
              <a:rPr lang="ja-JP" altLang="en-US" sz="1600" dirty="0" smtClean="0"/>
              <a:t>メンバー間ばらつき（</a:t>
            </a:r>
            <a:r>
              <a:rPr lang="en-US" altLang="ja-JP" sz="1600" b="1" dirty="0"/>
              <a:t>σ</a:t>
            </a:r>
            <a:r>
              <a:rPr lang="ja-JP" altLang="en-US" sz="1600" dirty="0" smtClean="0"/>
              <a:t>）</a:t>
            </a:r>
            <a:endParaRPr lang="en-US" altLang="ja-JP" sz="1600" dirty="0" smtClean="0"/>
          </a:p>
          <a:p>
            <a:pPr marL="342900" indent="-342900">
              <a:buAutoNum type="alphaLcParenBoth"/>
            </a:pPr>
            <a:r>
              <a:rPr kumimoji="1" lang="ja-JP" altLang="en-US" sz="1600" dirty="0" smtClean="0"/>
              <a:t>将来の</a:t>
            </a:r>
            <a:r>
              <a:rPr kumimoji="1" lang="en-US" altLang="ja-JP" sz="1600" dirty="0" smtClean="0"/>
              <a:t>ΔSST</a:t>
            </a:r>
            <a:r>
              <a:rPr kumimoji="1" lang="ja-JP" altLang="en-US" sz="1600" dirty="0" smtClean="0"/>
              <a:t>パターンの違いに起因するばらつき（</a:t>
            </a:r>
            <a:r>
              <a:rPr kumimoji="1" lang="en-US" altLang="ja-JP" sz="1600" b="1" dirty="0" err="1" smtClean="0"/>
              <a:t>σ</a:t>
            </a:r>
            <a:r>
              <a:rPr kumimoji="1" lang="en-US" altLang="ja-JP" sz="1600" b="1" baseline="-25000" dirty="0" err="1" smtClean="0"/>
              <a:t>ΔSST</a:t>
            </a:r>
            <a:r>
              <a:rPr kumimoji="1" lang="ja-JP" altLang="en-US" sz="1600" dirty="0" smtClean="0"/>
              <a:t>）</a:t>
            </a:r>
            <a:endParaRPr kumimoji="1" lang="en-US" altLang="ja-JP" sz="1600" dirty="0" smtClean="0"/>
          </a:p>
          <a:p>
            <a:pPr marL="342900" indent="-342900">
              <a:buAutoNum type="alphaLcParenBoth"/>
            </a:pPr>
            <a:r>
              <a:rPr kumimoji="1" lang="ja-JP" altLang="en-US" sz="1600" dirty="0" smtClean="0"/>
              <a:t>その他のばらつき（</a:t>
            </a:r>
            <a:r>
              <a:rPr kumimoji="1" lang="en-US" altLang="ja-JP" sz="1600" b="1" dirty="0" smtClean="0"/>
              <a:t>σ</a:t>
            </a:r>
            <a:r>
              <a:rPr kumimoji="1" lang="en-US" altLang="ja-JP" sz="1600" b="1" baseline="-25000" dirty="0" smtClean="0"/>
              <a:t>e</a:t>
            </a:r>
            <a:r>
              <a:rPr kumimoji="1" lang="ja-JP" altLang="en-US" sz="1600" dirty="0" smtClean="0"/>
              <a:t>）</a:t>
            </a:r>
            <a:endParaRPr kumimoji="1" lang="ja-JP" altLang="en-US" sz="1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63" y="1052736"/>
            <a:ext cx="4875276" cy="4437888"/>
          </a:xfrm>
          <a:prstGeom prst="rect">
            <a:avLst/>
          </a:prstGeom>
        </p:spPr>
      </p:pic>
    </p:spTree>
    <p:extLst>
      <p:ext uri="{BB962C8B-B14F-4D97-AF65-F5344CB8AC3E}">
        <p14:creationId xmlns:p14="http://schemas.microsoft.com/office/powerpoint/2010/main" val="1458852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052736"/>
            <a:ext cx="8784976" cy="5632311"/>
          </a:xfrm>
          <a:prstGeom prst="rect">
            <a:avLst/>
          </a:prstGeom>
          <a:noFill/>
        </p:spPr>
        <p:txBody>
          <a:bodyPr wrap="square" rtlCol="0">
            <a:spAutoFit/>
          </a:bodyPr>
          <a:lstStyle/>
          <a:p>
            <a:r>
              <a:rPr lang="ja-JP" altLang="en-US" sz="2800" b="1" dirty="0" smtClean="0"/>
              <a:t>現在気候</a:t>
            </a:r>
            <a:endParaRPr lang="en-US" altLang="ja-JP" sz="2800" b="1" dirty="0" smtClean="0"/>
          </a:p>
          <a:p>
            <a:pPr marL="800100" lvl="1" indent="-342900">
              <a:buFont typeface="Arial" panose="020B0604020202020204" pitchFamily="34" charset="0"/>
              <a:buChar char="•"/>
            </a:pPr>
            <a:r>
              <a:rPr lang="ja-JP" altLang="en-US" sz="2000" dirty="0" smtClean="0"/>
              <a:t>夏季東アジアの降水量と大気循環は現実的</a:t>
            </a:r>
            <a:r>
              <a:rPr lang="ja-JP" altLang="en-US" sz="2000" dirty="0"/>
              <a:t>に</a:t>
            </a:r>
            <a:r>
              <a:rPr lang="ja-JP" altLang="en-US" sz="2000" dirty="0" smtClean="0"/>
              <a:t>再現されている。</a:t>
            </a:r>
            <a:endParaRPr lang="en-US" altLang="ja-JP" sz="2000" dirty="0" smtClean="0"/>
          </a:p>
          <a:p>
            <a:pPr marL="800100" lvl="1" indent="-342900">
              <a:buFont typeface="Arial" panose="020B0604020202020204" pitchFamily="34" charset="0"/>
              <a:buChar char="•"/>
            </a:pPr>
            <a:r>
              <a:rPr lang="en-US" altLang="ja-JP" sz="2000" dirty="0" smtClean="0"/>
              <a:t>R1d</a:t>
            </a:r>
            <a:r>
              <a:rPr lang="ja-JP" altLang="en-US" sz="2000" dirty="0" smtClean="0"/>
              <a:t>などの強い降水も現実的に再現されている。</a:t>
            </a:r>
            <a:endParaRPr lang="en-US" altLang="ja-JP" sz="2000" dirty="0" smtClean="0"/>
          </a:p>
          <a:p>
            <a:pPr marL="800100" lvl="1" indent="-342900">
              <a:buFont typeface="Arial" panose="020B0604020202020204" pitchFamily="34" charset="0"/>
              <a:buChar char="•"/>
            </a:pPr>
            <a:endParaRPr lang="en-US" altLang="ja-JP" sz="2400" b="1" dirty="0"/>
          </a:p>
          <a:p>
            <a:r>
              <a:rPr lang="ja-JP" altLang="en-US" sz="2800" b="1" dirty="0" smtClean="0"/>
              <a:t>将来変化</a:t>
            </a:r>
            <a:endParaRPr lang="en-US" altLang="ja-JP" sz="2000" dirty="0"/>
          </a:p>
          <a:p>
            <a:r>
              <a:rPr lang="ja-JP" altLang="en-US" sz="2000" dirty="0" smtClean="0"/>
              <a:t>＜降水＞</a:t>
            </a:r>
            <a:endParaRPr lang="en-US" altLang="ja-JP" sz="2000" dirty="0" smtClean="0"/>
          </a:p>
          <a:p>
            <a:pPr marL="742950" lvl="1" indent="-285750">
              <a:buFont typeface="Arial" panose="020B0604020202020204" pitchFamily="34" charset="0"/>
              <a:buChar char="•"/>
            </a:pPr>
            <a:r>
              <a:rPr lang="ja-JP" altLang="en-US" sz="2000" dirty="0"/>
              <a:t>極端</a:t>
            </a:r>
            <a:r>
              <a:rPr lang="ja-JP" altLang="en-US" sz="2000" dirty="0" smtClean="0"/>
              <a:t>降水は、降水量よりも大きな割合で増加し、東アジア</a:t>
            </a:r>
            <a:r>
              <a:rPr lang="ja-JP" altLang="en-US" sz="2000" dirty="0"/>
              <a:t>のほとんどの地域</a:t>
            </a:r>
            <a:r>
              <a:rPr lang="ja-JP" altLang="en-US" sz="2000" dirty="0" smtClean="0"/>
              <a:t>で増加傾向がロバスト。</a:t>
            </a:r>
            <a:endParaRPr lang="en-US" altLang="ja-JP" sz="2000" dirty="0"/>
          </a:p>
          <a:p>
            <a:pPr marL="742950" lvl="1" indent="-285750">
              <a:buFont typeface="Arial" panose="020B0604020202020204" pitchFamily="34" charset="0"/>
              <a:buChar char="•"/>
            </a:pPr>
            <a:r>
              <a:rPr lang="ja-JP" altLang="en-US" sz="2000" dirty="0" smtClean="0"/>
              <a:t>極端降水</a:t>
            </a:r>
            <a:r>
              <a:rPr lang="ja-JP" altLang="en-US" sz="2000" dirty="0"/>
              <a:t>の増加率は時間スケールが短かくなるほど大きく、その変化の仕方は</a:t>
            </a:r>
            <a:r>
              <a:rPr lang="en-US" altLang="ja-JP" sz="2000" dirty="0"/>
              <a:t>d4PDF</a:t>
            </a:r>
            <a:r>
              <a:rPr lang="ja-JP" altLang="en-US" sz="2000" dirty="0"/>
              <a:t>は</a:t>
            </a:r>
            <a:r>
              <a:rPr lang="en-US" altLang="ja-JP" sz="2000" dirty="0"/>
              <a:t>CMIP5</a:t>
            </a:r>
            <a:r>
              <a:rPr lang="ja-JP" altLang="en-US" sz="2000" dirty="0"/>
              <a:t>よりも大きい</a:t>
            </a:r>
            <a:r>
              <a:rPr lang="ja-JP" altLang="en-US" sz="2000" dirty="0" smtClean="0"/>
              <a:t>。（高解像度モデルの影響もある？）</a:t>
            </a:r>
            <a:endParaRPr lang="en-US" altLang="ja-JP" sz="2000" dirty="0" smtClean="0"/>
          </a:p>
          <a:p>
            <a:pPr marL="741600" lvl="1" indent="-284400">
              <a:buFont typeface="Arial" panose="020B0604020202020204" pitchFamily="34" charset="0"/>
              <a:buChar char="•"/>
            </a:pPr>
            <a:r>
              <a:rPr lang="ja-JP" altLang="en-US" sz="2000" dirty="0" smtClean="0"/>
              <a:t>極端降水変化のメンバー間ばらつきにおいて、日本</a:t>
            </a:r>
            <a:r>
              <a:rPr lang="ja-JP" altLang="en-US" sz="2000" dirty="0"/>
              <a:t>付近で</a:t>
            </a:r>
            <a:r>
              <a:rPr lang="ja-JP" altLang="en-US" sz="2000" dirty="0" smtClean="0"/>
              <a:t>は将来の海面</a:t>
            </a:r>
            <a:r>
              <a:rPr lang="ja-JP" altLang="en-US" sz="2000" dirty="0"/>
              <a:t>水温パターン</a:t>
            </a:r>
            <a:r>
              <a:rPr lang="ja-JP" altLang="en-US" sz="2000" dirty="0" smtClean="0"/>
              <a:t>の違いの影響が大きい一方、中国大陸ではその影響は小さい。</a:t>
            </a:r>
            <a:endParaRPr lang="en-US" altLang="ja-JP" sz="2000" dirty="0" smtClean="0"/>
          </a:p>
          <a:p>
            <a:r>
              <a:rPr lang="ja-JP" altLang="en-US" sz="2000" dirty="0" smtClean="0"/>
              <a:t>＜ヤマセに関わる循環場＞</a:t>
            </a:r>
            <a:endParaRPr lang="en-US" altLang="ja-JP" sz="2000" dirty="0" smtClean="0"/>
          </a:p>
          <a:p>
            <a:pPr marL="742950" lvl="1" indent="-285750">
              <a:buFont typeface="Arial" panose="020B0604020202020204" pitchFamily="34" charset="0"/>
              <a:buChar char="•"/>
            </a:pPr>
            <a:r>
              <a:rPr lang="ja-JP" altLang="en-US" sz="2000" dirty="0"/>
              <a:t>太平洋高気圧が中緯度で</a:t>
            </a:r>
            <a:r>
              <a:rPr lang="ja-JP" altLang="en-US" sz="2000" dirty="0" smtClean="0"/>
              <a:t>弱化する</a:t>
            </a:r>
            <a:r>
              <a:rPr lang="ja-JP" altLang="en-US" sz="2000" dirty="0"/>
              <a:t>傾向はロバスト</a:t>
            </a:r>
            <a:r>
              <a:rPr lang="ja-JP" altLang="en-US" sz="2000" dirty="0" smtClean="0"/>
              <a:t>。</a:t>
            </a:r>
            <a:endParaRPr lang="en-US" altLang="ja-JP" sz="2000" dirty="0"/>
          </a:p>
          <a:p>
            <a:pPr marL="742950" lvl="1" indent="-285750">
              <a:buFont typeface="Arial" panose="020B0604020202020204" pitchFamily="34" charset="0"/>
              <a:buChar char="•"/>
            </a:pPr>
            <a:r>
              <a:rPr lang="ja-JP" altLang="en-US" sz="2000" dirty="0" smtClean="0"/>
              <a:t>将来</a:t>
            </a:r>
            <a:r>
              <a:rPr lang="ja-JP" altLang="en-US" sz="2000" dirty="0"/>
              <a:t>の海面水温パターンの違い</a:t>
            </a:r>
            <a:r>
              <a:rPr lang="ja-JP" altLang="en-US" sz="2000" dirty="0" smtClean="0"/>
              <a:t>が</a:t>
            </a:r>
            <a:r>
              <a:rPr lang="ja-JP" altLang="en-US" sz="2000" dirty="0"/>
              <a:t>大きな</a:t>
            </a:r>
            <a:r>
              <a:rPr lang="ja-JP" altLang="en-US" sz="2000" dirty="0" smtClean="0"/>
              <a:t>予測</a:t>
            </a:r>
            <a:r>
              <a:rPr lang="ja-JP" altLang="en-US" sz="2000" dirty="0"/>
              <a:t>不確実性を</a:t>
            </a:r>
            <a:r>
              <a:rPr lang="ja-JP" altLang="en-US" sz="2000" dirty="0" smtClean="0"/>
              <a:t>もたらす。</a:t>
            </a:r>
            <a:endParaRPr lang="en-US" altLang="ja-JP" sz="2000" dirty="0" smtClean="0"/>
          </a:p>
          <a:p>
            <a:pPr marL="742950" lvl="1" indent="-285750">
              <a:buFont typeface="Arial" panose="020B0604020202020204" pitchFamily="34" charset="0"/>
              <a:buChar char="•"/>
            </a:pPr>
            <a:endParaRPr lang="en-US" altLang="ja-JP" sz="2000" dirty="0"/>
          </a:p>
        </p:txBody>
      </p:sp>
      <p:sp>
        <p:nvSpPr>
          <p:cNvPr id="3" name="テキスト ボックス 2"/>
          <p:cNvSpPr txBox="1"/>
          <p:nvPr/>
        </p:nvSpPr>
        <p:spPr>
          <a:xfrm>
            <a:off x="0" y="116632"/>
            <a:ext cx="9144000" cy="707886"/>
          </a:xfrm>
          <a:prstGeom prst="rect">
            <a:avLst/>
          </a:prstGeom>
          <a:noFill/>
        </p:spPr>
        <p:txBody>
          <a:bodyPr wrap="square" rtlCol="0">
            <a:spAutoFit/>
          </a:bodyPr>
          <a:lstStyle/>
          <a:p>
            <a:pPr algn="ctr"/>
            <a:r>
              <a:rPr kumimoji="1" lang="ja-JP" altLang="en-US" sz="4000" b="1" dirty="0" smtClean="0"/>
              <a:t>まとめ</a:t>
            </a:r>
            <a:endParaRPr kumimoji="1" lang="ja-JP" altLang="en-US" sz="4000" b="1" dirty="0"/>
          </a:p>
        </p:txBody>
      </p:sp>
    </p:spTree>
    <p:extLst>
      <p:ext uri="{BB962C8B-B14F-4D97-AF65-F5344CB8AC3E}">
        <p14:creationId xmlns:p14="http://schemas.microsoft.com/office/powerpoint/2010/main" val="339303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14" y="8814"/>
            <a:ext cx="8229600" cy="827898"/>
          </a:xfrm>
        </p:spPr>
        <p:txBody>
          <a:bodyPr>
            <a:normAutofit/>
          </a:bodyPr>
          <a:lstStyle/>
          <a:p>
            <a:pPr algn="l"/>
            <a:r>
              <a:rPr lang="en-US" altLang="ja-JP" dirty="0">
                <a:solidFill>
                  <a:srgbClr val="FF0000"/>
                </a:solidFill>
              </a:rPr>
              <a:t>d4PDF</a:t>
            </a:r>
            <a:r>
              <a:rPr lang="ja-JP" altLang="en-US" dirty="0">
                <a:solidFill>
                  <a:srgbClr val="FF0000"/>
                </a:solidFill>
              </a:rPr>
              <a:t>を</a:t>
            </a:r>
            <a:r>
              <a:rPr lang="en-US" altLang="ja-JP" dirty="0" smtClean="0">
                <a:solidFill>
                  <a:srgbClr val="FF0000"/>
                </a:solidFill>
              </a:rPr>
              <a:t>DIAS</a:t>
            </a:r>
            <a:r>
              <a:rPr lang="ja-JP" altLang="en-US" dirty="0" smtClean="0">
                <a:solidFill>
                  <a:srgbClr val="FF0000"/>
                </a:solidFill>
              </a:rPr>
              <a:t>で公開中</a:t>
            </a:r>
            <a:endParaRPr kumimoji="1" lang="ja-JP" altLang="en-US" dirty="0">
              <a:solidFill>
                <a:srgbClr val="FF0000"/>
              </a:solidFill>
            </a:endParaRPr>
          </a:p>
        </p:txBody>
      </p:sp>
      <p:sp>
        <p:nvSpPr>
          <p:cNvPr id="7" name="テキスト ボックス 6"/>
          <p:cNvSpPr txBox="1"/>
          <p:nvPr/>
        </p:nvSpPr>
        <p:spPr>
          <a:xfrm>
            <a:off x="144015" y="1258797"/>
            <a:ext cx="7373204" cy="461665"/>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400" dirty="0" smtClean="0"/>
              <a:t>全球モデル（</a:t>
            </a:r>
            <a:r>
              <a:rPr kumimoji="1" lang="en-US" altLang="ja-JP" sz="2400" dirty="0" smtClean="0"/>
              <a:t>754 </a:t>
            </a:r>
            <a:r>
              <a:rPr kumimoji="1" lang="en-US" altLang="ja-JP" sz="2400" dirty="0" err="1" smtClean="0"/>
              <a:t>TiB</a:t>
            </a:r>
            <a:r>
              <a:rPr kumimoji="1" lang="ja-JP" altLang="en-US" sz="2400" dirty="0" err="1" smtClean="0"/>
              <a:t>、</a:t>
            </a:r>
            <a:r>
              <a:rPr kumimoji="1" lang="ja-JP" altLang="en-US" sz="2400" dirty="0" smtClean="0"/>
              <a:t>内</a:t>
            </a:r>
            <a:r>
              <a:rPr kumimoji="1" lang="en-US" altLang="ja-JP" sz="2400" dirty="0" smtClean="0"/>
              <a:t>144TiB</a:t>
            </a:r>
            <a:r>
              <a:rPr kumimoji="1" lang="ja-JP" altLang="en-US" sz="2400" dirty="0" smtClean="0"/>
              <a:t>を公開</a:t>
            </a:r>
            <a:r>
              <a:rPr lang="ja-JP" altLang="en-US" sz="2400" dirty="0"/>
              <a:t>中</a:t>
            </a:r>
            <a:r>
              <a:rPr kumimoji="1" lang="ja-JP" altLang="en-US" sz="2400" dirty="0" smtClean="0"/>
              <a:t>）</a:t>
            </a:r>
            <a:endParaRPr kumimoji="1" lang="ja-JP" altLang="en-US" sz="2400" dirty="0"/>
          </a:p>
        </p:txBody>
      </p:sp>
      <p:sp>
        <p:nvSpPr>
          <p:cNvPr id="8" name="テキスト ボックス 7"/>
          <p:cNvSpPr txBox="1"/>
          <p:nvPr/>
        </p:nvSpPr>
        <p:spPr>
          <a:xfrm>
            <a:off x="144015" y="3707069"/>
            <a:ext cx="8372664" cy="461665"/>
          </a:xfrm>
          <a:prstGeom prst="rect">
            <a:avLst/>
          </a:prstGeom>
          <a:noFill/>
        </p:spPr>
        <p:txBody>
          <a:bodyPr wrap="square" rtlCol="0">
            <a:spAutoFit/>
          </a:bodyPr>
          <a:lstStyle/>
          <a:p>
            <a:pPr marL="342900" indent="-342900">
              <a:buFont typeface="Wingdings" panose="05000000000000000000" pitchFamily="2" charset="2"/>
              <a:buChar char="n"/>
            </a:pPr>
            <a:r>
              <a:rPr lang="ja-JP" altLang="en-US" sz="2400" dirty="0"/>
              <a:t>領域</a:t>
            </a:r>
            <a:r>
              <a:rPr kumimoji="1" lang="ja-JP" altLang="en-US" sz="2400" dirty="0" smtClean="0"/>
              <a:t>モデル（</a:t>
            </a:r>
            <a:r>
              <a:rPr kumimoji="1" lang="en-US" altLang="ja-JP" sz="2400" dirty="0" smtClean="0"/>
              <a:t>652TiB</a:t>
            </a:r>
            <a:r>
              <a:rPr kumimoji="1" lang="ja-JP" altLang="en-US" sz="2400" dirty="0" err="1" smtClean="0"/>
              <a:t>、</a:t>
            </a:r>
            <a:r>
              <a:rPr kumimoji="1" lang="ja-JP" altLang="en-US" sz="2400" dirty="0" smtClean="0"/>
              <a:t>内</a:t>
            </a:r>
            <a:r>
              <a:rPr kumimoji="1" lang="en-US" altLang="ja-JP" sz="2400" dirty="0" smtClean="0"/>
              <a:t>61TiB</a:t>
            </a:r>
            <a:r>
              <a:rPr kumimoji="1" lang="ja-JP" altLang="en-US" sz="2400" dirty="0" smtClean="0"/>
              <a:t>を公開中）</a:t>
            </a:r>
            <a:endParaRPr kumimoji="1" lang="ja-JP" altLang="en-US" sz="2400" dirty="0"/>
          </a:p>
        </p:txBody>
      </p:sp>
      <p:graphicFrame>
        <p:nvGraphicFramePr>
          <p:cNvPr id="9" name="表 8"/>
          <p:cNvGraphicFramePr>
            <a:graphicFrameLocks noGrp="1"/>
          </p:cNvGraphicFramePr>
          <p:nvPr>
            <p:extLst>
              <p:ext uri="{D42A27DB-BD31-4B8C-83A1-F6EECF244321}">
                <p14:modId xmlns:p14="http://schemas.microsoft.com/office/powerpoint/2010/main" val="3078103744"/>
              </p:ext>
            </p:extLst>
          </p:nvPr>
        </p:nvGraphicFramePr>
        <p:xfrm>
          <a:off x="395535" y="1762994"/>
          <a:ext cx="5039387" cy="1584960"/>
        </p:xfrm>
        <a:graphic>
          <a:graphicData uri="http://schemas.openxmlformats.org/drawingml/2006/table">
            <a:tbl>
              <a:tblPr firstRow="1" bandRow="1">
                <a:tableStyleId>{5C22544A-7EE6-4342-B048-85BDC9FD1C3A}</a:tableStyleId>
              </a:tblPr>
              <a:tblGrid>
                <a:gridCol w="2274516"/>
                <a:gridCol w="1391586"/>
                <a:gridCol w="1373285"/>
              </a:tblGrid>
              <a:tr h="370840">
                <a:tc>
                  <a:txBody>
                    <a:bodyPr/>
                    <a:lstStyle/>
                    <a:p>
                      <a:r>
                        <a:rPr kumimoji="1" lang="ja-JP" altLang="en-US" sz="2000" smtClean="0"/>
                        <a:t>実験</a:t>
                      </a:r>
                      <a:endParaRPr kumimoji="1" lang="ja-JP" altLang="en-US" sz="2000"/>
                    </a:p>
                  </a:txBody>
                  <a:tcPr/>
                </a:tc>
                <a:tc>
                  <a:txBody>
                    <a:bodyPr/>
                    <a:lstStyle/>
                    <a:p>
                      <a:r>
                        <a:rPr kumimoji="1" lang="ja-JP" altLang="en-US" sz="2000" smtClean="0"/>
                        <a:t>グループ１</a:t>
                      </a:r>
                      <a:endParaRPr kumimoji="1" lang="ja-JP" altLang="en-US" sz="2000"/>
                    </a:p>
                  </a:txBody>
                  <a:tcPr/>
                </a:tc>
                <a:tc>
                  <a:txBody>
                    <a:bodyPr/>
                    <a:lstStyle/>
                    <a:p>
                      <a:r>
                        <a:rPr kumimoji="1" lang="ja-JP" altLang="en-US" sz="2000" smtClean="0"/>
                        <a:t>グループ２</a:t>
                      </a:r>
                      <a:endParaRPr kumimoji="1" lang="ja-JP" altLang="en-US" sz="2000"/>
                    </a:p>
                  </a:txBody>
                  <a:tcPr/>
                </a:tc>
              </a:tr>
              <a:tr h="370840">
                <a:tc>
                  <a:txBody>
                    <a:bodyPr/>
                    <a:lstStyle/>
                    <a:p>
                      <a:r>
                        <a:rPr kumimoji="1" lang="ja-JP" altLang="en-US" sz="2000" smtClean="0">
                          <a:solidFill>
                            <a:schemeClr val="tx1"/>
                          </a:solidFill>
                        </a:rPr>
                        <a:t>過去実験</a:t>
                      </a:r>
                      <a:endParaRPr kumimoji="1" lang="ja-JP" altLang="en-US" sz="2000">
                        <a:solidFill>
                          <a:schemeClr val="tx1"/>
                        </a:solidFill>
                      </a:endParaRPr>
                    </a:p>
                  </a:txBody>
                  <a:tcPr/>
                </a:tc>
                <a:tc>
                  <a:txBody>
                    <a:bodyPr/>
                    <a:lstStyle/>
                    <a:p>
                      <a:pPr algn="r"/>
                      <a:r>
                        <a:rPr kumimoji="1" lang="en-US" altLang="ja-JP" sz="2000" smtClean="0">
                          <a:solidFill>
                            <a:schemeClr val="tx1"/>
                          </a:solidFill>
                        </a:rPr>
                        <a:t>76 TiB</a:t>
                      </a:r>
                      <a:endParaRPr kumimoji="1" lang="ja-JP" altLang="en-US" sz="2000">
                        <a:solidFill>
                          <a:schemeClr val="tx1"/>
                        </a:solidFill>
                      </a:endParaRPr>
                    </a:p>
                  </a:txBody>
                  <a:tcPr/>
                </a:tc>
                <a:tc>
                  <a:txBody>
                    <a:bodyPr/>
                    <a:lstStyle/>
                    <a:p>
                      <a:pPr algn="r"/>
                      <a:r>
                        <a:rPr kumimoji="1" lang="en-US" altLang="ja-JP" sz="2000" smtClean="0">
                          <a:solidFill>
                            <a:schemeClr val="bg1">
                              <a:lumMod val="50000"/>
                            </a:schemeClr>
                          </a:solidFill>
                        </a:rPr>
                        <a:t>185 TiB</a:t>
                      </a:r>
                      <a:endParaRPr kumimoji="1" lang="ja-JP" altLang="en-US" sz="2000">
                        <a:solidFill>
                          <a:schemeClr val="bg1">
                            <a:lumMod val="50000"/>
                          </a:schemeClr>
                        </a:solidFill>
                      </a:endParaRPr>
                    </a:p>
                  </a:txBody>
                  <a:tcPr/>
                </a:tc>
              </a:tr>
              <a:tr h="370840">
                <a:tc>
                  <a:txBody>
                    <a:bodyPr/>
                    <a:lstStyle/>
                    <a:p>
                      <a:r>
                        <a:rPr kumimoji="1" lang="ja-JP" altLang="en-US" sz="2000" smtClean="0">
                          <a:solidFill>
                            <a:schemeClr val="tx1"/>
                          </a:solidFill>
                        </a:rPr>
                        <a:t>過去非温暖化実験</a:t>
                      </a:r>
                      <a:endParaRPr kumimoji="1" lang="ja-JP" altLang="en-US" sz="2000">
                        <a:solidFill>
                          <a:schemeClr val="tx1"/>
                        </a:solidFill>
                      </a:endParaRPr>
                    </a:p>
                  </a:txBody>
                  <a:tcPr/>
                </a:tc>
                <a:tc>
                  <a:txBody>
                    <a:bodyPr/>
                    <a:lstStyle/>
                    <a:p>
                      <a:pPr algn="r"/>
                      <a:r>
                        <a:rPr kumimoji="1" lang="en-US" altLang="ja-JP" sz="2000" smtClean="0">
                          <a:solidFill>
                            <a:schemeClr val="bg1">
                              <a:lumMod val="50000"/>
                            </a:schemeClr>
                          </a:solidFill>
                        </a:rPr>
                        <a:t>76 TiB</a:t>
                      </a:r>
                      <a:endParaRPr kumimoji="1" lang="ja-JP" altLang="en-US" sz="2000">
                        <a:solidFill>
                          <a:schemeClr val="bg1">
                            <a:lumMod val="50000"/>
                          </a:schemeClr>
                        </a:solidFill>
                      </a:endParaRPr>
                    </a:p>
                  </a:txBody>
                  <a:tcPr/>
                </a:tc>
                <a:tc>
                  <a:txBody>
                    <a:bodyPr/>
                    <a:lstStyle/>
                    <a:p>
                      <a:pPr algn="r"/>
                      <a:r>
                        <a:rPr kumimoji="1" lang="en-US" altLang="ja-JP" sz="2000" smtClean="0">
                          <a:solidFill>
                            <a:schemeClr val="bg1">
                              <a:lumMod val="50000"/>
                            </a:schemeClr>
                          </a:solidFill>
                        </a:rPr>
                        <a:t>185 TiB</a:t>
                      </a:r>
                      <a:endParaRPr kumimoji="1" lang="ja-JP" altLang="en-US" sz="2000">
                        <a:solidFill>
                          <a:schemeClr val="bg1">
                            <a:lumMod val="50000"/>
                          </a:schemeClr>
                        </a:solidFill>
                      </a:endParaRPr>
                    </a:p>
                  </a:txBody>
                  <a:tcPr/>
                </a:tc>
              </a:tr>
              <a:tr h="370840">
                <a:tc>
                  <a:txBody>
                    <a:bodyPr/>
                    <a:lstStyle/>
                    <a:p>
                      <a:r>
                        <a:rPr kumimoji="1" lang="ja-JP" altLang="en-US" sz="2000" smtClean="0">
                          <a:solidFill>
                            <a:schemeClr val="tx1"/>
                          </a:solidFill>
                        </a:rPr>
                        <a:t>将来４℃昇温実験</a:t>
                      </a:r>
                      <a:endParaRPr kumimoji="1" lang="ja-JP" altLang="en-US" sz="2000">
                        <a:solidFill>
                          <a:schemeClr val="tx1"/>
                        </a:solidFill>
                      </a:endParaRPr>
                    </a:p>
                  </a:txBody>
                  <a:tcPr/>
                </a:tc>
                <a:tc>
                  <a:txBody>
                    <a:bodyPr/>
                    <a:lstStyle/>
                    <a:p>
                      <a:pPr algn="r"/>
                      <a:r>
                        <a:rPr kumimoji="1" lang="en-US" altLang="ja-JP" sz="2000" smtClean="0">
                          <a:solidFill>
                            <a:schemeClr val="tx1"/>
                          </a:solidFill>
                        </a:rPr>
                        <a:t>68 TiB</a:t>
                      </a:r>
                      <a:endParaRPr kumimoji="1" lang="ja-JP" altLang="en-US" sz="2000">
                        <a:solidFill>
                          <a:schemeClr val="tx1"/>
                        </a:solidFill>
                      </a:endParaRPr>
                    </a:p>
                  </a:txBody>
                  <a:tcPr/>
                </a:tc>
                <a:tc>
                  <a:txBody>
                    <a:bodyPr/>
                    <a:lstStyle/>
                    <a:p>
                      <a:pPr algn="r"/>
                      <a:r>
                        <a:rPr kumimoji="1" lang="en-US" altLang="ja-JP" sz="2000" smtClean="0">
                          <a:solidFill>
                            <a:schemeClr val="bg1">
                              <a:lumMod val="50000"/>
                            </a:schemeClr>
                          </a:solidFill>
                        </a:rPr>
                        <a:t>164 TiB</a:t>
                      </a:r>
                      <a:endParaRPr kumimoji="1" lang="ja-JP" altLang="en-US" sz="2000">
                        <a:solidFill>
                          <a:schemeClr val="bg1">
                            <a:lumMod val="50000"/>
                          </a:schemeClr>
                        </a:solidFill>
                      </a:endParaRPr>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65703760"/>
              </p:ext>
            </p:extLst>
          </p:nvPr>
        </p:nvGraphicFramePr>
        <p:xfrm>
          <a:off x="395535" y="4208804"/>
          <a:ext cx="8493283" cy="1188720"/>
        </p:xfrm>
        <a:graphic>
          <a:graphicData uri="http://schemas.openxmlformats.org/drawingml/2006/table">
            <a:tbl>
              <a:tblPr firstRow="1" bandRow="1">
                <a:tableStyleId>{5C22544A-7EE6-4342-B048-85BDC9FD1C3A}</a:tableStyleId>
              </a:tblPr>
              <a:tblGrid>
                <a:gridCol w="2347665"/>
                <a:gridCol w="1679944"/>
                <a:gridCol w="1552354"/>
                <a:gridCol w="1477925"/>
                <a:gridCol w="1435395"/>
              </a:tblGrid>
              <a:tr h="370840">
                <a:tc>
                  <a:txBody>
                    <a:bodyPr/>
                    <a:lstStyle/>
                    <a:p>
                      <a:r>
                        <a:rPr kumimoji="1" lang="ja-JP" altLang="en-US" sz="2000" smtClean="0"/>
                        <a:t>実験</a:t>
                      </a:r>
                      <a:endParaRPr kumimoji="1" lang="ja-JP" altLang="en-US" sz="2000"/>
                    </a:p>
                  </a:txBody>
                  <a:tcPr/>
                </a:tc>
                <a:tc>
                  <a:txBody>
                    <a:bodyPr/>
                    <a:lstStyle/>
                    <a:p>
                      <a:r>
                        <a:rPr kumimoji="1" lang="ja-JP" altLang="en-US" sz="2000" smtClean="0"/>
                        <a:t>グループ１</a:t>
                      </a:r>
                      <a:endParaRPr kumimoji="1" lang="ja-JP" altLang="en-US" sz="2000"/>
                    </a:p>
                  </a:txBody>
                  <a:tcPr/>
                </a:tc>
                <a:tc>
                  <a:txBody>
                    <a:bodyPr/>
                    <a:lstStyle/>
                    <a:p>
                      <a:r>
                        <a:rPr kumimoji="1" lang="ja-JP" altLang="en-US" sz="2000" smtClean="0"/>
                        <a:t>グループ２</a:t>
                      </a:r>
                      <a:endParaRPr kumimoji="1" lang="ja-JP" altLang="en-US" sz="2000"/>
                    </a:p>
                  </a:txBody>
                  <a:tcPr/>
                </a:tc>
                <a:tc>
                  <a:txBody>
                    <a:bodyPr/>
                    <a:lstStyle/>
                    <a:p>
                      <a:r>
                        <a:rPr kumimoji="1" lang="ja-JP" altLang="en-US" sz="2000" smtClean="0"/>
                        <a:t>グループ３</a:t>
                      </a:r>
                      <a:endParaRPr kumimoji="1" lang="ja-JP" altLang="en-US" sz="2000"/>
                    </a:p>
                  </a:txBody>
                  <a:tcPr/>
                </a:tc>
                <a:tc>
                  <a:txBody>
                    <a:bodyPr/>
                    <a:lstStyle/>
                    <a:p>
                      <a:r>
                        <a:rPr kumimoji="1" lang="ja-JP" altLang="en-US" sz="2000" smtClean="0"/>
                        <a:t>グループ４</a:t>
                      </a:r>
                      <a:endParaRPr kumimoji="1" lang="ja-JP" altLang="en-US" sz="2000"/>
                    </a:p>
                  </a:txBody>
                  <a:tcPr/>
                </a:tc>
              </a:tr>
              <a:tr h="370840">
                <a:tc>
                  <a:txBody>
                    <a:bodyPr/>
                    <a:lstStyle/>
                    <a:p>
                      <a:r>
                        <a:rPr kumimoji="1" lang="ja-JP" altLang="en-US" sz="2000" smtClean="0">
                          <a:solidFill>
                            <a:schemeClr val="tx1"/>
                          </a:solidFill>
                        </a:rPr>
                        <a:t>過去実験</a:t>
                      </a:r>
                      <a:endParaRPr kumimoji="1" lang="ja-JP" altLang="en-US" sz="2000"/>
                    </a:p>
                  </a:txBody>
                  <a:tcPr/>
                </a:tc>
                <a:tc>
                  <a:txBody>
                    <a:bodyPr/>
                    <a:lstStyle/>
                    <a:p>
                      <a:pPr algn="r"/>
                      <a:r>
                        <a:rPr kumimoji="1" lang="en-US" altLang="ja-JP" sz="2000" smtClean="0"/>
                        <a:t>22 TiB</a:t>
                      </a:r>
                      <a:endParaRPr kumimoji="1" lang="ja-JP" altLang="en-US" sz="2000"/>
                    </a:p>
                  </a:txBody>
                  <a:tcPr/>
                </a:tc>
                <a:tc>
                  <a:txBody>
                    <a:bodyPr/>
                    <a:lstStyle/>
                    <a:p>
                      <a:pPr algn="r"/>
                      <a:r>
                        <a:rPr kumimoji="1" lang="en-US" altLang="ja-JP" sz="2000" smtClean="0">
                          <a:solidFill>
                            <a:schemeClr val="bg1">
                              <a:lumMod val="50000"/>
                            </a:schemeClr>
                          </a:solidFill>
                        </a:rPr>
                        <a:t>25 TiB</a:t>
                      </a:r>
                      <a:endParaRPr kumimoji="1" lang="ja-JP" altLang="en-US" sz="2000">
                        <a:solidFill>
                          <a:schemeClr val="bg1">
                            <a:lumMod val="50000"/>
                          </a:schemeClr>
                        </a:solidFill>
                      </a:endParaRPr>
                    </a:p>
                  </a:txBody>
                  <a:tcPr/>
                </a:tc>
                <a:tc>
                  <a:txBody>
                    <a:bodyPr/>
                    <a:lstStyle/>
                    <a:p>
                      <a:pPr algn="r"/>
                      <a:r>
                        <a:rPr kumimoji="1" lang="en-US" altLang="ja-JP" sz="2000" smtClean="0">
                          <a:solidFill>
                            <a:schemeClr val="bg1">
                              <a:lumMod val="50000"/>
                            </a:schemeClr>
                          </a:solidFill>
                        </a:rPr>
                        <a:t>12 TiB</a:t>
                      </a:r>
                      <a:endParaRPr kumimoji="1" lang="ja-JP" altLang="en-US" sz="2000">
                        <a:solidFill>
                          <a:schemeClr val="bg1">
                            <a:lumMod val="50000"/>
                          </a:schemeClr>
                        </a:solidFill>
                      </a:endParaRPr>
                    </a:p>
                  </a:txBody>
                  <a:tcPr/>
                </a:tc>
                <a:tc>
                  <a:txBody>
                    <a:bodyPr/>
                    <a:lstStyle/>
                    <a:p>
                      <a:pPr algn="r"/>
                      <a:r>
                        <a:rPr kumimoji="1" lang="en-US" altLang="ja-JP" sz="2000" smtClean="0">
                          <a:solidFill>
                            <a:schemeClr val="bg1">
                              <a:lumMod val="50000"/>
                            </a:schemeClr>
                          </a:solidFill>
                        </a:rPr>
                        <a:t>174 TiB</a:t>
                      </a:r>
                      <a:endParaRPr kumimoji="1" lang="ja-JP" altLang="en-US" sz="2000">
                        <a:solidFill>
                          <a:schemeClr val="bg1">
                            <a:lumMod val="50000"/>
                          </a:schemeClr>
                        </a:solidFill>
                      </a:endParaRPr>
                    </a:p>
                  </a:txBody>
                  <a:tcPr/>
                </a:tc>
              </a:tr>
              <a:tr h="370840">
                <a:tc>
                  <a:txBody>
                    <a:bodyPr/>
                    <a:lstStyle/>
                    <a:p>
                      <a:r>
                        <a:rPr kumimoji="1" lang="ja-JP" altLang="en-US" sz="2000" smtClean="0">
                          <a:solidFill>
                            <a:schemeClr val="tx1"/>
                          </a:solidFill>
                        </a:rPr>
                        <a:t>将来４℃昇温実験</a:t>
                      </a:r>
                      <a:endParaRPr kumimoji="1" lang="ja-JP" altLang="en-US" sz="2000"/>
                    </a:p>
                  </a:txBody>
                  <a:tcPr/>
                </a:tc>
                <a:tc>
                  <a:txBody>
                    <a:bodyPr/>
                    <a:lstStyle/>
                    <a:p>
                      <a:pPr algn="r"/>
                      <a:r>
                        <a:rPr kumimoji="1" lang="en-US" altLang="ja-JP" sz="2000" smtClean="0"/>
                        <a:t>39 TiB</a:t>
                      </a:r>
                      <a:endParaRPr kumimoji="1" lang="ja-JP" altLang="en-US" sz="2000"/>
                    </a:p>
                  </a:txBody>
                  <a:tcPr/>
                </a:tc>
                <a:tc>
                  <a:txBody>
                    <a:bodyPr/>
                    <a:lstStyle/>
                    <a:p>
                      <a:pPr algn="r"/>
                      <a:r>
                        <a:rPr kumimoji="1" lang="en-US" altLang="ja-JP" sz="2000" smtClean="0">
                          <a:solidFill>
                            <a:schemeClr val="bg1">
                              <a:lumMod val="50000"/>
                            </a:schemeClr>
                          </a:solidFill>
                        </a:rPr>
                        <a:t>45 TiB</a:t>
                      </a:r>
                      <a:endParaRPr kumimoji="1" lang="ja-JP" altLang="en-US" sz="2000">
                        <a:solidFill>
                          <a:schemeClr val="bg1">
                            <a:lumMod val="50000"/>
                          </a:schemeClr>
                        </a:solidFill>
                      </a:endParaRPr>
                    </a:p>
                  </a:txBody>
                  <a:tcPr/>
                </a:tc>
                <a:tc>
                  <a:txBody>
                    <a:bodyPr/>
                    <a:lstStyle/>
                    <a:p>
                      <a:pPr algn="r"/>
                      <a:r>
                        <a:rPr kumimoji="1" lang="en-US" altLang="ja-JP" sz="2000" smtClean="0">
                          <a:solidFill>
                            <a:schemeClr val="bg1">
                              <a:lumMod val="50000"/>
                            </a:schemeClr>
                          </a:solidFill>
                        </a:rPr>
                        <a:t>21 TiB</a:t>
                      </a:r>
                      <a:endParaRPr kumimoji="1" lang="ja-JP" altLang="en-US" sz="2000">
                        <a:solidFill>
                          <a:schemeClr val="bg1">
                            <a:lumMod val="50000"/>
                          </a:schemeClr>
                        </a:solidFill>
                      </a:endParaRPr>
                    </a:p>
                  </a:txBody>
                  <a:tcPr/>
                </a:tc>
                <a:tc>
                  <a:txBody>
                    <a:bodyPr/>
                    <a:lstStyle/>
                    <a:p>
                      <a:pPr algn="r"/>
                      <a:r>
                        <a:rPr kumimoji="1" lang="en-US" altLang="ja-JP" sz="2000" smtClean="0">
                          <a:solidFill>
                            <a:schemeClr val="bg1">
                              <a:lumMod val="50000"/>
                            </a:schemeClr>
                          </a:solidFill>
                        </a:rPr>
                        <a:t>314 TiB</a:t>
                      </a:r>
                      <a:endParaRPr kumimoji="1" lang="ja-JP" altLang="en-US" sz="2000">
                        <a:solidFill>
                          <a:schemeClr val="bg1">
                            <a:lumMod val="50000"/>
                          </a:schemeClr>
                        </a:solidFill>
                      </a:endParaRPr>
                    </a:p>
                  </a:txBody>
                  <a:tcPr/>
                </a:tc>
              </a:tr>
            </a:tbl>
          </a:graphicData>
        </a:graphic>
      </p:graphicFrame>
      <p:sp>
        <p:nvSpPr>
          <p:cNvPr id="11" name="テキスト ボックス 10"/>
          <p:cNvSpPr txBox="1"/>
          <p:nvPr/>
        </p:nvSpPr>
        <p:spPr>
          <a:xfrm>
            <a:off x="356368" y="5446035"/>
            <a:ext cx="6570984" cy="1200329"/>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グループ１：地上大気データ（</a:t>
            </a:r>
            <a:r>
              <a:rPr lang="en-US" altLang="ja-JP" dirty="0" err="1" smtClean="0"/>
              <a:t>surf_XXX_yyyymm.grib</a:t>
            </a:r>
            <a:r>
              <a:rPr lang="ja-JP" altLang="en-US" dirty="0" smtClean="0"/>
              <a:t>）</a:t>
            </a:r>
            <a:r>
              <a:rPr lang="en-US" altLang="ja-JP" dirty="0" smtClean="0"/>
              <a:t>	</a:t>
            </a:r>
          </a:p>
          <a:p>
            <a:pPr marL="285750" indent="-285750">
              <a:buFont typeface="Arial" panose="020B0604020202020204" pitchFamily="34" charset="0"/>
              <a:buChar char="•"/>
            </a:pPr>
            <a:r>
              <a:rPr lang="ja-JP" altLang="en-US" dirty="0">
                <a:solidFill>
                  <a:schemeClr val="bg1">
                    <a:lumMod val="65000"/>
                  </a:schemeClr>
                </a:solidFill>
              </a:rPr>
              <a:t>グループ</a:t>
            </a:r>
            <a:r>
              <a:rPr kumimoji="1" lang="ja-JP" altLang="en-US" dirty="0" smtClean="0">
                <a:solidFill>
                  <a:schemeClr val="bg1">
                    <a:lumMod val="65000"/>
                  </a:schemeClr>
                </a:solidFill>
              </a:rPr>
              <a:t>２：熱力学関連２次元データ（</a:t>
            </a:r>
            <a:r>
              <a:rPr kumimoji="1" lang="en-US" altLang="ja-JP" dirty="0" smtClean="0">
                <a:solidFill>
                  <a:schemeClr val="bg1">
                    <a:lumMod val="65000"/>
                  </a:schemeClr>
                </a:solidFill>
              </a:rPr>
              <a:t>ph2m_XXX_yyyymm.grib</a:t>
            </a:r>
            <a:r>
              <a:rPr kumimoji="1" lang="ja-JP" altLang="en-US" dirty="0" smtClean="0">
                <a:solidFill>
                  <a:schemeClr val="bg1">
                    <a:lumMod val="65000"/>
                  </a:schemeClr>
                </a:solidFill>
              </a:rPr>
              <a:t>）</a:t>
            </a:r>
            <a:endParaRPr kumimoji="1" lang="en-US" altLang="ja-JP" dirty="0" smtClean="0">
              <a:solidFill>
                <a:schemeClr val="bg1">
                  <a:lumMod val="65000"/>
                </a:schemeClr>
              </a:solidFill>
            </a:endParaRPr>
          </a:p>
          <a:p>
            <a:pPr marL="285750" indent="-285750">
              <a:buFont typeface="Arial" panose="020B0604020202020204" pitchFamily="34" charset="0"/>
              <a:buChar char="•"/>
            </a:pPr>
            <a:r>
              <a:rPr lang="ja-JP" altLang="en-US" dirty="0">
                <a:solidFill>
                  <a:schemeClr val="bg1">
                    <a:lumMod val="65000"/>
                  </a:schemeClr>
                </a:solidFill>
              </a:rPr>
              <a:t>グループ</a:t>
            </a:r>
            <a:r>
              <a:rPr lang="ja-JP" altLang="en-US" dirty="0" smtClean="0">
                <a:solidFill>
                  <a:schemeClr val="bg1">
                    <a:lumMod val="65000"/>
                  </a:schemeClr>
                </a:solidFill>
              </a:rPr>
              <a:t>３：土壌関連データ（</a:t>
            </a:r>
            <a:r>
              <a:rPr lang="en-US" altLang="ja-JP" dirty="0" err="1" smtClean="0">
                <a:solidFill>
                  <a:schemeClr val="bg1">
                    <a:lumMod val="65000"/>
                  </a:schemeClr>
                </a:solidFill>
              </a:rPr>
              <a:t>sib_XXX_yyyymm.grib</a:t>
            </a:r>
            <a:r>
              <a:rPr lang="ja-JP" altLang="en-US" dirty="0" smtClean="0">
                <a:solidFill>
                  <a:schemeClr val="bg1">
                    <a:lumMod val="65000"/>
                  </a:schemeClr>
                </a:solidFill>
              </a:rPr>
              <a:t>）</a:t>
            </a:r>
            <a:endParaRPr lang="en-US" altLang="ja-JP" dirty="0" smtClean="0">
              <a:solidFill>
                <a:schemeClr val="bg1">
                  <a:lumMod val="65000"/>
                </a:schemeClr>
              </a:solidFill>
            </a:endParaRPr>
          </a:p>
          <a:p>
            <a:pPr marL="285750" indent="-285750">
              <a:buFont typeface="Arial" panose="020B0604020202020204" pitchFamily="34" charset="0"/>
              <a:buChar char="•"/>
            </a:pPr>
            <a:r>
              <a:rPr lang="ja-JP" altLang="en-US" dirty="0">
                <a:solidFill>
                  <a:schemeClr val="bg1">
                    <a:lumMod val="65000"/>
                  </a:schemeClr>
                </a:solidFill>
              </a:rPr>
              <a:t>グループ</a:t>
            </a:r>
            <a:r>
              <a:rPr lang="ja-JP" altLang="en-US" dirty="0" smtClean="0">
                <a:solidFill>
                  <a:schemeClr val="bg1">
                    <a:lumMod val="65000"/>
                  </a:schemeClr>
                </a:solidFill>
              </a:rPr>
              <a:t>４：大気３次元データ（</a:t>
            </a:r>
            <a:r>
              <a:rPr lang="en-US" altLang="ja-JP" dirty="0" smtClean="0">
                <a:solidFill>
                  <a:schemeClr val="bg1">
                    <a:lumMod val="65000"/>
                  </a:schemeClr>
                </a:solidFill>
              </a:rPr>
              <a:t>XXX_yyyy_dx20_3d.data</a:t>
            </a:r>
            <a:r>
              <a:rPr lang="ja-JP" altLang="en-US" dirty="0" smtClean="0">
                <a:solidFill>
                  <a:schemeClr val="bg1">
                    <a:lumMod val="65000"/>
                  </a:schemeClr>
                </a:solidFill>
              </a:rPr>
              <a:t>）</a:t>
            </a:r>
            <a:endParaRPr lang="en-US" altLang="ja-JP" dirty="0" smtClean="0">
              <a:solidFill>
                <a:schemeClr val="bg1">
                  <a:lumMod val="65000"/>
                </a:schemeClr>
              </a:solidFill>
            </a:endParaRPr>
          </a:p>
        </p:txBody>
      </p:sp>
      <p:sp>
        <p:nvSpPr>
          <p:cNvPr id="12" name="テキスト ボックス 11"/>
          <p:cNvSpPr txBox="1"/>
          <p:nvPr/>
        </p:nvSpPr>
        <p:spPr>
          <a:xfrm>
            <a:off x="6956098" y="5877272"/>
            <a:ext cx="2062363" cy="830997"/>
          </a:xfrm>
          <a:prstGeom prst="rect">
            <a:avLst/>
          </a:prstGeom>
          <a:noFill/>
          <a:ln>
            <a:solidFill>
              <a:schemeClr val="tx1"/>
            </a:solidFill>
          </a:ln>
        </p:spPr>
        <p:txBody>
          <a:bodyPr wrap="square" rtlCol="0">
            <a:spAutoFit/>
          </a:bodyPr>
          <a:lstStyle/>
          <a:p>
            <a:r>
              <a:rPr lang="ja-JP" altLang="en-US" sz="2400" dirty="0" smtClean="0"/>
              <a:t>灰色表記は未公開データ</a:t>
            </a:r>
            <a:endParaRPr kumimoji="1" lang="ja-JP" altLang="en-US" sz="2400" dirty="0"/>
          </a:p>
        </p:txBody>
      </p:sp>
      <p:sp>
        <p:nvSpPr>
          <p:cNvPr id="14" name="テキスト ボックス 13"/>
          <p:cNvSpPr txBox="1"/>
          <p:nvPr/>
        </p:nvSpPr>
        <p:spPr>
          <a:xfrm>
            <a:off x="5434922" y="1634457"/>
            <a:ext cx="3707904" cy="2092881"/>
          </a:xfrm>
          <a:prstGeom prst="rect">
            <a:avLst/>
          </a:prstGeom>
          <a:noFill/>
        </p:spPr>
        <p:txBody>
          <a:bodyPr wrap="square" rtlCol="0">
            <a:spAutoFit/>
          </a:bodyPr>
          <a:lstStyle/>
          <a:p>
            <a:pPr marL="342900" indent="-342900">
              <a:buFont typeface="Arial" panose="020B0604020202020204" pitchFamily="34" charset="0"/>
              <a:buChar char="•"/>
            </a:pPr>
            <a:r>
              <a:rPr lang="ja-JP" altLang="en-US" sz="2000" u="sng" dirty="0"/>
              <a:t>グループ</a:t>
            </a:r>
            <a:r>
              <a:rPr lang="ja-JP" altLang="en-US" sz="2000" u="sng" dirty="0" smtClean="0"/>
              <a:t>１</a:t>
            </a:r>
            <a:endParaRPr lang="en-US" altLang="ja-JP" u="sng" dirty="0" smtClean="0"/>
          </a:p>
          <a:p>
            <a:pPr lvl="1"/>
            <a:r>
              <a:rPr lang="ja-JP" altLang="en-US" dirty="0"/>
              <a:t>グループ</a:t>
            </a:r>
            <a:r>
              <a:rPr lang="ja-JP" altLang="en-US" dirty="0" smtClean="0"/>
              <a:t>２以外すべて</a:t>
            </a:r>
            <a:endParaRPr lang="en-US" altLang="ja-JP" dirty="0" smtClean="0"/>
          </a:p>
          <a:p>
            <a:pPr marL="285750" indent="-285750">
              <a:buFont typeface="Arial" panose="020B0604020202020204" pitchFamily="34" charset="0"/>
              <a:buChar char="•"/>
            </a:pPr>
            <a:r>
              <a:rPr lang="ja-JP" altLang="en-US" sz="2000" u="sng" dirty="0">
                <a:solidFill>
                  <a:schemeClr val="bg1">
                    <a:lumMod val="65000"/>
                  </a:schemeClr>
                </a:solidFill>
              </a:rPr>
              <a:t>グループ</a:t>
            </a:r>
            <a:r>
              <a:rPr kumimoji="1" lang="ja-JP" altLang="en-US" sz="2000" u="sng" dirty="0" smtClean="0">
                <a:solidFill>
                  <a:schemeClr val="bg1">
                    <a:lumMod val="65000"/>
                  </a:schemeClr>
                </a:solidFill>
              </a:rPr>
              <a:t>２</a:t>
            </a:r>
            <a:endParaRPr lang="en-US" altLang="ja-JP" u="sng" dirty="0" smtClean="0">
              <a:solidFill>
                <a:schemeClr val="bg1">
                  <a:lumMod val="65000"/>
                </a:schemeClr>
              </a:solidFill>
            </a:endParaRPr>
          </a:p>
          <a:p>
            <a:pPr lvl="1"/>
            <a:r>
              <a:rPr kumimoji="1" lang="en-US" altLang="ja-JP" dirty="0" smtClean="0">
                <a:solidFill>
                  <a:schemeClr val="bg1">
                    <a:lumMod val="65000"/>
                  </a:schemeClr>
                </a:solidFill>
              </a:rPr>
              <a:t>atm_24levs_snp_12hr_2.5deg</a:t>
            </a:r>
          </a:p>
          <a:p>
            <a:pPr lvl="1"/>
            <a:r>
              <a:rPr lang="en-US" altLang="ja-JP" dirty="0" smtClean="0">
                <a:solidFill>
                  <a:schemeClr val="bg1">
                    <a:lumMod val="65000"/>
                  </a:schemeClr>
                </a:solidFill>
              </a:rPr>
              <a:t>atm_snp_6hr_1.25deg</a:t>
            </a:r>
          </a:p>
          <a:p>
            <a:pPr lvl="1"/>
            <a:r>
              <a:rPr kumimoji="1" lang="en-US" altLang="ja-JP" dirty="0" smtClean="0">
                <a:solidFill>
                  <a:schemeClr val="bg1">
                    <a:lumMod val="65000"/>
                  </a:schemeClr>
                </a:solidFill>
              </a:rPr>
              <a:t>atm_snp_6hr_2byte</a:t>
            </a:r>
          </a:p>
          <a:p>
            <a:pPr lvl="1"/>
            <a:r>
              <a:rPr lang="en-US" altLang="ja-JP" dirty="0" err="1" smtClean="0">
                <a:solidFill>
                  <a:schemeClr val="bg1">
                    <a:lumMod val="65000"/>
                  </a:schemeClr>
                </a:solidFill>
              </a:rPr>
              <a:t>epflux_avr_day</a:t>
            </a:r>
            <a:endParaRPr kumimoji="1" lang="en-US" altLang="ja-JP" dirty="0" smtClean="0">
              <a:solidFill>
                <a:schemeClr val="bg1">
                  <a:lumMod val="65000"/>
                </a:schemeClr>
              </a:solidFill>
            </a:endParaRPr>
          </a:p>
        </p:txBody>
      </p:sp>
      <p:sp>
        <p:nvSpPr>
          <p:cNvPr id="3" name="テキスト ボックス 2"/>
          <p:cNvSpPr txBox="1"/>
          <p:nvPr/>
        </p:nvSpPr>
        <p:spPr>
          <a:xfrm>
            <a:off x="1131087" y="836711"/>
            <a:ext cx="8011739" cy="307777"/>
          </a:xfrm>
          <a:prstGeom prst="rect">
            <a:avLst/>
          </a:prstGeom>
          <a:noFill/>
        </p:spPr>
        <p:txBody>
          <a:bodyPr wrap="square" rtlCol="0">
            <a:spAutoFit/>
          </a:bodyPr>
          <a:lstStyle/>
          <a:p>
            <a:r>
              <a:rPr kumimoji="1" lang="ja-JP" altLang="en-US" sz="1400" dirty="0" smtClean="0"/>
              <a:t>データ入手方法詳細：</a:t>
            </a:r>
            <a:r>
              <a:rPr lang="en-US" altLang="ja-JP" sz="1400" dirty="0"/>
              <a:t>https://www.jamstec.go.jp/sousei/jp/event/others/d4PDFsympo/pdf/7_Arakawa.pdf</a:t>
            </a:r>
            <a:r>
              <a:rPr kumimoji="1" lang="ja-JP" altLang="en-US" sz="1400" dirty="0" smtClean="0"/>
              <a:t>　</a:t>
            </a:r>
            <a:endParaRPr kumimoji="1" lang="ja-JP" altLang="en-US" sz="1400" dirty="0"/>
          </a:p>
        </p:txBody>
      </p:sp>
      <p:sp>
        <p:nvSpPr>
          <p:cNvPr id="13" name="テキスト ボックス 12"/>
          <p:cNvSpPr txBox="1"/>
          <p:nvPr/>
        </p:nvSpPr>
        <p:spPr>
          <a:xfrm>
            <a:off x="6738668" y="9730"/>
            <a:ext cx="2390398" cy="461665"/>
          </a:xfrm>
          <a:prstGeom prst="rect">
            <a:avLst/>
          </a:prstGeom>
          <a:noFill/>
        </p:spPr>
        <p:txBody>
          <a:bodyPr wrap="none" rtlCol="0">
            <a:spAutoFit/>
          </a:bodyPr>
          <a:lstStyle/>
          <a:p>
            <a:r>
              <a:rPr kumimoji="1" lang="ja-JP" altLang="en-US" sz="2400" dirty="0" smtClean="0"/>
              <a:t>（作成：　荒川理）</a:t>
            </a:r>
            <a:endParaRPr kumimoji="1" lang="ja-JP" altLang="en-US" sz="2400" dirty="0"/>
          </a:p>
        </p:txBody>
      </p:sp>
    </p:spTree>
    <p:extLst>
      <p:ext uri="{BB962C8B-B14F-4D97-AF65-F5344CB8AC3E}">
        <p14:creationId xmlns:p14="http://schemas.microsoft.com/office/powerpoint/2010/main" val="2231145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10054" y="260648"/>
            <a:ext cx="9144000" cy="69269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温暖化予測における内部変動の例</a:t>
            </a:r>
            <a:endParaRPr lang="en-US" altLang="ja-JP" sz="3600" b="1" dirty="0" smtClean="0"/>
          </a:p>
          <a:p>
            <a:endParaRPr lang="en-US" altLang="ja-JP" sz="3600" b="1"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03" y="1804747"/>
            <a:ext cx="5616625" cy="365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44203" y="5546852"/>
            <a:ext cx="5507149" cy="369332"/>
          </a:xfrm>
          <a:prstGeom prst="rect">
            <a:avLst/>
          </a:prstGeom>
          <a:noFill/>
        </p:spPr>
        <p:txBody>
          <a:bodyPr wrap="none" rtlCol="0">
            <a:spAutoFit/>
          </a:bodyPr>
          <a:lstStyle/>
          <a:p>
            <a:r>
              <a:rPr kumimoji="1" lang="en-US" altLang="ja-JP" dirty="0" smtClean="0"/>
              <a:t>2010</a:t>
            </a:r>
            <a:r>
              <a:rPr kumimoji="1" lang="ja-JP" altLang="en-US" dirty="0" smtClean="0"/>
              <a:t>～</a:t>
            </a:r>
            <a:r>
              <a:rPr kumimoji="1" lang="en-US" altLang="ja-JP" dirty="0" smtClean="0"/>
              <a:t>2060</a:t>
            </a:r>
            <a:r>
              <a:rPr kumimoji="1" lang="ja-JP" altLang="en-US" dirty="0" smtClean="0"/>
              <a:t>年の</a:t>
            </a:r>
            <a:r>
              <a:rPr kumimoji="1" lang="en-US" altLang="ja-JP" dirty="0" smtClean="0"/>
              <a:t>6-8</a:t>
            </a:r>
            <a:r>
              <a:rPr kumimoji="1" lang="ja-JP" altLang="en-US" dirty="0" smtClean="0"/>
              <a:t>月降水量トレンド</a:t>
            </a:r>
            <a:r>
              <a:rPr kumimoji="1" lang="en-US" altLang="ja-JP" dirty="0" smtClean="0"/>
              <a:t>[mm day</a:t>
            </a:r>
            <a:r>
              <a:rPr kumimoji="1" lang="en-US" altLang="ja-JP" baseline="30000" dirty="0" smtClean="0"/>
              <a:t>-1</a:t>
            </a:r>
            <a:r>
              <a:rPr kumimoji="1" lang="en-US" altLang="ja-JP" dirty="0" smtClean="0"/>
              <a:t> (50yr)</a:t>
            </a:r>
            <a:r>
              <a:rPr kumimoji="1" lang="en-US" altLang="ja-JP" baseline="30000" dirty="0" smtClean="0"/>
              <a:t>-1</a:t>
            </a:r>
            <a:r>
              <a:rPr kumimoji="1" lang="en-US" altLang="ja-JP" dirty="0" smtClean="0"/>
              <a:t>]</a:t>
            </a:r>
            <a:endParaRPr kumimoji="1" lang="ja-JP" altLang="en-US" dirty="0"/>
          </a:p>
        </p:txBody>
      </p:sp>
      <p:sp>
        <p:nvSpPr>
          <p:cNvPr id="4" name="テキスト ボックス 3"/>
          <p:cNvSpPr txBox="1"/>
          <p:nvPr/>
        </p:nvSpPr>
        <p:spPr>
          <a:xfrm>
            <a:off x="-14630" y="1090673"/>
            <a:ext cx="9143999" cy="461665"/>
          </a:xfrm>
          <a:prstGeom prst="rect">
            <a:avLst/>
          </a:prstGeom>
          <a:noFill/>
        </p:spPr>
        <p:txBody>
          <a:bodyPr wrap="square" rtlCol="0">
            <a:spAutoFit/>
          </a:bodyPr>
          <a:lstStyle/>
          <a:p>
            <a:pPr algn="ctr"/>
            <a:r>
              <a:rPr lang="en-US" altLang="ja-JP" sz="2400" b="1" dirty="0" smtClean="0"/>
              <a:t>CCSM3</a:t>
            </a:r>
            <a:r>
              <a:rPr lang="ja-JP" altLang="en-US" sz="2400" b="1" dirty="0" smtClean="0"/>
              <a:t> </a:t>
            </a:r>
            <a:r>
              <a:rPr lang="en-US" altLang="ja-JP" sz="2400" b="1" dirty="0" smtClean="0"/>
              <a:t>(NCAR)</a:t>
            </a:r>
            <a:r>
              <a:rPr lang="ja-JP" altLang="en-US" sz="2400" b="1" dirty="0" smtClean="0"/>
              <a:t>による</a:t>
            </a:r>
            <a:r>
              <a:rPr lang="en-US" altLang="ja-JP" sz="2400" b="1" dirty="0" smtClean="0"/>
              <a:t>40</a:t>
            </a:r>
            <a:r>
              <a:rPr lang="ja-JP" altLang="en-US" sz="2400" b="1" smtClean="0"/>
              <a:t>メンバー</a:t>
            </a:r>
            <a:r>
              <a:rPr lang="ja-JP" altLang="en-US" sz="2400" b="1" smtClean="0"/>
              <a:t>・大気初期値</a:t>
            </a:r>
            <a:r>
              <a:rPr lang="ja-JP" altLang="en-US" sz="2400" b="1" dirty="0"/>
              <a:t>アンサンブル</a:t>
            </a:r>
            <a:endParaRPr kumimoji="1" lang="ja-JP" altLang="en-US" sz="2400" b="1" dirty="0"/>
          </a:p>
        </p:txBody>
      </p:sp>
      <p:pic>
        <p:nvPicPr>
          <p:cNvPr id="6" name="Picture 2" descr="http://journals.ametsoc.org/na101/home/literatum/publisher/ams/journals/content/clim/2014/15200442-27.6/jcli-d-13-00451.1/20140306/images/large/jcli-d-13-00451.1-f6.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904" r="47871" b="3970"/>
          <a:stretch/>
        </p:blipFill>
        <p:spPr bwMode="auto">
          <a:xfrm>
            <a:off x="5986960" y="2658794"/>
            <a:ext cx="2868848" cy="1474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journals.ametsoc.org/na101/home/literatum/publisher/ams/journals/content/clim/2014/15200442-27.6/jcli-d-13-00451.1/20140306/images/large/jcli-d-13-00451.1-f6.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79" t="95875" r="17673"/>
          <a:stretch/>
        </p:blipFill>
        <p:spPr bwMode="auto">
          <a:xfrm>
            <a:off x="6183254" y="4194458"/>
            <a:ext cx="2736304" cy="22986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069506" y="4511991"/>
            <a:ext cx="2963800" cy="369332"/>
          </a:xfrm>
          <a:prstGeom prst="rect">
            <a:avLst/>
          </a:prstGeom>
          <a:noFill/>
        </p:spPr>
        <p:txBody>
          <a:bodyPr wrap="square" rtlCol="0">
            <a:spAutoFit/>
          </a:bodyPr>
          <a:lstStyle/>
          <a:p>
            <a:r>
              <a:rPr kumimoji="1" lang="en-US" altLang="ja-JP" dirty="0" smtClean="0"/>
              <a:t>6-8</a:t>
            </a:r>
            <a:r>
              <a:rPr kumimoji="1" lang="ja-JP" altLang="en-US" dirty="0" smtClean="0"/>
              <a:t>月降水量トレンドの</a:t>
            </a:r>
            <a:r>
              <a:rPr kumimoji="1" lang="en-US" altLang="ja-JP" dirty="0" smtClean="0"/>
              <a:t>S/N</a:t>
            </a:r>
            <a:r>
              <a:rPr kumimoji="1" lang="ja-JP" altLang="en-US" dirty="0" smtClean="0"/>
              <a:t>比</a:t>
            </a:r>
            <a:endParaRPr kumimoji="1" lang="ja-JP" altLang="en-US" dirty="0"/>
          </a:p>
        </p:txBody>
      </p:sp>
      <p:sp>
        <p:nvSpPr>
          <p:cNvPr id="2" name="テキスト ボックス 1"/>
          <p:cNvSpPr txBox="1"/>
          <p:nvPr/>
        </p:nvSpPr>
        <p:spPr>
          <a:xfrm>
            <a:off x="1377652" y="6117179"/>
            <a:ext cx="6359433" cy="461665"/>
          </a:xfrm>
          <a:prstGeom prst="rect">
            <a:avLst/>
          </a:prstGeom>
          <a:noFill/>
        </p:spPr>
        <p:txBody>
          <a:bodyPr wrap="none" rtlCol="0">
            <a:spAutoFit/>
          </a:bodyPr>
          <a:lstStyle/>
          <a:p>
            <a:r>
              <a:rPr kumimoji="1" lang="ja-JP" altLang="en-US" sz="2400" dirty="0" smtClean="0"/>
              <a:t>地域スケールになると内部変動の影響</a:t>
            </a:r>
            <a:r>
              <a:rPr lang="ja-JP" altLang="en-US" sz="2400" dirty="0" smtClean="0"/>
              <a:t>が</a:t>
            </a:r>
            <a:r>
              <a:rPr kumimoji="1" lang="ja-JP" altLang="en-US" sz="2400" dirty="0" smtClean="0"/>
              <a:t>大きい</a:t>
            </a:r>
            <a:endParaRPr kumimoji="1" lang="en-US" altLang="ja-JP" sz="2400" dirty="0" smtClean="0"/>
          </a:p>
        </p:txBody>
      </p:sp>
      <p:sp>
        <p:nvSpPr>
          <p:cNvPr id="7" name="テキスト ボックス 6"/>
          <p:cNvSpPr txBox="1"/>
          <p:nvPr/>
        </p:nvSpPr>
        <p:spPr>
          <a:xfrm>
            <a:off x="6904550" y="5469099"/>
            <a:ext cx="1908279" cy="369332"/>
          </a:xfrm>
          <a:prstGeom prst="rect">
            <a:avLst/>
          </a:prstGeom>
          <a:noFill/>
        </p:spPr>
        <p:txBody>
          <a:bodyPr wrap="none" rtlCol="0">
            <a:spAutoFit/>
          </a:bodyPr>
          <a:lstStyle/>
          <a:p>
            <a:r>
              <a:rPr kumimoji="1" lang="en-US" altLang="ja-JP" dirty="0" smtClean="0"/>
              <a:t>(</a:t>
            </a:r>
            <a:r>
              <a:rPr kumimoji="1" lang="en-US" altLang="ja-JP" dirty="0" err="1" smtClean="0"/>
              <a:t>Deser</a:t>
            </a:r>
            <a:r>
              <a:rPr kumimoji="1" lang="en-US" altLang="ja-JP" dirty="0" smtClean="0"/>
              <a:t> et al. 2014)</a:t>
            </a:r>
            <a:endParaRPr kumimoji="1" lang="ja-JP" altLang="en-US" dirty="0"/>
          </a:p>
        </p:txBody>
      </p:sp>
    </p:spTree>
    <p:extLst>
      <p:ext uri="{BB962C8B-B14F-4D97-AF65-F5344CB8AC3E}">
        <p14:creationId xmlns:p14="http://schemas.microsoft.com/office/powerpoint/2010/main" val="136193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roc-gcm.jp/~pub/d4PDF/im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2911"/>
            <a:ext cx="7272808" cy="562430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56" y="188640"/>
            <a:ext cx="9135837" cy="646331"/>
          </a:xfrm>
          <a:prstGeom prst="rect">
            <a:avLst/>
          </a:prstGeom>
          <a:noFill/>
        </p:spPr>
        <p:txBody>
          <a:bodyPr wrap="square" rtlCol="0">
            <a:spAutoFit/>
          </a:bodyPr>
          <a:lstStyle/>
          <a:p>
            <a:pPr algn="ctr"/>
            <a:r>
              <a:rPr lang="ja-JP" altLang="en-US" sz="3600" b="1" dirty="0"/>
              <a:t>アンサンブル気候予測</a:t>
            </a:r>
            <a:r>
              <a:rPr lang="ja-JP" altLang="en-US" sz="3600" b="1" dirty="0" smtClean="0"/>
              <a:t>データベース（</a:t>
            </a:r>
            <a:r>
              <a:rPr lang="en-US" altLang="ja-JP" sz="3600" b="1" dirty="0"/>
              <a:t>d4PDF</a:t>
            </a:r>
            <a:r>
              <a:rPr lang="ja-JP" altLang="en-US" sz="3600" b="1" dirty="0" smtClean="0"/>
              <a:t>）</a:t>
            </a:r>
            <a:endParaRPr kumimoji="1" lang="ja-JP" altLang="en-US" sz="3600" b="1" dirty="0"/>
          </a:p>
        </p:txBody>
      </p:sp>
      <p:sp>
        <p:nvSpPr>
          <p:cNvPr id="10" name="テキスト ボックス 9"/>
          <p:cNvSpPr txBox="1"/>
          <p:nvPr/>
        </p:nvSpPr>
        <p:spPr>
          <a:xfrm>
            <a:off x="7217075" y="4838383"/>
            <a:ext cx="1926925" cy="492443"/>
          </a:xfrm>
          <a:prstGeom prst="rect">
            <a:avLst/>
          </a:prstGeom>
          <a:noFill/>
        </p:spPr>
        <p:txBody>
          <a:bodyPr wrap="square" lIns="0" tIns="0" rIns="0" bIns="0" rtlCol="0" anchor="ctr" anchorCtr="0">
            <a:spAutoFit/>
          </a:bodyPr>
          <a:lstStyle/>
          <a:p>
            <a:r>
              <a:rPr lang="en-US" altLang="ja-JP" sz="1600" b="0" dirty="0" smtClean="0">
                <a:solidFill>
                  <a:srgbClr val="000000"/>
                </a:solidFill>
                <a:latin typeface="Arial"/>
                <a:ea typeface="ＭＳ Ｐゴシック" pitchFamily="50" charset="-128"/>
              </a:rPr>
              <a:t>ΔT: SST</a:t>
            </a:r>
            <a:r>
              <a:rPr lang="ja-JP" altLang="en-US" sz="1600" b="0" dirty="0" smtClean="0">
                <a:solidFill>
                  <a:srgbClr val="000000"/>
                </a:solidFill>
                <a:latin typeface="Arial"/>
                <a:ea typeface="ＭＳ Ｐゴシック" pitchFamily="50" charset="-128"/>
              </a:rPr>
              <a:t>パターン</a:t>
            </a:r>
            <a:endParaRPr lang="en-US" altLang="ja-JP" sz="1600" b="0" dirty="0" smtClean="0">
              <a:solidFill>
                <a:srgbClr val="000000"/>
              </a:solidFill>
              <a:latin typeface="Arial"/>
              <a:ea typeface="ＭＳ Ｐゴシック" pitchFamily="50" charset="-128"/>
            </a:endParaRPr>
          </a:p>
          <a:p>
            <a:r>
              <a:rPr lang="en-US" altLang="ja-JP" sz="1600" b="0" dirty="0" err="1" smtClean="0">
                <a:solidFill>
                  <a:srgbClr val="000000"/>
                </a:solidFill>
                <a:latin typeface="Arial"/>
                <a:ea typeface="ＭＳ Ｐゴシック" pitchFamily="50" charset="-128"/>
              </a:rPr>
              <a:t>δT</a:t>
            </a:r>
            <a:r>
              <a:rPr lang="en-US" altLang="ja-JP" sz="1600" b="0" dirty="0" smtClean="0">
                <a:solidFill>
                  <a:srgbClr val="000000"/>
                </a:solidFill>
                <a:latin typeface="Arial"/>
                <a:ea typeface="ＭＳ Ｐゴシック" pitchFamily="50" charset="-128"/>
              </a:rPr>
              <a:t>: </a:t>
            </a:r>
            <a:r>
              <a:rPr lang="ja-JP" altLang="en-US" sz="1600" b="0" dirty="0" smtClean="0">
                <a:solidFill>
                  <a:srgbClr val="000000"/>
                </a:solidFill>
                <a:latin typeface="Arial"/>
                <a:ea typeface="ＭＳ Ｐゴシック" pitchFamily="50" charset="-128"/>
              </a:rPr>
              <a:t>初期値</a:t>
            </a:r>
            <a:r>
              <a:rPr lang="en-US" altLang="ja-JP" sz="1600" dirty="0">
                <a:solidFill>
                  <a:srgbClr val="000000"/>
                </a:solidFill>
                <a:latin typeface="Arial"/>
                <a:ea typeface="ＭＳ Ｐゴシック" pitchFamily="50" charset="-128"/>
              </a:rPr>
              <a:t>+</a:t>
            </a:r>
            <a:r>
              <a:rPr lang="en-US" altLang="ja-JP" sz="1600" dirty="0" smtClean="0">
                <a:solidFill>
                  <a:srgbClr val="000000"/>
                </a:solidFill>
                <a:latin typeface="Arial"/>
                <a:ea typeface="ＭＳ Ｐゴシック" pitchFamily="50" charset="-128"/>
              </a:rPr>
              <a:t>SST</a:t>
            </a:r>
            <a:r>
              <a:rPr lang="ja-JP" altLang="en-US" sz="1600" b="0" dirty="0" smtClean="0">
                <a:solidFill>
                  <a:srgbClr val="000000"/>
                </a:solidFill>
                <a:latin typeface="Arial"/>
                <a:ea typeface="ＭＳ Ｐゴシック" pitchFamily="50" charset="-128"/>
              </a:rPr>
              <a:t>摂動</a:t>
            </a:r>
            <a:endParaRPr lang="ja-JP" altLang="en-US" sz="1600" b="0" dirty="0">
              <a:solidFill>
                <a:srgbClr val="000000"/>
              </a:solidFill>
              <a:latin typeface="Arial"/>
              <a:ea typeface="ＭＳ Ｐゴシック" pitchFamily="50" charset="-128"/>
            </a:endParaRPr>
          </a:p>
        </p:txBody>
      </p:sp>
      <p:sp>
        <p:nvSpPr>
          <p:cNvPr id="13" name="テキスト ボックス 12"/>
          <p:cNvSpPr txBox="1"/>
          <p:nvPr/>
        </p:nvSpPr>
        <p:spPr>
          <a:xfrm>
            <a:off x="6402544" y="6503114"/>
            <a:ext cx="2741456" cy="369332"/>
          </a:xfrm>
          <a:prstGeom prst="rect">
            <a:avLst/>
          </a:prstGeom>
          <a:noFill/>
        </p:spPr>
        <p:txBody>
          <a:bodyPr wrap="none" rtlCol="0">
            <a:spAutoFit/>
          </a:bodyPr>
          <a:lstStyle/>
          <a:p>
            <a:r>
              <a:rPr lang="ja-JP" altLang="en-US" dirty="0" smtClean="0"/>
              <a:t>（</a:t>
            </a:r>
            <a:r>
              <a:rPr lang="en-US" altLang="ja-JP" dirty="0" smtClean="0"/>
              <a:t>d4PDF</a:t>
            </a:r>
            <a:r>
              <a:rPr lang="ja-JP" altLang="en-US" dirty="0" smtClean="0"/>
              <a:t>利用手引き書より）</a:t>
            </a:r>
            <a:endParaRPr kumimoji="1" lang="ja-JP" altLang="en-US" dirty="0"/>
          </a:p>
        </p:txBody>
      </p:sp>
      <p:sp>
        <p:nvSpPr>
          <p:cNvPr id="2" name="正方形/長方形 1"/>
          <p:cNvSpPr/>
          <p:nvPr/>
        </p:nvSpPr>
        <p:spPr>
          <a:xfrm>
            <a:off x="242475" y="4631061"/>
            <a:ext cx="6839712" cy="907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084169" y="1647220"/>
            <a:ext cx="1080120" cy="5040560"/>
          </a:xfrm>
          <a:prstGeom prst="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885" y="1412776"/>
            <a:ext cx="1761304" cy="920641"/>
          </a:xfrm>
          <a:prstGeom prst="rect">
            <a:avLst/>
          </a:prstGeom>
        </p:spPr>
      </p:pic>
      <p:sp>
        <p:nvSpPr>
          <p:cNvPr id="6" name="テキスト ボックス 5"/>
          <p:cNvSpPr txBox="1"/>
          <p:nvPr/>
        </p:nvSpPr>
        <p:spPr>
          <a:xfrm>
            <a:off x="456" y="731246"/>
            <a:ext cx="9164175" cy="461665"/>
          </a:xfrm>
          <a:prstGeom prst="rect">
            <a:avLst/>
          </a:prstGeom>
          <a:noFill/>
        </p:spPr>
        <p:txBody>
          <a:bodyPr wrap="none" rtlCol="0">
            <a:spAutoFit/>
          </a:bodyPr>
          <a:lstStyle/>
          <a:p>
            <a:r>
              <a:rPr lang="en-US" altLang="ja-JP" sz="2400" b="1" dirty="0" smtClean="0">
                <a:solidFill>
                  <a:srgbClr val="FF0000"/>
                </a:solidFill>
              </a:rPr>
              <a:t>d4PDF</a:t>
            </a:r>
            <a:r>
              <a:rPr lang="en-US" altLang="ja-JP" sz="2400" dirty="0" smtClean="0">
                <a:solidFill>
                  <a:srgbClr val="FF0000"/>
                </a:solidFill>
              </a:rPr>
              <a:t>: </a:t>
            </a:r>
            <a:r>
              <a:rPr lang="en-US" altLang="ja-JP" sz="2400" b="1" dirty="0" smtClean="0">
                <a:solidFill>
                  <a:srgbClr val="FF0000"/>
                </a:solidFill>
              </a:rPr>
              <a:t>D</a:t>
            </a:r>
            <a:r>
              <a:rPr lang="en-US" altLang="ja-JP" sz="2400" dirty="0" smtClean="0">
                <a:solidFill>
                  <a:srgbClr val="FF0000"/>
                </a:solidFill>
              </a:rPr>
              <a:t>atabase </a:t>
            </a:r>
            <a:r>
              <a:rPr lang="en-US" altLang="ja-JP" sz="2400" b="1" dirty="0" smtClean="0">
                <a:solidFill>
                  <a:srgbClr val="FF0000"/>
                </a:solidFill>
              </a:rPr>
              <a:t>for</a:t>
            </a:r>
            <a:r>
              <a:rPr lang="en-US" altLang="ja-JP" sz="2400" dirty="0" smtClean="0">
                <a:solidFill>
                  <a:srgbClr val="FF0000"/>
                </a:solidFill>
              </a:rPr>
              <a:t> </a:t>
            </a:r>
            <a:r>
              <a:rPr lang="en-US" altLang="ja-JP" sz="2400" b="1" dirty="0" smtClean="0">
                <a:solidFill>
                  <a:srgbClr val="FF0000"/>
                </a:solidFill>
              </a:rPr>
              <a:t>P</a:t>
            </a:r>
            <a:r>
              <a:rPr lang="en-US" altLang="ja-JP" sz="2400" dirty="0" smtClean="0">
                <a:solidFill>
                  <a:srgbClr val="FF0000"/>
                </a:solidFill>
              </a:rPr>
              <a:t>robabilistic </a:t>
            </a:r>
            <a:r>
              <a:rPr lang="en-US" altLang="ja-JP" sz="2400" b="1" dirty="0" smtClean="0">
                <a:solidFill>
                  <a:srgbClr val="FF0000"/>
                </a:solidFill>
              </a:rPr>
              <a:t>D</a:t>
            </a:r>
            <a:r>
              <a:rPr lang="en-US" altLang="ja-JP" sz="2400" dirty="0" smtClean="0">
                <a:solidFill>
                  <a:srgbClr val="FF0000"/>
                </a:solidFill>
              </a:rPr>
              <a:t>escription for </a:t>
            </a:r>
            <a:r>
              <a:rPr lang="en-US" altLang="ja-JP" sz="2400" b="1" dirty="0" smtClean="0">
                <a:solidFill>
                  <a:srgbClr val="FF0000"/>
                </a:solidFill>
              </a:rPr>
              <a:t>F</a:t>
            </a:r>
            <a:r>
              <a:rPr lang="en-US" altLang="ja-JP" sz="2400" dirty="0" smtClean="0">
                <a:solidFill>
                  <a:srgbClr val="FF0000"/>
                </a:solidFill>
              </a:rPr>
              <a:t>uture climate change </a:t>
            </a:r>
            <a:endParaRPr kumimoji="1" lang="ja-JP" altLang="en-US" sz="2400" dirty="0">
              <a:solidFill>
                <a:srgbClr val="FF0000"/>
              </a:solidFill>
            </a:endParaRPr>
          </a:p>
        </p:txBody>
      </p:sp>
    </p:spTree>
    <p:extLst>
      <p:ext uri="{BB962C8B-B14F-4D97-AF65-F5344CB8AC3E}">
        <p14:creationId xmlns:p14="http://schemas.microsoft.com/office/powerpoint/2010/main" val="41180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574" y="116632"/>
            <a:ext cx="8229600" cy="746562"/>
          </a:xfrm>
        </p:spPr>
        <p:txBody>
          <a:bodyPr>
            <a:normAutofit/>
          </a:bodyPr>
          <a:lstStyle/>
          <a:p>
            <a:r>
              <a:rPr kumimoji="1" lang="en-US" altLang="ja-JP" sz="3600" b="1" dirty="0" smtClean="0"/>
              <a:t>60km</a:t>
            </a:r>
            <a:r>
              <a:rPr kumimoji="1" lang="ja-JP" altLang="en-US" sz="3600" b="1" dirty="0" smtClean="0"/>
              <a:t>全球大気モデル</a:t>
            </a:r>
            <a:endParaRPr kumimoji="1" lang="ja-JP" altLang="en-US" sz="3600" b="1" dirty="0"/>
          </a:p>
        </p:txBody>
      </p:sp>
      <p:sp>
        <p:nvSpPr>
          <p:cNvPr id="3137" name="テキスト プレースホルダー 3136"/>
          <p:cNvSpPr>
            <a:spLocks noGrp="1"/>
          </p:cNvSpPr>
          <p:nvPr>
            <p:ph type="body" sz="quarter" idx="13"/>
          </p:nvPr>
        </p:nvSpPr>
        <p:spPr>
          <a:xfrm>
            <a:off x="314902" y="4569895"/>
            <a:ext cx="8496944" cy="2196244"/>
          </a:xfrm>
        </p:spPr>
        <p:txBody>
          <a:bodyPr>
            <a:normAutofit fontScale="62500" lnSpcReduction="20000"/>
          </a:bodyPr>
          <a:lstStyle/>
          <a:p>
            <a:r>
              <a:rPr lang="en-US" altLang="ja-JP" dirty="0" smtClean="0"/>
              <a:t>60km</a:t>
            </a:r>
            <a:r>
              <a:rPr lang="ja-JP" altLang="en-US" dirty="0" smtClean="0"/>
              <a:t>の選択理由</a:t>
            </a:r>
            <a:endParaRPr lang="en-US" altLang="ja-JP" dirty="0"/>
          </a:p>
          <a:p>
            <a:pPr lvl="1"/>
            <a:r>
              <a:rPr lang="ja-JP" altLang="en-US" dirty="0"/>
              <a:t>熱帯低気圧を現実的に再現</a:t>
            </a:r>
            <a:r>
              <a:rPr lang="ja-JP" altLang="en-US" dirty="0" smtClean="0"/>
              <a:t>できる最低解像度</a:t>
            </a:r>
            <a:endParaRPr lang="en-US" altLang="ja-JP" dirty="0"/>
          </a:p>
          <a:p>
            <a:pPr lvl="1"/>
            <a:r>
              <a:rPr lang="ja-JP" altLang="en-US" dirty="0" smtClean="0"/>
              <a:t>大量アンサンブルに必要な計算機資源（地球シミュレーター）</a:t>
            </a:r>
            <a:endParaRPr lang="en-US" altLang="ja-JP" dirty="0"/>
          </a:p>
          <a:p>
            <a:r>
              <a:rPr lang="ja-JP" altLang="en-US" dirty="0" smtClean="0"/>
              <a:t>気象研</a:t>
            </a:r>
            <a:r>
              <a:rPr lang="en-US" altLang="ja-JP" dirty="0" smtClean="0"/>
              <a:t>60km</a:t>
            </a:r>
            <a:r>
              <a:rPr lang="ja-JP" altLang="en-US" dirty="0" smtClean="0"/>
              <a:t>モデルの過去</a:t>
            </a:r>
            <a:r>
              <a:rPr lang="ja-JP" altLang="en-US" dirty="0"/>
              <a:t>の使用実績</a:t>
            </a:r>
            <a:endParaRPr lang="en-US" altLang="ja-JP" dirty="0"/>
          </a:p>
          <a:p>
            <a:pPr lvl="1"/>
            <a:r>
              <a:rPr lang="ja-JP" altLang="en-US" dirty="0"/>
              <a:t>文部</a:t>
            </a:r>
            <a:r>
              <a:rPr lang="ja-JP" altLang="en-US" dirty="0" smtClean="0"/>
              <a:t>科学省「</a:t>
            </a:r>
            <a:r>
              <a:rPr lang="en-US" altLang="ja-JP" dirty="0"/>
              <a:t>21</a:t>
            </a:r>
            <a:r>
              <a:rPr lang="ja-JP" altLang="en-US" dirty="0"/>
              <a:t>世紀気候変動予測革新プログラム」</a:t>
            </a:r>
            <a:endParaRPr lang="en-US" altLang="ja-JP" dirty="0"/>
          </a:p>
          <a:p>
            <a:pPr lvl="1"/>
            <a:r>
              <a:rPr lang="ja-JP" altLang="en-US" dirty="0"/>
              <a:t>文部科学省「気候変動リスク情報創生プログラム」</a:t>
            </a:r>
            <a:endParaRPr lang="en-US" altLang="ja-JP" dirty="0"/>
          </a:p>
          <a:p>
            <a:pPr lvl="1"/>
            <a:r>
              <a:rPr lang="ja-JP" altLang="en-US" dirty="0"/>
              <a:t>環境省・気象庁 「地域気候変動予測データ」</a:t>
            </a:r>
            <a:endParaRPr lang="en-US" altLang="ja-JP" dirty="0"/>
          </a:p>
          <a:p>
            <a:endParaRPr kumimoji="1" lang="ja-JP" altLang="en-US" dirty="0"/>
          </a:p>
        </p:txBody>
      </p:sp>
      <p:grpSp>
        <p:nvGrpSpPr>
          <p:cNvPr id="3138" name="グループ化 3137"/>
          <p:cNvGrpSpPr/>
          <p:nvPr/>
        </p:nvGrpSpPr>
        <p:grpSpPr>
          <a:xfrm>
            <a:off x="785311" y="1025479"/>
            <a:ext cx="7072637" cy="2829117"/>
            <a:chOff x="277922" y="676672"/>
            <a:chExt cx="7072637" cy="2829117"/>
          </a:xfrm>
        </p:grpSpPr>
        <p:pic>
          <p:nvPicPr>
            <p:cNvPr id="1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8325" y="1288016"/>
              <a:ext cx="2352234" cy="19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a:grpSpLocks noChangeAspect="1"/>
            </p:cNvGrpSpPr>
            <p:nvPr/>
          </p:nvGrpSpPr>
          <p:grpSpPr>
            <a:xfrm>
              <a:off x="277922" y="676672"/>
              <a:ext cx="4720403" cy="2829117"/>
              <a:chOff x="-425730" y="815347"/>
              <a:chExt cx="6293872" cy="3772156"/>
            </a:xfrm>
          </p:grpSpPr>
          <p:sp>
            <p:nvSpPr>
              <p:cNvPr id="6" name="角丸四角形 5"/>
              <p:cNvSpPr/>
              <p:nvPr/>
            </p:nvSpPr>
            <p:spPr>
              <a:xfrm>
                <a:off x="2411759" y="1124744"/>
                <a:ext cx="2839943" cy="3384376"/>
              </a:xfrm>
              <a:prstGeom prst="roundRect">
                <a:avLst/>
              </a:prstGeom>
              <a:solidFill>
                <a:srgbClr val="FFCC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endParaRPr>
              </a:p>
            </p:txBody>
          </p:sp>
          <p:sp>
            <p:nvSpPr>
              <p:cNvPr id="7" name="Freeform 4"/>
              <p:cNvSpPr>
                <a:spLocks/>
              </p:cNvSpPr>
              <p:nvPr/>
            </p:nvSpPr>
            <p:spPr bwMode="auto">
              <a:xfrm>
                <a:off x="58738" y="1274391"/>
                <a:ext cx="2160587" cy="719137"/>
              </a:xfrm>
              <a:custGeom>
                <a:avLst/>
                <a:gdLst>
                  <a:gd name="T0" fmla="*/ 0 w 1361"/>
                  <a:gd name="T1" fmla="*/ 2147483647 h 453"/>
                  <a:gd name="T2" fmla="*/ 2147483647 w 1361"/>
                  <a:gd name="T3" fmla="*/ 2147483647 h 453"/>
                  <a:gd name="T4" fmla="*/ 2147483647 w 1361"/>
                  <a:gd name="T5" fmla="*/ 0 h 453"/>
                  <a:gd name="T6" fmla="*/ 2147483647 w 1361"/>
                  <a:gd name="T7" fmla="*/ 0 h 453"/>
                  <a:gd name="T8" fmla="*/ 0 w 1361"/>
                  <a:gd name="T9" fmla="*/ 2147483647 h 453"/>
                  <a:gd name="T10" fmla="*/ 0 60000 65536"/>
                  <a:gd name="T11" fmla="*/ 0 60000 65536"/>
                  <a:gd name="T12" fmla="*/ 0 60000 65536"/>
                  <a:gd name="T13" fmla="*/ 0 60000 65536"/>
                  <a:gd name="T14" fmla="*/ 0 60000 65536"/>
                  <a:gd name="T15" fmla="*/ 0 w 1361"/>
                  <a:gd name="T16" fmla="*/ 0 h 453"/>
                  <a:gd name="T17" fmla="*/ 1361 w 1361"/>
                  <a:gd name="T18" fmla="*/ 453 h 453"/>
                </a:gdLst>
                <a:ahLst/>
                <a:cxnLst>
                  <a:cxn ang="T10">
                    <a:pos x="T0" y="T1"/>
                  </a:cxn>
                  <a:cxn ang="T11">
                    <a:pos x="T2" y="T3"/>
                  </a:cxn>
                  <a:cxn ang="T12">
                    <a:pos x="T4" y="T5"/>
                  </a:cxn>
                  <a:cxn ang="T13">
                    <a:pos x="T6" y="T7"/>
                  </a:cxn>
                  <a:cxn ang="T14">
                    <a:pos x="T8" y="T9"/>
                  </a:cxn>
                </a:cxnLst>
                <a:rect l="T15" t="T16" r="T17" b="T18"/>
                <a:pathLst>
                  <a:path w="1361" h="453">
                    <a:moveTo>
                      <a:pt x="0" y="453"/>
                    </a:moveTo>
                    <a:lnTo>
                      <a:pt x="908" y="453"/>
                    </a:lnTo>
                    <a:lnTo>
                      <a:pt x="1361" y="0"/>
                    </a:lnTo>
                    <a:lnTo>
                      <a:pt x="454" y="0"/>
                    </a:lnTo>
                    <a:lnTo>
                      <a:pt x="0" y="453"/>
                    </a:lnTo>
                    <a:close/>
                  </a:path>
                </a:pathLst>
              </a:custGeom>
              <a:solidFill>
                <a:srgbClr val="80A0F0"/>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 name="Freeform 5"/>
              <p:cNvSpPr>
                <a:spLocks/>
              </p:cNvSpPr>
              <p:nvPr/>
            </p:nvSpPr>
            <p:spPr bwMode="auto">
              <a:xfrm>
                <a:off x="1500188" y="1274391"/>
                <a:ext cx="719137" cy="1871662"/>
              </a:xfrm>
              <a:custGeom>
                <a:avLst/>
                <a:gdLst>
                  <a:gd name="T0" fmla="*/ 0 w 453"/>
                  <a:gd name="T1" fmla="*/ 2147483647 h 1179"/>
                  <a:gd name="T2" fmla="*/ 2147483647 w 453"/>
                  <a:gd name="T3" fmla="*/ 2147483647 h 1179"/>
                  <a:gd name="T4" fmla="*/ 2147483647 w 453"/>
                  <a:gd name="T5" fmla="*/ 0 h 1179"/>
                  <a:gd name="T6" fmla="*/ 0 w 453"/>
                  <a:gd name="T7" fmla="*/ 2147483647 h 1179"/>
                  <a:gd name="T8" fmla="*/ 0 w 453"/>
                  <a:gd name="T9" fmla="*/ 2147483647 h 1179"/>
                  <a:gd name="T10" fmla="*/ 0 60000 65536"/>
                  <a:gd name="T11" fmla="*/ 0 60000 65536"/>
                  <a:gd name="T12" fmla="*/ 0 60000 65536"/>
                  <a:gd name="T13" fmla="*/ 0 60000 65536"/>
                  <a:gd name="T14" fmla="*/ 0 60000 65536"/>
                  <a:gd name="T15" fmla="*/ 0 w 453"/>
                  <a:gd name="T16" fmla="*/ 0 h 1179"/>
                  <a:gd name="T17" fmla="*/ 453 w 453"/>
                  <a:gd name="T18" fmla="*/ 1179 h 1179"/>
                </a:gdLst>
                <a:ahLst/>
                <a:cxnLst>
                  <a:cxn ang="T10">
                    <a:pos x="T0" y="T1"/>
                  </a:cxn>
                  <a:cxn ang="T11">
                    <a:pos x="T2" y="T3"/>
                  </a:cxn>
                  <a:cxn ang="T12">
                    <a:pos x="T4" y="T5"/>
                  </a:cxn>
                  <a:cxn ang="T13">
                    <a:pos x="T6" y="T7"/>
                  </a:cxn>
                  <a:cxn ang="T14">
                    <a:pos x="T8" y="T9"/>
                  </a:cxn>
                </a:cxnLst>
                <a:rect l="T15" t="T16" r="T17" b="T18"/>
                <a:pathLst>
                  <a:path w="453" h="1179">
                    <a:moveTo>
                      <a:pt x="0" y="1179"/>
                    </a:moveTo>
                    <a:lnTo>
                      <a:pt x="453" y="726"/>
                    </a:lnTo>
                    <a:lnTo>
                      <a:pt x="453" y="0"/>
                    </a:lnTo>
                    <a:lnTo>
                      <a:pt x="0" y="453"/>
                    </a:lnTo>
                    <a:cubicBezTo>
                      <a:pt x="0" y="695"/>
                      <a:pt x="0" y="937"/>
                      <a:pt x="0" y="1179"/>
                    </a:cubicBezTo>
                    <a:close/>
                  </a:path>
                </a:pathLst>
              </a:custGeom>
              <a:solidFill>
                <a:srgbClr val="80A0F0"/>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 name="Line 6"/>
              <p:cNvSpPr>
                <a:spLocks noChangeShapeType="1"/>
              </p:cNvSpPr>
              <p:nvPr/>
            </p:nvSpPr>
            <p:spPr bwMode="auto">
              <a:xfrm>
                <a:off x="2219325" y="2426916"/>
                <a:ext cx="1588" cy="28733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0" name="Rectangle 7"/>
              <p:cNvSpPr>
                <a:spLocks noChangeArrowheads="1"/>
              </p:cNvSpPr>
              <p:nvPr/>
            </p:nvSpPr>
            <p:spPr bwMode="auto">
              <a:xfrm>
                <a:off x="58738" y="3146053"/>
                <a:ext cx="1439862" cy="287338"/>
              </a:xfrm>
              <a:prstGeom prst="rect">
                <a:avLst/>
              </a:prstGeom>
              <a:solidFill>
                <a:srgbClr val="FF99CC"/>
              </a:solidFill>
              <a:ln w="9525">
                <a:solidFill>
                  <a:schemeClr val="tx1"/>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1" name="Rectangle 8"/>
              <p:cNvSpPr>
                <a:spLocks noChangeArrowheads="1"/>
              </p:cNvSpPr>
              <p:nvPr/>
            </p:nvSpPr>
            <p:spPr bwMode="auto">
              <a:xfrm>
                <a:off x="58738" y="3434978"/>
                <a:ext cx="1439862" cy="1152525"/>
              </a:xfrm>
              <a:prstGeom prst="rect">
                <a:avLst/>
              </a:prstGeom>
              <a:solidFill>
                <a:srgbClr val="4545A7"/>
              </a:solidFill>
              <a:ln w="9525">
                <a:solidFill>
                  <a:schemeClr val="tx1"/>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2" name="Text Box 9"/>
              <p:cNvSpPr txBox="1">
                <a:spLocks noChangeArrowheads="1"/>
              </p:cNvSpPr>
              <p:nvPr/>
            </p:nvSpPr>
            <p:spPr bwMode="auto">
              <a:xfrm>
                <a:off x="0" y="3098428"/>
                <a:ext cx="1504951" cy="492443"/>
              </a:xfrm>
              <a:prstGeom prst="rect">
                <a:avLst/>
              </a:prstGeom>
              <a:noFill/>
              <a:ln w="9525">
                <a:noFill/>
                <a:miter lim="800000"/>
                <a:headEnd/>
                <a:tailEnd/>
              </a:ln>
            </p:spPr>
            <p:txBody>
              <a:bodyPr wrap="square">
                <a:spAutoFit/>
              </a:bodyPr>
              <a:lstStyle/>
              <a:p>
                <a:pPr>
                  <a:spcBef>
                    <a:spcPct val="50000"/>
                  </a:spcBef>
                  <a:defRPr/>
                </a:pPr>
                <a:r>
                  <a:rPr lang="ja-JP" altLang="en-US"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rPr>
                  <a:t>海面水温</a:t>
                </a:r>
                <a:endParaRPr lang="en-US" altLang="ja-JP"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3" name="Rectangle 10"/>
              <p:cNvSpPr>
                <a:spLocks noChangeArrowheads="1"/>
              </p:cNvSpPr>
              <p:nvPr/>
            </p:nvSpPr>
            <p:spPr bwMode="auto">
              <a:xfrm>
                <a:off x="58738" y="1993528"/>
                <a:ext cx="1439862" cy="1154113"/>
              </a:xfrm>
              <a:prstGeom prst="rect">
                <a:avLst/>
              </a:prstGeom>
              <a:solidFill>
                <a:srgbClr val="80A0F0"/>
              </a:solidFill>
              <a:ln w="9525">
                <a:solidFill>
                  <a:schemeClr val="tx1"/>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4" name="Text Box 11"/>
              <p:cNvSpPr txBox="1">
                <a:spLocks noChangeArrowheads="1"/>
              </p:cNvSpPr>
              <p:nvPr/>
            </p:nvSpPr>
            <p:spPr bwMode="auto">
              <a:xfrm>
                <a:off x="261658" y="3805640"/>
                <a:ext cx="1079500" cy="615553"/>
              </a:xfrm>
              <a:prstGeom prst="rect">
                <a:avLst/>
              </a:prstGeom>
              <a:noFill/>
              <a:ln w="9525">
                <a:noFill/>
                <a:miter lim="800000"/>
                <a:headEnd/>
                <a:tailEnd/>
              </a:ln>
            </p:spPr>
            <p:txBody>
              <a:bodyPr>
                <a:spAutoFit/>
              </a:bodyPr>
              <a:lstStyle/>
              <a:p>
                <a:pPr>
                  <a:spcBef>
                    <a:spcPct val="50000"/>
                  </a:spcBef>
                  <a:defRPr/>
                </a:pPr>
                <a:r>
                  <a:rPr lang="ja-JP" altLang="en-US" sz="2400" dirty="0" smtClean="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rPr>
                  <a:t>海洋</a:t>
                </a:r>
                <a:endParaRPr lang="en-US" altLang="ja-JP" sz="240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5" name="Line 12"/>
              <p:cNvSpPr>
                <a:spLocks noChangeShapeType="1"/>
              </p:cNvSpPr>
              <p:nvPr/>
            </p:nvSpPr>
            <p:spPr bwMode="auto">
              <a:xfrm flipV="1">
                <a:off x="779463" y="1274391"/>
                <a:ext cx="720725" cy="71913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6" name="Line 13"/>
              <p:cNvSpPr>
                <a:spLocks noChangeShapeType="1"/>
              </p:cNvSpPr>
              <p:nvPr/>
            </p:nvSpPr>
            <p:spPr bwMode="auto">
              <a:xfrm>
                <a:off x="58738" y="2569791"/>
                <a:ext cx="1439862"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7" name="Line 14"/>
              <p:cNvSpPr>
                <a:spLocks noChangeShapeType="1"/>
              </p:cNvSpPr>
              <p:nvPr/>
            </p:nvSpPr>
            <p:spPr bwMode="auto">
              <a:xfrm>
                <a:off x="1150938" y="1998291"/>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8" name="Line 15"/>
              <p:cNvSpPr>
                <a:spLocks noChangeShapeType="1"/>
              </p:cNvSpPr>
              <p:nvPr/>
            </p:nvSpPr>
            <p:spPr bwMode="auto">
              <a:xfrm flipH="1">
                <a:off x="1673225" y="1828428"/>
                <a:ext cx="1588" cy="1154113"/>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9" name="Line 16"/>
              <p:cNvSpPr>
                <a:spLocks noChangeShapeType="1"/>
              </p:cNvSpPr>
              <p:nvPr/>
            </p:nvSpPr>
            <p:spPr bwMode="auto">
              <a:xfrm>
                <a:off x="419100" y="1634753"/>
                <a:ext cx="1439863"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0" name="Freeform 18"/>
              <p:cNvSpPr>
                <a:spLocks/>
              </p:cNvSpPr>
              <p:nvPr/>
            </p:nvSpPr>
            <p:spPr bwMode="auto">
              <a:xfrm>
                <a:off x="1500188" y="2714253"/>
                <a:ext cx="719137" cy="1871663"/>
              </a:xfrm>
              <a:custGeom>
                <a:avLst/>
                <a:gdLst>
                  <a:gd name="T0" fmla="*/ 0 w 453"/>
                  <a:gd name="T1" fmla="*/ 2147483647 h 1179"/>
                  <a:gd name="T2" fmla="*/ 2147483647 w 453"/>
                  <a:gd name="T3" fmla="*/ 2147483647 h 1179"/>
                  <a:gd name="T4" fmla="*/ 2147483647 w 453"/>
                  <a:gd name="T5" fmla="*/ 0 h 1179"/>
                  <a:gd name="T6" fmla="*/ 0 w 453"/>
                  <a:gd name="T7" fmla="*/ 2147483647 h 1179"/>
                  <a:gd name="T8" fmla="*/ 0 w 453"/>
                  <a:gd name="T9" fmla="*/ 2147483647 h 1179"/>
                  <a:gd name="T10" fmla="*/ 0 60000 65536"/>
                  <a:gd name="T11" fmla="*/ 0 60000 65536"/>
                  <a:gd name="T12" fmla="*/ 0 60000 65536"/>
                  <a:gd name="T13" fmla="*/ 0 60000 65536"/>
                  <a:gd name="T14" fmla="*/ 0 60000 65536"/>
                  <a:gd name="T15" fmla="*/ 0 w 453"/>
                  <a:gd name="T16" fmla="*/ 0 h 1179"/>
                  <a:gd name="T17" fmla="*/ 453 w 453"/>
                  <a:gd name="T18" fmla="*/ 1179 h 1179"/>
                </a:gdLst>
                <a:ahLst/>
                <a:cxnLst>
                  <a:cxn ang="T10">
                    <a:pos x="T0" y="T1"/>
                  </a:cxn>
                  <a:cxn ang="T11">
                    <a:pos x="T2" y="T3"/>
                  </a:cxn>
                  <a:cxn ang="T12">
                    <a:pos x="T4" y="T5"/>
                  </a:cxn>
                  <a:cxn ang="T13">
                    <a:pos x="T6" y="T7"/>
                  </a:cxn>
                  <a:cxn ang="T14">
                    <a:pos x="T8" y="T9"/>
                  </a:cxn>
                </a:cxnLst>
                <a:rect l="T15" t="T16" r="T17" b="T18"/>
                <a:pathLst>
                  <a:path w="453" h="1179">
                    <a:moveTo>
                      <a:pt x="0" y="1179"/>
                    </a:moveTo>
                    <a:lnTo>
                      <a:pt x="453" y="726"/>
                    </a:lnTo>
                    <a:lnTo>
                      <a:pt x="453" y="0"/>
                    </a:lnTo>
                    <a:lnTo>
                      <a:pt x="0" y="453"/>
                    </a:lnTo>
                    <a:cubicBezTo>
                      <a:pt x="0" y="695"/>
                      <a:pt x="0" y="937"/>
                      <a:pt x="0" y="1179"/>
                    </a:cubicBezTo>
                    <a:close/>
                  </a:path>
                </a:pathLst>
              </a:custGeom>
              <a:solidFill>
                <a:srgbClr val="4545A7"/>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1" name="Line 19"/>
              <p:cNvSpPr>
                <a:spLocks noChangeShapeType="1"/>
              </p:cNvSpPr>
              <p:nvPr/>
            </p:nvSpPr>
            <p:spPr bwMode="auto">
              <a:xfrm>
                <a:off x="239713" y="1814141"/>
                <a:ext cx="1439862"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2" name="Line 20"/>
              <p:cNvSpPr>
                <a:spLocks noChangeShapeType="1"/>
              </p:cNvSpPr>
              <p:nvPr/>
            </p:nvSpPr>
            <p:spPr bwMode="auto">
              <a:xfrm>
                <a:off x="603250" y="1452191"/>
                <a:ext cx="1439863"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3" name="Line 21"/>
              <p:cNvSpPr>
                <a:spLocks noChangeShapeType="1"/>
              </p:cNvSpPr>
              <p:nvPr/>
            </p:nvSpPr>
            <p:spPr bwMode="auto">
              <a:xfrm flipH="1">
                <a:off x="1858963" y="1634753"/>
                <a:ext cx="1587" cy="1154113"/>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4" name="Line 22"/>
              <p:cNvSpPr>
                <a:spLocks noChangeShapeType="1"/>
              </p:cNvSpPr>
              <p:nvPr/>
            </p:nvSpPr>
            <p:spPr bwMode="auto">
              <a:xfrm flipH="1">
                <a:off x="2039938" y="1468066"/>
                <a:ext cx="1587" cy="115411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5" name="Line 23"/>
              <p:cNvSpPr>
                <a:spLocks noChangeShapeType="1"/>
              </p:cNvSpPr>
              <p:nvPr/>
            </p:nvSpPr>
            <p:spPr bwMode="auto">
              <a:xfrm flipV="1">
                <a:off x="1144588" y="1268041"/>
                <a:ext cx="720725" cy="71913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6" name="Line 24"/>
              <p:cNvSpPr>
                <a:spLocks noChangeShapeType="1"/>
              </p:cNvSpPr>
              <p:nvPr/>
            </p:nvSpPr>
            <p:spPr bwMode="auto">
              <a:xfrm flipV="1">
                <a:off x="419100" y="1274391"/>
                <a:ext cx="720725" cy="71913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7" name="Line 25"/>
              <p:cNvSpPr>
                <a:spLocks noChangeShapeType="1"/>
              </p:cNvSpPr>
              <p:nvPr/>
            </p:nvSpPr>
            <p:spPr bwMode="auto">
              <a:xfrm>
                <a:off x="779463" y="1993528"/>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8" name="Line 26"/>
              <p:cNvSpPr>
                <a:spLocks noChangeShapeType="1"/>
              </p:cNvSpPr>
              <p:nvPr/>
            </p:nvSpPr>
            <p:spPr bwMode="auto">
              <a:xfrm>
                <a:off x="419100" y="1993528"/>
                <a:ext cx="7938"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29" name="Line 27"/>
              <p:cNvSpPr>
                <a:spLocks noChangeShapeType="1"/>
              </p:cNvSpPr>
              <p:nvPr/>
            </p:nvSpPr>
            <p:spPr bwMode="auto">
              <a:xfrm>
                <a:off x="58738" y="2858716"/>
                <a:ext cx="1439862"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0" name="Line 28"/>
              <p:cNvSpPr>
                <a:spLocks noChangeShapeType="1"/>
              </p:cNvSpPr>
              <p:nvPr/>
            </p:nvSpPr>
            <p:spPr bwMode="auto">
              <a:xfrm>
                <a:off x="58738" y="22824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1" name="Line 29"/>
              <p:cNvSpPr>
                <a:spLocks noChangeShapeType="1"/>
              </p:cNvSpPr>
              <p:nvPr/>
            </p:nvSpPr>
            <p:spPr bwMode="auto">
              <a:xfrm flipV="1">
                <a:off x="1500188" y="2137991"/>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2" name="Line 30"/>
              <p:cNvSpPr>
                <a:spLocks noChangeShapeType="1"/>
              </p:cNvSpPr>
              <p:nvPr/>
            </p:nvSpPr>
            <p:spPr bwMode="auto">
              <a:xfrm flipV="1">
                <a:off x="1500188" y="1850653"/>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3" name="Line 31"/>
              <p:cNvSpPr>
                <a:spLocks noChangeShapeType="1"/>
              </p:cNvSpPr>
              <p:nvPr/>
            </p:nvSpPr>
            <p:spPr bwMode="auto">
              <a:xfrm flipV="1">
                <a:off x="1500188" y="1561728"/>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4" name="Freeform 32"/>
              <p:cNvSpPr>
                <a:spLocks/>
              </p:cNvSpPr>
              <p:nvPr/>
            </p:nvSpPr>
            <p:spPr bwMode="auto">
              <a:xfrm>
                <a:off x="1500188" y="2426916"/>
                <a:ext cx="719137" cy="1008062"/>
              </a:xfrm>
              <a:custGeom>
                <a:avLst/>
                <a:gdLst>
                  <a:gd name="T0" fmla="*/ 0 w 453"/>
                  <a:gd name="T1" fmla="*/ 2147483647 h 635"/>
                  <a:gd name="T2" fmla="*/ 2147483647 w 453"/>
                  <a:gd name="T3" fmla="*/ 0 h 635"/>
                  <a:gd name="T4" fmla="*/ 2147483647 w 453"/>
                  <a:gd name="T5" fmla="*/ 2147483647 h 635"/>
                  <a:gd name="T6" fmla="*/ 0 w 453"/>
                  <a:gd name="T7" fmla="*/ 2147483647 h 635"/>
                  <a:gd name="T8" fmla="*/ 0 w 453"/>
                  <a:gd name="T9" fmla="*/ 2147483647 h 635"/>
                  <a:gd name="T10" fmla="*/ 0 60000 65536"/>
                  <a:gd name="T11" fmla="*/ 0 60000 65536"/>
                  <a:gd name="T12" fmla="*/ 0 60000 65536"/>
                  <a:gd name="T13" fmla="*/ 0 60000 65536"/>
                  <a:gd name="T14" fmla="*/ 0 60000 65536"/>
                  <a:gd name="T15" fmla="*/ 0 w 453"/>
                  <a:gd name="T16" fmla="*/ 0 h 635"/>
                  <a:gd name="T17" fmla="*/ 453 w 453"/>
                  <a:gd name="T18" fmla="*/ 635 h 635"/>
                </a:gdLst>
                <a:ahLst/>
                <a:cxnLst>
                  <a:cxn ang="T10">
                    <a:pos x="T0" y="T1"/>
                  </a:cxn>
                  <a:cxn ang="T11">
                    <a:pos x="T2" y="T3"/>
                  </a:cxn>
                  <a:cxn ang="T12">
                    <a:pos x="T4" y="T5"/>
                  </a:cxn>
                  <a:cxn ang="T13">
                    <a:pos x="T6" y="T7"/>
                  </a:cxn>
                  <a:cxn ang="T14">
                    <a:pos x="T8" y="T9"/>
                  </a:cxn>
                </a:cxnLst>
                <a:rect l="T15" t="T16" r="T17" b="T18"/>
                <a:pathLst>
                  <a:path w="453" h="635">
                    <a:moveTo>
                      <a:pt x="0" y="453"/>
                    </a:moveTo>
                    <a:lnTo>
                      <a:pt x="453" y="0"/>
                    </a:lnTo>
                    <a:lnTo>
                      <a:pt x="453" y="181"/>
                    </a:lnTo>
                    <a:lnTo>
                      <a:pt x="0" y="635"/>
                    </a:lnTo>
                    <a:lnTo>
                      <a:pt x="0" y="453"/>
                    </a:lnTo>
                    <a:close/>
                  </a:path>
                </a:pathLst>
              </a:custGeom>
              <a:solidFill>
                <a:srgbClr val="FF99CC"/>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5" name="Freeform 33"/>
              <p:cNvSpPr>
                <a:spLocks/>
              </p:cNvSpPr>
              <p:nvPr/>
            </p:nvSpPr>
            <p:spPr bwMode="auto">
              <a:xfrm>
                <a:off x="2627313" y="1660153"/>
                <a:ext cx="2160587" cy="719138"/>
              </a:xfrm>
              <a:custGeom>
                <a:avLst/>
                <a:gdLst>
                  <a:gd name="T0" fmla="*/ 0 w 1361"/>
                  <a:gd name="T1" fmla="*/ 2147483647 h 453"/>
                  <a:gd name="T2" fmla="*/ 2147483647 w 1361"/>
                  <a:gd name="T3" fmla="*/ 2147483647 h 453"/>
                  <a:gd name="T4" fmla="*/ 2147483647 w 1361"/>
                  <a:gd name="T5" fmla="*/ 0 h 453"/>
                  <a:gd name="T6" fmla="*/ 2147483647 w 1361"/>
                  <a:gd name="T7" fmla="*/ 0 h 453"/>
                  <a:gd name="T8" fmla="*/ 0 w 1361"/>
                  <a:gd name="T9" fmla="*/ 2147483647 h 453"/>
                  <a:gd name="T10" fmla="*/ 0 60000 65536"/>
                  <a:gd name="T11" fmla="*/ 0 60000 65536"/>
                  <a:gd name="T12" fmla="*/ 0 60000 65536"/>
                  <a:gd name="T13" fmla="*/ 0 60000 65536"/>
                  <a:gd name="T14" fmla="*/ 0 60000 65536"/>
                  <a:gd name="T15" fmla="*/ 0 w 1361"/>
                  <a:gd name="T16" fmla="*/ 0 h 453"/>
                  <a:gd name="T17" fmla="*/ 1361 w 1361"/>
                  <a:gd name="T18" fmla="*/ 453 h 453"/>
                </a:gdLst>
                <a:ahLst/>
                <a:cxnLst>
                  <a:cxn ang="T10">
                    <a:pos x="T0" y="T1"/>
                  </a:cxn>
                  <a:cxn ang="T11">
                    <a:pos x="T2" y="T3"/>
                  </a:cxn>
                  <a:cxn ang="T12">
                    <a:pos x="T4" y="T5"/>
                  </a:cxn>
                  <a:cxn ang="T13">
                    <a:pos x="T6" y="T7"/>
                  </a:cxn>
                  <a:cxn ang="T14">
                    <a:pos x="T8" y="T9"/>
                  </a:cxn>
                </a:cxnLst>
                <a:rect l="T15" t="T16" r="T17" b="T18"/>
                <a:pathLst>
                  <a:path w="1361" h="453">
                    <a:moveTo>
                      <a:pt x="0" y="453"/>
                    </a:moveTo>
                    <a:lnTo>
                      <a:pt x="908" y="453"/>
                    </a:lnTo>
                    <a:lnTo>
                      <a:pt x="1361" y="0"/>
                    </a:lnTo>
                    <a:lnTo>
                      <a:pt x="454" y="0"/>
                    </a:lnTo>
                    <a:lnTo>
                      <a:pt x="0" y="453"/>
                    </a:lnTo>
                    <a:close/>
                  </a:path>
                </a:pathLst>
              </a:custGeom>
              <a:solidFill>
                <a:srgbClr val="80A0F0"/>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6" name="Freeform 34"/>
              <p:cNvSpPr>
                <a:spLocks/>
              </p:cNvSpPr>
              <p:nvPr/>
            </p:nvSpPr>
            <p:spPr bwMode="auto">
              <a:xfrm>
                <a:off x="4068763" y="1660153"/>
                <a:ext cx="719137" cy="1871663"/>
              </a:xfrm>
              <a:custGeom>
                <a:avLst/>
                <a:gdLst>
                  <a:gd name="T0" fmla="*/ 0 w 453"/>
                  <a:gd name="T1" fmla="*/ 2147483647 h 1179"/>
                  <a:gd name="T2" fmla="*/ 2147483647 w 453"/>
                  <a:gd name="T3" fmla="*/ 2147483647 h 1179"/>
                  <a:gd name="T4" fmla="*/ 2147483647 w 453"/>
                  <a:gd name="T5" fmla="*/ 0 h 1179"/>
                  <a:gd name="T6" fmla="*/ 0 w 453"/>
                  <a:gd name="T7" fmla="*/ 2147483647 h 1179"/>
                  <a:gd name="T8" fmla="*/ 0 w 453"/>
                  <a:gd name="T9" fmla="*/ 2147483647 h 1179"/>
                  <a:gd name="T10" fmla="*/ 0 60000 65536"/>
                  <a:gd name="T11" fmla="*/ 0 60000 65536"/>
                  <a:gd name="T12" fmla="*/ 0 60000 65536"/>
                  <a:gd name="T13" fmla="*/ 0 60000 65536"/>
                  <a:gd name="T14" fmla="*/ 0 60000 65536"/>
                  <a:gd name="T15" fmla="*/ 0 w 453"/>
                  <a:gd name="T16" fmla="*/ 0 h 1179"/>
                  <a:gd name="T17" fmla="*/ 453 w 453"/>
                  <a:gd name="T18" fmla="*/ 1179 h 1179"/>
                </a:gdLst>
                <a:ahLst/>
                <a:cxnLst>
                  <a:cxn ang="T10">
                    <a:pos x="T0" y="T1"/>
                  </a:cxn>
                  <a:cxn ang="T11">
                    <a:pos x="T2" y="T3"/>
                  </a:cxn>
                  <a:cxn ang="T12">
                    <a:pos x="T4" y="T5"/>
                  </a:cxn>
                  <a:cxn ang="T13">
                    <a:pos x="T6" y="T7"/>
                  </a:cxn>
                  <a:cxn ang="T14">
                    <a:pos x="T8" y="T9"/>
                  </a:cxn>
                </a:cxnLst>
                <a:rect l="T15" t="T16" r="T17" b="T18"/>
                <a:pathLst>
                  <a:path w="453" h="1179">
                    <a:moveTo>
                      <a:pt x="0" y="1179"/>
                    </a:moveTo>
                    <a:lnTo>
                      <a:pt x="453" y="726"/>
                    </a:lnTo>
                    <a:lnTo>
                      <a:pt x="453" y="0"/>
                    </a:lnTo>
                    <a:lnTo>
                      <a:pt x="0" y="453"/>
                    </a:lnTo>
                    <a:cubicBezTo>
                      <a:pt x="0" y="695"/>
                      <a:pt x="0" y="937"/>
                      <a:pt x="0" y="1179"/>
                    </a:cubicBezTo>
                    <a:close/>
                  </a:path>
                </a:pathLst>
              </a:custGeom>
              <a:solidFill>
                <a:srgbClr val="80A0F0"/>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7" name="Line 35"/>
              <p:cNvSpPr>
                <a:spLocks noChangeShapeType="1"/>
              </p:cNvSpPr>
              <p:nvPr/>
            </p:nvSpPr>
            <p:spPr bwMode="auto">
              <a:xfrm>
                <a:off x="4787900" y="2812678"/>
                <a:ext cx="1588" cy="2873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8" name="Rectangle 36"/>
              <p:cNvSpPr>
                <a:spLocks noChangeArrowheads="1"/>
              </p:cNvSpPr>
              <p:nvPr/>
            </p:nvSpPr>
            <p:spPr bwMode="auto">
              <a:xfrm>
                <a:off x="2627313" y="3531816"/>
                <a:ext cx="1439862" cy="287337"/>
              </a:xfrm>
              <a:prstGeom prst="rect">
                <a:avLst/>
              </a:prstGeom>
              <a:solidFill>
                <a:srgbClr val="FF99CC"/>
              </a:solidFill>
              <a:ln w="9525">
                <a:solidFill>
                  <a:schemeClr val="tx1"/>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39" name="Rectangle 37"/>
              <p:cNvSpPr>
                <a:spLocks noChangeArrowheads="1"/>
              </p:cNvSpPr>
              <p:nvPr/>
            </p:nvSpPr>
            <p:spPr bwMode="auto">
              <a:xfrm>
                <a:off x="2627313" y="2379291"/>
                <a:ext cx="1439862" cy="1154112"/>
              </a:xfrm>
              <a:prstGeom prst="rect">
                <a:avLst/>
              </a:prstGeom>
              <a:solidFill>
                <a:srgbClr val="80A0F0"/>
              </a:solidFill>
              <a:ln w="9525">
                <a:solidFill>
                  <a:schemeClr val="tx1"/>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0" name="Line 38"/>
              <p:cNvSpPr>
                <a:spLocks noChangeShapeType="1"/>
              </p:cNvSpPr>
              <p:nvPr/>
            </p:nvSpPr>
            <p:spPr bwMode="auto">
              <a:xfrm flipV="1">
                <a:off x="3348038" y="1660153"/>
                <a:ext cx="720725" cy="7191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1" name="Line 39"/>
              <p:cNvSpPr>
                <a:spLocks noChangeShapeType="1"/>
              </p:cNvSpPr>
              <p:nvPr/>
            </p:nvSpPr>
            <p:spPr bwMode="auto">
              <a:xfrm>
                <a:off x="2627313" y="29555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2" name="Line 40"/>
              <p:cNvSpPr>
                <a:spLocks noChangeShapeType="1"/>
              </p:cNvSpPr>
              <p:nvPr/>
            </p:nvSpPr>
            <p:spPr bwMode="auto">
              <a:xfrm>
                <a:off x="3719513" y="2384053"/>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3" name="Line 41"/>
              <p:cNvSpPr>
                <a:spLocks noChangeShapeType="1"/>
              </p:cNvSpPr>
              <p:nvPr/>
            </p:nvSpPr>
            <p:spPr bwMode="auto">
              <a:xfrm flipH="1">
                <a:off x="4241800" y="2214191"/>
                <a:ext cx="1588" cy="115411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4" name="Line 42"/>
              <p:cNvSpPr>
                <a:spLocks noChangeShapeType="1"/>
              </p:cNvSpPr>
              <p:nvPr/>
            </p:nvSpPr>
            <p:spPr bwMode="auto">
              <a:xfrm>
                <a:off x="2987675" y="2020516"/>
                <a:ext cx="1439863"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5" name="Line 43"/>
              <p:cNvSpPr>
                <a:spLocks noChangeShapeType="1"/>
              </p:cNvSpPr>
              <p:nvPr/>
            </p:nvSpPr>
            <p:spPr bwMode="auto">
              <a:xfrm>
                <a:off x="2808288" y="219990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6" name="Line 44"/>
              <p:cNvSpPr>
                <a:spLocks noChangeShapeType="1"/>
              </p:cNvSpPr>
              <p:nvPr/>
            </p:nvSpPr>
            <p:spPr bwMode="auto">
              <a:xfrm>
                <a:off x="3171825" y="1837953"/>
                <a:ext cx="1439863"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7" name="Line 45"/>
              <p:cNvSpPr>
                <a:spLocks noChangeShapeType="1"/>
              </p:cNvSpPr>
              <p:nvPr/>
            </p:nvSpPr>
            <p:spPr bwMode="auto">
              <a:xfrm flipH="1">
                <a:off x="4427538" y="2020516"/>
                <a:ext cx="1587" cy="115411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8" name="Line 46"/>
              <p:cNvSpPr>
                <a:spLocks noChangeShapeType="1"/>
              </p:cNvSpPr>
              <p:nvPr/>
            </p:nvSpPr>
            <p:spPr bwMode="auto">
              <a:xfrm flipH="1">
                <a:off x="4608513" y="1853828"/>
                <a:ext cx="1587" cy="1154113"/>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49" name="Line 47"/>
              <p:cNvSpPr>
                <a:spLocks noChangeShapeType="1"/>
              </p:cNvSpPr>
              <p:nvPr/>
            </p:nvSpPr>
            <p:spPr bwMode="auto">
              <a:xfrm flipV="1">
                <a:off x="3713163" y="1653803"/>
                <a:ext cx="720725" cy="7191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0" name="Line 48"/>
              <p:cNvSpPr>
                <a:spLocks noChangeShapeType="1"/>
              </p:cNvSpPr>
              <p:nvPr/>
            </p:nvSpPr>
            <p:spPr bwMode="auto">
              <a:xfrm flipV="1">
                <a:off x="2987675" y="1660153"/>
                <a:ext cx="720725" cy="7191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1" name="Line 49"/>
              <p:cNvSpPr>
                <a:spLocks noChangeShapeType="1"/>
              </p:cNvSpPr>
              <p:nvPr/>
            </p:nvSpPr>
            <p:spPr bwMode="auto">
              <a:xfrm>
                <a:off x="3348038" y="2379291"/>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2" name="Line 50"/>
              <p:cNvSpPr>
                <a:spLocks noChangeShapeType="1"/>
              </p:cNvSpPr>
              <p:nvPr/>
            </p:nvSpPr>
            <p:spPr bwMode="auto">
              <a:xfrm>
                <a:off x="2987675" y="2379291"/>
                <a:ext cx="7938"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3" name="Line 51"/>
              <p:cNvSpPr>
                <a:spLocks noChangeShapeType="1"/>
              </p:cNvSpPr>
              <p:nvPr/>
            </p:nvSpPr>
            <p:spPr bwMode="auto">
              <a:xfrm>
                <a:off x="2627313" y="3244478"/>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4" name="Line 52"/>
              <p:cNvSpPr>
                <a:spLocks noChangeShapeType="1"/>
              </p:cNvSpPr>
              <p:nvPr/>
            </p:nvSpPr>
            <p:spPr bwMode="auto">
              <a:xfrm>
                <a:off x="2627313" y="2668216"/>
                <a:ext cx="1439862"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5" name="Line 53"/>
              <p:cNvSpPr>
                <a:spLocks noChangeShapeType="1"/>
              </p:cNvSpPr>
              <p:nvPr/>
            </p:nvSpPr>
            <p:spPr bwMode="auto">
              <a:xfrm flipV="1">
                <a:off x="4068763" y="2523753"/>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6" name="Line 54"/>
              <p:cNvSpPr>
                <a:spLocks noChangeShapeType="1"/>
              </p:cNvSpPr>
              <p:nvPr/>
            </p:nvSpPr>
            <p:spPr bwMode="auto">
              <a:xfrm flipV="1">
                <a:off x="4068763" y="2236416"/>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7" name="Line 55"/>
              <p:cNvSpPr>
                <a:spLocks noChangeShapeType="1"/>
              </p:cNvSpPr>
              <p:nvPr/>
            </p:nvSpPr>
            <p:spPr bwMode="auto">
              <a:xfrm flipV="1">
                <a:off x="4068763" y="1947491"/>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8" name="Freeform 56"/>
              <p:cNvSpPr>
                <a:spLocks/>
              </p:cNvSpPr>
              <p:nvPr/>
            </p:nvSpPr>
            <p:spPr bwMode="auto">
              <a:xfrm>
                <a:off x="4068763" y="2812678"/>
                <a:ext cx="719137" cy="1008063"/>
              </a:xfrm>
              <a:custGeom>
                <a:avLst/>
                <a:gdLst>
                  <a:gd name="T0" fmla="*/ 0 w 453"/>
                  <a:gd name="T1" fmla="*/ 2147483647 h 635"/>
                  <a:gd name="T2" fmla="*/ 2147483647 w 453"/>
                  <a:gd name="T3" fmla="*/ 0 h 635"/>
                  <a:gd name="T4" fmla="*/ 2147483647 w 453"/>
                  <a:gd name="T5" fmla="*/ 2147483647 h 635"/>
                  <a:gd name="T6" fmla="*/ 0 w 453"/>
                  <a:gd name="T7" fmla="*/ 2147483647 h 635"/>
                  <a:gd name="T8" fmla="*/ 0 w 453"/>
                  <a:gd name="T9" fmla="*/ 2147483647 h 635"/>
                  <a:gd name="T10" fmla="*/ 0 60000 65536"/>
                  <a:gd name="T11" fmla="*/ 0 60000 65536"/>
                  <a:gd name="T12" fmla="*/ 0 60000 65536"/>
                  <a:gd name="T13" fmla="*/ 0 60000 65536"/>
                  <a:gd name="T14" fmla="*/ 0 60000 65536"/>
                  <a:gd name="T15" fmla="*/ 0 w 453"/>
                  <a:gd name="T16" fmla="*/ 0 h 635"/>
                  <a:gd name="T17" fmla="*/ 453 w 453"/>
                  <a:gd name="T18" fmla="*/ 635 h 635"/>
                </a:gdLst>
                <a:ahLst/>
                <a:cxnLst>
                  <a:cxn ang="T10">
                    <a:pos x="T0" y="T1"/>
                  </a:cxn>
                  <a:cxn ang="T11">
                    <a:pos x="T2" y="T3"/>
                  </a:cxn>
                  <a:cxn ang="T12">
                    <a:pos x="T4" y="T5"/>
                  </a:cxn>
                  <a:cxn ang="T13">
                    <a:pos x="T6" y="T7"/>
                  </a:cxn>
                  <a:cxn ang="T14">
                    <a:pos x="T8" y="T9"/>
                  </a:cxn>
                </a:cxnLst>
                <a:rect l="T15" t="T16" r="T17" b="T18"/>
                <a:pathLst>
                  <a:path w="453" h="635">
                    <a:moveTo>
                      <a:pt x="0" y="453"/>
                    </a:moveTo>
                    <a:lnTo>
                      <a:pt x="453" y="0"/>
                    </a:lnTo>
                    <a:lnTo>
                      <a:pt x="453" y="181"/>
                    </a:lnTo>
                    <a:lnTo>
                      <a:pt x="0" y="635"/>
                    </a:lnTo>
                    <a:lnTo>
                      <a:pt x="0" y="453"/>
                    </a:lnTo>
                    <a:close/>
                  </a:path>
                </a:pathLst>
              </a:custGeom>
              <a:solidFill>
                <a:srgbClr val="FF99CC"/>
              </a:solid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59" name="AutoShape 57"/>
              <p:cNvSpPr>
                <a:spLocks noChangeArrowheads="1"/>
              </p:cNvSpPr>
              <p:nvPr/>
            </p:nvSpPr>
            <p:spPr bwMode="auto">
              <a:xfrm rot="1986985">
                <a:off x="1736725" y="3036516"/>
                <a:ext cx="998538" cy="433387"/>
              </a:xfrm>
              <a:prstGeom prst="rightArrow">
                <a:avLst>
                  <a:gd name="adj1" fmla="val 50000"/>
                  <a:gd name="adj2" fmla="val 57601"/>
                </a:avLst>
              </a:prstGeom>
              <a:solidFill>
                <a:srgbClr val="FF99CC"/>
              </a:solidFill>
              <a:ln w="9525">
                <a:solidFill>
                  <a:schemeClr val="tx1"/>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0" name="Line 58"/>
              <p:cNvSpPr>
                <a:spLocks noChangeShapeType="1"/>
              </p:cNvSpPr>
              <p:nvPr/>
            </p:nvSpPr>
            <p:spPr bwMode="auto">
              <a:xfrm flipV="1">
                <a:off x="3152775" y="1647453"/>
                <a:ext cx="735013" cy="730250"/>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1" name="Line 59"/>
              <p:cNvSpPr>
                <a:spLocks noChangeShapeType="1"/>
              </p:cNvSpPr>
              <p:nvPr/>
            </p:nvSpPr>
            <p:spPr bwMode="auto">
              <a:xfrm flipV="1">
                <a:off x="3529013" y="1653803"/>
                <a:ext cx="720725" cy="7191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2" name="Line 60"/>
              <p:cNvSpPr>
                <a:spLocks noChangeShapeType="1"/>
              </p:cNvSpPr>
              <p:nvPr/>
            </p:nvSpPr>
            <p:spPr bwMode="auto">
              <a:xfrm flipV="1">
                <a:off x="3890963" y="1660153"/>
                <a:ext cx="720725" cy="7191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3" name="Line 61"/>
              <p:cNvSpPr>
                <a:spLocks noChangeShapeType="1"/>
              </p:cNvSpPr>
              <p:nvPr/>
            </p:nvSpPr>
            <p:spPr bwMode="auto">
              <a:xfrm flipV="1">
                <a:off x="2798763" y="1653803"/>
                <a:ext cx="720725" cy="71913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4" name="Line 62"/>
              <p:cNvSpPr>
                <a:spLocks noChangeShapeType="1"/>
              </p:cNvSpPr>
              <p:nvPr/>
            </p:nvSpPr>
            <p:spPr bwMode="auto">
              <a:xfrm>
                <a:off x="3897313" y="2384053"/>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5" name="Line 63"/>
              <p:cNvSpPr>
                <a:spLocks noChangeShapeType="1"/>
              </p:cNvSpPr>
              <p:nvPr/>
            </p:nvSpPr>
            <p:spPr bwMode="auto">
              <a:xfrm>
                <a:off x="3167063" y="2396753"/>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6" name="Line 64"/>
              <p:cNvSpPr>
                <a:spLocks noChangeShapeType="1"/>
              </p:cNvSpPr>
              <p:nvPr/>
            </p:nvSpPr>
            <p:spPr bwMode="auto">
              <a:xfrm>
                <a:off x="3535363" y="2384053"/>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7" name="Line 65"/>
              <p:cNvSpPr>
                <a:spLocks noChangeShapeType="1"/>
              </p:cNvSpPr>
              <p:nvPr/>
            </p:nvSpPr>
            <p:spPr bwMode="auto">
              <a:xfrm>
                <a:off x="2805113" y="2384053"/>
                <a:ext cx="7937" cy="115887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8" name="Line 66"/>
              <p:cNvSpPr>
                <a:spLocks noChangeShapeType="1"/>
              </p:cNvSpPr>
              <p:nvPr/>
            </p:nvSpPr>
            <p:spPr bwMode="auto">
              <a:xfrm>
                <a:off x="2713038" y="22951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69" name="Line 67"/>
              <p:cNvSpPr>
                <a:spLocks noChangeShapeType="1"/>
              </p:cNvSpPr>
              <p:nvPr/>
            </p:nvSpPr>
            <p:spPr bwMode="auto">
              <a:xfrm>
                <a:off x="3074988" y="193320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0" name="Line 68"/>
              <p:cNvSpPr>
                <a:spLocks noChangeShapeType="1"/>
              </p:cNvSpPr>
              <p:nvPr/>
            </p:nvSpPr>
            <p:spPr bwMode="auto">
              <a:xfrm>
                <a:off x="2903538" y="21173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1" name="Line 69"/>
              <p:cNvSpPr>
                <a:spLocks noChangeShapeType="1"/>
              </p:cNvSpPr>
              <p:nvPr/>
            </p:nvSpPr>
            <p:spPr bwMode="auto">
              <a:xfrm>
                <a:off x="3252788" y="17490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2" name="Line 70"/>
              <p:cNvSpPr>
                <a:spLocks noChangeShapeType="1"/>
              </p:cNvSpPr>
              <p:nvPr/>
            </p:nvSpPr>
            <p:spPr bwMode="auto">
              <a:xfrm flipH="1">
                <a:off x="4343400" y="2125291"/>
                <a:ext cx="1588" cy="113506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3" name="Line 71"/>
              <p:cNvSpPr>
                <a:spLocks noChangeShapeType="1"/>
              </p:cNvSpPr>
              <p:nvPr/>
            </p:nvSpPr>
            <p:spPr bwMode="auto">
              <a:xfrm flipH="1">
                <a:off x="4514850" y="1941141"/>
                <a:ext cx="1588" cy="115411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4" name="Line 72"/>
              <p:cNvSpPr>
                <a:spLocks noChangeShapeType="1"/>
              </p:cNvSpPr>
              <p:nvPr/>
            </p:nvSpPr>
            <p:spPr bwMode="auto">
              <a:xfrm flipH="1">
                <a:off x="4692650" y="1756991"/>
                <a:ext cx="1588" cy="115411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5" name="Line 73"/>
              <p:cNvSpPr>
                <a:spLocks noChangeShapeType="1"/>
              </p:cNvSpPr>
              <p:nvPr/>
            </p:nvSpPr>
            <p:spPr bwMode="auto">
              <a:xfrm flipH="1">
                <a:off x="4152900" y="2309441"/>
                <a:ext cx="1588" cy="1154112"/>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6" name="Text Box 74"/>
              <p:cNvSpPr txBox="1">
                <a:spLocks noChangeArrowheads="1"/>
              </p:cNvSpPr>
              <p:nvPr/>
            </p:nvSpPr>
            <p:spPr bwMode="auto">
              <a:xfrm>
                <a:off x="225938" y="2237381"/>
                <a:ext cx="1150938" cy="615553"/>
              </a:xfrm>
              <a:prstGeom prst="rect">
                <a:avLst/>
              </a:prstGeom>
              <a:noFill/>
              <a:ln w="9525">
                <a:noFill/>
                <a:miter lim="800000"/>
                <a:headEnd/>
                <a:tailEnd/>
              </a:ln>
            </p:spPr>
            <p:txBody>
              <a:bodyPr>
                <a:spAutoFit/>
              </a:bodyPr>
              <a:lstStyle/>
              <a:p>
                <a:pPr>
                  <a:spcBef>
                    <a:spcPct val="50000"/>
                  </a:spcBef>
                  <a:defRPr/>
                </a:pPr>
                <a:r>
                  <a:rPr lang="ja-JP" altLang="en-US" sz="2400" dirty="0" smtClean="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rPr>
                  <a:t>大気</a:t>
                </a:r>
                <a:endParaRPr lang="en-US" altLang="ja-JP" sz="240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7" name="Text Box 76"/>
              <p:cNvSpPr txBox="1">
                <a:spLocks noChangeArrowheads="1"/>
              </p:cNvSpPr>
              <p:nvPr/>
            </p:nvSpPr>
            <p:spPr bwMode="auto">
              <a:xfrm>
                <a:off x="2400852" y="1201398"/>
                <a:ext cx="2946862" cy="451405"/>
              </a:xfrm>
              <a:prstGeom prst="rect">
                <a:avLst/>
              </a:prstGeom>
              <a:noFill/>
              <a:ln w="9525">
                <a:noFill/>
                <a:miter lim="800000"/>
                <a:headEnd/>
                <a:tailEnd/>
              </a:ln>
            </p:spPr>
            <p:txBody>
              <a:bodyPr wrap="square">
                <a:spAutoFit/>
              </a:bodyPr>
              <a:lstStyle/>
              <a:p>
                <a:pPr algn="ctr">
                  <a:spcBef>
                    <a:spcPct val="50000"/>
                  </a:spcBef>
                  <a:defRPr/>
                </a:pPr>
                <a:r>
                  <a:rPr lang="en-US" altLang="ja-JP" sz="1600" dirty="0">
                    <a:solidFill>
                      <a:srgbClr val="FF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6</a:t>
                </a:r>
                <a:r>
                  <a:rPr lang="en-US" altLang="ja-JP" sz="1600" dirty="0" smtClean="0">
                    <a:solidFill>
                      <a:srgbClr val="FF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0km </a:t>
                </a:r>
                <a:r>
                  <a:rPr lang="ja-JP" altLang="en-US" sz="1600" dirty="0" smtClean="0">
                    <a:solidFill>
                      <a:srgbClr val="FF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全球大気モデル</a:t>
                </a:r>
                <a:endParaRPr lang="en-US" altLang="ja-JP" sz="1600" dirty="0">
                  <a:solidFill>
                    <a:srgbClr val="FF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endParaRPr>
              </a:p>
            </p:txBody>
          </p:sp>
          <p:sp>
            <p:nvSpPr>
              <p:cNvPr id="78" name="Line 77"/>
              <p:cNvSpPr>
                <a:spLocks noChangeShapeType="1"/>
              </p:cNvSpPr>
              <p:nvPr/>
            </p:nvSpPr>
            <p:spPr bwMode="auto">
              <a:xfrm>
                <a:off x="2627313" y="2812678"/>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79" name="Line 78"/>
              <p:cNvSpPr>
                <a:spLocks noChangeShapeType="1"/>
              </p:cNvSpPr>
              <p:nvPr/>
            </p:nvSpPr>
            <p:spPr bwMode="auto">
              <a:xfrm>
                <a:off x="2627313" y="3100016"/>
                <a:ext cx="1439862" cy="1587"/>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0" name="Line 79"/>
              <p:cNvSpPr>
                <a:spLocks noChangeShapeType="1"/>
              </p:cNvSpPr>
              <p:nvPr/>
            </p:nvSpPr>
            <p:spPr bwMode="auto">
              <a:xfrm>
                <a:off x="2627313" y="33873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1" name="Line 80"/>
              <p:cNvSpPr>
                <a:spLocks noChangeShapeType="1"/>
              </p:cNvSpPr>
              <p:nvPr/>
            </p:nvSpPr>
            <p:spPr bwMode="auto">
              <a:xfrm>
                <a:off x="2627313" y="2523753"/>
                <a:ext cx="1439862" cy="1588"/>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2" name="Line 81"/>
              <p:cNvSpPr>
                <a:spLocks noChangeShapeType="1"/>
              </p:cNvSpPr>
              <p:nvPr/>
            </p:nvSpPr>
            <p:spPr bwMode="auto">
              <a:xfrm flipV="1">
                <a:off x="4068763" y="1804616"/>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3" name="Line 82"/>
              <p:cNvSpPr>
                <a:spLocks noChangeShapeType="1"/>
              </p:cNvSpPr>
              <p:nvPr/>
            </p:nvSpPr>
            <p:spPr bwMode="auto">
              <a:xfrm flipV="1">
                <a:off x="4068763" y="2091953"/>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4" name="Line 83"/>
              <p:cNvSpPr>
                <a:spLocks noChangeShapeType="1"/>
              </p:cNvSpPr>
              <p:nvPr/>
            </p:nvSpPr>
            <p:spPr bwMode="auto">
              <a:xfrm flipV="1">
                <a:off x="4068763" y="2379291"/>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5" name="Line 84"/>
              <p:cNvSpPr>
                <a:spLocks noChangeShapeType="1"/>
              </p:cNvSpPr>
              <p:nvPr/>
            </p:nvSpPr>
            <p:spPr bwMode="auto">
              <a:xfrm flipV="1">
                <a:off x="4068763" y="2668216"/>
                <a:ext cx="719137" cy="720725"/>
              </a:xfrm>
              <a:prstGeom prst="line">
                <a:avLst/>
              </a:prstGeom>
              <a:noFill/>
              <a:ln w="9525">
                <a:solidFill>
                  <a:schemeClr val="tx1"/>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87" name="AutoShape 86"/>
              <p:cNvSpPr>
                <a:spLocks noChangeArrowheads="1"/>
              </p:cNvSpPr>
              <p:nvPr/>
            </p:nvSpPr>
            <p:spPr bwMode="auto">
              <a:xfrm>
                <a:off x="3348038" y="1876053"/>
                <a:ext cx="792162" cy="215900"/>
              </a:xfrm>
              <a:prstGeom prst="parallelogram">
                <a:avLst>
                  <a:gd name="adj" fmla="val 91728"/>
                </a:avLst>
              </a:prstGeom>
              <a:noFill/>
              <a:ln w="38100">
                <a:solidFill>
                  <a:srgbClr val="002060"/>
                </a:solidFill>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0" name="Text Box 110"/>
              <p:cNvSpPr txBox="1">
                <a:spLocks noChangeArrowheads="1"/>
              </p:cNvSpPr>
              <p:nvPr/>
            </p:nvSpPr>
            <p:spPr bwMode="auto">
              <a:xfrm>
                <a:off x="2916238" y="3644528"/>
                <a:ext cx="755649" cy="349169"/>
              </a:xfrm>
              <a:prstGeom prst="rect">
                <a:avLst/>
              </a:prstGeom>
              <a:solidFill>
                <a:schemeClr val="bg1"/>
              </a:solidFill>
              <a:ln w="9525">
                <a:noFill/>
                <a:miter lim="800000"/>
                <a:headEnd/>
                <a:tailEnd/>
              </a:ln>
            </p:spPr>
            <p:txBody>
              <a:bodyPr lIns="18000" tIns="10800" rIns="18000" bIns="10800">
                <a:spAutoFit/>
              </a:bodyPr>
              <a:lstStyle/>
              <a:p>
                <a:pPr algn="ctr">
                  <a:lnSpc>
                    <a:spcPct val="65000"/>
                  </a:lnSpc>
                  <a:spcBef>
                    <a:spcPct val="50000"/>
                  </a:spcBef>
                  <a:defRPr/>
                </a:pPr>
                <a:r>
                  <a:rPr lang="en-US" altLang="ja-JP" sz="1200" dirty="0">
                    <a:solidFill>
                      <a:srgbClr val="FF0000"/>
                    </a:solidFill>
                    <a:effectLst>
                      <a:outerShdw blurRad="38100" dist="38100" dir="2700000" algn="tl">
                        <a:srgbClr val="C0C0C0"/>
                      </a:outerShdw>
                    </a:effectLst>
                    <a:latin typeface="Arial Black" pitchFamily="34" charset="0"/>
                    <a:ea typeface="ＭＳ Ｐゴシック" pitchFamily="50" charset="-128"/>
                  </a:rPr>
                  <a:t>Lower B.C.</a:t>
                </a:r>
              </a:p>
            </p:txBody>
          </p:sp>
          <p:sp>
            <p:nvSpPr>
              <p:cNvPr id="91" name="AutoShape 111"/>
              <p:cNvSpPr>
                <a:spLocks noChangeArrowheads="1"/>
              </p:cNvSpPr>
              <p:nvPr/>
            </p:nvSpPr>
            <p:spPr bwMode="auto">
              <a:xfrm>
                <a:off x="3348038" y="3038103"/>
                <a:ext cx="792162" cy="215900"/>
              </a:xfrm>
              <a:prstGeom prst="parallelogram">
                <a:avLst>
                  <a:gd name="adj" fmla="val 91728"/>
                </a:avLst>
              </a:prstGeom>
              <a:noFill/>
              <a:ln w="38100">
                <a:solidFill>
                  <a:srgbClr val="002060"/>
                </a:solidFill>
                <a:prstDash val="sysDot"/>
                <a:miter lim="800000"/>
                <a:headEnd/>
                <a:tailEnd/>
              </a:ln>
            </p:spPr>
            <p:txBody>
              <a:bodyPr wrap="none" anchor="ct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2" name="Line 112"/>
              <p:cNvSpPr>
                <a:spLocks noChangeShapeType="1"/>
              </p:cNvSpPr>
              <p:nvPr/>
            </p:nvSpPr>
            <p:spPr bwMode="auto">
              <a:xfrm>
                <a:off x="3348038" y="2076078"/>
                <a:ext cx="1587" cy="1143000"/>
              </a:xfrm>
              <a:prstGeom prst="line">
                <a:avLst/>
              </a:prstGeom>
              <a:noFill/>
              <a:ln w="38100">
                <a:solidFill>
                  <a:srgbClr val="002060"/>
                </a:solidFill>
                <a:prstDash val="sysDot"/>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3" name="Line 113"/>
              <p:cNvSpPr>
                <a:spLocks noChangeShapeType="1"/>
              </p:cNvSpPr>
              <p:nvPr/>
            </p:nvSpPr>
            <p:spPr bwMode="auto">
              <a:xfrm>
                <a:off x="3576638" y="1866528"/>
                <a:ext cx="1587" cy="1143000"/>
              </a:xfrm>
              <a:prstGeom prst="line">
                <a:avLst/>
              </a:prstGeom>
              <a:noFill/>
              <a:ln w="38100">
                <a:solidFill>
                  <a:srgbClr val="002060"/>
                </a:solidFill>
                <a:prstDash val="sysDot"/>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4" name="Line 114"/>
              <p:cNvSpPr>
                <a:spLocks noChangeShapeType="1"/>
              </p:cNvSpPr>
              <p:nvPr/>
            </p:nvSpPr>
            <p:spPr bwMode="auto">
              <a:xfrm>
                <a:off x="4138613" y="1876053"/>
                <a:ext cx="1587" cy="1143000"/>
              </a:xfrm>
              <a:prstGeom prst="line">
                <a:avLst/>
              </a:prstGeom>
              <a:noFill/>
              <a:ln w="38100">
                <a:solidFill>
                  <a:srgbClr val="002060"/>
                </a:solidFill>
                <a:prstDash val="sysDot"/>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5" name="Line 115"/>
              <p:cNvSpPr>
                <a:spLocks noChangeShapeType="1"/>
              </p:cNvSpPr>
              <p:nvPr/>
            </p:nvSpPr>
            <p:spPr bwMode="auto">
              <a:xfrm>
                <a:off x="3938588" y="2142753"/>
                <a:ext cx="1587" cy="1143000"/>
              </a:xfrm>
              <a:prstGeom prst="line">
                <a:avLst/>
              </a:prstGeom>
              <a:noFill/>
              <a:ln w="38100">
                <a:solidFill>
                  <a:srgbClr val="002060"/>
                </a:solidFill>
                <a:prstDash val="sysDot"/>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6" name="Text Box 116"/>
              <p:cNvSpPr txBox="1">
                <a:spLocks noChangeArrowheads="1"/>
              </p:cNvSpPr>
              <p:nvPr/>
            </p:nvSpPr>
            <p:spPr bwMode="auto">
              <a:xfrm>
                <a:off x="2916238" y="2668216"/>
                <a:ext cx="1150938" cy="533480"/>
              </a:xfrm>
              <a:prstGeom prst="rect">
                <a:avLst/>
              </a:prstGeom>
              <a:noFill/>
              <a:ln w="9525">
                <a:noFill/>
                <a:miter lim="800000"/>
                <a:headEnd/>
                <a:tailEnd/>
              </a:ln>
            </p:spPr>
            <p:txBody>
              <a:bodyPr>
                <a:spAutoFit/>
              </a:bodyPr>
              <a:lstStyle/>
              <a:p>
                <a:pPr>
                  <a:spcBef>
                    <a:spcPct val="50000"/>
                  </a:spcBef>
                  <a:defRPr/>
                </a:pPr>
                <a:r>
                  <a:rPr lang="ja-JP" altLang="en-US" sz="2000" dirty="0" smtClean="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rPr>
                  <a:t>大気</a:t>
                </a:r>
                <a:endParaRPr lang="en-US" altLang="ja-JP" sz="200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8" name="Line 124"/>
              <p:cNvSpPr>
                <a:spLocks noChangeShapeType="1"/>
              </p:cNvSpPr>
              <p:nvPr/>
            </p:nvSpPr>
            <p:spPr bwMode="auto">
              <a:xfrm flipH="1">
                <a:off x="4154488" y="1660154"/>
                <a:ext cx="1713654" cy="1377949"/>
              </a:xfrm>
              <a:prstGeom prst="line">
                <a:avLst/>
              </a:prstGeom>
              <a:noFill/>
              <a:ln w="19050">
                <a:solidFill>
                  <a:srgbClr val="002060"/>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99" name="Line 125"/>
              <p:cNvSpPr>
                <a:spLocks noChangeShapeType="1"/>
              </p:cNvSpPr>
              <p:nvPr/>
            </p:nvSpPr>
            <p:spPr bwMode="auto">
              <a:xfrm flipH="1" flipV="1">
                <a:off x="3940170" y="3264868"/>
                <a:ext cx="1927971" cy="974567"/>
              </a:xfrm>
              <a:prstGeom prst="line">
                <a:avLst/>
              </a:prstGeom>
              <a:noFill/>
              <a:ln w="19050">
                <a:solidFill>
                  <a:srgbClr val="002060"/>
                </a:solidFill>
                <a:round/>
                <a:headEnd/>
                <a:tailEnd/>
              </a:ln>
            </p:spPr>
            <p:txBody>
              <a:bodyPr/>
              <a:lstStyle/>
              <a:p>
                <a:pPr>
                  <a:defRPr/>
                </a:pPr>
                <a:endParaRPr lang="ja-JP" altLang="en-US" sz="1400" b="0" dirty="0">
                  <a:solidFill>
                    <a:srgbClr val="FFFF00"/>
                  </a:solidFill>
                  <a:effectLst>
                    <a:outerShdw blurRad="38100" dist="38100" dir="2700000" algn="tl">
                      <a:srgbClr val="000000">
                        <a:alpha val="43137"/>
                      </a:srgbClr>
                    </a:outerShdw>
                  </a:effectLst>
                  <a:latin typeface="Arial Black" pitchFamily="34" charset="0"/>
                  <a:ea typeface="ＭＳ Ｐゴシック" pitchFamily="50" charset="-128"/>
                </a:endParaRPr>
              </a:p>
            </p:txBody>
          </p:sp>
          <p:sp>
            <p:nvSpPr>
              <p:cNvPr id="100" name="Text Box 124"/>
              <p:cNvSpPr txBox="1">
                <a:spLocks noChangeAspect="1" noChangeArrowheads="1"/>
              </p:cNvSpPr>
              <p:nvPr/>
            </p:nvSpPr>
            <p:spPr bwMode="auto">
              <a:xfrm rot="1813499">
                <a:off x="1692275" y="3717553"/>
                <a:ext cx="1163638" cy="288925"/>
              </a:xfrm>
              <a:prstGeom prst="rect">
                <a:avLst/>
              </a:prstGeom>
              <a:solidFill>
                <a:schemeClr val="bg1"/>
              </a:solidFill>
              <a:ln w="25400">
                <a:solidFill>
                  <a:srgbClr val="FF99CC"/>
                </a:solidFill>
                <a:miter lim="800000"/>
                <a:headEnd/>
                <a:tailEnd/>
              </a:ln>
            </p:spPr>
            <p:txBody>
              <a:bodyPr lIns="0" tIns="0" rIns="0" bIns="0" anchor="ctr"/>
              <a:lstStyle/>
              <a:p>
                <a:pPr algn="ctr">
                  <a:spcBef>
                    <a:spcPct val="50000"/>
                  </a:spcBef>
                </a:pPr>
                <a:r>
                  <a:rPr lang="en-US" altLang="ja-JP" sz="1200" dirty="0" smtClean="0">
                    <a:solidFill>
                      <a:srgbClr val="000000"/>
                    </a:solidFill>
                    <a:latin typeface="Calibri" pitchFamily="34" charset="0"/>
                    <a:ea typeface="ＭＳ Ｐゴシック" pitchFamily="50" charset="-128"/>
                  </a:rPr>
                  <a:t>Projected </a:t>
                </a:r>
                <a:r>
                  <a:rPr lang="en-US" altLang="ja-JP" sz="1200" dirty="0" smtClean="0">
                    <a:solidFill>
                      <a:srgbClr val="FF0000"/>
                    </a:solidFill>
                    <a:latin typeface="Calibri" pitchFamily="34" charset="0"/>
                    <a:ea typeface="ＭＳ Ｐゴシック" pitchFamily="50" charset="-128"/>
                  </a:rPr>
                  <a:t>SST</a:t>
                </a:r>
              </a:p>
            </p:txBody>
          </p:sp>
          <p:sp>
            <p:nvSpPr>
              <p:cNvPr id="104" name="Text Box 76"/>
              <p:cNvSpPr txBox="1">
                <a:spLocks noChangeArrowheads="1"/>
              </p:cNvSpPr>
              <p:nvPr/>
            </p:nvSpPr>
            <p:spPr bwMode="auto">
              <a:xfrm>
                <a:off x="-425730" y="815347"/>
                <a:ext cx="3040239" cy="410369"/>
              </a:xfrm>
              <a:prstGeom prst="rect">
                <a:avLst/>
              </a:prstGeom>
              <a:noFill/>
              <a:ln w="9525">
                <a:noFill/>
                <a:miter lim="800000"/>
                <a:headEnd/>
                <a:tailEnd/>
              </a:ln>
            </p:spPr>
            <p:txBody>
              <a:bodyPr wrap="square">
                <a:spAutoFit/>
              </a:bodyPr>
              <a:lstStyle/>
              <a:p>
                <a:pPr algn="ctr">
                  <a:spcBef>
                    <a:spcPct val="50000"/>
                  </a:spcBef>
                  <a:defRPr/>
                </a:pPr>
                <a:r>
                  <a:rPr lang="en-US" altLang="ja-JP" sz="1400" dirty="0" smtClean="0">
                    <a:solidFill>
                      <a:srgbClr val="00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CMIP </a:t>
                </a:r>
                <a:r>
                  <a:rPr lang="ja-JP" altLang="en-US" sz="1400" dirty="0" smtClean="0">
                    <a:solidFill>
                      <a:srgbClr val="00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地球システムモデル</a:t>
                </a:r>
                <a:endParaRPr lang="en-US" altLang="ja-JP" sz="1400" dirty="0">
                  <a:solidFill>
                    <a:srgbClr val="00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endParaRPr>
              </a:p>
            </p:txBody>
          </p:sp>
        </p:grpSp>
        <p:sp>
          <p:nvSpPr>
            <p:cNvPr id="194" name="Text Box 76"/>
            <p:cNvSpPr txBox="1">
              <a:spLocks noChangeArrowheads="1"/>
            </p:cNvSpPr>
            <p:nvPr/>
          </p:nvSpPr>
          <p:spPr bwMode="auto">
            <a:xfrm>
              <a:off x="5034352" y="966210"/>
              <a:ext cx="2280179" cy="307777"/>
            </a:xfrm>
            <a:prstGeom prst="rect">
              <a:avLst/>
            </a:prstGeom>
            <a:noFill/>
            <a:ln w="9525">
              <a:noFill/>
              <a:miter lim="800000"/>
              <a:headEnd/>
              <a:tailEnd/>
            </a:ln>
          </p:spPr>
          <p:txBody>
            <a:bodyPr wrap="square">
              <a:spAutoFit/>
            </a:bodyPr>
            <a:lstStyle/>
            <a:p>
              <a:pPr algn="ctr">
                <a:spcBef>
                  <a:spcPct val="50000"/>
                </a:spcBef>
                <a:defRPr/>
              </a:pPr>
              <a:r>
                <a:rPr lang="en-US" altLang="ja-JP" sz="1400" dirty="0" smtClean="0">
                  <a:solidFill>
                    <a:srgbClr val="00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20km</a:t>
              </a:r>
              <a:r>
                <a:rPr lang="ja-JP" altLang="en-US" sz="1400" dirty="0" smtClean="0">
                  <a:solidFill>
                    <a:srgbClr val="00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rPr>
                <a:t>領域気候モデル</a:t>
              </a:r>
              <a:endParaRPr lang="en-US" altLang="ja-JP" sz="1400" dirty="0">
                <a:solidFill>
                  <a:srgbClr val="000000"/>
                </a:solidFill>
                <a:effectLst>
                  <a:outerShdw blurRad="38100" dist="38100" dir="2700000" algn="tl">
                    <a:srgbClr val="000000">
                      <a:alpha val="43137"/>
                    </a:srgbClr>
                  </a:outerShdw>
                </a:effectLst>
                <a:latin typeface="Arial" pitchFamily="34" charset="0"/>
                <a:ea typeface="ＭＳ Ｐゴシック" pitchFamily="50" charset="-128"/>
                <a:cs typeface="Arial" pitchFamily="34" charset="0"/>
              </a:endParaRPr>
            </a:p>
          </p:txBody>
        </p:sp>
      </p:grpSp>
      <p:sp>
        <p:nvSpPr>
          <p:cNvPr id="196" name="テキスト ボックス 195"/>
          <p:cNvSpPr txBox="1"/>
          <p:nvPr/>
        </p:nvSpPr>
        <p:spPr>
          <a:xfrm>
            <a:off x="2800577" y="4039262"/>
            <a:ext cx="5627184" cy="369332"/>
          </a:xfrm>
          <a:prstGeom prst="wedgeRectCallout">
            <a:avLst>
              <a:gd name="adj1" fmla="val -31458"/>
              <a:gd name="adj2" fmla="val -115923"/>
            </a:avLst>
          </a:prstGeom>
          <a:noFill/>
          <a:ln>
            <a:solidFill>
              <a:schemeClr val="bg1">
                <a:lumMod val="50000"/>
              </a:schemeClr>
            </a:solidFill>
          </a:ln>
        </p:spPr>
        <p:txBody>
          <a:bodyPr wrap="square" rtlCol="0">
            <a:spAutoFit/>
          </a:bodyPr>
          <a:lstStyle/>
          <a:p>
            <a:pPr marL="0" indent="0">
              <a:buNone/>
            </a:pPr>
            <a:r>
              <a:rPr lang="ja-JP" altLang="en-US" b="0" dirty="0" smtClean="0">
                <a:latin typeface="+mn-lt"/>
                <a:ea typeface="+mn-ea"/>
              </a:rPr>
              <a:t>気象研究所大気大循環モデル</a:t>
            </a:r>
            <a:r>
              <a:rPr lang="en-US" altLang="ja-JP" sz="1400" b="0" dirty="0" smtClean="0">
                <a:latin typeface="+mn-lt"/>
                <a:ea typeface="+mn-ea"/>
              </a:rPr>
              <a:t>MRI-AGCM3.2 </a:t>
            </a:r>
            <a:r>
              <a:rPr lang="en-US" altLang="ja-JP" sz="1400" b="0" dirty="0">
                <a:latin typeface="+mn-lt"/>
                <a:ea typeface="+mn-ea"/>
              </a:rPr>
              <a:t>(Mizuta et al. 2012) </a:t>
            </a:r>
          </a:p>
        </p:txBody>
      </p:sp>
      <p:sp>
        <p:nvSpPr>
          <p:cNvPr id="3" name="テキスト ボックス 2"/>
          <p:cNvSpPr txBox="1"/>
          <p:nvPr/>
        </p:nvSpPr>
        <p:spPr>
          <a:xfrm>
            <a:off x="4715400" y="2507404"/>
            <a:ext cx="2047355" cy="369332"/>
          </a:xfrm>
          <a:prstGeom prst="rect">
            <a:avLst/>
          </a:prstGeom>
          <a:noFill/>
        </p:spPr>
        <p:txBody>
          <a:bodyPr wrap="none" rtlCol="0">
            <a:spAutoFit/>
          </a:bodyPr>
          <a:lstStyle/>
          <a:p>
            <a:r>
              <a:rPr kumimoji="1" lang="ja-JP" altLang="en-US" dirty="0" smtClean="0"/>
              <a:t>ダウンスケーリング</a:t>
            </a:r>
            <a:endParaRPr kumimoji="1" lang="ja-JP" altLang="en-US" dirty="0"/>
          </a:p>
        </p:txBody>
      </p:sp>
    </p:spTree>
    <p:extLst>
      <p:ext uri="{BB962C8B-B14F-4D97-AF65-F5344CB8AC3E}">
        <p14:creationId xmlns:p14="http://schemas.microsoft.com/office/powerpoint/2010/main" val="839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5185297" y="4020041"/>
            <a:ext cx="2592288" cy="2062608"/>
            <a:chOff x="5937162" y="2086082"/>
            <a:chExt cx="3633406" cy="2971975"/>
          </a:xfrm>
        </p:grpSpPr>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162" y="2086082"/>
              <a:ext cx="2240923" cy="1236962"/>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918" y="2265659"/>
              <a:ext cx="2240921" cy="1236961"/>
            </a:xfrm>
            <a:prstGeom prst="rect">
              <a:avLst/>
            </a:prstGeom>
          </p:spPr>
        </p:pic>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531" y="2379143"/>
              <a:ext cx="2102844" cy="1160744"/>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1338" y="2510625"/>
              <a:ext cx="2122662" cy="1171683"/>
            </a:xfrm>
            <a:prstGeom prst="rect">
              <a:avLst/>
            </a:prstGeom>
          </p:spPr>
        </p:pic>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3979" y="2704563"/>
              <a:ext cx="2126589" cy="1173851"/>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6720" y="3122843"/>
              <a:ext cx="2221365" cy="1226167"/>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3942" y="3296237"/>
              <a:ext cx="2102844" cy="1160744"/>
            </a:xfrm>
            <a:prstGeom prst="rect">
              <a:avLst/>
            </a:prstGeom>
          </p:spPr>
        </p:pic>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280" y="3437397"/>
              <a:ext cx="2086377" cy="1151655"/>
            </a:xfrm>
            <a:prstGeom prst="rect">
              <a:avLst/>
            </a:prstGeom>
          </p:spPr>
        </p:pic>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77039" y="3682308"/>
              <a:ext cx="2100644" cy="1159530"/>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4844" y="3897313"/>
              <a:ext cx="2102845" cy="1160744"/>
            </a:xfrm>
            <a:prstGeom prst="rect">
              <a:avLst/>
            </a:prstGeom>
          </p:spPr>
        </p:pic>
      </p:grpSp>
      <p:sp>
        <p:nvSpPr>
          <p:cNvPr id="2" name="タイトル 1"/>
          <p:cNvSpPr>
            <a:spLocks noGrp="1"/>
          </p:cNvSpPr>
          <p:nvPr>
            <p:ph type="title"/>
          </p:nvPr>
        </p:nvSpPr>
        <p:spPr>
          <a:xfrm>
            <a:off x="461913" y="116632"/>
            <a:ext cx="8229600" cy="836712"/>
          </a:xfrm>
        </p:spPr>
        <p:txBody>
          <a:bodyPr>
            <a:normAutofit/>
          </a:bodyPr>
          <a:lstStyle/>
          <a:p>
            <a:r>
              <a:rPr kumimoji="1" lang="ja-JP" altLang="en-US" sz="3600" b="1" dirty="0" smtClean="0"/>
              <a:t>過去実験</a:t>
            </a:r>
            <a:endParaRPr kumimoji="1" lang="ja-JP" altLang="en-US" sz="3600" b="1" dirty="0"/>
          </a:p>
        </p:txBody>
      </p:sp>
      <p:sp>
        <p:nvSpPr>
          <p:cNvPr id="4" name="テキスト ボックス 3"/>
          <p:cNvSpPr txBox="1"/>
          <p:nvPr/>
        </p:nvSpPr>
        <p:spPr>
          <a:xfrm>
            <a:off x="601383" y="1124744"/>
            <a:ext cx="7938392" cy="2923877"/>
          </a:xfrm>
          <a:prstGeom prst="rect">
            <a:avLst/>
          </a:prstGeom>
          <a:noFill/>
        </p:spPr>
        <p:txBody>
          <a:bodyPr wrap="none" rtlCol="0">
            <a:spAutoFit/>
          </a:bodyPr>
          <a:lstStyle/>
          <a:p>
            <a:pPr marL="285750" indent="-285750">
              <a:buFont typeface="Arial" panose="020B0604020202020204" pitchFamily="34" charset="0"/>
              <a:buChar char="•"/>
            </a:pPr>
            <a:r>
              <a:rPr lang="en-US" altLang="ja-JP" sz="2400" dirty="0" smtClean="0"/>
              <a:t>AMIP</a:t>
            </a:r>
            <a:r>
              <a:rPr lang="ja-JP" altLang="en-US" sz="2400" dirty="0"/>
              <a:t>タイプ実験：　観測された海面水温（</a:t>
            </a:r>
            <a:r>
              <a:rPr lang="en-US" altLang="ja-JP" sz="2400" dirty="0"/>
              <a:t>SST</a:t>
            </a:r>
            <a:r>
              <a:rPr lang="ja-JP" altLang="en-US" sz="2400" dirty="0"/>
              <a:t>）を与える</a:t>
            </a:r>
            <a:endParaRPr lang="ja-JP" altLang="en-US" sz="2000" dirty="0"/>
          </a:p>
          <a:p>
            <a:pPr marL="742950" lvl="1" indent="-285750">
              <a:buFont typeface="Calibri" panose="020F0502020204030204" pitchFamily="34" charset="0"/>
              <a:buChar char="−"/>
            </a:pPr>
            <a:r>
              <a:rPr lang="en-US" altLang="ja-JP" dirty="0" smtClean="0"/>
              <a:t>1951</a:t>
            </a:r>
            <a:r>
              <a:rPr lang="ja-JP" altLang="en-US" dirty="0"/>
              <a:t>～</a:t>
            </a:r>
            <a:r>
              <a:rPr lang="en-US" altLang="ja-JP" dirty="0"/>
              <a:t>2010</a:t>
            </a:r>
            <a:r>
              <a:rPr lang="ja-JP" altLang="en-US" dirty="0"/>
              <a:t>年（</a:t>
            </a:r>
            <a:r>
              <a:rPr lang="en-US" altLang="ja-JP" dirty="0"/>
              <a:t>60</a:t>
            </a:r>
            <a:r>
              <a:rPr lang="ja-JP" altLang="en-US" dirty="0"/>
              <a:t>年間</a:t>
            </a:r>
            <a:r>
              <a:rPr lang="ja-JP" altLang="en-US" dirty="0" smtClean="0"/>
              <a:t>）</a:t>
            </a:r>
            <a:endParaRPr lang="en-US" altLang="ja-JP" dirty="0" smtClean="0"/>
          </a:p>
          <a:p>
            <a:pPr marL="742950" lvl="1" indent="-285750">
              <a:buFont typeface="Calibri" panose="020F0502020204030204" pitchFamily="34" charset="0"/>
              <a:buChar char="−"/>
            </a:pPr>
            <a:r>
              <a:rPr lang="ja-JP" altLang="en-US" dirty="0"/>
              <a:t>海面</a:t>
            </a:r>
            <a:r>
              <a:rPr lang="ja-JP" altLang="en-US" dirty="0" smtClean="0"/>
              <a:t>水温</a:t>
            </a:r>
            <a:r>
              <a:rPr lang="en-US" altLang="ja-JP" dirty="0" smtClean="0"/>
              <a:t>/</a:t>
            </a:r>
            <a:r>
              <a:rPr lang="ja-JP" altLang="en-US" dirty="0" smtClean="0"/>
              <a:t>海氷：　</a:t>
            </a:r>
            <a:r>
              <a:rPr lang="en-US" altLang="ja-JP" dirty="0" smtClean="0"/>
              <a:t>COBE-SST2</a:t>
            </a:r>
          </a:p>
          <a:p>
            <a:pPr marL="742950" lvl="1" indent="-285750">
              <a:buFont typeface="Calibri" panose="020F0502020204030204" pitchFamily="34" charset="0"/>
              <a:buChar char="−"/>
            </a:pPr>
            <a:r>
              <a:rPr lang="ja-JP" altLang="en-US" dirty="0"/>
              <a:t>温室効果ガス：　年平均観測値</a:t>
            </a:r>
            <a:endParaRPr lang="en-US" altLang="ja-JP" dirty="0"/>
          </a:p>
          <a:p>
            <a:pPr marL="742950" lvl="1" indent="-285750">
              <a:buFont typeface="Calibri" panose="020F0502020204030204" pitchFamily="34" charset="0"/>
              <a:buChar char="−"/>
            </a:pPr>
            <a:r>
              <a:rPr lang="ja-JP" altLang="en-US" dirty="0"/>
              <a:t>エアロゾル：　</a:t>
            </a:r>
            <a:r>
              <a:rPr lang="en-US" altLang="ja-JP" dirty="0"/>
              <a:t>MRI-ESM</a:t>
            </a:r>
            <a:r>
              <a:rPr lang="ja-JP" altLang="en-US" dirty="0"/>
              <a:t>の月平均出力値</a:t>
            </a:r>
            <a:endParaRPr lang="en-US" altLang="ja-JP" dirty="0"/>
          </a:p>
          <a:p>
            <a:pPr marL="742950" lvl="1" indent="-285750">
              <a:buFont typeface="Calibri" panose="020F0502020204030204" pitchFamily="34" charset="0"/>
              <a:buChar char="−"/>
            </a:pPr>
            <a:r>
              <a:rPr lang="ja-JP" altLang="en-US" dirty="0"/>
              <a:t>オゾン：　</a:t>
            </a:r>
            <a:r>
              <a:rPr lang="en-US" altLang="ja-JP" dirty="0"/>
              <a:t>MRI-CCM</a:t>
            </a:r>
            <a:r>
              <a:rPr lang="ja-JP" altLang="en-US" dirty="0"/>
              <a:t>の月平均</a:t>
            </a:r>
            <a:r>
              <a:rPr lang="ja-JP" altLang="en-US" dirty="0" smtClean="0"/>
              <a:t>出力値</a:t>
            </a:r>
            <a:endParaRPr lang="en-US" altLang="ja-JP" dirty="0" smtClean="0"/>
          </a:p>
          <a:p>
            <a:pPr marL="742950" lvl="1" indent="-285750">
              <a:buFont typeface="Calibri" panose="020F0502020204030204" pitchFamily="34" charset="0"/>
              <a:buChar char="−"/>
            </a:pPr>
            <a:r>
              <a:rPr lang="en-US" altLang="ja-JP" dirty="0" smtClean="0"/>
              <a:t>100</a:t>
            </a:r>
            <a:r>
              <a:rPr lang="ja-JP" altLang="en-US" dirty="0"/>
              <a:t>メンバー・アンサンブル</a:t>
            </a:r>
          </a:p>
          <a:p>
            <a:pPr marL="1200150" lvl="2" indent="-285750">
              <a:buFont typeface="Calibri" panose="020F0502020204030204" pitchFamily="34" charset="0"/>
              <a:buChar char="−"/>
            </a:pPr>
            <a:r>
              <a:rPr lang="ja-JP" altLang="en-US" dirty="0"/>
              <a:t>異なる大気初期値</a:t>
            </a:r>
            <a:endParaRPr lang="en-US" altLang="ja-JP" dirty="0"/>
          </a:p>
          <a:p>
            <a:pPr marL="1200150" lvl="2" indent="-285750">
              <a:buFont typeface="Calibri" panose="020F0502020204030204" pitchFamily="34" charset="0"/>
              <a:buChar char="−"/>
            </a:pPr>
            <a:r>
              <a:rPr lang="ja-JP" altLang="en-US" dirty="0"/>
              <a:t>異なる境界値：　</a:t>
            </a:r>
            <a:r>
              <a:rPr lang="en-US" altLang="ja-JP" dirty="0"/>
              <a:t>SST</a:t>
            </a:r>
            <a:r>
              <a:rPr lang="ja-JP" altLang="en-US" dirty="0"/>
              <a:t>摂動を加算（</a:t>
            </a:r>
            <a:r>
              <a:rPr lang="en-US" altLang="ja-JP" dirty="0"/>
              <a:t>SST</a:t>
            </a:r>
            <a:r>
              <a:rPr lang="ja-JP" altLang="en-US" dirty="0"/>
              <a:t>解析の推定誤差と同等の振幅</a:t>
            </a:r>
            <a:r>
              <a:rPr lang="ja-JP" altLang="en-US" dirty="0" smtClean="0"/>
              <a:t>）</a:t>
            </a:r>
            <a:endParaRPr lang="en-US" altLang="ja-JP" dirty="0" smtClean="0"/>
          </a:p>
          <a:p>
            <a:pPr marL="285750" indent="-285750">
              <a:buFont typeface="Arial" panose="020B0604020202020204" pitchFamily="34" charset="0"/>
              <a:buChar char="•"/>
            </a:pPr>
            <a:endParaRPr kumimoji="1" lang="ja-JP" altLang="en-US" sz="1600" dirty="0"/>
          </a:p>
        </p:txBody>
      </p:sp>
      <p:pic>
        <p:nvPicPr>
          <p:cNvPr id="32" name="図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6473" y="4146415"/>
            <a:ext cx="2664296" cy="1834062"/>
          </a:xfrm>
          <a:prstGeom prst="rect">
            <a:avLst/>
          </a:prstGeom>
        </p:spPr>
      </p:pic>
      <p:sp>
        <p:nvSpPr>
          <p:cNvPr id="33" name="テキスト ボックス 32"/>
          <p:cNvSpPr txBox="1"/>
          <p:nvPr/>
        </p:nvSpPr>
        <p:spPr>
          <a:xfrm>
            <a:off x="1370449" y="6118048"/>
            <a:ext cx="3096344" cy="369332"/>
          </a:xfrm>
          <a:prstGeom prst="rect">
            <a:avLst/>
          </a:prstGeom>
          <a:noFill/>
        </p:spPr>
        <p:txBody>
          <a:bodyPr wrap="square" rtlCol="0">
            <a:spAutoFit/>
          </a:bodyPr>
          <a:lstStyle/>
          <a:p>
            <a:pPr algn="ctr"/>
            <a:r>
              <a:rPr lang="ja-JP" altLang="en-US" dirty="0" smtClean="0">
                <a:latin typeface="+mn-lt"/>
                <a:ea typeface="+mn-ea"/>
              </a:rPr>
              <a:t>過去</a:t>
            </a:r>
            <a:r>
              <a:rPr lang="en-US" altLang="ja-JP" dirty="0" smtClean="0">
                <a:latin typeface="+mn-lt"/>
                <a:ea typeface="+mn-ea"/>
              </a:rPr>
              <a:t>60</a:t>
            </a:r>
            <a:r>
              <a:rPr lang="ja-JP" altLang="en-US" dirty="0" smtClean="0">
                <a:latin typeface="+mn-lt"/>
                <a:ea typeface="+mn-ea"/>
              </a:rPr>
              <a:t>年の</a:t>
            </a:r>
            <a:r>
              <a:rPr lang="en-US" altLang="ja-JP" dirty="0" smtClean="0">
                <a:solidFill>
                  <a:srgbClr val="000000"/>
                </a:solidFill>
              </a:rPr>
              <a:t>SST</a:t>
            </a:r>
            <a:r>
              <a:rPr lang="ja-JP" altLang="en-US" dirty="0" smtClean="0">
                <a:solidFill>
                  <a:srgbClr val="000000"/>
                </a:solidFill>
                <a:latin typeface="+mn-lt"/>
                <a:ea typeface="+mn-ea"/>
              </a:rPr>
              <a:t>変動（赤線）</a:t>
            </a:r>
            <a:endParaRPr lang="ja-JP" altLang="en-US" dirty="0">
              <a:latin typeface="+mn-lt"/>
              <a:ea typeface="+mn-ea"/>
            </a:endParaRPr>
          </a:p>
        </p:txBody>
      </p:sp>
      <p:sp>
        <p:nvSpPr>
          <p:cNvPr id="35" name="十字形 34"/>
          <p:cNvSpPr/>
          <p:nvPr/>
        </p:nvSpPr>
        <p:spPr>
          <a:xfrm rot="2673656">
            <a:off x="4512436" y="6110863"/>
            <a:ext cx="399010" cy="414480"/>
          </a:xfrm>
          <a:prstGeom prst="plus">
            <a:avLst>
              <a:gd name="adj" fmla="val 37089"/>
            </a:avLst>
          </a:prstGeom>
          <a:solidFill>
            <a:srgbClr val="4545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0">
              <a:solidFill>
                <a:srgbClr val="FFFFFF"/>
              </a:solidFill>
            </a:endParaRPr>
          </a:p>
        </p:txBody>
      </p:sp>
      <p:sp>
        <p:nvSpPr>
          <p:cNvPr id="36" name="テキスト ボックス 35"/>
          <p:cNvSpPr txBox="1"/>
          <p:nvPr/>
        </p:nvSpPr>
        <p:spPr>
          <a:xfrm>
            <a:off x="5185297" y="6118048"/>
            <a:ext cx="2850460" cy="369332"/>
          </a:xfrm>
          <a:prstGeom prst="rect">
            <a:avLst/>
          </a:prstGeom>
          <a:noFill/>
        </p:spPr>
        <p:txBody>
          <a:bodyPr wrap="none" rtlCol="0">
            <a:spAutoFit/>
          </a:bodyPr>
          <a:lstStyle/>
          <a:p>
            <a:r>
              <a:rPr kumimoji="1" lang="ja-JP" altLang="en-US" dirty="0" smtClean="0"/>
              <a:t>異なる大気初期値</a:t>
            </a:r>
            <a:r>
              <a:rPr kumimoji="1" lang="en-US" altLang="ja-JP" dirty="0" smtClean="0"/>
              <a:t>/SST</a:t>
            </a:r>
            <a:r>
              <a:rPr kumimoji="1" lang="ja-JP" altLang="en-US" dirty="0" smtClean="0"/>
              <a:t>摂動</a:t>
            </a:r>
            <a:endParaRPr kumimoji="1" lang="en-US" altLang="ja-JP" dirty="0" smtClean="0"/>
          </a:p>
        </p:txBody>
      </p:sp>
    </p:spTree>
    <p:extLst>
      <p:ext uri="{BB962C8B-B14F-4D97-AF65-F5344CB8AC3E}">
        <p14:creationId xmlns:p14="http://schemas.microsoft.com/office/powerpoint/2010/main" val="295524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6566880" y="4069356"/>
            <a:ext cx="2533557" cy="1897803"/>
            <a:chOff x="5517273" y="3819813"/>
            <a:chExt cx="3600969" cy="1935214"/>
          </a:xfrm>
        </p:grpSpPr>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273" y="3819813"/>
              <a:ext cx="2221365" cy="1226167"/>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495" y="3993207"/>
              <a:ext cx="2102844" cy="1160744"/>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833" y="4134367"/>
              <a:ext cx="2086377" cy="1151655"/>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7592" y="4379278"/>
              <a:ext cx="2100644" cy="1159530"/>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5397" y="4594283"/>
              <a:ext cx="2102845" cy="1160744"/>
            </a:xfrm>
            <a:prstGeom prst="rect">
              <a:avLst/>
            </a:prstGeom>
          </p:spPr>
        </p:pic>
      </p:grpSp>
      <p:sp>
        <p:nvSpPr>
          <p:cNvPr id="23" name="テキスト ボックス 22"/>
          <p:cNvSpPr txBox="1"/>
          <p:nvPr/>
        </p:nvSpPr>
        <p:spPr>
          <a:xfrm>
            <a:off x="154169" y="6234798"/>
            <a:ext cx="2376264" cy="369332"/>
          </a:xfrm>
          <a:prstGeom prst="rect">
            <a:avLst/>
          </a:prstGeom>
          <a:noFill/>
        </p:spPr>
        <p:txBody>
          <a:bodyPr wrap="square" rtlCol="0">
            <a:spAutoFit/>
          </a:bodyPr>
          <a:lstStyle/>
          <a:p>
            <a:pPr algn="ctr"/>
            <a:r>
              <a:rPr lang="en-US" altLang="ja-JP" dirty="0" smtClean="0">
                <a:latin typeface="+mn-lt"/>
                <a:ea typeface="+mn-ea"/>
              </a:rPr>
              <a:t>6</a:t>
            </a:r>
            <a:r>
              <a:rPr lang="ja-JP" altLang="en-US" dirty="0" smtClean="0"/>
              <a:t>種類</a:t>
            </a:r>
            <a:r>
              <a:rPr lang="ja-JP" altLang="en-US" dirty="0" smtClean="0">
                <a:latin typeface="+mn-lt"/>
                <a:ea typeface="+mn-ea"/>
              </a:rPr>
              <a:t>の</a:t>
            </a:r>
            <a:r>
              <a:rPr lang="en-US" altLang="ja-JP" dirty="0" smtClean="0"/>
              <a:t>Δ</a:t>
            </a:r>
            <a:r>
              <a:rPr lang="en-US" altLang="ja-JP" dirty="0" smtClean="0">
                <a:latin typeface="+mn-lt"/>
                <a:ea typeface="+mn-ea"/>
              </a:rPr>
              <a:t>SST</a:t>
            </a:r>
            <a:r>
              <a:rPr lang="ja-JP" altLang="en-US" dirty="0" smtClean="0">
                <a:latin typeface="+mn-lt"/>
                <a:ea typeface="+mn-ea"/>
              </a:rPr>
              <a:t>パターン</a:t>
            </a:r>
            <a:endParaRPr lang="en-US" altLang="ja-JP" dirty="0" smtClean="0">
              <a:latin typeface="+mn-lt"/>
              <a:ea typeface="+mn-ea"/>
            </a:endParaRPr>
          </a:p>
        </p:txBody>
      </p:sp>
      <p:sp>
        <p:nvSpPr>
          <p:cNvPr id="24" name="十字形 23"/>
          <p:cNvSpPr/>
          <p:nvPr/>
        </p:nvSpPr>
        <p:spPr>
          <a:xfrm>
            <a:off x="2604744" y="6201958"/>
            <a:ext cx="399010" cy="414480"/>
          </a:xfrm>
          <a:prstGeom prst="plus">
            <a:avLst>
              <a:gd name="adj" fmla="val 37089"/>
            </a:avLst>
          </a:prstGeom>
          <a:solidFill>
            <a:srgbClr val="4545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0">
              <a:solidFill>
                <a:srgbClr val="FFFFFF"/>
              </a:solidFill>
            </a:endParaRPr>
          </a:p>
        </p:txBody>
      </p:sp>
      <p:sp>
        <p:nvSpPr>
          <p:cNvPr id="25" name="テキスト ボックス 24"/>
          <p:cNvSpPr txBox="1"/>
          <p:nvPr/>
        </p:nvSpPr>
        <p:spPr>
          <a:xfrm>
            <a:off x="3003754" y="6074480"/>
            <a:ext cx="3083146" cy="646331"/>
          </a:xfrm>
          <a:prstGeom prst="rect">
            <a:avLst/>
          </a:prstGeom>
          <a:noFill/>
        </p:spPr>
        <p:txBody>
          <a:bodyPr wrap="square" rtlCol="0">
            <a:spAutoFit/>
          </a:bodyPr>
          <a:lstStyle/>
          <a:p>
            <a:pPr algn="ctr"/>
            <a:r>
              <a:rPr lang="ja-JP" altLang="en-US" dirty="0" smtClean="0">
                <a:latin typeface="+mn-lt"/>
                <a:ea typeface="+mn-ea"/>
              </a:rPr>
              <a:t>温暖化トレンドを除いた</a:t>
            </a:r>
            <a:endParaRPr lang="en-US" altLang="ja-JP" dirty="0" smtClean="0">
              <a:latin typeface="+mn-lt"/>
              <a:ea typeface="+mn-ea"/>
            </a:endParaRPr>
          </a:p>
          <a:p>
            <a:pPr algn="ctr"/>
            <a:r>
              <a:rPr lang="ja-JP" altLang="en-US" dirty="0" smtClean="0">
                <a:latin typeface="+mn-lt"/>
                <a:ea typeface="+mn-ea"/>
              </a:rPr>
              <a:t>過去</a:t>
            </a:r>
            <a:r>
              <a:rPr lang="en-US" altLang="ja-JP" dirty="0" smtClean="0">
                <a:latin typeface="+mn-lt"/>
                <a:ea typeface="+mn-ea"/>
              </a:rPr>
              <a:t>60</a:t>
            </a:r>
            <a:r>
              <a:rPr lang="ja-JP" altLang="en-US" dirty="0" smtClean="0">
                <a:latin typeface="+mn-lt"/>
                <a:ea typeface="+mn-ea"/>
              </a:rPr>
              <a:t>年の</a:t>
            </a:r>
            <a:r>
              <a:rPr lang="en-US" altLang="ja-JP" dirty="0" smtClean="0">
                <a:latin typeface="+mn-lt"/>
                <a:ea typeface="+mn-ea"/>
              </a:rPr>
              <a:t>SST</a:t>
            </a:r>
            <a:r>
              <a:rPr lang="ja-JP" altLang="en-US" dirty="0" smtClean="0">
                <a:latin typeface="+mn-lt"/>
                <a:ea typeface="+mn-ea"/>
              </a:rPr>
              <a:t>変動</a:t>
            </a:r>
            <a:r>
              <a:rPr lang="en-US" altLang="ja-JP" dirty="0"/>
              <a:t> </a:t>
            </a:r>
            <a:r>
              <a:rPr lang="en-US" altLang="ja-JP" dirty="0" smtClean="0">
                <a:latin typeface="+mn-lt"/>
                <a:ea typeface="+mn-ea"/>
              </a:rPr>
              <a:t>(</a:t>
            </a:r>
            <a:r>
              <a:rPr lang="ja-JP" altLang="en-US" dirty="0" smtClean="0">
                <a:latin typeface="+mn-lt"/>
                <a:ea typeface="+mn-ea"/>
              </a:rPr>
              <a:t>青線</a:t>
            </a:r>
            <a:r>
              <a:rPr lang="en-US" altLang="ja-JP" dirty="0" smtClean="0">
                <a:latin typeface="+mn-lt"/>
                <a:ea typeface="+mn-ea"/>
              </a:rPr>
              <a:t>)</a:t>
            </a:r>
            <a:endParaRPr lang="ja-JP" altLang="en-US" dirty="0">
              <a:latin typeface="+mn-lt"/>
              <a:ea typeface="+mn-ea"/>
            </a:endParaRPr>
          </a:p>
        </p:txBody>
      </p:sp>
      <p:sp>
        <p:nvSpPr>
          <p:cNvPr id="27" name="十字形 26"/>
          <p:cNvSpPr/>
          <p:nvPr/>
        </p:nvSpPr>
        <p:spPr>
          <a:xfrm rot="2700000">
            <a:off x="6209093" y="6220505"/>
            <a:ext cx="399010" cy="414480"/>
          </a:xfrm>
          <a:prstGeom prst="plus">
            <a:avLst>
              <a:gd name="adj" fmla="val 37089"/>
            </a:avLst>
          </a:prstGeom>
          <a:solidFill>
            <a:srgbClr val="4545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0">
              <a:solidFill>
                <a:srgbClr val="FFFFFF"/>
              </a:solidFill>
            </a:endParaRPr>
          </a:p>
        </p:txBody>
      </p:sp>
      <p:grpSp>
        <p:nvGrpSpPr>
          <p:cNvPr id="11" name="グループ化 10"/>
          <p:cNvGrpSpPr>
            <a:grpSpLocks noChangeAspect="1"/>
          </p:cNvGrpSpPr>
          <p:nvPr/>
        </p:nvGrpSpPr>
        <p:grpSpPr>
          <a:xfrm>
            <a:off x="322400" y="3395707"/>
            <a:ext cx="2161938" cy="2715866"/>
            <a:chOff x="174247" y="2071925"/>
            <a:chExt cx="2915265" cy="3662211"/>
          </a:xfrm>
        </p:grpSpPr>
        <p:pic>
          <p:nvPicPr>
            <p:cNvPr id="29" name="Picture 2" descr="\\clpc020\rmizuta\workspace\sst\sst_annual_ES3sp_4K-PAST_m00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62" r="65517" b="49142"/>
            <a:stretch/>
          </p:blipFill>
          <p:spPr bwMode="auto">
            <a:xfrm>
              <a:off x="174247" y="2071925"/>
              <a:ext cx="2881115" cy="11161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lpc020\rmizuta\workspace\sst\sst_annual_ES3sp_4K-PAST_m00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387" r="34441" b="47883"/>
            <a:stretch/>
          </p:blipFill>
          <p:spPr bwMode="auto">
            <a:xfrm>
              <a:off x="319058" y="3184329"/>
              <a:ext cx="2736304" cy="11437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lpc020\rmizuta\workspace\sst\sst_annual_ES3sp_4K-PAST_m00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5463" r="2977" b="35140"/>
            <a:stretch/>
          </p:blipFill>
          <p:spPr bwMode="auto">
            <a:xfrm>
              <a:off x="319058" y="4310745"/>
              <a:ext cx="2770454" cy="1423391"/>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タイトル 1"/>
          <p:cNvSpPr txBox="1">
            <a:spLocks/>
          </p:cNvSpPr>
          <p:nvPr/>
        </p:nvSpPr>
        <p:spPr>
          <a:xfrm>
            <a:off x="461913" y="116632"/>
            <a:ext cx="8229600"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将来実験</a:t>
            </a:r>
            <a:endParaRPr lang="ja-JP" altLang="en-US" sz="3600" b="1" dirty="0"/>
          </a:p>
        </p:txBody>
      </p:sp>
      <p:pic>
        <p:nvPicPr>
          <p:cNvPr id="33" name="図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2460" y="4222461"/>
            <a:ext cx="2518368" cy="1733607"/>
          </a:xfrm>
          <a:prstGeom prst="rect">
            <a:avLst/>
          </a:prstGeom>
        </p:spPr>
      </p:pic>
      <p:sp>
        <p:nvSpPr>
          <p:cNvPr id="34" name="テキスト ボックス 33"/>
          <p:cNvSpPr txBox="1"/>
          <p:nvPr/>
        </p:nvSpPr>
        <p:spPr>
          <a:xfrm>
            <a:off x="6912683" y="6065150"/>
            <a:ext cx="2056929" cy="646331"/>
          </a:xfrm>
          <a:prstGeom prst="rect">
            <a:avLst/>
          </a:prstGeom>
          <a:noFill/>
        </p:spPr>
        <p:txBody>
          <a:bodyPr wrap="square" rtlCol="0">
            <a:spAutoFit/>
          </a:bodyPr>
          <a:lstStyle/>
          <a:p>
            <a:r>
              <a:rPr kumimoji="1" lang="ja-JP" altLang="en-US" dirty="0" smtClean="0"/>
              <a:t>異なる大気初期値</a:t>
            </a:r>
            <a:r>
              <a:rPr kumimoji="1" lang="en-US" altLang="ja-JP" dirty="0" smtClean="0"/>
              <a:t>/SST</a:t>
            </a:r>
            <a:r>
              <a:rPr kumimoji="1" lang="ja-JP" altLang="en-US" dirty="0" smtClean="0"/>
              <a:t>摂動</a:t>
            </a:r>
            <a:endParaRPr kumimoji="1" lang="en-US" altLang="ja-JP" dirty="0" smtClean="0"/>
          </a:p>
        </p:txBody>
      </p:sp>
      <p:sp>
        <p:nvSpPr>
          <p:cNvPr id="35" name="テキスト ボックス 34"/>
          <p:cNvSpPr txBox="1"/>
          <p:nvPr/>
        </p:nvSpPr>
        <p:spPr>
          <a:xfrm>
            <a:off x="598198" y="1122947"/>
            <a:ext cx="8029137" cy="2154436"/>
          </a:xfrm>
          <a:prstGeom prst="rect">
            <a:avLst/>
          </a:prstGeom>
          <a:noFill/>
        </p:spPr>
        <p:txBody>
          <a:bodyPr wrap="square" rtlCol="0">
            <a:spAutoFit/>
          </a:bodyPr>
          <a:lstStyle/>
          <a:p>
            <a:pPr marL="285750" indent="-285750">
              <a:buFont typeface="Arial" panose="020B0604020202020204" pitchFamily="34" charset="0"/>
              <a:buChar char="•"/>
            </a:pPr>
            <a:r>
              <a:rPr lang="ja-JP" altLang="en-US" sz="2400" dirty="0"/>
              <a:t>温暖化</a:t>
            </a:r>
            <a:r>
              <a:rPr lang="ja-JP" altLang="en-US" sz="2400" dirty="0" smtClean="0"/>
              <a:t>実験</a:t>
            </a:r>
            <a:endParaRPr lang="ja-JP" altLang="en-US" sz="2400" dirty="0"/>
          </a:p>
          <a:p>
            <a:pPr marL="742950" lvl="1" indent="-285750">
              <a:buFont typeface="Calibri" panose="020F0502020204030204" pitchFamily="34" charset="0"/>
              <a:buChar char="−"/>
            </a:pPr>
            <a:r>
              <a:rPr lang="ja-JP" altLang="en-US" dirty="0" smtClean="0"/>
              <a:t>全球</a:t>
            </a:r>
            <a:r>
              <a:rPr lang="ja-JP" altLang="en-US" dirty="0"/>
              <a:t>平均気温</a:t>
            </a:r>
            <a:r>
              <a:rPr lang="ja-JP" altLang="en-US" dirty="0" smtClean="0"/>
              <a:t>が</a:t>
            </a:r>
            <a:r>
              <a:rPr lang="ja-JP" altLang="en-US" dirty="0"/>
              <a:t>産業革命前から</a:t>
            </a:r>
            <a:r>
              <a:rPr lang="en-US" altLang="ja-JP" b="1" dirty="0" smtClean="0"/>
              <a:t>4</a:t>
            </a:r>
            <a:r>
              <a:rPr lang="en-US" altLang="ja-JP" b="1" dirty="0"/>
              <a:t>℃</a:t>
            </a:r>
            <a:r>
              <a:rPr lang="ja-JP" altLang="en-US" b="1" dirty="0"/>
              <a:t>昇温</a:t>
            </a:r>
            <a:r>
              <a:rPr lang="ja-JP" altLang="en-US" dirty="0" smtClean="0"/>
              <a:t>した気候下で</a:t>
            </a:r>
            <a:r>
              <a:rPr lang="en-US" altLang="ja-JP" dirty="0" smtClean="0"/>
              <a:t>60</a:t>
            </a:r>
            <a:r>
              <a:rPr lang="ja-JP" altLang="en-US" dirty="0" smtClean="0"/>
              <a:t>年間</a:t>
            </a:r>
            <a:endParaRPr lang="en-US" altLang="ja-JP" dirty="0" smtClean="0"/>
          </a:p>
          <a:p>
            <a:pPr marL="742950" lvl="1" indent="-285750">
              <a:buFont typeface="Calibri" panose="020F0502020204030204" pitchFamily="34" charset="0"/>
              <a:buChar char="−"/>
            </a:pPr>
            <a:r>
              <a:rPr lang="ja-JP" altLang="en-US" dirty="0" smtClean="0"/>
              <a:t>海面水温：　観測</a:t>
            </a:r>
            <a:r>
              <a:rPr lang="en-US" altLang="ja-JP" dirty="0" smtClean="0"/>
              <a:t>SST</a:t>
            </a:r>
            <a:r>
              <a:rPr lang="ja-JP" altLang="en-US" dirty="0" smtClean="0"/>
              <a:t>（トレンド除去） ＋ </a:t>
            </a:r>
            <a:r>
              <a:rPr lang="en-US" altLang="ja-JP" b="1" dirty="0" smtClean="0"/>
              <a:t>CMIP5</a:t>
            </a:r>
            <a:r>
              <a:rPr lang="ja-JP" altLang="en-US" b="1" dirty="0" smtClean="0"/>
              <a:t>モデル</a:t>
            </a:r>
            <a:r>
              <a:rPr lang="en-US" altLang="ja-JP" b="1" dirty="0" smtClean="0"/>
              <a:t>ΔSST</a:t>
            </a:r>
          </a:p>
          <a:p>
            <a:pPr marL="742950" lvl="1" indent="-285750">
              <a:buFont typeface="Calibri" panose="020F0502020204030204" pitchFamily="34" charset="0"/>
              <a:buChar char="−"/>
            </a:pPr>
            <a:r>
              <a:rPr lang="ja-JP" altLang="en-US" dirty="0" smtClean="0"/>
              <a:t>温室</a:t>
            </a:r>
            <a:r>
              <a:rPr lang="ja-JP" altLang="en-US" dirty="0"/>
              <a:t>効果ガス</a:t>
            </a:r>
            <a:r>
              <a:rPr lang="en-US" altLang="ja-JP" dirty="0"/>
              <a:t>/</a:t>
            </a:r>
            <a:r>
              <a:rPr lang="ja-JP" altLang="en-US" dirty="0"/>
              <a:t>エアロゾル</a:t>
            </a:r>
            <a:r>
              <a:rPr lang="en-US" altLang="ja-JP" dirty="0"/>
              <a:t>/</a:t>
            </a:r>
            <a:r>
              <a:rPr lang="ja-JP" altLang="en-US" dirty="0"/>
              <a:t>オゾン：　</a:t>
            </a:r>
            <a:r>
              <a:rPr lang="en-US" altLang="ja-JP" dirty="0"/>
              <a:t>RCP8.5</a:t>
            </a:r>
            <a:r>
              <a:rPr lang="ja-JP" altLang="en-US" dirty="0"/>
              <a:t>シナリオの</a:t>
            </a:r>
            <a:r>
              <a:rPr lang="en-US" altLang="ja-JP" dirty="0"/>
              <a:t>2090</a:t>
            </a:r>
            <a:r>
              <a:rPr lang="ja-JP" altLang="en-US" dirty="0"/>
              <a:t>年</a:t>
            </a:r>
            <a:r>
              <a:rPr lang="ja-JP" altLang="en-US" dirty="0" smtClean="0"/>
              <a:t>相当</a:t>
            </a:r>
            <a:endParaRPr lang="en-US" altLang="ja-JP" dirty="0" smtClean="0"/>
          </a:p>
          <a:p>
            <a:pPr marL="742950" lvl="1" indent="-285750">
              <a:buFont typeface="Calibri" panose="020F0502020204030204" pitchFamily="34" charset="0"/>
              <a:buChar char="−"/>
            </a:pPr>
            <a:r>
              <a:rPr lang="en-US" altLang="ja-JP" dirty="0" smtClean="0"/>
              <a:t>90</a:t>
            </a:r>
            <a:r>
              <a:rPr lang="ja-JP" altLang="en-US" dirty="0"/>
              <a:t>メンバー・アンサンブル</a:t>
            </a:r>
            <a:endParaRPr lang="ja-JP" altLang="en-US" sz="2400" dirty="0"/>
          </a:p>
          <a:p>
            <a:pPr marL="1200150" lvl="2" indent="-285750">
              <a:buFont typeface="Calibri" panose="020F0502020204030204" pitchFamily="34" charset="0"/>
              <a:buChar char="−"/>
            </a:pPr>
            <a:r>
              <a:rPr lang="ja-JP" altLang="en-US" dirty="0"/>
              <a:t>６種類の</a:t>
            </a:r>
            <a:r>
              <a:rPr lang="en-US" altLang="ja-JP" dirty="0"/>
              <a:t>ΔSST</a:t>
            </a:r>
            <a:r>
              <a:rPr lang="ja-JP" altLang="en-US" dirty="0"/>
              <a:t>パターン</a:t>
            </a:r>
            <a:endParaRPr lang="en-US" altLang="ja-JP" dirty="0"/>
          </a:p>
          <a:p>
            <a:pPr marL="1200150" lvl="2" indent="-285750">
              <a:buFont typeface="Calibri" panose="020F0502020204030204" pitchFamily="34" charset="0"/>
              <a:buChar char="−"/>
            </a:pPr>
            <a:r>
              <a:rPr lang="en-US" altLang="ja-JP" dirty="0"/>
              <a:t>15</a:t>
            </a:r>
            <a:r>
              <a:rPr lang="ja-JP" altLang="en-US" dirty="0"/>
              <a:t>種類の大気初期値</a:t>
            </a:r>
            <a:r>
              <a:rPr lang="en-US" altLang="ja-JP" dirty="0"/>
              <a:t>/SST</a:t>
            </a:r>
            <a:r>
              <a:rPr lang="ja-JP" altLang="en-US" dirty="0"/>
              <a:t>摂動</a:t>
            </a:r>
            <a:r>
              <a:rPr lang="en-US" altLang="ja-JP" dirty="0"/>
              <a:t>	</a:t>
            </a:r>
            <a:r>
              <a:rPr lang="ja-JP" altLang="en-US" sz="2000" dirty="0"/>
              <a:t>→　</a:t>
            </a:r>
            <a:r>
              <a:rPr lang="en-US" altLang="ja-JP" sz="2000" dirty="0"/>
              <a:t>6×15 = 90 </a:t>
            </a:r>
            <a:r>
              <a:rPr lang="ja-JP" altLang="en-US" sz="2000" dirty="0" smtClean="0"/>
              <a:t>メンバー</a:t>
            </a:r>
            <a:endParaRPr lang="en-US" altLang="ja-JP" dirty="0" smtClean="0"/>
          </a:p>
        </p:txBody>
      </p:sp>
    </p:spTree>
    <p:extLst>
      <p:ext uri="{BB962C8B-B14F-4D97-AF65-F5344CB8AC3E}">
        <p14:creationId xmlns:p14="http://schemas.microsoft.com/office/powerpoint/2010/main" val="1055530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59832" y="2580442"/>
            <a:ext cx="3057247" cy="584775"/>
          </a:xfrm>
          <a:prstGeom prst="rect">
            <a:avLst/>
          </a:prstGeom>
          <a:noFill/>
        </p:spPr>
        <p:txBody>
          <a:bodyPr wrap="none" rtlCol="0">
            <a:spAutoFit/>
          </a:bodyPr>
          <a:lstStyle/>
          <a:p>
            <a:r>
              <a:rPr kumimoji="1" lang="ja-JP" altLang="en-US" sz="3200" b="1" dirty="0" smtClean="0"/>
              <a:t>現在気候再現性</a:t>
            </a:r>
            <a:endParaRPr kumimoji="1" lang="ja-JP" altLang="en-US" sz="3200" b="1" dirty="0"/>
          </a:p>
        </p:txBody>
      </p:sp>
    </p:spTree>
    <p:extLst>
      <p:ext uri="{BB962C8B-B14F-4D97-AF65-F5344CB8AC3E}">
        <p14:creationId xmlns:p14="http://schemas.microsoft.com/office/powerpoint/2010/main" val="179247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lang="ja-JP" altLang="en-US" sz="3600" b="1" dirty="0" smtClean="0"/>
              <a:t>全球</a:t>
            </a:r>
            <a:r>
              <a:rPr lang="en-US" altLang="ja-JP" sz="3600" b="1" dirty="0" smtClean="0"/>
              <a:t>/</a:t>
            </a:r>
            <a:r>
              <a:rPr lang="ja-JP" altLang="en-US" sz="3600" b="1" dirty="0" smtClean="0"/>
              <a:t>アジア　降水量</a:t>
            </a:r>
            <a:endParaRPr kumimoji="1" lang="ja-JP" altLang="en-US" sz="3600" b="1" dirty="0"/>
          </a:p>
        </p:txBody>
      </p:sp>
      <p:sp>
        <p:nvSpPr>
          <p:cNvPr id="6" name="Text Box 26"/>
          <p:cNvSpPr txBox="1">
            <a:spLocks noChangeArrowheads="1"/>
          </p:cNvSpPr>
          <p:nvPr/>
        </p:nvSpPr>
        <p:spPr bwMode="auto">
          <a:xfrm>
            <a:off x="230674" y="2279582"/>
            <a:ext cx="82809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b="1" dirty="0" smtClean="0">
                <a:solidFill>
                  <a:prstClr val="black"/>
                </a:solidFill>
                <a:latin typeface="+mn-lt"/>
                <a:ea typeface="+mn-ea"/>
              </a:rPr>
              <a:t>観測</a:t>
            </a:r>
            <a:endParaRPr lang="en-US" altLang="ja-JP" sz="2000" b="1" dirty="0" smtClean="0">
              <a:solidFill>
                <a:prstClr val="black"/>
              </a:solidFill>
              <a:latin typeface="+mn-lt"/>
              <a:ea typeface="+mn-ea"/>
            </a:endParaRPr>
          </a:p>
        </p:txBody>
      </p:sp>
      <p:sp>
        <p:nvSpPr>
          <p:cNvPr id="7" name="Text Box 24"/>
          <p:cNvSpPr txBox="1">
            <a:spLocks noChangeArrowheads="1"/>
          </p:cNvSpPr>
          <p:nvPr/>
        </p:nvSpPr>
        <p:spPr bwMode="auto">
          <a:xfrm>
            <a:off x="86912" y="4786160"/>
            <a:ext cx="111561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b="1" dirty="0" smtClean="0">
                <a:solidFill>
                  <a:srgbClr val="000000"/>
                </a:solidFill>
                <a:latin typeface="+mn-lt"/>
                <a:ea typeface="+mn-ea"/>
              </a:rPr>
              <a:t>モデル</a:t>
            </a:r>
            <a:endParaRPr lang="en-US" altLang="ja-JP" sz="2400" b="1" dirty="0" smtClean="0">
              <a:solidFill>
                <a:srgbClr val="000000"/>
              </a:solidFill>
              <a:latin typeface="+mn-lt"/>
              <a:ea typeface="+mn-ea"/>
            </a:endParaRPr>
          </a:p>
        </p:txBody>
      </p:sp>
      <p:sp>
        <p:nvSpPr>
          <p:cNvPr id="24" name="Text Box 15"/>
          <p:cNvSpPr txBox="1">
            <a:spLocks noChangeArrowheads="1"/>
          </p:cNvSpPr>
          <p:nvPr/>
        </p:nvSpPr>
        <p:spPr bwMode="auto">
          <a:xfrm>
            <a:off x="7050375" y="6274426"/>
            <a:ext cx="1549293" cy="230832"/>
          </a:xfrm>
          <a:prstGeom prst="rect">
            <a:avLst/>
          </a:prstGeom>
          <a:noFill/>
          <a:ln w="9525">
            <a:no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dirty="0" smtClean="0">
                <a:solidFill>
                  <a:prstClr val="black"/>
                </a:solidFill>
              </a:rPr>
              <a:t>Arrows: 850hPa</a:t>
            </a:r>
            <a:r>
              <a:rPr lang="ja-JP" altLang="en-US" sz="900" dirty="0" smtClean="0">
                <a:solidFill>
                  <a:prstClr val="black"/>
                </a:solidFill>
              </a:rPr>
              <a:t> </a:t>
            </a:r>
            <a:r>
              <a:rPr lang="en-US" altLang="ja-JP" sz="900" dirty="0" smtClean="0">
                <a:solidFill>
                  <a:prstClr val="black"/>
                </a:solidFill>
              </a:rPr>
              <a:t>wind</a:t>
            </a:r>
            <a:endParaRPr lang="ja-JP" altLang="en-US" sz="900" dirty="0">
              <a:solidFill>
                <a:prstClr val="black"/>
              </a:solidFill>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967" y="1329656"/>
            <a:ext cx="3746329" cy="4885934"/>
          </a:xfrm>
          <a:prstGeom prst="rect">
            <a:avLst/>
          </a:prstGeom>
        </p:spPr>
      </p:pic>
      <p:grpSp>
        <p:nvGrpSpPr>
          <p:cNvPr id="3" name="グループ化 2"/>
          <p:cNvGrpSpPr/>
          <p:nvPr/>
        </p:nvGrpSpPr>
        <p:grpSpPr>
          <a:xfrm>
            <a:off x="1202527" y="1214492"/>
            <a:ext cx="3361119" cy="5116263"/>
            <a:chOff x="1115616" y="1022284"/>
            <a:chExt cx="3361119" cy="5116263"/>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4597"/>
            <a:stretch/>
          </p:blipFill>
          <p:spPr bwMode="auto">
            <a:xfrm>
              <a:off x="1115616" y="1022284"/>
              <a:ext cx="3361119" cy="5116263"/>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1629644" y="1760629"/>
              <a:ext cx="1250167" cy="7773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1629644" y="4316912"/>
              <a:ext cx="1250167"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grpSp>
      <p:cxnSp>
        <p:nvCxnSpPr>
          <p:cNvPr id="12" name="直線コネクタ 11"/>
          <p:cNvCxnSpPr/>
          <p:nvPr/>
        </p:nvCxnSpPr>
        <p:spPr>
          <a:xfrm flipV="1">
            <a:off x="2966722" y="1880828"/>
            <a:ext cx="2520281" cy="720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966722" y="2730156"/>
            <a:ext cx="2520281" cy="8428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966721" y="4077072"/>
            <a:ext cx="2556287" cy="4427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966722" y="5301208"/>
            <a:ext cx="2520281" cy="46805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779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7430</TotalTime>
  <Words>1216</Words>
  <Application>Microsoft Office PowerPoint</Application>
  <PresentationFormat>画面に合わせる (4:3)</PresentationFormat>
  <Paragraphs>271</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PowerPoint プレゼンテーション</vt:lpstr>
      <vt:lpstr>気候モデルを用いた温暖化予測における不確実性</vt:lpstr>
      <vt:lpstr>PowerPoint プレゼンテーション</vt:lpstr>
      <vt:lpstr>PowerPoint プレゼンテーション</vt:lpstr>
      <vt:lpstr>60km全球大気モデル</vt:lpstr>
      <vt:lpstr>過去実験</vt:lpstr>
      <vt:lpstr>PowerPoint プレゼンテーション</vt:lpstr>
      <vt:lpstr>PowerPoint プレゼンテーション</vt:lpstr>
      <vt:lpstr>全球/アジア　降水量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d4PDFをDIASで公開中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hendo</dc:creator>
  <cp:lastModifiedBy>hendo</cp:lastModifiedBy>
  <cp:revision>249</cp:revision>
  <cp:lastPrinted>2016-03-09T23:46:53Z</cp:lastPrinted>
  <dcterms:created xsi:type="dcterms:W3CDTF">2016-03-03T05:22:46Z</dcterms:created>
  <dcterms:modified xsi:type="dcterms:W3CDTF">2016-03-11T02:21:02Z</dcterms:modified>
</cp:coreProperties>
</file>