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324" r:id="rId4"/>
    <p:sldId id="325" r:id="rId5"/>
    <p:sldId id="327" r:id="rId6"/>
    <p:sldId id="328" r:id="rId7"/>
    <p:sldId id="329" r:id="rId8"/>
    <p:sldId id="330" r:id="rId9"/>
    <p:sldId id="331" r:id="rId10"/>
    <p:sldId id="332" r:id="rId11"/>
    <p:sldId id="333" r:id="rId12"/>
    <p:sldId id="334"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0737" autoAdjust="0"/>
  </p:normalViewPr>
  <p:slideViewPr>
    <p:cSldViewPr>
      <p:cViewPr varScale="1">
        <p:scale>
          <a:sx n="53" d="100"/>
          <a:sy n="53" d="100"/>
        </p:scale>
        <p:origin x="-129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C6C749F-8841-43CB-A39E-D7A8437A72BE}" type="datetimeFigureOut">
              <a:rPr kumimoji="1" lang="ja-JP" altLang="en-US" smtClean="0"/>
              <a:t>2016/3/25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61BBEFD-A04D-40D2-8F6C-B3312B5C9E44}" type="slidenum">
              <a:rPr kumimoji="1" lang="ja-JP" altLang="en-US" smtClean="0"/>
              <a:t>‹#›</a:t>
            </a:fld>
            <a:endParaRPr kumimoji="1" lang="ja-JP" altLang="en-US"/>
          </a:p>
        </p:txBody>
      </p:sp>
    </p:spTree>
    <p:extLst>
      <p:ext uri="{BB962C8B-B14F-4D97-AF65-F5344CB8AC3E}">
        <p14:creationId xmlns:p14="http://schemas.microsoft.com/office/powerpoint/2010/main" val="13085398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1</a:t>
            </a:fld>
            <a:endParaRPr kumimoji="1" lang="ja-JP" altLang="en-US"/>
          </a:p>
        </p:txBody>
      </p:sp>
    </p:spTree>
    <p:extLst>
      <p:ext uri="{BB962C8B-B14F-4D97-AF65-F5344CB8AC3E}">
        <p14:creationId xmlns:p14="http://schemas.microsoft.com/office/powerpoint/2010/main" val="254162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10</a:t>
            </a:fld>
            <a:endParaRPr kumimoji="1" lang="ja-JP" altLang="en-US"/>
          </a:p>
        </p:txBody>
      </p:sp>
    </p:spTree>
    <p:extLst>
      <p:ext uri="{BB962C8B-B14F-4D97-AF65-F5344CB8AC3E}">
        <p14:creationId xmlns:p14="http://schemas.microsoft.com/office/powerpoint/2010/main" val="344374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11</a:t>
            </a:fld>
            <a:endParaRPr kumimoji="1" lang="ja-JP" altLang="en-US"/>
          </a:p>
        </p:txBody>
      </p:sp>
    </p:spTree>
    <p:extLst>
      <p:ext uri="{BB962C8B-B14F-4D97-AF65-F5344CB8AC3E}">
        <p14:creationId xmlns:p14="http://schemas.microsoft.com/office/powerpoint/2010/main" val="298401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2</a:t>
            </a:fld>
            <a:endParaRPr kumimoji="1" lang="ja-JP" altLang="en-US"/>
          </a:p>
        </p:txBody>
      </p:sp>
    </p:spTree>
    <p:extLst>
      <p:ext uri="{BB962C8B-B14F-4D97-AF65-F5344CB8AC3E}">
        <p14:creationId xmlns:p14="http://schemas.microsoft.com/office/powerpoint/2010/main" val="84933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3</a:t>
            </a:fld>
            <a:endParaRPr kumimoji="1" lang="ja-JP" altLang="en-US"/>
          </a:p>
        </p:txBody>
      </p:sp>
    </p:spTree>
    <p:extLst>
      <p:ext uri="{BB962C8B-B14F-4D97-AF65-F5344CB8AC3E}">
        <p14:creationId xmlns:p14="http://schemas.microsoft.com/office/powerpoint/2010/main" val="134942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4</a:t>
            </a:fld>
            <a:endParaRPr kumimoji="1" lang="ja-JP" altLang="en-US"/>
          </a:p>
        </p:txBody>
      </p:sp>
    </p:spTree>
    <p:extLst>
      <p:ext uri="{BB962C8B-B14F-4D97-AF65-F5344CB8AC3E}">
        <p14:creationId xmlns:p14="http://schemas.microsoft.com/office/powerpoint/2010/main" val="296280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000">
                <a:solidFill>
                  <a:schemeClr val="tx1"/>
                </a:solidFill>
                <a:latin typeface="Calibri" pitchFamily="34" charset="0"/>
                <a:ea typeface="ＭＳ Ｐゴシック" pitchFamily="50" charset="-128"/>
              </a:defRPr>
            </a:lvl1pPr>
            <a:lvl2pPr marL="715146" indent="-274822" eaLnBrk="0" hangingPunct="0">
              <a:spcBef>
                <a:spcPct val="30000"/>
              </a:spcBef>
              <a:defRPr kumimoji="1" sz="1000">
                <a:solidFill>
                  <a:schemeClr val="tx1"/>
                </a:solidFill>
                <a:latin typeface="Calibri" pitchFamily="34" charset="0"/>
                <a:ea typeface="ＭＳ Ｐゴシック" pitchFamily="50" charset="-128"/>
              </a:defRPr>
            </a:lvl2pPr>
            <a:lvl3pPr marL="1100805" indent="-220162" eaLnBrk="0" hangingPunct="0">
              <a:spcBef>
                <a:spcPct val="30000"/>
              </a:spcBef>
              <a:defRPr kumimoji="1" sz="1000">
                <a:solidFill>
                  <a:schemeClr val="tx1"/>
                </a:solidFill>
                <a:latin typeface="Calibri" pitchFamily="34" charset="0"/>
                <a:ea typeface="ＭＳ Ｐゴシック" pitchFamily="50" charset="-128"/>
              </a:defRPr>
            </a:lvl3pPr>
            <a:lvl4pPr marL="1541129" indent="-220162" eaLnBrk="0" hangingPunct="0">
              <a:spcBef>
                <a:spcPct val="30000"/>
              </a:spcBef>
              <a:defRPr kumimoji="1" sz="1000">
                <a:solidFill>
                  <a:schemeClr val="tx1"/>
                </a:solidFill>
                <a:latin typeface="Calibri" pitchFamily="34" charset="0"/>
                <a:ea typeface="ＭＳ Ｐゴシック" pitchFamily="50" charset="-128"/>
              </a:defRPr>
            </a:lvl4pPr>
            <a:lvl5pPr marL="1981450" indent="-220162" eaLnBrk="0" hangingPunct="0">
              <a:spcBef>
                <a:spcPct val="30000"/>
              </a:spcBef>
              <a:defRPr kumimoji="1" sz="1000">
                <a:solidFill>
                  <a:schemeClr val="tx1"/>
                </a:solidFill>
                <a:latin typeface="Calibri" pitchFamily="34" charset="0"/>
                <a:ea typeface="ＭＳ Ｐゴシック" pitchFamily="50" charset="-128"/>
              </a:defRPr>
            </a:lvl5pPr>
            <a:lvl6pPr marL="2418735" indent="-220162" eaLnBrk="0" fontAlgn="base" hangingPunct="0">
              <a:spcBef>
                <a:spcPct val="30000"/>
              </a:spcBef>
              <a:spcAft>
                <a:spcPct val="0"/>
              </a:spcAft>
              <a:defRPr kumimoji="1" sz="1000">
                <a:solidFill>
                  <a:schemeClr val="tx1"/>
                </a:solidFill>
                <a:latin typeface="Calibri" pitchFamily="34" charset="0"/>
                <a:ea typeface="ＭＳ Ｐゴシック" pitchFamily="50" charset="-128"/>
              </a:defRPr>
            </a:lvl6pPr>
            <a:lvl7pPr marL="2856021" indent="-220162" eaLnBrk="0" fontAlgn="base" hangingPunct="0">
              <a:spcBef>
                <a:spcPct val="30000"/>
              </a:spcBef>
              <a:spcAft>
                <a:spcPct val="0"/>
              </a:spcAft>
              <a:defRPr kumimoji="1" sz="1000">
                <a:solidFill>
                  <a:schemeClr val="tx1"/>
                </a:solidFill>
                <a:latin typeface="Calibri" pitchFamily="34" charset="0"/>
                <a:ea typeface="ＭＳ Ｐゴシック" pitchFamily="50" charset="-128"/>
              </a:defRPr>
            </a:lvl7pPr>
            <a:lvl8pPr marL="3293307" indent="-220162" eaLnBrk="0" fontAlgn="base" hangingPunct="0">
              <a:spcBef>
                <a:spcPct val="30000"/>
              </a:spcBef>
              <a:spcAft>
                <a:spcPct val="0"/>
              </a:spcAft>
              <a:defRPr kumimoji="1" sz="1000">
                <a:solidFill>
                  <a:schemeClr val="tx1"/>
                </a:solidFill>
                <a:latin typeface="Calibri" pitchFamily="34" charset="0"/>
                <a:ea typeface="ＭＳ Ｐゴシック" pitchFamily="50" charset="-128"/>
              </a:defRPr>
            </a:lvl8pPr>
            <a:lvl9pPr marL="3730592" indent="-220162" eaLnBrk="0" fontAlgn="base" hangingPunct="0">
              <a:spcBef>
                <a:spcPct val="30000"/>
              </a:spcBef>
              <a:spcAft>
                <a:spcPct val="0"/>
              </a:spcAft>
              <a:defRPr kumimoji="1" sz="1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852CE32E-B8F6-413B-8D01-714225969758}" type="slidenum">
              <a:rPr lang="ja-JP" altLang="en-US" smtClean="0"/>
              <a:pPr eaLnBrk="1" fontAlgn="base" hangingPunct="1">
                <a:spcBef>
                  <a:spcPct val="0"/>
                </a:spcBef>
                <a:spcAft>
                  <a:spcPct val="0"/>
                </a:spcAft>
              </a:pPr>
              <a:t>5</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6</a:t>
            </a:fld>
            <a:endParaRPr kumimoji="1" lang="ja-JP" altLang="en-US"/>
          </a:p>
        </p:txBody>
      </p:sp>
    </p:spTree>
    <p:extLst>
      <p:ext uri="{BB962C8B-B14F-4D97-AF65-F5344CB8AC3E}">
        <p14:creationId xmlns:p14="http://schemas.microsoft.com/office/powerpoint/2010/main" val="282251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7</a:t>
            </a:fld>
            <a:endParaRPr kumimoji="1" lang="ja-JP" altLang="en-US"/>
          </a:p>
        </p:txBody>
      </p:sp>
    </p:spTree>
    <p:extLst>
      <p:ext uri="{BB962C8B-B14F-4D97-AF65-F5344CB8AC3E}">
        <p14:creationId xmlns:p14="http://schemas.microsoft.com/office/powerpoint/2010/main" val="55068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61BBEFD-A04D-40D2-8F6C-B3312B5C9E44}" type="slidenum">
              <a:rPr kumimoji="1" lang="ja-JP" altLang="en-US" smtClean="0"/>
              <a:t>8</a:t>
            </a:fld>
            <a:endParaRPr kumimoji="1" lang="ja-JP" altLang="en-US"/>
          </a:p>
        </p:txBody>
      </p:sp>
    </p:spTree>
    <p:extLst>
      <p:ext uri="{BB962C8B-B14F-4D97-AF65-F5344CB8AC3E}">
        <p14:creationId xmlns:p14="http://schemas.microsoft.com/office/powerpoint/2010/main" val="81027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74B3A4-F139-4631-A469-B46733793477}" type="slidenum">
              <a:rPr kumimoji="1" lang="ja-JP" altLang="en-US" smtClean="0"/>
              <a:t>9</a:t>
            </a:fld>
            <a:endParaRPr kumimoji="1" lang="ja-JP" altLang="en-US"/>
          </a:p>
        </p:txBody>
      </p:sp>
    </p:spTree>
    <p:extLst>
      <p:ext uri="{BB962C8B-B14F-4D97-AF65-F5344CB8AC3E}">
        <p14:creationId xmlns:p14="http://schemas.microsoft.com/office/powerpoint/2010/main" val="371867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190795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81864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411953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124079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161316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414141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27551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10204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390110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339903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043645-14A9-4304-88F2-673DA9E80ACA}" type="datetimeFigureOut">
              <a:rPr kumimoji="1" lang="ja-JP" altLang="en-US" smtClean="0"/>
              <a:t>2016/3/25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166905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43645-14A9-4304-88F2-673DA9E80ACA}" type="datetimeFigureOut">
              <a:rPr kumimoji="1" lang="ja-JP" altLang="en-US" smtClean="0"/>
              <a:t>2016/3/25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BE374-0B9D-469D-A6B2-8EE56DCAD2ED}" type="slidenum">
              <a:rPr kumimoji="1" lang="ja-JP" altLang="en-US" smtClean="0"/>
              <a:t>‹#›</a:t>
            </a:fld>
            <a:endParaRPr kumimoji="1" lang="ja-JP" altLang="en-US"/>
          </a:p>
        </p:txBody>
      </p:sp>
    </p:spTree>
    <p:extLst>
      <p:ext uri="{BB962C8B-B14F-4D97-AF65-F5344CB8AC3E}">
        <p14:creationId xmlns:p14="http://schemas.microsoft.com/office/powerpoint/2010/main" val="112626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気候変動対策に関連</a:t>
            </a:r>
            <a:r>
              <a:rPr lang="ja-JP" altLang="en-US" dirty="0" smtClean="0"/>
              <a:t>した</a:t>
            </a:r>
            <a:r>
              <a:rPr lang="en-US" altLang="ja-JP" dirty="0" smtClean="0"/>
              <a:t/>
            </a:r>
            <a:br>
              <a:rPr lang="en-US" altLang="ja-JP" dirty="0" smtClean="0"/>
            </a:br>
            <a:r>
              <a:rPr lang="ja-JP" altLang="en-US" dirty="0" smtClean="0"/>
              <a:t>データ提供</a:t>
            </a:r>
            <a:endParaRPr kumimoji="1" lang="ja-JP" altLang="en-US" dirty="0"/>
          </a:p>
        </p:txBody>
      </p:sp>
      <p:sp>
        <p:nvSpPr>
          <p:cNvPr id="5" name="サブタイトル 2"/>
          <p:cNvSpPr>
            <a:spLocks noGrp="1"/>
          </p:cNvSpPr>
          <p:nvPr>
            <p:ph type="subTitle" idx="1"/>
          </p:nvPr>
        </p:nvSpPr>
        <p:spPr>
          <a:xfrm>
            <a:off x="1331640" y="4797152"/>
            <a:ext cx="6400800" cy="1752600"/>
          </a:xfrm>
        </p:spPr>
        <p:txBody>
          <a:bodyPr>
            <a:normAutofit/>
          </a:bodyPr>
          <a:lstStyle/>
          <a:p>
            <a:r>
              <a:rPr kumimoji="1" lang="ja-JP" altLang="en-US" sz="2400" dirty="0" smtClean="0">
                <a:solidFill>
                  <a:schemeClr val="tx1"/>
                </a:solidFill>
                <a:latin typeface="+mj-ea"/>
                <a:ea typeface="+mj-ea"/>
              </a:rPr>
              <a:t>仙台管区気象台</a:t>
            </a:r>
            <a:endParaRPr kumimoji="1" lang="en-US" altLang="ja-JP" sz="2400" dirty="0" smtClean="0">
              <a:solidFill>
                <a:schemeClr val="tx1"/>
              </a:solidFill>
              <a:latin typeface="+mj-ea"/>
              <a:ea typeface="+mj-ea"/>
            </a:endParaRPr>
          </a:p>
          <a:p>
            <a:r>
              <a:rPr lang="ja-JP" altLang="en-US" sz="2400" dirty="0">
                <a:solidFill>
                  <a:schemeClr val="tx1"/>
                </a:solidFill>
                <a:latin typeface="+mj-ea"/>
                <a:ea typeface="+mj-ea"/>
              </a:rPr>
              <a:t>気象</a:t>
            </a:r>
            <a:r>
              <a:rPr lang="ja-JP" altLang="en-US" sz="2400" dirty="0" smtClean="0">
                <a:solidFill>
                  <a:schemeClr val="tx1"/>
                </a:solidFill>
                <a:latin typeface="+mj-ea"/>
                <a:ea typeface="+mj-ea"/>
              </a:rPr>
              <a:t>防災部　地球</a:t>
            </a:r>
            <a:r>
              <a:rPr lang="ja-JP" altLang="en-US" sz="2400" dirty="0">
                <a:solidFill>
                  <a:schemeClr val="tx1"/>
                </a:solidFill>
                <a:latin typeface="+mj-ea"/>
                <a:ea typeface="+mj-ea"/>
              </a:rPr>
              <a:t>環境・</a:t>
            </a:r>
            <a:r>
              <a:rPr lang="ja-JP" altLang="en-US" sz="2400" dirty="0" smtClean="0">
                <a:solidFill>
                  <a:schemeClr val="tx1"/>
                </a:solidFill>
                <a:latin typeface="+mj-ea"/>
                <a:ea typeface="+mj-ea"/>
              </a:rPr>
              <a:t>海洋課</a:t>
            </a:r>
            <a:endParaRPr lang="en-US" altLang="ja-JP" sz="2400" dirty="0" smtClean="0">
              <a:solidFill>
                <a:schemeClr val="tx1"/>
              </a:solidFill>
              <a:latin typeface="+mj-ea"/>
              <a:ea typeface="+mj-ea"/>
            </a:endParaRPr>
          </a:p>
          <a:p>
            <a:r>
              <a:rPr kumimoji="1" lang="ja-JP" altLang="en-US" sz="2400" dirty="0" smtClean="0">
                <a:solidFill>
                  <a:schemeClr val="tx1"/>
                </a:solidFill>
                <a:latin typeface="+mj-ea"/>
                <a:ea typeface="+mj-ea"/>
              </a:rPr>
              <a:t>渕上　隆雄</a:t>
            </a:r>
            <a:endParaRPr kumimoji="1" lang="ja-JP" altLang="en-US" sz="2400" dirty="0">
              <a:solidFill>
                <a:schemeClr val="tx1"/>
              </a:solidFill>
              <a:latin typeface="+mj-ea"/>
              <a:ea typeface="+mj-ea"/>
            </a:endParaRPr>
          </a:p>
        </p:txBody>
      </p:sp>
      <p:sp>
        <p:nvSpPr>
          <p:cNvPr id="6" name="テキスト ボックス 5"/>
          <p:cNvSpPr txBox="1"/>
          <p:nvPr/>
        </p:nvSpPr>
        <p:spPr>
          <a:xfrm>
            <a:off x="3347864" y="188640"/>
            <a:ext cx="5544616" cy="369332"/>
          </a:xfrm>
          <a:prstGeom prst="rect">
            <a:avLst/>
          </a:prstGeom>
          <a:noFill/>
        </p:spPr>
        <p:txBody>
          <a:bodyPr wrap="square" rtlCol="0">
            <a:spAutoFit/>
          </a:bodyPr>
          <a:lstStyle/>
          <a:p>
            <a:pPr algn="ctr"/>
            <a:r>
              <a:rPr kumimoji="1" lang="ja-JP" altLang="en-US" dirty="0" smtClean="0"/>
              <a:t>平成</a:t>
            </a:r>
            <a:r>
              <a:rPr kumimoji="1" lang="en-US" altLang="ja-JP" dirty="0" smtClean="0"/>
              <a:t>28</a:t>
            </a:r>
            <a:r>
              <a:rPr kumimoji="1" lang="ja-JP" altLang="en-US" dirty="0" smtClean="0"/>
              <a:t>年</a:t>
            </a:r>
            <a:r>
              <a:rPr kumimoji="1" lang="en-US" altLang="ja-JP" dirty="0" smtClean="0"/>
              <a:t>3</a:t>
            </a:r>
            <a:r>
              <a:rPr kumimoji="1" lang="ja-JP" altLang="en-US" dirty="0" smtClean="0"/>
              <a:t>月</a:t>
            </a:r>
            <a:r>
              <a:rPr kumimoji="1" lang="en-US" altLang="ja-JP" dirty="0" smtClean="0"/>
              <a:t>10</a:t>
            </a:r>
            <a:r>
              <a:rPr kumimoji="1" lang="ja-JP" altLang="en-US" dirty="0" smtClean="0"/>
              <a:t>日　ヤマセ研究会</a:t>
            </a:r>
            <a:endParaRPr kumimoji="1" lang="ja-JP" altLang="en-US" dirty="0"/>
          </a:p>
        </p:txBody>
      </p:sp>
    </p:spTree>
    <p:extLst>
      <p:ext uri="{BB962C8B-B14F-4D97-AF65-F5344CB8AC3E}">
        <p14:creationId xmlns:p14="http://schemas.microsoft.com/office/powerpoint/2010/main" val="274102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様々なニーズ</a:t>
            </a:r>
          </a:p>
        </p:txBody>
      </p:sp>
      <p:pic>
        <p:nvPicPr>
          <p:cNvPr id="5" name="Picture 2" descr="D:\仙台市データ提供\提供データ（一律）\png\temp_year_near_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793" r="16479"/>
          <a:stretch/>
        </p:blipFill>
        <p:spPr bwMode="auto">
          <a:xfrm>
            <a:off x="5148064" y="706438"/>
            <a:ext cx="1933275" cy="21689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仙台市データ提供\提供データ（一律）\png\temp_year_near_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121" r="14549"/>
          <a:stretch/>
        </p:blipFill>
        <p:spPr bwMode="auto">
          <a:xfrm>
            <a:off x="7081338" y="1268760"/>
            <a:ext cx="1550645" cy="1512168"/>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51520" y="3105835"/>
            <a:ext cx="4572000" cy="1200329"/>
          </a:xfrm>
          <a:prstGeom prst="rect">
            <a:avLst/>
          </a:prstGeom>
        </p:spPr>
        <p:txBody>
          <a:bodyPr>
            <a:spAutoFit/>
          </a:bodyPr>
          <a:lstStyle/>
          <a:p>
            <a:r>
              <a:rPr lang="ja-JP" altLang="en-US" sz="2400" dirty="0" smtClean="0"/>
              <a:t>様々な排出シナリオ（排出量の少ないシナリオも）によるシミュレーション結果</a:t>
            </a:r>
            <a:endParaRPr lang="en-US" altLang="ja-JP" sz="2400" dirty="0"/>
          </a:p>
        </p:txBody>
      </p:sp>
      <p:sp>
        <p:nvSpPr>
          <p:cNvPr id="9" name="正方形/長方形 8"/>
          <p:cNvSpPr/>
          <p:nvPr/>
        </p:nvSpPr>
        <p:spPr>
          <a:xfrm>
            <a:off x="4823520" y="2761036"/>
            <a:ext cx="4284983" cy="461665"/>
          </a:xfrm>
          <a:prstGeom prst="rect">
            <a:avLst/>
          </a:prstGeom>
        </p:spPr>
        <p:txBody>
          <a:bodyPr wrap="square">
            <a:spAutoFit/>
          </a:bodyPr>
          <a:lstStyle/>
          <a:p>
            <a:r>
              <a:rPr lang="ja-JP" altLang="en-US" sz="2400" dirty="0" smtClean="0"/>
              <a:t>近未来のシミュレーション結果</a:t>
            </a:r>
            <a:endParaRPr lang="en-US" altLang="ja-JP" sz="2400" dirty="0"/>
          </a:p>
        </p:txBody>
      </p:sp>
      <p:sp>
        <p:nvSpPr>
          <p:cNvPr id="10" name="正方形/長方形 9"/>
          <p:cNvSpPr/>
          <p:nvPr/>
        </p:nvSpPr>
        <p:spPr>
          <a:xfrm>
            <a:off x="325772" y="6093296"/>
            <a:ext cx="8496944" cy="461665"/>
          </a:xfrm>
          <a:prstGeom prst="rect">
            <a:avLst/>
          </a:prstGeom>
        </p:spPr>
        <p:txBody>
          <a:bodyPr wrap="square">
            <a:spAutoFit/>
          </a:bodyPr>
          <a:lstStyle/>
          <a:p>
            <a:r>
              <a:rPr lang="ja-JP" altLang="en-US" sz="2400" dirty="0" smtClean="0"/>
              <a:t>施策</a:t>
            </a:r>
            <a:r>
              <a:rPr lang="ja-JP" altLang="en-US" sz="2400" dirty="0"/>
              <a:t>・事業を実施する現局が必要とする資料</a:t>
            </a:r>
            <a:endParaRPr lang="en-US" altLang="ja-JP" sz="2400"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30" y="4618481"/>
            <a:ext cx="3186026" cy="13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7501" y="4695220"/>
            <a:ext cx="3000683" cy="126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223" y="706438"/>
            <a:ext cx="3979388" cy="233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990068" y="2924944"/>
            <a:ext cx="1737774" cy="261610"/>
          </a:xfrm>
          <a:prstGeom prst="rect">
            <a:avLst/>
          </a:prstGeom>
          <a:noFill/>
        </p:spPr>
        <p:txBody>
          <a:bodyPr wrap="square" rtlCol="0">
            <a:spAutoFit/>
          </a:bodyPr>
          <a:lstStyle/>
          <a:p>
            <a:r>
              <a:rPr kumimoji="1" lang="ja-JP" altLang="en-US" sz="1100" dirty="0" smtClean="0"/>
              <a:t>異常気象レポート</a:t>
            </a:r>
            <a:r>
              <a:rPr kumimoji="1" lang="en-US" altLang="ja-JP" sz="1100" dirty="0" smtClean="0"/>
              <a:t>2014</a:t>
            </a:r>
            <a:r>
              <a:rPr kumimoji="1" lang="ja-JP" altLang="en-US" sz="1100" dirty="0" smtClean="0"/>
              <a:t>より</a:t>
            </a:r>
            <a:endParaRPr kumimoji="1" lang="ja-JP" altLang="en-US" sz="1100" dirty="0"/>
          </a:p>
        </p:txBody>
      </p:sp>
      <p:sp>
        <p:nvSpPr>
          <p:cNvPr id="3" name="AutoShape 2" descr="確率降水量図（アメダス）"/>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確率降水量図（アメダス）"/>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6" descr="確率降水量図（アメダス）"/>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8" descr="確率降水量図（アメダス）"/>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10</a:t>
            </a:fld>
            <a:endParaRPr lang="en-US" altLang="ja-JP" sz="1400" dirty="0" smtClean="0">
              <a:solidFill>
                <a:srgbClr val="000000"/>
              </a:solidFill>
              <a:latin typeface="Verdana" pitchFamily="34" charset="0"/>
              <a:ea typeface="ＭＳ Ｐゴシック" charset="-128"/>
            </a:endParaRPr>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3" y="3685380"/>
            <a:ext cx="2808313" cy="26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808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4525963"/>
          </a:xfrm>
        </p:spPr>
        <p:txBody>
          <a:bodyPr/>
          <a:lstStyle/>
          <a:p>
            <a:r>
              <a:rPr kumimoji="1" lang="ja-JP" altLang="en-US" dirty="0" smtClean="0"/>
              <a:t>解説資料「東北地方の気候の変化」を更新</a:t>
            </a:r>
            <a:endParaRPr kumimoji="1" lang="ja-JP" alt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1700808"/>
            <a:ext cx="2016223" cy="288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今後の予定</a:t>
            </a:r>
          </a:p>
        </p:txBody>
      </p:sp>
      <p:sp>
        <p:nvSpPr>
          <p:cNvPr id="12"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11</a:t>
            </a:fld>
            <a:endParaRPr lang="en-US" altLang="ja-JP" sz="1400" dirty="0" smtClean="0">
              <a:solidFill>
                <a:srgbClr val="000000"/>
              </a:solidFill>
              <a:latin typeface="Verdana" pitchFamily="34" charset="0"/>
              <a:ea typeface="ＭＳ Ｐゴシック"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395" y="1582810"/>
            <a:ext cx="2631693" cy="3816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3" name="グループ化 12"/>
          <p:cNvGrpSpPr/>
          <p:nvPr/>
        </p:nvGrpSpPr>
        <p:grpSpPr>
          <a:xfrm>
            <a:off x="5580112" y="1623534"/>
            <a:ext cx="3240360" cy="3821690"/>
            <a:chOff x="5436096" y="1582810"/>
            <a:chExt cx="3240360" cy="3821690"/>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1454" y="3501008"/>
              <a:ext cx="2429644" cy="190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1586869"/>
              <a:ext cx="1728192" cy="190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5436096" y="1582810"/>
              <a:ext cx="3240360" cy="381642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9403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143000"/>
          </a:xfrm>
        </p:spPr>
        <p:txBody>
          <a:bodyPr/>
          <a:lstStyle/>
          <a:p>
            <a:r>
              <a:rPr lang="ja-JP" altLang="en-US" dirty="0" smtClean="0"/>
              <a:t>おわり</a:t>
            </a:r>
            <a:endParaRPr kumimoji="1" lang="ja-JP" altLang="en-US" dirty="0"/>
          </a:p>
        </p:txBody>
      </p:sp>
      <p:sp>
        <p:nvSpPr>
          <p:cNvPr id="4" name="テキスト ボックス 3"/>
          <p:cNvSpPr txBox="1"/>
          <p:nvPr/>
        </p:nvSpPr>
        <p:spPr>
          <a:xfrm>
            <a:off x="1547664" y="3861048"/>
            <a:ext cx="6336704" cy="461665"/>
          </a:xfrm>
          <a:prstGeom prst="rect">
            <a:avLst/>
          </a:prstGeom>
          <a:noFill/>
        </p:spPr>
        <p:txBody>
          <a:bodyPr wrap="square" rtlCol="0">
            <a:spAutoFit/>
          </a:bodyPr>
          <a:lstStyle/>
          <a:p>
            <a:pPr algn="r"/>
            <a:r>
              <a:rPr kumimoji="1" lang="ja-JP" altLang="en-US" sz="2400" dirty="0" smtClean="0"/>
              <a:t>ご静聴ありがとうございました</a:t>
            </a:r>
            <a:endParaRPr kumimoji="1" lang="ja-JP" altLang="en-US" sz="2400" dirty="0"/>
          </a:p>
        </p:txBody>
      </p:sp>
    </p:spTree>
    <p:extLst>
      <p:ext uri="{BB962C8B-B14F-4D97-AF65-F5344CB8AC3E}">
        <p14:creationId xmlns:p14="http://schemas.microsoft.com/office/powerpoint/2010/main" val="310145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気象台から提供できる気候データ</a:t>
            </a:r>
            <a:endParaRPr kumimoji="1" lang="en-US" altLang="ja-JP" dirty="0" smtClean="0"/>
          </a:p>
          <a:p>
            <a:r>
              <a:rPr kumimoji="1" lang="en-US" altLang="ja-JP" dirty="0" smtClean="0"/>
              <a:t>H27</a:t>
            </a:r>
            <a:r>
              <a:rPr kumimoji="1" lang="ja-JP" altLang="en-US" dirty="0" smtClean="0"/>
              <a:t>年度に実施した管内における自治体気候変動対策に関連したデータ提供</a:t>
            </a:r>
            <a:endParaRPr kumimoji="1" lang="en-US" altLang="ja-JP" dirty="0" smtClean="0"/>
          </a:p>
          <a:p>
            <a:r>
              <a:rPr lang="ja-JP" altLang="en-US" dirty="0" smtClean="0"/>
              <a:t>今後の予定</a:t>
            </a:r>
            <a:endParaRPr lang="en-US" altLang="ja-JP" dirty="0" smtClean="0"/>
          </a:p>
        </p:txBody>
      </p:sp>
      <p:sp>
        <p:nvSpPr>
          <p:cNvPr id="5"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2</a:t>
            </a:fld>
            <a:endParaRPr lang="en-US" altLang="ja-JP" sz="1400" dirty="0" smtClean="0">
              <a:solidFill>
                <a:srgbClr val="000000"/>
              </a:solidFill>
              <a:latin typeface="Verdana" pitchFamily="34" charset="0"/>
              <a:ea typeface="ＭＳ Ｐゴシック" charset="-128"/>
            </a:endParaRPr>
          </a:p>
        </p:txBody>
      </p:sp>
    </p:spTree>
    <p:extLst>
      <p:ext uri="{BB962C8B-B14F-4D97-AF65-F5344CB8AC3E}">
        <p14:creationId xmlns:p14="http://schemas.microsoft.com/office/powerpoint/2010/main" val="308380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244" y="855993"/>
            <a:ext cx="4390355" cy="227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890238"/>
            <a:ext cx="1512773" cy="216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765109" y="877705"/>
            <a:ext cx="2302835" cy="954107"/>
          </a:xfrm>
          <a:prstGeom prst="rect">
            <a:avLst/>
          </a:prstGeom>
        </p:spPr>
        <p:txBody>
          <a:bodyPr wrap="square">
            <a:spAutoFit/>
          </a:bodyPr>
          <a:lstStyle/>
          <a:p>
            <a:r>
              <a:rPr lang="en-US" altLang="ja-JP" sz="1400" dirty="0"/>
              <a:t>http://www.jma-net.go.jp/sendai/wadai/kikouhenka/kikouhenka-report.html#report</a:t>
            </a:r>
            <a:endParaRPr lang="ja-JP" altLang="en-US" sz="1400" dirty="0"/>
          </a:p>
        </p:txBody>
      </p:sp>
      <p:sp>
        <p:nvSpPr>
          <p:cNvPr id="7"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観測値による長期変化傾向</a:t>
            </a:r>
          </a:p>
        </p:txBody>
      </p:sp>
      <p:sp>
        <p:nvSpPr>
          <p:cNvPr id="2" name="テキスト ボックス 1"/>
          <p:cNvSpPr txBox="1"/>
          <p:nvPr/>
        </p:nvSpPr>
        <p:spPr>
          <a:xfrm>
            <a:off x="4742415" y="1340768"/>
            <a:ext cx="161583" cy="1152128"/>
          </a:xfrm>
          <a:prstGeom prst="rect">
            <a:avLst/>
          </a:prstGeom>
          <a:solidFill>
            <a:schemeClr val="bg1"/>
          </a:solidFill>
        </p:spPr>
        <p:txBody>
          <a:bodyPr vert="eaVert" wrap="square" lIns="0" tIns="0" rIns="0" bIns="0" rtlCol="0">
            <a:spAutoFit/>
          </a:bodyPr>
          <a:lstStyle/>
          <a:p>
            <a:r>
              <a:rPr kumimoji="1" lang="ja-JP" altLang="en-US" sz="1050" dirty="0" smtClean="0">
                <a:latin typeface="ＤＦＰ平成ゴシック体W9" panose="020B0900000000000000" pitchFamily="50" charset="-128"/>
                <a:ea typeface="ＤＦＰ平成ゴシック体W9" panose="020B0900000000000000" pitchFamily="50" charset="-128"/>
              </a:rPr>
              <a:t>平均気温平年差</a:t>
            </a:r>
            <a:endParaRPr kumimoji="1" lang="ja-JP" altLang="en-US" sz="1050" dirty="0">
              <a:latin typeface="ＤＦＰ平成ゴシック体W9" panose="020B0900000000000000" pitchFamily="50" charset="-128"/>
              <a:ea typeface="ＤＦＰ平成ゴシック体W9" panose="020B0900000000000000" pitchFamily="50" charset="-128"/>
            </a:endParaRPr>
          </a:p>
        </p:txBody>
      </p:sp>
      <p:sp>
        <p:nvSpPr>
          <p:cNvPr id="11" name="Text Box 196"/>
          <p:cNvSpPr txBox="1">
            <a:spLocks noChangeArrowheads="1"/>
          </p:cNvSpPr>
          <p:nvPr/>
        </p:nvSpPr>
        <p:spPr bwMode="auto">
          <a:xfrm>
            <a:off x="179512" y="5565469"/>
            <a:ext cx="84249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indent="228600" algn="just">
              <a:spcAft>
                <a:spcPts val="0"/>
              </a:spcAft>
            </a:pPr>
            <a:r>
              <a:rPr lang="ja-JP" sz="2400" kern="100" dirty="0" smtClean="0">
                <a:effectLst/>
                <a:latin typeface="ＭＳ 明朝"/>
                <a:ea typeface="ＭＳ ゴシック"/>
                <a:cs typeface="Times New Roman"/>
              </a:rPr>
              <a:t>東北</a:t>
            </a:r>
            <a:r>
              <a:rPr lang="ja-JP" sz="2400" kern="100" dirty="0">
                <a:effectLst/>
                <a:latin typeface="ＭＳ 明朝"/>
                <a:ea typeface="ＭＳ ゴシック"/>
                <a:cs typeface="Times New Roman"/>
              </a:rPr>
              <a:t>地方の年平均</a:t>
            </a:r>
            <a:r>
              <a:rPr lang="ja-JP" sz="2400" kern="100" dirty="0" smtClean="0">
                <a:effectLst/>
                <a:latin typeface="ＭＳ 明朝"/>
                <a:ea typeface="ＭＳ ゴシック"/>
                <a:cs typeface="Times New Roman"/>
              </a:rPr>
              <a:t>気温</a:t>
            </a:r>
            <a:r>
              <a:rPr lang="ja-JP" altLang="en-US" sz="2400" kern="100" dirty="0" smtClean="0">
                <a:effectLst/>
                <a:latin typeface="ＭＳ 明朝"/>
                <a:ea typeface="ＭＳ ゴシック"/>
                <a:cs typeface="Times New Roman"/>
              </a:rPr>
              <a:t>と年降水量</a:t>
            </a:r>
            <a:r>
              <a:rPr lang="ja-JP" sz="2400" kern="100" dirty="0" smtClean="0">
                <a:effectLst/>
                <a:latin typeface="ＭＳ 明朝"/>
                <a:ea typeface="ＭＳ ゴシック"/>
                <a:cs typeface="Times New Roman"/>
              </a:rPr>
              <a:t>の</a:t>
            </a:r>
            <a:r>
              <a:rPr lang="ja-JP" sz="2400" kern="100" dirty="0">
                <a:effectLst/>
                <a:latin typeface="ＭＳ 明朝"/>
                <a:ea typeface="ＭＳ ゴシック"/>
                <a:cs typeface="Times New Roman"/>
              </a:rPr>
              <a:t>推移</a:t>
            </a:r>
            <a:r>
              <a:rPr lang="ja-JP" sz="2400" kern="100" dirty="0">
                <a:effectLst/>
                <a:latin typeface="+mj-ea"/>
                <a:ea typeface="+mj-ea"/>
                <a:cs typeface="Times New Roman"/>
              </a:rPr>
              <a:t>（</a:t>
            </a:r>
            <a:r>
              <a:rPr lang="en-US" sz="2400" kern="100" dirty="0">
                <a:effectLst/>
                <a:latin typeface="+mj-ea"/>
                <a:ea typeface="+mj-ea"/>
                <a:cs typeface="Times New Roman"/>
              </a:rPr>
              <a:t>1890</a:t>
            </a:r>
            <a:r>
              <a:rPr lang="ja-JP" sz="2400" kern="100" dirty="0" smtClean="0">
                <a:effectLst/>
                <a:latin typeface="+mj-ea"/>
                <a:ea typeface="+mj-ea"/>
                <a:cs typeface="Times New Roman"/>
              </a:rPr>
              <a:t>～</a:t>
            </a:r>
            <a:r>
              <a:rPr lang="en-US" sz="2400" kern="100" dirty="0" smtClean="0">
                <a:effectLst/>
                <a:latin typeface="+mj-ea"/>
                <a:ea typeface="+mj-ea"/>
                <a:cs typeface="Times New Roman"/>
              </a:rPr>
              <a:t>2015</a:t>
            </a:r>
            <a:r>
              <a:rPr lang="ja-JP" sz="2400" kern="100" dirty="0">
                <a:effectLst/>
                <a:latin typeface="+mj-ea"/>
                <a:ea typeface="+mj-ea"/>
                <a:cs typeface="Times New Roman"/>
              </a:rPr>
              <a:t>年）</a:t>
            </a:r>
          </a:p>
          <a:p>
            <a:pPr marL="254000" indent="114300" algn="just">
              <a:spcAft>
                <a:spcPts val="0"/>
              </a:spcAft>
            </a:pPr>
            <a:r>
              <a:rPr lang="ja-JP" sz="1200" kern="100" dirty="0" smtClean="0">
                <a:effectLst/>
                <a:latin typeface="ＭＳ 明朝"/>
                <a:cs typeface="Times New Roman"/>
              </a:rPr>
              <a:t>青森</a:t>
            </a:r>
            <a:r>
              <a:rPr lang="ja-JP" sz="1200" kern="100" dirty="0">
                <a:effectLst/>
                <a:latin typeface="ＭＳ 明朝"/>
                <a:cs typeface="Times New Roman"/>
              </a:rPr>
              <a:t>、秋田、宮古、石巻、山形、福島の</a:t>
            </a:r>
            <a:r>
              <a:rPr lang="ja-JP" sz="1200" kern="100" dirty="0" smtClean="0">
                <a:effectLst/>
                <a:latin typeface="ＭＳ 明朝"/>
                <a:cs typeface="Times New Roman"/>
              </a:rPr>
              <a:t>年平均</a:t>
            </a:r>
            <a:r>
              <a:rPr lang="ja-JP" sz="1200" kern="100" dirty="0">
                <a:effectLst/>
                <a:latin typeface="ＭＳ 明朝"/>
                <a:cs typeface="Times New Roman"/>
              </a:rPr>
              <a:t>気温の平年差（平年値との差）を平均した値（℃</a:t>
            </a:r>
            <a:r>
              <a:rPr lang="ja-JP" sz="1200" kern="100" dirty="0" smtClean="0">
                <a:effectLst/>
                <a:latin typeface="ＭＳ 明朝"/>
                <a:cs typeface="Times New Roman"/>
              </a:rPr>
              <a:t>）</a:t>
            </a:r>
            <a:r>
              <a:rPr lang="ja-JP" altLang="en-US" sz="1200" kern="100" dirty="0" smtClean="0">
                <a:effectLst/>
                <a:latin typeface="ＭＳ 明朝"/>
                <a:cs typeface="Times New Roman"/>
              </a:rPr>
              <a:t>（上）と</a:t>
            </a:r>
            <a:r>
              <a:rPr lang="ja-JP" altLang="ja-JP" sz="1200" kern="100" dirty="0" smtClean="0">
                <a:latin typeface="ＭＳ 明朝"/>
                <a:cs typeface="Times New Roman"/>
              </a:rPr>
              <a:t>年</a:t>
            </a:r>
            <a:r>
              <a:rPr lang="ja-JP" altLang="en-US" sz="1200" kern="100" dirty="0" smtClean="0">
                <a:latin typeface="ＭＳ 明朝"/>
                <a:cs typeface="Times New Roman"/>
              </a:rPr>
              <a:t>降水量</a:t>
            </a:r>
            <a:r>
              <a:rPr lang="ja-JP" altLang="ja-JP" sz="1200" kern="100" dirty="0" smtClean="0">
                <a:latin typeface="ＭＳ 明朝"/>
                <a:cs typeface="Times New Roman"/>
              </a:rPr>
              <a:t>の平年差を</a:t>
            </a:r>
            <a:r>
              <a:rPr lang="ja-JP" altLang="ja-JP" sz="1200" kern="100" dirty="0">
                <a:latin typeface="ＭＳ 明朝"/>
                <a:cs typeface="Times New Roman"/>
              </a:rPr>
              <a:t>平均した値</a:t>
            </a:r>
            <a:r>
              <a:rPr lang="ja-JP" altLang="ja-JP" sz="1200" kern="100" dirty="0" smtClean="0">
                <a:latin typeface="ＭＳ 明朝"/>
                <a:cs typeface="Times New Roman"/>
              </a:rPr>
              <a:t>（</a:t>
            </a:r>
            <a:r>
              <a:rPr lang="en-US" altLang="ja-JP" sz="1200" kern="100" dirty="0" smtClean="0">
                <a:latin typeface="ＭＳ 明朝"/>
                <a:cs typeface="Times New Roman"/>
              </a:rPr>
              <a:t>mm</a:t>
            </a:r>
            <a:r>
              <a:rPr lang="ja-JP" altLang="ja-JP" sz="1200" kern="100" dirty="0" smtClean="0">
                <a:latin typeface="ＭＳ 明朝"/>
                <a:cs typeface="Times New Roman"/>
              </a:rPr>
              <a:t>）</a:t>
            </a:r>
            <a:r>
              <a:rPr lang="ja-JP" altLang="en-US" sz="1200" kern="100" dirty="0" smtClean="0">
                <a:latin typeface="ＭＳ 明朝"/>
                <a:cs typeface="Times New Roman"/>
              </a:rPr>
              <a:t>（左下：東北日本海側、右下：東北太平洋側）</a:t>
            </a:r>
            <a:r>
              <a:rPr lang="ja-JP" altLang="ja-JP" sz="1200" kern="100" dirty="0" smtClean="0">
                <a:latin typeface="ＭＳ 明朝"/>
                <a:cs typeface="Times New Roman"/>
              </a:rPr>
              <a:t> </a:t>
            </a:r>
            <a:r>
              <a:rPr lang="ja-JP" sz="1200" kern="100" dirty="0" smtClean="0">
                <a:effectLst/>
                <a:latin typeface="ＭＳ 明朝"/>
                <a:cs typeface="Times New Roman"/>
              </a:rPr>
              <a:t>。平年差</a:t>
            </a:r>
            <a:r>
              <a:rPr lang="ja-JP" sz="1200" kern="100" dirty="0">
                <a:effectLst/>
                <a:latin typeface="ＭＳ 明朝"/>
                <a:cs typeface="Times New Roman"/>
              </a:rPr>
              <a:t>の</a:t>
            </a:r>
            <a:r>
              <a:rPr lang="en-US" sz="1200" kern="100" dirty="0">
                <a:effectLst/>
                <a:latin typeface="ＭＳ 明朝"/>
                <a:cs typeface="Times New Roman"/>
              </a:rPr>
              <a:t>5</a:t>
            </a:r>
            <a:r>
              <a:rPr lang="ja-JP" sz="1200" kern="100" dirty="0">
                <a:effectLst/>
                <a:latin typeface="ＭＳ 明朝"/>
                <a:cs typeface="Times New Roman"/>
              </a:rPr>
              <a:t>年移動平均値、直線は長期変化傾向を表す。平年値は</a:t>
            </a:r>
            <a:r>
              <a:rPr lang="en-US" sz="1200" kern="100" dirty="0">
                <a:effectLst/>
                <a:latin typeface="ＭＳ 明朝"/>
                <a:cs typeface="Times New Roman"/>
              </a:rPr>
              <a:t>1981</a:t>
            </a:r>
            <a:r>
              <a:rPr lang="ja-JP" sz="1200" kern="100" dirty="0">
                <a:effectLst/>
                <a:latin typeface="ＭＳ 明朝"/>
                <a:cs typeface="Times New Roman"/>
              </a:rPr>
              <a:t>～</a:t>
            </a:r>
            <a:r>
              <a:rPr lang="en-US" sz="1200" kern="100" dirty="0" smtClean="0">
                <a:effectLst/>
                <a:latin typeface="ＭＳ 明朝"/>
                <a:cs typeface="Times New Roman"/>
              </a:rPr>
              <a:t>201</a:t>
            </a:r>
            <a:r>
              <a:rPr lang="en-US" altLang="ja-JP" sz="1200" kern="100" dirty="0">
                <a:latin typeface="ＭＳ 明朝"/>
                <a:cs typeface="Times New Roman"/>
              </a:rPr>
              <a:t>0</a:t>
            </a:r>
            <a:r>
              <a:rPr lang="ja-JP" sz="1200" kern="100" dirty="0" smtClean="0">
                <a:effectLst/>
                <a:latin typeface="ＭＳ 明朝"/>
                <a:cs typeface="Times New Roman"/>
              </a:rPr>
              <a:t>年</a:t>
            </a:r>
            <a:r>
              <a:rPr lang="ja-JP" sz="1200" kern="100" dirty="0">
                <a:effectLst/>
                <a:latin typeface="ＭＳ 明朝"/>
                <a:cs typeface="Times New Roman"/>
              </a:rPr>
              <a:t>の</a:t>
            </a:r>
            <a:r>
              <a:rPr lang="en-US" sz="1200" kern="100" dirty="0">
                <a:effectLst/>
                <a:latin typeface="ＭＳ 明朝"/>
                <a:cs typeface="Times New Roman"/>
              </a:rPr>
              <a:t>30</a:t>
            </a:r>
            <a:r>
              <a:rPr lang="ja-JP" sz="1200" kern="100" dirty="0">
                <a:effectLst/>
                <a:latin typeface="ＭＳ 明朝"/>
                <a:cs typeface="Times New Roman"/>
              </a:rPr>
              <a:t>年平均値。青森、秋田、宮古は観測場所を移転したため、移転の影響を取り除く補正を行っている。</a:t>
            </a:r>
          </a:p>
        </p:txBody>
      </p:sp>
      <p:sp>
        <p:nvSpPr>
          <p:cNvPr id="12"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3</a:t>
            </a:fld>
            <a:endParaRPr lang="en-US" altLang="ja-JP" sz="1400" dirty="0" smtClean="0">
              <a:solidFill>
                <a:srgbClr val="000000"/>
              </a:solidFill>
              <a:latin typeface="Verdana" pitchFamily="34" charset="0"/>
              <a:ea typeface="ＭＳ Ｐゴシック" charset="-128"/>
            </a:endParaRPr>
          </a:p>
        </p:txBody>
      </p:sp>
      <p:sp>
        <p:nvSpPr>
          <p:cNvPr id="5" name="テキスト ボックス 4"/>
          <p:cNvSpPr txBox="1"/>
          <p:nvPr/>
        </p:nvSpPr>
        <p:spPr>
          <a:xfrm>
            <a:off x="1763688" y="1916832"/>
            <a:ext cx="2523076" cy="830997"/>
          </a:xfrm>
          <a:prstGeom prst="rect">
            <a:avLst/>
          </a:prstGeom>
          <a:noFill/>
        </p:spPr>
        <p:txBody>
          <a:bodyPr wrap="square" rtlCol="0">
            <a:spAutoFit/>
          </a:bodyPr>
          <a:lstStyle/>
          <a:p>
            <a:r>
              <a:rPr kumimoji="1" lang="ja-JP" altLang="en-US" sz="2400" dirty="0" smtClean="0"/>
              <a:t>東北地方の気候の変化</a:t>
            </a:r>
            <a:r>
              <a:rPr lang="ja-JP" altLang="en-US" sz="2400" dirty="0" smtClean="0"/>
              <a:t>（</a:t>
            </a:r>
            <a:r>
              <a:rPr lang="en-US" altLang="ja-JP" sz="2400" dirty="0" smtClean="0"/>
              <a:t>2011</a:t>
            </a:r>
            <a:r>
              <a:rPr lang="ja-JP" altLang="en-US" sz="2400" dirty="0" smtClean="0"/>
              <a:t>）</a:t>
            </a:r>
            <a:endParaRPr kumimoji="1" lang="ja-JP" altLang="en-US" sz="2400" dirty="0"/>
          </a:p>
        </p:txBody>
      </p:sp>
      <p:sp>
        <p:nvSpPr>
          <p:cNvPr id="8" name="テキスト ボックス 7"/>
          <p:cNvSpPr txBox="1"/>
          <p:nvPr/>
        </p:nvSpPr>
        <p:spPr>
          <a:xfrm>
            <a:off x="5796136" y="764704"/>
            <a:ext cx="2088232" cy="369332"/>
          </a:xfrm>
          <a:prstGeom prst="rect">
            <a:avLst/>
          </a:prstGeom>
          <a:noFill/>
        </p:spPr>
        <p:txBody>
          <a:bodyPr wrap="square" rtlCol="0">
            <a:spAutoFit/>
          </a:bodyPr>
          <a:lstStyle/>
          <a:p>
            <a:pPr algn="ctr"/>
            <a:r>
              <a:rPr kumimoji="1" lang="ja-JP" altLang="en-US" dirty="0" smtClean="0"/>
              <a:t>東北地方</a:t>
            </a:r>
            <a:endParaRPr kumimoji="1" lang="ja-JP" altLang="en-US" dirty="0"/>
          </a:p>
        </p:txBody>
      </p:sp>
      <p:sp>
        <p:nvSpPr>
          <p:cNvPr id="21" name="テキスト ボックス 20"/>
          <p:cNvSpPr txBox="1"/>
          <p:nvPr/>
        </p:nvSpPr>
        <p:spPr>
          <a:xfrm>
            <a:off x="1475656" y="3133656"/>
            <a:ext cx="2088232" cy="369332"/>
          </a:xfrm>
          <a:prstGeom prst="rect">
            <a:avLst/>
          </a:prstGeom>
          <a:noFill/>
        </p:spPr>
        <p:txBody>
          <a:bodyPr wrap="square" rtlCol="0">
            <a:spAutoFit/>
          </a:bodyPr>
          <a:lstStyle/>
          <a:p>
            <a:pPr algn="ctr"/>
            <a:r>
              <a:rPr kumimoji="1" lang="ja-JP" altLang="en-US" dirty="0" smtClean="0"/>
              <a:t>東北日本海側</a:t>
            </a:r>
            <a:endParaRPr kumimoji="1" lang="ja-JP" altLang="en-US" dirty="0"/>
          </a:p>
        </p:txBody>
      </p:sp>
      <p:sp>
        <p:nvSpPr>
          <p:cNvPr id="22" name="テキスト ボックス 21"/>
          <p:cNvSpPr txBox="1"/>
          <p:nvPr/>
        </p:nvSpPr>
        <p:spPr>
          <a:xfrm>
            <a:off x="5796136" y="3124421"/>
            <a:ext cx="2088232" cy="369332"/>
          </a:xfrm>
          <a:prstGeom prst="rect">
            <a:avLst/>
          </a:prstGeom>
          <a:noFill/>
        </p:spPr>
        <p:txBody>
          <a:bodyPr wrap="square" rtlCol="0">
            <a:spAutoFit/>
          </a:bodyPr>
          <a:lstStyle/>
          <a:p>
            <a:pPr algn="ctr"/>
            <a:r>
              <a:rPr kumimoji="1" lang="ja-JP" altLang="en-US" dirty="0" smtClean="0"/>
              <a:t>東北太平洋側</a:t>
            </a:r>
            <a:endParaRPr kumimoji="1" lang="ja-JP" altLang="en-US" dirty="0"/>
          </a:p>
        </p:txBody>
      </p:sp>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2538" y="3278733"/>
            <a:ext cx="4495428" cy="23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3278733"/>
            <a:ext cx="4480291" cy="23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722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28" y="908720"/>
            <a:ext cx="167770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54172" y="3284984"/>
            <a:ext cx="2376264" cy="923330"/>
          </a:xfrm>
          <a:prstGeom prst="rect">
            <a:avLst/>
          </a:prstGeom>
        </p:spPr>
        <p:txBody>
          <a:bodyPr wrap="square">
            <a:spAutoFit/>
          </a:bodyPr>
          <a:lstStyle/>
          <a:p>
            <a:r>
              <a:rPr lang="en-US" altLang="ja-JP" dirty="0"/>
              <a:t>http://www.data.jma.go.jp/cpdinfo/GWP/index.html</a:t>
            </a:r>
            <a:endParaRPr lang="ja-JP" altLang="en-US" dirty="0"/>
          </a:p>
        </p:txBody>
      </p:sp>
      <p:sp>
        <p:nvSpPr>
          <p:cNvPr id="5"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地球温暖化予測情報第</a:t>
            </a:r>
            <a:r>
              <a:rPr lang="en-US" altLang="ja-JP" sz="4000" dirty="0" smtClean="0">
                <a:solidFill>
                  <a:schemeClr val="bg1"/>
                </a:solidFill>
                <a:effectLst>
                  <a:outerShdw blurRad="38100" dist="38100" dir="2700000" algn="tl">
                    <a:srgbClr val="000000">
                      <a:alpha val="43137"/>
                    </a:srgbClr>
                  </a:outerShdw>
                </a:effectLst>
              </a:rPr>
              <a:t>8</a:t>
            </a:r>
            <a:r>
              <a:rPr lang="ja-JP" altLang="en-US" sz="4000" dirty="0" smtClean="0">
                <a:solidFill>
                  <a:schemeClr val="bg1"/>
                </a:solidFill>
                <a:effectLst>
                  <a:outerShdw blurRad="38100" dist="38100" dir="2700000" algn="tl">
                    <a:srgbClr val="000000">
                      <a:alpha val="43137"/>
                    </a:srgbClr>
                  </a:outerShdw>
                </a:effectLst>
              </a:rPr>
              <a:t>巻</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72" r="3960"/>
          <a:stretch/>
        </p:blipFill>
        <p:spPr bwMode="auto">
          <a:xfrm>
            <a:off x="2668835" y="3068960"/>
            <a:ext cx="6159260" cy="171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427" y="830232"/>
            <a:ext cx="6558061" cy="23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38" y="4725144"/>
            <a:ext cx="5406975" cy="198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8465" y="4697132"/>
            <a:ext cx="2999999" cy="2138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4</a:t>
            </a:fld>
            <a:endParaRPr lang="en-US" altLang="ja-JP" sz="1400" dirty="0" smtClean="0">
              <a:solidFill>
                <a:srgbClr val="000000"/>
              </a:solidFill>
              <a:latin typeface="Verdana" pitchFamily="34" charset="0"/>
              <a:ea typeface="ＭＳ Ｐゴシック" charset="-128"/>
            </a:endParaRPr>
          </a:p>
        </p:txBody>
      </p:sp>
    </p:spTree>
    <p:extLst>
      <p:ext uri="{BB962C8B-B14F-4D97-AF65-F5344CB8AC3E}">
        <p14:creationId xmlns:p14="http://schemas.microsoft.com/office/powerpoint/2010/main" val="78512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5582" y="692696"/>
            <a:ext cx="5370829" cy="420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予測資料</a:t>
            </a:r>
            <a:r>
              <a:rPr lang="ja-JP" altLang="en-US" sz="4000" dirty="0">
                <a:solidFill>
                  <a:schemeClr val="bg1"/>
                </a:solidFill>
                <a:effectLst>
                  <a:outerShdw blurRad="38100" dist="38100" dir="2700000" algn="tl">
                    <a:srgbClr val="000000">
                      <a:alpha val="43137"/>
                    </a:srgbClr>
                  </a:outerShdw>
                </a:effectLst>
              </a:rPr>
              <a:t>（シミュレーション結果の地域版）</a:t>
            </a:r>
            <a:endParaRPr lang="ja-JP" altLang="en-US" sz="4000" dirty="0" smtClean="0">
              <a:solidFill>
                <a:schemeClr val="bg1"/>
              </a:solidFill>
              <a:effectLst>
                <a:outerShdw blurRad="38100" dist="38100" dir="2700000" algn="tl">
                  <a:srgbClr val="000000">
                    <a:alpha val="43137"/>
                  </a:srgbClr>
                </a:outerShdw>
              </a:effectLst>
            </a:endParaRPr>
          </a:p>
        </p:txBody>
      </p:sp>
      <p:sp>
        <p:nvSpPr>
          <p:cNvPr id="9" name="テキスト ボックス 8"/>
          <p:cNvSpPr txBox="1"/>
          <p:nvPr/>
        </p:nvSpPr>
        <p:spPr>
          <a:xfrm>
            <a:off x="179513" y="1124744"/>
            <a:ext cx="3384376" cy="1200329"/>
          </a:xfrm>
          <a:prstGeom prst="rect">
            <a:avLst/>
          </a:prstGeom>
          <a:solidFill>
            <a:srgbClr val="00B0F0"/>
          </a:solidFill>
        </p:spPr>
        <p:txBody>
          <a:bodyPr wrap="square" rtlCol="0">
            <a:spAutoFit/>
          </a:bodyPr>
          <a:lstStyle/>
          <a:p>
            <a:r>
              <a:rPr kumimoji="1" lang="en-US" altLang="ja-JP" sz="2400" dirty="0" smtClean="0"/>
              <a:t>GPV</a:t>
            </a:r>
            <a:r>
              <a:rPr kumimoji="1" lang="ja-JP" altLang="en-US" sz="2400" dirty="0" smtClean="0"/>
              <a:t>データから、シミュレーション結果を地域ごとに示すことも可能</a:t>
            </a:r>
            <a:endParaRPr kumimoji="1" lang="ja-JP" altLang="en-US" sz="2400" dirty="0"/>
          </a:p>
        </p:txBody>
      </p:sp>
      <p:sp>
        <p:nvSpPr>
          <p:cNvPr id="2" name="テキスト ボックス 1"/>
          <p:cNvSpPr txBox="1"/>
          <p:nvPr/>
        </p:nvSpPr>
        <p:spPr>
          <a:xfrm>
            <a:off x="35495" y="5013176"/>
            <a:ext cx="3744417" cy="1569660"/>
          </a:xfrm>
          <a:prstGeom prst="rect">
            <a:avLst/>
          </a:prstGeom>
          <a:noFill/>
        </p:spPr>
        <p:txBody>
          <a:bodyPr wrap="square" rtlCol="0">
            <a:spAutoFit/>
          </a:bodyPr>
          <a:lstStyle/>
          <a:p>
            <a:r>
              <a:rPr lang="ja-JP" altLang="en-US" sz="2400" dirty="0">
                <a:latin typeface="+mj-ea"/>
              </a:rPr>
              <a:t>年平均気温の変化（将来気候）</a:t>
            </a:r>
            <a:endParaRPr lang="en-US" altLang="ja-JP" sz="2400" dirty="0">
              <a:latin typeface="+mj-ea"/>
            </a:endParaRPr>
          </a:p>
          <a:p>
            <a:r>
              <a:rPr kumimoji="1" lang="ja-JP" altLang="en-US" sz="2400" dirty="0" smtClean="0"/>
              <a:t>地球温暖化予測情報第８巻</a:t>
            </a:r>
            <a:r>
              <a:rPr lang="en-US" altLang="ja-JP" sz="2400" dirty="0" smtClean="0"/>
              <a:t>DVD</a:t>
            </a:r>
            <a:r>
              <a:rPr lang="ja-JP" altLang="en-US" sz="2400" dirty="0" smtClean="0"/>
              <a:t>収録データより作成</a:t>
            </a:r>
            <a:endParaRPr kumimoji="1" lang="ja-JP" altLang="en-US" sz="2400" dirty="0"/>
          </a:p>
        </p:txBody>
      </p:sp>
      <p:sp>
        <p:nvSpPr>
          <p:cNvPr id="11"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5</a:t>
            </a:fld>
            <a:endParaRPr lang="en-US" altLang="ja-JP" sz="1400" dirty="0" smtClean="0">
              <a:solidFill>
                <a:srgbClr val="000000"/>
              </a:solidFill>
              <a:latin typeface="Verdana" pitchFamily="34" charset="0"/>
              <a:ea typeface="ＭＳ Ｐゴシック" charset="-128"/>
            </a:endParaRPr>
          </a:p>
        </p:txBody>
      </p:sp>
      <p:sp>
        <p:nvSpPr>
          <p:cNvPr id="12" name="正方形/長方形 2"/>
          <p:cNvSpPr>
            <a:spLocks noChangeArrowheads="1"/>
          </p:cNvSpPr>
          <p:nvPr/>
        </p:nvSpPr>
        <p:spPr bwMode="auto">
          <a:xfrm>
            <a:off x="4104547" y="4725144"/>
            <a:ext cx="5041697" cy="2123658"/>
          </a:xfrm>
          <a:prstGeom prst="rect">
            <a:avLst/>
          </a:prstGeom>
          <a:no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2400" dirty="0" smtClean="0">
                <a:latin typeface="+mj-ea"/>
              </a:rPr>
              <a:t>宮城県の年、季節別平均気温の変化</a:t>
            </a:r>
            <a:endParaRPr lang="en-US" altLang="ja-JP" sz="2400" dirty="0" smtClean="0">
              <a:latin typeface="+mj-ea"/>
            </a:endParaRPr>
          </a:p>
          <a:p>
            <a:pPr eaLnBrk="1" hangingPunct="1">
              <a:spcBef>
                <a:spcPct val="0"/>
              </a:spcBef>
              <a:buFontTx/>
              <a:buNone/>
              <a:defRPr/>
            </a:pPr>
            <a:r>
              <a:rPr lang="en-US" altLang="ja-JP" sz="1800" dirty="0" smtClean="0">
                <a:latin typeface="+mj-ea"/>
                <a:ea typeface="+mj-ea"/>
              </a:rPr>
              <a:t>IPCC</a:t>
            </a:r>
            <a:r>
              <a:rPr lang="ja-JP" altLang="en-US" sz="1800" dirty="0" smtClean="0">
                <a:latin typeface="+mj-ea"/>
                <a:ea typeface="+mj-ea"/>
              </a:rPr>
              <a:t>温室効果ガス排出シナリオ（</a:t>
            </a:r>
            <a:r>
              <a:rPr lang="en-US" altLang="ja-JP" sz="1800" dirty="0" smtClean="0">
                <a:latin typeface="+mj-ea"/>
                <a:ea typeface="+mj-ea"/>
              </a:rPr>
              <a:t>SRES A1B</a:t>
            </a:r>
            <a:r>
              <a:rPr lang="ja-JP" altLang="en-US" sz="1800" dirty="0" smtClean="0">
                <a:latin typeface="+mj-ea"/>
                <a:ea typeface="+mj-ea"/>
              </a:rPr>
              <a:t>）に基づき気象庁の気候予測モデルで</a:t>
            </a:r>
            <a:r>
              <a:rPr lang="ja-JP" altLang="en-US" sz="1800" dirty="0">
                <a:latin typeface="+mj-ea"/>
                <a:ea typeface="+mj-ea"/>
              </a:rPr>
              <a:t>将来気候（</a:t>
            </a:r>
            <a:r>
              <a:rPr lang="en-US" altLang="ja-JP" sz="1800" dirty="0">
                <a:latin typeface="+mj-ea"/>
                <a:ea typeface="+mj-ea"/>
              </a:rPr>
              <a:t>2076-2095</a:t>
            </a:r>
            <a:r>
              <a:rPr lang="ja-JP" altLang="en-US" sz="1800" dirty="0">
                <a:latin typeface="+mj-ea"/>
                <a:ea typeface="+mj-ea"/>
              </a:rPr>
              <a:t>年平均</a:t>
            </a:r>
            <a:r>
              <a:rPr lang="ja-JP" altLang="en-US" sz="1800" dirty="0" smtClean="0">
                <a:latin typeface="+mj-ea"/>
                <a:ea typeface="+mj-ea"/>
              </a:rPr>
              <a:t>）、近未来気候（</a:t>
            </a:r>
            <a:r>
              <a:rPr lang="en-US" altLang="ja-JP" sz="1800" dirty="0" smtClean="0">
                <a:latin typeface="+mj-ea"/>
                <a:ea typeface="+mj-ea"/>
              </a:rPr>
              <a:t>2016</a:t>
            </a:r>
            <a:r>
              <a:rPr lang="ja-JP" altLang="en-US" sz="1800" dirty="0" smtClean="0">
                <a:latin typeface="+mj-ea"/>
                <a:ea typeface="+mj-ea"/>
              </a:rPr>
              <a:t>～</a:t>
            </a:r>
            <a:r>
              <a:rPr lang="en-US" altLang="ja-JP" sz="1800" dirty="0" smtClean="0">
                <a:latin typeface="+mj-ea"/>
                <a:ea typeface="+mj-ea"/>
              </a:rPr>
              <a:t>2035</a:t>
            </a:r>
            <a:r>
              <a:rPr lang="ja-JP" altLang="en-US" sz="1800" dirty="0" smtClean="0">
                <a:latin typeface="+mj-ea"/>
                <a:ea typeface="+mj-ea"/>
              </a:rPr>
              <a:t>年平均）と現在</a:t>
            </a:r>
            <a:r>
              <a:rPr lang="ja-JP" altLang="en-US" sz="1800" dirty="0">
                <a:latin typeface="+mj-ea"/>
                <a:ea typeface="+mj-ea"/>
              </a:rPr>
              <a:t>気候（</a:t>
            </a:r>
            <a:r>
              <a:rPr lang="en-US" altLang="ja-JP" sz="1800" dirty="0">
                <a:latin typeface="+mj-ea"/>
                <a:ea typeface="+mj-ea"/>
              </a:rPr>
              <a:t>1980</a:t>
            </a:r>
            <a:r>
              <a:rPr lang="ja-JP" altLang="en-US" sz="1800" dirty="0">
                <a:latin typeface="+mj-ea"/>
                <a:ea typeface="+mj-ea"/>
              </a:rPr>
              <a:t>～</a:t>
            </a:r>
            <a:r>
              <a:rPr lang="en-US" altLang="ja-JP" sz="1800" dirty="0">
                <a:latin typeface="+mj-ea"/>
                <a:ea typeface="+mj-ea"/>
              </a:rPr>
              <a:t>1999</a:t>
            </a:r>
            <a:r>
              <a:rPr lang="ja-JP" altLang="en-US" sz="1800" dirty="0">
                <a:latin typeface="+mj-ea"/>
                <a:ea typeface="+mj-ea"/>
              </a:rPr>
              <a:t>年平均</a:t>
            </a:r>
            <a:r>
              <a:rPr lang="ja-JP" altLang="en-US" sz="1800" dirty="0" smtClean="0">
                <a:latin typeface="+mj-ea"/>
                <a:ea typeface="+mj-ea"/>
              </a:rPr>
              <a:t>）の差を計算。</a:t>
            </a:r>
            <a:r>
              <a:rPr lang="ja-JP" altLang="en-US" sz="1800" b="1" dirty="0" smtClean="0">
                <a:solidFill>
                  <a:srgbClr val="FF0000"/>
                </a:solidFill>
                <a:latin typeface="+mj-ea"/>
              </a:rPr>
              <a:t>赤は</a:t>
            </a:r>
            <a:r>
              <a:rPr lang="ja-JP" altLang="en-US" sz="1800" b="1" dirty="0">
                <a:solidFill>
                  <a:srgbClr val="FF0000"/>
                </a:solidFill>
                <a:latin typeface="+mj-ea"/>
              </a:rPr>
              <a:t>将来気候</a:t>
            </a:r>
            <a:r>
              <a:rPr lang="ja-JP" altLang="en-US" sz="1800" dirty="0">
                <a:latin typeface="+mj-ea"/>
              </a:rPr>
              <a:t>。</a:t>
            </a:r>
            <a:r>
              <a:rPr lang="ja-JP" altLang="en-US" sz="1800" b="1" dirty="0" smtClean="0">
                <a:solidFill>
                  <a:srgbClr val="0000FF"/>
                </a:solidFill>
                <a:latin typeface="+mj-ea"/>
              </a:rPr>
              <a:t>青は</a:t>
            </a:r>
            <a:r>
              <a:rPr lang="ja-JP" altLang="en-US" sz="1800" b="1" dirty="0">
                <a:solidFill>
                  <a:srgbClr val="0000FF"/>
                </a:solidFill>
                <a:latin typeface="+mj-ea"/>
              </a:rPr>
              <a:t>近未来気候</a:t>
            </a:r>
            <a:r>
              <a:rPr lang="ja-JP" altLang="en-US" sz="1800" dirty="0" smtClean="0">
                <a:latin typeface="+mj-ea"/>
              </a:rPr>
              <a:t>。黒細線はそれぞれの値からの標準偏差の幅。</a:t>
            </a:r>
            <a:endParaRPr lang="ja-JP" altLang="en-US" sz="1800" dirty="0" smtClean="0">
              <a:solidFill>
                <a:srgbClr val="0000FF"/>
              </a:solidFill>
              <a:latin typeface="+mj-ea"/>
              <a:ea typeface="+mj-ea"/>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2708920"/>
            <a:ext cx="3608174" cy="199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48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予測資料（不確定性①）</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887" y="764704"/>
            <a:ext cx="434555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下矢印 9"/>
          <p:cNvSpPr/>
          <p:nvPr/>
        </p:nvSpPr>
        <p:spPr>
          <a:xfrm>
            <a:off x="3275856" y="1181100"/>
            <a:ext cx="554235" cy="505621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1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92"/>
          <a:stretch/>
        </p:blipFill>
        <p:spPr bwMode="auto">
          <a:xfrm>
            <a:off x="153388" y="2078104"/>
            <a:ext cx="3266483" cy="184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88"/>
          <a:stretch/>
        </p:blipFill>
        <p:spPr bwMode="auto">
          <a:xfrm>
            <a:off x="153389" y="3468588"/>
            <a:ext cx="3266483" cy="184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856"/>
          <a:stretch/>
        </p:blipFill>
        <p:spPr bwMode="auto">
          <a:xfrm>
            <a:off x="153388" y="4830096"/>
            <a:ext cx="3265200" cy="183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401"/>
          <a:stretch/>
        </p:blipFill>
        <p:spPr bwMode="auto">
          <a:xfrm>
            <a:off x="153389" y="697638"/>
            <a:ext cx="3265199" cy="184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6</a:t>
            </a:fld>
            <a:endParaRPr lang="en-US" altLang="ja-JP" sz="1400" dirty="0" smtClean="0">
              <a:solidFill>
                <a:srgbClr val="000000"/>
              </a:solidFill>
              <a:latin typeface="Verdana" pitchFamily="34" charset="0"/>
              <a:ea typeface="ＭＳ Ｐゴシック" charset="-128"/>
            </a:endParaRPr>
          </a:p>
        </p:txBody>
      </p:sp>
      <p:sp>
        <p:nvSpPr>
          <p:cNvPr id="6" name="テキスト ボックス 5"/>
          <p:cNvSpPr txBox="1"/>
          <p:nvPr/>
        </p:nvSpPr>
        <p:spPr>
          <a:xfrm>
            <a:off x="586791" y="980728"/>
            <a:ext cx="2088232" cy="461665"/>
          </a:xfrm>
          <a:prstGeom prst="rect">
            <a:avLst/>
          </a:prstGeom>
          <a:noFill/>
        </p:spPr>
        <p:txBody>
          <a:bodyPr wrap="square" rtlCol="0">
            <a:spAutoFit/>
          </a:bodyPr>
          <a:lstStyle/>
          <a:p>
            <a:r>
              <a:rPr kumimoji="1" lang="ja-JP" altLang="en-US" sz="2400" dirty="0" smtClean="0"/>
              <a:t>世　界</a:t>
            </a:r>
            <a:endParaRPr kumimoji="1" lang="ja-JP" altLang="en-US" sz="2400" dirty="0"/>
          </a:p>
        </p:txBody>
      </p:sp>
      <p:sp>
        <p:nvSpPr>
          <p:cNvPr id="19" name="テキスト ボックス 18"/>
          <p:cNvSpPr txBox="1"/>
          <p:nvPr/>
        </p:nvSpPr>
        <p:spPr>
          <a:xfrm>
            <a:off x="586791" y="2315146"/>
            <a:ext cx="2088232" cy="461665"/>
          </a:xfrm>
          <a:prstGeom prst="rect">
            <a:avLst/>
          </a:prstGeom>
          <a:noFill/>
        </p:spPr>
        <p:txBody>
          <a:bodyPr wrap="square" rtlCol="0">
            <a:spAutoFit/>
          </a:bodyPr>
          <a:lstStyle/>
          <a:p>
            <a:r>
              <a:rPr kumimoji="1" lang="ja-JP" altLang="en-US" sz="2400" dirty="0" smtClean="0"/>
              <a:t>日　本</a:t>
            </a:r>
            <a:endParaRPr kumimoji="1" lang="ja-JP" altLang="en-US" sz="2400" dirty="0"/>
          </a:p>
        </p:txBody>
      </p:sp>
      <p:sp>
        <p:nvSpPr>
          <p:cNvPr id="20" name="テキスト ボックス 19"/>
          <p:cNvSpPr txBox="1"/>
          <p:nvPr/>
        </p:nvSpPr>
        <p:spPr>
          <a:xfrm>
            <a:off x="467544" y="3690102"/>
            <a:ext cx="2088232" cy="461665"/>
          </a:xfrm>
          <a:prstGeom prst="rect">
            <a:avLst/>
          </a:prstGeom>
          <a:noFill/>
        </p:spPr>
        <p:txBody>
          <a:bodyPr wrap="square" rtlCol="0">
            <a:spAutoFit/>
          </a:bodyPr>
          <a:lstStyle/>
          <a:p>
            <a:r>
              <a:rPr kumimoji="1" lang="ja-JP" altLang="en-US" sz="2400" dirty="0" smtClean="0"/>
              <a:t>東北地方</a:t>
            </a:r>
            <a:endParaRPr kumimoji="1" lang="ja-JP" altLang="en-US" sz="2400" dirty="0"/>
          </a:p>
        </p:txBody>
      </p:sp>
      <p:sp>
        <p:nvSpPr>
          <p:cNvPr id="21" name="テキスト ボックス 20"/>
          <p:cNvSpPr txBox="1"/>
          <p:nvPr/>
        </p:nvSpPr>
        <p:spPr>
          <a:xfrm>
            <a:off x="586791" y="5084270"/>
            <a:ext cx="2088232" cy="461665"/>
          </a:xfrm>
          <a:prstGeom prst="rect">
            <a:avLst/>
          </a:prstGeom>
          <a:noFill/>
        </p:spPr>
        <p:txBody>
          <a:bodyPr wrap="square" rtlCol="0">
            <a:spAutoFit/>
          </a:bodyPr>
          <a:lstStyle/>
          <a:p>
            <a:r>
              <a:rPr kumimoji="1" lang="ja-JP" altLang="en-US" sz="2400" dirty="0" smtClean="0"/>
              <a:t>仙　台</a:t>
            </a:r>
            <a:endParaRPr kumimoji="1" lang="ja-JP" altLang="en-US" sz="2400" dirty="0"/>
          </a:p>
        </p:txBody>
      </p:sp>
      <p:sp>
        <p:nvSpPr>
          <p:cNvPr id="3" name="正方形/長方形 2"/>
          <p:cNvSpPr/>
          <p:nvPr/>
        </p:nvSpPr>
        <p:spPr>
          <a:xfrm>
            <a:off x="3903155" y="4151767"/>
            <a:ext cx="5040560" cy="2677656"/>
          </a:xfrm>
          <a:prstGeom prst="rect">
            <a:avLst/>
          </a:prstGeom>
        </p:spPr>
        <p:txBody>
          <a:bodyPr wrap="square">
            <a:spAutoFit/>
          </a:bodyPr>
          <a:lstStyle/>
          <a:p>
            <a:r>
              <a:rPr lang="ja-JP" altLang="en-US" sz="2400" dirty="0"/>
              <a:t>・狭い領域を対象とした予測結果には大きな不確実性が含まれるので、広域での評価結果との整合性を考慮する必要がある</a:t>
            </a:r>
            <a:r>
              <a:rPr lang="ja-JP" altLang="en-US" sz="2400" dirty="0" smtClean="0"/>
              <a:t>。</a:t>
            </a:r>
          </a:p>
          <a:p>
            <a:r>
              <a:rPr lang="ja-JP" altLang="en-US" sz="2400" dirty="0" smtClean="0"/>
              <a:t>・温室効果ガスの将来変化は、単一のシナリオについてのみ予測対象としている。</a:t>
            </a:r>
            <a:endParaRPr lang="en-US" altLang="ja-JP" sz="2400" dirty="0"/>
          </a:p>
        </p:txBody>
      </p:sp>
    </p:spTree>
    <p:extLst>
      <p:ext uri="{BB962C8B-B14F-4D97-AF65-F5344CB8AC3E}">
        <p14:creationId xmlns:p14="http://schemas.microsoft.com/office/powerpoint/2010/main" val="2635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予測資料（不確定性②）</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18"/>
          <a:stretch/>
        </p:blipFill>
        <p:spPr bwMode="auto">
          <a:xfrm>
            <a:off x="496977" y="834010"/>
            <a:ext cx="8539519" cy="432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a:spLocks noChangeArrowheads="1"/>
          </p:cNvSpPr>
          <p:nvPr/>
        </p:nvSpPr>
        <p:spPr bwMode="auto">
          <a:xfrm>
            <a:off x="469788" y="5157192"/>
            <a:ext cx="82089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2400" dirty="0"/>
              <a:t>近未来の予測結果には自然変動に起因する不確実性の影響がより強く現れる場合がある。これは温室効果ガス濃度の増加による影響（シグナル）が明瞭になる</a:t>
            </a:r>
            <a:r>
              <a:rPr lang="en-US" altLang="ja-JP" sz="2400" dirty="0"/>
              <a:t>21</a:t>
            </a:r>
            <a:r>
              <a:rPr lang="ja-JP" altLang="en-US" sz="2400" dirty="0"/>
              <a:t>世紀末頃の年代と比べて、近未来ではシグナルが比較的小さいためである。</a:t>
            </a:r>
          </a:p>
        </p:txBody>
      </p:sp>
      <p:sp>
        <p:nvSpPr>
          <p:cNvPr id="9"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7</a:t>
            </a:fld>
            <a:endParaRPr lang="en-US" altLang="ja-JP" sz="1400" dirty="0" smtClean="0">
              <a:solidFill>
                <a:srgbClr val="000000"/>
              </a:solidFill>
              <a:latin typeface="Verdana" pitchFamily="34" charset="0"/>
              <a:ea typeface="ＭＳ Ｐゴシック" charset="-128"/>
            </a:endParaRPr>
          </a:p>
        </p:txBody>
      </p:sp>
    </p:spTree>
    <p:extLst>
      <p:ext uri="{BB962C8B-B14F-4D97-AF65-F5344CB8AC3E}">
        <p14:creationId xmlns:p14="http://schemas.microsoft.com/office/powerpoint/2010/main" val="958045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9444" y="908720"/>
            <a:ext cx="8229600" cy="4525963"/>
          </a:xfrm>
        </p:spPr>
        <p:txBody>
          <a:bodyPr/>
          <a:lstStyle/>
          <a:p>
            <a:r>
              <a:rPr kumimoji="1" lang="ja-JP" altLang="en-US" dirty="0" smtClean="0"/>
              <a:t>自治体気候変動対策計画等の改訂</a:t>
            </a:r>
            <a:endParaRPr kumimoji="1" lang="en-US" altLang="ja-JP" dirty="0" smtClean="0"/>
          </a:p>
          <a:p>
            <a:pPr marL="0" indent="0">
              <a:buNone/>
            </a:pPr>
            <a:r>
              <a:rPr lang="ja-JP" altLang="en-US" dirty="0" smtClean="0"/>
              <a:t>　仙台市、秋田市</a:t>
            </a:r>
            <a:endParaRPr lang="en-US" altLang="ja-JP" dirty="0" smtClean="0"/>
          </a:p>
          <a:p>
            <a:r>
              <a:rPr lang="ja-JP" altLang="en-US" dirty="0"/>
              <a:t>環境省による気候変動影響評価・適応計画策定等支援事業</a:t>
            </a:r>
            <a:endParaRPr lang="en-US" altLang="ja-JP" dirty="0"/>
          </a:p>
          <a:p>
            <a:pPr marL="0" indent="0">
              <a:buNone/>
            </a:pPr>
            <a:r>
              <a:rPr lang="ja-JP" altLang="en-US" dirty="0"/>
              <a:t>　仙台市、</a:t>
            </a:r>
            <a:r>
              <a:rPr lang="ja-JP" altLang="en-US" dirty="0" smtClean="0"/>
              <a:t>福島県</a:t>
            </a:r>
            <a:endParaRPr lang="en-US" altLang="ja-JP" dirty="0"/>
          </a:p>
        </p:txBody>
      </p:sp>
      <p:sp>
        <p:nvSpPr>
          <p:cNvPr id="5"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en-US" altLang="ja-JP" sz="4000" dirty="0" smtClean="0">
                <a:solidFill>
                  <a:schemeClr val="bg1"/>
                </a:solidFill>
                <a:effectLst>
                  <a:outerShdw blurRad="38100" dist="38100" dir="2700000" algn="tl">
                    <a:srgbClr val="000000">
                      <a:alpha val="43137"/>
                    </a:srgbClr>
                  </a:outerShdw>
                </a:effectLst>
              </a:rPr>
              <a:t>H27</a:t>
            </a:r>
            <a:r>
              <a:rPr lang="ja-JP" altLang="en-US" sz="4000" dirty="0" smtClean="0">
                <a:solidFill>
                  <a:schemeClr val="bg1"/>
                </a:solidFill>
                <a:effectLst>
                  <a:outerShdw blurRad="38100" dist="38100" dir="2700000" algn="tl">
                    <a:srgbClr val="000000">
                      <a:alpha val="43137"/>
                    </a:srgbClr>
                  </a:outerShdw>
                </a:effectLst>
              </a:rPr>
              <a:t>年度に管内で実施したデータ提供</a:t>
            </a:r>
          </a:p>
        </p:txBody>
      </p:sp>
      <p:sp>
        <p:nvSpPr>
          <p:cNvPr id="6"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8</a:t>
            </a:fld>
            <a:endParaRPr lang="en-US" altLang="ja-JP" sz="1400" dirty="0" smtClean="0">
              <a:solidFill>
                <a:srgbClr val="000000"/>
              </a:solidFill>
              <a:latin typeface="Verdana" pitchFamily="34" charset="0"/>
              <a:ea typeface="ＭＳ Ｐゴシック" charset="-128"/>
            </a:endParaRPr>
          </a:p>
        </p:txBody>
      </p:sp>
    </p:spTree>
    <p:extLst>
      <p:ext uri="{BB962C8B-B14F-4D97-AF65-F5344CB8AC3E}">
        <p14:creationId xmlns:p14="http://schemas.microsoft.com/office/powerpoint/2010/main" val="3842282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4639" y="836712"/>
            <a:ext cx="8378531" cy="1080120"/>
          </a:xfrm>
        </p:spPr>
        <p:txBody>
          <a:bodyPr>
            <a:normAutofit fontScale="70000" lnSpcReduction="20000"/>
          </a:bodyPr>
          <a:lstStyle/>
          <a:p>
            <a:pPr marL="0" indent="0">
              <a:buNone/>
            </a:pPr>
            <a:r>
              <a:rPr lang="ja-JP" altLang="en-US" sz="3800" dirty="0"/>
              <a:t>平成２７年度地方公共団体における気候変動影響評価・適応計画策定等支援</a:t>
            </a:r>
            <a:r>
              <a:rPr lang="ja-JP" altLang="en-US" sz="3800" dirty="0" smtClean="0"/>
              <a:t>事業</a:t>
            </a:r>
            <a:endParaRPr lang="en-US" altLang="ja-JP" sz="3800" dirty="0" smtClean="0"/>
          </a:p>
          <a:p>
            <a:pPr marL="0" indent="0">
              <a:buNone/>
            </a:pPr>
            <a:r>
              <a:rPr lang="en-US" altLang="ja-JP" sz="2400" dirty="0"/>
              <a:t>http://www.env.go.jp/press/100971.html</a:t>
            </a:r>
            <a:endParaRPr kumimoji="1" lang="ja-JP" altLang="en-US" sz="2400" dirty="0"/>
          </a:p>
        </p:txBody>
      </p:sp>
      <p:sp>
        <p:nvSpPr>
          <p:cNvPr id="4" name="正方形/長方形 3"/>
          <p:cNvSpPr/>
          <p:nvPr/>
        </p:nvSpPr>
        <p:spPr>
          <a:xfrm>
            <a:off x="384640" y="2044298"/>
            <a:ext cx="8136904" cy="830997"/>
          </a:xfrm>
          <a:prstGeom prst="rect">
            <a:avLst/>
          </a:prstGeom>
          <a:solidFill>
            <a:schemeClr val="accent4">
              <a:lumMod val="20000"/>
              <a:lumOff val="80000"/>
            </a:schemeClr>
          </a:solidFill>
        </p:spPr>
        <p:txBody>
          <a:bodyPr wrap="square">
            <a:spAutoFit/>
          </a:bodyPr>
          <a:lstStyle/>
          <a:p>
            <a:r>
              <a:rPr lang="ja-JP" altLang="en-US" sz="2400" dirty="0" smtClean="0">
                <a:solidFill>
                  <a:srgbClr val="FF0000"/>
                </a:solidFill>
              </a:rPr>
              <a:t>仙台市</a:t>
            </a:r>
            <a:r>
              <a:rPr lang="ja-JP" altLang="en-US" sz="2400" dirty="0" smtClean="0"/>
              <a:t>　　</a:t>
            </a:r>
            <a:r>
              <a:rPr lang="ja-JP" altLang="en-US" sz="2400" dirty="0" smtClean="0">
                <a:solidFill>
                  <a:srgbClr val="FF0000"/>
                </a:solidFill>
              </a:rPr>
              <a:t>福島県</a:t>
            </a:r>
            <a:r>
              <a:rPr lang="ja-JP" altLang="en-US" sz="2400" dirty="0"/>
              <a:t>　　</a:t>
            </a:r>
            <a:r>
              <a:rPr lang="ja-JP" altLang="en-US" sz="2400" dirty="0" smtClean="0"/>
              <a:t>埼玉県</a:t>
            </a:r>
            <a:r>
              <a:rPr lang="ja-JP" altLang="en-US" sz="2400" dirty="0"/>
              <a:t>　　</a:t>
            </a:r>
            <a:r>
              <a:rPr lang="ja-JP" altLang="en-US" sz="2400" dirty="0" smtClean="0"/>
              <a:t>神奈川県</a:t>
            </a:r>
            <a:r>
              <a:rPr lang="ja-JP" altLang="en-US" sz="2400" dirty="0"/>
              <a:t>　</a:t>
            </a:r>
            <a:r>
              <a:rPr lang="ja-JP" altLang="en-US" sz="2400" dirty="0" smtClean="0"/>
              <a:t>三重県</a:t>
            </a:r>
            <a:r>
              <a:rPr lang="ja-JP" altLang="en-US" sz="2400" dirty="0"/>
              <a:t>　　</a:t>
            </a:r>
            <a:r>
              <a:rPr lang="ja-JP" altLang="en-US" sz="2400" dirty="0" smtClean="0"/>
              <a:t>滋賀県</a:t>
            </a:r>
            <a:r>
              <a:rPr lang="ja-JP" altLang="en-US" sz="2400" dirty="0"/>
              <a:t>　　</a:t>
            </a:r>
            <a:r>
              <a:rPr lang="ja-JP" altLang="en-US" sz="2400" dirty="0" smtClean="0"/>
              <a:t>兵庫県　　愛媛県</a:t>
            </a:r>
            <a:r>
              <a:rPr lang="ja-JP" altLang="en-US" sz="2400" dirty="0"/>
              <a:t>　　</a:t>
            </a:r>
            <a:r>
              <a:rPr lang="ja-JP" altLang="en-US" sz="2400" dirty="0" smtClean="0"/>
              <a:t>長崎県</a:t>
            </a:r>
            <a:r>
              <a:rPr lang="ja-JP" altLang="en-US" sz="2400" dirty="0"/>
              <a:t>　　</a:t>
            </a:r>
            <a:r>
              <a:rPr lang="ja-JP" altLang="en-US" sz="2400" dirty="0" smtClean="0"/>
              <a:t>熊本県</a:t>
            </a:r>
            <a:r>
              <a:rPr lang="ja-JP" altLang="en-US" sz="2400" dirty="0"/>
              <a:t>　　</a:t>
            </a:r>
            <a:r>
              <a:rPr lang="ja-JP" altLang="en-US" sz="2400" dirty="0" smtClean="0"/>
              <a:t>川崎市</a:t>
            </a:r>
            <a:endParaRPr lang="en-US" altLang="ja-JP" sz="2400" dirty="0"/>
          </a:p>
        </p:txBody>
      </p:sp>
      <p:sp>
        <p:nvSpPr>
          <p:cNvPr id="8" name="タイトル 1"/>
          <p:cNvSpPr txBox="1">
            <a:spLocks/>
          </p:cNvSpPr>
          <p:nvPr/>
        </p:nvSpPr>
        <p:spPr bwMode="auto">
          <a:xfrm>
            <a:off x="2244" y="0"/>
            <a:ext cx="9144000" cy="706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sz="4000" dirty="0" smtClean="0">
                <a:solidFill>
                  <a:schemeClr val="bg1"/>
                </a:solidFill>
                <a:effectLst>
                  <a:outerShdw blurRad="38100" dist="38100" dir="2700000" algn="tl">
                    <a:srgbClr val="000000">
                      <a:alpha val="43137"/>
                    </a:srgbClr>
                  </a:outerShdw>
                </a:effectLst>
              </a:rPr>
              <a:t>環境省　支援事業への協力</a:t>
            </a:r>
          </a:p>
        </p:txBody>
      </p:sp>
      <p:sp>
        <p:nvSpPr>
          <p:cNvPr id="2" name="正方形/長方形 1"/>
          <p:cNvSpPr/>
          <p:nvPr/>
        </p:nvSpPr>
        <p:spPr>
          <a:xfrm>
            <a:off x="351313" y="3140968"/>
            <a:ext cx="8424936" cy="3323987"/>
          </a:xfrm>
          <a:prstGeom prst="rect">
            <a:avLst/>
          </a:prstGeom>
          <a:solidFill>
            <a:schemeClr val="accent2">
              <a:lumMod val="40000"/>
              <a:lumOff val="60000"/>
            </a:schemeClr>
          </a:solidFill>
        </p:spPr>
        <p:txBody>
          <a:bodyPr wrap="square">
            <a:spAutoFit/>
          </a:bodyPr>
          <a:lstStyle/>
          <a:p>
            <a:r>
              <a:rPr lang="ja-JP" altLang="en-US" sz="2400" dirty="0" smtClean="0"/>
              <a:t>　先行的</a:t>
            </a:r>
            <a:r>
              <a:rPr lang="ja-JP" altLang="en-US" sz="2400" dirty="0"/>
              <a:t>な適応の取組を実施している地方公共団体において気候変動影響評価の実施や適応計画の策定を支援するモデル事業を行う。</a:t>
            </a:r>
          </a:p>
          <a:p>
            <a:r>
              <a:rPr lang="ja-JP" altLang="en-US" sz="2400" dirty="0" smtClean="0"/>
              <a:t>　また</a:t>
            </a:r>
            <a:r>
              <a:rPr lang="ja-JP" altLang="en-US" sz="2400" dirty="0"/>
              <a:t>、モデル事業を通じて得られた知見をもとに適応計画の策定手順や課題等を整理してガイドラインを策定し、他の地方公共団体への展開を図る</a:t>
            </a:r>
            <a:r>
              <a:rPr lang="ja-JP" altLang="en-US" sz="2400" dirty="0" smtClean="0"/>
              <a:t>。</a:t>
            </a:r>
            <a:endParaRPr lang="en-US" altLang="ja-JP" sz="2400" dirty="0" smtClean="0"/>
          </a:p>
          <a:p>
            <a:endParaRPr lang="en-US" altLang="ja-JP" dirty="0" smtClean="0"/>
          </a:p>
          <a:p>
            <a:r>
              <a:rPr lang="ja-JP" altLang="en-US" sz="2400" dirty="0"/>
              <a:t>－ 「気候変動の影響への適応計画</a:t>
            </a:r>
            <a:r>
              <a:rPr lang="ja-JP" altLang="en-US" sz="2400" dirty="0" smtClean="0"/>
              <a:t>」（</a:t>
            </a:r>
            <a:r>
              <a:rPr lang="en-US" altLang="ja-JP" sz="2400" dirty="0" smtClean="0"/>
              <a:t>H27.11.27</a:t>
            </a:r>
            <a:r>
              <a:rPr lang="ja-JP" altLang="en-US" sz="2400" dirty="0"/>
              <a:t>閣議決定）</a:t>
            </a:r>
            <a:endParaRPr lang="en-US" altLang="ja-JP" sz="2400" dirty="0" smtClean="0"/>
          </a:p>
          <a:p>
            <a:r>
              <a:rPr lang="ja-JP" altLang="en-US" sz="2400" dirty="0" smtClean="0"/>
              <a:t> 第３部 第３章   </a:t>
            </a:r>
            <a:r>
              <a:rPr lang="ja-JP" altLang="en-US" sz="2400" dirty="0"/>
              <a:t>地域での適応の推進に関する基盤的</a:t>
            </a:r>
            <a:r>
              <a:rPr lang="ja-JP" altLang="en-US" sz="2400" dirty="0" smtClean="0"/>
              <a:t>施策より－</a:t>
            </a:r>
            <a:endParaRPr lang="ja-JP" altLang="en-US" sz="2400" dirty="0"/>
          </a:p>
        </p:txBody>
      </p:sp>
      <p:sp>
        <p:nvSpPr>
          <p:cNvPr id="9" name="スライド番号プレースホルダ 2"/>
          <p:cNvSpPr>
            <a:spLocks noGrp="1"/>
          </p:cNvSpPr>
          <p:nvPr>
            <p:ph type="sldNum" sz="quarter" idx="12"/>
          </p:nvPr>
        </p:nvSpPr>
        <p:spPr bwMode="auto">
          <a:xfrm>
            <a:off x="7010400" y="6597650"/>
            <a:ext cx="21336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ct val="20000"/>
              </a:spcBef>
              <a:buClr>
                <a:srgbClr val="826285"/>
              </a:buClr>
              <a:buSzPct val="60000"/>
              <a:buFont typeface="Wingdings" pitchFamily="2" charset="2"/>
              <a:buChar char="u"/>
              <a:defRPr kumimoji="1" sz="3200">
                <a:solidFill>
                  <a:schemeClr val="tx2"/>
                </a:solidFill>
                <a:latin typeface="Century Schoolbook" pitchFamily="18" charset="0"/>
                <a:ea typeface="ＭＳ Ｐ明朝" charset="-128"/>
              </a:defRPr>
            </a:lvl1pPr>
            <a:lvl2pPr marL="742950" indent="-285750" eaLnBrk="0" hangingPunct="0">
              <a:spcBef>
                <a:spcPct val="20000"/>
              </a:spcBef>
              <a:buClr>
                <a:srgbClr val="898995"/>
              </a:buClr>
              <a:buSzPct val="55000"/>
              <a:buFont typeface="Wingdings" pitchFamily="2" charset="2"/>
              <a:buChar char="u"/>
              <a:defRPr kumimoji="1" sz="2800">
                <a:solidFill>
                  <a:schemeClr val="tx2"/>
                </a:solidFill>
                <a:latin typeface="Century Schoolbook" pitchFamily="18" charset="0"/>
                <a:ea typeface="ＭＳ Ｐ明朝" charset="-128"/>
              </a:defRPr>
            </a:lvl2pPr>
            <a:lvl3pPr marL="1143000" indent="-228600" eaLnBrk="0" hangingPunct="0">
              <a:spcBef>
                <a:spcPct val="20000"/>
              </a:spcBef>
              <a:buClr>
                <a:srgbClr val="906351"/>
              </a:buClr>
              <a:buSzPct val="55000"/>
              <a:buFont typeface="Wingdings" pitchFamily="2" charset="2"/>
              <a:buChar char="u"/>
              <a:defRPr kumimoji="1" sz="2400">
                <a:solidFill>
                  <a:schemeClr val="tx2"/>
                </a:solidFill>
                <a:latin typeface="Century Schoolbook" pitchFamily="18" charset="0"/>
                <a:ea typeface="ＭＳ Ｐ明朝" charset="-128"/>
              </a:defRPr>
            </a:lvl3pPr>
            <a:lvl4pPr marL="1600200" indent="-228600" eaLnBrk="0" hangingPunct="0">
              <a:spcBef>
                <a:spcPct val="20000"/>
              </a:spcBef>
              <a:buClr>
                <a:srgbClr val="708B7E"/>
              </a:buClr>
              <a:buSzPct val="50000"/>
              <a:buFont typeface="Wingdings" pitchFamily="2" charset="2"/>
              <a:buChar char="u"/>
              <a:defRPr kumimoji="1" sz="2000">
                <a:solidFill>
                  <a:schemeClr val="tx2"/>
                </a:solidFill>
                <a:latin typeface="Century Schoolbook" pitchFamily="18" charset="0"/>
                <a:ea typeface="ＭＳ Ｐ明朝" charset="-128"/>
              </a:defRPr>
            </a:lvl4pPr>
            <a:lvl5pPr marL="2057400" indent="-228600" eaLnBrk="0" hangingPunct="0">
              <a:spcBef>
                <a:spcPct val="20000"/>
              </a:spcBef>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5pPr>
            <a:lvl6pPr marL="25146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6pPr>
            <a:lvl7pPr marL="29718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7pPr>
            <a:lvl8pPr marL="34290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8pPr>
            <a:lvl9pPr marL="3886200" indent="-22860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Century Schoolbook" pitchFamily="18" charset="0"/>
                <a:ea typeface="ＭＳ Ｐ明朝" charset="-128"/>
              </a:defRPr>
            </a:lvl9pPr>
          </a:lstStyle>
          <a:p>
            <a:pPr eaLnBrk="1" hangingPunct="1">
              <a:spcBef>
                <a:spcPct val="0"/>
              </a:spcBef>
              <a:buClrTx/>
              <a:buSzTx/>
              <a:buFontTx/>
              <a:buNone/>
            </a:pPr>
            <a:fld id="{9DAF642C-21FA-457D-96F3-A284BD825979}" type="slidenum">
              <a:rPr lang="en-US" altLang="ja-JP" sz="1400" smtClean="0">
                <a:solidFill>
                  <a:srgbClr val="000000"/>
                </a:solidFill>
                <a:latin typeface="Verdana" pitchFamily="34" charset="0"/>
                <a:ea typeface="ＭＳ Ｐゴシック" charset="-128"/>
              </a:rPr>
              <a:pPr eaLnBrk="1" hangingPunct="1">
                <a:spcBef>
                  <a:spcPct val="0"/>
                </a:spcBef>
                <a:buClrTx/>
                <a:buSzTx/>
                <a:buFontTx/>
                <a:buNone/>
              </a:pPr>
              <a:t>9</a:t>
            </a:fld>
            <a:endParaRPr lang="en-US" altLang="ja-JP" sz="1400" dirty="0" smtClean="0">
              <a:solidFill>
                <a:srgbClr val="000000"/>
              </a:solidFill>
              <a:latin typeface="Verdana" pitchFamily="34" charset="0"/>
              <a:ea typeface="ＭＳ Ｐゴシック" charset="-128"/>
            </a:endParaRPr>
          </a:p>
        </p:txBody>
      </p:sp>
    </p:spTree>
    <p:extLst>
      <p:ext uri="{BB962C8B-B14F-4D97-AF65-F5344CB8AC3E}">
        <p14:creationId xmlns:p14="http://schemas.microsoft.com/office/powerpoint/2010/main" val="4235529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579</Words>
  <Application>Microsoft Office PowerPoint</Application>
  <PresentationFormat>画面に合わせる (4:3)</PresentationFormat>
  <Paragraphs>78</Paragraphs>
  <Slides>12</Slides>
  <Notes>11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気候変動対策に関連した データ提供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おわり</vt:lpstr>
    </vt:vector>
  </TitlesOfParts>
  <Company>気象庁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気候変動対策に関連した気候データの提供</dc:title>
  <dc:creator>気象庁</dc:creator>
  <cp:lastModifiedBy>fukui</cp:lastModifiedBy>
  <cp:revision>237</cp:revision>
  <cp:lastPrinted>2016-03-08T10:48:26Z</cp:lastPrinted>
  <dcterms:created xsi:type="dcterms:W3CDTF">2016-03-01T01:03:02Z</dcterms:created>
  <dcterms:modified xsi:type="dcterms:W3CDTF">2016-03-25T01:05:46Z</dcterms:modified>
</cp:coreProperties>
</file>