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8" r:id="rId3"/>
    <p:sldId id="286" r:id="rId4"/>
    <p:sldId id="274" r:id="rId5"/>
    <p:sldId id="283" r:id="rId6"/>
    <p:sldId id="261" r:id="rId7"/>
    <p:sldId id="262" r:id="rId8"/>
    <p:sldId id="276" r:id="rId9"/>
    <p:sldId id="268" r:id="rId10"/>
    <p:sldId id="285" r:id="rId11"/>
    <p:sldId id="275" r:id="rId12"/>
    <p:sldId id="288" r:id="rId13"/>
    <p:sldId id="282" r:id="rId14"/>
    <p:sldId id="264" r:id="rId15"/>
    <p:sldId id="267" r:id="rId16"/>
    <p:sldId id="289" r:id="rId17"/>
    <p:sldId id="279" r:id="rId18"/>
    <p:sldId id="273" r:id="rId19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16" autoAdjust="0"/>
  </p:normalViewPr>
  <p:slideViewPr>
    <p:cSldViewPr showGuides="1">
      <p:cViewPr varScale="1">
        <p:scale>
          <a:sx n="77" d="100"/>
          <a:sy n="77" d="100"/>
        </p:scale>
        <p:origin x="-102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CE649-50FE-4B57-A58E-DDE27F713121}" type="datetimeFigureOut">
              <a:rPr kumimoji="1" lang="ja-JP" altLang="en-US" smtClean="0"/>
              <a:t>2016/4/1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83028-A751-4CE1-8779-977361C83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40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２位</a:t>
            </a:r>
            <a:r>
              <a:rPr kumimoji="1" lang="ja-JP" altLang="en-US" dirty="0" smtClean="0"/>
              <a:t>の記録は</a:t>
            </a:r>
            <a:r>
              <a:rPr kumimoji="1" lang="en-US" altLang="ja-JP" dirty="0" smtClean="0"/>
              <a:t>14.5</a:t>
            </a:r>
            <a:r>
              <a:rPr kumimoji="1" lang="ja-JP" altLang="en-US" dirty="0" smtClean="0"/>
              <a:t>℃（</a:t>
            </a:r>
            <a:r>
              <a:rPr kumimoji="1" lang="en-US" altLang="ja-JP" dirty="0" smtClean="0"/>
              <a:t>1939/05/10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972B9-5D8F-4AD0-A37F-F3034A1C492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790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65C34-334B-4111-B803-F69FB3B9B3A1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007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下層雲の重要性について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3028-A751-4CE1-8779-977361C837A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08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MGDSST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Merged satellite and in situ data Global Daily</a:t>
            </a:r>
            <a:r>
              <a:rPr kumimoji="1" lang="en-US" altLang="ja-JP" baseline="0" dirty="0" smtClean="0"/>
              <a:t> SST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3028-A751-4CE1-8779-977361C837A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23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色が濃い（暗い）</a:t>
            </a:r>
            <a:r>
              <a:rPr kumimoji="1" lang="ja-JP" altLang="en-US" dirty="0" err="1" smtClean="0"/>
              <a:t>ほど</a:t>
            </a:r>
            <a:r>
              <a:rPr kumimoji="1" lang="ja-JP" altLang="en-US" dirty="0" smtClean="0"/>
              <a:t>低い（</a:t>
            </a:r>
            <a:r>
              <a:rPr kumimoji="1" lang="en-US" altLang="ja-JP" dirty="0" smtClean="0"/>
              <a:t>200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250</a:t>
            </a:r>
            <a:r>
              <a:rPr kumimoji="1" lang="ja-JP" altLang="en-US" dirty="0" smtClean="0"/>
              <a:t>→</a:t>
            </a:r>
            <a:r>
              <a:rPr kumimoji="1" lang="en-US" altLang="ja-JP" dirty="0" smtClean="0"/>
              <a:t>300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3028-A751-4CE1-8779-977361C837A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23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地形に衝突しなかった流跡線のみ描画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3028-A751-4CE1-8779-977361C837A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7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両者とも、山を下りる（越える）過程での断熱昇温の効果は（相対的に）どのくらい？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3028-A751-4CE1-8779-977361C837A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8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MGDSST: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AVHRR+AMSER-E+In-situ</a:t>
            </a:r>
            <a:r>
              <a:rPr kumimoji="1" lang="en-US" altLang="ja-JP" baseline="0" dirty="0" smtClean="0"/>
              <a:t>(0.25)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83028-A751-4CE1-8779-977361C837A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74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2143-42AD-4A33-8A81-F7534EFAA074}" type="datetimeFigureOut">
              <a:rPr kumimoji="1" lang="ja-JP" altLang="en-US" smtClean="0"/>
              <a:t>2016/4/1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39AD4-D39E-4C2A-BE70-64F5DFB23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7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solidFill>
            <a:schemeClr val="tx1"/>
          </a:solidFill>
          <a:ln w="28575">
            <a:noFill/>
          </a:ln>
        </p:spPr>
        <p:txBody>
          <a:bodyPr>
            <a:normAutofit/>
          </a:bodyPr>
          <a:lstStyle>
            <a:lvl1pPr>
              <a:defRPr sz="3200" i="1">
                <a:solidFill>
                  <a:schemeClr val="bg1"/>
                </a:solidFill>
              </a:defRPr>
            </a:lvl1pPr>
          </a:lstStyle>
          <a:p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8363017" y="648866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4F9AB89-55DF-4983-B96B-4A0F61CDEACE}" type="slidenum">
              <a:rPr kumimoji="1" lang="ja-JP" altLang="en-US" smtClean="0">
                <a:solidFill>
                  <a:schemeClr val="tx1"/>
                </a:solidFill>
              </a:rPr>
              <a:t>‹#›</a:t>
            </a:fld>
            <a:r>
              <a:rPr kumimoji="1" lang="en-US" altLang="ja-JP" dirty="0" smtClean="0">
                <a:solidFill>
                  <a:schemeClr val="tx1"/>
                </a:solidFill>
              </a:rPr>
              <a:t>/18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A8E8-BC73-42F7-A662-5262813DCE49}" type="datetimeFigureOut">
              <a:rPr kumimoji="1" lang="ja-JP" altLang="en-US" smtClean="0"/>
              <a:t>2016/4/1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7B3C-0FF3-4149-83DE-5E002AE9C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solidFill>
            <a:schemeClr val="tx1"/>
          </a:solidFill>
          <a:ln w="28575">
            <a:noFill/>
          </a:ln>
        </p:spPr>
        <p:txBody>
          <a:bodyPr>
            <a:normAutofit/>
          </a:bodyPr>
          <a:lstStyle>
            <a:lvl1pPr>
              <a:defRPr sz="3200" i="1">
                <a:solidFill>
                  <a:schemeClr val="bg1"/>
                </a:solidFill>
              </a:defRPr>
            </a:lvl1pPr>
          </a:lstStyle>
          <a:p>
            <a:endParaRPr kumimoji="1" lang="ja-JP" altLang="en-US" sz="3200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720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70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A8E8-BC73-42F7-A662-5262813DCE49}" type="datetimeFigureOut">
              <a:rPr kumimoji="1" lang="ja-JP" altLang="en-US" smtClean="0"/>
              <a:t>2016/4/1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17B3C-0FF3-4149-83DE-5E002AE9C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solidFill>
            <a:srgbClr val="006600"/>
          </a:solidFill>
          <a:ln w="28575">
            <a:noFill/>
          </a:ln>
        </p:spPr>
        <p:txBody>
          <a:bodyPr>
            <a:normAutofit/>
          </a:bodyPr>
          <a:lstStyle>
            <a:lvl1pPr>
              <a:defRPr sz="3200" i="1">
                <a:solidFill>
                  <a:schemeClr val="bg1"/>
                </a:solidFill>
              </a:defRPr>
            </a:lvl1pPr>
          </a:lstStyle>
          <a:p>
            <a:endParaRPr kumimoji="1" lang="ja-JP" altLang="en-US" sz="3200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720000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5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02143-42AD-4A33-8A81-F7534EFAA074}" type="datetimeFigureOut">
              <a:rPr kumimoji="1" lang="ja-JP" altLang="en-US" smtClean="0"/>
              <a:t>2016/4/1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9AD4-D39E-4C2A-BE70-64F5DFB23A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3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09" r:id="rId3"/>
    <p:sldLayoutId id="214748371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日の仙台山形の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気温差について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東北大学流体地球物理学講座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修士</a:t>
            </a:r>
            <a:r>
              <a:rPr lang="en-US" altLang="ja-JP" dirty="0">
                <a:solidFill>
                  <a:schemeClr val="tx1"/>
                </a:solidFill>
              </a:rPr>
              <a:t>1</a:t>
            </a:r>
            <a:r>
              <a:rPr lang="ja-JP" altLang="en-US" dirty="0" smtClean="0">
                <a:solidFill>
                  <a:schemeClr val="tx1"/>
                </a:solidFill>
              </a:rPr>
              <a:t>年　岩場遊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00328" y="1371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2016</a:t>
            </a:r>
            <a:r>
              <a:rPr lang="en-US" altLang="ja-JP" dirty="0" smtClean="0"/>
              <a:t>.3</a:t>
            </a:r>
            <a:r>
              <a:rPr kumimoji="1" lang="en-US" altLang="ja-JP" dirty="0" smtClean="0"/>
              <a:t>/10</a:t>
            </a:r>
            <a:r>
              <a:rPr kumimoji="1" lang="ja-JP" altLang="en-US" dirty="0" smtClean="0"/>
              <a:t>　ヤマセ研究会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4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流跡線解析結果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" y="5095848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lang="en-US" altLang="ja-JP" dirty="0" smtClean="0"/>
              <a:t>15</a:t>
            </a:r>
            <a:r>
              <a:rPr lang="ja-JP" altLang="en-US" dirty="0" smtClean="0"/>
              <a:t>時に到達した流跡線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色が濃い線ほど低い高度に到達したことを示す</a:t>
            </a:r>
            <a:endParaRPr kumimoji="1" lang="ja-JP" altLang="en-US" dirty="0"/>
          </a:p>
        </p:txBody>
      </p:sp>
      <p:pic>
        <p:nvPicPr>
          <p:cNvPr id="4" name="Picture 3" descr="J:\発表資料\NHM技術検討会\m8s_051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6" y="828000"/>
            <a:ext cx="4752528" cy="42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994572" y="2853490"/>
            <a:ext cx="4161896" cy="163121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仙台：経路は概ね一致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東の海上から到達</a:t>
            </a:r>
            <a:endParaRPr lang="en-US" altLang="ja-JP" sz="2000" dirty="0"/>
          </a:p>
          <a:p>
            <a:r>
              <a:rPr lang="ja-JP" altLang="en-US" sz="2000" dirty="0" smtClean="0"/>
              <a:t>山形：大きく分けて</a:t>
            </a:r>
            <a:r>
              <a:rPr lang="en-US" altLang="ja-JP" sz="2000" dirty="0" smtClean="0"/>
              <a:t>2</a:t>
            </a:r>
            <a:r>
              <a:rPr lang="ja-JP" altLang="en-US" sz="2000" dirty="0"/>
              <a:t>パターン</a:t>
            </a:r>
            <a:r>
              <a:rPr lang="ja-JP" altLang="en-US" sz="2000" dirty="0" smtClean="0"/>
              <a:t>の経路</a:t>
            </a:r>
            <a:endParaRPr lang="en-US" altLang="ja-JP" sz="2000" dirty="0" smtClean="0"/>
          </a:p>
          <a:p>
            <a:r>
              <a:rPr lang="ja-JP" altLang="en-US" sz="2000" dirty="0" smtClean="0"/>
              <a:t>　　　　①浜通りから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　　②中通りから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2040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発表資料\NHM技術検討会\YG_m8s_200_051315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234" y="4158675"/>
            <a:ext cx="2124000" cy="168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J:\発表資料\NHM技術検討会\Sec_YG_m8s_300_051315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" y="1539122"/>
            <a:ext cx="24407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発表資料\NHM技術検討会\Sec_YG_m8s_200_05131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34" y="1522151"/>
            <a:ext cx="244078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山形に</a:t>
            </a:r>
            <a:r>
              <a:rPr lang="ja-JP" altLang="en-US" dirty="0" smtClean="0"/>
              <a:t>到達した流</a:t>
            </a:r>
            <a:r>
              <a:rPr lang="ja-JP" altLang="en-US" dirty="0"/>
              <a:t>跡線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3737" y="3855858"/>
            <a:ext cx="649537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50"/>
                </a:solidFill>
              </a:rPr>
              <a:t>温位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 rot="19901870">
            <a:off x="6299647" y="4718291"/>
            <a:ext cx="374657" cy="395913"/>
          </a:xfrm>
          <a:prstGeom prst="rightArrow">
            <a:avLst>
              <a:gd name="adj1" fmla="val 33782"/>
              <a:gd name="adj2" fmla="val 58587"/>
            </a:avLst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06005" y="5866061"/>
            <a:ext cx="5158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時に到達した空気塊の流跡線</a:t>
            </a:r>
            <a:r>
              <a:rPr lang="ja-JP" altLang="en-US" dirty="0"/>
              <a:t>と</a:t>
            </a:r>
            <a:r>
              <a:rPr kumimoji="1" lang="ja-JP" altLang="en-US" dirty="0" smtClean="0"/>
              <a:t>断面図</a:t>
            </a:r>
            <a:endParaRPr kumimoji="1" lang="en-US" altLang="ja-JP" dirty="0" smtClean="0"/>
          </a:p>
          <a:p>
            <a:r>
              <a:rPr lang="ja-JP" altLang="en-US" dirty="0" smtClean="0"/>
              <a:t>　　  左：山形</a:t>
            </a:r>
            <a:r>
              <a:rPr lang="en-US" altLang="ja-JP" dirty="0" smtClean="0"/>
              <a:t>300 m</a:t>
            </a:r>
            <a:r>
              <a:rPr lang="ja-JP" altLang="en-US" dirty="0" smtClean="0"/>
              <a:t>　</a:t>
            </a:r>
            <a:r>
              <a:rPr lang="ja-JP" altLang="en-US" dirty="0"/>
              <a:t>右</a:t>
            </a:r>
            <a:r>
              <a:rPr kumimoji="1" lang="ja-JP" altLang="en-US" dirty="0" smtClean="0"/>
              <a:t>：山形</a:t>
            </a:r>
            <a:r>
              <a:rPr kumimoji="1" lang="en-US" altLang="ja-JP" dirty="0" smtClean="0"/>
              <a:t>200 m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40597" y="2754999"/>
            <a:ext cx="1723549" cy="707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上空の</a:t>
            </a:r>
            <a:r>
              <a:rPr lang="ja-JP" altLang="en-US" sz="2000" dirty="0" smtClean="0">
                <a:solidFill>
                  <a:schemeClr val="bg1"/>
                </a:solidFill>
              </a:rPr>
              <a:t>高</a:t>
            </a:r>
            <a:r>
              <a:rPr lang="ja-JP" altLang="en-US" sz="2000" dirty="0">
                <a:solidFill>
                  <a:schemeClr val="bg1"/>
                </a:solidFill>
              </a:rPr>
              <a:t>温</a:t>
            </a:r>
            <a:r>
              <a:rPr lang="ja-JP" altLang="en-US" sz="2000" dirty="0" smtClean="0">
                <a:solidFill>
                  <a:schemeClr val="bg1"/>
                </a:solidFill>
              </a:rPr>
              <a:t>位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空気の下降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00810" y="2616499"/>
            <a:ext cx="2202847" cy="10156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地表付近の冷たい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</a:rPr>
              <a:t>空気の</a:t>
            </a:r>
            <a:r>
              <a:rPr lang="ja-JP" altLang="en-US" sz="2000" dirty="0" smtClean="0">
                <a:solidFill>
                  <a:schemeClr val="bg1"/>
                </a:solidFill>
              </a:rPr>
              <a:t>日射</a:t>
            </a:r>
            <a:r>
              <a:rPr lang="ja-JP" altLang="en-US" sz="2000" dirty="0">
                <a:solidFill>
                  <a:schemeClr val="bg1"/>
                </a:solidFill>
              </a:rPr>
              <a:t>に</a:t>
            </a:r>
            <a:r>
              <a:rPr lang="ja-JP" altLang="en-US" sz="2000" dirty="0" smtClean="0">
                <a:solidFill>
                  <a:schemeClr val="bg1"/>
                </a:solidFill>
              </a:rPr>
              <a:t>よる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急速な加熱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J:\発表資料\NHM技術検討会\YG_m8s_300_051315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90" y="4158675"/>
            <a:ext cx="2123244" cy="168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763737" y="1695646"/>
            <a:ext cx="1579278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流</a:t>
            </a:r>
            <a:r>
              <a:rPr lang="ja-JP" altLang="en-US" b="1" dirty="0">
                <a:solidFill>
                  <a:srgbClr val="0070C0"/>
                </a:solidFill>
              </a:rPr>
              <a:t>跡</a:t>
            </a:r>
            <a:r>
              <a:rPr lang="ja-JP" altLang="en-US" b="1" dirty="0" smtClean="0">
                <a:solidFill>
                  <a:srgbClr val="0070C0"/>
                </a:solidFill>
              </a:rPr>
              <a:t>線の高度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12408" y="3855858"/>
            <a:ext cx="649537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B050"/>
                </a:solidFill>
              </a:rPr>
              <a:t>温位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12408" y="1695646"/>
            <a:ext cx="1579278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流</a:t>
            </a:r>
            <a:r>
              <a:rPr lang="ja-JP" altLang="en-US" b="1" dirty="0">
                <a:solidFill>
                  <a:srgbClr val="0070C0"/>
                </a:solidFill>
              </a:rPr>
              <a:t>跡</a:t>
            </a:r>
            <a:r>
              <a:rPr lang="ja-JP" altLang="en-US" b="1" dirty="0" smtClean="0">
                <a:solidFill>
                  <a:srgbClr val="0070C0"/>
                </a:solidFill>
              </a:rPr>
              <a:t>線の高度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504" y="827420"/>
            <a:ext cx="6030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/>
              <a:t>流跡線</a:t>
            </a:r>
            <a:r>
              <a:rPr lang="ja-JP" altLang="en-US" sz="2000" dirty="0" smtClean="0"/>
              <a:t>の鉛直方向の軌跡と軌跡に沿った温位変化</a:t>
            </a:r>
            <a:endParaRPr kumimoji="1" lang="en-US" altLang="ja-JP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9673" y="1326314"/>
            <a:ext cx="81785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中通り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03697" y="1326314"/>
            <a:ext cx="81785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浜通り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仙台に到達した流跡線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11931" y="2686279"/>
            <a:ext cx="3012363" cy="13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solidFill>
                  <a:schemeClr val="bg1"/>
                </a:solidFill>
              </a:rPr>
              <a:t>海上で温位はほぼ一定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>
                <a:solidFill>
                  <a:schemeClr val="bg1"/>
                </a:solidFill>
              </a:rPr>
              <a:t>地上</a:t>
            </a:r>
            <a:r>
              <a:rPr lang="ja-JP" altLang="en-US" sz="2000" dirty="0" smtClean="0">
                <a:solidFill>
                  <a:schemeClr val="bg1"/>
                </a:solidFill>
              </a:rPr>
              <a:t>気温＞</a:t>
            </a:r>
            <a:r>
              <a:rPr lang="en-US" altLang="ja-JP" sz="2000" dirty="0" smtClean="0">
                <a:solidFill>
                  <a:schemeClr val="bg1"/>
                </a:solidFill>
              </a:rPr>
              <a:t>SST</a:t>
            </a:r>
            <a:r>
              <a:rPr lang="ja-JP" altLang="en-US" sz="2000" dirty="0" smtClean="0">
                <a:solidFill>
                  <a:schemeClr val="bg1"/>
                </a:solidFill>
              </a:rPr>
              <a:t>のとき、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顕熱フラックス負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　⇒　</a:t>
            </a:r>
            <a:r>
              <a:rPr lang="en-US" altLang="ja-JP" sz="2000" dirty="0" smtClean="0">
                <a:solidFill>
                  <a:schemeClr val="bg1"/>
                </a:solidFill>
              </a:rPr>
              <a:t>SST</a:t>
            </a:r>
            <a:r>
              <a:rPr lang="ja-JP" altLang="en-US" sz="2000" dirty="0" smtClean="0">
                <a:solidFill>
                  <a:schemeClr val="bg1"/>
                </a:solidFill>
              </a:rPr>
              <a:t>の拘束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J:\発表資料\NHM技術検討会\Sec_SD_m8s_200_0513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8" y="827999"/>
            <a:ext cx="50838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22217" y="5867999"/>
            <a:ext cx="505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時に到達した空気塊の流跡線</a:t>
            </a:r>
            <a:r>
              <a:rPr lang="ja-JP" altLang="en-US" dirty="0"/>
              <a:t>と</a:t>
            </a:r>
            <a:r>
              <a:rPr kumimoji="1" lang="ja-JP" altLang="en-US" dirty="0" smtClean="0"/>
              <a:t>断面図</a:t>
            </a:r>
            <a:endParaRPr lang="en-US" altLang="ja-JP" dirty="0"/>
          </a:p>
          <a:p>
            <a:r>
              <a:rPr kumimoji="1" lang="ja-JP" altLang="en-US" dirty="0" smtClean="0"/>
              <a:t>　　  （仙台</a:t>
            </a:r>
            <a:r>
              <a:rPr kumimoji="1" lang="en-US" altLang="ja-JP" dirty="0" smtClean="0"/>
              <a:t>200 m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29424" y="1055395"/>
            <a:ext cx="1579278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流</a:t>
            </a:r>
            <a:r>
              <a:rPr lang="ja-JP" altLang="en-US" b="1" dirty="0">
                <a:solidFill>
                  <a:srgbClr val="0070C0"/>
                </a:solidFill>
              </a:rPr>
              <a:t>跡</a:t>
            </a:r>
            <a:r>
              <a:rPr lang="ja-JP" altLang="en-US" b="1" dirty="0" smtClean="0">
                <a:solidFill>
                  <a:srgbClr val="0070C0"/>
                </a:solidFill>
              </a:rPr>
              <a:t>線の高度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7017" y="3520644"/>
            <a:ext cx="1463862" cy="646331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赤：地上気温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青：</a:t>
            </a:r>
            <a:r>
              <a:rPr lang="en-US" altLang="ja-JP" b="1" dirty="0" smtClean="0">
                <a:solidFill>
                  <a:srgbClr val="0070C0"/>
                </a:solidFill>
              </a:rPr>
              <a:t>SST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1920" y="1055395"/>
            <a:ext cx="649537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00B050"/>
                </a:solidFill>
              </a:rPr>
              <a:t>温位</a:t>
            </a:r>
            <a:endParaRPr lang="en-US" altLang="ja-JP" b="1" dirty="0" smtClean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51920" y="3520645"/>
            <a:ext cx="1938351" cy="646331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赤：潜熱フラックス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青：</a:t>
            </a:r>
            <a:r>
              <a:rPr lang="ja-JP" altLang="en-US" b="1" dirty="0">
                <a:solidFill>
                  <a:srgbClr val="0070C0"/>
                </a:solidFill>
              </a:rPr>
              <a:t>顕熱フラックス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上空の温位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5473" y="4428000"/>
            <a:ext cx="499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日の</a:t>
            </a:r>
            <a:r>
              <a:rPr kumimoji="1" lang="en-US" altLang="ja-JP" dirty="0" smtClean="0"/>
              <a:t>925 </a:t>
            </a:r>
            <a:r>
              <a:rPr kumimoji="1" lang="en-US" altLang="ja-JP" dirty="0" err="1" smtClean="0"/>
              <a:t>hPa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850 </a:t>
            </a:r>
            <a:r>
              <a:rPr kumimoji="1" lang="en-US" altLang="ja-JP" dirty="0" err="1" smtClean="0"/>
              <a:t>hPa</a:t>
            </a:r>
            <a:r>
              <a:rPr kumimoji="1" lang="ja-JP" altLang="en-US" dirty="0" smtClean="0"/>
              <a:t>温位偏差（</a:t>
            </a:r>
            <a:r>
              <a:rPr kumimoji="1" lang="en-US" altLang="ja-JP" dirty="0" smtClean="0"/>
              <a:t>JRA55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 基準：</a:t>
            </a:r>
            <a:r>
              <a:rPr lang="en-US" altLang="ja-JP" dirty="0"/>
              <a:t> 1981-2010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 smtClean="0"/>
              <a:t>月</a:t>
            </a:r>
            <a:r>
              <a:rPr lang="ja-JP" altLang="en-US" dirty="0"/>
              <a:t>平均</a:t>
            </a:r>
            <a:endParaRPr kumimoji="1" lang="en-US" altLang="ja-JP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692265" y="5184989"/>
                <a:ext cx="3794629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東北南部は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2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~4 ℃</m:t>
                    </m:r>
                  </m:oMath>
                </a14:m>
                <a:r>
                  <a:rPr kumimoji="1" lang="ja-JP" altLang="en-US" sz="2000" dirty="0" smtClean="0"/>
                  <a:t>の高温偏差</a:t>
                </a:r>
                <a:endParaRPr kumimoji="1"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⇒　山形の高温に影響</a:t>
                </a:r>
                <a:endParaRPr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オホーツク海は低温偏差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265" y="5184989"/>
                <a:ext cx="3794629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282" t="-4167" r="-1122" b="-773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J:\発表資料\NHM技術検討会\PT_ANOM_850_13MAY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28000"/>
            <a:ext cx="37495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発表資料\NHM技術検討会\PT_ANOM_925_13MAY2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66" y="828000"/>
            <a:ext cx="37495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10994" y="1052736"/>
            <a:ext cx="93474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925 </a:t>
            </a:r>
            <a:r>
              <a:rPr kumimoji="1" lang="en-US" altLang="ja-JP" dirty="0" err="1" smtClean="0"/>
              <a:t>hPa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0032" y="1059267"/>
            <a:ext cx="93474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/>
              <a:t>850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hPa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2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発表資料\NHM技術検討会\Timeseries_Sendai_DSWB-s-sh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35" y="1438052"/>
            <a:ext cx="229064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発表資料\NHM技術検討会\Timeseries_Yamagata_DSWB-s-sh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0" y="1438052"/>
            <a:ext cx="229064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雲の</a:t>
            </a:r>
            <a:r>
              <a:rPr lang="ja-JP" altLang="en-US" dirty="0" smtClean="0"/>
              <a:t>再現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212146" y="4662117"/>
                <a:ext cx="2970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/>
                  <a:t>図</a:t>
                </a:r>
                <a:r>
                  <a:rPr lang="ja-JP" altLang="en-US" dirty="0"/>
                  <a:t>　</a:t>
                </a:r>
                <a:r>
                  <a:rPr lang="ja-JP" altLang="en-US" dirty="0" smtClean="0"/>
                  <a:t>下向き</a:t>
                </a:r>
                <a:r>
                  <a:rPr lang="ja-JP" altLang="en-US" dirty="0"/>
                  <a:t>短波放射</a:t>
                </a:r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/>
                      </a:rPr>
                      <m:t>W</m:t>
                    </m:r>
                    <m:r>
                      <a:rPr lang="en-US" altLang="ja-JP" b="0" i="0" smtClean="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altLang="ja-JP" b="0" i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dirty="0" smtClean="0"/>
                  <a:t>]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6" y="4662117"/>
                <a:ext cx="297062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848" t="-13333" r="-102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2454796" y="1813898"/>
            <a:ext cx="1332416" cy="646331"/>
          </a:xfrm>
          <a:prstGeom prst="rect">
            <a:avLst/>
          </a:prstGeom>
          <a:solidFill>
            <a:srgbClr val="DDDDDD">
              <a:alpha val="8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黒：</a:t>
            </a:r>
            <a:r>
              <a:rPr kumimoji="1" lang="en-US" altLang="ja-JP" b="1" dirty="0" smtClean="0">
                <a:latin typeface="+mn-ea"/>
              </a:rPr>
              <a:t>NHM</a:t>
            </a:r>
          </a:p>
          <a:p>
            <a:r>
              <a:rPr lang="ja-JP" altLang="en-US" b="1" dirty="0" smtClean="0">
                <a:solidFill>
                  <a:srgbClr val="0070C0"/>
                </a:solidFill>
                <a:latin typeface="+mn-ea"/>
              </a:rPr>
              <a:t>青：</a:t>
            </a:r>
            <a:r>
              <a:rPr lang="ja-JP" altLang="en-US" b="1" dirty="0">
                <a:solidFill>
                  <a:srgbClr val="0070C0"/>
                </a:solidFill>
                <a:latin typeface="+mn-ea"/>
              </a:rPr>
              <a:t>アメダス</a:t>
            </a:r>
            <a:endParaRPr kumimoji="1" lang="ja-JP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12146" y="1444566"/>
            <a:ext cx="6463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山形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502791" y="1438052"/>
            <a:ext cx="6463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仙台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8000" y="828000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ja-JP" altLang="en-US" sz="2400" dirty="0" smtClean="0"/>
              <a:t>仙台の気温が高く予想された原因を調べる</a:t>
            </a:r>
            <a:endParaRPr kumimoji="1" lang="en-US" altLang="ja-JP" sz="2400" dirty="0" smtClean="0"/>
          </a:p>
        </p:txBody>
      </p:sp>
      <p:sp>
        <p:nvSpPr>
          <p:cNvPr id="4" name="四角形吹き出し 3"/>
          <p:cNvSpPr/>
          <p:nvPr/>
        </p:nvSpPr>
        <p:spPr>
          <a:xfrm>
            <a:off x="5149751" y="1853005"/>
            <a:ext cx="3966560" cy="1983262"/>
          </a:xfrm>
          <a:prstGeom prst="wedgeRectCallout">
            <a:avLst>
              <a:gd name="adj1" fmla="val -64537"/>
              <a:gd name="adj2" fmla="val -3020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/>
              <a:t>仙台は</a:t>
            </a:r>
            <a:r>
              <a:rPr kumimoji="1" lang="en-US" altLang="ja-JP" sz="2000" dirty="0" smtClean="0"/>
              <a:t>NHM</a:t>
            </a:r>
            <a:r>
              <a:rPr kumimoji="1" lang="ja-JP" altLang="en-US" sz="2000" dirty="0" smtClean="0"/>
              <a:t>では雲がほとんどない</a:t>
            </a:r>
            <a:endParaRPr kumimoji="1" lang="en-US" altLang="ja-JP" sz="2000" dirty="0" smtClean="0"/>
          </a:p>
          <a:p>
            <a:r>
              <a:rPr lang="ja-JP" altLang="en-US" sz="2000" dirty="0"/>
              <a:t>気温が高くなる原因と考えられる</a:t>
            </a:r>
            <a:endParaRPr lang="en-US" altLang="ja-JP" sz="2000" dirty="0"/>
          </a:p>
          <a:p>
            <a:r>
              <a:rPr lang="ja-JP" altLang="en-US" sz="2000" dirty="0"/>
              <a:t>　　　　↓</a:t>
            </a:r>
            <a:endParaRPr lang="en-US" altLang="ja-JP" sz="2000" dirty="0"/>
          </a:p>
          <a:p>
            <a:r>
              <a:rPr lang="ja-JP" altLang="en-US" sz="2000" dirty="0"/>
              <a:t>雲を増やす感度実験を行い、</a:t>
            </a:r>
            <a:endParaRPr lang="en-US" altLang="ja-JP" sz="2000" dirty="0"/>
          </a:p>
          <a:p>
            <a:r>
              <a:rPr lang="ja-JP" altLang="en-US" sz="2000" dirty="0"/>
              <a:t>雲の影響を</a:t>
            </a:r>
            <a:r>
              <a:rPr lang="ja-JP" altLang="en-US" sz="2000" dirty="0" smtClean="0"/>
              <a:t>評価</a:t>
            </a:r>
            <a:endParaRPr kumimoji="1" lang="ja-JP" altLang="en-US" sz="2000" dirty="0"/>
          </a:p>
        </p:txBody>
      </p:sp>
      <p:pic>
        <p:nvPicPr>
          <p:cNvPr id="13" name="Picture 3" descr="C:\Users\iwaba\Documents\0513\観測・再解析\ひまわり可視\可視_13051315J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09392"/>
            <a:ext cx="29520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2418923" y="6021288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時のひまわり</a:t>
            </a:r>
            <a:r>
              <a:rPr lang="ja-JP" altLang="en-US" dirty="0"/>
              <a:t>可視</a:t>
            </a:r>
            <a:r>
              <a:rPr lang="ja-JP" altLang="en-US" dirty="0" smtClean="0"/>
              <a:t>画像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 （</a:t>
            </a:r>
            <a:r>
              <a:rPr lang="ja-JP" altLang="en-US" dirty="0"/>
              <a:t>再掲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43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J:\発表資料\NHM技術検討会\Timeseries_Sendai_DSWB-sp-sh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57" y="1843083"/>
            <a:ext cx="254516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J:\発表資料\NHM技術検討会\Timeseries_Sendai_CLL-mp-sh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74" y="1843083"/>
            <a:ext cx="23902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J:\発表資料\NHM技術検討会\Timeseries_Sendai_TS-mp-sh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18" y="1843083"/>
            <a:ext cx="23903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雲を増やす感度実験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97861" y="5453168"/>
            <a:ext cx="5343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左：下層雲量　</a:t>
            </a:r>
            <a:r>
              <a:rPr lang="ja-JP" altLang="en-US" dirty="0" smtClean="0"/>
              <a:t>中：下向き短波放射　</a:t>
            </a:r>
            <a:r>
              <a:rPr kumimoji="1" lang="ja-JP" altLang="en-US" dirty="0" smtClean="0"/>
              <a:t>右：地上気温</a:t>
            </a:r>
            <a:endParaRPr kumimoji="1" lang="en-US" altLang="ja-JP" dirty="0" smtClean="0"/>
          </a:p>
          <a:p>
            <a:r>
              <a:rPr lang="ja-JP" altLang="en-US" dirty="0" smtClean="0"/>
              <a:t>　　  黒：</a:t>
            </a:r>
            <a:r>
              <a:rPr lang="en-US" altLang="ja-JP" dirty="0" smtClean="0"/>
              <a:t>CTL</a:t>
            </a:r>
            <a:r>
              <a:rPr lang="ja-JP" altLang="en-US" dirty="0" smtClean="0"/>
              <a:t>　緑：</a:t>
            </a:r>
            <a:r>
              <a:rPr lang="en-US" altLang="ja-JP" dirty="0" smtClean="0"/>
              <a:t>CLD</a:t>
            </a:r>
            <a:r>
              <a:rPr kumimoji="1" lang="ja-JP" altLang="en-US" dirty="0" smtClean="0"/>
              <a:t>　青：</a:t>
            </a:r>
            <a:r>
              <a:rPr lang="ja-JP" altLang="en-US" dirty="0"/>
              <a:t>アメダス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2102244" y="6099912"/>
                <a:ext cx="4923143" cy="70788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>
                    <a:solidFill>
                      <a:schemeClr val="bg1"/>
                    </a:solidFill>
                  </a:rPr>
                  <a:t>下層雲量が</a:t>
                </a:r>
                <a:r>
                  <a:rPr lang="ja-JP" altLang="en-US" sz="2000" dirty="0">
                    <a:solidFill>
                      <a:schemeClr val="bg1"/>
                    </a:solidFill>
                  </a:rPr>
                  <a:t>約</a:t>
                </a:r>
                <a:r>
                  <a:rPr kumimoji="1" lang="en-US" altLang="ja-JP" sz="2000" dirty="0" smtClean="0">
                    <a:solidFill>
                      <a:schemeClr val="bg1"/>
                    </a:solidFill>
                  </a:rPr>
                  <a:t>5</a:t>
                </a:r>
                <a:r>
                  <a:rPr kumimoji="1" lang="ja-JP" altLang="en-US" sz="2000" dirty="0" err="1" smtClean="0">
                    <a:solidFill>
                      <a:schemeClr val="bg1"/>
                    </a:solidFill>
                  </a:rPr>
                  <a:t>まで</a:t>
                </a:r>
                <a:r>
                  <a:rPr kumimoji="1" lang="ja-JP" altLang="en-US" sz="2000" dirty="0" smtClean="0">
                    <a:solidFill>
                      <a:schemeClr val="bg1"/>
                    </a:solidFill>
                  </a:rPr>
                  <a:t>増加</a:t>
                </a:r>
                <a:endParaRPr kumimoji="1" lang="en-US" altLang="ja-JP" sz="20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000" dirty="0" smtClean="0">
                    <a:solidFill>
                      <a:schemeClr val="bg1"/>
                    </a:solidFill>
                  </a:rPr>
                  <a:t>短波放射が小さくなり、気温は約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ja-JP" altLang="en-US" sz="2000" dirty="0" smtClean="0">
                    <a:solidFill>
                      <a:schemeClr val="bg1"/>
                    </a:solidFill>
                  </a:rPr>
                  <a:t>低下</a:t>
                </a:r>
                <a:endParaRPr lang="en-US" altLang="ja-JP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44" y="6099912"/>
                <a:ext cx="4923143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115" t="-6897" r="-743" b="-120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07504" y="827420"/>
                <a:ext cx="903907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ja-JP" altLang="en-US" sz="2000" dirty="0" smtClean="0"/>
                  <a:t>部分凝結スキームの</a:t>
                </a:r>
                <a:r>
                  <a:rPr kumimoji="1" lang="en-US" altLang="ja-JP" sz="2000" dirty="0" smtClean="0"/>
                  <a:t>σ</a:t>
                </a:r>
                <a:r>
                  <a:rPr kumimoji="1" lang="ja-JP" altLang="en-US" sz="2000" dirty="0" smtClean="0"/>
                  <a:t>の値を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/>
                      </a:rPr>
                      <m:t>𝜎</m:t>
                    </m:r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a:rPr lang="ja-JP" altLang="en-US" sz="2000" i="1">
                        <a:latin typeface="Cambria Math"/>
                      </a:rPr>
                      <m:t>𝜎</m:t>
                    </m:r>
                    <m:r>
                      <a:rPr lang="en-US" altLang="ja-JP" sz="2000" i="1">
                        <a:latin typeface="Cambria Math"/>
                      </a:rPr>
                      <m:t>+0.0004</m:t>
                    </m:r>
                    <m:r>
                      <a:rPr lang="ja-JP" altLang="en-US" sz="2000" i="1">
                        <a:latin typeface="Cambria Math"/>
                      </a:rPr>
                      <m:t>として</m:t>
                    </m:r>
                  </m:oMath>
                </a14:m>
                <a:r>
                  <a:rPr kumimoji="1" lang="ja-JP" altLang="en-US" sz="2000" dirty="0" smtClean="0"/>
                  <a:t>雲を増やし（</a:t>
                </a:r>
                <a:r>
                  <a:rPr kumimoji="1" lang="en-US" altLang="ja-JP" sz="2000" dirty="0" smtClean="0"/>
                  <a:t>CLD</a:t>
                </a:r>
                <a:r>
                  <a:rPr kumimoji="1" lang="ja-JP" altLang="en-US" sz="2000" dirty="0" smtClean="0"/>
                  <a:t>）</a:t>
                </a:r>
                <a:r>
                  <a:rPr lang="ja-JP" altLang="en-US" sz="2000" dirty="0" smtClean="0"/>
                  <a:t>、</a:t>
                </a:r>
                <a:r>
                  <a:rPr lang="en-US" altLang="ja-JP" sz="2000" dirty="0" smtClean="0"/>
                  <a:t>CTL</a:t>
                </a:r>
                <a:r>
                  <a:rPr lang="ja-JP" altLang="en-US" sz="2000" dirty="0" smtClean="0"/>
                  <a:t>と比較</a:t>
                </a:r>
                <a:endParaRPr kumimoji="1" lang="en-US" altLang="ja-JP" sz="2000" dirty="0" smtClean="0"/>
              </a:p>
              <a:p>
                <a:r>
                  <a:rPr lang="ja-JP" altLang="en-US" sz="2000" dirty="0" smtClean="0"/>
                  <a:t>　　⇒　下層雲</a:t>
                </a:r>
                <a:r>
                  <a:rPr lang="ja-JP" altLang="en-US" sz="2000" dirty="0"/>
                  <a:t>がほとんど</a:t>
                </a:r>
                <a:r>
                  <a:rPr lang="ja-JP" altLang="en-US" sz="2000" dirty="0" smtClean="0"/>
                  <a:t>なかった</a:t>
                </a:r>
                <a:r>
                  <a:rPr lang="ja-JP" altLang="en-US" sz="2000" dirty="0"/>
                  <a:t>時刻</a:t>
                </a:r>
                <a:r>
                  <a:rPr lang="ja-JP" altLang="en-US" sz="2000" dirty="0" smtClean="0"/>
                  <a:t>でも下層雲量</a:t>
                </a:r>
                <a:r>
                  <a:rPr lang="en-US" altLang="ja-JP" sz="2000" dirty="0"/>
                  <a:t>5</a:t>
                </a:r>
                <a:r>
                  <a:rPr lang="ja-JP" altLang="en-US" sz="2000" dirty="0"/>
                  <a:t>程度まで</a:t>
                </a:r>
                <a:r>
                  <a:rPr lang="ja-JP" altLang="en-US" sz="2000" dirty="0" smtClean="0"/>
                  <a:t>増やすことができた</a:t>
                </a:r>
                <a:endParaRPr lang="en-US" altLang="ja-JP" sz="2000" dirty="0" smtClean="0"/>
              </a:p>
              <a:p>
                <a:r>
                  <a:rPr lang="ja-JP" altLang="en-US" sz="2000" dirty="0" smtClean="0"/>
                  <a:t>　　</a:t>
                </a:r>
                <a:r>
                  <a:rPr lang="en-US" altLang="ja-JP" sz="2000" dirty="0" smtClean="0"/>
                  <a:t>※</a:t>
                </a: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σ</a:t>
                </a:r>
                <a:r>
                  <a:rPr lang="ja-JP" altLang="en-US" sz="2000" dirty="0" smtClean="0"/>
                  <a:t>大 ⇒ 雲量は</a:t>
                </a:r>
                <a:r>
                  <a:rPr lang="en-US" altLang="ja-JP" sz="2000" dirty="0" smtClean="0"/>
                  <a:t>5</a:t>
                </a:r>
                <a:r>
                  <a:rPr lang="ja-JP" altLang="en-US" sz="2000" dirty="0" smtClean="0"/>
                  <a:t>に近づく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27420"/>
                <a:ext cx="9039078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607" t="-4819" r="-540" b="-10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上矢印 2"/>
          <p:cNvSpPr/>
          <p:nvPr/>
        </p:nvSpPr>
        <p:spPr>
          <a:xfrm>
            <a:off x="2434907" y="4126881"/>
            <a:ext cx="370294" cy="733505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上矢印 13"/>
          <p:cNvSpPr/>
          <p:nvPr/>
        </p:nvSpPr>
        <p:spPr>
          <a:xfrm rot="10800000">
            <a:off x="4821454" y="2852936"/>
            <a:ext cx="360040" cy="1152128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90882" y="2391271"/>
            <a:ext cx="1377305" cy="923330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黒：</a:t>
            </a:r>
            <a:r>
              <a:rPr lang="en-US" altLang="ja-JP" b="1" dirty="0" smtClean="0"/>
              <a:t>CTL</a:t>
            </a:r>
            <a:endParaRPr kumimoji="1" lang="en-US" altLang="ja-JP" b="1" dirty="0" smtClean="0"/>
          </a:p>
          <a:p>
            <a:r>
              <a:rPr kumimoji="1" lang="ja-JP" altLang="en-US" b="1" dirty="0" smtClean="0">
                <a:solidFill>
                  <a:srgbClr val="00B050"/>
                </a:solidFill>
              </a:rPr>
              <a:t>緑：</a:t>
            </a:r>
            <a:r>
              <a:rPr lang="en-US" altLang="ja-JP" b="1" dirty="0" smtClean="0">
                <a:solidFill>
                  <a:srgbClr val="00B050"/>
                </a:solidFill>
              </a:rPr>
              <a:t>CLD</a:t>
            </a:r>
          </a:p>
          <a:p>
            <a:r>
              <a:rPr lang="ja-JP" altLang="en-US" b="1" dirty="0">
                <a:solidFill>
                  <a:srgbClr val="0070C0"/>
                </a:solidFill>
              </a:rPr>
              <a:t>青</a:t>
            </a:r>
            <a:r>
              <a:rPr lang="ja-JP" altLang="en-US" b="1" dirty="0" smtClean="0">
                <a:solidFill>
                  <a:srgbClr val="0070C0"/>
                </a:solidFill>
              </a:rPr>
              <a:t>：</a:t>
            </a:r>
            <a:r>
              <a:rPr lang="ja-JP" altLang="en-US" b="1" dirty="0">
                <a:solidFill>
                  <a:srgbClr val="0070C0"/>
                </a:solidFill>
              </a:rPr>
              <a:t>アメダス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18" name="上矢印 17"/>
          <p:cNvSpPr/>
          <p:nvPr/>
        </p:nvSpPr>
        <p:spPr>
          <a:xfrm rot="10800000">
            <a:off x="7449746" y="4158372"/>
            <a:ext cx="252000" cy="206633"/>
          </a:xfrm>
          <a:prstGeom prst="up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0517" y="1854948"/>
            <a:ext cx="11079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下層雲量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44429" y="1854948"/>
            <a:ext cx="176522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下向き短波放射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5981" y="1843083"/>
            <a:ext cx="11079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地上気温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の影響</a:t>
            </a:r>
            <a:endParaRPr kumimoji="1" lang="ja-JP" altLang="en-US" dirty="0"/>
          </a:p>
        </p:txBody>
      </p:sp>
      <p:pic>
        <p:nvPicPr>
          <p:cNvPr id="3" name="Picture 4" descr="C:\Users\iwaba\Documents\0513\観測\SST・海流\sst201305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8" y="1300547"/>
            <a:ext cx="348733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iwaba\Documents\0513\観測\SST・海流\MGDSST_201305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00547"/>
            <a:ext cx="37259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403648" y="1538449"/>
            <a:ext cx="169309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気象庁</a:t>
            </a:r>
            <a:r>
              <a:rPr lang="en-US" altLang="ja-JP" dirty="0" smtClean="0">
                <a:solidFill>
                  <a:schemeClr val="bg1"/>
                </a:solidFill>
              </a:rPr>
              <a:t>HP</a:t>
            </a:r>
            <a:r>
              <a:rPr lang="ja-JP" altLang="en-US" dirty="0" smtClean="0">
                <a:solidFill>
                  <a:schemeClr val="bg1"/>
                </a:solidFill>
              </a:rPr>
              <a:t>の</a:t>
            </a:r>
            <a:r>
              <a:rPr lang="en-US" altLang="ja-JP" dirty="0" smtClean="0">
                <a:solidFill>
                  <a:schemeClr val="bg1"/>
                </a:solidFill>
              </a:rPr>
              <a:t>SST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0032" y="1538449"/>
            <a:ext cx="99257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MGDSST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8000" y="828000"/>
            <a:ext cx="5140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2400" dirty="0" smtClean="0"/>
              <a:t>SST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仙台の気温への影響を調べる</a:t>
            </a:r>
            <a:endParaRPr kumimoji="1"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48474" y="4900547"/>
            <a:ext cx="4447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図　気象庁</a:t>
            </a:r>
            <a:r>
              <a:rPr lang="en-US" altLang="ja-JP" dirty="0" smtClean="0"/>
              <a:t>HP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SST</a:t>
            </a:r>
            <a:r>
              <a:rPr lang="ja-JP" altLang="en-US" dirty="0" smtClean="0"/>
              <a:t>（再掲）と</a:t>
            </a:r>
            <a:r>
              <a:rPr lang="en-US" altLang="ja-JP" dirty="0" smtClean="0"/>
              <a:t>MGDSST</a:t>
            </a:r>
            <a:r>
              <a:rPr lang="ja-JP" altLang="en-US" dirty="0" smtClean="0"/>
              <a:t>の比較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672873" y="5445224"/>
                <a:ext cx="5798254" cy="101566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000" dirty="0"/>
                  <a:t>MGDSST</a:t>
                </a:r>
                <a:r>
                  <a:rPr lang="ja-JP" altLang="en-US" sz="2000" dirty="0"/>
                  <a:t>の方が三陸沖で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</a:rPr>
                      <m:t>1</m:t>
                    </m:r>
                    <m:r>
                      <a:rPr lang="en-US" altLang="ja-JP" sz="2000" i="1">
                        <a:latin typeface="Cambria Math"/>
                        <a:ea typeface="Cambria Math"/>
                      </a:rPr>
                      <m:t>~3 ℃</m:t>
                    </m:r>
                  </m:oMath>
                </a14:m>
                <a:r>
                  <a:rPr lang="ja-JP" altLang="en-US" sz="2000" dirty="0" smtClean="0"/>
                  <a:t>高い</a:t>
                </a:r>
                <a:endParaRPr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⇒　</a:t>
                </a:r>
                <a:r>
                  <a:rPr lang="en-US" altLang="ja-JP" sz="2000" dirty="0" smtClean="0"/>
                  <a:t>SST</a:t>
                </a:r>
                <a:r>
                  <a:rPr lang="ja-JP" altLang="en-US" sz="2000" dirty="0" smtClean="0"/>
                  <a:t>も仙台の気温が高くなる原因と考えられる</a:t>
                </a:r>
                <a:endParaRPr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</a:t>
                </a:r>
                <a:r>
                  <a:rPr lang="en-US" altLang="ja-JP" sz="2000" dirty="0" smtClean="0"/>
                  <a:t>※</a:t>
                </a:r>
                <a:r>
                  <a:rPr lang="ja-JP" altLang="en-US" sz="2000" dirty="0" smtClean="0"/>
                  <a:t>気象庁</a:t>
                </a:r>
                <a:r>
                  <a:rPr lang="en-US" altLang="ja-JP" sz="2000" dirty="0" smtClean="0"/>
                  <a:t>HP</a:t>
                </a:r>
                <a:r>
                  <a:rPr lang="ja-JP" altLang="en-US" sz="2000" dirty="0" smtClean="0"/>
                  <a:t>の</a:t>
                </a:r>
                <a:r>
                  <a:rPr lang="en-US" altLang="ja-JP" sz="2000" dirty="0" smtClean="0"/>
                  <a:t>SST</a:t>
                </a:r>
                <a:r>
                  <a:rPr lang="ja-JP" altLang="en-US" sz="2000" dirty="0" smtClean="0"/>
                  <a:t>の方が精度が良いとした場合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873" y="5445224"/>
                <a:ext cx="5798254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734" t="-4142" r="-314" b="-946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を下げる感度実験</a:t>
            </a:r>
            <a:endParaRPr kumimoji="1" lang="ja-JP" altLang="en-US" dirty="0"/>
          </a:p>
        </p:txBody>
      </p:sp>
      <p:pic>
        <p:nvPicPr>
          <p:cNvPr id="7170" name="Picture 2" descr="J:\発表資料\NHM技術検討会\Timeseries_Sendai_TS-mn-sh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14" y="1227530"/>
            <a:ext cx="239032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4870" y="4817367"/>
            <a:ext cx="3170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仙台の地上気温</a:t>
            </a:r>
            <a:endParaRPr kumimoji="1" lang="en-US" altLang="ja-JP" dirty="0" smtClean="0"/>
          </a:p>
          <a:p>
            <a:r>
              <a:rPr lang="ja-JP" altLang="en-US" dirty="0" smtClean="0"/>
              <a:t>黒：</a:t>
            </a:r>
            <a:r>
              <a:rPr lang="en-US" altLang="ja-JP" dirty="0" smtClean="0"/>
              <a:t>CTL</a:t>
            </a:r>
            <a:r>
              <a:rPr lang="ja-JP" altLang="en-US" dirty="0" smtClean="0"/>
              <a:t>　緑：</a:t>
            </a:r>
            <a:r>
              <a:rPr lang="en-US" altLang="ja-JP" dirty="0" smtClean="0"/>
              <a:t>SST-2</a:t>
            </a:r>
            <a:r>
              <a:rPr kumimoji="1" lang="ja-JP" altLang="en-US" dirty="0" smtClean="0"/>
              <a:t>　青：アメダス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54471" y="5470184"/>
                <a:ext cx="2571410" cy="1015663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000" dirty="0" smtClean="0">
                    <a:solidFill>
                      <a:schemeClr val="bg1"/>
                    </a:solidFill>
                  </a:rPr>
                  <a:t>気温は約</a:t>
                </a:r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  <m:r>
                      <a:rPr lang="en-US" altLang="ja-JP" sz="2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ja-JP" altLang="en-US" sz="2000" dirty="0" smtClean="0">
                    <a:solidFill>
                      <a:schemeClr val="bg1"/>
                    </a:solidFill>
                  </a:rPr>
                  <a:t>低下</a:t>
                </a:r>
                <a:endParaRPr lang="en-US" altLang="ja-JP" sz="2000" dirty="0" smtClean="0">
                  <a:solidFill>
                    <a:schemeClr val="bg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>
                    <a:solidFill>
                      <a:schemeClr val="bg1"/>
                    </a:solidFill>
                  </a:rPr>
                  <a:t>SST</a:t>
                </a:r>
                <a:r>
                  <a:rPr kumimoji="1" lang="ja-JP" altLang="en-US" sz="2000" dirty="0" smtClean="0">
                    <a:solidFill>
                      <a:schemeClr val="bg1"/>
                    </a:solidFill>
                  </a:rPr>
                  <a:t>の低下に伴い、</a:t>
                </a:r>
                <a:endParaRPr kumimoji="1" lang="en-US" altLang="ja-JP" sz="2000" dirty="0" smtClean="0">
                  <a:solidFill>
                    <a:schemeClr val="bg1"/>
                  </a:solidFill>
                </a:endParaRPr>
              </a:p>
              <a:p>
                <a:r>
                  <a:rPr lang="ja-JP" altLang="en-US" sz="2000" dirty="0" smtClean="0">
                    <a:solidFill>
                      <a:schemeClr val="bg1"/>
                    </a:solidFill>
                  </a:rPr>
                  <a:t>　　地上</a:t>
                </a:r>
                <a:r>
                  <a:rPr kumimoji="1" lang="ja-JP" altLang="en-US" sz="2000" dirty="0" smtClean="0">
                    <a:solidFill>
                      <a:schemeClr val="bg1"/>
                    </a:solidFill>
                  </a:rPr>
                  <a:t>気温も低下</a:t>
                </a:r>
                <a:endParaRPr kumimoji="1" lang="en-US" altLang="ja-JP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71" y="5470184"/>
                <a:ext cx="2571410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2133" t="-4790" r="-1896" b="-7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J:\発表資料\NHM技術検討会\Sec_SD_m8n_200_05131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35" y="1211808"/>
            <a:ext cx="5083845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07504" y="827420"/>
            <a:ext cx="537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MGDSST</a:t>
            </a:r>
            <a:r>
              <a:rPr lang="ja-JP" altLang="en-US" sz="2000" dirty="0" smtClean="0"/>
              <a:t>を計算領域全体で</a:t>
            </a:r>
            <a:r>
              <a:rPr lang="en-US" altLang="ja-JP" sz="2000" dirty="0" smtClean="0"/>
              <a:t>2℃</a:t>
            </a:r>
            <a:r>
              <a:rPr lang="ja-JP" altLang="en-US" sz="2000" dirty="0" smtClean="0"/>
              <a:t>下げた（</a:t>
            </a:r>
            <a:r>
              <a:rPr lang="en-US" altLang="ja-JP" sz="2000" dirty="0" smtClean="0"/>
              <a:t>SST-2</a:t>
            </a:r>
            <a:r>
              <a:rPr lang="ja-JP" altLang="en-US" sz="2000" dirty="0" smtClean="0"/>
              <a:t>）</a:t>
            </a:r>
            <a:endParaRPr kumimoji="1" lang="en-US" altLang="ja-JP" sz="2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05840" y="6251808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SST-2</a:t>
            </a:r>
            <a:r>
              <a:rPr kumimoji="1" lang="ja-JP" altLang="en-US" dirty="0" smtClean="0"/>
              <a:t>の流跡線解析の結果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3" y="1779566"/>
            <a:ext cx="1377305" cy="923330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黒：</a:t>
            </a:r>
            <a:r>
              <a:rPr lang="en-US" altLang="ja-JP" b="1" dirty="0" smtClean="0"/>
              <a:t>CTL</a:t>
            </a:r>
            <a:endParaRPr kumimoji="1" lang="en-US" altLang="ja-JP" b="1" dirty="0" smtClean="0"/>
          </a:p>
          <a:p>
            <a:r>
              <a:rPr kumimoji="1" lang="ja-JP" altLang="en-US" b="1" dirty="0" smtClean="0">
                <a:solidFill>
                  <a:srgbClr val="00B050"/>
                </a:solidFill>
              </a:rPr>
              <a:t>緑：</a:t>
            </a:r>
            <a:r>
              <a:rPr lang="en-US" altLang="ja-JP" b="1" dirty="0" smtClean="0">
                <a:solidFill>
                  <a:srgbClr val="00B050"/>
                </a:solidFill>
              </a:rPr>
              <a:t>SST-2</a:t>
            </a:r>
          </a:p>
          <a:p>
            <a:r>
              <a:rPr lang="ja-JP" altLang="en-US" b="1" dirty="0">
                <a:solidFill>
                  <a:srgbClr val="0070C0"/>
                </a:solidFill>
              </a:rPr>
              <a:t>青</a:t>
            </a:r>
            <a:r>
              <a:rPr lang="ja-JP" altLang="en-US" b="1" dirty="0" smtClean="0">
                <a:solidFill>
                  <a:srgbClr val="0070C0"/>
                </a:solidFill>
              </a:rPr>
              <a:t>：</a:t>
            </a:r>
            <a:r>
              <a:rPr lang="ja-JP" altLang="en-US" b="1" dirty="0">
                <a:solidFill>
                  <a:srgbClr val="0070C0"/>
                </a:solidFill>
              </a:rPr>
              <a:t>アメダス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88721" y="1410234"/>
            <a:ext cx="1579278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0070C0"/>
                </a:solidFill>
              </a:rPr>
              <a:t>流</a:t>
            </a:r>
            <a:r>
              <a:rPr lang="ja-JP" altLang="en-US" b="1" dirty="0">
                <a:solidFill>
                  <a:srgbClr val="0070C0"/>
                </a:solidFill>
              </a:rPr>
              <a:t>跡</a:t>
            </a:r>
            <a:r>
              <a:rPr lang="ja-JP" altLang="en-US" b="1" dirty="0" smtClean="0">
                <a:solidFill>
                  <a:srgbClr val="0070C0"/>
                </a:solidFill>
              </a:rPr>
              <a:t>線の高度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96314" y="3875483"/>
            <a:ext cx="1463862" cy="646331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赤：地上気温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青：</a:t>
            </a:r>
            <a:r>
              <a:rPr lang="en-US" altLang="ja-JP" b="1" dirty="0" smtClean="0">
                <a:solidFill>
                  <a:srgbClr val="0070C0"/>
                </a:solidFill>
              </a:rPr>
              <a:t>SST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211217" y="1410234"/>
            <a:ext cx="649537" cy="369332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00B050"/>
                </a:solidFill>
              </a:rPr>
              <a:t>温位</a:t>
            </a:r>
            <a:endParaRPr lang="en-US" altLang="ja-JP" b="1" dirty="0" smtClean="0">
              <a:solidFill>
                <a:srgbClr val="00B05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11217" y="3875484"/>
            <a:ext cx="1938351" cy="646331"/>
          </a:xfrm>
          <a:prstGeom prst="rect">
            <a:avLst/>
          </a:prstGeom>
          <a:solidFill>
            <a:srgbClr val="DDDDDD">
              <a:alpha val="89804"/>
            </a:srgbClr>
          </a:solidFill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赤：潜熱フラックス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青：</a:t>
            </a:r>
            <a:r>
              <a:rPr lang="ja-JP" altLang="en-US" b="1" dirty="0">
                <a:solidFill>
                  <a:srgbClr val="0070C0"/>
                </a:solidFill>
              </a:rPr>
              <a:t>顕熱フラックス</a:t>
            </a:r>
            <a:endParaRPr lang="en-US" altLang="ja-JP" b="1" dirty="0" smtClean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6178" y="1227530"/>
            <a:ext cx="11079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地上気温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8000" y="828000"/>
                <a:ext cx="9010277" cy="4629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ts val="2500"/>
                  </a:lnSpc>
                  <a:buFont typeface="Wingdings" panose="05000000000000000000" pitchFamily="2" charset="2"/>
                  <a:buChar char="u"/>
                </a:pPr>
                <a:r>
                  <a:rPr kumimoji="1" lang="en-US" altLang="ja-JP" sz="2400" dirty="0" smtClean="0"/>
                  <a:t>2013</a:t>
                </a:r>
                <a:r>
                  <a:rPr kumimoji="1" lang="ja-JP" altLang="en-US" sz="2400" dirty="0" smtClean="0"/>
                  <a:t>年</a:t>
                </a:r>
                <a:r>
                  <a:rPr kumimoji="1" lang="en-US" altLang="ja-JP" sz="2400" dirty="0" smtClean="0"/>
                  <a:t>5</a:t>
                </a:r>
                <a:r>
                  <a:rPr kumimoji="1" lang="ja-JP" altLang="en-US" sz="2400" dirty="0" smtClean="0"/>
                  <a:t>月</a:t>
                </a:r>
                <a:r>
                  <a:rPr kumimoji="1" lang="en-US" altLang="ja-JP" sz="2400" dirty="0" smtClean="0"/>
                  <a:t>13</a:t>
                </a:r>
                <a:r>
                  <a:rPr kumimoji="1" lang="ja-JP" altLang="en-US" sz="2400" dirty="0" smtClean="0"/>
                  <a:t>日</a:t>
                </a:r>
                <a:r>
                  <a:rPr lang="ja-JP" altLang="en-US" sz="2400" dirty="0"/>
                  <a:t>の</a:t>
                </a:r>
                <a:r>
                  <a:rPr kumimoji="1" lang="ja-JP" altLang="en-US" sz="2400" dirty="0" smtClean="0"/>
                  <a:t>仙台山形間の気温差の要因を</a:t>
                </a:r>
                <a:r>
                  <a:rPr kumimoji="1" lang="en-US" altLang="ja-JP" sz="2400" dirty="0" smtClean="0"/>
                  <a:t>NHM</a:t>
                </a:r>
                <a:r>
                  <a:rPr kumimoji="1" lang="ja-JP" altLang="en-US" sz="2400" dirty="0" smtClean="0"/>
                  <a:t>で調べた</a:t>
                </a:r>
                <a:endParaRPr lang="en-US" altLang="ja-JP" sz="2400" dirty="0" smtClean="0"/>
              </a:p>
              <a:p>
                <a:pPr marL="800100" lvl="1" indent="-342900">
                  <a:lnSpc>
                    <a:spcPts val="25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dirty="0" smtClean="0"/>
                  <a:t>仙台と山形で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10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ja-JP" altLang="en-US" sz="2400" dirty="0" smtClean="0"/>
                  <a:t>以上の気温差が再現された</a:t>
                </a:r>
                <a:endParaRPr lang="en-US" altLang="ja-JP" sz="2400" dirty="0" smtClean="0"/>
              </a:p>
              <a:p>
                <a:pPr marL="800100" lvl="1" indent="-342900">
                  <a:lnSpc>
                    <a:spcPts val="25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dirty="0" smtClean="0"/>
                  <a:t>仙台は観測に比べ気温が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4</m:t>
                    </m:r>
                    <m:r>
                      <a:rPr lang="en-US" altLang="ja-JP" sz="2400" i="1">
                        <a:latin typeface="Cambria Math"/>
                        <a:ea typeface="Cambria Math"/>
                      </a:rPr>
                      <m:t>~5℃</m:t>
                    </m:r>
                  </m:oMath>
                </a14:m>
                <a:r>
                  <a:rPr lang="ja-JP" altLang="en-US" sz="2400" dirty="0" smtClean="0"/>
                  <a:t>程度高い</a:t>
                </a:r>
                <a:endParaRPr lang="en-US" altLang="ja-JP" sz="2400" dirty="0"/>
              </a:p>
              <a:p>
                <a:pPr>
                  <a:lnSpc>
                    <a:spcPts val="2500"/>
                  </a:lnSpc>
                </a:pPr>
                <a:endParaRPr lang="en-US" altLang="ja-JP" sz="2400" dirty="0"/>
              </a:p>
              <a:p>
                <a:pPr marL="285750" indent="-285750">
                  <a:lnSpc>
                    <a:spcPts val="2500"/>
                  </a:lnSpc>
                  <a:buFont typeface="Wingdings" panose="05000000000000000000" pitchFamily="2" charset="2"/>
                  <a:buChar char="u"/>
                </a:pPr>
                <a:r>
                  <a:rPr lang="ja-JP" altLang="en-US" sz="2400" dirty="0"/>
                  <a:t>気温差の要因：空気の起源・経路の違い</a:t>
                </a:r>
                <a:endParaRPr lang="en-US" altLang="ja-JP" sz="2400" dirty="0"/>
              </a:p>
              <a:p>
                <a:pPr marL="742950" lvl="1" indent="-285750">
                  <a:lnSpc>
                    <a:spcPts val="25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dirty="0"/>
                  <a:t>上空の温位の正偏差</a:t>
                </a:r>
                <a:endParaRPr lang="en-US" altLang="ja-JP" sz="2400" dirty="0"/>
              </a:p>
              <a:p>
                <a:pPr marL="742950" lvl="1" indent="-285750">
                  <a:lnSpc>
                    <a:spcPts val="25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dirty="0"/>
                  <a:t>三陸沖の</a:t>
                </a:r>
                <a:r>
                  <a:rPr lang="en-US" altLang="ja-JP" sz="2400" dirty="0"/>
                  <a:t>SST</a:t>
                </a:r>
                <a:r>
                  <a:rPr lang="ja-JP" altLang="en-US" sz="2400" dirty="0" err="1"/>
                  <a:t>の負</a:t>
                </a:r>
                <a:r>
                  <a:rPr lang="ja-JP" altLang="en-US" sz="2400" dirty="0"/>
                  <a:t>偏差</a:t>
                </a:r>
                <a:endParaRPr lang="en-US" altLang="ja-JP" sz="2400" dirty="0"/>
              </a:p>
              <a:p>
                <a:pPr marL="342900" indent="-342900">
                  <a:lnSpc>
                    <a:spcPts val="2500"/>
                  </a:lnSpc>
                  <a:buFont typeface="Wingdings" panose="05000000000000000000" pitchFamily="2" charset="2"/>
                  <a:buChar char="u"/>
                </a:pPr>
                <a:r>
                  <a:rPr lang="ja-JP" altLang="en-US" sz="2400" dirty="0"/>
                  <a:t>仙台の予想気温が高くなる原因</a:t>
                </a:r>
                <a:endParaRPr lang="en-US" altLang="ja-JP" sz="24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ja-JP" altLang="en-US" sz="2400" dirty="0"/>
                  <a:t>雲が再現されない</a:t>
                </a:r>
                <a:endParaRPr lang="en-US" altLang="ja-JP" sz="2400" dirty="0"/>
              </a:p>
              <a:p>
                <a:pPr marL="800100" lvl="1" indent="-342900">
                  <a:lnSpc>
                    <a:spcPts val="25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dirty="0"/>
                  <a:t>境界値の</a:t>
                </a:r>
                <a:r>
                  <a:rPr lang="en-US" altLang="ja-JP" sz="2400" dirty="0"/>
                  <a:t>SST</a:t>
                </a:r>
                <a:r>
                  <a:rPr lang="ja-JP" altLang="en-US" sz="2400" dirty="0"/>
                  <a:t>が高い</a:t>
                </a:r>
                <a:r>
                  <a:rPr lang="ja-JP" altLang="en-US" sz="2400" dirty="0" smtClean="0"/>
                  <a:t>可能性</a:t>
                </a:r>
                <a:endParaRPr lang="en-US" altLang="ja-JP" sz="2400" dirty="0"/>
              </a:p>
              <a:p>
                <a:pPr>
                  <a:lnSpc>
                    <a:spcPts val="2500"/>
                  </a:lnSpc>
                </a:pPr>
                <a:endParaRPr lang="en-US" altLang="ja-JP" sz="2400" dirty="0"/>
              </a:p>
              <a:p>
                <a:pPr marL="342900" indent="-342900">
                  <a:lnSpc>
                    <a:spcPts val="2500"/>
                  </a:lnSpc>
                  <a:buFont typeface="Wingdings" panose="05000000000000000000" pitchFamily="2" charset="2"/>
                  <a:buChar char="u"/>
                </a:pPr>
                <a:r>
                  <a:rPr lang="ja-JP" altLang="en-US" sz="2400" dirty="0"/>
                  <a:t>今後の</a:t>
                </a:r>
                <a:r>
                  <a:rPr lang="ja-JP" altLang="en-US" sz="2400" dirty="0" smtClean="0"/>
                  <a:t>課題</a:t>
                </a:r>
                <a:endParaRPr lang="en-US" altLang="ja-JP" sz="2400" dirty="0"/>
              </a:p>
              <a:p>
                <a:pPr marL="800100" lvl="1" indent="-342900">
                  <a:lnSpc>
                    <a:spcPts val="25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dirty="0"/>
                  <a:t>気圧・風の場の再現の影響を</a:t>
                </a:r>
                <a:r>
                  <a:rPr lang="ja-JP" altLang="en-US" sz="2400" dirty="0" smtClean="0"/>
                  <a:t>調べる</a:t>
                </a:r>
                <a:endParaRPr lang="en-US" altLang="ja-JP" sz="2400" dirty="0" smtClean="0"/>
              </a:p>
              <a:p>
                <a:pPr marL="800100" lvl="1" indent="-342900">
                  <a:lnSpc>
                    <a:spcPts val="25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400" dirty="0"/>
                  <a:t>気温差が</a:t>
                </a:r>
                <a:r>
                  <a:rPr lang="ja-JP" altLang="en-US" sz="2400" dirty="0" smtClean="0"/>
                  <a:t>大きかった他の事例との比較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" y="828000"/>
                <a:ext cx="9010277" cy="4629472"/>
              </a:xfrm>
              <a:prstGeom prst="rect">
                <a:avLst/>
              </a:prstGeom>
              <a:blipFill rotWithShape="1">
                <a:blip r:embed="rId2"/>
                <a:stretch>
                  <a:fillRect l="-947" t="-2635" b="-17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7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13</a:t>
            </a:r>
            <a:r>
              <a:rPr lang="ja-JP" altLang="en-US" dirty="0"/>
              <a:t>日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1924" y="764704"/>
            <a:ext cx="7779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天気　　　　　仙台：曇り、霧雨　　　    山形：晴れ</a:t>
            </a:r>
            <a:endParaRPr lang="en-US" altLang="ja-JP" sz="2200" dirty="0" smtClean="0"/>
          </a:p>
          <a:p>
            <a:r>
              <a:rPr kumimoji="1" lang="ja-JP" altLang="en-US" sz="2200" dirty="0" smtClean="0"/>
              <a:t>最高気温　　仙台：</a:t>
            </a:r>
            <a:r>
              <a:rPr kumimoji="1" lang="en-US" altLang="ja-JP" sz="2200" dirty="0" smtClean="0"/>
              <a:t>11.4</a:t>
            </a:r>
            <a:r>
              <a:rPr kumimoji="1" lang="ja-JP" altLang="en-US" sz="2200" dirty="0" smtClean="0"/>
              <a:t>℃（</a:t>
            </a:r>
            <a:r>
              <a:rPr kumimoji="1" lang="en-US" altLang="ja-JP" sz="2200" dirty="0" smtClean="0"/>
              <a:t>17:32</a:t>
            </a:r>
            <a:r>
              <a:rPr kumimoji="1" lang="ja-JP" altLang="en-US" sz="2200" dirty="0" smtClean="0"/>
              <a:t>）</a:t>
            </a:r>
            <a:r>
              <a:rPr lang="ja-JP" altLang="en-US" sz="2200" dirty="0"/>
              <a:t>　</a:t>
            </a:r>
            <a:r>
              <a:rPr lang="ja-JP" altLang="en-US" sz="2200" dirty="0" smtClean="0"/>
              <a:t>　山形：</a:t>
            </a:r>
            <a:r>
              <a:rPr lang="en-US" altLang="ja-JP" sz="2200" dirty="0" smtClean="0"/>
              <a:t>29.1</a:t>
            </a:r>
            <a:r>
              <a:rPr lang="ja-JP" altLang="en-US" sz="2200" dirty="0" smtClean="0"/>
              <a:t>℃（</a:t>
            </a:r>
            <a:r>
              <a:rPr lang="en-US" altLang="ja-JP" sz="2200" dirty="0" smtClean="0"/>
              <a:t>14:13</a:t>
            </a:r>
            <a:r>
              <a:rPr lang="ja-JP" altLang="en-US" sz="2200" dirty="0" smtClean="0"/>
              <a:t>）</a:t>
            </a:r>
            <a:endParaRPr lang="en-US" altLang="ja-JP" sz="22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1924" y="1466877"/>
            <a:ext cx="664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17.7</a:t>
            </a:r>
            <a:r>
              <a:rPr kumimoji="1" lang="ja-JP" altLang="en-US" sz="3200" b="1" dirty="0" smtClean="0"/>
              <a:t>℃</a:t>
            </a:r>
            <a:r>
              <a:rPr kumimoji="1" lang="ja-JP" altLang="en-US" sz="2400" dirty="0" smtClean="0"/>
              <a:t>の最高気温差</a:t>
            </a:r>
            <a:r>
              <a:rPr lang="ja-JP" altLang="en-US" sz="2400" dirty="0" smtClean="0"/>
              <a:t>（４～８月で観測史上最大）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97975" y="5917408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</a:t>
            </a:r>
            <a:r>
              <a:rPr lang="en-US" altLang="ja-JP" dirty="0" smtClean="0"/>
              <a:t>15</a:t>
            </a:r>
            <a:r>
              <a:rPr kumimoji="1" lang="ja-JP" altLang="en-US" dirty="0" smtClean="0"/>
              <a:t>時の気温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/>
              <a:t> </a:t>
            </a:r>
            <a:r>
              <a:rPr lang="ja-JP" altLang="en-US" dirty="0" smtClean="0"/>
              <a:t>（</a:t>
            </a:r>
            <a:r>
              <a:rPr lang="ja-JP" altLang="en-US" dirty="0"/>
              <a:t>アメダス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89972" y="5917407"/>
            <a:ext cx="3060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lang="en-US" altLang="ja-JP" dirty="0"/>
              <a:t> 2013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13</a:t>
            </a:r>
            <a:r>
              <a:rPr lang="ja-JP" altLang="en-US" dirty="0"/>
              <a:t>日</a:t>
            </a:r>
            <a:r>
              <a:rPr lang="en-US" altLang="ja-JP" dirty="0"/>
              <a:t>15</a:t>
            </a:r>
            <a:r>
              <a:rPr lang="ja-JP" altLang="en-US" dirty="0" smtClean="0"/>
              <a:t>時の</a:t>
            </a:r>
            <a:r>
              <a:rPr lang="ja-JP" altLang="en-US" dirty="0"/>
              <a:t>風</a:t>
            </a:r>
            <a:endParaRPr kumimoji="1" lang="en-US" altLang="ja-JP" dirty="0" smtClean="0"/>
          </a:p>
          <a:p>
            <a:r>
              <a:rPr lang="ja-JP" altLang="en-US" dirty="0" smtClean="0"/>
              <a:t>　　　  （</a:t>
            </a:r>
            <a:r>
              <a:rPr lang="ja-JP" altLang="en-US" dirty="0"/>
              <a:t>アメダス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488668"/>
            <a:ext cx="2928366" cy="369332"/>
          </a:xfrm>
          <a:prstGeom prst="rect">
            <a:avLst/>
          </a:prstGeom>
          <a:solidFill>
            <a:srgbClr val="D9D9D9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※</a:t>
            </a:r>
            <a:r>
              <a:rPr kumimoji="1" lang="ja-JP" altLang="en-US" b="1" dirty="0" smtClean="0"/>
              <a:t>時刻は全て日本時間</a:t>
            </a:r>
            <a:r>
              <a:rPr kumimoji="1" lang="en-US" altLang="ja-JP" b="1" dirty="0" smtClean="0"/>
              <a:t>(JST)</a:t>
            </a:r>
            <a:endParaRPr kumimoji="1" lang="ja-JP" altLang="en-US" b="1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2051720" y="1446269"/>
            <a:ext cx="511256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C:\Users\iwaba\Documents\0513\ts-2013051315J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9" y="2065408"/>
            <a:ext cx="426078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waba\Documents\0513\wind-2013051315J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5408"/>
            <a:ext cx="426078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2945864" y="4221088"/>
            <a:ext cx="906055" cy="432048"/>
          </a:xfrm>
          <a:prstGeom prst="wedgeRectCallout">
            <a:avLst>
              <a:gd name="adj1" fmla="val -87050"/>
              <a:gd name="adj2" fmla="val -840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/>
              <a:t>10.1</a:t>
            </a:r>
            <a:r>
              <a:rPr lang="ja-JP" altLang="en-US" dirty="0"/>
              <a:t>℃</a:t>
            </a:r>
          </a:p>
        </p:txBody>
      </p:sp>
      <p:sp>
        <p:nvSpPr>
          <p:cNvPr id="14" name="四角形吹き出し 13"/>
          <p:cNvSpPr/>
          <p:nvPr/>
        </p:nvSpPr>
        <p:spPr>
          <a:xfrm>
            <a:off x="118520" y="3546784"/>
            <a:ext cx="914400" cy="432048"/>
          </a:xfrm>
          <a:prstGeom prst="wedgeRectCallout">
            <a:avLst>
              <a:gd name="adj1" fmla="val 144031"/>
              <a:gd name="adj2" fmla="val 5892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/>
              <a:t>28.7</a:t>
            </a:r>
            <a:r>
              <a:rPr lang="ja-JP" altLang="en-US" dirty="0" smtClean="0"/>
              <a:t>℃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09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waba\Documents\0513\観測・再解析\yama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672" y="819976"/>
            <a:ext cx="3414300" cy="29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15629" y="3564369"/>
            <a:ext cx="279008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総観場</a:t>
            </a:r>
            <a:endParaRPr kumimoji="1"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31" y="3564369"/>
            <a:ext cx="279008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997" y="774652"/>
            <a:ext cx="278934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15998" y="774651"/>
            <a:ext cx="278934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9330" y="6399412"/>
            <a:ext cx="621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</a:t>
            </a:r>
            <a:r>
              <a:rPr lang="ja-JP" altLang="en-US" dirty="0"/>
              <a:t>　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日の天気図</a:t>
            </a:r>
            <a:r>
              <a:rPr lang="ja-JP" altLang="en-US" dirty="0" smtClean="0"/>
              <a:t>  </a:t>
            </a:r>
            <a:r>
              <a:rPr kumimoji="1" lang="ja-JP" altLang="en-US" dirty="0" smtClean="0"/>
              <a:t>左上から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時、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時、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時、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時（気象庁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46217" y="3744604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函館と深浦の地上気圧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44327" y="4293096"/>
            <a:ext cx="3215945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ヤマセのとき</a:t>
            </a:r>
            <a:r>
              <a:rPr kumimoji="1" lang="en-US" altLang="ja-JP" sz="2000" dirty="0" smtClean="0"/>
              <a:t>…</a:t>
            </a:r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函館＞</a:t>
            </a:r>
            <a:r>
              <a:rPr lang="ja-JP" altLang="en-US" sz="2000" dirty="0" smtClean="0">
                <a:solidFill>
                  <a:srgbClr val="FF0000"/>
                </a:solidFill>
              </a:rPr>
              <a:t>深浦</a:t>
            </a:r>
            <a:r>
              <a:rPr lang="ja-JP" altLang="en-US" sz="2000" dirty="0" smtClean="0"/>
              <a:t>　</a:t>
            </a:r>
            <a:r>
              <a:rPr kumimoji="1" lang="ja-JP" altLang="en-US" sz="2000" dirty="0" smtClean="0"/>
              <a:t>になりやすい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(</a:t>
            </a:r>
            <a:r>
              <a:rPr lang="en-US" altLang="ja-JP" sz="2000" dirty="0"/>
              <a:t>Shimada et al. </a:t>
            </a:r>
            <a:r>
              <a:rPr lang="en-US" altLang="ja-JP" sz="2000" dirty="0" smtClean="0"/>
              <a:t>2013)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1274251"/>
            <a:ext cx="998991" cy="646331"/>
          </a:xfrm>
          <a:prstGeom prst="rect">
            <a:avLst/>
          </a:prstGeom>
          <a:solidFill>
            <a:srgbClr val="DDDDDD">
              <a:alpha val="8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黒：函館</a:t>
            </a:r>
            <a:endParaRPr kumimoji="1" lang="en-US" altLang="ja-JP" b="1" dirty="0" smtClean="0">
              <a:latin typeface="+mn-ea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+mn-ea"/>
              </a:rPr>
              <a:t>赤：深浦</a:t>
            </a:r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987506" y="887639"/>
            <a:ext cx="53251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9</a:t>
            </a:r>
            <a:r>
              <a:rPr lang="ja-JP" altLang="en-US" dirty="0" smtClean="0">
                <a:solidFill>
                  <a:schemeClr val="bg1"/>
                </a:solidFill>
              </a:rPr>
              <a:t>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0484" y="887639"/>
            <a:ext cx="53251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6</a:t>
            </a:r>
            <a:r>
              <a:rPr lang="ja-JP" altLang="en-US" dirty="0" smtClean="0">
                <a:solidFill>
                  <a:schemeClr val="bg1"/>
                </a:solidFill>
              </a:rPr>
              <a:t>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87506" y="3704589"/>
            <a:ext cx="64953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15</a:t>
            </a:r>
            <a:r>
              <a:rPr lang="ja-JP" altLang="en-US" dirty="0" smtClean="0">
                <a:solidFill>
                  <a:schemeClr val="bg1"/>
                </a:solidFill>
              </a:rPr>
              <a:t>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0484" y="3682608"/>
            <a:ext cx="64953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12</a:t>
            </a:r>
            <a:r>
              <a:rPr lang="ja-JP" altLang="en-US" dirty="0" smtClean="0">
                <a:solidFill>
                  <a:schemeClr val="bg1"/>
                </a:solidFill>
              </a:rPr>
              <a:t>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604442" y="4793669"/>
            <a:ext cx="3940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時のひまわり</a:t>
            </a:r>
            <a:r>
              <a:rPr lang="ja-JP" altLang="en-US" dirty="0"/>
              <a:t>衛星</a:t>
            </a:r>
            <a:r>
              <a:rPr lang="ja-JP" altLang="en-US" dirty="0" smtClean="0"/>
              <a:t>画像（高知大）</a:t>
            </a:r>
            <a:endParaRPr kumimoji="1" lang="en-US" altLang="ja-JP" dirty="0" smtClean="0"/>
          </a:p>
          <a:p>
            <a:r>
              <a:rPr lang="ja-JP" altLang="en-US" dirty="0" smtClean="0"/>
              <a:t>　　  左：赤外　右：可視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衛星画像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30641" y="5589240"/>
            <a:ext cx="428810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宮城県は赤外で暗域、可視で明域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　　⇒　</a:t>
            </a:r>
            <a:r>
              <a:rPr kumimoji="1" lang="ja-JP" altLang="en-US" sz="2000" b="1" dirty="0" smtClean="0"/>
              <a:t>下層の雲（層雲、霧）</a:t>
            </a:r>
            <a:endParaRPr kumimoji="1" lang="ja-JP" altLang="en-US" sz="2000" b="1" dirty="0"/>
          </a:p>
        </p:txBody>
      </p:sp>
      <p:pic>
        <p:nvPicPr>
          <p:cNvPr id="1026" name="Picture 2" descr="C:\Users\iwaba\Documents\0513\観測・再解析\ひまわり赤外\赤外_13051315J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66" y="828000"/>
            <a:ext cx="288032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waba\Documents\0513\観測・再解析\ひまわり可視\可視_13051315J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08" y="90322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324366" y="903220"/>
            <a:ext cx="6463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赤外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4693" y="887639"/>
            <a:ext cx="6463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可視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SST</a:t>
            </a:r>
            <a:endParaRPr kumimoji="1" lang="ja-JP" altLang="en-US" dirty="0"/>
          </a:p>
        </p:txBody>
      </p:sp>
      <p:pic>
        <p:nvPicPr>
          <p:cNvPr id="9218" name="Picture 2" descr="C:\Users\iwaba\Documents\0513\観測・再解析\SST・海流\sst201305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2" y="828000"/>
            <a:ext cx="418479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waba\Documents\0513\観測・再解析\SST・海流\sst_anom_201305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8000"/>
            <a:ext cx="418479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461486" y="5172434"/>
            <a:ext cx="422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日の</a:t>
            </a:r>
            <a:r>
              <a:rPr kumimoji="1" lang="en-US" altLang="ja-JP" dirty="0" smtClean="0"/>
              <a:t>SST</a:t>
            </a:r>
            <a:r>
              <a:rPr kumimoji="1" lang="ja-JP" altLang="en-US" dirty="0" smtClean="0"/>
              <a:t>と平年偏差（気象庁</a:t>
            </a:r>
            <a:r>
              <a:rPr kumimoji="1" lang="en-US" altLang="ja-JP" dirty="0" smtClean="0"/>
              <a:t>HP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 左：</a:t>
            </a:r>
            <a:r>
              <a:rPr lang="en-US" altLang="ja-JP" dirty="0" smtClean="0"/>
              <a:t>SST</a:t>
            </a:r>
            <a:r>
              <a:rPr lang="ja-JP" altLang="en-US" dirty="0" smtClean="0"/>
              <a:t>　右：</a:t>
            </a:r>
            <a:r>
              <a:rPr lang="ja-JP" altLang="en-US" dirty="0"/>
              <a:t>平年偏差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63038" y="5817498"/>
            <a:ext cx="3417923" cy="7078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三陸沖</a:t>
            </a:r>
            <a:r>
              <a:rPr lang="ja-JP" altLang="en-US" sz="2000" dirty="0" smtClean="0">
                <a:solidFill>
                  <a:schemeClr val="bg1"/>
                </a:solidFill>
              </a:rPr>
              <a:t>に大きな低温偏差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⇒　太平洋側の低温に寄与か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ダウンスケール</a:t>
            </a:r>
            <a:r>
              <a:rPr kumimoji="1" lang="en-US" altLang="ja-JP" dirty="0" smtClean="0"/>
              <a:t>(Downscaling)</a:t>
            </a:r>
            <a:endParaRPr kumimoji="1" lang="ja-JP" altLang="en-US" dirty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90530"/>
              </p:ext>
            </p:extLst>
          </p:nvPr>
        </p:nvGraphicFramePr>
        <p:xfrm>
          <a:off x="30169" y="2784110"/>
          <a:ext cx="8388424" cy="38709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95736"/>
                <a:gridCol w="619268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初期時刻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/>
                        <a:t>2013</a:t>
                      </a:r>
                      <a:r>
                        <a:rPr kumimoji="1" lang="ja-JP" altLang="en-US" sz="2000" dirty="0" smtClean="0"/>
                        <a:t>年</a:t>
                      </a:r>
                      <a:r>
                        <a:rPr kumimoji="1" lang="en-US" altLang="ja-JP" sz="2000" dirty="0" smtClean="0"/>
                        <a:t>5</a:t>
                      </a:r>
                      <a:r>
                        <a:rPr kumimoji="1" lang="ja-JP" altLang="en-US" sz="2000" dirty="0" smtClean="0"/>
                        <a:t>月</a:t>
                      </a:r>
                      <a:r>
                        <a:rPr kumimoji="1" lang="en-US" altLang="ja-JP" sz="2000" dirty="0" smtClean="0"/>
                        <a:t>11</a:t>
                      </a:r>
                      <a:r>
                        <a:rPr kumimoji="1" lang="ja-JP" altLang="en-US" sz="2000" dirty="0" smtClean="0"/>
                        <a:t>日</a:t>
                      </a:r>
                      <a:r>
                        <a:rPr kumimoji="1" lang="en-US" altLang="ja-JP" sz="2000" dirty="0" smtClean="0"/>
                        <a:t>21</a:t>
                      </a:r>
                      <a:r>
                        <a:rPr kumimoji="1" lang="ja-JP" altLang="en-US" sz="2000" dirty="0" smtClean="0"/>
                        <a:t>時（</a:t>
                      </a:r>
                      <a:r>
                        <a:rPr kumimoji="1" lang="en-US" altLang="ja-JP" sz="2000" dirty="0" smtClean="0"/>
                        <a:t>JST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タイムステップ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/>
                        <a:t>5</a:t>
                      </a:r>
                      <a:r>
                        <a:rPr kumimoji="1" lang="ja-JP" altLang="en-US" sz="2000" dirty="0" smtClean="0"/>
                        <a:t>秒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水平解像度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/>
                        <a:t>2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km(150x150)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鉛直層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38</a:t>
                      </a:r>
                      <a:r>
                        <a:rPr kumimoji="1" lang="ja-JP" altLang="en-US" sz="2000" dirty="0" smtClean="0"/>
                        <a:t>層</a:t>
                      </a:r>
                      <a:r>
                        <a:rPr kumimoji="1" lang="en-US" altLang="ja-JP" sz="2000" dirty="0" smtClean="0"/>
                        <a:t>(40-760 m)</a:t>
                      </a:r>
                      <a:endParaRPr kumimoji="1" lang="ja-JP" altLang="en-US" sz="2000" b="0" dirty="0" smtClean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モデルトップ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="0" dirty="0" smtClean="0"/>
                        <a:t>14.5 km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初期値境界値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/>
                        <a:t>MSM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雲物理過程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000" dirty="0" smtClean="0"/>
                        <a:t>水蒸気・雲水・雨・雲氷の混合比、雲氷の数密度を予報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3578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海面水温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smtClean="0"/>
                        <a:t>MGDSST(daily, 0.25</a:t>
                      </a:r>
                      <a:r>
                        <a:rPr kumimoji="1" lang="ja-JP" altLang="en-US" sz="2000" dirty="0" err="1" smtClean="0"/>
                        <a:t>゜</a:t>
                      </a:r>
                      <a:r>
                        <a:rPr kumimoji="1" lang="en-US" altLang="ja-JP" sz="2000" dirty="0" smtClean="0"/>
                        <a:t>)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63305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/>
                        <a:t>乱流スキーム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baseline="0" dirty="0" smtClean="0"/>
                        <a:t>Improved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Mellor-Yamada Level3</a:t>
                      </a:r>
                    </a:p>
                    <a:p>
                      <a:pPr algn="l"/>
                      <a:r>
                        <a:rPr kumimoji="1" lang="en-US" altLang="ja-JP" sz="2000" dirty="0" smtClean="0"/>
                        <a:t>(Nakanishi and </a:t>
                      </a:r>
                      <a:r>
                        <a:rPr kumimoji="1" lang="en-US" altLang="ja-JP" sz="2000" dirty="0" err="1" smtClean="0"/>
                        <a:t>Niino</a:t>
                      </a:r>
                      <a:r>
                        <a:rPr kumimoji="1" lang="en-US" altLang="ja-JP" sz="2000" baseline="0" dirty="0" smtClean="0"/>
                        <a:t> </a:t>
                      </a:r>
                      <a:r>
                        <a:rPr kumimoji="1" lang="en-US" altLang="ja-JP" sz="2000" dirty="0" smtClean="0"/>
                        <a:t>2004,2006) 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3049" y="2446482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表　実験設定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331" y="778059"/>
            <a:ext cx="3975768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＜</a:t>
            </a:r>
            <a:r>
              <a:rPr kumimoji="1" lang="en-US" altLang="ja-JP" sz="2000" dirty="0" smtClean="0"/>
              <a:t>MSM</a:t>
            </a:r>
            <a:r>
              <a:rPr kumimoji="1" lang="ja-JP" altLang="en-US" sz="2000" dirty="0" smtClean="0"/>
              <a:t>の解像度</a:t>
            </a:r>
            <a:r>
              <a:rPr lang="ja-JP" altLang="en-US" sz="2000" dirty="0"/>
              <a:t>＞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水平：地表面 </a:t>
            </a:r>
            <a:r>
              <a:rPr lang="en-US" altLang="ja-JP" sz="2000" dirty="0" smtClean="0"/>
              <a:t>5km, </a:t>
            </a:r>
            <a:r>
              <a:rPr lang="ja-JP" altLang="en-US" sz="2000" dirty="0" smtClean="0"/>
              <a:t>気圧面 </a:t>
            </a:r>
            <a:r>
              <a:rPr lang="en-US" altLang="ja-JP" sz="2000" dirty="0" smtClean="0"/>
              <a:t>10km</a:t>
            </a:r>
          </a:p>
          <a:p>
            <a:r>
              <a:rPr kumimoji="1" lang="ja-JP" altLang="en-US" sz="2000" dirty="0" smtClean="0"/>
              <a:t>　　時間：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時間</a:t>
            </a:r>
            <a:endParaRPr kumimoji="1" lang="ja-JP" altLang="en-US" sz="2000" dirty="0"/>
          </a:p>
        </p:txBody>
      </p:sp>
      <p:sp>
        <p:nvSpPr>
          <p:cNvPr id="6" name="下矢印 5"/>
          <p:cNvSpPr/>
          <p:nvPr/>
        </p:nvSpPr>
        <p:spPr>
          <a:xfrm rot="16200000">
            <a:off x="4427984" y="1196752"/>
            <a:ext cx="288032" cy="28803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0032" y="1140431"/>
            <a:ext cx="4121641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NHM</a:t>
            </a:r>
            <a:r>
              <a:rPr kumimoji="1" lang="ja-JP" altLang="en-US" sz="2000" dirty="0" smtClean="0"/>
              <a:t>を用いて力学的ダウンスケール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23693" y="2277205"/>
            <a:ext cx="1346844" cy="33855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図　計算領域</a:t>
            </a:r>
            <a:endParaRPr kumimoji="1" lang="ja-JP" altLang="en-US" sz="1600" dirty="0"/>
          </a:p>
        </p:txBody>
      </p:sp>
      <p:pic>
        <p:nvPicPr>
          <p:cNvPr id="1026" name="Picture 2" descr="I:\発表スライド\20151022\dr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7" y="1793722"/>
            <a:ext cx="3597951" cy="328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発表資料\NHM技術検討会\TSUV_Yamagata-s-sho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21" y="828000"/>
            <a:ext cx="312838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:\発表資料\NHM技術検討会\TSUV_Sendai-s-sho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8000"/>
            <a:ext cx="3128386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ダウンスケール</a:t>
            </a:r>
            <a:r>
              <a:rPr kumimoji="1" lang="ja-JP" altLang="en-US" dirty="0" smtClean="0"/>
              <a:t>結果（気温、風）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75382" y="1066627"/>
            <a:ext cx="1332416" cy="646331"/>
          </a:xfrm>
          <a:prstGeom prst="rect">
            <a:avLst/>
          </a:prstGeom>
          <a:solidFill>
            <a:srgbClr val="F8F8F8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+mn-ea"/>
              </a:rPr>
              <a:t>黒：</a:t>
            </a:r>
            <a:r>
              <a:rPr kumimoji="1" lang="en-US" altLang="ja-JP" b="1" dirty="0" smtClean="0">
                <a:latin typeface="+mn-ea"/>
              </a:rPr>
              <a:t>NHM</a:t>
            </a:r>
          </a:p>
          <a:p>
            <a:r>
              <a:rPr lang="ja-JP" altLang="en-US" b="1" dirty="0" smtClean="0">
                <a:solidFill>
                  <a:srgbClr val="0070C0"/>
                </a:solidFill>
                <a:latin typeface="+mn-ea"/>
              </a:rPr>
              <a:t>青：</a:t>
            </a:r>
            <a:r>
              <a:rPr lang="ja-JP" altLang="en-US" b="1" dirty="0">
                <a:solidFill>
                  <a:srgbClr val="0070C0"/>
                </a:solidFill>
                <a:latin typeface="+mn-ea"/>
              </a:rPr>
              <a:t>アメダス</a:t>
            </a:r>
            <a:endParaRPr kumimoji="1" lang="ja-JP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0289" y="4084309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lang="ja-JP" altLang="en-US" dirty="0"/>
              <a:t>山形</a:t>
            </a:r>
            <a:r>
              <a:rPr kumimoji="1" lang="ja-JP" altLang="en-US" dirty="0" smtClean="0"/>
              <a:t>（左）と仙台（右）の地上の気温と風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139952" y="4653136"/>
                <a:ext cx="4423006" cy="132343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sz="2000" dirty="0" smtClean="0"/>
                  <a:t>海から冷たい風が吹き込</a:t>
                </a:r>
                <a:r>
                  <a:rPr lang="ja-JP" altLang="en-US" sz="2000" dirty="0"/>
                  <a:t>ん</a:t>
                </a:r>
                <a:r>
                  <a:rPr lang="ja-JP" altLang="en-US" sz="2000" dirty="0" smtClean="0"/>
                  <a:t>で</a:t>
                </a:r>
                <a:r>
                  <a:rPr lang="ja-JP" altLang="en-US" sz="2000" dirty="0"/>
                  <a:t>いる</a:t>
                </a:r>
                <a:endParaRPr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sz="2000" dirty="0"/>
                  <a:t>気温差</a:t>
                </a:r>
                <a:r>
                  <a:rPr lang="ja-JP" altLang="en-US" sz="2000" dirty="0" smtClean="0"/>
                  <a:t>は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10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ja-JP" altLang="en-US" sz="2000" dirty="0" smtClean="0"/>
                  <a:t>以上あるが、</a:t>
                </a:r>
                <a:endParaRPr lang="en-US" altLang="ja-JP" sz="2000" dirty="0" smtClean="0"/>
              </a:p>
              <a:p>
                <a:r>
                  <a:rPr lang="ja-JP" altLang="en-US" sz="2000" dirty="0"/>
                  <a:t>　</a:t>
                </a:r>
                <a:r>
                  <a:rPr lang="ja-JP" altLang="en-US" sz="2000" dirty="0" smtClean="0"/>
                  <a:t>　仙台は観測より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4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~5℃</m:t>
                    </m:r>
                  </m:oMath>
                </a14:m>
                <a:r>
                  <a:rPr lang="ja-JP" altLang="en-US" sz="2000" dirty="0" smtClean="0"/>
                  <a:t>高い</a:t>
                </a:r>
                <a:endParaRPr lang="en-US" altLang="ja-JP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ja-JP" altLang="en-US" sz="2000" dirty="0" smtClean="0"/>
                  <a:t>山形は気温、風ともに観測</a:t>
                </a:r>
                <a:r>
                  <a:rPr lang="ja-JP" altLang="en-US" sz="2000" dirty="0"/>
                  <a:t>とよく</a:t>
                </a:r>
                <a:r>
                  <a:rPr lang="ja-JP" altLang="en-US" sz="2000" dirty="0" smtClean="0"/>
                  <a:t>一致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653136"/>
                <a:ext cx="4423006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962" t="-3196" r="-824" b="-547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3703691" y="612465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時の地上の気温と風</a:t>
            </a:r>
            <a:endParaRPr kumimoji="1" lang="ja-JP" altLang="en-US" dirty="0"/>
          </a:p>
        </p:txBody>
      </p:sp>
      <p:pic>
        <p:nvPicPr>
          <p:cNvPr id="4" name="Picture 2" descr="J:\発表資料\NHM技術検討会\TS-5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0" y="4084309"/>
            <a:ext cx="2974171" cy="277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677048" y="817754"/>
            <a:ext cx="6463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山形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59390" y="817754"/>
            <a:ext cx="6463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仙台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waba\Documents\0513\cs-MAY1315_38.26_TEMP-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6" y="791620"/>
            <a:ext cx="43174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東西</a:t>
            </a:r>
            <a:r>
              <a:rPr lang="ja-JP" altLang="en-US" dirty="0" smtClean="0"/>
              <a:t>断面図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5809" y="4391401"/>
            <a:ext cx="3921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時の</a:t>
            </a:r>
            <a:r>
              <a:rPr kumimoji="1" lang="en-US" altLang="ja-JP" dirty="0" smtClean="0"/>
              <a:t>38.26N</a:t>
            </a:r>
            <a:r>
              <a:rPr kumimoji="1" lang="ja-JP" altLang="en-US" dirty="0" err="1" smtClean="0"/>
              <a:t>での</a:t>
            </a:r>
            <a:r>
              <a:rPr lang="ja-JP" altLang="en-US" dirty="0"/>
              <a:t>気温</a:t>
            </a:r>
            <a:r>
              <a:rPr kumimoji="1" lang="ja-JP" altLang="en-US" dirty="0" smtClean="0"/>
              <a:t>・風断面図</a:t>
            </a:r>
            <a:endParaRPr kumimoji="1" lang="en-US" altLang="ja-JP" dirty="0" smtClean="0"/>
          </a:p>
          <a:p>
            <a:r>
              <a:rPr lang="ja-JP" altLang="en-US" dirty="0" smtClean="0"/>
              <a:t>　　  </a:t>
            </a:r>
            <a:r>
              <a:rPr lang="ja-JP" altLang="en-US" dirty="0"/>
              <a:t>シェード</a:t>
            </a:r>
            <a:r>
              <a:rPr lang="ja-JP" altLang="en-US" dirty="0" smtClean="0"/>
              <a:t>：気温　ベクトル：</a:t>
            </a:r>
            <a:r>
              <a:rPr lang="en-US" altLang="ja-JP" dirty="0" smtClean="0"/>
              <a:t>U;V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58090" y="5054673"/>
            <a:ext cx="4787797" cy="1631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太平洋側</a:t>
            </a:r>
            <a:r>
              <a:rPr lang="ja-JP" altLang="en-US" sz="2000" dirty="0"/>
              <a:t>：</a:t>
            </a:r>
            <a:r>
              <a:rPr lang="ja-JP" altLang="en-US" sz="2000" dirty="0" smtClean="0"/>
              <a:t>東風成分は約</a:t>
            </a:r>
            <a:r>
              <a:rPr lang="en-US" altLang="ja-JP" sz="2000" dirty="0" smtClean="0"/>
              <a:t>750 m</a:t>
            </a:r>
            <a:r>
              <a:rPr lang="ja-JP" altLang="en-US" sz="2000" dirty="0" smtClean="0"/>
              <a:t>以下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　　⇒　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奥羽山脈を越えられなかった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山形盆地：上空の高温位の空気の下降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⇒　</a:t>
            </a:r>
            <a:r>
              <a:rPr lang="ja-JP" altLang="en-US" sz="2000" dirty="0" smtClean="0">
                <a:solidFill>
                  <a:srgbClr val="FF0000"/>
                </a:solidFill>
              </a:rPr>
              <a:t>混合層の形成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仙台：逆転層</a:t>
            </a:r>
            <a:endParaRPr kumimoji="1" lang="ja-JP" altLang="en-US" sz="2000" dirty="0"/>
          </a:p>
        </p:txBody>
      </p:sp>
      <p:pic>
        <p:nvPicPr>
          <p:cNvPr id="5123" name="Picture 3" descr="J:\発表資料\NHM技術検討会\cs-MAY1315_38.26_PT-u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91401"/>
            <a:ext cx="431748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グループ化 28"/>
          <p:cNvGrpSpPr/>
          <p:nvPr/>
        </p:nvGrpSpPr>
        <p:grpSpPr>
          <a:xfrm>
            <a:off x="611560" y="980728"/>
            <a:ext cx="802815" cy="845359"/>
            <a:chOff x="-1567500" y="3356992"/>
            <a:chExt cx="802815" cy="845359"/>
          </a:xfrm>
        </p:grpSpPr>
        <p:sp>
          <p:nvSpPr>
            <p:cNvPr id="28" name="正方形/長方形 27"/>
            <p:cNvSpPr/>
            <p:nvPr/>
          </p:nvSpPr>
          <p:spPr>
            <a:xfrm>
              <a:off x="-1567500" y="3356992"/>
              <a:ext cx="802815" cy="8453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-1567500" y="3356992"/>
              <a:ext cx="802815" cy="845359"/>
              <a:chOff x="-72101" y="4570799"/>
              <a:chExt cx="802815" cy="845359"/>
            </a:xfrm>
            <a:noFill/>
          </p:grpSpPr>
          <p:sp>
            <p:nvSpPr>
              <p:cNvPr id="24" name="二方向矢印 23"/>
              <p:cNvSpPr/>
              <p:nvPr/>
            </p:nvSpPr>
            <p:spPr>
              <a:xfrm rot="5400000">
                <a:off x="11908" y="4856033"/>
                <a:ext cx="445197" cy="445195"/>
              </a:xfrm>
              <a:prstGeom prst="leftUpArrow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398572" y="5046826"/>
                <a:ext cx="332142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U</a:t>
                </a:r>
                <a:endParaRPr kumimoji="1" lang="ja-JP" alt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-72101" y="4570799"/>
                <a:ext cx="316112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V</a:t>
                </a:r>
                <a:endParaRPr kumimoji="1" lang="ja-JP" alt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グループ化 31"/>
          <p:cNvGrpSpPr/>
          <p:nvPr/>
        </p:nvGrpSpPr>
        <p:grpSpPr>
          <a:xfrm>
            <a:off x="4906414" y="980727"/>
            <a:ext cx="802815" cy="845359"/>
            <a:chOff x="-1567500" y="3356992"/>
            <a:chExt cx="802815" cy="845359"/>
          </a:xfrm>
        </p:grpSpPr>
        <p:sp>
          <p:nvSpPr>
            <p:cNvPr id="33" name="正方形/長方形 32"/>
            <p:cNvSpPr/>
            <p:nvPr/>
          </p:nvSpPr>
          <p:spPr>
            <a:xfrm>
              <a:off x="-1567500" y="3356992"/>
              <a:ext cx="802815" cy="845358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4" name="グループ化 33"/>
            <p:cNvGrpSpPr/>
            <p:nvPr/>
          </p:nvGrpSpPr>
          <p:grpSpPr>
            <a:xfrm>
              <a:off x="-1567500" y="3356992"/>
              <a:ext cx="802815" cy="845359"/>
              <a:chOff x="-72101" y="4570799"/>
              <a:chExt cx="802815" cy="845359"/>
            </a:xfrm>
            <a:noFill/>
          </p:grpSpPr>
          <p:sp>
            <p:nvSpPr>
              <p:cNvPr id="35" name="二方向矢印 34"/>
              <p:cNvSpPr/>
              <p:nvPr/>
            </p:nvSpPr>
            <p:spPr>
              <a:xfrm rot="5400000">
                <a:off x="11908" y="4856033"/>
                <a:ext cx="445197" cy="445195"/>
              </a:xfrm>
              <a:prstGeom prst="leftUpArrow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テキスト ボックス 35"/>
              <p:cNvSpPr txBox="1"/>
              <p:nvPr/>
            </p:nvSpPr>
            <p:spPr>
              <a:xfrm>
                <a:off x="398572" y="5046826"/>
                <a:ext cx="332142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U</a:t>
                </a:r>
                <a:endParaRPr kumimoji="1" lang="ja-JP" alt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>
                <a:off x="-72101" y="4570799"/>
                <a:ext cx="723275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</a:rPr>
                  <a:t>Wx10</a:t>
                </a:r>
                <a:endParaRPr kumimoji="1" lang="ja-JP" alt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0" name="テキスト ボックス 19"/>
          <p:cNvSpPr txBox="1"/>
          <p:nvPr/>
        </p:nvSpPr>
        <p:spPr>
          <a:xfrm>
            <a:off x="1414375" y="1011697"/>
            <a:ext cx="15247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シェード：気温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09229" y="1011697"/>
            <a:ext cx="15247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シェード：温位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45260" y="4387795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図　</a:t>
            </a:r>
            <a:r>
              <a:rPr kumimoji="1" lang="en-US" altLang="ja-JP" dirty="0" smtClean="0"/>
              <a:t>15</a:t>
            </a:r>
            <a:r>
              <a:rPr kumimoji="1" lang="ja-JP" altLang="en-US" dirty="0" smtClean="0"/>
              <a:t>時の</a:t>
            </a:r>
            <a:r>
              <a:rPr kumimoji="1" lang="en-US" altLang="ja-JP" dirty="0" smtClean="0"/>
              <a:t>38.26N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温位・風断面図</a:t>
            </a:r>
            <a:endParaRPr kumimoji="1" lang="en-US" altLang="ja-JP" dirty="0" smtClean="0"/>
          </a:p>
          <a:p>
            <a:r>
              <a:rPr lang="ja-JP" altLang="en-US" dirty="0" smtClean="0"/>
              <a:t>　　  </a:t>
            </a:r>
            <a:r>
              <a:rPr lang="ja-JP" altLang="en-US" dirty="0"/>
              <a:t>シェード</a:t>
            </a:r>
            <a:r>
              <a:rPr lang="ja-JP" altLang="en-US" dirty="0" smtClean="0"/>
              <a:t>：温位　ベクトル：右</a:t>
            </a:r>
            <a:r>
              <a:rPr lang="en-US" altLang="ja-JP" dirty="0" smtClean="0"/>
              <a:t>U;Wx10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18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後方流跡線解析</a:t>
            </a:r>
            <a:r>
              <a:rPr kumimoji="1" lang="en-US" altLang="ja-JP" dirty="0" smtClean="0"/>
              <a:t>(Backward trajectory)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2882" y="219557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表　実験設定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8000" y="828000"/>
            <a:ext cx="7640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ja-JP" altLang="en-US" sz="2400" dirty="0" smtClean="0"/>
              <a:t>山形の暖気と仙台の冷気の起源、性質の違いを調べる</a:t>
            </a:r>
            <a:endParaRPr kumimoji="1" lang="en-US" altLang="ja-JP" sz="2400" dirty="0" smtClean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05778"/>
              </p:ext>
            </p:extLst>
          </p:nvPr>
        </p:nvGraphicFramePr>
        <p:xfrm>
          <a:off x="943369" y="2564904"/>
          <a:ext cx="6206557" cy="2773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12870"/>
                <a:gridCol w="409368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到達時刻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2013</a:t>
                      </a:r>
                      <a:r>
                        <a:rPr kumimoji="1" lang="ja-JP" altLang="en-US" sz="2000" dirty="0" smtClean="0"/>
                        <a:t>年</a:t>
                      </a:r>
                      <a:r>
                        <a:rPr kumimoji="1" lang="en-US" altLang="ja-JP" sz="2000" dirty="0" smtClean="0"/>
                        <a:t>5</a:t>
                      </a:r>
                      <a:r>
                        <a:rPr kumimoji="1" lang="ja-JP" altLang="en-US" sz="2000" dirty="0" smtClean="0"/>
                        <a:t>月</a:t>
                      </a:r>
                      <a:r>
                        <a:rPr kumimoji="1" lang="en-US" altLang="ja-JP" sz="2000" dirty="0" smtClean="0"/>
                        <a:t>13</a:t>
                      </a:r>
                      <a:r>
                        <a:rPr kumimoji="1" lang="ja-JP" altLang="en-US" sz="2000" dirty="0" smtClean="0"/>
                        <a:t>日</a:t>
                      </a:r>
                      <a:r>
                        <a:rPr kumimoji="1" lang="en-US" altLang="ja-JP" sz="2000" dirty="0" smtClean="0"/>
                        <a:t>15</a:t>
                      </a:r>
                      <a:r>
                        <a:rPr kumimoji="1" lang="ja-JP" altLang="en-US" sz="2000" dirty="0" smtClean="0"/>
                        <a:t>時（</a:t>
                      </a:r>
                      <a:r>
                        <a:rPr kumimoji="1" lang="en-US" altLang="ja-JP" sz="2000" dirty="0" smtClean="0"/>
                        <a:t>JST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到達高度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 smtClean="0"/>
                        <a:t>地上から</a:t>
                      </a:r>
                      <a:r>
                        <a:rPr kumimoji="1" lang="en-US" altLang="ja-JP" sz="2000" b="0" dirty="0" smtClean="0"/>
                        <a:t>200 m,</a:t>
                      </a:r>
                      <a:r>
                        <a:rPr kumimoji="1" lang="ja-JP" altLang="en-US" sz="2000" b="0" baseline="0" dirty="0" smtClean="0"/>
                        <a:t> </a:t>
                      </a:r>
                      <a:r>
                        <a:rPr kumimoji="1" lang="en-US" altLang="ja-JP" sz="2000" b="0" baseline="0" dirty="0" smtClean="0"/>
                        <a:t>250 m, </a:t>
                      </a:r>
                      <a:r>
                        <a:rPr kumimoji="1" lang="en-US" altLang="ja-JP" sz="2000" b="0" dirty="0" smtClean="0"/>
                        <a:t>300 m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空気塊の数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10</a:t>
                      </a:r>
                      <a:r>
                        <a:rPr kumimoji="1" lang="ja-JP" altLang="en-US" sz="2000" b="0" dirty="0" smtClean="0"/>
                        <a:t>個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計算時間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9</a:t>
                      </a:r>
                      <a:r>
                        <a:rPr kumimoji="1" lang="ja-JP" altLang="en-US" sz="2000" b="0" dirty="0" smtClean="0"/>
                        <a:t>時間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移流計算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4</a:t>
                      </a:r>
                      <a:r>
                        <a:rPr kumimoji="1" lang="ja-JP" altLang="en-US" sz="2000" b="0" dirty="0" smtClean="0"/>
                        <a:t>次のルンゲ・クッタ法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タイムステップ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b="0" dirty="0" smtClean="0"/>
                        <a:t>30</a:t>
                      </a:r>
                      <a:r>
                        <a:rPr kumimoji="1" lang="ja-JP" altLang="en-US" sz="2000" b="0" dirty="0" smtClean="0"/>
                        <a:t>秒</a:t>
                      </a:r>
                    </a:p>
                  </a:txBody>
                  <a:tcPr marL="91456" marR="91456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出力間隔</a:t>
                      </a:r>
                      <a:endParaRPr kumimoji="1" lang="ja-JP" altLang="en-US" sz="2000" b="1" dirty="0"/>
                    </a:p>
                  </a:txBody>
                  <a:tcPr marL="91456" marR="9145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 smtClean="0"/>
                        <a:t>15</a:t>
                      </a:r>
                      <a:r>
                        <a:rPr kumimoji="1" lang="ja-JP" altLang="en-US" sz="2000" b="0" dirty="0" smtClean="0"/>
                        <a:t>分</a:t>
                      </a:r>
                      <a:endParaRPr kumimoji="1" lang="ja-JP" altLang="en-US" sz="2000" b="0" dirty="0"/>
                    </a:p>
                  </a:txBody>
                  <a:tcPr marL="91456" marR="91456" anchor="ctr"/>
                </a:tc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95536" y="1283242"/>
            <a:ext cx="784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000" dirty="0" smtClean="0"/>
              <a:t>仙台・山形に空気塊を置き、風速を後方に時間積分し、軌跡を求める</a:t>
            </a:r>
            <a:endParaRPr kumimoji="1" lang="en-US" altLang="ja-JP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両地点の近傍に複数（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個）の</a:t>
            </a:r>
            <a:r>
              <a:rPr lang="ja-JP" altLang="en-US" sz="2000" dirty="0"/>
              <a:t>気塊</a:t>
            </a:r>
            <a:r>
              <a:rPr lang="ja-JP" altLang="en-US" sz="2000" dirty="0" smtClean="0"/>
              <a:t>をランダムに散らして配置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734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3005</TotalTime>
  <Words>878</Words>
  <Application>Microsoft Office PowerPoint</Application>
  <PresentationFormat>画面に合わせる (4:3)</PresentationFormat>
  <Paragraphs>239</Paragraphs>
  <Slides>18</Slides>
  <Notes>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​​テーマ</vt:lpstr>
      <vt:lpstr>2013年5月13日の仙台山形の 気温差について</vt:lpstr>
      <vt:lpstr>2013年5月13日</vt:lpstr>
      <vt:lpstr>総観場</vt:lpstr>
      <vt:lpstr>衛星画像</vt:lpstr>
      <vt:lpstr>SST</vt:lpstr>
      <vt:lpstr>ダウンスケール(Downscaling)</vt:lpstr>
      <vt:lpstr>ダウンスケール結果（気温、風）</vt:lpstr>
      <vt:lpstr>東西断面図</vt:lpstr>
      <vt:lpstr>後方流跡線解析(Backward trajectory)</vt:lpstr>
      <vt:lpstr>流跡線解析結果</vt:lpstr>
      <vt:lpstr>山形に到達した流跡線</vt:lpstr>
      <vt:lpstr>仙台に到達した流跡線</vt:lpstr>
      <vt:lpstr>上空の温位</vt:lpstr>
      <vt:lpstr>雲の再現</vt:lpstr>
      <vt:lpstr>雲を増やす感度実験</vt:lpstr>
      <vt:lpstr>SSTの影響</vt:lpstr>
      <vt:lpstr>SSTを下げる感度実験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2013年5月13日の仙台山形の 気温差について</dc:title>
  <dc:creator>iwaba</dc:creator>
  <cp:lastModifiedBy>iwaba</cp:lastModifiedBy>
  <cp:revision>181</cp:revision>
  <cp:lastPrinted>2016-01-24T03:19:11Z</cp:lastPrinted>
  <dcterms:created xsi:type="dcterms:W3CDTF">2015-12-02T00:03:16Z</dcterms:created>
  <dcterms:modified xsi:type="dcterms:W3CDTF">2016-04-01T06:47:07Z</dcterms:modified>
</cp:coreProperties>
</file>