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61" r:id="rId2"/>
    <p:sldId id="326" r:id="rId3"/>
    <p:sldId id="437" r:id="rId4"/>
    <p:sldId id="421" r:id="rId5"/>
    <p:sldId id="447" r:id="rId6"/>
    <p:sldId id="442" r:id="rId7"/>
    <p:sldId id="400" r:id="rId8"/>
    <p:sldId id="434" r:id="rId9"/>
    <p:sldId id="441" r:id="rId10"/>
    <p:sldId id="424" r:id="rId11"/>
    <p:sldId id="425" r:id="rId12"/>
    <p:sldId id="426" r:id="rId13"/>
    <p:sldId id="427" r:id="rId14"/>
    <p:sldId id="446" r:id="rId15"/>
    <p:sldId id="428" r:id="rId16"/>
  </p:sldIdLst>
  <p:sldSz cx="9144000" cy="6858000" type="screen4x3"/>
  <p:notesSz cx="6807200" cy="994568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FFFFCC"/>
    <a:srgbClr val="CCFFFF"/>
    <a:srgbClr val="FFCC00"/>
    <a:srgbClr val="CCECFF"/>
    <a:srgbClr val="FF99FF"/>
    <a:srgbClr val="FFCC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58" autoAdjust="0"/>
    <p:restoredTop sz="98345" autoAdjust="0"/>
  </p:normalViewPr>
  <p:slideViewPr>
    <p:cSldViewPr>
      <p:cViewPr varScale="1">
        <p:scale>
          <a:sx n="95" d="100"/>
          <a:sy n="95" d="100"/>
        </p:scale>
        <p:origin x="-270" y="-96"/>
      </p:cViewPr>
      <p:guideLst>
        <p:guide orient="horz" pos="2160"/>
        <p:guide pos="2880"/>
      </p:guideLst>
    </p:cSldViewPr>
  </p:slideViewPr>
  <p:notesTextViewPr>
    <p:cViewPr>
      <p:scale>
        <a:sx n="3" d="2"/>
        <a:sy n="3" d="2"/>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8475"/>
          </a:xfrm>
          <a:prstGeom prst="rect">
            <a:avLst/>
          </a:prstGeom>
        </p:spPr>
        <p:txBody>
          <a:bodyPr vert="horz" lIns="91565" tIns="45784" rIns="91565" bIns="45784"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6038" y="0"/>
            <a:ext cx="2949575" cy="498475"/>
          </a:xfrm>
          <a:prstGeom prst="rect">
            <a:avLst/>
          </a:prstGeom>
        </p:spPr>
        <p:txBody>
          <a:bodyPr vert="horz" lIns="91565" tIns="45784" rIns="91565" bIns="45784" rtlCol="0"/>
          <a:lstStyle>
            <a:lvl1pPr algn="r" eaLnBrk="1" fontAlgn="auto" hangingPunct="1">
              <a:spcBef>
                <a:spcPts val="0"/>
              </a:spcBef>
              <a:spcAft>
                <a:spcPts val="0"/>
              </a:spcAft>
              <a:defRPr sz="1200">
                <a:latin typeface="+mn-lt"/>
                <a:ea typeface="+mn-ea"/>
              </a:defRPr>
            </a:lvl1pPr>
          </a:lstStyle>
          <a:p>
            <a:pPr>
              <a:defRPr/>
            </a:pPr>
            <a:fld id="{E98E4F76-B65E-458A-997F-FD79A2BC04CA}" type="datetimeFigureOut">
              <a:rPr lang="ja-JP" altLang="en-US"/>
              <a:pPr>
                <a:defRPr/>
              </a:pPr>
              <a:t>2018/2/21</a:t>
            </a:fld>
            <a:endParaRPr lang="ja-JP" altLang="en-US"/>
          </a:p>
        </p:txBody>
      </p:sp>
      <p:sp>
        <p:nvSpPr>
          <p:cNvPr id="4" name="スライド イメージ プレースホルダ 3"/>
          <p:cNvSpPr>
            <a:spLocks noGrp="1" noRot="1" noChangeAspect="1"/>
          </p:cNvSpPr>
          <p:nvPr>
            <p:ph type="sldImg" idx="2"/>
          </p:nvPr>
        </p:nvSpPr>
        <p:spPr>
          <a:xfrm>
            <a:off x="917575" y="744538"/>
            <a:ext cx="4972050" cy="3730625"/>
          </a:xfrm>
          <a:prstGeom prst="rect">
            <a:avLst/>
          </a:prstGeom>
          <a:noFill/>
          <a:ln w="12700">
            <a:solidFill>
              <a:prstClr val="black"/>
            </a:solidFill>
          </a:ln>
        </p:spPr>
        <p:txBody>
          <a:bodyPr vert="horz" lIns="91565" tIns="45784" rIns="91565" bIns="45784" rtlCol="0" anchor="ctr"/>
          <a:lstStyle/>
          <a:p>
            <a:pPr lvl="0"/>
            <a:endParaRPr lang="ja-JP" altLang="en-US" noProof="0"/>
          </a:p>
        </p:txBody>
      </p:sp>
      <p:sp>
        <p:nvSpPr>
          <p:cNvPr id="5" name="ノート プレースホルダ 4"/>
          <p:cNvSpPr>
            <a:spLocks noGrp="1"/>
          </p:cNvSpPr>
          <p:nvPr>
            <p:ph type="body" sz="quarter" idx="3"/>
          </p:nvPr>
        </p:nvSpPr>
        <p:spPr>
          <a:xfrm>
            <a:off x="681038" y="4725988"/>
            <a:ext cx="5445125" cy="4475162"/>
          </a:xfrm>
          <a:prstGeom prst="rect">
            <a:avLst/>
          </a:prstGeom>
        </p:spPr>
        <p:txBody>
          <a:bodyPr vert="horz" lIns="91565" tIns="45784" rIns="91565" bIns="45784"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45625"/>
            <a:ext cx="2949575" cy="498475"/>
          </a:xfrm>
          <a:prstGeom prst="rect">
            <a:avLst/>
          </a:prstGeom>
        </p:spPr>
        <p:txBody>
          <a:bodyPr vert="horz" lIns="91565" tIns="45784" rIns="91565" bIns="45784"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6038" y="9445625"/>
            <a:ext cx="2949575" cy="498475"/>
          </a:xfrm>
          <a:prstGeom prst="rect">
            <a:avLst/>
          </a:prstGeom>
        </p:spPr>
        <p:txBody>
          <a:bodyPr vert="horz" wrap="square" lIns="91565" tIns="45784" rIns="91565" bIns="4578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3978A9F-D949-4F38-A6A4-5D79F1E81130}" type="slidenum">
              <a:rPr lang="ja-JP" altLang="en-US"/>
              <a:pPr>
                <a:defRPr/>
              </a:pPr>
              <a:t>‹#›</a:t>
            </a:fld>
            <a:endParaRPr lang="ja-JP" altLang="en-US"/>
          </a:p>
        </p:txBody>
      </p:sp>
    </p:spTree>
    <p:extLst>
      <p:ext uri="{BB962C8B-B14F-4D97-AF65-F5344CB8AC3E}">
        <p14:creationId xmlns:p14="http://schemas.microsoft.com/office/powerpoint/2010/main" val="338049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1508"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341BD3-5C5B-4792-BE24-7373AE72BB80}" type="slidenum">
              <a:rPr lang="ja-JP" altLang="en-US" smtClean="0"/>
              <a:pPr fontAlgn="base">
                <a:spcBef>
                  <a:spcPct val="0"/>
                </a:spcBef>
                <a:spcAft>
                  <a:spcPct val="0"/>
                </a:spcAft>
                <a:defRPr/>
              </a:pPr>
              <a:t>7</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Oval 15"/>
          <p:cNvSpPr>
            <a:spLocks noChangeArrowheads="1"/>
          </p:cNvSpPr>
          <p:nvPr/>
        </p:nvSpPr>
        <p:spPr bwMode="gray">
          <a:xfrm>
            <a:off x="7629525" y="2349500"/>
            <a:ext cx="863600" cy="863600"/>
          </a:xfrm>
          <a:prstGeom prst="ellipse">
            <a:avLst/>
          </a:prstGeom>
          <a:solidFill>
            <a:srgbClr val="6699FF"/>
          </a:solidFill>
          <a:ln w="38100" algn="ctr">
            <a:solidFill>
              <a:srgbClr val="0000CC"/>
            </a:solidFill>
            <a:round/>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lang="ja-JP" altLang="en-US" smtClean="0"/>
          </a:p>
        </p:txBody>
      </p:sp>
      <p:sp>
        <p:nvSpPr>
          <p:cNvPr id="5" name="Oval 16"/>
          <p:cNvSpPr>
            <a:spLocks noChangeArrowheads="1"/>
          </p:cNvSpPr>
          <p:nvPr/>
        </p:nvSpPr>
        <p:spPr bwMode="gray">
          <a:xfrm>
            <a:off x="582613" y="3573463"/>
            <a:ext cx="863600" cy="863600"/>
          </a:xfrm>
          <a:prstGeom prst="ellipse">
            <a:avLst/>
          </a:prstGeom>
          <a:solidFill>
            <a:srgbClr val="0000CC"/>
          </a:solidFill>
          <a:ln w="38100">
            <a:solidFill>
              <a:srgbClr val="0000CC"/>
            </a:solidFill>
            <a:round/>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lang="ja-JP" altLang="en-US" smtClean="0"/>
          </a:p>
        </p:txBody>
      </p:sp>
      <p:sp>
        <p:nvSpPr>
          <p:cNvPr id="6" name="Oval 17"/>
          <p:cNvSpPr>
            <a:spLocks noChangeArrowheads="1"/>
          </p:cNvSpPr>
          <p:nvPr/>
        </p:nvSpPr>
        <p:spPr bwMode="gray">
          <a:xfrm>
            <a:off x="1447800" y="3573463"/>
            <a:ext cx="863600" cy="863600"/>
          </a:xfrm>
          <a:prstGeom prst="ellipse">
            <a:avLst/>
          </a:prstGeom>
          <a:solidFill>
            <a:srgbClr val="6699FF"/>
          </a:solidFill>
          <a:ln w="38100" algn="ctr">
            <a:solidFill>
              <a:srgbClr val="0000CC"/>
            </a:solidFill>
            <a:round/>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lang="ja-JP" altLang="en-US" smtClean="0"/>
          </a:p>
        </p:txBody>
      </p:sp>
      <p:sp>
        <p:nvSpPr>
          <p:cNvPr id="7" name="Line 18"/>
          <p:cNvSpPr>
            <a:spLocks noChangeShapeType="1"/>
          </p:cNvSpPr>
          <p:nvPr/>
        </p:nvSpPr>
        <p:spPr bwMode="gray">
          <a:xfrm>
            <a:off x="650875" y="3429000"/>
            <a:ext cx="7842250"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4" name="Rectangle 2"/>
          <p:cNvSpPr>
            <a:spLocks noGrp="1" noChangeArrowheads="1"/>
          </p:cNvSpPr>
          <p:nvPr>
            <p:ph type="ctrTitle"/>
          </p:nvPr>
        </p:nvSpPr>
        <p:spPr>
          <a:xfrm>
            <a:off x="552450" y="2205038"/>
            <a:ext cx="7077075" cy="1223962"/>
          </a:xfrm>
        </p:spPr>
        <p:txBody>
          <a:bodyPr/>
          <a:lstStyle>
            <a:lvl1pPr>
              <a:defRPr sz="4000" b="1">
                <a:solidFill>
                  <a:srgbClr val="0000CC"/>
                </a:solidFill>
                <a:effectLst>
                  <a:outerShdw blurRad="38100" dist="38100" dir="2700000" algn="tl">
                    <a:srgbClr val="C0C0C0"/>
                  </a:outerShdw>
                </a:effectLst>
              </a:defRPr>
            </a:lvl1pPr>
          </a:lstStyle>
          <a:p>
            <a:r>
              <a:rPr lang="ja-JP" altLang="en-US" smtClean="0"/>
              <a:t>マスター タイトルの書式設定</a:t>
            </a:r>
            <a:endParaRPr lang="ja-JP" altLang="en-US"/>
          </a:p>
        </p:txBody>
      </p:sp>
      <p:sp>
        <p:nvSpPr>
          <p:cNvPr id="3075" name="Rectangle 3"/>
          <p:cNvSpPr>
            <a:spLocks noGrp="1" noChangeArrowheads="1"/>
          </p:cNvSpPr>
          <p:nvPr>
            <p:ph type="subTitle" idx="1"/>
          </p:nvPr>
        </p:nvSpPr>
        <p:spPr>
          <a:xfrm>
            <a:off x="2359025" y="3644900"/>
            <a:ext cx="6069013" cy="838200"/>
          </a:xfrm>
        </p:spPr>
        <p:txBody>
          <a:bodyPr anchor="ctr"/>
          <a:lstStyle>
            <a:lvl1pPr marL="0" indent="0" algn="r">
              <a:buFontTx/>
              <a:buNone/>
              <a:defRPr sz="2400"/>
            </a:lvl1pPr>
          </a:lstStyle>
          <a:p>
            <a:r>
              <a:rPr lang="ja-JP" altLang="en-US" smtClean="0"/>
              <a:t>マスター サブタイトルの書式設定</a:t>
            </a:r>
            <a:endParaRPr lang="ja-JP" altLang="en-US"/>
          </a:p>
        </p:txBody>
      </p:sp>
      <p:sp>
        <p:nvSpPr>
          <p:cNvPr id="8" name="Rectangle 4"/>
          <p:cNvSpPr>
            <a:spLocks noGrp="1" noChangeArrowheads="1"/>
          </p:cNvSpPr>
          <p:nvPr>
            <p:ph type="dt" sz="half" idx="10"/>
          </p:nvPr>
        </p:nvSpPr>
        <p:spPr>
          <a:xfrm>
            <a:off x="6284913" y="5084763"/>
            <a:ext cx="2133600" cy="207962"/>
          </a:xfrm>
        </p:spPr>
        <p:txBody>
          <a:bodyPr/>
          <a:lstStyle>
            <a:lvl1pPr algn="r">
              <a:defRPr sz="1400"/>
            </a:lvl1pPr>
          </a:lstStyle>
          <a:p>
            <a:pPr>
              <a:defRPr/>
            </a:pPr>
            <a:fld id="{298E2F94-F19D-4DB7-A4CB-EBB5E60D6381}" type="datetime1">
              <a:rPr lang="ja-JP" altLang="en-US"/>
              <a:pPr>
                <a:defRPr/>
              </a:pPr>
              <a:t>2018/2/21</a:t>
            </a:fld>
            <a:endParaRPr lang="ja-JP" altLang="en-US"/>
          </a:p>
        </p:txBody>
      </p:sp>
      <p:sp>
        <p:nvSpPr>
          <p:cNvPr id="9" name="Rectangle 5"/>
          <p:cNvSpPr>
            <a:spLocks noGrp="1" noChangeArrowheads="1"/>
          </p:cNvSpPr>
          <p:nvPr>
            <p:ph type="ftr" sz="quarter" idx="11"/>
          </p:nvPr>
        </p:nvSpPr>
        <p:spPr>
          <a:xfrm>
            <a:off x="5568950" y="5372100"/>
            <a:ext cx="2895600" cy="207963"/>
          </a:xfrm>
        </p:spPr>
        <p:txBody>
          <a:bodyPr/>
          <a:lstStyle>
            <a:lvl1pPr algn="r">
              <a:defRPr sz="1400"/>
            </a:lvl1pPr>
          </a:lstStyle>
          <a:p>
            <a:pPr>
              <a:defRPr/>
            </a:pPr>
            <a:endParaRPr lang="ja-JP" altLang="en-US"/>
          </a:p>
        </p:txBody>
      </p:sp>
    </p:spTree>
    <p:extLst>
      <p:ext uri="{BB962C8B-B14F-4D97-AF65-F5344CB8AC3E}">
        <p14:creationId xmlns:p14="http://schemas.microsoft.com/office/powerpoint/2010/main" val="1704225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4C1BAF55-5FEF-4C57-94E2-B97985C0B080}" type="datetime1">
              <a:rPr lang="ja-JP" altLang="en-US"/>
              <a:pPr>
                <a:defRPr/>
              </a:pPr>
              <a:t>2018/2/21</a:t>
            </a:fld>
            <a:endParaRPr lang="ja-JP"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C90E4670-5EDF-4709-AF17-C81451E20B2A}" type="slidenum">
              <a:rPr lang="ja-JP" altLang="en-US"/>
              <a:pPr>
                <a:defRPr/>
              </a:pPr>
              <a:t>‹#›</a:t>
            </a:fld>
            <a:endParaRPr lang="ja-JP" altLang="en-US"/>
          </a:p>
        </p:txBody>
      </p:sp>
    </p:spTree>
    <p:extLst>
      <p:ext uri="{BB962C8B-B14F-4D97-AF65-F5344CB8AC3E}">
        <p14:creationId xmlns:p14="http://schemas.microsoft.com/office/powerpoint/2010/main" val="396857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38950" y="44450"/>
            <a:ext cx="2125663" cy="6081713"/>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457200" y="44450"/>
            <a:ext cx="6229350" cy="608171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D5EB2388-8880-4948-AAF0-91C41003BA0A}" type="datetime1">
              <a:rPr lang="ja-JP" altLang="en-US"/>
              <a:pPr>
                <a:defRPr/>
              </a:pPr>
              <a:t>2018/2/21</a:t>
            </a:fld>
            <a:endParaRPr lang="ja-JP"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11B84A19-D995-4DD2-9C2E-328AA7958410}" type="slidenum">
              <a:rPr lang="ja-JP" altLang="en-US"/>
              <a:pPr>
                <a:defRPr/>
              </a:pPr>
              <a:t>‹#›</a:t>
            </a:fld>
            <a:endParaRPr lang="ja-JP" altLang="en-US"/>
          </a:p>
        </p:txBody>
      </p:sp>
    </p:spTree>
    <p:extLst>
      <p:ext uri="{BB962C8B-B14F-4D97-AF65-F5344CB8AC3E}">
        <p14:creationId xmlns:p14="http://schemas.microsoft.com/office/powerpoint/2010/main" val="169295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3600" baseline="0">
                <a:solidFill>
                  <a:srgbClr val="002060"/>
                </a:solidFill>
              </a:defRPr>
            </a:lvl1pPr>
          </a:lstStyle>
          <a:p>
            <a:r>
              <a:rPr lang="ja-JP" altLang="en-US" smtClean="0"/>
              <a:t>マスター タイトルの書式設定</a:t>
            </a:r>
            <a:endParaRPr lang="ja-JP" altLang="en-US" dirty="0"/>
          </a:p>
        </p:txBody>
      </p:sp>
      <p:sp>
        <p:nvSpPr>
          <p:cNvPr id="3" name="コンテンツ プレースホルダ 2"/>
          <p:cNvSpPr>
            <a:spLocks noGrp="1"/>
          </p:cNvSpPr>
          <p:nvPr>
            <p:ph idx="1"/>
          </p:nvPr>
        </p:nvSpPr>
        <p:spPr/>
        <p:txBody>
          <a:bodyPr/>
          <a:lstStyle>
            <a:lvl1pPr>
              <a:buClr>
                <a:srgbClr val="FF0000"/>
              </a:buClr>
              <a:buSzPct val="100000"/>
              <a:buFont typeface="Wingdings" pitchFamily="2" charset="2"/>
              <a:buChar char="n"/>
              <a:defRPr sz="2800" baseline="0"/>
            </a:lvl1pPr>
            <a:lvl2pPr>
              <a:buClr>
                <a:srgbClr val="0000FF"/>
              </a:buClr>
              <a:buFont typeface="Wingdings" pitchFamily="2" charset="2"/>
              <a:buChar char="l"/>
              <a:defRPr sz="2000" baseline="0"/>
            </a:lvl2pPr>
            <a:lvl3pPr marL="1143000" marR="0" indent="-228600" algn="l" defTabSz="914400" rtl="0" eaLnBrk="0" fontAlgn="base" latinLnBrk="0" hangingPunct="0">
              <a:lnSpc>
                <a:spcPct val="100000"/>
              </a:lnSpc>
              <a:spcBef>
                <a:spcPct val="20000"/>
              </a:spcBef>
              <a:spcAft>
                <a:spcPct val="0"/>
              </a:spcAft>
              <a:buClr>
                <a:srgbClr val="1A9626"/>
              </a:buClr>
              <a:buSzTx/>
              <a:buFont typeface="Wingdings" pitchFamily="2" charset="2"/>
              <a:buChar char="u"/>
              <a:tabLst/>
              <a:defRPr sz="1600" baseline="0"/>
            </a:lvl3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Rectangle 4"/>
          <p:cNvSpPr>
            <a:spLocks noGrp="1" noChangeArrowheads="1"/>
          </p:cNvSpPr>
          <p:nvPr>
            <p:ph type="dt" sz="half" idx="10"/>
          </p:nvPr>
        </p:nvSpPr>
        <p:spPr>
          <a:ln/>
        </p:spPr>
        <p:txBody>
          <a:bodyPr/>
          <a:lstStyle>
            <a:lvl1pPr>
              <a:defRPr/>
            </a:lvl1pPr>
          </a:lstStyle>
          <a:p>
            <a:pPr>
              <a:defRPr/>
            </a:pPr>
            <a:fld id="{7A5D8159-BDED-47C0-825E-88CC600CEFC9}" type="datetime1">
              <a:rPr lang="ja-JP" altLang="en-US"/>
              <a:pPr>
                <a:defRPr/>
              </a:pPr>
              <a:t>2018/2/21</a:t>
            </a:fld>
            <a:endParaRPr lang="ja-JP"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04E565FF-DBCA-4FA3-9654-224808E8A96E}" type="slidenum">
              <a:rPr lang="ja-JP" altLang="en-US"/>
              <a:pPr>
                <a:defRPr/>
              </a:pPr>
              <a:t>‹#›</a:t>
            </a:fld>
            <a:endParaRPr lang="ja-JP" altLang="en-US"/>
          </a:p>
        </p:txBody>
      </p:sp>
    </p:spTree>
    <p:extLst>
      <p:ext uri="{BB962C8B-B14F-4D97-AF65-F5344CB8AC3E}">
        <p14:creationId xmlns:p14="http://schemas.microsoft.com/office/powerpoint/2010/main" val="368223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15CD9CAC-70A2-4710-9F6E-637C1DB74887}" type="datetime1">
              <a:rPr lang="ja-JP" altLang="en-US"/>
              <a:pPr>
                <a:defRPr/>
              </a:pPr>
              <a:t>2018/2/21</a:t>
            </a:fld>
            <a:endParaRPr lang="ja-JP"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8778BADA-9273-4CAC-B466-947AA0839A0D}" type="slidenum">
              <a:rPr lang="ja-JP" altLang="en-US"/>
              <a:pPr>
                <a:defRPr/>
              </a:pPr>
              <a:t>‹#›</a:t>
            </a:fld>
            <a:endParaRPr lang="ja-JP" altLang="en-US"/>
          </a:p>
        </p:txBody>
      </p:sp>
    </p:spTree>
    <p:extLst>
      <p:ext uri="{BB962C8B-B14F-4D97-AF65-F5344CB8AC3E}">
        <p14:creationId xmlns:p14="http://schemas.microsoft.com/office/powerpoint/2010/main" val="1026617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EADC0CC2-A59C-4265-9543-5A68476E4B14}" type="datetime1">
              <a:rPr lang="ja-JP" altLang="en-US"/>
              <a:pPr>
                <a:defRPr/>
              </a:pPr>
              <a:t>2018/2/21</a:t>
            </a:fld>
            <a:endParaRPr lang="ja-JP"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17BF9A6B-F3D9-4817-BB2F-4DB8B8D54AD8}" type="slidenum">
              <a:rPr lang="ja-JP" altLang="en-US"/>
              <a:pPr>
                <a:defRPr/>
              </a:pPr>
              <a:t>‹#›</a:t>
            </a:fld>
            <a:endParaRPr lang="ja-JP" altLang="en-US"/>
          </a:p>
        </p:txBody>
      </p:sp>
    </p:spTree>
    <p:extLst>
      <p:ext uri="{BB962C8B-B14F-4D97-AF65-F5344CB8AC3E}">
        <p14:creationId xmlns:p14="http://schemas.microsoft.com/office/powerpoint/2010/main" val="2799919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69D58C75-6618-4353-A75D-3B3F64C3B5D9}" type="datetime1">
              <a:rPr lang="ja-JP" altLang="en-US"/>
              <a:pPr>
                <a:defRPr/>
              </a:pPr>
              <a:t>2018/2/21</a:t>
            </a:fld>
            <a:endParaRPr lang="ja-JP"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ja-JP" altLang="en-US"/>
          </a:p>
        </p:txBody>
      </p:sp>
      <p:sp>
        <p:nvSpPr>
          <p:cNvPr id="9" name="Rectangle 6"/>
          <p:cNvSpPr>
            <a:spLocks noGrp="1" noChangeArrowheads="1"/>
          </p:cNvSpPr>
          <p:nvPr>
            <p:ph type="sldNum" sz="quarter" idx="12"/>
          </p:nvPr>
        </p:nvSpPr>
        <p:spPr>
          <a:ln/>
        </p:spPr>
        <p:txBody>
          <a:bodyPr/>
          <a:lstStyle>
            <a:lvl1pPr>
              <a:defRPr/>
            </a:lvl1pPr>
          </a:lstStyle>
          <a:p>
            <a:pPr>
              <a:defRPr/>
            </a:pPr>
            <a:fld id="{4F1C9C4F-5666-4726-B395-807484FA5DD1}" type="slidenum">
              <a:rPr lang="ja-JP" altLang="en-US"/>
              <a:pPr>
                <a:defRPr/>
              </a:pPr>
              <a:t>‹#›</a:t>
            </a:fld>
            <a:endParaRPr lang="ja-JP" altLang="en-US"/>
          </a:p>
        </p:txBody>
      </p:sp>
    </p:spTree>
    <p:extLst>
      <p:ext uri="{BB962C8B-B14F-4D97-AF65-F5344CB8AC3E}">
        <p14:creationId xmlns:p14="http://schemas.microsoft.com/office/powerpoint/2010/main" val="3476164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B2596FCD-C403-4121-B64A-7EE412AE7C32}" type="datetime1">
              <a:rPr lang="ja-JP" altLang="en-US"/>
              <a:pPr>
                <a:defRPr/>
              </a:pPr>
              <a:t>2018/2/21</a:t>
            </a:fld>
            <a:endParaRPr lang="ja-JP"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ja-JP" altLang="en-US"/>
          </a:p>
        </p:txBody>
      </p:sp>
      <p:sp>
        <p:nvSpPr>
          <p:cNvPr id="5" name="Rectangle 6"/>
          <p:cNvSpPr>
            <a:spLocks noGrp="1" noChangeArrowheads="1"/>
          </p:cNvSpPr>
          <p:nvPr>
            <p:ph type="sldNum" sz="quarter" idx="12"/>
          </p:nvPr>
        </p:nvSpPr>
        <p:spPr>
          <a:ln/>
        </p:spPr>
        <p:txBody>
          <a:bodyPr/>
          <a:lstStyle>
            <a:lvl1pPr>
              <a:defRPr/>
            </a:lvl1pPr>
          </a:lstStyle>
          <a:p>
            <a:pPr>
              <a:defRPr/>
            </a:pPr>
            <a:fld id="{72F898CF-E63B-40C5-ADB6-DBF0723E2B85}" type="slidenum">
              <a:rPr lang="ja-JP" altLang="en-US"/>
              <a:pPr>
                <a:defRPr/>
              </a:pPr>
              <a:t>‹#›</a:t>
            </a:fld>
            <a:endParaRPr lang="ja-JP" altLang="en-US"/>
          </a:p>
        </p:txBody>
      </p:sp>
    </p:spTree>
    <p:extLst>
      <p:ext uri="{BB962C8B-B14F-4D97-AF65-F5344CB8AC3E}">
        <p14:creationId xmlns:p14="http://schemas.microsoft.com/office/powerpoint/2010/main" val="3697216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F5DB8DF-8462-443A-9989-7A1F13C2DCB8}" type="datetime1">
              <a:rPr lang="ja-JP" altLang="en-US"/>
              <a:pPr>
                <a:defRPr/>
              </a:pPr>
              <a:t>2018/2/21</a:t>
            </a:fld>
            <a:endParaRPr lang="ja-JP"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ja-JP" altLang="en-US"/>
          </a:p>
        </p:txBody>
      </p:sp>
      <p:sp>
        <p:nvSpPr>
          <p:cNvPr id="4" name="Rectangle 6"/>
          <p:cNvSpPr>
            <a:spLocks noGrp="1" noChangeArrowheads="1"/>
          </p:cNvSpPr>
          <p:nvPr>
            <p:ph type="sldNum" sz="quarter" idx="12"/>
          </p:nvPr>
        </p:nvSpPr>
        <p:spPr>
          <a:ln/>
        </p:spPr>
        <p:txBody>
          <a:bodyPr/>
          <a:lstStyle>
            <a:lvl1pPr>
              <a:defRPr/>
            </a:lvl1pPr>
          </a:lstStyle>
          <a:p>
            <a:pPr>
              <a:defRPr/>
            </a:pPr>
            <a:fld id="{50549FC4-9B1E-433F-99E3-6E81AF546C8D}" type="slidenum">
              <a:rPr lang="ja-JP" altLang="en-US"/>
              <a:pPr>
                <a:defRPr/>
              </a:pPr>
              <a:t>‹#›</a:t>
            </a:fld>
            <a:endParaRPr lang="ja-JP" altLang="en-US"/>
          </a:p>
        </p:txBody>
      </p:sp>
    </p:spTree>
    <p:extLst>
      <p:ext uri="{BB962C8B-B14F-4D97-AF65-F5344CB8AC3E}">
        <p14:creationId xmlns:p14="http://schemas.microsoft.com/office/powerpoint/2010/main" val="1822551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C357A0B5-B821-40C4-82D2-36FCD71220C5}" type="datetime1">
              <a:rPr lang="ja-JP" altLang="en-US"/>
              <a:pPr>
                <a:defRPr/>
              </a:pPr>
              <a:t>2018/2/21</a:t>
            </a:fld>
            <a:endParaRPr lang="ja-JP"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CD9DE7B0-5F9A-493E-89DE-7811BFEF928F}" type="slidenum">
              <a:rPr lang="ja-JP" altLang="en-US"/>
              <a:pPr>
                <a:defRPr/>
              </a:pPr>
              <a:t>‹#›</a:t>
            </a:fld>
            <a:endParaRPr lang="ja-JP" altLang="en-US"/>
          </a:p>
        </p:txBody>
      </p:sp>
    </p:spTree>
    <p:extLst>
      <p:ext uri="{BB962C8B-B14F-4D97-AF65-F5344CB8AC3E}">
        <p14:creationId xmlns:p14="http://schemas.microsoft.com/office/powerpoint/2010/main" val="419002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8F2A71AF-9D8B-4933-A81D-F7493CFB6CF2}" type="datetime1">
              <a:rPr lang="ja-JP" altLang="en-US"/>
              <a:pPr>
                <a:defRPr/>
              </a:pPr>
              <a:t>2018/2/21</a:t>
            </a:fld>
            <a:endParaRPr lang="ja-JP"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3705C5DE-9BC3-4474-A5A5-60663A47C288}" type="slidenum">
              <a:rPr lang="ja-JP" altLang="en-US"/>
              <a:pPr>
                <a:defRPr/>
              </a:pPr>
              <a:t>‹#›</a:t>
            </a:fld>
            <a:endParaRPr lang="ja-JP" altLang="en-US"/>
          </a:p>
        </p:txBody>
      </p:sp>
    </p:spTree>
    <p:extLst>
      <p:ext uri="{BB962C8B-B14F-4D97-AF65-F5344CB8AC3E}">
        <p14:creationId xmlns:p14="http://schemas.microsoft.com/office/powerpoint/2010/main" val="587206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val 23"/>
          <p:cNvSpPr>
            <a:spLocks noChangeArrowheads="1"/>
          </p:cNvSpPr>
          <p:nvPr/>
        </p:nvSpPr>
        <p:spPr bwMode="gray">
          <a:xfrm>
            <a:off x="8329613" y="7938"/>
            <a:ext cx="782637" cy="828675"/>
          </a:xfrm>
          <a:prstGeom prst="ellipse">
            <a:avLst/>
          </a:prstGeom>
          <a:solidFill>
            <a:srgbClr val="66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lang="ja-JP" altLang="en-US" smtClean="0"/>
          </a:p>
        </p:txBody>
      </p:sp>
      <p:sp>
        <p:nvSpPr>
          <p:cNvPr id="1027" name="Oval 24"/>
          <p:cNvSpPr>
            <a:spLocks noChangeArrowheads="1"/>
          </p:cNvSpPr>
          <p:nvPr/>
        </p:nvSpPr>
        <p:spPr bwMode="gray">
          <a:xfrm>
            <a:off x="7543800" y="7938"/>
            <a:ext cx="784225" cy="828675"/>
          </a:xfrm>
          <a:prstGeom prst="ellipse">
            <a:avLst/>
          </a:prstGeom>
          <a:noFill/>
          <a:ln w="38100">
            <a:solidFill>
              <a:srgbClr val="33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lang="ja-JP" altLang="en-US" smtClean="0"/>
          </a:p>
        </p:txBody>
      </p:sp>
      <p:sp>
        <p:nvSpPr>
          <p:cNvPr id="1028" name="Rectangle 25"/>
          <p:cNvSpPr>
            <a:spLocks noChangeArrowheads="1"/>
          </p:cNvSpPr>
          <p:nvPr/>
        </p:nvSpPr>
        <p:spPr bwMode="gray">
          <a:xfrm>
            <a:off x="0" y="4763"/>
            <a:ext cx="317500" cy="836612"/>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endParaRPr lang="ja-JP" altLang="en-US" smtClean="0"/>
          </a:p>
        </p:txBody>
      </p:sp>
      <p:sp>
        <p:nvSpPr>
          <p:cNvPr id="1029" name="Arc 20"/>
          <p:cNvSpPr>
            <a:spLocks/>
          </p:cNvSpPr>
          <p:nvPr/>
        </p:nvSpPr>
        <p:spPr bwMode="gray">
          <a:xfrm>
            <a:off x="274638" y="9525"/>
            <a:ext cx="438150" cy="831850"/>
          </a:xfrm>
          <a:custGeom>
            <a:avLst/>
            <a:gdLst>
              <a:gd name="T0" fmla="*/ 2147483646 w 21788"/>
              <a:gd name="T1" fmla="*/ 0 h 43200"/>
              <a:gd name="T2" fmla="*/ 0 w 21788"/>
              <a:gd name="T3" fmla="*/ 2147483646 h 43200"/>
              <a:gd name="T4" fmla="*/ 2147483646 w 21788"/>
              <a:gd name="T5" fmla="*/ 2147483646 h 43200"/>
              <a:gd name="T6" fmla="*/ 0 60000 65536"/>
              <a:gd name="T7" fmla="*/ 0 60000 65536"/>
              <a:gd name="T8" fmla="*/ 0 60000 65536"/>
            </a:gdLst>
            <a:ahLst/>
            <a:cxnLst>
              <a:cxn ang="T6">
                <a:pos x="T0" y="T1"/>
              </a:cxn>
              <a:cxn ang="T7">
                <a:pos x="T2" y="T3"/>
              </a:cxn>
              <a:cxn ang="T8">
                <a:pos x="T4" y="T5"/>
              </a:cxn>
            </a:cxnLst>
            <a:rect l="0" t="0" r="r" b="b"/>
            <a:pathLst>
              <a:path w="21788" h="43200" fill="none" extrusionOk="0">
                <a:moveTo>
                  <a:pt x="187" y="0"/>
                </a:moveTo>
                <a:cubicBezTo>
                  <a:pt x="12117" y="0"/>
                  <a:pt x="21788" y="9670"/>
                  <a:pt x="21788" y="21600"/>
                </a:cubicBezTo>
                <a:cubicBezTo>
                  <a:pt x="21788" y="33529"/>
                  <a:pt x="12117" y="43200"/>
                  <a:pt x="188" y="43200"/>
                </a:cubicBezTo>
                <a:cubicBezTo>
                  <a:pt x="125" y="43200"/>
                  <a:pt x="62" y="43199"/>
                  <a:pt x="-1" y="43199"/>
                </a:cubicBezTo>
              </a:path>
              <a:path w="21788" h="43200" stroke="0" extrusionOk="0">
                <a:moveTo>
                  <a:pt x="187" y="0"/>
                </a:moveTo>
                <a:cubicBezTo>
                  <a:pt x="12117" y="0"/>
                  <a:pt x="21788" y="9670"/>
                  <a:pt x="21788" y="21600"/>
                </a:cubicBezTo>
                <a:cubicBezTo>
                  <a:pt x="21788" y="33529"/>
                  <a:pt x="12117" y="43200"/>
                  <a:pt x="188" y="43200"/>
                </a:cubicBezTo>
                <a:cubicBezTo>
                  <a:pt x="125" y="43200"/>
                  <a:pt x="62" y="43199"/>
                  <a:pt x="-1" y="43199"/>
                </a:cubicBezTo>
                <a:lnTo>
                  <a:pt x="188" y="21600"/>
                </a:lnTo>
                <a:lnTo>
                  <a:pt x="187" y="0"/>
                </a:lnTo>
                <a:close/>
              </a:path>
            </a:pathLst>
          </a:custGeom>
          <a:solidFill>
            <a:srgbClr val="6699FF"/>
          </a:solidFill>
          <a:ln w="38100">
            <a:solidFill>
              <a:srgbClr val="0000CC"/>
            </a:solidFill>
            <a:round/>
            <a:headEnd/>
            <a:tailEnd/>
          </a:ln>
        </p:spPr>
        <p:txBody>
          <a:bodyPr wrap="none" anchor="ctr"/>
          <a:lstStyle/>
          <a:p>
            <a:endParaRPr lang="ja-JP" altLang="en-US"/>
          </a:p>
        </p:txBody>
      </p:sp>
      <p:sp>
        <p:nvSpPr>
          <p:cNvPr id="1030" name="Arc 17"/>
          <p:cNvSpPr>
            <a:spLocks/>
          </p:cNvSpPr>
          <p:nvPr/>
        </p:nvSpPr>
        <p:spPr bwMode="gray">
          <a:xfrm>
            <a:off x="-1588" y="6350"/>
            <a:ext cx="434976" cy="836613"/>
          </a:xfrm>
          <a:custGeom>
            <a:avLst/>
            <a:gdLst>
              <a:gd name="T0" fmla="*/ 2147483646 w 21672"/>
              <a:gd name="T1" fmla="*/ 0 h 43200"/>
              <a:gd name="T2" fmla="*/ 0 w 21672"/>
              <a:gd name="T3" fmla="*/ 2147483646 h 43200"/>
              <a:gd name="T4" fmla="*/ 2147483646 w 21672"/>
              <a:gd name="T5" fmla="*/ 2147483646 h 43200"/>
              <a:gd name="T6" fmla="*/ 0 60000 65536"/>
              <a:gd name="T7" fmla="*/ 0 60000 65536"/>
              <a:gd name="T8" fmla="*/ 0 60000 65536"/>
            </a:gdLst>
            <a:ahLst/>
            <a:cxnLst>
              <a:cxn ang="T6">
                <a:pos x="T0" y="T1"/>
              </a:cxn>
              <a:cxn ang="T7">
                <a:pos x="T2" y="T3"/>
              </a:cxn>
              <a:cxn ang="T8">
                <a:pos x="T4" y="T5"/>
              </a:cxn>
            </a:cxnLst>
            <a:rect l="0" t="0" r="r" b="b"/>
            <a:pathLst>
              <a:path w="21672" h="43200" fill="none" extrusionOk="0">
                <a:moveTo>
                  <a:pt x="71" y="0"/>
                </a:moveTo>
                <a:cubicBezTo>
                  <a:pt x="12001" y="0"/>
                  <a:pt x="21672" y="9670"/>
                  <a:pt x="21672" y="21600"/>
                </a:cubicBezTo>
                <a:cubicBezTo>
                  <a:pt x="21672" y="33529"/>
                  <a:pt x="12001" y="43200"/>
                  <a:pt x="72" y="43200"/>
                </a:cubicBezTo>
                <a:cubicBezTo>
                  <a:pt x="48" y="43200"/>
                  <a:pt x="24" y="43199"/>
                  <a:pt x="0" y="43199"/>
                </a:cubicBezTo>
              </a:path>
              <a:path w="21672" h="43200" stroke="0" extrusionOk="0">
                <a:moveTo>
                  <a:pt x="71" y="0"/>
                </a:moveTo>
                <a:cubicBezTo>
                  <a:pt x="12001" y="0"/>
                  <a:pt x="21672" y="9670"/>
                  <a:pt x="21672" y="21600"/>
                </a:cubicBezTo>
                <a:cubicBezTo>
                  <a:pt x="21672" y="33529"/>
                  <a:pt x="12001" y="43200"/>
                  <a:pt x="72" y="43200"/>
                </a:cubicBezTo>
                <a:cubicBezTo>
                  <a:pt x="48" y="43200"/>
                  <a:pt x="24" y="43199"/>
                  <a:pt x="0" y="43199"/>
                </a:cubicBezTo>
                <a:lnTo>
                  <a:pt x="72" y="21600"/>
                </a:lnTo>
                <a:lnTo>
                  <a:pt x="71" y="0"/>
                </a:lnTo>
                <a:close/>
              </a:path>
            </a:pathLst>
          </a:custGeom>
          <a:solidFill>
            <a:srgbClr val="0000CC"/>
          </a:solidFill>
          <a:ln w="38100">
            <a:solidFill>
              <a:srgbClr val="0000CC"/>
            </a:solidFill>
            <a:round/>
            <a:headEnd/>
            <a:tailEnd/>
          </a:ln>
        </p:spPr>
        <p:txBody>
          <a:bodyPr wrap="none" anchor="ctr"/>
          <a:lstStyle/>
          <a:p>
            <a:endParaRPr lang="ja-JP" altLang="en-US"/>
          </a:p>
        </p:txBody>
      </p:sp>
      <p:sp>
        <p:nvSpPr>
          <p:cNvPr id="1031" name="Line 18"/>
          <p:cNvSpPr>
            <a:spLocks noChangeShapeType="1"/>
          </p:cNvSpPr>
          <p:nvPr/>
        </p:nvSpPr>
        <p:spPr bwMode="gray">
          <a:xfrm flipV="1">
            <a:off x="3175" y="836613"/>
            <a:ext cx="9140825" cy="635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2" name="Line 21"/>
          <p:cNvSpPr>
            <a:spLocks noChangeShapeType="1"/>
          </p:cNvSpPr>
          <p:nvPr/>
        </p:nvSpPr>
        <p:spPr bwMode="gray">
          <a:xfrm>
            <a:off x="3175" y="9525"/>
            <a:ext cx="298450"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3" name="Rectangle 2"/>
          <p:cNvSpPr>
            <a:spLocks noGrp="1" noChangeArrowheads="1"/>
          </p:cNvSpPr>
          <p:nvPr>
            <p:ph type="title"/>
          </p:nvPr>
        </p:nvSpPr>
        <p:spPr bwMode="gray">
          <a:xfrm>
            <a:off x="735013" y="44450"/>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34" name="Rectangle 3"/>
          <p:cNvSpPr>
            <a:spLocks noGrp="1" noChangeArrowheads="1"/>
          </p:cNvSpPr>
          <p:nvPr>
            <p:ph type="body" idx="1"/>
          </p:nvPr>
        </p:nvSpPr>
        <p:spPr bwMode="gray">
          <a:xfrm>
            <a:off x="457200" y="1196975"/>
            <a:ext cx="82296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 name="Rectangle 4"/>
          <p:cNvSpPr>
            <a:spLocks noGrp="1" noChangeArrowheads="1"/>
          </p:cNvSpPr>
          <p:nvPr>
            <p:ph type="dt" sz="half" idx="2"/>
          </p:nvPr>
        </p:nvSpPr>
        <p:spPr bwMode="gray">
          <a:xfrm>
            <a:off x="179388" y="6545263"/>
            <a:ext cx="2133600" cy="2682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fontAlgn="auto" hangingPunct="1">
              <a:spcBef>
                <a:spcPts val="0"/>
              </a:spcBef>
              <a:spcAft>
                <a:spcPts val="0"/>
              </a:spcAft>
              <a:defRPr sz="1200">
                <a:latin typeface="+mn-lt"/>
                <a:ea typeface="+mn-ea"/>
              </a:defRPr>
            </a:lvl1pPr>
          </a:lstStyle>
          <a:p>
            <a:pPr>
              <a:defRPr/>
            </a:pPr>
            <a:fld id="{C341D051-80D3-4EEE-BB82-5B0701F9984C}" type="datetime1">
              <a:rPr lang="ja-JP" altLang="en-US"/>
              <a:pPr>
                <a:defRPr/>
              </a:pPr>
              <a:t>2018/2/21</a:t>
            </a:fld>
            <a:endParaRPr lang="ja-JP" altLang="en-US"/>
          </a:p>
        </p:txBody>
      </p:sp>
      <p:sp>
        <p:nvSpPr>
          <p:cNvPr id="3" name="Rectangle 5"/>
          <p:cNvSpPr>
            <a:spLocks noGrp="1" noChangeArrowheads="1"/>
          </p:cNvSpPr>
          <p:nvPr>
            <p:ph type="ftr" sz="quarter" idx="3"/>
          </p:nvPr>
        </p:nvSpPr>
        <p:spPr bwMode="gray">
          <a:xfrm>
            <a:off x="3124200" y="6545263"/>
            <a:ext cx="2895600" cy="2682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fontAlgn="auto" hangingPunct="1">
              <a:spcBef>
                <a:spcPts val="0"/>
              </a:spcBef>
              <a:spcAft>
                <a:spcPts val="0"/>
              </a:spcAft>
              <a:defRPr sz="1200">
                <a:latin typeface="+mn-lt"/>
                <a:ea typeface="+mn-ea"/>
              </a:defRPr>
            </a:lvl1pPr>
          </a:lstStyle>
          <a:p>
            <a:pPr>
              <a:defRPr/>
            </a:pPr>
            <a:endParaRPr lang="ja-JP" altLang="en-US"/>
          </a:p>
        </p:txBody>
      </p:sp>
      <p:sp>
        <p:nvSpPr>
          <p:cNvPr id="4" name="Rectangle 6"/>
          <p:cNvSpPr>
            <a:spLocks noGrp="1" noChangeArrowheads="1"/>
          </p:cNvSpPr>
          <p:nvPr>
            <p:ph type="sldNum" sz="quarter" idx="4"/>
          </p:nvPr>
        </p:nvSpPr>
        <p:spPr bwMode="gray">
          <a:xfrm>
            <a:off x="8204200" y="6545263"/>
            <a:ext cx="777875" cy="2682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lvl1pPr>
          </a:lstStyle>
          <a:p>
            <a:pPr>
              <a:defRPr/>
            </a:pPr>
            <a:fld id="{2A618AF2-BF3D-411F-BDDD-BBDFD7B8D822}" type="slidenum">
              <a:rPr lang="ja-JP" altLang="en-US"/>
              <a:pPr>
                <a:defRPr/>
              </a:pPr>
              <a:t>‹#›</a:t>
            </a:fld>
            <a:endParaRPr lang="ja-JP" altLang="en-US"/>
          </a:p>
        </p:txBody>
      </p:sp>
      <p:grpSp>
        <p:nvGrpSpPr>
          <p:cNvPr id="1038" name="Group 31"/>
          <p:cNvGrpSpPr>
            <a:grpSpLocks/>
          </p:cNvGrpSpPr>
          <p:nvPr/>
        </p:nvGrpSpPr>
        <p:grpSpPr bwMode="auto">
          <a:xfrm>
            <a:off x="8029575" y="6545263"/>
            <a:ext cx="995363" cy="217487"/>
            <a:chOff x="5479" y="4123"/>
            <a:chExt cx="680" cy="137"/>
          </a:xfrm>
        </p:grpSpPr>
        <p:sp>
          <p:nvSpPr>
            <p:cNvPr id="1039" name="Arc 28"/>
            <p:cNvSpPr>
              <a:spLocks/>
            </p:cNvSpPr>
            <p:nvPr userDrawn="1"/>
          </p:nvSpPr>
          <p:spPr bwMode="gray">
            <a:xfrm rot="10800000" flipV="1">
              <a:off x="5479" y="4123"/>
              <a:ext cx="136" cy="1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040" name="Line 29"/>
            <p:cNvSpPr>
              <a:spLocks noChangeShapeType="1"/>
            </p:cNvSpPr>
            <p:nvPr userDrawn="1"/>
          </p:nvSpPr>
          <p:spPr bwMode="gray">
            <a:xfrm>
              <a:off x="5615" y="4123"/>
              <a:ext cx="544" cy="0"/>
            </a:xfrm>
            <a:prstGeom prst="line">
              <a:avLst/>
            </a:prstGeom>
            <a:noFill/>
            <a:ln w="38100">
              <a:solidFill>
                <a:srgbClr val="0000CC"/>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Tree>
  </p:cSld>
  <p:clrMap bg1="lt1" tx1="dk1" bg2="lt2" tx2="dk2" accent1="accent1" accent2="accent2" accent3="accent3" accent4="accent4" accent5="accent5" accent6="accent6" hlink="hlink" folHlink="folHlink"/>
  <p:sldLayoutIdLst>
    <p:sldLayoutId id="2147483839"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hf hdr="0" ftr="0" dt="0"/>
  <p:txStyles>
    <p:title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28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28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2800">
          <a:solidFill>
            <a:schemeClr val="tx2"/>
          </a:solidFill>
          <a:latin typeface="Arial" charset="0"/>
          <a:ea typeface="ＭＳ Ｐゴシック" pitchFamily="50" charset="-128"/>
        </a:defRPr>
      </a:lvl5pPr>
      <a:lvl6pPr marL="457200" algn="l" rtl="0" eaLnBrk="1" fontAlgn="base" hangingPunct="1">
        <a:spcBef>
          <a:spcPct val="0"/>
        </a:spcBef>
        <a:spcAft>
          <a:spcPct val="0"/>
        </a:spcAft>
        <a:defRPr kumimoji="1" sz="2800">
          <a:solidFill>
            <a:schemeClr val="tx2"/>
          </a:solidFill>
          <a:latin typeface="Arial" charset="0"/>
          <a:ea typeface="ＭＳ Ｐゴシック" pitchFamily="50" charset="-128"/>
        </a:defRPr>
      </a:lvl6pPr>
      <a:lvl7pPr marL="914400" algn="l" rtl="0" eaLnBrk="1" fontAlgn="base" hangingPunct="1">
        <a:spcBef>
          <a:spcPct val="0"/>
        </a:spcBef>
        <a:spcAft>
          <a:spcPct val="0"/>
        </a:spcAft>
        <a:defRPr kumimoji="1" sz="2800">
          <a:solidFill>
            <a:schemeClr val="tx2"/>
          </a:solidFill>
          <a:latin typeface="Arial" charset="0"/>
          <a:ea typeface="ＭＳ Ｐゴシック" pitchFamily="50" charset="-128"/>
        </a:defRPr>
      </a:lvl7pPr>
      <a:lvl8pPr marL="1371600" algn="l" rtl="0" eaLnBrk="1" fontAlgn="base" hangingPunct="1">
        <a:spcBef>
          <a:spcPct val="0"/>
        </a:spcBef>
        <a:spcAft>
          <a:spcPct val="0"/>
        </a:spcAft>
        <a:defRPr kumimoji="1" sz="2800">
          <a:solidFill>
            <a:schemeClr val="tx2"/>
          </a:solidFill>
          <a:latin typeface="Arial" charset="0"/>
          <a:ea typeface="ＭＳ Ｐゴシック" pitchFamily="50" charset="-128"/>
        </a:defRPr>
      </a:lvl8pPr>
      <a:lvl9pPr marL="1828800" algn="l" rtl="0" eaLnBrk="1" fontAlgn="base" hangingPunct="1">
        <a:spcBef>
          <a:spcPct val="0"/>
        </a:spcBef>
        <a:spcAft>
          <a:spcPct val="0"/>
        </a:spcAft>
        <a:defRPr kumimoji="1" sz="28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wmf"/></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www.data.jma.go.jp/gmd/risk/"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hyperlink" Target="http://www.data.jma.go.jp/gmd/risk/fcstdl/index.ph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テキスト ボックス 3"/>
          <p:cNvSpPr txBox="1">
            <a:spLocks noChangeArrowheads="1"/>
          </p:cNvSpPr>
          <p:nvPr/>
        </p:nvSpPr>
        <p:spPr bwMode="auto">
          <a:xfrm>
            <a:off x="1007604" y="1787332"/>
            <a:ext cx="61926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defRPr/>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気象</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予測値を</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用いた</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defRPr/>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カンシャコバネナガカメムシの</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ct val="0"/>
              </a:spcBef>
              <a:buFontTx/>
              <a:buNone/>
              <a:defRPr/>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防除</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適期予測の精度</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検証</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101" name="Picture 7" descr="気象庁ロゴマー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772" y="3474243"/>
            <a:ext cx="557213"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テキスト ボックス 1"/>
          <p:cNvSpPr txBox="1">
            <a:spLocks noChangeArrowheads="1"/>
          </p:cNvSpPr>
          <p:nvPr/>
        </p:nvSpPr>
        <p:spPr bwMode="auto">
          <a:xfrm>
            <a:off x="2439868" y="3717032"/>
            <a:ext cx="612068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a:spcBef>
                <a:spcPct val="0"/>
              </a:spcBef>
              <a:buFontTx/>
              <a:buNone/>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気象庁　地球環境・海洋部　気候</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情報課　</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r">
              <a:spcBef>
                <a:spcPct val="0"/>
              </a:spcBef>
              <a:buFontTx/>
              <a:buNone/>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異常気象情報センター　気候リスク管理技術係長</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r">
              <a:spcBef>
                <a:spcPct val="0"/>
              </a:spcBef>
              <a:buFontTx/>
              <a:buNone/>
            </a:pP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r">
              <a:spcBef>
                <a:spcPct val="0"/>
              </a:spcBef>
              <a:buFontTx/>
              <a:buNone/>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萱場 亙起</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7231218" y="4413353"/>
            <a:ext cx="1337226" cy="276999"/>
          </a:xfrm>
          <a:prstGeom prst="rect">
            <a:avLst/>
          </a:prstGeom>
          <a:noFill/>
        </p:spPr>
        <p:txBody>
          <a:bodyPr wrap="none" rtlCol="0">
            <a:spAutoFit/>
          </a:bodyPr>
          <a:lstStyle/>
          <a:p>
            <a:r>
              <a:rPr kumimoji="1" lang="ja-JP" altLang="en-US" sz="1200" dirty="0" smtClean="0"/>
              <a:t>かやば　のぶゆき</a:t>
            </a:r>
            <a:endParaRPr kumimoji="1" lang="ja-JP" altLang="en-US" sz="1200" dirty="0"/>
          </a:p>
        </p:txBody>
      </p:sp>
      <p:sp>
        <p:nvSpPr>
          <p:cNvPr id="3" name="正方形/長方形 2"/>
          <p:cNvSpPr/>
          <p:nvPr/>
        </p:nvSpPr>
        <p:spPr>
          <a:xfrm>
            <a:off x="2195736" y="195027"/>
            <a:ext cx="6713437" cy="923330"/>
          </a:xfrm>
          <a:prstGeom prst="rect">
            <a:avLst/>
          </a:prstGeom>
        </p:spPr>
        <p:txBody>
          <a:bodyPr wrap="square">
            <a:spAutoFit/>
          </a:bodyPr>
          <a:lstStyle/>
          <a:p>
            <a:r>
              <a:rPr lang="ja-JP" altLang="en-US" dirty="0"/>
              <a:t>第</a:t>
            </a:r>
            <a:r>
              <a:rPr lang="en-US" altLang="ja-JP" dirty="0"/>
              <a:t>14</a:t>
            </a:r>
            <a:r>
              <a:rPr lang="ja-JP" altLang="en-US" dirty="0"/>
              <a:t>回ヤマセ</a:t>
            </a:r>
            <a:r>
              <a:rPr lang="ja-JP" altLang="en-US" dirty="0" smtClean="0"/>
              <a:t>研究会</a:t>
            </a:r>
            <a:endParaRPr lang="en-US" altLang="ja-JP" dirty="0" smtClean="0"/>
          </a:p>
          <a:p>
            <a:r>
              <a:rPr lang="ja-JP" altLang="en-US" dirty="0" smtClean="0"/>
              <a:t>日時</a:t>
            </a:r>
            <a:r>
              <a:rPr lang="ja-JP" altLang="en-US" dirty="0"/>
              <a:t>：平成</a:t>
            </a:r>
            <a:r>
              <a:rPr lang="en-US" altLang="ja-JP" dirty="0"/>
              <a:t>30</a:t>
            </a:r>
            <a:r>
              <a:rPr lang="ja-JP" altLang="en-US" dirty="0" smtClean="0"/>
              <a:t>年２月</a:t>
            </a:r>
            <a:r>
              <a:rPr lang="ja-JP" altLang="en-US" dirty="0"/>
              <a:t>２０</a:t>
            </a:r>
            <a:r>
              <a:rPr lang="ja-JP" altLang="en-US" dirty="0" smtClean="0"/>
              <a:t>日（火）</a:t>
            </a:r>
            <a:endParaRPr lang="en-US" altLang="ja-JP" dirty="0"/>
          </a:p>
          <a:p>
            <a:r>
              <a:rPr lang="ja-JP" altLang="en-US" dirty="0"/>
              <a:t>場所</a:t>
            </a:r>
            <a:r>
              <a:rPr lang="ja-JP" altLang="en-US" dirty="0" smtClean="0"/>
              <a:t>：東北</a:t>
            </a:r>
            <a:r>
              <a:rPr lang="ja-JP" altLang="en-US" dirty="0"/>
              <a:t>大学青葉山北キャンパス物理系研究棟</a:t>
            </a:r>
            <a:r>
              <a:rPr lang="en-US" altLang="ja-JP" dirty="0"/>
              <a:t>(H-26) 4</a:t>
            </a:r>
            <a:r>
              <a:rPr lang="ja-JP" altLang="en-US" dirty="0"/>
              <a:t>階 </a:t>
            </a:r>
            <a:r>
              <a:rPr lang="en-US" altLang="ja-JP" dirty="0"/>
              <a:t>A412</a:t>
            </a:r>
            <a:endParaRPr lang="ja-JP" altLang="en-US" dirty="0"/>
          </a:p>
        </p:txBody>
      </p:sp>
      <p:sp>
        <p:nvSpPr>
          <p:cNvPr id="4" name="正方形/長方形 3"/>
          <p:cNvSpPr/>
          <p:nvPr/>
        </p:nvSpPr>
        <p:spPr>
          <a:xfrm>
            <a:off x="2539984" y="5445224"/>
            <a:ext cx="6316492" cy="954107"/>
          </a:xfrm>
          <a:prstGeom prst="rect">
            <a:avLst/>
          </a:prstGeom>
        </p:spPr>
        <p:txBody>
          <a:bodyPr wrap="square">
            <a:spAutoFit/>
          </a:bodyPr>
          <a:lstStyle/>
          <a:p>
            <a:r>
              <a:rPr lang="en-US" altLang="ja-JP" sz="1400" dirty="0" smtClean="0"/>
              <a:t>【</a:t>
            </a:r>
            <a:r>
              <a:rPr lang="ja-JP" altLang="en-US" sz="1400" dirty="0" smtClean="0"/>
              <a:t>共同研究者</a:t>
            </a:r>
            <a:r>
              <a:rPr lang="en-US" altLang="ja-JP" sz="1400" dirty="0" smtClean="0"/>
              <a:t>】</a:t>
            </a:r>
          </a:p>
          <a:p>
            <a:r>
              <a:rPr lang="ja-JP" altLang="en-US" sz="1400" dirty="0" smtClean="0"/>
              <a:t>　沖縄</a:t>
            </a:r>
            <a:r>
              <a:rPr lang="ja-JP" altLang="en-US" sz="1400" dirty="0"/>
              <a:t>気象台 </a:t>
            </a:r>
            <a:r>
              <a:rPr lang="ja-JP" altLang="en-US" sz="1400" dirty="0" smtClean="0"/>
              <a:t>　　　　　　　　　　田村 </a:t>
            </a:r>
            <a:r>
              <a:rPr lang="ja-JP" altLang="en-US" sz="1400" dirty="0"/>
              <a:t>弘人</a:t>
            </a:r>
          </a:p>
          <a:p>
            <a:r>
              <a:rPr lang="ja-JP" altLang="en-US" sz="1400" dirty="0" smtClean="0"/>
              <a:t>　沖縄県 </a:t>
            </a:r>
            <a:r>
              <a:rPr lang="ja-JP" altLang="en-US" sz="1400" dirty="0"/>
              <a:t>農林水産部　</a:t>
            </a:r>
            <a:r>
              <a:rPr lang="ja-JP" altLang="en-US" sz="1400" dirty="0" smtClean="0"/>
              <a:t>　　　　 永山 </a:t>
            </a:r>
            <a:r>
              <a:rPr lang="ja-JP" altLang="en-US" sz="1400" dirty="0"/>
              <a:t>敦士　　　（元沖縄県病害虫防除技術センター</a:t>
            </a:r>
            <a:r>
              <a:rPr lang="ja-JP" altLang="en-US" sz="1400" dirty="0" smtClean="0"/>
              <a:t>）</a:t>
            </a:r>
            <a:endParaRPr lang="ja-JP" altLang="en-US" sz="1400" dirty="0"/>
          </a:p>
          <a:p>
            <a:r>
              <a:rPr lang="ja-JP" altLang="en-US" sz="1400" dirty="0" smtClean="0"/>
              <a:t>　沖縄県 </a:t>
            </a:r>
            <a:r>
              <a:rPr lang="ja-JP" altLang="en-US" sz="1400" dirty="0"/>
              <a:t>農業研究</a:t>
            </a:r>
            <a:r>
              <a:rPr lang="ja-JP" altLang="en-US" sz="1400" dirty="0" smtClean="0"/>
              <a:t>センター　  真</a:t>
            </a:r>
            <a:r>
              <a:rPr lang="ja-JP" altLang="en-US" sz="1400" dirty="0"/>
              <a:t>武 信一　　　</a:t>
            </a:r>
            <a:r>
              <a:rPr lang="ja-JP" altLang="en-US" sz="1400" dirty="0" smtClean="0"/>
              <a:t>（</a:t>
            </a:r>
            <a:r>
              <a:rPr lang="ja-JP" altLang="en-US" sz="1400" dirty="0"/>
              <a:t>元沖縄県病害虫防除技術センター</a:t>
            </a:r>
            <a:r>
              <a:rPr lang="ja-JP" altLang="en-US" sz="1400" dirty="0" smtClean="0"/>
              <a:t>）</a:t>
            </a:r>
            <a:endParaRPr lang="ja-JP" altLang="en-US" sz="1400" dirty="0"/>
          </a:p>
        </p:txBody>
      </p:sp>
    </p:spTree>
    <p:extLst>
      <p:ext uri="{BB962C8B-B14F-4D97-AF65-F5344CB8AC3E}">
        <p14:creationId xmlns:p14="http://schemas.microsoft.com/office/powerpoint/2010/main" val="2308172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0112" y="1929564"/>
            <a:ext cx="2566384" cy="227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9972" y="1929561"/>
            <a:ext cx="2567702" cy="227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9732" y="1933402"/>
            <a:ext cx="2566384" cy="2271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734888" y="44450"/>
            <a:ext cx="8229600" cy="720725"/>
          </a:xfrm>
        </p:spPr>
        <p:txBody>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3.1</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統計分析</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1981</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cs typeface="メイリオ" panose="020B0604030504040204" pitchFamily="50" charset="-128"/>
              </a:rPr>
              <a:t>2010</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800" dirty="0">
              <a:solidFill>
                <a:schemeClr val="tx1"/>
              </a:solidFill>
            </a:endParaRPr>
          </a:p>
        </p:txBody>
      </p:sp>
      <p:sp>
        <p:nvSpPr>
          <p:cNvPr id="4" name="スライド番号プレースホルダー 3"/>
          <p:cNvSpPr>
            <a:spLocks noGrp="1"/>
          </p:cNvSpPr>
          <p:nvPr>
            <p:ph type="sldNum" sz="quarter" idx="12"/>
          </p:nvPr>
        </p:nvSpPr>
        <p:spPr/>
        <p:txBody>
          <a:bodyPr/>
          <a:lstStyle/>
          <a:p>
            <a:pPr>
              <a:defRPr/>
            </a:pPr>
            <a:fld id="{04E565FF-DBCA-4FA3-9654-224808E8A96E}" type="slidenum">
              <a:rPr lang="ja-JP" altLang="en-US" smtClean="0"/>
              <a:pPr>
                <a:defRPr/>
              </a:pPr>
              <a:t>10</a:t>
            </a:fld>
            <a:endParaRPr lang="ja-JP" altLang="en-US"/>
          </a:p>
        </p:txBody>
      </p:sp>
      <p:sp>
        <p:nvSpPr>
          <p:cNvPr id="6" name="Text Box 47"/>
          <p:cNvSpPr txBox="1">
            <a:spLocks noChangeArrowheads="1"/>
          </p:cNvSpPr>
          <p:nvPr/>
        </p:nvSpPr>
        <p:spPr bwMode="auto">
          <a:xfrm>
            <a:off x="1331640" y="4212377"/>
            <a:ext cx="65887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dirty="0" smtClean="0">
                <a:latin typeface="+mj-ea"/>
                <a:ea typeface="+mj-ea"/>
              </a:rPr>
              <a:t>４週間気温予測と平年値</a:t>
            </a:r>
            <a:r>
              <a:rPr lang="ja-JP" altLang="en-US" sz="2000" dirty="0">
                <a:latin typeface="+mj-ea"/>
                <a:ea typeface="+mj-ea"/>
              </a:rPr>
              <a:t>を用いた場合</a:t>
            </a:r>
            <a:r>
              <a:rPr lang="ja-JP" altLang="en-US" sz="2000" dirty="0" smtClean="0">
                <a:latin typeface="+mj-ea"/>
                <a:ea typeface="+mj-ea"/>
              </a:rPr>
              <a:t>の防除適期との差</a:t>
            </a:r>
            <a:endParaRPr lang="en-US" altLang="ja-JP" sz="2000" dirty="0">
              <a:latin typeface="+mj-ea"/>
              <a:ea typeface="+mj-ea"/>
            </a:endParaRPr>
          </a:p>
          <a:p>
            <a:pPr eaLnBrk="1" hangingPunct="1">
              <a:spcBef>
                <a:spcPct val="0"/>
              </a:spcBef>
              <a:buFontTx/>
              <a:buNone/>
            </a:pPr>
            <a:r>
              <a:rPr lang="ja-JP" altLang="en-US" sz="1200" dirty="0">
                <a:latin typeface="ＭＳ Ｐ明朝" charset="-128"/>
                <a:ea typeface="ＭＳ Ｐ明朝" charset="-128"/>
              </a:rPr>
              <a:t>赤四角は平年値を用いた場合、○は</a:t>
            </a:r>
            <a:r>
              <a:rPr lang="en-US" altLang="ja-JP" sz="1200" dirty="0">
                <a:latin typeface="ＭＳ Ｐ明朝" charset="-128"/>
                <a:ea typeface="ＭＳ Ｐ明朝" charset="-128"/>
              </a:rPr>
              <a:t>4</a:t>
            </a:r>
            <a:r>
              <a:rPr lang="ja-JP" altLang="en-US" sz="1200" dirty="0">
                <a:latin typeface="ＭＳ Ｐ明朝" charset="-128"/>
                <a:ea typeface="ＭＳ Ｐ明朝" charset="-128"/>
              </a:rPr>
              <a:t>週間予測で、色の違いは予測開始日に対応している</a:t>
            </a:r>
            <a:r>
              <a:rPr lang="ja-JP" altLang="en-US" sz="1200" dirty="0" smtClean="0">
                <a:latin typeface="ＭＳ Ｐ明朝" charset="-128"/>
                <a:ea typeface="ＭＳ Ｐ明朝" charset="-128"/>
              </a:rPr>
              <a:t>。</a:t>
            </a:r>
            <a:endParaRPr lang="en-US" altLang="ja-JP" sz="1200" dirty="0">
              <a:latin typeface="ＭＳ Ｐ明朝" charset="-128"/>
              <a:ea typeface="ＭＳ Ｐ明朝" charset="-128"/>
            </a:endParaRPr>
          </a:p>
        </p:txBody>
      </p:sp>
      <p:sp>
        <p:nvSpPr>
          <p:cNvPr id="7" name="テキスト ボックス 6"/>
          <p:cNvSpPr txBox="1"/>
          <p:nvPr/>
        </p:nvSpPr>
        <p:spPr>
          <a:xfrm>
            <a:off x="323528" y="865165"/>
            <a:ext cx="8496944" cy="1015663"/>
          </a:xfrm>
          <a:prstGeom prst="rect">
            <a:avLst/>
          </a:prstGeom>
          <a:noFill/>
          <a:ln>
            <a:solidFill>
              <a:srgbClr val="FF0000"/>
            </a:solidFill>
          </a:ln>
        </p:spPr>
        <p:txBody>
          <a:bodyPr wrap="square" rtlCol="0">
            <a:spAutoFit/>
          </a:bodyPr>
          <a:lstStyle/>
          <a:p>
            <a:r>
              <a:rPr lang="ja-JP" altLang="en-US" sz="2000" dirty="0" smtClean="0"/>
              <a:t>・</a:t>
            </a:r>
            <a:r>
              <a:rPr lang="ja-JP" altLang="en-US" sz="2000" dirty="0"/>
              <a:t>予測値を用いること</a:t>
            </a:r>
            <a:r>
              <a:rPr lang="ja-JP" altLang="en-US" sz="2000" dirty="0" smtClean="0"/>
              <a:t>で、防除適期との差</a:t>
            </a:r>
            <a:r>
              <a:rPr lang="ja-JP" altLang="en-US" sz="2000" dirty="0"/>
              <a:t>を</a:t>
            </a:r>
            <a:r>
              <a:rPr lang="ja-JP" altLang="en-US" sz="2000" dirty="0" smtClean="0"/>
              <a:t>小さくできる。</a:t>
            </a:r>
            <a:endParaRPr lang="en-US" altLang="ja-JP" sz="2000" dirty="0" smtClean="0"/>
          </a:p>
          <a:p>
            <a:pPr marL="180975" indent="-180975"/>
            <a:r>
              <a:rPr lang="ja-JP" altLang="en-US" sz="2000" dirty="0" smtClean="0"/>
              <a:t>・極端に高温となった</a:t>
            </a:r>
            <a:r>
              <a:rPr lang="en-US" altLang="ja-JP" sz="2000" dirty="0" smtClean="0"/>
              <a:t>1998</a:t>
            </a:r>
            <a:r>
              <a:rPr lang="ja-JP" altLang="en-US" sz="2000" dirty="0" smtClean="0"/>
              <a:t>年では、予測値を用いたことで３日改善した。</a:t>
            </a:r>
            <a:endParaRPr lang="en-US" altLang="ja-JP" sz="2000" dirty="0" smtClean="0"/>
          </a:p>
          <a:p>
            <a:pPr marL="180975" indent="-180975"/>
            <a:r>
              <a:rPr lang="ja-JP" altLang="en-US" sz="2000" dirty="0" smtClean="0"/>
              <a:t>・</a:t>
            </a:r>
            <a:r>
              <a:rPr lang="en-US" altLang="ja-JP" sz="2000" smtClean="0"/>
              <a:t>4</a:t>
            </a:r>
            <a:r>
              <a:rPr lang="ja-JP" altLang="en-US" sz="2000" smtClean="0"/>
              <a:t>月</a:t>
            </a:r>
            <a:r>
              <a:rPr lang="en-US" altLang="ja-JP" sz="2000" dirty="0" smtClean="0"/>
              <a:t>2</a:t>
            </a:r>
            <a:r>
              <a:rPr lang="ja-JP" altLang="en-US" sz="2000" dirty="0" smtClean="0"/>
              <a:t>日では、防除適期の見逃しリスク（正の部分）を＋２日以下となる。</a:t>
            </a:r>
            <a:endParaRPr lang="en-US" altLang="ja-JP" sz="2000" dirty="0" smtClean="0"/>
          </a:p>
        </p:txBody>
      </p:sp>
      <p:sp>
        <p:nvSpPr>
          <p:cNvPr id="3" name="正方形/長方形 2"/>
          <p:cNvSpPr/>
          <p:nvPr/>
        </p:nvSpPr>
        <p:spPr>
          <a:xfrm>
            <a:off x="5877165" y="5435277"/>
            <a:ext cx="184731" cy="369332"/>
          </a:xfrm>
          <a:prstGeom prst="rect">
            <a:avLst/>
          </a:prstGeom>
        </p:spPr>
        <p:txBody>
          <a:bodyPr wrap="none">
            <a:spAutoFit/>
          </a:bodyPr>
          <a:lstStyle/>
          <a:p>
            <a:endParaRPr lang="ja-JP" altLang="en-US" dirty="0">
              <a:latin typeface="+mn-ea"/>
              <a:ea typeface="+mn-ea"/>
            </a:endParaRPr>
          </a:p>
        </p:txBody>
      </p:sp>
      <p:pic>
        <p:nvPicPr>
          <p:cNvPr id="8"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4" y="1929564"/>
            <a:ext cx="2567702" cy="227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l="25267" t="8261" r="50826" b="15010"/>
          <a:stretch>
            <a:fillRect/>
          </a:stretch>
        </p:blipFill>
        <p:spPr bwMode="auto">
          <a:xfrm>
            <a:off x="7092280" y="-63388"/>
            <a:ext cx="1448508" cy="91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8728" y="4869160"/>
            <a:ext cx="2623610" cy="195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テキスト ボックス 18"/>
          <p:cNvSpPr txBox="1"/>
          <p:nvPr/>
        </p:nvSpPr>
        <p:spPr>
          <a:xfrm>
            <a:off x="3059832" y="6129300"/>
            <a:ext cx="3348994" cy="646331"/>
          </a:xfrm>
          <a:prstGeom prst="rect">
            <a:avLst/>
          </a:prstGeom>
          <a:noFill/>
        </p:spPr>
        <p:txBody>
          <a:bodyPr wrap="none" rtlCol="0">
            <a:spAutoFit/>
          </a:bodyPr>
          <a:lstStyle/>
          <a:p>
            <a:r>
              <a:rPr kumimoji="1" lang="ja-JP" altLang="en-US" dirty="0" smtClean="0"/>
              <a:t>上の各図のＳＤを計算した結果。</a:t>
            </a:r>
            <a:endParaRPr kumimoji="1" lang="en-US" altLang="ja-JP" dirty="0" smtClean="0"/>
          </a:p>
          <a:p>
            <a:r>
              <a:rPr lang="ja-JP" altLang="en-US" dirty="0" smtClean="0"/>
              <a:t>２週間気温予測結果も含めた。</a:t>
            </a:r>
            <a:endParaRPr kumimoji="1" lang="ja-JP" altLang="en-US" dirty="0"/>
          </a:p>
        </p:txBody>
      </p:sp>
      <p:sp>
        <p:nvSpPr>
          <p:cNvPr id="5" name="正方形/長方形 4"/>
          <p:cNvSpPr/>
          <p:nvPr/>
        </p:nvSpPr>
        <p:spPr>
          <a:xfrm>
            <a:off x="4427984" y="5013176"/>
            <a:ext cx="4560864" cy="830997"/>
          </a:xfrm>
          <a:prstGeom prst="rect">
            <a:avLst/>
          </a:prstGeom>
          <a:ln>
            <a:solidFill>
              <a:srgbClr val="FF0000"/>
            </a:solidFill>
          </a:ln>
        </p:spPr>
        <p:txBody>
          <a:bodyPr wrap="none">
            <a:spAutoFit/>
          </a:bodyPr>
          <a:lstStyle/>
          <a:p>
            <a:r>
              <a:rPr lang="ja-JP" altLang="en-US" sz="2400" dirty="0"/>
              <a:t>防除</a:t>
            </a:r>
            <a:r>
              <a:rPr lang="ja-JP" altLang="en-US" sz="2400" dirty="0" smtClean="0"/>
              <a:t>適期の見逃しリスクの軽減の</a:t>
            </a:r>
            <a:endParaRPr lang="en-US" altLang="ja-JP" sz="2400" dirty="0" smtClean="0"/>
          </a:p>
          <a:p>
            <a:r>
              <a:rPr lang="ja-JP" altLang="en-US" sz="2400" dirty="0" smtClean="0"/>
              <a:t>効果が見込まれる</a:t>
            </a:r>
            <a:endParaRPr lang="ja-JP" altLang="en-US" sz="2400" dirty="0"/>
          </a:p>
        </p:txBody>
      </p:sp>
      <p:sp>
        <p:nvSpPr>
          <p:cNvPr id="13" name="テキスト ボックス 12"/>
          <p:cNvSpPr txBox="1"/>
          <p:nvPr/>
        </p:nvSpPr>
        <p:spPr>
          <a:xfrm>
            <a:off x="3743717" y="2159568"/>
            <a:ext cx="2196435" cy="369332"/>
          </a:xfrm>
          <a:prstGeom prst="rect">
            <a:avLst/>
          </a:prstGeom>
          <a:noFill/>
        </p:spPr>
        <p:txBody>
          <a:bodyPr wrap="none" rtlCol="0">
            <a:spAutoFit/>
          </a:bodyPr>
          <a:lstStyle/>
          <a:p>
            <a:r>
              <a:rPr kumimoji="1" lang="ja-JP" altLang="en-US" dirty="0" smtClean="0"/>
              <a:t>↑（正）見逃しリスク大</a:t>
            </a:r>
            <a:endParaRPr kumimoji="1" lang="ja-JP" altLang="en-US" dirty="0"/>
          </a:p>
        </p:txBody>
      </p:sp>
    </p:spTree>
    <p:extLst>
      <p:ext uri="{BB962C8B-B14F-4D97-AF65-F5344CB8AC3E}">
        <p14:creationId xmlns:p14="http://schemas.microsoft.com/office/powerpoint/2010/main" val="3347717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a:grpSpLocks noChangeAspect="1"/>
          </p:cNvGrpSpPr>
          <p:nvPr/>
        </p:nvGrpSpPr>
        <p:grpSpPr>
          <a:xfrm>
            <a:off x="1691680" y="980728"/>
            <a:ext cx="5225209" cy="1440160"/>
            <a:chOff x="755575" y="1037960"/>
            <a:chExt cx="5741988" cy="1582593"/>
          </a:xfrm>
        </p:grpSpPr>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1659"/>
            <a:stretch/>
          </p:blipFill>
          <p:spPr bwMode="auto">
            <a:xfrm>
              <a:off x="755576" y="1037960"/>
              <a:ext cx="5741987" cy="384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0898" b="1918"/>
            <a:stretch/>
          </p:blipFill>
          <p:spPr bwMode="auto">
            <a:xfrm>
              <a:off x="755575" y="1367748"/>
              <a:ext cx="5741987" cy="1252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2947090"/>
            <a:ext cx="3165074" cy="3290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017" y="2888940"/>
            <a:ext cx="3333923" cy="3348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lang="en-US" altLang="ja-JP" dirty="0">
                <a:latin typeface="メイリオ" panose="020B0604030504040204" pitchFamily="50" charset="-128"/>
                <a:ea typeface="メイリオ" panose="020B0604030504040204" pitchFamily="50" charset="-128"/>
                <a:cs typeface="メイリオ" panose="020B0604030504040204" pitchFamily="50" charset="-128"/>
              </a:rPr>
              <a:t>3.2</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事例分析（</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2016</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04E565FF-DBCA-4FA3-9654-224808E8A96E}" type="slidenum">
              <a:rPr lang="ja-JP" altLang="en-US" smtClean="0"/>
              <a:pPr>
                <a:defRPr/>
              </a:pPr>
              <a:t>11</a:t>
            </a:fld>
            <a:endParaRPr lang="ja-JP" altLang="en-US"/>
          </a:p>
        </p:txBody>
      </p:sp>
      <p:sp>
        <p:nvSpPr>
          <p:cNvPr id="5" name="Text Box 47"/>
          <p:cNvSpPr txBox="1">
            <a:spLocks noChangeArrowheads="1"/>
          </p:cNvSpPr>
          <p:nvPr/>
        </p:nvSpPr>
        <p:spPr bwMode="auto">
          <a:xfrm>
            <a:off x="431540" y="6057292"/>
            <a:ext cx="769040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dirty="0"/>
              <a:t>気温予測値の精度</a:t>
            </a:r>
            <a:r>
              <a:rPr lang="ja-JP" altLang="en-US" sz="2000" dirty="0" smtClean="0"/>
              <a:t>調査結果；</a:t>
            </a:r>
            <a:r>
              <a:rPr lang="ja-JP" altLang="en-US" sz="2000" dirty="0" smtClean="0">
                <a:latin typeface="+mj-ea"/>
                <a:ea typeface="+mj-ea"/>
              </a:rPr>
              <a:t>気温</a:t>
            </a:r>
            <a:r>
              <a:rPr lang="ja-JP" altLang="en-US" sz="2000" dirty="0">
                <a:latin typeface="+mj-ea"/>
                <a:ea typeface="+mj-ea"/>
              </a:rPr>
              <a:t>予測と実況の比較</a:t>
            </a:r>
            <a:r>
              <a:rPr lang="ja-JP" altLang="en-US" sz="2000" dirty="0" smtClean="0">
                <a:latin typeface="+mj-ea"/>
                <a:ea typeface="+mj-ea"/>
              </a:rPr>
              <a:t>（那覇、</a:t>
            </a:r>
            <a:r>
              <a:rPr lang="en-US" altLang="ja-JP" sz="2000" dirty="0" smtClean="0">
                <a:latin typeface="+mj-ea"/>
                <a:ea typeface="+mj-ea"/>
              </a:rPr>
              <a:t>2016</a:t>
            </a:r>
            <a:r>
              <a:rPr lang="ja-JP" altLang="en-US" sz="2000" dirty="0">
                <a:latin typeface="+mj-ea"/>
                <a:ea typeface="+mj-ea"/>
              </a:rPr>
              <a:t>年</a:t>
            </a:r>
            <a:r>
              <a:rPr lang="ja-JP" altLang="en-US" sz="2000" dirty="0" smtClean="0">
                <a:latin typeface="+mj-ea"/>
                <a:ea typeface="+mj-ea"/>
              </a:rPr>
              <a:t>）</a:t>
            </a:r>
            <a:endParaRPr lang="ja-JP" altLang="en-US" sz="2000" dirty="0">
              <a:latin typeface="+mj-ea"/>
              <a:ea typeface="+mj-ea"/>
            </a:endParaRPr>
          </a:p>
          <a:p>
            <a:pPr eaLnBrk="1" hangingPunct="1">
              <a:spcBef>
                <a:spcPct val="0"/>
              </a:spcBef>
              <a:buFontTx/>
              <a:buNone/>
            </a:pPr>
            <a:r>
              <a:rPr lang="ja-JP" altLang="en-US" sz="1200" dirty="0">
                <a:latin typeface="+mj-ea"/>
                <a:ea typeface="+mj-ea"/>
              </a:rPr>
              <a:t>横軸は予測期間の初日、縦軸は気温を示す。赤は実況値、灰色は平年値を示す</a:t>
            </a:r>
            <a:r>
              <a:rPr lang="ja-JP" altLang="en-US" sz="1200" dirty="0" smtClean="0">
                <a:latin typeface="+mj-ea"/>
                <a:ea typeface="+mj-ea"/>
              </a:rPr>
              <a:t>。</a:t>
            </a:r>
            <a:endParaRPr lang="en-US" altLang="ja-JP" sz="1200" dirty="0" smtClean="0">
              <a:latin typeface="+mj-ea"/>
              <a:ea typeface="+mj-ea"/>
            </a:endParaRPr>
          </a:p>
          <a:p>
            <a:pPr eaLnBrk="1" hangingPunct="1">
              <a:spcBef>
                <a:spcPct val="0"/>
              </a:spcBef>
              <a:buFontTx/>
              <a:buNone/>
            </a:pPr>
            <a:r>
              <a:rPr lang="ja-JP" altLang="en-US" sz="1200" dirty="0" smtClean="0">
                <a:latin typeface="+mj-ea"/>
                <a:ea typeface="+mj-ea"/>
              </a:rPr>
              <a:t>青（緑）色</a:t>
            </a:r>
            <a:r>
              <a:rPr lang="ja-JP" altLang="en-US" sz="1200" dirty="0">
                <a:latin typeface="+mj-ea"/>
                <a:ea typeface="+mj-ea"/>
              </a:rPr>
              <a:t>は予測値で点線はアンサンブル平均値を示し、箱</a:t>
            </a:r>
            <a:r>
              <a:rPr lang="ja-JP" altLang="en-US" sz="1200" dirty="0" err="1">
                <a:latin typeface="+mj-ea"/>
                <a:ea typeface="+mj-ea"/>
              </a:rPr>
              <a:t>ひげ</a:t>
            </a:r>
            <a:r>
              <a:rPr lang="ja-JP" altLang="en-US" sz="1200" dirty="0" smtClean="0">
                <a:latin typeface="+mj-ea"/>
                <a:ea typeface="+mj-ea"/>
              </a:rPr>
              <a:t>図は</a:t>
            </a:r>
            <a:r>
              <a:rPr lang="ja-JP" altLang="en-US" sz="1200" dirty="0">
                <a:latin typeface="+mj-ea"/>
                <a:ea typeface="+mj-ea"/>
              </a:rPr>
              <a:t>、棒は</a:t>
            </a:r>
            <a:r>
              <a:rPr lang="en-US" altLang="ja-JP" sz="1200" dirty="0">
                <a:latin typeface="+mj-ea"/>
                <a:ea typeface="+mj-ea"/>
              </a:rPr>
              <a:t>10</a:t>
            </a:r>
            <a:r>
              <a:rPr lang="ja-JP" altLang="en-US" sz="1200" dirty="0">
                <a:latin typeface="+mj-ea"/>
                <a:ea typeface="+mj-ea"/>
              </a:rPr>
              <a:t>～</a:t>
            </a:r>
            <a:r>
              <a:rPr lang="en-US" altLang="ja-JP" sz="1200" dirty="0">
                <a:latin typeface="+mj-ea"/>
                <a:ea typeface="+mj-ea"/>
              </a:rPr>
              <a:t>90</a:t>
            </a:r>
            <a:r>
              <a:rPr lang="ja-JP" altLang="en-US" sz="1200" dirty="0">
                <a:latin typeface="+mj-ea"/>
                <a:ea typeface="+mj-ea"/>
              </a:rPr>
              <a:t>％、箱は</a:t>
            </a:r>
            <a:r>
              <a:rPr lang="en-US" altLang="ja-JP" sz="1200" dirty="0">
                <a:latin typeface="+mj-ea"/>
                <a:ea typeface="+mj-ea"/>
              </a:rPr>
              <a:t>30</a:t>
            </a:r>
            <a:r>
              <a:rPr lang="ja-JP" altLang="en-US" sz="1200" dirty="0">
                <a:latin typeface="+mj-ea"/>
                <a:ea typeface="+mj-ea"/>
              </a:rPr>
              <a:t>～</a:t>
            </a:r>
            <a:r>
              <a:rPr lang="en-US" altLang="ja-JP" sz="1200" dirty="0">
                <a:latin typeface="+mj-ea"/>
                <a:ea typeface="+mj-ea"/>
              </a:rPr>
              <a:t>70</a:t>
            </a:r>
            <a:r>
              <a:rPr lang="ja-JP" altLang="en-US" sz="1200" dirty="0">
                <a:latin typeface="+mj-ea"/>
                <a:ea typeface="+mj-ea"/>
              </a:rPr>
              <a:t>％の範囲を示す。</a:t>
            </a:r>
            <a:endParaRPr lang="en-US" altLang="ja-JP" sz="1200" dirty="0">
              <a:latin typeface="+mj-ea"/>
              <a:ea typeface="+mj-ea"/>
            </a:endParaRPr>
          </a:p>
        </p:txBody>
      </p:sp>
      <p:sp>
        <p:nvSpPr>
          <p:cNvPr id="10" name="テキスト ボックス 9"/>
          <p:cNvSpPr txBox="1"/>
          <p:nvPr/>
        </p:nvSpPr>
        <p:spPr>
          <a:xfrm>
            <a:off x="1978842" y="2437728"/>
            <a:ext cx="5041430" cy="523220"/>
          </a:xfrm>
          <a:prstGeom prst="rect">
            <a:avLst/>
          </a:prstGeom>
          <a:noFill/>
          <a:ln>
            <a:solidFill>
              <a:srgbClr val="FF0000"/>
            </a:solidFill>
          </a:ln>
        </p:spPr>
        <p:txBody>
          <a:bodyPr wrap="square" rtlCol="0">
            <a:spAutoFit/>
          </a:bodyPr>
          <a:lstStyle/>
          <a:p>
            <a:r>
              <a:rPr lang="ja-JP" altLang="en-US" sz="2800" dirty="0" smtClean="0"/>
              <a:t>４月の高温を予測できていた。</a:t>
            </a:r>
            <a:endParaRPr lang="en-US" altLang="ja-JP" sz="2800" dirty="0" smtClean="0"/>
          </a:p>
        </p:txBody>
      </p:sp>
      <p:sp>
        <p:nvSpPr>
          <p:cNvPr id="7" name="テキスト ボックス 6"/>
          <p:cNvSpPr txBox="1"/>
          <p:nvPr/>
        </p:nvSpPr>
        <p:spPr>
          <a:xfrm>
            <a:off x="937337" y="944724"/>
            <a:ext cx="646331" cy="369332"/>
          </a:xfrm>
          <a:prstGeom prst="rect">
            <a:avLst/>
          </a:prstGeom>
          <a:noFill/>
        </p:spPr>
        <p:txBody>
          <a:bodyPr wrap="none" rtlCol="0">
            <a:spAutoFit/>
          </a:bodyPr>
          <a:lstStyle/>
          <a:p>
            <a:r>
              <a:rPr kumimoji="1" lang="ja-JP" altLang="en-US" dirty="0" smtClean="0"/>
              <a:t>実況</a:t>
            </a:r>
            <a:endParaRPr kumimoji="1" lang="ja-JP" altLang="en-US" dirty="0"/>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25267" t="8261" r="50826" b="15010"/>
          <a:stretch>
            <a:fillRect/>
          </a:stretch>
        </p:blipFill>
        <p:spPr bwMode="auto">
          <a:xfrm>
            <a:off x="7092280" y="-63388"/>
            <a:ext cx="1448508" cy="91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693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04E565FF-DBCA-4FA3-9654-224808E8A96E}" type="slidenum">
              <a:rPr lang="ja-JP" altLang="en-US" smtClean="0"/>
              <a:pPr>
                <a:defRPr/>
              </a:pPr>
              <a:t>12</a:t>
            </a:fld>
            <a:endParaRPr lang="ja-JP" altLang="en-US"/>
          </a:p>
        </p:txBody>
      </p:sp>
      <p:pic>
        <p:nvPicPr>
          <p:cNvPr id="7"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7633" y="1628800"/>
            <a:ext cx="4663303" cy="4256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47"/>
          <p:cNvSpPr txBox="1">
            <a:spLocks noChangeArrowheads="1"/>
          </p:cNvSpPr>
          <p:nvPr/>
        </p:nvSpPr>
        <p:spPr bwMode="auto">
          <a:xfrm>
            <a:off x="719572" y="5823265"/>
            <a:ext cx="734481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dirty="0" smtClean="0">
                <a:latin typeface="+mj-ea"/>
                <a:ea typeface="+mj-ea"/>
              </a:rPr>
              <a:t>シミュレーション</a:t>
            </a:r>
            <a:r>
              <a:rPr lang="ja-JP" altLang="en-US" sz="2000" dirty="0">
                <a:latin typeface="+mj-ea"/>
                <a:ea typeface="+mj-ea"/>
              </a:rPr>
              <a:t>結果の比較</a:t>
            </a:r>
            <a:r>
              <a:rPr lang="ja-JP" altLang="en-US" sz="2000" dirty="0" smtClean="0">
                <a:latin typeface="+mj-ea"/>
                <a:ea typeface="+mj-ea"/>
              </a:rPr>
              <a:t>（那覇、</a:t>
            </a:r>
            <a:r>
              <a:rPr lang="en-US" altLang="ja-JP" sz="2000" dirty="0" smtClean="0">
                <a:latin typeface="+mj-ea"/>
                <a:ea typeface="+mj-ea"/>
              </a:rPr>
              <a:t>2016</a:t>
            </a:r>
            <a:r>
              <a:rPr lang="ja-JP" altLang="en-US" sz="2000" dirty="0">
                <a:latin typeface="+mj-ea"/>
                <a:ea typeface="+mj-ea"/>
              </a:rPr>
              <a:t>年） </a:t>
            </a:r>
          </a:p>
          <a:p>
            <a:pPr eaLnBrk="1" hangingPunct="1">
              <a:spcBef>
                <a:spcPct val="0"/>
              </a:spcBef>
              <a:buFontTx/>
              <a:buNone/>
            </a:pPr>
            <a:r>
              <a:rPr lang="ja-JP" altLang="en-US" sz="1200" dirty="0">
                <a:latin typeface="+mj-ea"/>
                <a:ea typeface="+mj-ea"/>
              </a:rPr>
              <a:t>横軸は予測期間の初日、縦軸はシミュレーション結果と防除適期の差を示す。防除適期は</a:t>
            </a:r>
            <a:r>
              <a:rPr lang="en-US" altLang="ja-JP" sz="1200" dirty="0">
                <a:latin typeface="+mj-ea"/>
                <a:ea typeface="+mj-ea"/>
              </a:rPr>
              <a:t>4</a:t>
            </a:r>
            <a:r>
              <a:rPr lang="ja-JP" altLang="en-US" sz="1200" dirty="0">
                <a:latin typeface="+mj-ea"/>
                <a:ea typeface="+mj-ea"/>
              </a:rPr>
              <a:t>月</a:t>
            </a:r>
            <a:r>
              <a:rPr lang="en-US" altLang="ja-JP" sz="1200" dirty="0">
                <a:latin typeface="+mj-ea"/>
                <a:ea typeface="+mj-ea"/>
              </a:rPr>
              <a:t>21</a:t>
            </a:r>
            <a:r>
              <a:rPr lang="ja-JP" altLang="en-US" sz="1200" dirty="0" smtClean="0">
                <a:latin typeface="+mj-ea"/>
                <a:ea typeface="+mj-ea"/>
              </a:rPr>
              <a:t>日。</a:t>
            </a:r>
            <a:r>
              <a:rPr lang="ja-JP" altLang="en-US" sz="1200" dirty="0">
                <a:latin typeface="+mj-ea"/>
                <a:ea typeface="+mj-ea"/>
              </a:rPr>
              <a:t>灰色点線と赤四角は平年値を用いた場合、黒点線と青丸（４週間気温を用いた）と</a:t>
            </a:r>
            <a:r>
              <a:rPr lang="ja-JP" altLang="en-US" sz="1200" dirty="0" smtClean="0">
                <a:latin typeface="+mj-ea"/>
                <a:ea typeface="+mj-ea"/>
              </a:rPr>
              <a:t>緑三角（</a:t>
            </a:r>
            <a:r>
              <a:rPr lang="ja-JP" altLang="en-US" sz="1200" dirty="0">
                <a:latin typeface="+mj-ea"/>
                <a:ea typeface="+mj-ea"/>
              </a:rPr>
              <a:t>２週間気温を用いた）は予測値を用いたシミュレーション結果を示す</a:t>
            </a:r>
            <a:r>
              <a:rPr lang="ja-JP" altLang="en-US" sz="1200" dirty="0" smtClean="0">
                <a:latin typeface="+mj-ea"/>
                <a:ea typeface="+mj-ea"/>
              </a:rPr>
              <a:t>。</a:t>
            </a:r>
            <a:endParaRPr lang="en-US" altLang="ja-JP" sz="1200" dirty="0">
              <a:latin typeface="+mj-ea"/>
              <a:ea typeface="+mj-ea"/>
            </a:endParaRPr>
          </a:p>
        </p:txBody>
      </p:sp>
      <p:sp>
        <p:nvSpPr>
          <p:cNvPr id="9" name="テキスト ボックス 8"/>
          <p:cNvSpPr txBox="1"/>
          <p:nvPr/>
        </p:nvSpPr>
        <p:spPr>
          <a:xfrm>
            <a:off x="899592" y="908720"/>
            <a:ext cx="7884876" cy="707886"/>
          </a:xfrm>
          <a:prstGeom prst="rect">
            <a:avLst/>
          </a:prstGeom>
          <a:noFill/>
          <a:ln>
            <a:solidFill>
              <a:srgbClr val="FF0000"/>
            </a:solidFill>
          </a:ln>
        </p:spPr>
        <p:txBody>
          <a:bodyPr wrap="square" rtlCol="0">
            <a:spAutoFit/>
          </a:bodyPr>
          <a:lstStyle/>
          <a:p>
            <a:r>
              <a:rPr lang="ja-JP" altLang="en-US" sz="2000" dirty="0" smtClean="0"/>
              <a:t>予測値を活用することで約１か月前から防除適期を予測できている。</a:t>
            </a:r>
            <a:endParaRPr lang="en-US" altLang="ja-JP" sz="2000" dirty="0" smtClean="0"/>
          </a:p>
          <a:p>
            <a:r>
              <a:rPr lang="ja-JP" altLang="en-US" sz="2000" dirty="0" smtClean="0"/>
              <a:t>平年値による予測は、実況によってばらつきがみられる。</a:t>
            </a:r>
            <a:endParaRPr lang="en-US" altLang="ja-JP" sz="2000" dirty="0" smtClean="0"/>
          </a:p>
        </p:txBody>
      </p:sp>
      <p:sp>
        <p:nvSpPr>
          <p:cNvPr id="3" name="テキスト ボックス 2"/>
          <p:cNvSpPr txBox="1"/>
          <p:nvPr/>
        </p:nvSpPr>
        <p:spPr>
          <a:xfrm>
            <a:off x="1054843" y="1916832"/>
            <a:ext cx="633507" cy="369332"/>
          </a:xfrm>
          <a:prstGeom prst="rect">
            <a:avLst/>
          </a:prstGeom>
          <a:noFill/>
        </p:spPr>
        <p:txBody>
          <a:bodyPr wrap="none" rtlCol="0">
            <a:spAutoFit/>
          </a:bodyPr>
          <a:lstStyle/>
          <a:p>
            <a:r>
              <a:rPr kumimoji="1" lang="en-US" altLang="ja-JP" dirty="0" smtClean="0"/>
              <a:t>4/25</a:t>
            </a:r>
            <a:endParaRPr kumimoji="1" lang="ja-JP" altLang="en-US" dirty="0"/>
          </a:p>
        </p:txBody>
      </p:sp>
      <p:sp>
        <p:nvSpPr>
          <p:cNvPr id="10" name="テキスト ボックス 9"/>
          <p:cNvSpPr txBox="1"/>
          <p:nvPr/>
        </p:nvSpPr>
        <p:spPr>
          <a:xfrm>
            <a:off x="1140879" y="4905164"/>
            <a:ext cx="633507" cy="369332"/>
          </a:xfrm>
          <a:prstGeom prst="rect">
            <a:avLst/>
          </a:prstGeom>
          <a:noFill/>
        </p:spPr>
        <p:txBody>
          <a:bodyPr wrap="none" rtlCol="0">
            <a:spAutoFit/>
          </a:bodyPr>
          <a:lstStyle/>
          <a:p>
            <a:r>
              <a:rPr kumimoji="1" lang="en-US" altLang="ja-JP" dirty="0" smtClean="0"/>
              <a:t>4/19</a:t>
            </a:r>
            <a:endParaRPr kumimoji="1" lang="ja-JP" altLang="en-US" dirty="0"/>
          </a:p>
        </p:txBody>
      </p:sp>
      <p:sp>
        <p:nvSpPr>
          <p:cNvPr id="11" name="テキスト ボックス 10"/>
          <p:cNvSpPr txBox="1"/>
          <p:nvPr/>
        </p:nvSpPr>
        <p:spPr>
          <a:xfrm>
            <a:off x="1054843" y="2915652"/>
            <a:ext cx="633507" cy="369332"/>
          </a:xfrm>
          <a:prstGeom prst="rect">
            <a:avLst/>
          </a:prstGeom>
          <a:noFill/>
        </p:spPr>
        <p:txBody>
          <a:bodyPr wrap="none" rtlCol="0">
            <a:spAutoFit/>
          </a:bodyPr>
          <a:lstStyle/>
          <a:p>
            <a:r>
              <a:rPr kumimoji="1" lang="en-US" altLang="ja-JP" dirty="0" smtClean="0"/>
              <a:t>4/23</a:t>
            </a:r>
            <a:endParaRPr kumimoji="1" lang="ja-JP" altLang="en-US" dirty="0"/>
          </a:p>
        </p:txBody>
      </p:sp>
      <p:sp>
        <p:nvSpPr>
          <p:cNvPr id="12" name="テキスト ボックス 11"/>
          <p:cNvSpPr txBox="1"/>
          <p:nvPr/>
        </p:nvSpPr>
        <p:spPr>
          <a:xfrm>
            <a:off x="1105412" y="3923764"/>
            <a:ext cx="633507" cy="369332"/>
          </a:xfrm>
          <a:prstGeom prst="rect">
            <a:avLst/>
          </a:prstGeom>
          <a:noFill/>
        </p:spPr>
        <p:txBody>
          <a:bodyPr wrap="none" rtlCol="0">
            <a:spAutoFit/>
          </a:bodyPr>
          <a:lstStyle/>
          <a:p>
            <a:r>
              <a:rPr kumimoji="1" lang="en-US" altLang="ja-JP" dirty="0" smtClean="0"/>
              <a:t>4/21</a:t>
            </a:r>
            <a:endParaRPr kumimoji="1" lang="ja-JP" altLang="en-US" dirty="0"/>
          </a:p>
        </p:txBody>
      </p:sp>
      <p:sp>
        <p:nvSpPr>
          <p:cNvPr id="5" name="テキスト ボックス 4"/>
          <p:cNvSpPr txBox="1"/>
          <p:nvPr/>
        </p:nvSpPr>
        <p:spPr>
          <a:xfrm>
            <a:off x="2053857" y="5301208"/>
            <a:ext cx="441146" cy="246221"/>
          </a:xfrm>
          <a:prstGeom prst="rect">
            <a:avLst/>
          </a:prstGeom>
          <a:noFill/>
        </p:spPr>
        <p:txBody>
          <a:bodyPr wrap="none" rtlCol="0">
            <a:spAutoFit/>
          </a:bodyPr>
          <a:lstStyle/>
          <a:p>
            <a:r>
              <a:rPr kumimoji="1" lang="ja-JP" altLang="en-US" sz="1000" dirty="0" smtClean="0"/>
              <a:t>（土）</a:t>
            </a:r>
            <a:endParaRPr kumimoji="1" lang="ja-JP" altLang="en-US" sz="1000" dirty="0"/>
          </a:p>
        </p:txBody>
      </p:sp>
      <p:sp>
        <p:nvSpPr>
          <p:cNvPr id="14" name="正方形/長方形 13"/>
          <p:cNvSpPr/>
          <p:nvPr/>
        </p:nvSpPr>
        <p:spPr>
          <a:xfrm>
            <a:off x="6059399" y="5154287"/>
            <a:ext cx="2977097" cy="830997"/>
          </a:xfrm>
          <a:prstGeom prst="rect">
            <a:avLst/>
          </a:prstGeom>
          <a:ln>
            <a:solidFill>
              <a:srgbClr val="FF0000"/>
            </a:solidFill>
          </a:ln>
        </p:spPr>
        <p:txBody>
          <a:bodyPr wrap="none">
            <a:spAutoFit/>
          </a:bodyPr>
          <a:lstStyle/>
          <a:p>
            <a:r>
              <a:rPr lang="ja-JP" altLang="en-US" sz="2400" dirty="0" smtClean="0"/>
              <a:t>予測値の有効性を</a:t>
            </a:r>
            <a:endParaRPr lang="en-US" altLang="ja-JP" sz="2400" dirty="0" smtClean="0"/>
          </a:p>
          <a:p>
            <a:r>
              <a:rPr lang="ja-JP" altLang="en-US" sz="2400" dirty="0" smtClean="0"/>
              <a:t>確かめることができた</a:t>
            </a:r>
            <a:endParaRPr lang="ja-JP" altLang="en-US" sz="2400" dirty="0"/>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5267" t="8261" r="50826" b="15010"/>
          <a:stretch>
            <a:fillRect/>
          </a:stretch>
        </p:blipFill>
        <p:spPr bwMode="auto">
          <a:xfrm>
            <a:off x="7092280" y="-63388"/>
            <a:ext cx="1448508" cy="91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タイトル 1"/>
          <p:cNvSpPr txBox="1">
            <a:spLocks/>
          </p:cNvSpPr>
          <p:nvPr/>
        </p:nvSpPr>
        <p:spPr bwMode="gray">
          <a:xfrm>
            <a:off x="735013" y="79983"/>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aseline="0">
                <a:solidFill>
                  <a:srgbClr val="002060"/>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28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28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2800">
                <a:solidFill>
                  <a:schemeClr val="tx2"/>
                </a:solidFill>
                <a:latin typeface="Arial" charset="0"/>
                <a:ea typeface="ＭＳ Ｐゴシック" pitchFamily="50" charset="-128"/>
              </a:defRPr>
            </a:lvl5pPr>
            <a:lvl6pPr marL="457200" algn="l" rtl="0" eaLnBrk="1" fontAlgn="base" hangingPunct="1">
              <a:spcBef>
                <a:spcPct val="0"/>
              </a:spcBef>
              <a:spcAft>
                <a:spcPct val="0"/>
              </a:spcAft>
              <a:defRPr kumimoji="1" sz="2800">
                <a:solidFill>
                  <a:schemeClr val="tx2"/>
                </a:solidFill>
                <a:latin typeface="Arial" charset="0"/>
                <a:ea typeface="ＭＳ Ｐゴシック" pitchFamily="50" charset="-128"/>
              </a:defRPr>
            </a:lvl6pPr>
            <a:lvl7pPr marL="914400" algn="l" rtl="0" eaLnBrk="1" fontAlgn="base" hangingPunct="1">
              <a:spcBef>
                <a:spcPct val="0"/>
              </a:spcBef>
              <a:spcAft>
                <a:spcPct val="0"/>
              </a:spcAft>
              <a:defRPr kumimoji="1" sz="2800">
                <a:solidFill>
                  <a:schemeClr val="tx2"/>
                </a:solidFill>
                <a:latin typeface="Arial" charset="0"/>
                <a:ea typeface="ＭＳ Ｐゴシック" pitchFamily="50" charset="-128"/>
              </a:defRPr>
            </a:lvl7pPr>
            <a:lvl8pPr marL="1371600" algn="l" rtl="0" eaLnBrk="1" fontAlgn="base" hangingPunct="1">
              <a:spcBef>
                <a:spcPct val="0"/>
              </a:spcBef>
              <a:spcAft>
                <a:spcPct val="0"/>
              </a:spcAft>
              <a:defRPr kumimoji="1" sz="2800">
                <a:solidFill>
                  <a:schemeClr val="tx2"/>
                </a:solidFill>
                <a:latin typeface="Arial" charset="0"/>
                <a:ea typeface="ＭＳ Ｐゴシック" pitchFamily="50" charset="-128"/>
              </a:defRPr>
            </a:lvl8pPr>
            <a:lvl9pPr marL="1828800" algn="l" rtl="0" eaLnBrk="1" fontAlgn="base" hangingPunct="1">
              <a:spcBef>
                <a:spcPct val="0"/>
              </a:spcBef>
              <a:spcAft>
                <a:spcPct val="0"/>
              </a:spcAft>
              <a:defRPr kumimoji="1" sz="2800">
                <a:solidFill>
                  <a:schemeClr val="tx2"/>
                </a:solidFill>
                <a:latin typeface="Arial" charset="0"/>
                <a:ea typeface="ＭＳ Ｐゴシック" pitchFamily="50" charset="-128"/>
              </a:defRPr>
            </a:lvl9pPr>
          </a:lstStyle>
          <a:p>
            <a:r>
              <a:rPr lang="ja-JP" altLang="en-US" kern="0" dirty="0" smtClean="0">
                <a:latin typeface="メイリオ" panose="020B0604030504040204" pitchFamily="50" charset="-128"/>
                <a:ea typeface="メイリオ" panose="020B0604030504040204" pitchFamily="50" charset="-128"/>
                <a:cs typeface="メイリオ" panose="020B0604030504040204" pitchFamily="50" charset="-128"/>
              </a:rPr>
              <a:t>シミュレーション結果</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kern="0" dirty="0" smtClean="0">
                <a:latin typeface="メイリオ" panose="020B0604030504040204" pitchFamily="50" charset="-128"/>
                <a:ea typeface="メイリオ" panose="020B0604030504040204" pitchFamily="50" charset="-128"/>
                <a:cs typeface="メイリオ" panose="020B0604030504040204" pitchFamily="50" charset="-128"/>
              </a:rPr>
              <a:t>2016</a:t>
            </a:r>
            <a:r>
              <a:rPr lang="ja-JP" altLang="en-US" sz="2400" kern="0" dirty="0" smtClean="0">
                <a:latin typeface="メイリオ" panose="020B0604030504040204" pitchFamily="50" charset="-128"/>
                <a:ea typeface="メイリオ" panose="020B0604030504040204" pitchFamily="50" charset="-128"/>
                <a:cs typeface="メイリオ" panose="020B0604030504040204" pitchFamily="50" charset="-128"/>
              </a:rPr>
              <a:t>年）</a:t>
            </a:r>
            <a:endPar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19224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04E565FF-DBCA-4FA3-9654-224808E8A96E}" type="slidenum">
              <a:rPr lang="ja-JP" altLang="en-US" smtClean="0"/>
              <a:pPr>
                <a:defRPr/>
              </a:pPr>
              <a:t>13</a:t>
            </a:fld>
            <a:endParaRPr lang="ja-JP" altLang="en-US"/>
          </a:p>
        </p:txBody>
      </p:sp>
      <p:sp>
        <p:nvSpPr>
          <p:cNvPr id="6" name="正方形/長方形 5"/>
          <p:cNvSpPr/>
          <p:nvPr/>
        </p:nvSpPr>
        <p:spPr>
          <a:xfrm>
            <a:off x="647564" y="836712"/>
            <a:ext cx="8460940" cy="5262979"/>
          </a:xfrm>
          <a:prstGeom prst="rect">
            <a:avLst/>
          </a:prstGeom>
        </p:spPr>
        <p:txBody>
          <a:bodyPr wrap="square">
            <a:spAutoFit/>
          </a:bodyPr>
          <a:lstStyle/>
          <a:p>
            <a:pPr marL="937638" indent="-620138">
              <a:defRPr sz="4700"/>
            </a:pPr>
            <a:r>
              <a:rPr lang="ja-JP" altLang="en-US" sz="2800" dirty="0" smtClean="0"/>
              <a:t>○沖縄県担当者</a:t>
            </a:r>
            <a:r>
              <a:rPr lang="ja-JP" altLang="en-US" sz="2800" dirty="0"/>
              <a:t>からの</a:t>
            </a:r>
            <a:r>
              <a:rPr lang="ja-JP" altLang="en-US" sz="2800" dirty="0" smtClean="0"/>
              <a:t>コメント</a:t>
            </a:r>
            <a:endParaRPr lang="en-US" altLang="ja-JP" sz="2800" dirty="0" smtClean="0"/>
          </a:p>
          <a:p>
            <a:pPr marL="937638" indent="-620138">
              <a:defRPr sz="4700"/>
            </a:pPr>
            <a:r>
              <a:rPr lang="ja-JP" altLang="en-US" sz="2800" dirty="0" smtClean="0"/>
              <a:t>・</a:t>
            </a:r>
            <a:r>
              <a:rPr lang="ja-JP" altLang="en-US" sz="2800" dirty="0">
                <a:solidFill>
                  <a:srgbClr val="FF0000"/>
                </a:solidFill>
              </a:rPr>
              <a:t>予測精度の</a:t>
            </a:r>
            <a:r>
              <a:rPr lang="ja-JP" altLang="en-US" sz="2800" dirty="0" smtClean="0">
                <a:solidFill>
                  <a:srgbClr val="FF0000"/>
                </a:solidFill>
              </a:rPr>
              <a:t>向上</a:t>
            </a:r>
            <a:r>
              <a:rPr lang="ja-JP" altLang="en-US" sz="2800" dirty="0" smtClean="0"/>
              <a:t>ができる。　</a:t>
            </a:r>
            <a:endParaRPr lang="en-US" altLang="ja-JP" sz="2800" dirty="0" smtClean="0"/>
          </a:p>
          <a:p>
            <a:pPr marL="937638" indent="-620138">
              <a:defRPr sz="4700"/>
            </a:pPr>
            <a:r>
              <a:rPr lang="ja-JP" altLang="en-US" sz="2800" dirty="0" smtClean="0"/>
              <a:t>　</a:t>
            </a:r>
            <a:r>
              <a:rPr lang="ja-JP" altLang="en-US" sz="2800" u="sng" dirty="0" smtClean="0"/>
              <a:t>高温</a:t>
            </a:r>
            <a:r>
              <a:rPr lang="ja-JP" altLang="en-US" sz="2800" u="sng" dirty="0"/>
              <a:t>傾向</a:t>
            </a:r>
            <a:r>
              <a:rPr lang="ja-JP" altLang="en-US" sz="2800" dirty="0"/>
              <a:t>の場合特に</a:t>
            </a:r>
            <a:r>
              <a:rPr lang="ja-JP" altLang="en-US" sz="2800" dirty="0" smtClean="0"/>
              <a:t>有効。</a:t>
            </a:r>
            <a:endParaRPr lang="en-US" altLang="ja-JP" sz="2800" dirty="0" smtClean="0"/>
          </a:p>
          <a:p>
            <a:pPr marL="937638" indent="-620138">
              <a:defRPr sz="4700"/>
            </a:pPr>
            <a:r>
              <a:rPr lang="ja-JP" altLang="en-US" sz="2800" dirty="0"/>
              <a:t>　</a:t>
            </a:r>
            <a:r>
              <a:rPr lang="ja-JP" altLang="en-US" sz="2400" dirty="0" smtClean="0"/>
              <a:t>極端な高温による防除適期の見逃しリスクを軽減できる</a:t>
            </a:r>
            <a:endParaRPr lang="en-US" altLang="ja-JP" sz="2400" dirty="0" smtClean="0"/>
          </a:p>
          <a:p>
            <a:pPr marL="534988" indent="-217488">
              <a:defRPr sz="4700"/>
            </a:pPr>
            <a:r>
              <a:rPr lang="ja-JP" altLang="en-US" sz="2800" dirty="0" smtClean="0"/>
              <a:t>・予測精度もふまえた、</a:t>
            </a:r>
            <a:r>
              <a:rPr lang="ja-JP" altLang="en-US" sz="2800" dirty="0" smtClean="0">
                <a:solidFill>
                  <a:srgbClr val="FF0000"/>
                </a:solidFill>
              </a:rPr>
              <a:t>より的確な情報発信時期</a:t>
            </a:r>
            <a:r>
              <a:rPr lang="ja-JP" altLang="en-US" sz="2800" dirty="0" smtClean="0"/>
              <a:t>を確認できた。</a:t>
            </a:r>
            <a:endParaRPr lang="en-US" altLang="ja-JP" sz="2800" dirty="0" smtClean="0"/>
          </a:p>
          <a:p>
            <a:pPr marL="937638" indent="-620138">
              <a:defRPr sz="4700"/>
            </a:pPr>
            <a:endParaRPr lang="en-US" altLang="ja-JP" sz="2800" dirty="0" smtClean="0"/>
          </a:p>
          <a:p>
            <a:pPr marL="937638" indent="-620138">
              <a:defRPr sz="4700"/>
            </a:pPr>
            <a:endParaRPr lang="en-US" altLang="ja-JP" sz="2800" dirty="0" smtClean="0"/>
          </a:p>
          <a:p>
            <a:pPr marL="937638" indent="-620138">
              <a:defRPr sz="4700"/>
            </a:pPr>
            <a:r>
              <a:rPr lang="ja-JP" altLang="en-US" sz="2800" dirty="0" smtClean="0"/>
              <a:t>○対応</a:t>
            </a:r>
            <a:endParaRPr lang="en-US" altLang="ja-JP" sz="2800" dirty="0"/>
          </a:p>
          <a:p>
            <a:pPr marL="937638" indent="-620138">
              <a:defRPr sz="4700"/>
            </a:pPr>
            <a:r>
              <a:rPr lang="ja-JP" altLang="en-US" sz="2800" dirty="0"/>
              <a:t>　</a:t>
            </a:r>
            <a:r>
              <a:rPr lang="ja-JP" altLang="en-US" sz="2800" dirty="0" smtClean="0"/>
              <a:t>・情報内容の改善</a:t>
            </a:r>
            <a:endParaRPr lang="en-US" altLang="ja-JP" sz="2800" dirty="0" smtClean="0"/>
          </a:p>
          <a:p>
            <a:pPr marL="937638" indent="-620138">
              <a:defRPr sz="4700"/>
            </a:pPr>
            <a:r>
              <a:rPr lang="ja-JP" altLang="en-US" sz="2800" dirty="0"/>
              <a:t>　</a:t>
            </a:r>
            <a:r>
              <a:rPr lang="ja-JP" altLang="en-US" sz="2800" dirty="0" smtClean="0"/>
              <a:t>　 </a:t>
            </a:r>
            <a:r>
              <a:rPr lang="ja-JP" altLang="en-US" sz="2000" dirty="0" smtClean="0"/>
              <a:t>従来の平年値を用いた方法を気候予測におきかえた（Ｈ２５以降）。</a:t>
            </a:r>
            <a:endParaRPr lang="en-US" altLang="ja-JP" sz="2000" dirty="0" smtClean="0"/>
          </a:p>
          <a:p>
            <a:pPr marL="937638" indent="-620138">
              <a:defRPr sz="4700"/>
            </a:pPr>
            <a:r>
              <a:rPr lang="ja-JP" altLang="en-US" sz="2800" dirty="0" smtClean="0"/>
              <a:t>　・的確な発信時期を考えた情報提供</a:t>
            </a:r>
            <a:endParaRPr lang="en-US" altLang="ja-JP" sz="2800" dirty="0" smtClean="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49358" t="9479" r="26909" b="14996"/>
          <a:stretch>
            <a:fillRect/>
          </a:stretch>
        </p:blipFill>
        <p:spPr bwMode="auto">
          <a:xfrm>
            <a:off x="7677895" y="-23609"/>
            <a:ext cx="1430609" cy="89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396" y="884536"/>
            <a:ext cx="1490084" cy="1116124"/>
          </a:xfrm>
          <a:prstGeom prst="rect">
            <a:avLst/>
          </a:prstGeom>
          <a:noFill/>
          <a:ln w="38100">
            <a:no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descr="C:\Users\JMA503E\Desktop\はれるんポーズ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044914"/>
            <a:ext cx="753825" cy="813086"/>
          </a:xfrm>
          <a:prstGeom prst="rect">
            <a:avLst/>
          </a:prstGeom>
          <a:noFill/>
          <a:extLst>
            <a:ext uri="{909E8E84-426E-40DD-AFC4-6F175D3DCCD1}">
              <a14:hiddenFill xmlns:a14="http://schemas.microsoft.com/office/drawing/2010/main">
                <a:solidFill>
                  <a:srgbClr val="FFFFFF"/>
                </a:solidFill>
              </a14:hiddenFill>
            </a:ext>
          </a:extLst>
        </p:spPr>
      </p:pic>
      <p:sp>
        <p:nvSpPr>
          <p:cNvPr id="10" name="四角形吹き出し 9"/>
          <p:cNvSpPr/>
          <p:nvPr/>
        </p:nvSpPr>
        <p:spPr>
          <a:xfrm>
            <a:off x="5548" y="5085184"/>
            <a:ext cx="1146072" cy="803372"/>
          </a:xfrm>
          <a:prstGeom prst="wedgeRectCallout">
            <a:avLst>
              <a:gd name="adj1" fmla="val -20183"/>
              <a:gd name="adj2" fmla="val 71936"/>
            </a:avLst>
          </a:prstGeom>
          <a:solidFill>
            <a:srgbClr val="FFFFCC"/>
          </a:solidFill>
          <a:ln w="158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eaLnBrk="1" hangingPunct="1">
              <a:defRPr/>
            </a:pPr>
            <a:r>
              <a:rPr lang="ja-JP" altLang="en-US" dirty="0"/>
              <a:t>対応</a:t>
            </a:r>
            <a:r>
              <a:rPr lang="ja-JP" altLang="en-US" dirty="0" smtClean="0"/>
              <a:t>につなげ</a:t>
            </a:r>
            <a:r>
              <a:rPr lang="ja-JP" altLang="en-US" dirty="0"/>
              <a:t>る</a:t>
            </a:r>
            <a:r>
              <a:rPr lang="ja-JP" altLang="en-US" dirty="0" smtClean="0"/>
              <a:t>！</a:t>
            </a:r>
            <a:endParaRPr lang="en-US" altLang="ja-JP" dirty="0"/>
          </a:p>
        </p:txBody>
      </p:sp>
      <p:sp>
        <p:nvSpPr>
          <p:cNvPr id="11" name="タイトル 1"/>
          <p:cNvSpPr txBox="1">
            <a:spLocks/>
          </p:cNvSpPr>
          <p:nvPr/>
        </p:nvSpPr>
        <p:spPr bwMode="gray">
          <a:xfrm>
            <a:off x="735013" y="79983"/>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aseline="0">
                <a:solidFill>
                  <a:srgbClr val="002060"/>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28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28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2800">
                <a:solidFill>
                  <a:schemeClr val="tx2"/>
                </a:solidFill>
                <a:latin typeface="Arial" charset="0"/>
                <a:ea typeface="ＭＳ Ｐゴシック" pitchFamily="50" charset="-128"/>
              </a:defRPr>
            </a:lvl5pPr>
            <a:lvl6pPr marL="457200" algn="l" rtl="0" eaLnBrk="1" fontAlgn="base" hangingPunct="1">
              <a:spcBef>
                <a:spcPct val="0"/>
              </a:spcBef>
              <a:spcAft>
                <a:spcPct val="0"/>
              </a:spcAft>
              <a:defRPr kumimoji="1" sz="2800">
                <a:solidFill>
                  <a:schemeClr val="tx2"/>
                </a:solidFill>
                <a:latin typeface="Arial" charset="0"/>
                <a:ea typeface="ＭＳ Ｐゴシック" pitchFamily="50" charset="-128"/>
              </a:defRPr>
            </a:lvl6pPr>
            <a:lvl7pPr marL="914400" algn="l" rtl="0" eaLnBrk="1" fontAlgn="base" hangingPunct="1">
              <a:spcBef>
                <a:spcPct val="0"/>
              </a:spcBef>
              <a:spcAft>
                <a:spcPct val="0"/>
              </a:spcAft>
              <a:defRPr kumimoji="1" sz="2800">
                <a:solidFill>
                  <a:schemeClr val="tx2"/>
                </a:solidFill>
                <a:latin typeface="Arial" charset="0"/>
                <a:ea typeface="ＭＳ Ｐゴシック" pitchFamily="50" charset="-128"/>
              </a:defRPr>
            </a:lvl7pPr>
            <a:lvl8pPr marL="1371600" algn="l" rtl="0" eaLnBrk="1" fontAlgn="base" hangingPunct="1">
              <a:spcBef>
                <a:spcPct val="0"/>
              </a:spcBef>
              <a:spcAft>
                <a:spcPct val="0"/>
              </a:spcAft>
              <a:defRPr kumimoji="1" sz="2800">
                <a:solidFill>
                  <a:schemeClr val="tx2"/>
                </a:solidFill>
                <a:latin typeface="Arial" charset="0"/>
                <a:ea typeface="ＭＳ Ｐゴシック" pitchFamily="50" charset="-128"/>
              </a:defRPr>
            </a:lvl8pPr>
            <a:lvl9pPr marL="1828800" algn="l" rtl="0" eaLnBrk="1" fontAlgn="base" hangingPunct="1">
              <a:spcBef>
                <a:spcPct val="0"/>
              </a:spcBef>
              <a:spcAft>
                <a:spcPct val="0"/>
              </a:spcAft>
              <a:defRPr kumimoji="1" sz="2800">
                <a:solidFill>
                  <a:schemeClr val="tx2"/>
                </a:solidFill>
                <a:latin typeface="Arial" charset="0"/>
                <a:ea typeface="ＭＳ Ｐゴシック" pitchFamily="50" charset="-128"/>
              </a:defRPr>
            </a:lvl9pPr>
          </a:lstStyle>
          <a:p>
            <a:r>
              <a:rPr lang="ja-JP" altLang="en-US" kern="0" dirty="0" smtClean="0">
                <a:latin typeface="メイリオ" panose="020B0604030504040204" pitchFamily="50" charset="-128"/>
                <a:ea typeface="メイリオ" panose="020B0604030504040204" pitchFamily="50" charset="-128"/>
                <a:cs typeface="メイリオ" panose="020B0604030504040204" pitchFamily="50" charset="-128"/>
              </a:rPr>
              <a:t>４．成果</a:t>
            </a:r>
            <a:endPar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1208628" y="3564305"/>
            <a:ext cx="7323812" cy="584775"/>
          </a:xfrm>
          <a:prstGeom prst="rect">
            <a:avLst/>
          </a:prstGeom>
          <a:ln>
            <a:solidFill>
              <a:srgbClr val="FF0000"/>
            </a:solidFill>
          </a:ln>
        </p:spPr>
        <p:txBody>
          <a:bodyPr wrap="square">
            <a:spAutoFit/>
          </a:bodyPr>
          <a:lstStyle/>
          <a:p>
            <a:pPr marL="937638" indent="-620138">
              <a:defRPr sz="4700"/>
            </a:pPr>
            <a:r>
              <a:rPr lang="ja-JP" altLang="en-US" sz="3200" dirty="0"/>
              <a:t>より効果的な防除を促すことができる。</a:t>
            </a:r>
            <a:endParaRPr lang="en-US" altLang="ja-JP" sz="3200" dirty="0"/>
          </a:p>
        </p:txBody>
      </p:sp>
    </p:spTree>
    <p:extLst>
      <p:ext uri="{BB962C8B-B14F-4D97-AF65-F5344CB8AC3E}">
        <p14:creationId xmlns:p14="http://schemas.microsoft.com/office/powerpoint/2010/main" val="21476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44450"/>
            <a:ext cx="8136904" cy="720725"/>
          </a:xfrm>
        </p:spPr>
        <p:txBody>
          <a:bodyPr/>
          <a:lstStyle/>
          <a:p>
            <a:r>
              <a:rPr lang="ja-JP" altLang="en-US" sz="2800" dirty="0" smtClean="0"/>
              <a:t>（参考）</a:t>
            </a:r>
            <a:r>
              <a:rPr lang="ja-JP" altLang="en-US" sz="2800" dirty="0"/>
              <a:t>営農支援情報での気候情報</a:t>
            </a:r>
            <a:r>
              <a:rPr lang="ja-JP" altLang="en-US" sz="2800" dirty="0" smtClean="0"/>
              <a:t>の同様な活用例</a:t>
            </a:r>
            <a:endParaRPr kumimoji="1" lang="ja-JP" altLang="en-US" sz="2800" dirty="0"/>
          </a:p>
        </p:txBody>
      </p:sp>
      <p:graphicFrame>
        <p:nvGraphicFramePr>
          <p:cNvPr id="11" name="表 10"/>
          <p:cNvGraphicFramePr>
            <a:graphicFrameLocks noGrp="1"/>
          </p:cNvGraphicFramePr>
          <p:nvPr>
            <p:extLst>
              <p:ext uri="{D42A27DB-BD31-4B8C-83A1-F6EECF244321}">
                <p14:modId xmlns:p14="http://schemas.microsoft.com/office/powerpoint/2010/main" val="3174144846"/>
              </p:ext>
            </p:extLst>
          </p:nvPr>
        </p:nvGraphicFramePr>
        <p:xfrm>
          <a:off x="107504" y="944724"/>
          <a:ext cx="8962162" cy="4297680"/>
        </p:xfrm>
        <a:graphic>
          <a:graphicData uri="http://schemas.openxmlformats.org/drawingml/2006/table">
            <a:tbl>
              <a:tblPr firstRow="1" bandRow="1">
                <a:tableStyleId>{5C22544A-7EE6-4342-B048-85BDC9FD1C3A}</a:tableStyleId>
              </a:tblPr>
              <a:tblGrid>
                <a:gridCol w="1113290"/>
                <a:gridCol w="3171186"/>
                <a:gridCol w="1008112"/>
                <a:gridCol w="3669574"/>
              </a:tblGrid>
              <a:tr h="370840">
                <a:tc>
                  <a:txBody>
                    <a:bodyPr/>
                    <a:lstStyle/>
                    <a:p>
                      <a:r>
                        <a:rPr kumimoji="1" lang="ja-JP" altLang="en-US" sz="2400" dirty="0" smtClean="0"/>
                        <a:t>県等</a:t>
                      </a:r>
                      <a:endParaRPr kumimoji="1" lang="ja-JP" altLang="en-US" sz="2400" dirty="0"/>
                    </a:p>
                  </a:txBody>
                  <a:tcPr/>
                </a:tc>
                <a:tc>
                  <a:txBody>
                    <a:bodyPr/>
                    <a:lstStyle/>
                    <a:p>
                      <a:r>
                        <a:rPr kumimoji="1" lang="ja-JP" altLang="en-US" sz="2400" dirty="0" smtClean="0"/>
                        <a:t>ＨＰ等情報例</a:t>
                      </a:r>
                      <a:endParaRPr kumimoji="1" lang="en-US" altLang="ja-JP" sz="2400" dirty="0" smtClean="0"/>
                    </a:p>
                  </a:txBody>
                  <a:tcPr/>
                </a:tc>
                <a:tc gridSpan="2">
                  <a:txBody>
                    <a:bodyPr/>
                    <a:lstStyle/>
                    <a:p>
                      <a:r>
                        <a:rPr kumimoji="1" lang="ja-JP" altLang="en-US" sz="2400" dirty="0" smtClean="0"/>
                        <a:t>内容</a:t>
                      </a:r>
                      <a:endParaRPr kumimoji="1" lang="ja-JP" altLang="en-US" sz="2400" dirty="0"/>
                    </a:p>
                  </a:txBody>
                  <a:tcPr/>
                </a:tc>
                <a:tc hMerge="1">
                  <a:txBody>
                    <a:bodyPr/>
                    <a:lstStyle/>
                    <a:p>
                      <a:endParaRPr kumimoji="1" lang="ja-JP" altLang="en-US"/>
                    </a:p>
                  </a:txBody>
                  <a:tcPr/>
                </a:tc>
              </a:tr>
              <a:tr h="442900">
                <a:tc>
                  <a:txBody>
                    <a:bodyPr/>
                    <a:lstStyle/>
                    <a:p>
                      <a:r>
                        <a:rPr kumimoji="1" lang="ja-JP" altLang="en-US" sz="2400" dirty="0" smtClean="0"/>
                        <a:t>農研</a:t>
                      </a:r>
                      <a:endParaRPr kumimoji="1" lang="en-US" altLang="ja-JP" sz="2400" dirty="0" smtClean="0"/>
                    </a:p>
                    <a:p>
                      <a:r>
                        <a:rPr kumimoji="1" lang="ja-JP" altLang="en-US" sz="2400" dirty="0" smtClean="0"/>
                        <a:t>機構</a:t>
                      </a:r>
                      <a:endParaRPr kumimoji="1" lang="ja-JP" alt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t>リアルタイムアメダスを用いた麦の発育ステージ予測</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t>小麦の開花日予測に</a:t>
                      </a:r>
                      <a:r>
                        <a:rPr lang="ja-JP" altLang="en-US" sz="2000" dirty="0" smtClean="0"/>
                        <a:t>２週先予測値を活用</a:t>
                      </a:r>
                      <a:endParaRPr lang="en-US" altLang="ja-JP"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t>　　　　　　　</a:t>
                      </a:r>
                      <a:r>
                        <a:rPr lang="en-US" altLang="ja-JP" sz="900" dirty="0" smtClean="0"/>
                        <a:t>http://www.naro.affrc.go.jp/org/warc/meteo_fukuyama/WEB/wheat/index_mugi.html</a:t>
                      </a:r>
                      <a:endParaRPr lang="ja-JP" altLang="en-US" sz="900" dirty="0" smtClean="0"/>
                    </a:p>
                  </a:txBody>
                  <a:tcPr/>
                </a:tc>
                <a:tc hMerge="1">
                  <a:txBody>
                    <a:bodyPr/>
                    <a:lstStyle/>
                    <a:p>
                      <a:endParaRPr kumimoji="1" lang="ja-JP" altLang="en-US"/>
                    </a:p>
                  </a:txBody>
                  <a:tcPr/>
                </a:tc>
              </a:tr>
              <a:tr h="370840">
                <a:tc>
                  <a:txBody>
                    <a:bodyPr/>
                    <a:lstStyle/>
                    <a:p>
                      <a:r>
                        <a:rPr kumimoji="1" lang="ja-JP" altLang="en-US" sz="2400" dirty="0" smtClean="0"/>
                        <a:t>山形県</a:t>
                      </a:r>
                      <a:endParaRPr kumimoji="1" lang="ja-JP" altLang="en-US" sz="2400" dirty="0"/>
                    </a:p>
                  </a:txBody>
                  <a:tcPr/>
                </a:tc>
                <a:tc>
                  <a:txBody>
                    <a:bodyPr/>
                    <a:lstStyle/>
                    <a:p>
                      <a:r>
                        <a:rPr kumimoji="1" lang="ja-JP" altLang="en-US" sz="2000" dirty="0" smtClean="0"/>
                        <a:t>おきたま米づくり情報</a:t>
                      </a:r>
                      <a:endParaRPr kumimoji="1" lang="en-US" altLang="ja-JP" sz="2000" dirty="0" smtClean="0"/>
                    </a:p>
                    <a:p>
                      <a:r>
                        <a:rPr kumimoji="1" lang="ja-JP" altLang="en-US" sz="2000" dirty="0" smtClean="0"/>
                        <a:t>（</a:t>
                      </a:r>
                      <a:r>
                        <a:rPr kumimoji="1" lang="en-US" altLang="ja-JP" sz="2000" dirty="0" smtClean="0"/>
                        <a:t>H26</a:t>
                      </a:r>
                      <a:r>
                        <a:rPr kumimoji="1" lang="ja-JP" altLang="en-US" sz="2000" dirty="0" smtClean="0"/>
                        <a:t>～）</a:t>
                      </a:r>
                      <a:endParaRPr kumimoji="1" lang="ja-JP" altLang="en-US" sz="2000" dirty="0"/>
                    </a:p>
                  </a:txBody>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t>水稲の刈り取り適期予測</a:t>
                      </a:r>
                      <a:endParaRPr lang="ja-JP" altLang="en-US" sz="2000" dirty="0" smtClean="0">
                        <a:latin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t>２週先、４週間予測値を活用。</a:t>
                      </a:r>
                      <a:endParaRPr lang="en-US" altLang="ja-JP"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t>論文で紹介</a:t>
                      </a:r>
                      <a:r>
                        <a:rPr lang="en-US" altLang="ja-JP" sz="2000" baseline="30000" dirty="0" smtClean="0"/>
                        <a:t>※</a:t>
                      </a:r>
                      <a:r>
                        <a:rPr lang="ja-JP" altLang="en-US" sz="2000" dirty="0" err="1" smtClean="0"/>
                        <a:t>。</a:t>
                      </a:r>
                      <a:endParaRPr lang="ja-JP" altLang="en-US" sz="2000" dirty="0" smtClean="0">
                        <a:latin typeface="Arial" charset="0"/>
                      </a:endParaRPr>
                    </a:p>
                  </a:txBody>
                  <a:tcPr/>
                </a:tc>
              </a:tr>
              <a:tr h="370840">
                <a:tc>
                  <a:txBody>
                    <a:bodyPr/>
                    <a:lstStyle/>
                    <a:p>
                      <a:r>
                        <a:rPr kumimoji="1" lang="ja-JP" altLang="en-US" sz="2400" dirty="0" smtClean="0"/>
                        <a:t>香川県</a:t>
                      </a:r>
                      <a:endParaRPr kumimoji="1" lang="ja-JP" alt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t>「おいでまい」通信</a:t>
                      </a:r>
                      <a:r>
                        <a:rPr kumimoji="1" lang="ja-JP" altLang="en-US" sz="2000" dirty="0" smtClean="0"/>
                        <a:t>（</a:t>
                      </a:r>
                      <a:r>
                        <a:rPr kumimoji="1" lang="en-US" altLang="ja-JP" sz="2000" dirty="0" smtClean="0"/>
                        <a:t>H28</a:t>
                      </a:r>
                      <a:r>
                        <a:rPr kumimoji="1" lang="ja-JP" altLang="en-US" sz="2000" dirty="0" smtClean="0"/>
                        <a:t>～）</a:t>
                      </a: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2000" dirty="0" smtClean="0">
                        <a:latin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t>２週先予測値を活用</a:t>
                      </a:r>
                      <a:endParaRPr lang="ja-JP" altLang="en-US" sz="2000" dirty="0" smtClean="0">
                        <a:latin typeface="Arial" charset="0"/>
                      </a:endParaRPr>
                    </a:p>
                  </a:txBody>
                  <a:tcPr/>
                </a:tc>
              </a:tr>
              <a:tr h="370840">
                <a:tc>
                  <a:txBody>
                    <a:bodyPr/>
                    <a:lstStyle/>
                    <a:p>
                      <a:r>
                        <a:rPr kumimoji="1" lang="ja-JP" altLang="en-US" sz="2400" dirty="0" smtClean="0"/>
                        <a:t>新潟県</a:t>
                      </a:r>
                      <a:endParaRPr kumimoji="1" lang="ja-JP" alt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t>稲作技術情報</a:t>
                      </a:r>
                      <a:r>
                        <a:rPr kumimoji="1" lang="ja-JP" altLang="en-US" sz="2000" dirty="0" smtClean="0"/>
                        <a:t>（</a:t>
                      </a:r>
                      <a:r>
                        <a:rPr kumimoji="1" lang="en-US" altLang="ja-JP" sz="2000" dirty="0" smtClean="0"/>
                        <a:t>H28</a:t>
                      </a:r>
                      <a:r>
                        <a:rPr kumimoji="1" lang="ja-JP" altLang="en-US" sz="2000" dirty="0" smtClean="0"/>
                        <a:t>～）</a:t>
                      </a: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2000" dirty="0" smtClean="0">
                        <a:latin typeface="Arial"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t>４週間予測値を活用</a:t>
                      </a:r>
                      <a:endParaRPr lang="ja-JP" altLang="en-US" sz="2000" dirty="0" smtClean="0">
                        <a:latin typeface="Arial" charset="0"/>
                      </a:endParaRPr>
                    </a:p>
                  </a:txBody>
                  <a:tcPr/>
                </a:tc>
              </a:tr>
              <a:tr h="370840">
                <a:tc>
                  <a:txBody>
                    <a:bodyPr/>
                    <a:lstStyle/>
                    <a:p>
                      <a:r>
                        <a:rPr kumimoji="1" lang="ja-JP" altLang="en-US" sz="2400" dirty="0" smtClean="0"/>
                        <a:t>山梨県</a:t>
                      </a:r>
                      <a:endParaRPr kumimoji="1" lang="ja-JP" alt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t>モモの開花予想と開花日</a:t>
                      </a:r>
                      <a:r>
                        <a:rPr kumimoji="1" lang="ja-JP" altLang="en-US" sz="2000" dirty="0" smtClean="0"/>
                        <a:t>（</a:t>
                      </a:r>
                      <a:r>
                        <a:rPr kumimoji="1" lang="en-US" altLang="ja-JP" sz="2000" dirty="0" smtClean="0"/>
                        <a:t>H29</a:t>
                      </a:r>
                      <a:r>
                        <a:rPr kumimoji="1" lang="ja-JP" altLang="en-US" sz="2000" dirty="0" smtClean="0"/>
                        <a:t>～）</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t>モモの開花日予測に２週先予測値を活用</a:t>
                      </a:r>
                      <a:endParaRPr lang="ja-JP" altLang="en-US" sz="2000" dirty="0" smtClean="0">
                        <a:latin typeface="Arial" charset="0"/>
                      </a:endParaRPr>
                    </a:p>
                  </a:txBody>
                  <a:tcPr/>
                </a:tc>
                <a:tc hMerge="1">
                  <a:txBody>
                    <a:bodyPr/>
                    <a:lstStyle/>
                    <a:p>
                      <a:endParaRPr kumimoji="1" lang="ja-JP" altLang="en-US"/>
                    </a:p>
                  </a:txBody>
                  <a:tcPr/>
                </a:tc>
              </a:tr>
              <a:tr h="370840">
                <a:tc>
                  <a:txBody>
                    <a:bodyPr/>
                    <a:lstStyle/>
                    <a:p>
                      <a:r>
                        <a:rPr kumimoji="1" lang="ja-JP" altLang="en-US" sz="2400" dirty="0" smtClean="0"/>
                        <a:t>沖縄県</a:t>
                      </a:r>
                      <a:endParaRPr kumimoji="1" lang="ja-JP" alt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latin typeface="Arial" charset="0"/>
                        </a:rPr>
                        <a:t>病害虫発生予察技術情報</a:t>
                      </a:r>
                      <a:r>
                        <a:rPr kumimoji="1" lang="ja-JP" altLang="en-US" sz="2000" dirty="0" smtClean="0"/>
                        <a:t>（</a:t>
                      </a:r>
                      <a:r>
                        <a:rPr kumimoji="1" lang="en-US" altLang="ja-JP" sz="2000" dirty="0" smtClean="0"/>
                        <a:t>H26</a:t>
                      </a:r>
                      <a:r>
                        <a:rPr kumimoji="1" lang="ja-JP" altLang="en-US" sz="2000" dirty="0" smtClean="0"/>
                        <a:t>～）</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dirty="0" smtClean="0">
                          <a:latin typeface="Arial" charset="0"/>
                        </a:rPr>
                        <a:t>カンシャコバネナガカメムシの防除適期予測</a:t>
                      </a:r>
                      <a:r>
                        <a:rPr lang="ja-JP" altLang="en-US" sz="2000" dirty="0" smtClean="0"/>
                        <a:t>に２週先、４週間予測値を活用。</a:t>
                      </a:r>
                      <a:endParaRPr lang="ja-JP" altLang="en-US" sz="2000" dirty="0" smtClean="0">
                        <a:latin typeface="Arial" charset="0"/>
                      </a:endParaRPr>
                    </a:p>
                  </a:txBody>
                  <a:tcPr/>
                </a:tc>
                <a:tc hMerge="1">
                  <a:txBody>
                    <a:bodyPr/>
                    <a:lstStyle/>
                    <a:p>
                      <a:endParaRPr kumimoji="1" lang="ja-JP" altLang="en-US"/>
                    </a:p>
                  </a:txBody>
                  <a:tcPr/>
                </a:tc>
              </a:tr>
            </a:tbl>
          </a:graphicData>
        </a:graphic>
      </p:graphicFrame>
      <p:sp>
        <p:nvSpPr>
          <p:cNvPr id="5" name="スライド番号プレースホルダー 3"/>
          <p:cNvSpPr>
            <a:spLocks noGrp="1"/>
          </p:cNvSpPr>
          <p:nvPr>
            <p:ph type="sldNum" sz="quarter" idx="12"/>
          </p:nvPr>
        </p:nvSpPr>
        <p:spPr>
          <a:xfrm>
            <a:off x="8204200" y="6545263"/>
            <a:ext cx="777875" cy="268287"/>
          </a:xfrm>
        </p:spPr>
        <p:txBody>
          <a:bodyPr/>
          <a:lstStyle/>
          <a:p>
            <a:pPr>
              <a:defRPr/>
            </a:pPr>
            <a:fld id="{04E565FF-DBCA-4FA3-9654-224808E8A96E}" type="slidenum">
              <a:rPr lang="ja-JP" altLang="en-US" smtClean="0"/>
              <a:pPr>
                <a:defRPr/>
              </a:pPr>
              <a:t>14</a:t>
            </a:fld>
            <a:endParaRPr lang="ja-JP" altLang="en-US"/>
          </a:p>
        </p:txBody>
      </p:sp>
      <p:sp>
        <p:nvSpPr>
          <p:cNvPr id="3" name="正方形/長方形 2"/>
          <p:cNvSpPr/>
          <p:nvPr/>
        </p:nvSpPr>
        <p:spPr>
          <a:xfrm>
            <a:off x="647564" y="5373216"/>
            <a:ext cx="7452828" cy="307777"/>
          </a:xfrm>
          <a:prstGeom prst="rect">
            <a:avLst/>
          </a:prstGeom>
        </p:spPr>
        <p:txBody>
          <a:bodyPr wrap="square">
            <a:spAutoFit/>
          </a:bodyPr>
          <a:lstStyle/>
          <a:p>
            <a:r>
              <a:rPr lang="en-US" altLang="ja-JP" sz="1400" dirty="0" smtClean="0"/>
              <a:t>※</a:t>
            </a:r>
            <a:r>
              <a:rPr lang="ja-JP" altLang="en-US" sz="1400" dirty="0" smtClean="0"/>
              <a:t>横山</a:t>
            </a:r>
            <a:r>
              <a:rPr lang="ja-JP" altLang="en-US" sz="1400" dirty="0"/>
              <a:t>克至 </a:t>
            </a:r>
            <a:r>
              <a:rPr lang="en-US" altLang="ja-JP" sz="1400" dirty="0"/>
              <a:t>2014: </a:t>
            </a:r>
            <a:r>
              <a:rPr lang="ja-JP" altLang="en-US" sz="1400" dirty="0"/>
              <a:t>気象確率予測資料を用いた水稲刈取適期の予測</a:t>
            </a:r>
            <a:r>
              <a:rPr lang="en-US" altLang="ja-JP" sz="1400" dirty="0"/>
              <a:t>. </a:t>
            </a:r>
            <a:r>
              <a:rPr lang="ja-JP" altLang="en-US" sz="1400" dirty="0"/>
              <a:t>東北の農業気象</a:t>
            </a:r>
            <a:r>
              <a:rPr lang="en-US" altLang="ja-JP" sz="1400" dirty="0"/>
              <a:t>, 58, 1-6.</a:t>
            </a:r>
            <a:endParaRPr lang="ja-JP" altLang="en-US" sz="1400" dirty="0"/>
          </a:p>
        </p:txBody>
      </p:sp>
      <p:pic>
        <p:nvPicPr>
          <p:cNvPr id="8" name="Picture 7" descr="C:\Documents and Settings\JMA3256\Local Settings\Temporary Internet Files\Content.IE5\I4Z9P5IP\MC900331375[1].wmf"/>
          <p:cNvPicPr>
            <a:picLocks noChangeAspect="1" noChangeArrowheads="1"/>
          </p:cNvPicPr>
          <p:nvPr/>
        </p:nvPicPr>
        <p:blipFill>
          <a:blip r:embed="rId2" cstate="print"/>
          <a:srcRect/>
          <a:stretch>
            <a:fillRect/>
          </a:stretch>
        </p:blipFill>
        <p:spPr bwMode="auto">
          <a:xfrm>
            <a:off x="3815916" y="2470096"/>
            <a:ext cx="604152" cy="420498"/>
          </a:xfrm>
          <a:prstGeom prst="rect">
            <a:avLst/>
          </a:prstGeom>
          <a:noFill/>
        </p:spPr>
      </p:pic>
      <p:pic>
        <p:nvPicPr>
          <p:cNvPr id="9"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4918368"/>
            <a:ext cx="373150" cy="361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descr="C:\Documents and Settings\JMA3256\Local Settings\Temporary Internet Files\Content.IE5\Z1T3KYK8\MC900325586[1].wmf"/>
          <p:cNvPicPr>
            <a:picLocks noChangeAspect="1" noChangeArrowheads="1"/>
          </p:cNvPicPr>
          <p:nvPr/>
        </p:nvPicPr>
        <p:blipFill>
          <a:blip r:embed="rId4" cstate="print"/>
          <a:srcRect/>
          <a:stretch>
            <a:fillRect/>
          </a:stretch>
        </p:blipFill>
        <p:spPr bwMode="auto">
          <a:xfrm>
            <a:off x="4078564" y="1633096"/>
            <a:ext cx="506653" cy="622477"/>
          </a:xfrm>
          <a:prstGeom prst="rect">
            <a:avLst/>
          </a:prstGeom>
          <a:noFill/>
        </p:spPr>
      </p:pic>
      <p:pic>
        <p:nvPicPr>
          <p:cNvPr id="1026" name="Picture 2" descr="C:\Users\JMA503E\Desktop\gatag-0001066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2561" y="3978419"/>
            <a:ext cx="289330" cy="28113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MA503E\Desktop\simple_peach_flow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5956" y="4090276"/>
            <a:ext cx="432048" cy="4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546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pPr>
              <a:defRPr/>
            </a:pPr>
            <a:fld id="{084F29F9-5332-43B7-B536-CBC55D189122}" type="slidenum">
              <a:rPr lang="ja-JP" altLang="en-US" smtClean="0"/>
              <a:pPr>
                <a:defRPr/>
              </a:pPr>
              <a:t>15</a:t>
            </a:fld>
            <a:endParaRPr lang="ja-JP" altLang="en-US" dirty="0"/>
          </a:p>
        </p:txBody>
      </p:sp>
      <p:sp>
        <p:nvSpPr>
          <p:cNvPr id="7" name="テキスト ボックス 5"/>
          <p:cNvSpPr txBox="1">
            <a:spLocks noChangeArrowheads="1"/>
          </p:cNvSpPr>
          <p:nvPr/>
        </p:nvSpPr>
        <p:spPr bwMode="auto">
          <a:xfrm>
            <a:off x="2771726" y="6218148"/>
            <a:ext cx="5040634" cy="523220"/>
          </a:xfrm>
          <a:prstGeom prst="rect">
            <a:avLst/>
          </a:prstGeom>
          <a:solidFill>
            <a:srgbClr val="FFCCFF"/>
          </a:solidFill>
          <a:ln>
            <a:noFill/>
          </a:ln>
          <a:extLst/>
        </p:spPr>
        <p:txBody>
          <a:bodyPr wrap="square">
            <a:spAutoFit/>
          </a:bodyPr>
          <a:lstStyle>
            <a:lvl1pPr marL="342900" indent="-342900"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57150" indent="0" eaLnBrk="1" hangingPunct="1">
              <a:buNone/>
            </a:pPr>
            <a:r>
              <a:rPr lang="ja-JP" altLang="en-US" sz="2800" dirty="0" smtClean="0">
                <a:latin typeface="Calibri" pitchFamily="34" charset="0"/>
              </a:rPr>
              <a:t>ご清聴ありがとうございました。</a:t>
            </a:r>
            <a:endParaRPr lang="en-US" altLang="ja-JP" sz="2800" dirty="0" smtClean="0">
              <a:latin typeface="Calibri" pitchFamily="34" charset="0"/>
            </a:endParaRPr>
          </a:p>
        </p:txBody>
      </p:sp>
      <p:sp>
        <p:nvSpPr>
          <p:cNvPr id="9" name="タイトル 1"/>
          <p:cNvSpPr txBox="1">
            <a:spLocks/>
          </p:cNvSpPr>
          <p:nvPr/>
        </p:nvSpPr>
        <p:spPr>
          <a:xfrm>
            <a:off x="107504" y="908720"/>
            <a:ext cx="9036496" cy="4138627"/>
          </a:xfrm>
          <a:prstGeom prst="rect">
            <a:avLst/>
          </a:prstGeom>
        </p:spPr>
        <p:txBody>
          <a:bodyPr/>
          <a:lstStyle/>
          <a:p>
            <a:r>
              <a:rPr lang="ja-JP" altLang="en-US" sz="2400" dirty="0" smtClean="0"/>
              <a:t>気象庁では、全国の都道府県農業担当者を対象に、気候情報の利活用促進の取り組みを行っています。</a:t>
            </a:r>
            <a:endParaRPr lang="en-US" altLang="ja-JP" sz="2400" dirty="0" smtClean="0"/>
          </a:p>
          <a:p>
            <a:endParaRPr lang="en-US" altLang="ja-JP" sz="2400" dirty="0" smtClean="0"/>
          </a:p>
          <a:p>
            <a:r>
              <a:rPr lang="ja-JP" altLang="en-US" sz="2400" dirty="0" smtClean="0"/>
              <a:t>（取り組み例）</a:t>
            </a:r>
            <a:endParaRPr lang="en-US" altLang="ja-JP" sz="2400" dirty="0" smtClean="0"/>
          </a:p>
          <a:p>
            <a:r>
              <a:rPr lang="ja-JP" altLang="en-US" sz="2400" dirty="0" smtClean="0"/>
              <a:t>①農業</a:t>
            </a:r>
            <a:r>
              <a:rPr lang="ja-JP" altLang="en-US" sz="2400" dirty="0"/>
              <a:t>普及指導員向け</a:t>
            </a:r>
            <a:r>
              <a:rPr lang="ja-JP" altLang="en-US" sz="2400" dirty="0" smtClean="0"/>
              <a:t>セミナーと意見交換（</a:t>
            </a:r>
            <a:r>
              <a:rPr lang="ja-JP" altLang="en-US" sz="2400" dirty="0"/>
              <a:t>平成</a:t>
            </a:r>
            <a:r>
              <a:rPr lang="en-US" altLang="ja-JP" sz="2400" dirty="0" smtClean="0"/>
              <a:t>27</a:t>
            </a:r>
            <a:r>
              <a:rPr lang="ja-JP" altLang="en-US" sz="2400" dirty="0" smtClean="0"/>
              <a:t>～）</a:t>
            </a:r>
            <a:endParaRPr lang="en-US" altLang="ja-JP" sz="2400" dirty="0" smtClean="0"/>
          </a:p>
          <a:p>
            <a:pPr marL="361950"/>
            <a:r>
              <a:rPr lang="ja-JP" altLang="en-US" sz="2000" dirty="0"/>
              <a:t>・</a:t>
            </a:r>
            <a:r>
              <a:rPr lang="ja-JP" altLang="ja-JP" sz="2000" dirty="0"/>
              <a:t>農業普及指導員に気候情報に対する理解や利用メリットを感じてもらい、</a:t>
            </a:r>
            <a:r>
              <a:rPr lang="ja-JP" altLang="ja-JP" sz="2000" u="sng" dirty="0"/>
              <a:t>農作物</a:t>
            </a:r>
            <a:r>
              <a:rPr lang="ja-JP" altLang="en-US" sz="2000" u="sng" dirty="0"/>
              <a:t>の</a:t>
            </a:r>
            <a:r>
              <a:rPr lang="ja-JP" altLang="ja-JP" sz="2000" u="sng" dirty="0"/>
              <a:t>生育</a:t>
            </a:r>
            <a:r>
              <a:rPr lang="ja-JP" altLang="en-US" sz="2000" u="sng" dirty="0"/>
              <a:t>に関する</a:t>
            </a:r>
            <a:r>
              <a:rPr lang="ja-JP" altLang="ja-JP" sz="2000" u="sng" dirty="0"/>
              <a:t>指導に気候情報を</a:t>
            </a:r>
            <a:r>
              <a:rPr lang="ja-JP" altLang="en-US" sz="2000" u="sng" dirty="0"/>
              <a:t>積極的に</a:t>
            </a:r>
            <a:r>
              <a:rPr lang="ja-JP" altLang="ja-JP" sz="2000" u="sng" dirty="0"/>
              <a:t>役立てて</a:t>
            </a:r>
            <a:r>
              <a:rPr lang="ja-JP" altLang="en-US" sz="2000" u="sng" dirty="0"/>
              <a:t>いただく</a:t>
            </a:r>
            <a:r>
              <a:rPr lang="ja-JP" altLang="en-US" sz="2000" dirty="0"/>
              <a:t>。</a:t>
            </a:r>
            <a:endParaRPr lang="en-US" altLang="ja-JP" sz="2000" dirty="0"/>
          </a:p>
          <a:p>
            <a:pPr marL="361950"/>
            <a:r>
              <a:rPr lang="ja-JP" altLang="en-US" sz="2000" dirty="0"/>
              <a:t>・気温予測データ活用に向けた、革新支援専門員等との対話も実施しています</a:t>
            </a:r>
            <a:r>
              <a:rPr lang="ja-JP" altLang="en-US" sz="2000" dirty="0" smtClean="0"/>
              <a:t>。</a:t>
            </a:r>
            <a:endParaRPr lang="en-US" altLang="ja-JP" sz="2000" dirty="0" smtClean="0"/>
          </a:p>
          <a:p>
            <a:pPr marL="361950"/>
            <a:endParaRPr lang="en-US" altLang="ja-JP" sz="2000" dirty="0"/>
          </a:p>
          <a:p>
            <a:r>
              <a:rPr lang="ja-JP" altLang="en-US" sz="2400" dirty="0"/>
              <a:t>②農業に役立つ気象（気候）情報の利用の手引き</a:t>
            </a:r>
            <a:r>
              <a:rPr lang="ja-JP" altLang="en-US" sz="1600" dirty="0"/>
              <a:t>（平成３０年３月公開予定</a:t>
            </a:r>
            <a:r>
              <a:rPr lang="ja-JP" altLang="en-US" sz="1600" dirty="0" smtClean="0"/>
              <a:t>）</a:t>
            </a:r>
            <a:endParaRPr lang="en-US" altLang="ja-JP" sz="1600" dirty="0" smtClean="0"/>
          </a:p>
          <a:p>
            <a:pPr marL="361950"/>
            <a:r>
              <a:rPr lang="ja-JP" altLang="en-US" sz="2000" dirty="0"/>
              <a:t>農業技術情報作成担当者や農業普及指導員が気候情報を利用する際の手引きとすることを想定。対話にも活用</a:t>
            </a:r>
            <a:r>
              <a:rPr lang="ja-JP" altLang="en-US" sz="2000" dirty="0" smtClean="0"/>
              <a:t>。</a:t>
            </a:r>
            <a:endParaRPr lang="en-US" altLang="ja-JP" sz="1600" dirty="0"/>
          </a:p>
          <a:p>
            <a:pPr marL="361950"/>
            <a:endParaRPr lang="en-US" altLang="ja-JP" sz="2000" dirty="0"/>
          </a:p>
          <a:p>
            <a:pPr marL="361950"/>
            <a:endParaRPr lang="en-US" altLang="ja-JP" sz="2400" dirty="0" smtClean="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761148"/>
            <a:ext cx="4294077"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descr="\\Share.cpd.naps.kishou.go.jp\yoho-share\気候リスク班\05出張外勤関連\27年度外勤\150519_埼玉県大里農林振興センター\写真\IMG_0130.JPG"/>
          <p:cNvPicPr>
            <a:picLocks noChangeAspect="1" noChangeArrowheads="1"/>
          </p:cNvPicPr>
          <p:nvPr/>
        </p:nvPicPr>
        <p:blipFill>
          <a:blip r:embed="rId3" cstate="print">
            <a:extLst>
              <a:ext uri="{28A0092B-C50C-407E-A947-70E740481C1C}">
                <a14:useLocalDpi xmlns:a14="http://schemas.microsoft.com/office/drawing/2010/main" val="0"/>
              </a:ext>
            </a:extLst>
          </a:blip>
          <a:srcRect t="26459"/>
          <a:stretch>
            <a:fillRect/>
          </a:stretch>
        </p:blipFill>
        <p:spPr bwMode="auto">
          <a:xfrm>
            <a:off x="323528" y="5221177"/>
            <a:ext cx="2016224" cy="1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a:spLocks noChangeArrowheads="1"/>
          </p:cNvSpPr>
          <p:nvPr/>
        </p:nvSpPr>
        <p:spPr bwMode="auto">
          <a:xfrm>
            <a:off x="335874" y="5551403"/>
            <a:ext cx="12241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lvl="1" eaLnBrk="1" hangingPunct="1">
              <a:spcBef>
                <a:spcPct val="0"/>
              </a:spcBef>
              <a:buFontTx/>
              <a:buNone/>
            </a:pPr>
            <a:r>
              <a:rPr lang="ja-JP" altLang="en-US" sz="1200" b="1" dirty="0" smtClean="0">
                <a:solidFill>
                  <a:schemeClr val="bg1"/>
                </a:solidFill>
                <a:latin typeface="Arial" charset="0"/>
              </a:rPr>
              <a:t>埼玉県</a:t>
            </a:r>
            <a:r>
              <a:rPr lang="ja-JP" altLang="en-US" sz="1200" b="1" dirty="0">
                <a:solidFill>
                  <a:schemeClr val="bg1"/>
                </a:solidFill>
                <a:latin typeface="Arial" charset="0"/>
              </a:rPr>
              <a:t>　</a:t>
            </a:r>
            <a:r>
              <a:rPr lang="en-US" altLang="ja-JP" sz="1200" b="1" dirty="0" smtClean="0">
                <a:solidFill>
                  <a:schemeClr val="bg1"/>
                </a:solidFill>
                <a:latin typeface="Arial" charset="0"/>
              </a:rPr>
              <a:t>H27.5</a:t>
            </a:r>
            <a:endParaRPr lang="en-US" altLang="ja-JP" sz="1200" b="1" dirty="0">
              <a:solidFill>
                <a:schemeClr val="bg1"/>
              </a:solidFill>
              <a:latin typeface="Arial" charset="0"/>
            </a:endParaRPr>
          </a:p>
        </p:txBody>
      </p:sp>
      <p:sp>
        <p:nvSpPr>
          <p:cNvPr id="13" name="テキスト ボックス 12"/>
          <p:cNvSpPr txBox="1">
            <a:spLocks noChangeArrowheads="1"/>
          </p:cNvSpPr>
          <p:nvPr/>
        </p:nvSpPr>
        <p:spPr bwMode="auto">
          <a:xfrm>
            <a:off x="227252" y="5155359"/>
            <a:ext cx="19808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lvl="1" eaLnBrk="1" hangingPunct="1">
              <a:spcBef>
                <a:spcPct val="0"/>
              </a:spcBef>
              <a:buFontTx/>
              <a:buNone/>
            </a:pPr>
            <a:r>
              <a:rPr lang="ja-JP" altLang="en-US" sz="2400" b="1" dirty="0" smtClean="0">
                <a:solidFill>
                  <a:schemeClr val="bg1"/>
                </a:solidFill>
                <a:latin typeface="Arial" charset="0"/>
              </a:rPr>
              <a:t>セミナー風景</a:t>
            </a:r>
            <a:endParaRPr lang="en-US" altLang="ja-JP" sz="2400" b="1" dirty="0">
              <a:solidFill>
                <a:schemeClr val="bg1"/>
              </a:solidFill>
              <a:latin typeface="Arial" charset="0"/>
            </a:endParaRPr>
          </a:p>
        </p:txBody>
      </p:sp>
      <p:sp>
        <p:nvSpPr>
          <p:cNvPr id="2" name="正方形/長方形 1"/>
          <p:cNvSpPr/>
          <p:nvPr/>
        </p:nvSpPr>
        <p:spPr>
          <a:xfrm rot="19375116">
            <a:off x="6451517" y="5310069"/>
            <a:ext cx="550151" cy="246221"/>
          </a:xfrm>
          <a:prstGeom prst="rect">
            <a:avLst/>
          </a:prstGeom>
        </p:spPr>
        <p:txBody>
          <a:bodyPr wrap="none">
            <a:spAutoFit/>
          </a:bodyPr>
          <a:lstStyle/>
          <a:p>
            <a:r>
              <a:rPr lang="ja-JP" altLang="en-US" sz="1000" dirty="0"/>
              <a:t>手引き</a:t>
            </a:r>
          </a:p>
        </p:txBody>
      </p:sp>
      <p:sp>
        <p:nvSpPr>
          <p:cNvPr id="14" name="タイトル 1"/>
          <p:cNvSpPr txBox="1">
            <a:spLocks/>
          </p:cNvSpPr>
          <p:nvPr/>
        </p:nvSpPr>
        <p:spPr bwMode="gray">
          <a:xfrm>
            <a:off x="575556" y="115987"/>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aseline="0">
                <a:solidFill>
                  <a:srgbClr val="002060"/>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28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28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2800">
                <a:solidFill>
                  <a:schemeClr val="tx2"/>
                </a:solidFill>
                <a:latin typeface="Arial" charset="0"/>
                <a:ea typeface="ＭＳ Ｐゴシック" pitchFamily="50" charset="-128"/>
              </a:defRPr>
            </a:lvl5pPr>
            <a:lvl6pPr marL="457200" algn="l" rtl="0" eaLnBrk="1" fontAlgn="base" hangingPunct="1">
              <a:spcBef>
                <a:spcPct val="0"/>
              </a:spcBef>
              <a:spcAft>
                <a:spcPct val="0"/>
              </a:spcAft>
              <a:defRPr kumimoji="1" sz="2800">
                <a:solidFill>
                  <a:schemeClr val="tx2"/>
                </a:solidFill>
                <a:latin typeface="Arial" charset="0"/>
                <a:ea typeface="ＭＳ Ｐゴシック" pitchFamily="50" charset="-128"/>
              </a:defRPr>
            </a:lvl6pPr>
            <a:lvl7pPr marL="914400" algn="l" rtl="0" eaLnBrk="1" fontAlgn="base" hangingPunct="1">
              <a:spcBef>
                <a:spcPct val="0"/>
              </a:spcBef>
              <a:spcAft>
                <a:spcPct val="0"/>
              </a:spcAft>
              <a:defRPr kumimoji="1" sz="2800">
                <a:solidFill>
                  <a:schemeClr val="tx2"/>
                </a:solidFill>
                <a:latin typeface="Arial" charset="0"/>
                <a:ea typeface="ＭＳ Ｐゴシック" pitchFamily="50" charset="-128"/>
              </a:defRPr>
            </a:lvl7pPr>
            <a:lvl8pPr marL="1371600" algn="l" rtl="0" eaLnBrk="1" fontAlgn="base" hangingPunct="1">
              <a:spcBef>
                <a:spcPct val="0"/>
              </a:spcBef>
              <a:spcAft>
                <a:spcPct val="0"/>
              </a:spcAft>
              <a:defRPr kumimoji="1" sz="2800">
                <a:solidFill>
                  <a:schemeClr val="tx2"/>
                </a:solidFill>
                <a:latin typeface="Arial" charset="0"/>
                <a:ea typeface="ＭＳ Ｐゴシック" pitchFamily="50" charset="-128"/>
              </a:defRPr>
            </a:lvl8pPr>
            <a:lvl9pPr marL="1828800" algn="l" rtl="0" eaLnBrk="1" fontAlgn="base" hangingPunct="1">
              <a:spcBef>
                <a:spcPct val="0"/>
              </a:spcBef>
              <a:spcAft>
                <a:spcPct val="0"/>
              </a:spcAft>
              <a:defRPr kumimoji="1" sz="2800">
                <a:solidFill>
                  <a:schemeClr val="tx2"/>
                </a:solidFill>
                <a:latin typeface="Arial" charset="0"/>
                <a:ea typeface="ＭＳ Ｐゴシック" pitchFamily="50" charset="-128"/>
              </a:defRPr>
            </a:lvl9pPr>
          </a:lstStyle>
          <a:p>
            <a:r>
              <a:rPr lang="ja-JP" altLang="en-US" kern="0" dirty="0">
                <a:latin typeface="メイリオ" panose="020B0604030504040204" pitchFamily="50" charset="-128"/>
                <a:ea typeface="メイリオ" panose="020B0604030504040204" pitchFamily="50" charset="-128"/>
                <a:cs typeface="メイリオ" panose="020B0604030504040204" pitchFamily="50" charset="-128"/>
              </a:rPr>
              <a:t>「気候リスク管理」を行う社会に！</a:t>
            </a:r>
            <a:endParaRPr lang="ja-JP" altLang="en-US" sz="2400" kern="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1178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5" end="5"/>
                                            </p:txEl>
                                          </p:spTgt>
                                        </p:tgtEl>
                                        <p:attrNameLst>
                                          <p:attrName>style.visibility</p:attrName>
                                        </p:attrNameLst>
                                      </p:cBhvr>
                                      <p:to>
                                        <p:strVal val="visible"/>
                                      </p:to>
                                    </p:set>
                                    <p:animEffect transition="in" filter="fade">
                                      <p:cBhvr>
                                        <p:cTn id="10" dur="500"/>
                                        <p:tgtEl>
                                          <p:spTgt spid="9">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animEffect transition="in" filter="fade">
                                      <p:cBhvr>
                                        <p:cTn id="15"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04E565FF-DBCA-4FA3-9654-224808E8A96E}" type="slidenum">
              <a:rPr lang="ja-JP" altLang="en-US" smtClean="0"/>
              <a:pPr>
                <a:defRPr/>
              </a:pPr>
              <a:t>2</a:t>
            </a:fld>
            <a:endParaRPr lang="ja-JP" altLang="en-US"/>
          </a:p>
        </p:txBody>
      </p:sp>
      <p:sp>
        <p:nvSpPr>
          <p:cNvPr id="5" name="タイトル 1"/>
          <p:cNvSpPr>
            <a:spLocks noGrp="1"/>
          </p:cNvSpPr>
          <p:nvPr>
            <p:ph type="title"/>
          </p:nvPr>
        </p:nvSpPr>
        <p:spPr>
          <a:xfrm>
            <a:off x="735013" y="79983"/>
            <a:ext cx="8229600" cy="720725"/>
          </a:xfrm>
        </p:spPr>
        <p:txBody>
          <a:bodyPr/>
          <a:lstStyle/>
          <a:p>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内容</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503548" y="1484784"/>
            <a:ext cx="7992888" cy="4585871"/>
          </a:xfrm>
          <a:prstGeom prst="rect">
            <a:avLst/>
          </a:prstGeom>
          <a:noFill/>
        </p:spPr>
        <p:txBody>
          <a:bodyPr wrap="square" rtlCol="0">
            <a:spAutoFit/>
          </a:bodyPr>
          <a:lstStyle/>
          <a:p>
            <a:pPr>
              <a:spcBef>
                <a:spcPts val="2400"/>
              </a:spcBef>
            </a:pP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はじめに</a:t>
            </a:r>
            <a:endPar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endParaRPr>
          </a:p>
          <a:p>
            <a:pPr>
              <a:spcBef>
                <a:spcPts val="2400"/>
              </a:spcBef>
            </a:pP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．データ</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2400"/>
              </a:spcBef>
            </a:pP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．調査と結果</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a:p>
            <a:pPr>
              <a:spcBef>
                <a:spcPts val="2400"/>
              </a:spcBef>
            </a:pP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cs typeface="メイリオ" panose="020B0604030504040204" pitchFamily="50" charset="-128"/>
              </a:rPr>
              <a:t>3</a:t>
            </a:r>
            <a:r>
              <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統計分析（</a:t>
            </a:r>
            <a:r>
              <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t>1981</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t>2010</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年）</a:t>
            </a:r>
            <a:endPar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endParaRPr>
          </a:p>
          <a:p>
            <a:pPr>
              <a:spcBef>
                <a:spcPts val="2400"/>
              </a:spcBef>
            </a:pP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dirty="0">
                <a:latin typeface="メイリオ" panose="020B0604030504040204" pitchFamily="50" charset="-128"/>
                <a:ea typeface="メイリオ" panose="020B0604030504040204" pitchFamily="50" charset="-128"/>
                <a:cs typeface="メイリオ" panose="020B0604030504040204" pitchFamily="50" charset="-128"/>
              </a:rPr>
              <a:t>3</a:t>
            </a:r>
            <a:r>
              <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事例分析（</a:t>
            </a:r>
            <a:r>
              <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rPr>
              <a:t>2016</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年）</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a:p>
            <a:pPr marL="1793875" indent="-1793875">
              <a:spcBef>
                <a:spcPts val="2400"/>
              </a:spcBef>
            </a:pP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成果</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62526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04E565FF-DBCA-4FA3-9654-224808E8A96E}" type="slidenum">
              <a:rPr lang="ja-JP" altLang="en-US" smtClean="0"/>
              <a:pPr>
                <a:defRPr/>
              </a:pPr>
              <a:t>3</a:t>
            </a:fld>
            <a:endParaRPr lang="ja-JP" altLang="en-US"/>
          </a:p>
        </p:txBody>
      </p:sp>
      <p:pic>
        <p:nvPicPr>
          <p:cNvPr id="5" name="Picture 5" descr="図１"/>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16"/>
          <a:stretch/>
        </p:blipFill>
        <p:spPr bwMode="auto">
          <a:xfrm>
            <a:off x="61644" y="4085022"/>
            <a:ext cx="4823811" cy="2008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p:cNvSpPr txBox="1">
            <a:spLocks noChangeArrowheads="1"/>
          </p:cNvSpPr>
          <p:nvPr/>
        </p:nvSpPr>
        <p:spPr bwMode="auto">
          <a:xfrm>
            <a:off x="78784" y="6129300"/>
            <a:ext cx="49325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800" dirty="0" smtClean="0">
                <a:latin typeface="+mj-ea"/>
                <a:ea typeface="+mj-ea"/>
              </a:rPr>
              <a:t>カンシャコバネナガカメムシ</a:t>
            </a:r>
            <a:r>
              <a:rPr lang="ja-JP" altLang="en-US" sz="1800" dirty="0">
                <a:latin typeface="+mj-ea"/>
                <a:ea typeface="+mj-ea"/>
              </a:rPr>
              <a:t>の防除適期の</a:t>
            </a:r>
            <a:r>
              <a:rPr lang="ja-JP" altLang="en-US" sz="1800" dirty="0" smtClean="0">
                <a:latin typeface="+mj-ea"/>
                <a:ea typeface="+mj-ea"/>
              </a:rPr>
              <a:t>考え方</a:t>
            </a:r>
            <a:endParaRPr lang="en-US" altLang="ja-JP" sz="1800" dirty="0" smtClean="0">
              <a:latin typeface="+mj-ea"/>
              <a:ea typeface="+mj-ea"/>
            </a:endParaRPr>
          </a:p>
        </p:txBody>
      </p:sp>
      <p:sp>
        <p:nvSpPr>
          <p:cNvPr id="9" name="正方形/長方形 8"/>
          <p:cNvSpPr/>
          <p:nvPr/>
        </p:nvSpPr>
        <p:spPr>
          <a:xfrm>
            <a:off x="251520" y="908720"/>
            <a:ext cx="8712460" cy="707886"/>
          </a:xfrm>
          <a:prstGeom prst="rect">
            <a:avLst/>
          </a:prstGeom>
          <a:ln>
            <a:solidFill>
              <a:srgbClr val="FF0000"/>
            </a:solidFill>
          </a:ln>
        </p:spPr>
        <p:txBody>
          <a:bodyPr wrap="square">
            <a:spAutoFit/>
          </a:bodyPr>
          <a:lstStyle/>
          <a:p>
            <a:r>
              <a:rPr lang="ja-JP" altLang="ja-JP" sz="2000" dirty="0" smtClean="0"/>
              <a:t>沖縄県</a:t>
            </a:r>
            <a:r>
              <a:rPr lang="en-US" altLang="ja-JP" sz="2000" baseline="30000" dirty="0" smtClean="0"/>
              <a:t>※</a:t>
            </a:r>
            <a:r>
              <a:rPr lang="ja-JP" altLang="ja-JP" sz="2000" dirty="0" smtClean="0"/>
              <a:t>と</a:t>
            </a:r>
            <a:r>
              <a:rPr lang="ja-JP" altLang="ja-JP" sz="2000" dirty="0"/>
              <a:t>協力して</a:t>
            </a:r>
            <a:r>
              <a:rPr lang="ja-JP" altLang="ja-JP" sz="2000" dirty="0" smtClean="0"/>
              <a:t>、カンシャコバネナガカメムシ</a:t>
            </a:r>
            <a:r>
              <a:rPr lang="ja-JP" altLang="ja-JP" sz="2000" dirty="0"/>
              <a:t>の防除適期の予測を例と</a:t>
            </a:r>
            <a:r>
              <a:rPr lang="ja-JP" altLang="ja-JP" sz="2000" dirty="0" smtClean="0"/>
              <a:t>して</a:t>
            </a:r>
            <a:r>
              <a:rPr lang="ja-JP" altLang="en-US" sz="2000" dirty="0" smtClean="0"/>
              <a:t>、</a:t>
            </a:r>
            <a:r>
              <a:rPr lang="ja-JP" altLang="ja-JP" sz="2000" dirty="0"/>
              <a:t>気温予測値を用いることの有効性</a:t>
            </a:r>
            <a:r>
              <a:rPr lang="ja-JP" altLang="ja-JP" sz="2000" dirty="0" smtClean="0"/>
              <a:t>を定量</a:t>
            </a:r>
            <a:r>
              <a:rPr lang="ja-JP" altLang="ja-JP" sz="2000" dirty="0"/>
              <a:t>評価</a:t>
            </a:r>
            <a:r>
              <a:rPr lang="ja-JP" altLang="ja-JP" sz="2000" dirty="0" smtClean="0"/>
              <a:t>した</a:t>
            </a:r>
            <a:r>
              <a:rPr lang="ja-JP" altLang="ja-JP" sz="2000" dirty="0"/>
              <a:t>。</a:t>
            </a:r>
            <a:endParaRPr lang="ja-JP" altLang="en-US" sz="2000" dirty="0"/>
          </a:p>
        </p:txBody>
      </p:sp>
      <p:pic>
        <p:nvPicPr>
          <p:cNvPr id="13" name="h27-4-topics.jpg" descr="h27-4-topics.jpg"/>
          <p:cNvPicPr>
            <a:picLocks noChangeAspect="1"/>
          </p:cNvPicPr>
          <p:nvPr/>
        </p:nvPicPr>
        <p:blipFill rotWithShape="1">
          <a:blip r:embed="rId3">
            <a:extLst/>
          </a:blip>
          <a:srcRect l="1342" t="11881" r="2193" b="64335"/>
          <a:stretch/>
        </p:blipFill>
        <p:spPr>
          <a:xfrm>
            <a:off x="71500" y="1772816"/>
            <a:ext cx="3473175" cy="1123069"/>
          </a:xfrm>
          <a:prstGeom prst="rect">
            <a:avLst/>
          </a:prstGeom>
          <a:ln w="25400">
            <a:solidFill>
              <a:srgbClr val="FFFFFF"/>
            </a:solidFill>
            <a:miter lim="400000"/>
          </a:ln>
        </p:spPr>
      </p:pic>
      <p:sp>
        <p:nvSpPr>
          <p:cNvPr id="15" name="テキスト ボックス 14"/>
          <p:cNvSpPr txBox="1"/>
          <p:nvPr/>
        </p:nvSpPr>
        <p:spPr>
          <a:xfrm>
            <a:off x="3491880" y="1784514"/>
            <a:ext cx="5602816" cy="1938992"/>
          </a:xfrm>
          <a:prstGeom prst="rect">
            <a:avLst/>
          </a:prstGeom>
          <a:solidFill>
            <a:srgbClr val="FFFFFF">
              <a:alpha val="40000"/>
            </a:srgbClr>
          </a:solidFill>
        </p:spPr>
        <p:txBody>
          <a:bodyPr wrap="none" rtlCol="0">
            <a:spAutoFit/>
          </a:bodyPr>
          <a:lstStyle/>
          <a:p>
            <a:r>
              <a:rPr lang="ja-JP" altLang="en-US" sz="2000" dirty="0"/>
              <a:t>さとうきびの害虫（葉鞘に侵入し吸汁）</a:t>
            </a:r>
          </a:p>
          <a:p>
            <a:r>
              <a:rPr lang="ja-JP" altLang="en-US" sz="2000"/>
              <a:t>ガイダ（沖縄）チンチバッグ（奄美）</a:t>
            </a:r>
          </a:p>
          <a:p>
            <a:r>
              <a:rPr lang="en-US" altLang="ja-JP" sz="2000" smtClean="0"/>
              <a:t>1914</a:t>
            </a:r>
            <a:r>
              <a:rPr lang="ja-JP" altLang="en-US" sz="2000" dirty="0"/>
              <a:t>台湾から侵入（沖縄、鹿児島、宮崎）</a:t>
            </a:r>
          </a:p>
          <a:p>
            <a:r>
              <a:rPr lang="ja-JP" altLang="en-US" sz="2000" dirty="0"/>
              <a:t>日本の侵略的外来種ワースト</a:t>
            </a:r>
            <a:r>
              <a:rPr lang="en-US" altLang="ja-JP" sz="2000" dirty="0"/>
              <a:t>100</a:t>
            </a:r>
            <a:r>
              <a:rPr lang="ja-JP" altLang="en-US" sz="2000" dirty="0"/>
              <a:t>（日本生態学会）</a:t>
            </a:r>
          </a:p>
          <a:p>
            <a:r>
              <a:rPr lang="ja-JP" altLang="en-US" sz="2000" dirty="0" smtClean="0"/>
              <a:t>指定</a:t>
            </a:r>
            <a:r>
              <a:rPr lang="ja-JP" altLang="en-US" sz="2000" dirty="0"/>
              <a:t>有害動植物（植物防疫法）</a:t>
            </a:r>
          </a:p>
          <a:p>
            <a:r>
              <a:rPr lang="ja-JP" altLang="en-US" sz="2000" dirty="0">
                <a:solidFill>
                  <a:srgbClr val="FF0000"/>
                </a:solidFill>
              </a:rPr>
              <a:t>防除適期の数理モデルが確立している</a:t>
            </a:r>
          </a:p>
        </p:txBody>
      </p:sp>
      <p:sp>
        <p:nvSpPr>
          <p:cNvPr id="14" name="D(t-T0)=K"/>
          <p:cNvSpPr txBox="1"/>
          <p:nvPr/>
        </p:nvSpPr>
        <p:spPr>
          <a:xfrm>
            <a:off x="5276968" y="4113076"/>
            <a:ext cx="3543504" cy="1549459"/>
          </a:xfrm>
          <a:prstGeom prst="rect">
            <a:avLst/>
          </a:prstGeom>
          <a:ln w="12700">
            <a:solidFill>
              <a:srgbClr val="FF0000"/>
            </a:solidFill>
            <a:miter lim="400000"/>
          </a:ln>
          <a:extLst>
            <a:ext uri="{C572A759-6A51-4108-AA02-DFA0A04FC94B}">
              <ma14:wrappingTextBoxFlag xmlns:ma14="http://schemas.microsoft.com/office/mac/drawingml/2011/main" xmlns="" val="1"/>
            </a:ext>
          </a:extLst>
        </p:spPr>
        <p:txBody>
          <a:bodyPr wrap="square" lIns="35717" tIns="35717" rIns="35717" bIns="35717" anchor="ctr">
            <a:spAutoFit/>
          </a:bodyPr>
          <a:lstStyle/>
          <a:p>
            <a:pPr>
              <a:defRPr sz="9500">
                <a:latin typeface="Times New Roman"/>
                <a:ea typeface="Times New Roman"/>
                <a:cs typeface="Times New Roman"/>
                <a:sym typeface="Times New Roman"/>
              </a:defRPr>
            </a:pPr>
            <a:r>
              <a:rPr lang="ja-JP" altLang="en-US" sz="2400" dirty="0" smtClean="0">
                <a:latin typeface="+mj-ea"/>
                <a:ea typeface="+mj-ea"/>
              </a:rPr>
              <a:t>防除適期の予測モデル</a:t>
            </a:r>
            <a:endParaRPr lang="en-US" altLang="ja-JP" sz="2400" dirty="0" smtClean="0">
              <a:latin typeface="+mj-ea"/>
              <a:ea typeface="+mj-ea"/>
            </a:endParaRPr>
          </a:p>
          <a:p>
            <a:pPr>
              <a:defRPr sz="9500">
                <a:latin typeface="Times New Roman"/>
                <a:ea typeface="Times New Roman"/>
                <a:cs typeface="Times New Roman"/>
                <a:sym typeface="Times New Roman"/>
              </a:defRPr>
            </a:pPr>
            <a:r>
              <a:rPr lang="ja-JP" altLang="en-US" sz="2400" dirty="0" smtClean="0">
                <a:latin typeface="+mj-ea"/>
                <a:ea typeface="+mj-ea"/>
              </a:rPr>
              <a:t>　</a:t>
            </a:r>
            <a:r>
              <a:rPr sz="2400" dirty="0" smtClean="0">
                <a:latin typeface="+mj-ea"/>
                <a:ea typeface="+mj-ea"/>
              </a:rPr>
              <a:t>D(t-T0</a:t>
            </a:r>
            <a:r>
              <a:rPr sz="2400" dirty="0">
                <a:latin typeface="+mj-ea"/>
                <a:ea typeface="+mj-ea"/>
              </a:rPr>
              <a:t>)=</a:t>
            </a:r>
            <a:r>
              <a:rPr sz="2400" dirty="0" smtClean="0">
                <a:latin typeface="+mj-ea"/>
                <a:ea typeface="+mj-ea"/>
              </a:rPr>
              <a:t>K</a:t>
            </a:r>
            <a:endParaRPr lang="en-US" sz="2400" dirty="0" smtClean="0">
              <a:latin typeface="+mj-ea"/>
              <a:ea typeface="+mj-ea"/>
            </a:endParaRPr>
          </a:p>
          <a:p>
            <a:pPr>
              <a:defRPr sz="9500">
                <a:latin typeface="Times New Roman"/>
                <a:ea typeface="Times New Roman"/>
                <a:cs typeface="Times New Roman"/>
                <a:sym typeface="Times New Roman"/>
              </a:defRPr>
            </a:pPr>
            <a:r>
              <a:rPr lang="ja-JP" altLang="en-US" sz="2400" dirty="0">
                <a:latin typeface="+mj-ea"/>
                <a:ea typeface="+mj-ea"/>
                <a:cs typeface="Times New Roman"/>
                <a:sym typeface="Times New Roman"/>
              </a:rPr>
              <a:t>発育零点と有効積算</a:t>
            </a:r>
            <a:r>
              <a:rPr lang="ja-JP" altLang="en-US" sz="2400" dirty="0" smtClean="0">
                <a:latin typeface="+mj-ea"/>
                <a:ea typeface="+mj-ea"/>
                <a:cs typeface="Times New Roman"/>
                <a:sym typeface="Times New Roman"/>
              </a:rPr>
              <a:t>温度</a:t>
            </a:r>
            <a:endParaRPr lang="en-US" altLang="ja-JP" sz="2400" dirty="0" smtClean="0">
              <a:latin typeface="+mj-ea"/>
              <a:ea typeface="+mj-ea"/>
            </a:endParaRPr>
          </a:p>
          <a:p>
            <a:pPr>
              <a:defRPr sz="9500">
                <a:latin typeface="Times New Roman"/>
                <a:ea typeface="Times New Roman"/>
                <a:cs typeface="Times New Roman"/>
                <a:sym typeface="Times New Roman"/>
              </a:defRPr>
            </a:pPr>
            <a:r>
              <a:rPr lang="ja-JP" altLang="en-US" sz="2400" dirty="0" smtClean="0">
                <a:latin typeface="+mj-ea"/>
                <a:ea typeface="+mj-ea"/>
              </a:rPr>
              <a:t>　　</a:t>
            </a:r>
            <a:r>
              <a:rPr lang="en-US" altLang="ja-JP" sz="2400" dirty="0" smtClean="0">
                <a:latin typeface="+mj-ea"/>
                <a:ea typeface="+mj-ea"/>
              </a:rPr>
              <a:t>T0=13.0</a:t>
            </a:r>
            <a:r>
              <a:rPr lang="en-US" altLang="ja-JP" sz="2400" dirty="0">
                <a:latin typeface="+mj-ea"/>
                <a:ea typeface="+mj-ea"/>
              </a:rPr>
              <a:t>℃  K=480℃</a:t>
            </a:r>
            <a:endParaRPr lang="en-US" sz="2400" dirty="0" smtClean="0">
              <a:latin typeface="+mj-ea"/>
              <a:ea typeface="+mj-ea"/>
            </a:endParaRPr>
          </a:p>
        </p:txBody>
      </p:sp>
      <p:sp>
        <p:nvSpPr>
          <p:cNvPr id="6" name="タイトル 5"/>
          <p:cNvSpPr>
            <a:spLocks noGrp="1"/>
          </p:cNvSpPr>
          <p:nvPr>
            <p:ph type="title"/>
          </p:nvPr>
        </p:nvSpPr>
        <p:spPr/>
        <p:txBody>
          <a:bodyPr/>
          <a:lstStyle/>
          <a:p>
            <a:r>
              <a:rPr kumimoji="1" lang="ja-JP" altLang="en-US" dirty="0" smtClean="0"/>
              <a:t>１．はじめに</a:t>
            </a:r>
            <a:endParaRPr kumimoji="1" lang="ja-JP" altLang="en-US" dirty="0"/>
          </a:p>
        </p:txBody>
      </p:sp>
    </p:spTree>
    <p:extLst>
      <p:ext uri="{BB962C8B-B14F-4D97-AF65-F5344CB8AC3E}">
        <p14:creationId xmlns:p14="http://schemas.microsoft.com/office/powerpoint/2010/main" val="1751970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 y="1511360"/>
            <a:ext cx="5580620" cy="465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pPr>
              <a:defRPr/>
            </a:pPr>
            <a:fld id="{04E565FF-DBCA-4FA3-9654-224808E8A96E}" type="slidenum">
              <a:rPr lang="ja-JP" altLang="en-US" smtClean="0"/>
              <a:pPr>
                <a:defRPr/>
              </a:pPr>
              <a:t>4</a:t>
            </a:fld>
            <a:endParaRPr lang="ja-JP" altLang="en-US"/>
          </a:p>
        </p:txBody>
      </p:sp>
      <p:sp>
        <p:nvSpPr>
          <p:cNvPr id="6" name="Text Box 37"/>
          <p:cNvSpPr txBox="1">
            <a:spLocks noChangeArrowheads="1"/>
          </p:cNvSpPr>
          <p:nvPr/>
        </p:nvSpPr>
        <p:spPr bwMode="auto">
          <a:xfrm>
            <a:off x="431540" y="5913276"/>
            <a:ext cx="519752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dirty="0" smtClean="0">
                <a:latin typeface="+mn-ea"/>
                <a:ea typeface="+mn-ea"/>
              </a:rPr>
              <a:t>各年の有効</a:t>
            </a:r>
            <a:r>
              <a:rPr lang="ja-JP" altLang="en-US" sz="2000" dirty="0">
                <a:latin typeface="+mn-ea"/>
                <a:ea typeface="+mn-ea"/>
              </a:rPr>
              <a:t>積算温度の</a:t>
            </a:r>
            <a:r>
              <a:rPr lang="ja-JP" altLang="en-US" sz="2000" dirty="0" smtClean="0">
                <a:latin typeface="+mn-ea"/>
                <a:ea typeface="+mn-ea"/>
              </a:rPr>
              <a:t>推移（</a:t>
            </a:r>
            <a:r>
              <a:rPr lang="en-US" altLang="ja-JP" sz="2000" dirty="0">
                <a:latin typeface="+mn-ea"/>
                <a:ea typeface="+mn-ea"/>
              </a:rPr>
              <a:t>1981</a:t>
            </a:r>
            <a:r>
              <a:rPr lang="ja-JP" altLang="en-US" sz="2000" dirty="0">
                <a:latin typeface="+mn-ea"/>
                <a:ea typeface="+mn-ea"/>
              </a:rPr>
              <a:t>～</a:t>
            </a:r>
            <a:r>
              <a:rPr lang="en-US" altLang="ja-JP" sz="2000" dirty="0">
                <a:latin typeface="+mn-ea"/>
                <a:ea typeface="+mn-ea"/>
              </a:rPr>
              <a:t>2017</a:t>
            </a:r>
            <a:r>
              <a:rPr lang="ja-JP" altLang="en-US" sz="2000" dirty="0">
                <a:latin typeface="+mn-ea"/>
                <a:ea typeface="+mn-ea"/>
              </a:rPr>
              <a:t>年）</a:t>
            </a:r>
          </a:p>
          <a:p>
            <a:pPr eaLnBrk="1" hangingPunct="1">
              <a:spcBef>
                <a:spcPct val="0"/>
              </a:spcBef>
              <a:buFontTx/>
              <a:buNone/>
            </a:pPr>
            <a:r>
              <a:rPr lang="ja-JP" altLang="en-US" sz="1200" dirty="0">
                <a:latin typeface="+mn-ea"/>
                <a:ea typeface="+mn-ea"/>
              </a:rPr>
              <a:t>発育零点は</a:t>
            </a:r>
            <a:r>
              <a:rPr lang="en-US" altLang="ja-JP" sz="1200" dirty="0">
                <a:latin typeface="+mn-ea"/>
                <a:ea typeface="+mn-ea"/>
              </a:rPr>
              <a:t>13</a:t>
            </a:r>
            <a:r>
              <a:rPr lang="ja-JP" altLang="en-US" sz="1200" dirty="0">
                <a:latin typeface="+mn-ea"/>
                <a:ea typeface="+mn-ea"/>
              </a:rPr>
              <a:t>℃とした有効積算温度が</a:t>
            </a:r>
            <a:r>
              <a:rPr lang="en-US" altLang="ja-JP" sz="1200" dirty="0">
                <a:latin typeface="+mn-ea"/>
                <a:ea typeface="+mn-ea"/>
              </a:rPr>
              <a:t>480</a:t>
            </a:r>
            <a:r>
              <a:rPr lang="ja-JP" altLang="en-US" sz="1200" dirty="0">
                <a:latin typeface="+mn-ea"/>
                <a:ea typeface="+mn-ea"/>
              </a:rPr>
              <a:t>日</a:t>
            </a:r>
            <a:r>
              <a:rPr lang="en-US" altLang="ja-JP" sz="1200" dirty="0">
                <a:latin typeface="+mn-ea"/>
                <a:ea typeface="+mn-ea"/>
              </a:rPr>
              <a:t>℃</a:t>
            </a:r>
            <a:r>
              <a:rPr lang="ja-JP" altLang="en-US" sz="1200" dirty="0">
                <a:latin typeface="+mn-ea"/>
                <a:ea typeface="+mn-ea"/>
              </a:rPr>
              <a:t>に達した年で最も早い（</a:t>
            </a:r>
            <a:r>
              <a:rPr lang="en-US" altLang="ja-JP" sz="1200" dirty="0">
                <a:latin typeface="+mn-ea"/>
                <a:ea typeface="+mn-ea"/>
              </a:rPr>
              <a:t>1998</a:t>
            </a:r>
            <a:r>
              <a:rPr lang="ja-JP" altLang="en-US" sz="1200" dirty="0">
                <a:latin typeface="+mn-ea"/>
                <a:ea typeface="+mn-ea"/>
              </a:rPr>
              <a:t>年）または遅い（</a:t>
            </a:r>
            <a:r>
              <a:rPr lang="en-US" altLang="ja-JP" sz="1200" dirty="0">
                <a:latin typeface="+mn-ea"/>
                <a:ea typeface="+mn-ea"/>
              </a:rPr>
              <a:t>1986</a:t>
            </a:r>
            <a:r>
              <a:rPr lang="ja-JP" altLang="en-US" sz="1200" dirty="0">
                <a:latin typeface="+mn-ea"/>
                <a:ea typeface="+mn-ea"/>
              </a:rPr>
              <a:t>年）年は点線とした。黒線は平年値を用いた推移を示す。</a:t>
            </a:r>
          </a:p>
        </p:txBody>
      </p:sp>
      <p:sp>
        <p:nvSpPr>
          <p:cNvPr id="7" name="テキスト ボックス 6"/>
          <p:cNvSpPr txBox="1"/>
          <p:nvPr/>
        </p:nvSpPr>
        <p:spPr>
          <a:xfrm>
            <a:off x="173424" y="905815"/>
            <a:ext cx="8791189" cy="830997"/>
          </a:xfrm>
          <a:prstGeom prst="rect">
            <a:avLst/>
          </a:prstGeom>
          <a:noFill/>
          <a:ln>
            <a:solidFill>
              <a:srgbClr val="FF0000"/>
            </a:solidFill>
          </a:ln>
        </p:spPr>
        <p:txBody>
          <a:bodyPr wrap="none" rtlCol="0">
            <a:spAutoFit/>
          </a:bodyPr>
          <a:lstStyle/>
          <a:p>
            <a:r>
              <a:rPr lang="ja-JP" altLang="en-US" sz="2400" dirty="0" smtClean="0"/>
              <a:t>約１か月もばらつく、平年から２週間もかけ離れる場合もありうる。</a:t>
            </a:r>
            <a:endParaRPr lang="en-US" altLang="ja-JP" sz="2400" dirty="0" smtClean="0"/>
          </a:p>
          <a:p>
            <a:r>
              <a:rPr lang="ja-JP" altLang="en-US" sz="2400" dirty="0" smtClean="0"/>
              <a:t>沖縄県では防除適期の約１か月前に防除適期に関する情報提供。</a:t>
            </a:r>
            <a:endParaRPr lang="en-US" altLang="ja-JP" sz="2400" dirty="0"/>
          </a:p>
        </p:txBody>
      </p:sp>
      <p:sp>
        <p:nvSpPr>
          <p:cNvPr id="14" name="テキスト ボックス 13"/>
          <p:cNvSpPr txBox="1"/>
          <p:nvPr/>
        </p:nvSpPr>
        <p:spPr>
          <a:xfrm>
            <a:off x="2526159" y="4545124"/>
            <a:ext cx="461665" cy="1015663"/>
          </a:xfrm>
          <a:prstGeom prst="rect">
            <a:avLst/>
          </a:prstGeom>
          <a:noFill/>
        </p:spPr>
        <p:txBody>
          <a:bodyPr vert="eaVert" wrap="none" rtlCol="0">
            <a:spAutoFit/>
          </a:bodyPr>
          <a:lstStyle/>
          <a:p>
            <a:r>
              <a:rPr kumimoji="1" lang="ja-JP" altLang="en-US" dirty="0" smtClean="0">
                <a:solidFill>
                  <a:srgbClr val="FF0000"/>
                </a:solidFill>
              </a:rPr>
              <a:t>予測時期</a:t>
            </a:r>
            <a:endParaRPr kumimoji="1" lang="ja-JP" altLang="en-US" dirty="0">
              <a:solidFill>
                <a:srgbClr val="FF0000"/>
              </a:solidFill>
            </a:endParaRPr>
          </a:p>
        </p:txBody>
      </p:sp>
      <p:sp>
        <p:nvSpPr>
          <p:cNvPr id="15" name="右矢印 14"/>
          <p:cNvSpPr/>
          <p:nvPr/>
        </p:nvSpPr>
        <p:spPr>
          <a:xfrm>
            <a:off x="2915816" y="4617132"/>
            <a:ext cx="708465" cy="900100"/>
          </a:xfrm>
          <a:prstGeom prst="rightArrow">
            <a:avLst>
              <a:gd name="adj1" fmla="val 62698"/>
              <a:gd name="adj2" fmla="val 33069"/>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p:cNvSpPr txBox="1"/>
          <p:nvPr/>
        </p:nvSpPr>
        <p:spPr>
          <a:xfrm>
            <a:off x="3534271" y="4537573"/>
            <a:ext cx="461665" cy="1015663"/>
          </a:xfrm>
          <a:prstGeom prst="rect">
            <a:avLst/>
          </a:prstGeom>
          <a:noFill/>
        </p:spPr>
        <p:txBody>
          <a:bodyPr vert="eaVert" wrap="none" rtlCol="0">
            <a:spAutoFit/>
          </a:bodyPr>
          <a:lstStyle/>
          <a:p>
            <a:r>
              <a:rPr kumimoji="1" lang="ja-JP" altLang="en-US" dirty="0" smtClean="0">
                <a:solidFill>
                  <a:srgbClr val="FF0000"/>
                </a:solidFill>
              </a:rPr>
              <a:t>防除適期</a:t>
            </a:r>
            <a:endParaRPr kumimoji="1" lang="ja-JP" altLang="en-US" dirty="0">
              <a:solidFill>
                <a:srgbClr val="FF0000"/>
              </a:solidFill>
            </a:endParaRP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944" t="20727" r="21664" b="9636"/>
          <a:stretch/>
        </p:blipFill>
        <p:spPr bwMode="auto">
          <a:xfrm>
            <a:off x="5508104" y="2087921"/>
            <a:ext cx="3226341" cy="44014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正方形/長方形 18"/>
          <p:cNvSpPr/>
          <p:nvPr/>
        </p:nvSpPr>
        <p:spPr>
          <a:xfrm>
            <a:off x="5514534" y="3753036"/>
            <a:ext cx="3125918" cy="1358860"/>
          </a:xfrm>
          <a:prstGeom prst="rect">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正方形/長方形 19"/>
          <p:cNvSpPr/>
          <p:nvPr/>
        </p:nvSpPr>
        <p:spPr>
          <a:xfrm>
            <a:off x="5522640" y="1718589"/>
            <a:ext cx="2492990" cy="369332"/>
          </a:xfrm>
          <a:prstGeom prst="rect">
            <a:avLst/>
          </a:prstGeom>
        </p:spPr>
        <p:txBody>
          <a:bodyPr wrap="none">
            <a:spAutoFit/>
          </a:bodyPr>
          <a:lstStyle/>
          <a:p>
            <a:r>
              <a:rPr lang="ja-JP" altLang="en-US" dirty="0"/>
              <a:t>沖縄県病害虫発生予察</a:t>
            </a:r>
          </a:p>
        </p:txBody>
      </p:sp>
      <p:sp>
        <p:nvSpPr>
          <p:cNvPr id="21" name="タイトル 1"/>
          <p:cNvSpPr txBox="1">
            <a:spLocks/>
          </p:cNvSpPr>
          <p:nvPr/>
        </p:nvSpPr>
        <p:spPr bwMode="gray">
          <a:xfrm>
            <a:off x="735013" y="79983"/>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aseline="0">
                <a:solidFill>
                  <a:srgbClr val="002060"/>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28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28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2800">
                <a:solidFill>
                  <a:schemeClr val="tx2"/>
                </a:solidFill>
                <a:latin typeface="Arial" charset="0"/>
                <a:ea typeface="ＭＳ Ｐゴシック" pitchFamily="50" charset="-128"/>
              </a:defRPr>
            </a:lvl5pPr>
            <a:lvl6pPr marL="457200" algn="l" rtl="0" eaLnBrk="1" fontAlgn="base" hangingPunct="1">
              <a:spcBef>
                <a:spcPct val="0"/>
              </a:spcBef>
              <a:spcAft>
                <a:spcPct val="0"/>
              </a:spcAft>
              <a:defRPr kumimoji="1" sz="2800">
                <a:solidFill>
                  <a:schemeClr val="tx2"/>
                </a:solidFill>
                <a:latin typeface="Arial" charset="0"/>
                <a:ea typeface="ＭＳ Ｐゴシック" pitchFamily="50" charset="-128"/>
              </a:defRPr>
            </a:lvl6pPr>
            <a:lvl7pPr marL="914400" algn="l" rtl="0" eaLnBrk="1" fontAlgn="base" hangingPunct="1">
              <a:spcBef>
                <a:spcPct val="0"/>
              </a:spcBef>
              <a:spcAft>
                <a:spcPct val="0"/>
              </a:spcAft>
              <a:defRPr kumimoji="1" sz="2800">
                <a:solidFill>
                  <a:schemeClr val="tx2"/>
                </a:solidFill>
                <a:latin typeface="Arial" charset="0"/>
                <a:ea typeface="ＭＳ Ｐゴシック" pitchFamily="50" charset="-128"/>
              </a:defRPr>
            </a:lvl7pPr>
            <a:lvl8pPr marL="1371600" algn="l" rtl="0" eaLnBrk="1" fontAlgn="base" hangingPunct="1">
              <a:spcBef>
                <a:spcPct val="0"/>
              </a:spcBef>
              <a:spcAft>
                <a:spcPct val="0"/>
              </a:spcAft>
              <a:defRPr kumimoji="1" sz="2800">
                <a:solidFill>
                  <a:schemeClr val="tx2"/>
                </a:solidFill>
                <a:latin typeface="Arial" charset="0"/>
                <a:ea typeface="ＭＳ Ｐゴシック" pitchFamily="50" charset="-128"/>
              </a:defRPr>
            </a:lvl8pPr>
            <a:lvl9pPr marL="1828800" algn="l" rtl="0" eaLnBrk="1" fontAlgn="base" hangingPunct="1">
              <a:spcBef>
                <a:spcPct val="0"/>
              </a:spcBef>
              <a:spcAft>
                <a:spcPct val="0"/>
              </a:spcAft>
              <a:defRPr kumimoji="1" sz="2800">
                <a:solidFill>
                  <a:schemeClr val="tx2"/>
                </a:solidFill>
                <a:latin typeface="Arial" charset="0"/>
                <a:ea typeface="ＭＳ Ｐゴシック" pitchFamily="50" charset="-128"/>
              </a:defRPr>
            </a:lvl9pPr>
          </a:lstStyle>
          <a:p>
            <a:r>
              <a:rPr lang="ja-JP" altLang="en-US" kern="0" dirty="0">
                <a:latin typeface="メイリオ" panose="020B0604030504040204" pitchFamily="50" charset="-128"/>
                <a:ea typeface="メイリオ" panose="020B0604030504040204" pitchFamily="50" charset="-128"/>
                <a:cs typeface="メイリオ" panose="020B0604030504040204" pitchFamily="50" charset="-128"/>
              </a:rPr>
              <a:t>有効積算温度に基づく防除適期</a:t>
            </a:r>
          </a:p>
        </p:txBody>
      </p:sp>
    </p:spTree>
    <p:extLst>
      <p:ext uri="{BB962C8B-B14F-4D97-AF65-F5344CB8AC3E}">
        <p14:creationId xmlns:p14="http://schemas.microsoft.com/office/powerpoint/2010/main" val="365198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613164"/>
            <a:ext cx="6804756" cy="41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スライド番号プレースホルダー 3"/>
          <p:cNvSpPr>
            <a:spLocks noGrp="1"/>
          </p:cNvSpPr>
          <p:nvPr>
            <p:ph type="sldNum" sz="quarter" idx="12"/>
          </p:nvPr>
        </p:nvSpPr>
        <p:spPr/>
        <p:txBody>
          <a:bodyPr/>
          <a:lstStyle/>
          <a:p>
            <a:pPr>
              <a:defRPr/>
            </a:pPr>
            <a:fld id="{04E565FF-DBCA-4FA3-9654-224808E8A96E}" type="slidenum">
              <a:rPr lang="ja-JP" altLang="en-US" smtClean="0"/>
              <a:pPr>
                <a:defRPr/>
              </a:pPr>
              <a:t>5</a:t>
            </a:fld>
            <a:endParaRPr lang="ja-JP" altLang="en-US"/>
          </a:p>
        </p:txBody>
      </p:sp>
      <p:sp>
        <p:nvSpPr>
          <p:cNvPr id="7" name="Text Box 123"/>
          <p:cNvSpPr txBox="1">
            <a:spLocks noChangeArrowheads="1"/>
          </p:cNvSpPr>
          <p:nvPr/>
        </p:nvSpPr>
        <p:spPr bwMode="auto">
          <a:xfrm>
            <a:off x="1799692" y="5661248"/>
            <a:ext cx="5868652"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dirty="0">
                <a:latin typeface="+mj-ea"/>
                <a:ea typeface="+mj-ea"/>
              </a:rPr>
              <a:t>各年の</a:t>
            </a:r>
            <a:r>
              <a:rPr lang="ja-JP" altLang="en-US" sz="2000" dirty="0" smtClean="0">
                <a:latin typeface="+mj-ea"/>
                <a:ea typeface="+mj-ea"/>
              </a:rPr>
              <a:t>カンシャコバネナガカメムシ防除適期の推定</a:t>
            </a:r>
            <a:endParaRPr lang="en-US" altLang="ja-JP" sz="2000" dirty="0" smtClean="0">
              <a:latin typeface="+mj-ea"/>
              <a:ea typeface="+mj-ea"/>
            </a:endParaRPr>
          </a:p>
          <a:p>
            <a:pPr eaLnBrk="1" hangingPunct="1">
              <a:spcBef>
                <a:spcPct val="0"/>
              </a:spcBef>
              <a:buFontTx/>
              <a:buNone/>
            </a:pPr>
            <a:r>
              <a:rPr lang="ja-JP" altLang="en-US" sz="2000" dirty="0" smtClean="0">
                <a:latin typeface="+mj-ea"/>
                <a:ea typeface="+mj-ea"/>
              </a:rPr>
              <a:t>（那覇：</a:t>
            </a:r>
            <a:r>
              <a:rPr lang="en-US" altLang="ja-JP" sz="2000" dirty="0" smtClean="0">
                <a:latin typeface="+mj-ea"/>
                <a:ea typeface="+mj-ea"/>
              </a:rPr>
              <a:t>1981</a:t>
            </a:r>
            <a:r>
              <a:rPr lang="ja-JP" altLang="en-US" sz="2000" dirty="0">
                <a:latin typeface="+mj-ea"/>
                <a:ea typeface="+mj-ea"/>
              </a:rPr>
              <a:t>～</a:t>
            </a:r>
            <a:r>
              <a:rPr lang="en-US" altLang="ja-JP" sz="2000" dirty="0">
                <a:latin typeface="+mj-ea"/>
                <a:ea typeface="+mj-ea"/>
              </a:rPr>
              <a:t>2017</a:t>
            </a:r>
            <a:r>
              <a:rPr lang="ja-JP" altLang="en-US" sz="2000" dirty="0">
                <a:latin typeface="+mj-ea"/>
                <a:ea typeface="+mj-ea"/>
              </a:rPr>
              <a:t>年</a:t>
            </a:r>
            <a:r>
              <a:rPr lang="ja-JP" altLang="en-US" sz="2000" dirty="0" smtClean="0">
                <a:latin typeface="+mj-ea"/>
                <a:ea typeface="+mj-ea"/>
              </a:rPr>
              <a:t>）</a:t>
            </a:r>
            <a:endParaRPr lang="en-US" altLang="ja-JP" sz="2000" dirty="0" smtClean="0">
              <a:latin typeface="+mj-ea"/>
              <a:ea typeface="+mj-ea"/>
            </a:endParaRPr>
          </a:p>
          <a:p>
            <a:pPr eaLnBrk="1" hangingPunct="1">
              <a:spcBef>
                <a:spcPct val="0"/>
              </a:spcBef>
              <a:buFontTx/>
              <a:buNone/>
            </a:pPr>
            <a:r>
              <a:rPr lang="ja-JP" altLang="en-US" sz="1200" dirty="0" smtClean="0">
                <a:latin typeface="+mj-ea"/>
                <a:ea typeface="+mj-ea"/>
              </a:rPr>
              <a:t>沖縄県</a:t>
            </a:r>
            <a:r>
              <a:rPr lang="ja-JP" altLang="en-US" sz="1200" dirty="0">
                <a:latin typeface="+mj-ea"/>
                <a:ea typeface="+mj-ea"/>
              </a:rPr>
              <a:t>発生予察で参考にする防除適期の方法を用いた結果を示す。</a:t>
            </a:r>
            <a:endParaRPr lang="en-US" altLang="ja-JP" sz="1200" dirty="0">
              <a:latin typeface="+mj-ea"/>
              <a:ea typeface="+mj-ea"/>
            </a:endParaRPr>
          </a:p>
        </p:txBody>
      </p:sp>
      <p:sp>
        <p:nvSpPr>
          <p:cNvPr id="6" name="テキスト ボックス 5"/>
          <p:cNvSpPr txBox="1"/>
          <p:nvPr/>
        </p:nvSpPr>
        <p:spPr>
          <a:xfrm>
            <a:off x="503548" y="944724"/>
            <a:ext cx="8388932" cy="830997"/>
          </a:xfrm>
          <a:prstGeom prst="rect">
            <a:avLst/>
          </a:prstGeom>
          <a:noFill/>
          <a:ln>
            <a:solidFill>
              <a:srgbClr val="FF0000"/>
            </a:solidFill>
          </a:ln>
        </p:spPr>
        <p:txBody>
          <a:bodyPr wrap="square" rtlCol="0">
            <a:spAutoFit/>
          </a:bodyPr>
          <a:lstStyle/>
          <a:p>
            <a:r>
              <a:rPr lang="ja-JP" altLang="en-US" sz="2400" dirty="0" smtClean="0"/>
              <a:t>防除適期は、春の高温によって極端に早い年がある。</a:t>
            </a:r>
            <a:endParaRPr lang="en-US" altLang="ja-JP" sz="2400" dirty="0" smtClean="0"/>
          </a:p>
          <a:p>
            <a:r>
              <a:rPr lang="ja-JP" altLang="en-US" sz="2400" dirty="0" smtClean="0"/>
              <a:t>温暖化によって、今後さらに早い場合もあることも懸念される</a:t>
            </a:r>
            <a:endParaRPr lang="en-US" altLang="ja-JP" sz="2400" dirty="0" smtClean="0"/>
          </a:p>
        </p:txBody>
      </p:sp>
      <p:sp>
        <p:nvSpPr>
          <p:cNvPr id="3" name="テキスト ボックス 2"/>
          <p:cNvSpPr txBox="1"/>
          <p:nvPr/>
        </p:nvSpPr>
        <p:spPr>
          <a:xfrm>
            <a:off x="4391980" y="4725144"/>
            <a:ext cx="2698175" cy="369332"/>
          </a:xfrm>
          <a:prstGeom prst="rect">
            <a:avLst/>
          </a:prstGeom>
          <a:noFill/>
        </p:spPr>
        <p:txBody>
          <a:bodyPr wrap="none" rtlCol="0">
            <a:spAutoFit/>
          </a:bodyPr>
          <a:lstStyle/>
          <a:p>
            <a:r>
              <a:rPr lang="ja-JP" altLang="en-US" dirty="0">
                <a:solidFill>
                  <a:srgbClr val="FF0000"/>
                </a:solidFill>
              </a:rPr>
              <a:t>防除適期が</a:t>
            </a:r>
            <a:r>
              <a:rPr kumimoji="1" lang="ja-JP" altLang="en-US" dirty="0" smtClean="0">
                <a:solidFill>
                  <a:srgbClr val="FF0000"/>
                </a:solidFill>
              </a:rPr>
              <a:t>極端に早い年</a:t>
            </a:r>
            <a:endParaRPr kumimoji="1" lang="ja-JP" altLang="en-US" dirty="0">
              <a:solidFill>
                <a:srgbClr val="FF0000"/>
              </a:solidFill>
            </a:endParaRPr>
          </a:p>
        </p:txBody>
      </p:sp>
      <p:cxnSp>
        <p:nvCxnSpPr>
          <p:cNvPr id="10" name="直線矢印コネクタ 9"/>
          <p:cNvCxnSpPr/>
          <p:nvPr/>
        </p:nvCxnSpPr>
        <p:spPr>
          <a:xfrm flipH="1" flipV="1">
            <a:off x="4445987" y="4653136"/>
            <a:ext cx="234025" cy="1440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5760133" y="4509120"/>
            <a:ext cx="0" cy="288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5680"/>
            <a:ext cx="1512168" cy="83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JMA503E\Desktop\はれるんポーズ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635" y="5661248"/>
            <a:ext cx="753825" cy="813086"/>
          </a:xfrm>
          <a:prstGeom prst="rect">
            <a:avLst/>
          </a:prstGeom>
          <a:noFill/>
          <a:extLst>
            <a:ext uri="{909E8E84-426E-40DD-AFC4-6F175D3DCCD1}">
              <a14:hiddenFill xmlns:a14="http://schemas.microsoft.com/office/drawing/2010/main">
                <a:solidFill>
                  <a:srgbClr val="FFFFFF"/>
                </a:solidFill>
              </a14:hiddenFill>
            </a:ext>
          </a:extLst>
        </p:spPr>
      </p:pic>
      <p:sp>
        <p:nvSpPr>
          <p:cNvPr id="5" name="四角形吹き出し 4"/>
          <p:cNvSpPr/>
          <p:nvPr/>
        </p:nvSpPr>
        <p:spPr>
          <a:xfrm>
            <a:off x="234647" y="4723881"/>
            <a:ext cx="1205005" cy="793351"/>
          </a:xfrm>
          <a:prstGeom prst="wedgeRectCallout">
            <a:avLst>
              <a:gd name="adj1" fmla="val -23168"/>
              <a:gd name="adj2" fmla="val 58725"/>
            </a:avLst>
          </a:prstGeom>
          <a:solidFill>
            <a:srgbClr val="FFFFCC"/>
          </a:solidFill>
          <a:ln w="158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eaLnBrk="1" hangingPunct="1">
              <a:defRPr/>
            </a:pPr>
            <a:r>
              <a:rPr lang="ja-JP" altLang="en-US" dirty="0" smtClean="0"/>
              <a:t>気候</a:t>
            </a:r>
            <a:r>
              <a:rPr lang="ja-JP" altLang="en-US" dirty="0"/>
              <a:t>リスクを</a:t>
            </a:r>
            <a:r>
              <a:rPr lang="ja-JP" altLang="en-US" dirty="0" smtClean="0"/>
              <a:t>認識！</a:t>
            </a:r>
            <a:endParaRPr lang="en-US" altLang="ja-JP" dirty="0"/>
          </a:p>
        </p:txBody>
      </p:sp>
      <p:sp>
        <p:nvSpPr>
          <p:cNvPr id="14" name="タイトル 1"/>
          <p:cNvSpPr txBox="1">
            <a:spLocks/>
          </p:cNvSpPr>
          <p:nvPr/>
        </p:nvSpPr>
        <p:spPr bwMode="gray">
          <a:xfrm>
            <a:off x="735013" y="79983"/>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aseline="0">
                <a:solidFill>
                  <a:srgbClr val="002060"/>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28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28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2800">
                <a:solidFill>
                  <a:schemeClr val="tx2"/>
                </a:solidFill>
                <a:latin typeface="Arial" charset="0"/>
                <a:ea typeface="ＭＳ Ｐゴシック" pitchFamily="50" charset="-128"/>
              </a:defRPr>
            </a:lvl5pPr>
            <a:lvl6pPr marL="457200" algn="l" rtl="0" eaLnBrk="1" fontAlgn="base" hangingPunct="1">
              <a:spcBef>
                <a:spcPct val="0"/>
              </a:spcBef>
              <a:spcAft>
                <a:spcPct val="0"/>
              </a:spcAft>
              <a:defRPr kumimoji="1" sz="2800">
                <a:solidFill>
                  <a:schemeClr val="tx2"/>
                </a:solidFill>
                <a:latin typeface="Arial" charset="0"/>
                <a:ea typeface="ＭＳ Ｐゴシック" pitchFamily="50" charset="-128"/>
              </a:defRPr>
            </a:lvl6pPr>
            <a:lvl7pPr marL="914400" algn="l" rtl="0" eaLnBrk="1" fontAlgn="base" hangingPunct="1">
              <a:spcBef>
                <a:spcPct val="0"/>
              </a:spcBef>
              <a:spcAft>
                <a:spcPct val="0"/>
              </a:spcAft>
              <a:defRPr kumimoji="1" sz="2800">
                <a:solidFill>
                  <a:schemeClr val="tx2"/>
                </a:solidFill>
                <a:latin typeface="Arial" charset="0"/>
                <a:ea typeface="ＭＳ Ｐゴシック" pitchFamily="50" charset="-128"/>
              </a:defRPr>
            </a:lvl7pPr>
            <a:lvl8pPr marL="1371600" algn="l" rtl="0" eaLnBrk="1" fontAlgn="base" hangingPunct="1">
              <a:spcBef>
                <a:spcPct val="0"/>
              </a:spcBef>
              <a:spcAft>
                <a:spcPct val="0"/>
              </a:spcAft>
              <a:defRPr kumimoji="1" sz="2800">
                <a:solidFill>
                  <a:schemeClr val="tx2"/>
                </a:solidFill>
                <a:latin typeface="Arial" charset="0"/>
                <a:ea typeface="ＭＳ Ｐゴシック" pitchFamily="50" charset="-128"/>
              </a:defRPr>
            </a:lvl8pPr>
            <a:lvl9pPr marL="1828800" algn="l" rtl="0" eaLnBrk="1" fontAlgn="base" hangingPunct="1">
              <a:spcBef>
                <a:spcPct val="0"/>
              </a:spcBef>
              <a:spcAft>
                <a:spcPct val="0"/>
              </a:spcAft>
              <a:defRPr kumimoji="1" sz="2800">
                <a:solidFill>
                  <a:schemeClr val="tx2"/>
                </a:solidFill>
                <a:latin typeface="Arial" charset="0"/>
                <a:ea typeface="ＭＳ Ｐゴシック" pitchFamily="50" charset="-128"/>
              </a:defRPr>
            </a:lvl9pPr>
          </a:lstStyle>
          <a:p>
            <a:r>
              <a:rPr lang="ja-JP" altLang="en-US" kern="0" dirty="0" smtClean="0">
                <a:latin typeface="メイリオ" panose="020B0604030504040204" pitchFamily="50" charset="-128"/>
                <a:ea typeface="メイリオ" panose="020B0604030504040204" pitchFamily="50" charset="-128"/>
                <a:cs typeface="メイリオ" panose="020B0604030504040204" pitchFamily="50" charset="-128"/>
              </a:rPr>
              <a:t>年々の変動</a:t>
            </a:r>
            <a:endParaRPr lang="ja-JP" altLang="en-US" kern="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18326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72F898CF-E63B-40C5-ADB6-DBF0723E2B85}" type="slidenum">
              <a:rPr lang="ja-JP" altLang="en-US" smtClean="0"/>
              <a:pPr>
                <a:defRPr/>
              </a:pPr>
              <a:t>6</a:t>
            </a:fld>
            <a:endParaRPr lang="ja-JP" altLang="en-US"/>
          </a:p>
        </p:txBody>
      </p:sp>
      <p:sp>
        <p:nvSpPr>
          <p:cNvPr id="4" name="テキスト ボックス 3"/>
          <p:cNvSpPr txBox="1"/>
          <p:nvPr/>
        </p:nvSpPr>
        <p:spPr>
          <a:xfrm>
            <a:off x="1249422" y="1952836"/>
            <a:ext cx="6122189" cy="646331"/>
          </a:xfrm>
          <a:prstGeom prst="rect">
            <a:avLst/>
          </a:prstGeom>
          <a:noFill/>
          <a:ln>
            <a:solidFill>
              <a:srgbClr val="FF0000"/>
            </a:solidFill>
          </a:ln>
        </p:spPr>
        <p:txBody>
          <a:bodyPr wrap="none" rtlCol="0">
            <a:spAutoFit/>
          </a:bodyPr>
          <a:lstStyle/>
          <a:p>
            <a:r>
              <a:rPr lang="ja-JP" altLang="en-US" sz="3600" dirty="0" smtClean="0"/>
              <a:t>予測モデル式自体の不確実性</a:t>
            </a:r>
            <a:endParaRPr kumimoji="1" lang="ja-JP" altLang="en-US" sz="3600" dirty="0"/>
          </a:p>
        </p:txBody>
      </p:sp>
      <p:sp>
        <p:nvSpPr>
          <p:cNvPr id="5" name="テキスト ボックス 4"/>
          <p:cNvSpPr txBox="1"/>
          <p:nvPr/>
        </p:nvSpPr>
        <p:spPr>
          <a:xfrm>
            <a:off x="1282854" y="2852936"/>
            <a:ext cx="6922088" cy="646331"/>
          </a:xfrm>
          <a:prstGeom prst="rect">
            <a:avLst/>
          </a:prstGeom>
          <a:noFill/>
          <a:ln>
            <a:solidFill>
              <a:srgbClr val="FF0000"/>
            </a:solidFill>
          </a:ln>
        </p:spPr>
        <p:txBody>
          <a:bodyPr wrap="none" rtlCol="0">
            <a:spAutoFit/>
          </a:bodyPr>
          <a:lstStyle/>
          <a:p>
            <a:r>
              <a:rPr lang="ja-JP" altLang="en-US" sz="3600" dirty="0"/>
              <a:t>入力とする気象予測値の不確実性</a:t>
            </a:r>
            <a:endParaRPr kumimoji="1" lang="ja-JP" altLang="en-US" sz="3600" dirty="0"/>
          </a:p>
        </p:txBody>
      </p:sp>
      <p:sp>
        <p:nvSpPr>
          <p:cNvPr id="6" name="テキスト ボックス 5"/>
          <p:cNvSpPr txBox="1"/>
          <p:nvPr/>
        </p:nvSpPr>
        <p:spPr>
          <a:xfrm>
            <a:off x="215516" y="1160748"/>
            <a:ext cx="5493812" cy="646331"/>
          </a:xfrm>
          <a:prstGeom prst="rect">
            <a:avLst/>
          </a:prstGeom>
          <a:noFill/>
        </p:spPr>
        <p:txBody>
          <a:bodyPr wrap="none" rtlCol="0">
            <a:spAutoFit/>
          </a:bodyPr>
          <a:lstStyle/>
          <a:p>
            <a:r>
              <a:rPr kumimoji="1" lang="ja-JP" altLang="en-US" sz="3600" dirty="0" smtClean="0"/>
              <a:t>生育・発生予測の不確実性</a:t>
            </a:r>
            <a:endParaRPr kumimoji="1" lang="ja-JP" altLang="en-US" sz="3600" dirty="0"/>
          </a:p>
        </p:txBody>
      </p:sp>
      <p:sp>
        <p:nvSpPr>
          <p:cNvPr id="7" name="テキスト ボックス 6"/>
          <p:cNvSpPr txBox="1"/>
          <p:nvPr/>
        </p:nvSpPr>
        <p:spPr>
          <a:xfrm>
            <a:off x="2087724" y="3753036"/>
            <a:ext cx="2954655" cy="830997"/>
          </a:xfrm>
          <a:prstGeom prst="rect">
            <a:avLst/>
          </a:prstGeom>
          <a:noFill/>
        </p:spPr>
        <p:txBody>
          <a:bodyPr wrap="none" rtlCol="0">
            <a:spAutoFit/>
          </a:bodyPr>
          <a:lstStyle/>
          <a:p>
            <a:r>
              <a:rPr kumimoji="1" lang="ja-JP" altLang="en-US" sz="4800" dirty="0" smtClean="0"/>
              <a:t>・・・・・・・・・</a:t>
            </a:r>
            <a:endParaRPr kumimoji="1" lang="ja-JP" altLang="en-US" sz="4800" dirty="0"/>
          </a:p>
        </p:txBody>
      </p:sp>
      <p:sp>
        <p:nvSpPr>
          <p:cNvPr id="8" name="角丸四角形吹き出し 7"/>
          <p:cNvSpPr/>
          <p:nvPr/>
        </p:nvSpPr>
        <p:spPr>
          <a:xfrm>
            <a:off x="6948264" y="3609021"/>
            <a:ext cx="2088232" cy="1260140"/>
          </a:xfrm>
          <a:prstGeom prst="wedgeRoundRectCallout">
            <a:avLst>
              <a:gd name="adj1" fmla="val -68588"/>
              <a:gd name="adj2" fmla="val -41271"/>
              <a:gd name="adj3" fmla="val 16667"/>
            </a:avLst>
          </a:prstGeom>
          <a:ln w="158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sz="2400" dirty="0" smtClean="0"/>
              <a:t>ここを軽減できないか？</a:t>
            </a:r>
            <a:endParaRPr kumimoji="1" lang="ja-JP" altLang="en-US" sz="2400" dirty="0"/>
          </a:p>
        </p:txBody>
      </p:sp>
      <p:sp>
        <p:nvSpPr>
          <p:cNvPr id="9" name="左中かっこ 8"/>
          <p:cNvSpPr/>
          <p:nvPr/>
        </p:nvSpPr>
        <p:spPr>
          <a:xfrm>
            <a:off x="647564" y="1952835"/>
            <a:ext cx="432048" cy="2631197"/>
          </a:xfrm>
          <a:prstGeom prst="leftBrace">
            <a:avLst/>
          </a:prstGeom>
          <a:ln w="762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0" name="Picture 2" descr="C:\Users\JMA503E\Desktop\はれるんポーズ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4365104"/>
            <a:ext cx="753825" cy="813086"/>
          </a:xfrm>
          <a:prstGeom prst="rect">
            <a:avLst/>
          </a:prstGeom>
          <a:noFill/>
          <a:extLst>
            <a:ext uri="{909E8E84-426E-40DD-AFC4-6F175D3DCCD1}">
              <a14:hiddenFill xmlns:a14="http://schemas.microsoft.com/office/drawing/2010/main">
                <a:solidFill>
                  <a:srgbClr val="FFFFFF"/>
                </a:solidFill>
              </a14:hiddenFill>
            </a:ext>
          </a:extLst>
        </p:spPr>
      </p:pic>
      <p:sp>
        <p:nvSpPr>
          <p:cNvPr id="14" name="タイトル 1"/>
          <p:cNvSpPr txBox="1">
            <a:spLocks/>
          </p:cNvSpPr>
          <p:nvPr/>
        </p:nvSpPr>
        <p:spPr bwMode="gray">
          <a:xfrm>
            <a:off x="735013" y="79983"/>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aseline="0">
                <a:solidFill>
                  <a:srgbClr val="002060"/>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28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28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2800">
                <a:solidFill>
                  <a:schemeClr val="tx2"/>
                </a:solidFill>
                <a:latin typeface="Arial" charset="0"/>
                <a:ea typeface="ＭＳ Ｐゴシック" pitchFamily="50" charset="-128"/>
              </a:defRPr>
            </a:lvl5pPr>
            <a:lvl6pPr marL="457200" algn="l" rtl="0" eaLnBrk="1" fontAlgn="base" hangingPunct="1">
              <a:spcBef>
                <a:spcPct val="0"/>
              </a:spcBef>
              <a:spcAft>
                <a:spcPct val="0"/>
              </a:spcAft>
              <a:defRPr kumimoji="1" sz="2800">
                <a:solidFill>
                  <a:schemeClr val="tx2"/>
                </a:solidFill>
                <a:latin typeface="Arial" charset="0"/>
                <a:ea typeface="ＭＳ Ｐゴシック" pitchFamily="50" charset="-128"/>
              </a:defRPr>
            </a:lvl6pPr>
            <a:lvl7pPr marL="914400" algn="l" rtl="0" eaLnBrk="1" fontAlgn="base" hangingPunct="1">
              <a:spcBef>
                <a:spcPct val="0"/>
              </a:spcBef>
              <a:spcAft>
                <a:spcPct val="0"/>
              </a:spcAft>
              <a:defRPr kumimoji="1" sz="2800">
                <a:solidFill>
                  <a:schemeClr val="tx2"/>
                </a:solidFill>
                <a:latin typeface="Arial" charset="0"/>
                <a:ea typeface="ＭＳ Ｐゴシック" pitchFamily="50" charset="-128"/>
              </a:defRPr>
            </a:lvl7pPr>
            <a:lvl8pPr marL="1371600" algn="l" rtl="0" eaLnBrk="1" fontAlgn="base" hangingPunct="1">
              <a:spcBef>
                <a:spcPct val="0"/>
              </a:spcBef>
              <a:spcAft>
                <a:spcPct val="0"/>
              </a:spcAft>
              <a:defRPr kumimoji="1" sz="2800">
                <a:solidFill>
                  <a:schemeClr val="tx2"/>
                </a:solidFill>
                <a:latin typeface="Arial" charset="0"/>
                <a:ea typeface="ＭＳ Ｐゴシック" pitchFamily="50" charset="-128"/>
              </a:defRPr>
            </a:lvl8pPr>
            <a:lvl9pPr marL="1828800" algn="l" rtl="0" eaLnBrk="1" fontAlgn="base" hangingPunct="1">
              <a:spcBef>
                <a:spcPct val="0"/>
              </a:spcBef>
              <a:spcAft>
                <a:spcPct val="0"/>
              </a:spcAft>
              <a:defRPr kumimoji="1" sz="2800">
                <a:solidFill>
                  <a:schemeClr val="tx2"/>
                </a:solidFill>
                <a:latin typeface="Arial" charset="0"/>
                <a:ea typeface="ＭＳ Ｐゴシック" pitchFamily="50" charset="-128"/>
              </a:defRPr>
            </a:lvl9pPr>
          </a:lstStyle>
          <a:p>
            <a:r>
              <a:rPr lang="ja-JP" altLang="en-US" kern="0" dirty="0" smtClean="0">
                <a:latin typeface="メイリオ" panose="020B0604030504040204" pitchFamily="50" charset="-128"/>
                <a:ea typeface="メイリオ" panose="020B0604030504040204" pitchFamily="50" charset="-128"/>
                <a:cs typeface="メイリオ" panose="020B0604030504040204" pitchFamily="50" charset="-128"/>
              </a:rPr>
              <a:t>目的</a:t>
            </a:r>
            <a:endParaRPr lang="ja-JP" altLang="en-US" kern="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9654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75" y="4027488"/>
            <a:ext cx="4410076" cy="2444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2"/>
          <p:cNvPicPr>
            <a:picLocks noChangeAspect="1" noChangeArrowheads="1"/>
          </p:cNvPicPr>
          <p:nvPr/>
        </p:nvPicPr>
        <p:blipFill>
          <a:blip r:embed="rId4">
            <a:extLst>
              <a:ext uri="{28A0092B-C50C-407E-A947-70E740481C1C}">
                <a14:useLocalDpi xmlns:a14="http://schemas.microsoft.com/office/drawing/2010/main" val="0"/>
              </a:ext>
            </a:extLst>
          </a:blip>
          <a:srcRect l="25267" t="8261" r="50826" b="15010"/>
          <a:stretch>
            <a:fillRect/>
          </a:stretch>
        </p:blipFill>
        <p:spPr bwMode="auto">
          <a:xfrm>
            <a:off x="127000" y="4418155"/>
            <a:ext cx="1742083" cy="1099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5875" y="1360488"/>
            <a:ext cx="3887788" cy="2563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3" name="正方形/長方形 7"/>
          <p:cNvSpPr>
            <a:spLocks noChangeArrowheads="1"/>
          </p:cNvSpPr>
          <p:nvPr/>
        </p:nvSpPr>
        <p:spPr bwMode="auto">
          <a:xfrm>
            <a:off x="3321050" y="4200525"/>
            <a:ext cx="1466850" cy="708025"/>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a:t>過去の気象</a:t>
            </a:r>
            <a:endParaRPr lang="en-US" altLang="ja-JP" sz="2000"/>
          </a:p>
          <a:p>
            <a:pPr eaLnBrk="1" hangingPunct="1">
              <a:spcBef>
                <a:spcPct val="0"/>
              </a:spcBef>
              <a:buFontTx/>
              <a:buNone/>
            </a:pPr>
            <a:r>
              <a:rPr lang="ja-JP" altLang="en-US" sz="2000"/>
              <a:t>データ</a:t>
            </a:r>
            <a:endParaRPr lang="en-US" altLang="ja-JP" sz="2000"/>
          </a:p>
        </p:txBody>
      </p:sp>
      <p:sp>
        <p:nvSpPr>
          <p:cNvPr id="24585" name="正方形/長方形 71"/>
          <p:cNvSpPr>
            <a:spLocks noChangeArrowheads="1"/>
          </p:cNvSpPr>
          <p:nvPr/>
        </p:nvSpPr>
        <p:spPr bwMode="auto">
          <a:xfrm>
            <a:off x="5004049" y="4861609"/>
            <a:ext cx="1913210" cy="1015663"/>
          </a:xfrm>
          <a:prstGeom prst="rect">
            <a:avLst/>
          </a:prstGeom>
          <a:solidFill>
            <a:srgbClr val="FFFFFF">
              <a:alpha val="4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dirty="0"/>
              <a:t>気候</a:t>
            </a:r>
            <a:r>
              <a:rPr lang="ja-JP" altLang="en-US" sz="2000" dirty="0" smtClean="0"/>
              <a:t>リスク管理に関する調査の概要・報告書</a:t>
            </a:r>
            <a:endParaRPr lang="en-US" altLang="ja-JP" sz="2000" dirty="0"/>
          </a:p>
        </p:txBody>
      </p:sp>
      <p:pic>
        <p:nvPicPr>
          <p:cNvPr id="2458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50" y="981075"/>
            <a:ext cx="2274888" cy="16081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5" name="正方形/長方形 84"/>
          <p:cNvSpPr/>
          <p:nvPr/>
        </p:nvSpPr>
        <p:spPr>
          <a:xfrm>
            <a:off x="633413" y="2408238"/>
            <a:ext cx="442912" cy="58737"/>
          </a:xfrm>
          <a:prstGeom prst="rect">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9" name="四角形吹き出し 18"/>
          <p:cNvSpPr/>
          <p:nvPr/>
        </p:nvSpPr>
        <p:spPr>
          <a:xfrm>
            <a:off x="2411413" y="1255713"/>
            <a:ext cx="4760912" cy="5543550"/>
          </a:xfrm>
          <a:prstGeom prst="wedgeRectCallout">
            <a:avLst>
              <a:gd name="adj1" fmla="val -77650"/>
              <a:gd name="adj2" fmla="val -28445"/>
            </a:avLst>
          </a:prstGeom>
          <a:ln w="25400">
            <a:solidFill>
              <a:srgbClr val="0099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6" name="正方形/長方形 65"/>
          <p:cNvSpPr/>
          <p:nvPr/>
        </p:nvSpPr>
        <p:spPr>
          <a:xfrm>
            <a:off x="2682875" y="4189413"/>
            <a:ext cx="2185988" cy="708025"/>
          </a:xfrm>
          <a:prstGeom prst="rect">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4" name="正方形/長方形 63"/>
          <p:cNvSpPr/>
          <p:nvPr/>
        </p:nvSpPr>
        <p:spPr>
          <a:xfrm>
            <a:off x="2682875" y="4991100"/>
            <a:ext cx="2185988" cy="739775"/>
          </a:xfrm>
          <a:prstGeom prst="rec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4" name="正方形/長方形 73"/>
          <p:cNvSpPr/>
          <p:nvPr/>
        </p:nvSpPr>
        <p:spPr>
          <a:xfrm>
            <a:off x="4940300" y="4189412"/>
            <a:ext cx="1976958" cy="1903883"/>
          </a:xfrm>
          <a:prstGeom prst="rect">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1" name="スライド番号プレースホルダ 6"/>
          <p:cNvSpPr>
            <a:spLocks noGrp="1"/>
          </p:cNvSpPr>
          <p:nvPr>
            <p:ph type="sldNum" sz="quarter" idx="12"/>
          </p:nvPr>
        </p:nvSpPr>
        <p:spPr/>
        <p:txBody>
          <a:bodyPr/>
          <a:lstStyle/>
          <a:p>
            <a:pPr>
              <a:defRPr/>
            </a:pPr>
            <a:fld id="{AD6F211B-5677-4E85-9CD4-63CC29643108}" type="slidenum">
              <a:rPr lang="ja-JP" altLang="en-US"/>
              <a:pPr>
                <a:defRPr/>
              </a:pPr>
              <a:t>7</a:t>
            </a:fld>
            <a:endParaRPr lang="ja-JP" altLang="en-US"/>
          </a:p>
        </p:txBody>
      </p:sp>
      <p:cxnSp>
        <p:nvCxnSpPr>
          <p:cNvPr id="89" name="直線矢印コネクタ 88"/>
          <p:cNvCxnSpPr>
            <a:stCxn id="24579" idx="3"/>
            <a:endCxn id="66" idx="1"/>
          </p:cNvCxnSpPr>
          <p:nvPr/>
        </p:nvCxnSpPr>
        <p:spPr>
          <a:xfrm flipV="1">
            <a:off x="1869083" y="4543426"/>
            <a:ext cx="813792" cy="4242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5"/>
          <p:cNvSpPr txBox="1">
            <a:spLocks noChangeArrowheads="1"/>
          </p:cNvSpPr>
          <p:nvPr/>
        </p:nvSpPr>
        <p:spPr bwMode="auto">
          <a:xfrm>
            <a:off x="6192180" y="1633151"/>
            <a:ext cx="2772308" cy="10156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2000" dirty="0" smtClean="0"/>
              <a:t>気候リスク管理に関する考え方データ、調査結果</a:t>
            </a:r>
            <a:r>
              <a:rPr lang="ja-JP" altLang="en-US" sz="2000" dirty="0"/>
              <a:t>を</a:t>
            </a:r>
            <a:r>
              <a:rPr lang="ja-JP" altLang="en-US" sz="2000" dirty="0" smtClean="0"/>
              <a:t>紹介。</a:t>
            </a:r>
            <a:endParaRPr lang="en-US" altLang="ja-JP" sz="2000" dirty="0" smtClean="0"/>
          </a:p>
        </p:txBody>
      </p:sp>
      <p:sp>
        <p:nvSpPr>
          <p:cNvPr id="22" name="正方形/長方形 13"/>
          <p:cNvSpPr>
            <a:spLocks noChangeArrowheads="1"/>
          </p:cNvSpPr>
          <p:nvPr/>
        </p:nvSpPr>
        <p:spPr bwMode="auto">
          <a:xfrm>
            <a:off x="7189365" y="4471952"/>
            <a:ext cx="195463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ja-JP" altLang="en-US" sz="1800" u="sng" dirty="0" smtClean="0"/>
              <a:t>農業での活用例</a:t>
            </a:r>
            <a:endParaRPr lang="en-US" altLang="ja-JP" sz="1800" dirty="0" smtClean="0"/>
          </a:p>
          <a:p>
            <a:pPr marL="285750" indent="-285750" eaLnBrk="1" hangingPunct="1">
              <a:spcBef>
                <a:spcPct val="0"/>
              </a:spcBef>
            </a:pPr>
            <a:r>
              <a:rPr lang="ja-JP" altLang="en-US" sz="1800" dirty="0" smtClean="0"/>
              <a:t>水稲の冷害・高温障害対策</a:t>
            </a:r>
            <a:endParaRPr lang="en-US" altLang="ja-JP" sz="1800" dirty="0" smtClean="0"/>
          </a:p>
          <a:p>
            <a:pPr marL="285750" indent="-285750" eaLnBrk="1" hangingPunct="1">
              <a:spcBef>
                <a:spcPct val="0"/>
              </a:spcBef>
            </a:pPr>
            <a:r>
              <a:rPr lang="ja-JP" altLang="en-US" sz="1800" dirty="0" smtClean="0"/>
              <a:t>小麦赤かび病対策</a:t>
            </a:r>
            <a:endParaRPr lang="en-US" altLang="ja-JP" sz="1800" dirty="0" smtClean="0"/>
          </a:p>
        </p:txBody>
      </p:sp>
      <p:cxnSp>
        <p:nvCxnSpPr>
          <p:cNvPr id="23" name="直線矢印コネクタ 22"/>
          <p:cNvCxnSpPr>
            <a:endCxn id="74" idx="3"/>
          </p:cNvCxnSpPr>
          <p:nvPr/>
        </p:nvCxnSpPr>
        <p:spPr>
          <a:xfrm flipH="1">
            <a:off x="6917258" y="5141353"/>
            <a:ext cx="319038" cy="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4572000" y="6536377"/>
            <a:ext cx="2430088" cy="276999"/>
          </a:xfrm>
          <a:prstGeom prst="rect">
            <a:avLst/>
          </a:prstGeom>
          <a:noFill/>
        </p:spPr>
        <p:txBody>
          <a:bodyPr wrap="none" rtlCol="0" anchor="ctr" anchorCtr="0">
            <a:spAutoFit/>
          </a:bodyPr>
          <a:lstStyle/>
          <a:p>
            <a:pPr algn="r"/>
            <a:r>
              <a:rPr lang="en-US" altLang="ja-JP" sz="1200" dirty="0" smtClean="0">
                <a:latin typeface="Times New Roman" panose="02020603050405020304" pitchFamily="18" charset="0"/>
                <a:cs typeface="Times New Roman" panose="02020603050405020304" pitchFamily="18" charset="0"/>
                <a:hlinkClick r:id="rId7"/>
              </a:rPr>
              <a:t>http</a:t>
            </a:r>
            <a:r>
              <a:rPr lang="en-US" altLang="ja-JP" sz="1200" dirty="0">
                <a:latin typeface="Times New Roman" panose="02020603050405020304" pitchFamily="18" charset="0"/>
                <a:cs typeface="Times New Roman" panose="02020603050405020304" pitchFamily="18" charset="0"/>
                <a:hlinkClick r:id="rId7"/>
              </a:rPr>
              <a:t>://www.data.jma.go.jp/gmd/risk</a:t>
            </a:r>
            <a:r>
              <a:rPr lang="en-US" altLang="ja-JP" sz="1200" dirty="0" smtClean="0">
                <a:latin typeface="Times New Roman" panose="02020603050405020304" pitchFamily="18" charset="0"/>
                <a:cs typeface="Times New Roman" panose="02020603050405020304" pitchFamily="18" charset="0"/>
                <a:hlinkClick r:id="rId7"/>
              </a:rPr>
              <a:t>/</a:t>
            </a:r>
            <a:endParaRPr kumimoji="1" lang="ja-JP" altLang="en-US" sz="1200" dirty="0">
              <a:latin typeface="Times New Roman" panose="02020603050405020304" pitchFamily="18" charset="0"/>
              <a:cs typeface="Times New Roman" panose="02020603050405020304" pitchFamily="18" charset="0"/>
            </a:endParaRPr>
          </a:p>
        </p:txBody>
      </p:sp>
      <p:sp>
        <p:nvSpPr>
          <p:cNvPr id="26" name="正方形/長方形 25"/>
          <p:cNvSpPr/>
          <p:nvPr/>
        </p:nvSpPr>
        <p:spPr>
          <a:xfrm>
            <a:off x="2687917" y="5848052"/>
            <a:ext cx="2185988" cy="739775"/>
          </a:xfrm>
          <a:prstGeom prst="rect">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cxnSp>
        <p:nvCxnSpPr>
          <p:cNvPr id="27" name="直線矢印コネクタ 26"/>
          <p:cNvCxnSpPr>
            <a:endCxn id="26" idx="1"/>
          </p:cNvCxnSpPr>
          <p:nvPr/>
        </p:nvCxnSpPr>
        <p:spPr>
          <a:xfrm>
            <a:off x="1871700" y="4967694"/>
            <a:ext cx="816217" cy="125024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2555875" y="887100"/>
            <a:ext cx="5202324" cy="369332"/>
          </a:xfrm>
          <a:prstGeom prst="rect">
            <a:avLst/>
          </a:prstGeom>
        </p:spPr>
        <p:txBody>
          <a:bodyPr wrap="square">
            <a:spAutoFit/>
          </a:bodyPr>
          <a:lstStyle/>
          <a:p>
            <a:pPr eaLnBrk="1" hangingPunct="1"/>
            <a:r>
              <a:rPr lang="ja-JP" altLang="en-US" kern="0" dirty="0">
                <a:latin typeface="Calibri" pitchFamily="34" charset="0"/>
              </a:rPr>
              <a:t>「気候リスク管理」ポータルサイト（平成</a:t>
            </a:r>
            <a:r>
              <a:rPr lang="en-US" altLang="ja-JP" kern="0" dirty="0">
                <a:latin typeface="Calibri" pitchFamily="34" charset="0"/>
              </a:rPr>
              <a:t>25</a:t>
            </a:r>
            <a:r>
              <a:rPr lang="ja-JP" altLang="en-US" kern="0" dirty="0">
                <a:latin typeface="Calibri" pitchFamily="34" charset="0"/>
              </a:rPr>
              <a:t>年～）</a:t>
            </a:r>
          </a:p>
        </p:txBody>
      </p:sp>
      <p:sp>
        <p:nvSpPr>
          <p:cNvPr id="25" name="正方形/長方形 70"/>
          <p:cNvSpPr>
            <a:spLocks noChangeArrowheads="1"/>
          </p:cNvSpPr>
          <p:nvPr/>
        </p:nvSpPr>
        <p:spPr bwMode="auto">
          <a:xfrm>
            <a:off x="3392964" y="5890915"/>
            <a:ext cx="1467068" cy="707886"/>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dirty="0" smtClean="0"/>
              <a:t>過去の予測</a:t>
            </a:r>
            <a:endParaRPr lang="en-US" altLang="ja-JP" sz="2000" dirty="0"/>
          </a:p>
          <a:p>
            <a:pPr eaLnBrk="1" hangingPunct="1">
              <a:spcBef>
                <a:spcPct val="0"/>
              </a:spcBef>
              <a:buFontTx/>
              <a:buNone/>
            </a:pPr>
            <a:r>
              <a:rPr lang="ja-JP" altLang="en-US" sz="2000" dirty="0" smtClean="0"/>
              <a:t>データ</a:t>
            </a:r>
            <a:endParaRPr lang="en-US" altLang="ja-JP" sz="2000" dirty="0"/>
          </a:p>
        </p:txBody>
      </p:sp>
      <p:sp>
        <p:nvSpPr>
          <p:cNvPr id="24584" name="正方形/長方形 70"/>
          <p:cNvSpPr>
            <a:spLocks noChangeArrowheads="1"/>
          </p:cNvSpPr>
          <p:nvPr/>
        </p:nvSpPr>
        <p:spPr bwMode="auto">
          <a:xfrm>
            <a:off x="3356960" y="5033963"/>
            <a:ext cx="1516762" cy="707886"/>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dirty="0" smtClean="0"/>
              <a:t>最近の予測</a:t>
            </a:r>
          </a:p>
          <a:p>
            <a:pPr eaLnBrk="1" hangingPunct="1">
              <a:spcBef>
                <a:spcPct val="0"/>
              </a:spcBef>
              <a:buFontTx/>
              <a:buNone/>
            </a:pPr>
            <a:r>
              <a:rPr lang="ja-JP" altLang="en-US" sz="2000" dirty="0" smtClean="0"/>
              <a:t>データ</a:t>
            </a:r>
            <a:endParaRPr lang="en-US" altLang="ja-JP" sz="2000" dirty="0"/>
          </a:p>
        </p:txBody>
      </p:sp>
      <p:sp>
        <p:nvSpPr>
          <p:cNvPr id="5" name="テキスト ボックス 4"/>
          <p:cNvSpPr txBox="1"/>
          <p:nvPr/>
        </p:nvSpPr>
        <p:spPr>
          <a:xfrm>
            <a:off x="1079612" y="1277769"/>
            <a:ext cx="1353256" cy="646331"/>
          </a:xfrm>
          <a:prstGeom prst="rect">
            <a:avLst/>
          </a:prstGeom>
          <a:noFill/>
        </p:spPr>
        <p:txBody>
          <a:bodyPr wrap="none" rtlCol="0">
            <a:spAutoFit/>
          </a:bodyPr>
          <a:lstStyle/>
          <a:p>
            <a:r>
              <a:rPr kumimoji="1" lang="ja-JP" altLang="en-US" dirty="0" smtClean="0"/>
              <a:t>気象庁ＨＰ</a:t>
            </a:r>
            <a:endParaRPr kumimoji="1" lang="en-US" altLang="ja-JP" dirty="0" smtClean="0"/>
          </a:p>
          <a:p>
            <a:r>
              <a:rPr lang="ja-JP" altLang="en-US" dirty="0" smtClean="0"/>
              <a:t>トップページ</a:t>
            </a:r>
            <a:endParaRPr kumimoji="1" lang="ja-JP" altLang="en-US" dirty="0"/>
          </a:p>
        </p:txBody>
      </p:sp>
      <p:sp>
        <p:nvSpPr>
          <p:cNvPr id="34" name="タイトル 1"/>
          <p:cNvSpPr txBox="1">
            <a:spLocks/>
          </p:cNvSpPr>
          <p:nvPr/>
        </p:nvSpPr>
        <p:spPr bwMode="gray">
          <a:xfrm>
            <a:off x="734888" y="79983"/>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aseline="0">
                <a:solidFill>
                  <a:srgbClr val="002060"/>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28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28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2800">
                <a:solidFill>
                  <a:schemeClr val="tx2"/>
                </a:solidFill>
                <a:latin typeface="Arial" charset="0"/>
                <a:ea typeface="ＭＳ Ｐゴシック" pitchFamily="50" charset="-128"/>
              </a:defRPr>
            </a:lvl5pPr>
            <a:lvl6pPr marL="457200" algn="l" rtl="0" eaLnBrk="1" fontAlgn="base" hangingPunct="1">
              <a:spcBef>
                <a:spcPct val="0"/>
              </a:spcBef>
              <a:spcAft>
                <a:spcPct val="0"/>
              </a:spcAft>
              <a:defRPr kumimoji="1" sz="2800">
                <a:solidFill>
                  <a:schemeClr val="tx2"/>
                </a:solidFill>
                <a:latin typeface="Arial" charset="0"/>
                <a:ea typeface="ＭＳ Ｐゴシック" pitchFamily="50" charset="-128"/>
              </a:defRPr>
            </a:lvl6pPr>
            <a:lvl7pPr marL="914400" algn="l" rtl="0" eaLnBrk="1" fontAlgn="base" hangingPunct="1">
              <a:spcBef>
                <a:spcPct val="0"/>
              </a:spcBef>
              <a:spcAft>
                <a:spcPct val="0"/>
              </a:spcAft>
              <a:defRPr kumimoji="1" sz="2800">
                <a:solidFill>
                  <a:schemeClr val="tx2"/>
                </a:solidFill>
                <a:latin typeface="Arial" charset="0"/>
                <a:ea typeface="ＭＳ Ｐゴシック" pitchFamily="50" charset="-128"/>
              </a:defRPr>
            </a:lvl7pPr>
            <a:lvl8pPr marL="1371600" algn="l" rtl="0" eaLnBrk="1" fontAlgn="base" hangingPunct="1">
              <a:spcBef>
                <a:spcPct val="0"/>
              </a:spcBef>
              <a:spcAft>
                <a:spcPct val="0"/>
              </a:spcAft>
              <a:defRPr kumimoji="1" sz="2800">
                <a:solidFill>
                  <a:schemeClr val="tx2"/>
                </a:solidFill>
                <a:latin typeface="Arial" charset="0"/>
                <a:ea typeface="ＭＳ Ｐゴシック" pitchFamily="50" charset="-128"/>
              </a:defRPr>
            </a:lvl8pPr>
            <a:lvl9pPr marL="1828800" algn="l" rtl="0" eaLnBrk="1" fontAlgn="base" hangingPunct="1">
              <a:spcBef>
                <a:spcPct val="0"/>
              </a:spcBef>
              <a:spcAft>
                <a:spcPct val="0"/>
              </a:spcAft>
              <a:defRPr kumimoji="1" sz="2800">
                <a:solidFill>
                  <a:schemeClr val="tx2"/>
                </a:solidFill>
                <a:latin typeface="Arial" charset="0"/>
                <a:ea typeface="ＭＳ Ｐゴシック" pitchFamily="50" charset="-128"/>
              </a:defRPr>
            </a:lvl9pPr>
          </a:lstStyle>
          <a:p>
            <a:r>
              <a:rPr lang="ja-JP" altLang="en-US" kern="0" dirty="0">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kern="0" dirty="0" smtClean="0">
                <a:latin typeface="メイリオ" panose="020B0604030504040204" pitchFamily="50" charset="-128"/>
                <a:ea typeface="メイリオ" panose="020B0604030504040204" pitchFamily="50" charset="-128"/>
                <a:cs typeface="メイリオ" panose="020B0604030504040204" pitchFamily="50" charset="-128"/>
              </a:rPr>
              <a:t>．データ</a:t>
            </a:r>
            <a:endParaRPr lang="ja-JP" altLang="en-US" kern="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215516" y="5741849"/>
            <a:ext cx="1836204" cy="93302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データは</a:t>
            </a:r>
            <a:r>
              <a:rPr kumimoji="1" lang="en-US" altLang="ja-JP" dirty="0" smtClean="0"/>
              <a:t>CSV</a:t>
            </a:r>
          </a:p>
          <a:p>
            <a:pPr algn="ctr"/>
            <a:r>
              <a:rPr lang="ja-JP" altLang="en-US" dirty="0" smtClean="0"/>
              <a:t>形式でダウンロードできます。</a:t>
            </a:r>
            <a:endParaRPr kumimoji="1" lang="ja-JP" altLang="en-US" dirty="0"/>
          </a:p>
        </p:txBody>
      </p:sp>
      <p:sp>
        <p:nvSpPr>
          <p:cNvPr id="7" name="左中かっこ 6"/>
          <p:cNvSpPr/>
          <p:nvPr/>
        </p:nvSpPr>
        <p:spPr>
          <a:xfrm>
            <a:off x="2051720" y="4329100"/>
            <a:ext cx="504155" cy="2207277"/>
          </a:xfrm>
          <a:prstGeom prst="leftBrace">
            <a:avLst>
              <a:gd name="adj1" fmla="val 8333"/>
              <a:gd name="adj2" fmla="val 86248"/>
            </a:avLst>
          </a:prstGeom>
          <a:no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189352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72982123-0CA4-4E2A-8EDB-1C7F01ABFCAA}" type="slidenum">
              <a:rPr lang="ja-JP" altLang="en-US"/>
              <a:pPr>
                <a:defRPr/>
              </a:pPr>
              <a:t>8</a:t>
            </a:fld>
            <a:endParaRPr lang="ja-JP" altLang="en-US"/>
          </a:p>
        </p:txBody>
      </p:sp>
      <p:sp>
        <p:nvSpPr>
          <p:cNvPr id="41988" name="テキスト ボックス 3"/>
          <p:cNvSpPr txBox="1">
            <a:spLocks noChangeArrowheads="1"/>
          </p:cNvSpPr>
          <p:nvPr/>
        </p:nvSpPr>
        <p:spPr bwMode="auto">
          <a:xfrm>
            <a:off x="1" y="5213350"/>
            <a:ext cx="8937624" cy="156966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2400" dirty="0" smtClean="0"/>
              <a:t>○過去の１か月予報の気温予測データ（ガイダンス）を取得できます。</a:t>
            </a:r>
            <a:r>
              <a:rPr lang="en-US" altLang="ja-JP" sz="2400" dirty="0" smtClean="0"/>
              <a:t/>
            </a:r>
            <a:br>
              <a:rPr lang="en-US" altLang="ja-JP" sz="2400" dirty="0" smtClean="0"/>
            </a:br>
            <a:r>
              <a:rPr lang="ja-JP" altLang="en-US" sz="2400" dirty="0" smtClean="0"/>
              <a:t>　　（現在の技術で過去の気温を予測したもの）</a:t>
            </a:r>
            <a:endParaRPr lang="en-US" altLang="ja-JP" sz="2400" dirty="0" smtClean="0"/>
          </a:p>
          <a:p>
            <a:pPr marL="361950" indent="-361950" eaLnBrk="1" hangingPunct="1">
              <a:spcBef>
                <a:spcPct val="0"/>
              </a:spcBef>
              <a:buFontTx/>
              <a:buNone/>
              <a:defRPr/>
            </a:pPr>
            <a:r>
              <a:rPr lang="ja-JP" altLang="en-US" sz="2400" dirty="0" smtClean="0"/>
              <a:t>○</a:t>
            </a:r>
            <a:r>
              <a:rPr lang="en-US" altLang="ja-JP" sz="2400" dirty="0" smtClean="0"/>
              <a:t>CSV</a:t>
            </a:r>
            <a:r>
              <a:rPr lang="ja-JP" altLang="en-US" sz="2400" dirty="0" smtClean="0"/>
              <a:t>形式で取得でき、自ら持つデータと比較し、</a:t>
            </a:r>
            <a:r>
              <a:rPr lang="ja-JP" altLang="en-US" sz="2400" dirty="0"/>
              <a:t>気温予測データ</a:t>
            </a:r>
            <a:r>
              <a:rPr lang="ja-JP" altLang="en-US" sz="2400" dirty="0" smtClean="0"/>
              <a:t>の利用価値を確認・実感できる。</a:t>
            </a:r>
            <a:endParaRPr lang="en-US" altLang="ja-JP" sz="2400" dirty="0" smtClean="0"/>
          </a:p>
        </p:txBody>
      </p:sp>
      <p:pic>
        <p:nvPicPr>
          <p:cNvPr id="4198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052513"/>
            <a:ext cx="4749800" cy="329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1989138"/>
            <a:ext cx="5302250" cy="3103562"/>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1992" name="正方形/長方形 8"/>
          <p:cNvSpPr>
            <a:spLocks noChangeArrowheads="1"/>
          </p:cNvSpPr>
          <p:nvPr/>
        </p:nvSpPr>
        <p:spPr bwMode="auto">
          <a:xfrm>
            <a:off x="5328406" y="1315797"/>
            <a:ext cx="37440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en-US" altLang="ja-JP" sz="1200">
                <a:hlinkClick r:id="rId4"/>
              </a:rPr>
              <a:t>http://www.data.jma.go.jp/gmd/risk/fcstdl/index.php</a:t>
            </a:r>
            <a:endParaRPr lang="ja-JP" altLang="en-US" sz="1200"/>
          </a:p>
        </p:txBody>
      </p:sp>
      <p:sp>
        <p:nvSpPr>
          <p:cNvPr id="41993" name="テキスト ボックス 2"/>
          <p:cNvSpPr txBox="1">
            <a:spLocks noChangeArrowheads="1"/>
          </p:cNvSpPr>
          <p:nvPr/>
        </p:nvSpPr>
        <p:spPr bwMode="auto">
          <a:xfrm>
            <a:off x="5435600" y="971550"/>
            <a:ext cx="3168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800"/>
              <a:t>平成</a:t>
            </a:r>
            <a:r>
              <a:rPr lang="en-US" altLang="ja-JP" sz="1800"/>
              <a:t>27</a:t>
            </a:r>
            <a:r>
              <a:rPr lang="ja-JP" altLang="en-US" sz="1800"/>
              <a:t>年</a:t>
            </a:r>
            <a:r>
              <a:rPr lang="en-US" altLang="ja-JP" sz="1800"/>
              <a:t>1</a:t>
            </a:r>
            <a:r>
              <a:rPr lang="ja-JP" altLang="en-US" sz="1800"/>
              <a:t>月</a:t>
            </a:r>
            <a:r>
              <a:rPr lang="en-US" altLang="ja-JP" sz="1800"/>
              <a:t>15</a:t>
            </a:r>
            <a:r>
              <a:rPr lang="ja-JP" altLang="en-US" sz="1800"/>
              <a:t>日提供開始</a:t>
            </a:r>
          </a:p>
        </p:txBody>
      </p:sp>
      <p:sp>
        <p:nvSpPr>
          <p:cNvPr id="11" name="タイトル 4"/>
          <p:cNvSpPr txBox="1">
            <a:spLocks/>
          </p:cNvSpPr>
          <p:nvPr/>
        </p:nvSpPr>
        <p:spPr>
          <a:xfrm>
            <a:off x="170867" y="872716"/>
            <a:ext cx="4761173" cy="360362"/>
          </a:xfrm>
          <a:prstGeom prst="rect">
            <a:avLst/>
          </a:prstGeom>
        </p:spPr>
        <p:txBody>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28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28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2800">
                <a:solidFill>
                  <a:schemeClr val="tx2"/>
                </a:solidFill>
                <a:latin typeface="Arial" charset="0"/>
                <a:ea typeface="ＭＳ Ｐゴシック" pitchFamily="50" charset="-128"/>
              </a:defRPr>
            </a:lvl5pPr>
            <a:lvl6pPr marL="457200" algn="l" rtl="0" eaLnBrk="1" fontAlgn="base" hangingPunct="1">
              <a:spcBef>
                <a:spcPct val="0"/>
              </a:spcBef>
              <a:spcAft>
                <a:spcPct val="0"/>
              </a:spcAft>
              <a:defRPr kumimoji="1" sz="2800">
                <a:solidFill>
                  <a:schemeClr val="tx2"/>
                </a:solidFill>
                <a:latin typeface="Arial" charset="0"/>
                <a:ea typeface="ＭＳ Ｐゴシック" pitchFamily="50" charset="-128"/>
              </a:defRPr>
            </a:lvl6pPr>
            <a:lvl7pPr marL="914400" algn="l" rtl="0" eaLnBrk="1" fontAlgn="base" hangingPunct="1">
              <a:spcBef>
                <a:spcPct val="0"/>
              </a:spcBef>
              <a:spcAft>
                <a:spcPct val="0"/>
              </a:spcAft>
              <a:defRPr kumimoji="1" sz="2800">
                <a:solidFill>
                  <a:schemeClr val="tx2"/>
                </a:solidFill>
                <a:latin typeface="Arial" charset="0"/>
                <a:ea typeface="ＭＳ Ｐゴシック" pitchFamily="50" charset="-128"/>
              </a:defRPr>
            </a:lvl7pPr>
            <a:lvl8pPr marL="1371600" algn="l" rtl="0" eaLnBrk="1" fontAlgn="base" hangingPunct="1">
              <a:spcBef>
                <a:spcPct val="0"/>
              </a:spcBef>
              <a:spcAft>
                <a:spcPct val="0"/>
              </a:spcAft>
              <a:defRPr kumimoji="1" sz="2800">
                <a:solidFill>
                  <a:schemeClr val="tx2"/>
                </a:solidFill>
                <a:latin typeface="Arial" charset="0"/>
                <a:ea typeface="ＭＳ Ｐゴシック" pitchFamily="50" charset="-128"/>
              </a:defRPr>
            </a:lvl8pPr>
            <a:lvl9pPr marL="1828800" algn="l" rtl="0" eaLnBrk="1" fontAlgn="base" hangingPunct="1">
              <a:spcBef>
                <a:spcPct val="0"/>
              </a:spcBef>
              <a:spcAft>
                <a:spcPct val="0"/>
              </a:spcAft>
              <a:defRPr kumimoji="1" sz="2800">
                <a:solidFill>
                  <a:schemeClr val="tx2"/>
                </a:solidFill>
                <a:latin typeface="Arial" charset="0"/>
                <a:ea typeface="ＭＳ Ｐゴシック" pitchFamily="50" charset="-128"/>
              </a:defRPr>
            </a:lvl9pPr>
          </a:lstStyle>
          <a:p>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過去の</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か月予報気温ガイダンスデータ・ダウンロード</a:t>
            </a:r>
            <a:endPar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143508" y="3992867"/>
            <a:ext cx="7282763" cy="1200329"/>
          </a:xfrm>
          <a:prstGeom prst="rect">
            <a:avLst/>
          </a:prstGeom>
        </p:spPr>
        <p:txBody>
          <a:bodyPr wrap="none">
            <a:spAutoFit/>
          </a:bodyPr>
          <a:lstStyle/>
          <a:p>
            <a:pPr marL="361950" indent="-361950">
              <a:defRPr/>
            </a:pPr>
            <a:r>
              <a:rPr lang="ja-JP" altLang="en-US" sz="3600" dirty="0" smtClean="0"/>
              <a:t>過去（</a:t>
            </a:r>
            <a:r>
              <a:rPr lang="en-US" altLang="ja-JP" sz="3600" dirty="0" smtClean="0"/>
              <a:t>1981</a:t>
            </a:r>
            <a:r>
              <a:rPr lang="ja-JP" altLang="en-US" sz="3600" dirty="0" smtClean="0"/>
              <a:t>年以降）</a:t>
            </a:r>
            <a:r>
              <a:rPr lang="ja-JP" altLang="en-US" sz="3600" dirty="0"/>
              <a:t>の事例</a:t>
            </a:r>
            <a:r>
              <a:rPr lang="ja-JP" altLang="en-US" sz="3600" dirty="0" smtClean="0"/>
              <a:t>を用いて</a:t>
            </a:r>
            <a:endParaRPr lang="en-US" altLang="ja-JP" sz="3600" dirty="0" smtClean="0"/>
          </a:p>
          <a:p>
            <a:pPr marL="361950" indent="-361950">
              <a:defRPr/>
            </a:pPr>
            <a:r>
              <a:rPr lang="ja-JP" altLang="en-US" sz="3600" dirty="0" smtClean="0"/>
              <a:t>予測データの精度検証</a:t>
            </a:r>
            <a:r>
              <a:rPr lang="ja-JP" altLang="en-US" sz="3600" dirty="0"/>
              <a:t>ができます。</a:t>
            </a:r>
            <a:endParaRPr lang="en-US" altLang="ja-JP" sz="3600" dirty="0"/>
          </a:p>
        </p:txBody>
      </p:sp>
      <p:sp>
        <p:nvSpPr>
          <p:cNvPr id="3" name="正方形/長方形 2"/>
          <p:cNvSpPr/>
          <p:nvPr/>
        </p:nvSpPr>
        <p:spPr>
          <a:xfrm>
            <a:off x="7343775" y="2096852"/>
            <a:ext cx="1476164" cy="457200"/>
          </a:xfrm>
          <a:prstGeom prst="rect">
            <a:avLst/>
          </a:prstGeom>
          <a:ln w="158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dirty="0" smtClean="0"/>
              <a:t>データ形式</a:t>
            </a:r>
            <a:endParaRPr kumimoji="1" lang="ja-JP" altLang="en-US" dirty="0"/>
          </a:p>
        </p:txBody>
      </p:sp>
      <p:sp>
        <p:nvSpPr>
          <p:cNvPr id="6" name="正方形/長方形 5"/>
          <p:cNvSpPr/>
          <p:nvPr/>
        </p:nvSpPr>
        <p:spPr>
          <a:xfrm>
            <a:off x="899592" y="0"/>
            <a:ext cx="6804756" cy="830997"/>
          </a:xfrm>
          <a:prstGeom prst="rect">
            <a:avLst/>
          </a:prstGeom>
        </p:spPr>
        <p:txBody>
          <a:bodyPr wrap="square">
            <a:spAutoFit/>
          </a:bodyPr>
          <a:lstStyle/>
          <a:p>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最新の予測値と</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過去に遡った再予測した値は、</a:t>
            </a:r>
            <a:endPar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csv</a:t>
            </a:r>
            <a:r>
              <a:rPr lang="ja-JP" altLang="en-US" sz="2400" b="1" dirty="0" smtClean="0">
                <a:latin typeface="メイリオ" panose="020B0604030504040204" pitchFamily="50" charset="-128"/>
                <a:ea typeface="メイリオ" panose="020B0604030504040204" pitchFamily="50" charset="-128"/>
                <a:cs typeface="メイリオ" panose="020B0604030504040204" pitchFamily="50" charset="-128"/>
              </a:rPr>
              <a:t>形式で</a:t>
            </a:r>
            <a:r>
              <a:rPr lang="ja-JP" altLang="en-US" sz="2400" b="1" dirty="0">
                <a:latin typeface="メイリオ" panose="020B0604030504040204" pitchFamily="50" charset="-128"/>
                <a:ea typeface="メイリオ" panose="020B0604030504040204" pitchFamily="50" charset="-128"/>
                <a:cs typeface="メイリオ" panose="020B0604030504040204" pitchFamily="50" charset="-128"/>
              </a:rPr>
              <a:t>ダウンロードできます。</a:t>
            </a:r>
          </a:p>
        </p:txBody>
      </p:sp>
    </p:spTree>
    <p:extLst>
      <p:ext uri="{BB962C8B-B14F-4D97-AF65-F5344CB8AC3E}">
        <p14:creationId xmlns:p14="http://schemas.microsoft.com/office/powerpoint/2010/main" val="3851108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04E565FF-DBCA-4FA3-9654-224808E8A96E}" type="slidenum">
              <a:rPr lang="ja-JP" altLang="en-US" smtClean="0"/>
              <a:pPr>
                <a:defRPr/>
              </a:pPr>
              <a:t>9</a:t>
            </a:fld>
            <a:endParaRPr lang="ja-JP" altLang="en-US"/>
          </a:p>
        </p:txBody>
      </p:sp>
      <p:graphicFrame>
        <p:nvGraphicFramePr>
          <p:cNvPr id="6" name="表 5"/>
          <p:cNvGraphicFramePr>
            <a:graphicFrameLocks noGrp="1"/>
          </p:cNvGraphicFramePr>
          <p:nvPr>
            <p:extLst>
              <p:ext uri="{D42A27DB-BD31-4B8C-83A1-F6EECF244321}">
                <p14:modId xmlns:p14="http://schemas.microsoft.com/office/powerpoint/2010/main" val="3559646478"/>
              </p:ext>
            </p:extLst>
          </p:nvPr>
        </p:nvGraphicFramePr>
        <p:xfrm>
          <a:off x="1079612" y="1806736"/>
          <a:ext cx="6524625" cy="2652029"/>
        </p:xfrm>
        <a:graphic>
          <a:graphicData uri="http://schemas.openxmlformats.org/drawingml/2006/table">
            <a:tbl>
              <a:tblPr firstRow="1" bandRow="1">
                <a:tableStyleId>{5C22544A-7EE6-4342-B048-85BDC9FD1C3A}</a:tableStyleId>
              </a:tblPr>
              <a:tblGrid>
                <a:gridCol w="2204621"/>
                <a:gridCol w="1584001"/>
                <a:gridCol w="1444952"/>
                <a:gridCol w="1291051"/>
              </a:tblGrid>
              <a:tr h="1188863">
                <a:tc>
                  <a:txBody>
                    <a:bodyPr/>
                    <a:lstStyle/>
                    <a:p>
                      <a:r>
                        <a:rPr kumimoji="1" lang="ja-JP" altLang="ja-JP" sz="2400" b="0" kern="1200" dirty="0" smtClean="0">
                          <a:solidFill>
                            <a:schemeClr val="dk1"/>
                          </a:solidFill>
                          <a:effectLst/>
                          <a:latin typeface="+mj-ea"/>
                          <a:ea typeface="+mj-ea"/>
                          <a:cs typeface="+mn-cs"/>
                        </a:rPr>
                        <a:t>平年値を用いた</a:t>
                      </a:r>
                      <a:r>
                        <a:rPr kumimoji="1" lang="ja-JP" altLang="en-US" sz="2400" b="0" kern="1200" dirty="0" smtClean="0">
                          <a:solidFill>
                            <a:schemeClr val="dk1"/>
                          </a:solidFill>
                          <a:effectLst/>
                          <a:latin typeface="+mj-ea"/>
                          <a:ea typeface="+mj-ea"/>
                          <a:cs typeface="+mn-cs"/>
                        </a:rPr>
                        <a:t>場合</a:t>
                      </a:r>
                      <a:endParaRPr kumimoji="1" lang="en-US" altLang="ja-JP" sz="2400" b="0" kern="1200" dirty="0" smtClean="0">
                        <a:solidFill>
                          <a:schemeClr val="dk1"/>
                        </a:solidFill>
                        <a:effectLst/>
                        <a:latin typeface="+mj-ea"/>
                        <a:ea typeface="+mj-ea"/>
                        <a:cs typeface="+mn-cs"/>
                      </a:endParaRPr>
                    </a:p>
                    <a:p>
                      <a:r>
                        <a:rPr kumimoji="1" lang="ja-JP" altLang="en-US" sz="2400" b="0" kern="1200" dirty="0" smtClean="0">
                          <a:solidFill>
                            <a:schemeClr val="dk1"/>
                          </a:solidFill>
                          <a:effectLst/>
                          <a:latin typeface="+mj-ea"/>
                          <a:ea typeface="+mj-ea"/>
                          <a:cs typeface="+mn-cs"/>
                        </a:rPr>
                        <a:t>（従来の方法）</a:t>
                      </a:r>
                      <a:endParaRPr kumimoji="1" lang="ja-JP" altLang="en-US" sz="2400" b="0" dirty="0">
                        <a:latin typeface="+mj-ea"/>
                        <a:ea typeface="+mj-ea"/>
                      </a:endParaRPr>
                    </a:p>
                  </a:txBody>
                  <a:tcPr marL="91437" marR="91437" marT="45742" marB="457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dirty="0" smtClean="0">
                          <a:solidFill>
                            <a:schemeClr val="tx1"/>
                          </a:solidFill>
                          <a:latin typeface="+mj-ea"/>
                          <a:ea typeface="+mj-ea"/>
                        </a:rPr>
                        <a:t>観測値</a:t>
                      </a:r>
                    </a:p>
                  </a:txBody>
                  <a:tcPr marL="91437" marR="91437" marT="45742" marB="457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kumimoji="1" lang="ja-JP" altLang="en-US" sz="2800" b="0" dirty="0" smtClean="0">
                          <a:solidFill>
                            <a:srgbClr val="0000FF"/>
                          </a:solidFill>
                          <a:latin typeface="+mj-ea"/>
                          <a:ea typeface="+mj-ea"/>
                        </a:rPr>
                        <a:t>平年値</a:t>
                      </a:r>
                      <a:endParaRPr kumimoji="1" lang="ja-JP" altLang="en-US" sz="2800" b="0" dirty="0">
                        <a:solidFill>
                          <a:srgbClr val="0000FF"/>
                        </a:solidFill>
                        <a:latin typeface="+mj-ea"/>
                        <a:ea typeface="+mj-ea"/>
                      </a:endParaRPr>
                    </a:p>
                  </a:txBody>
                  <a:tcPr marL="91437" marR="91437" marT="45742" marB="457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10">
                      <a:fgClr>
                        <a:schemeClr val="tx1"/>
                      </a:fgClr>
                      <a:bgClr>
                        <a:schemeClr val="bg1"/>
                      </a:bgClr>
                    </a:pattFill>
                  </a:tcPr>
                </a:tc>
                <a:tc hMerge="1">
                  <a:txBody>
                    <a:bodyPr/>
                    <a:lstStyle/>
                    <a:p>
                      <a:endParaRPr kumimoji="1" lang="ja-JP" altLang="en-US"/>
                    </a:p>
                  </a:txBody>
                  <a:tcPr/>
                </a:tc>
              </a:tr>
              <a:tr h="8233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2400" b="0" kern="1200" dirty="0" smtClean="0">
                          <a:solidFill>
                            <a:schemeClr val="dk1"/>
                          </a:solidFill>
                          <a:effectLst/>
                          <a:latin typeface="+mj-ea"/>
                          <a:ea typeface="+mj-ea"/>
                          <a:cs typeface="+mn-cs"/>
                        </a:rPr>
                        <a:t>予測値を用いた</a:t>
                      </a:r>
                      <a:r>
                        <a:rPr kumimoji="1" lang="ja-JP" altLang="en-US" sz="2400" b="0" kern="1200" dirty="0" smtClean="0">
                          <a:solidFill>
                            <a:schemeClr val="dk1"/>
                          </a:solidFill>
                          <a:effectLst/>
                          <a:latin typeface="+mj-ea"/>
                          <a:ea typeface="+mj-ea"/>
                          <a:cs typeface="+mn-cs"/>
                        </a:rPr>
                        <a:t>場合</a:t>
                      </a:r>
                      <a:endParaRPr kumimoji="1" lang="ja-JP" altLang="en-US" sz="2400" b="0" dirty="0" smtClean="0">
                        <a:latin typeface="+mj-ea"/>
                        <a:ea typeface="+mj-ea"/>
                      </a:endParaRPr>
                    </a:p>
                  </a:txBody>
                  <a:tcPr marL="91437" marR="91437" marT="45742" marB="457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dirty="0" smtClean="0">
                          <a:latin typeface="+mj-ea"/>
                          <a:ea typeface="+mj-ea"/>
                        </a:rPr>
                        <a:t>観測値</a:t>
                      </a:r>
                    </a:p>
                  </a:txBody>
                  <a:tcPr marL="91437" marR="91437" marT="45742" marB="457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2800" b="0" dirty="0" smtClean="0">
                          <a:solidFill>
                            <a:srgbClr val="FF0000"/>
                          </a:solidFill>
                          <a:latin typeface="+mj-ea"/>
                          <a:ea typeface="+mj-ea"/>
                        </a:rPr>
                        <a:t>予測値</a:t>
                      </a:r>
                      <a:endParaRPr kumimoji="1" lang="en-US" altLang="ja-JP" sz="2800" b="0" dirty="0" smtClean="0">
                        <a:solidFill>
                          <a:srgbClr val="FF0000"/>
                        </a:solidFill>
                        <a:latin typeface="+mj-ea"/>
                        <a:ea typeface="+mj-ea"/>
                      </a:endParaRPr>
                    </a:p>
                    <a:p>
                      <a:pPr algn="ctr"/>
                      <a:r>
                        <a:rPr kumimoji="1" lang="ja-JP" altLang="en-US" sz="2800" b="0" dirty="0" smtClean="0">
                          <a:latin typeface="+mj-ea"/>
                          <a:ea typeface="+mj-ea"/>
                        </a:rPr>
                        <a:t>（</a:t>
                      </a:r>
                      <a:r>
                        <a:rPr kumimoji="1" lang="en-US" altLang="ja-JP" sz="2800" b="0" dirty="0" smtClean="0">
                          <a:latin typeface="+mj-ea"/>
                          <a:ea typeface="+mj-ea"/>
                        </a:rPr>
                        <a:t>2w,4w</a:t>
                      </a:r>
                      <a:r>
                        <a:rPr kumimoji="1" lang="ja-JP" altLang="en-US" sz="2800" b="0" dirty="0" smtClean="0">
                          <a:latin typeface="+mj-ea"/>
                          <a:ea typeface="+mj-ea"/>
                        </a:rPr>
                        <a:t>）</a:t>
                      </a:r>
                      <a:endParaRPr kumimoji="1" lang="ja-JP" altLang="en-US" sz="2800" b="0" dirty="0">
                        <a:latin typeface="+mj-ea"/>
                        <a:ea typeface="+mj-ea"/>
                      </a:endParaRPr>
                    </a:p>
                  </a:txBody>
                  <a:tcPr marL="91437" marR="91437" marT="45742" marB="457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r>
                        <a:rPr kumimoji="1" lang="ja-JP" altLang="en-US" sz="2800" b="0" dirty="0" smtClean="0">
                          <a:solidFill>
                            <a:srgbClr val="0000FF"/>
                          </a:solidFill>
                          <a:latin typeface="+mj-ea"/>
                          <a:ea typeface="+mj-ea"/>
                        </a:rPr>
                        <a:t>平年値</a:t>
                      </a:r>
                      <a:endParaRPr kumimoji="1" lang="ja-JP" altLang="en-US" sz="2800" b="0" dirty="0">
                        <a:solidFill>
                          <a:srgbClr val="0000FF"/>
                        </a:solidFill>
                        <a:latin typeface="+mj-ea"/>
                        <a:ea typeface="+mj-ea"/>
                      </a:endParaRPr>
                    </a:p>
                  </a:txBody>
                  <a:tcPr marL="91437" marR="91437" marT="45742" marB="457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10">
                      <a:fgClr>
                        <a:schemeClr val="tx1"/>
                      </a:fgClr>
                      <a:bgClr>
                        <a:schemeClr val="bg1"/>
                      </a:bgClr>
                    </a:pattFill>
                  </a:tcPr>
                </a:tc>
              </a:tr>
              <a:tr h="518242">
                <a:tc>
                  <a:txBody>
                    <a:bodyPr/>
                    <a:lstStyle/>
                    <a:p>
                      <a:r>
                        <a:rPr kumimoji="1" lang="ja-JP" altLang="en-US" sz="2400" b="0" dirty="0" smtClean="0">
                          <a:solidFill>
                            <a:schemeClr val="tx1"/>
                          </a:solidFill>
                          <a:latin typeface="+mj-ea"/>
                          <a:ea typeface="+mj-ea"/>
                        </a:rPr>
                        <a:t>防除適期</a:t>
                      </a:r>
                      <a:endParaRPr kumimoji="1" lang="ja-JP" altLang="en-US" sz="2400" b="0" dirty="0">
                        <a:solidFill>
                          <a:schemeClr val="tx1"/>
                        </a:solidFill>
                        <a:latin typeface="+mj-ea"/>
                        <a:ea typeface="+mj-ea"/>
                      </a:endParaRPr>
                    </a:p>
                  </a:txBody>
                  <a:tcPr marL="91437" marR="91437" marT="45742" marB="457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kumimoji="1" lang="ja-JP" altLang="en-US" sz="2800" b="0" dirty="0" smtClean="0">
                          <a:solidFill>
                            <a:schemeClr val="tx1"/>
                          </a:solidFill>
                          <a:latin typeface="+mj-ea"/>
                          <a:ea typeface="+mj-ea"/>
                        </a:rPr>
                        <a:t>観測値</a:t>
                      </a:r>
                      <a:endParaRPr kumimoji="1" lang="ja-JP" altLang="en-US" sz="2800" b="0" dirty="0">
                        <a:solidFill>
                          <a:schemeClr val="tx1"/>
                        </a:solidFill>
                        <a:latin typeface="+mj-ea"/>
                        <a:ea typeface="+mj-ea"/>
                      </a:endParaRPr>
                    </a:p>
                  </a:txBody>
                  <a:tcPr marL="91437" marR="91437" marT="45742" marB="457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10">
                      <a:fgClr>
                        <a:schemeClr val="tx1"/>
                      </a:fgClr>
                      <a:bgClr>
                        <a:schemeClr val="bg1"/>
                      </a:bgClr>
                    </a:pattFill>
                  </a:tcPr>
                </a:tc>
              </a:tr>
            </a:tbl>
          </a:graphicData>
        </a:graphic>
      </p:graphicFrame>
      <p:sp>
        <p:nvSpPr>
          <p:cNvPr id="7" name="正方形/長方形 6"/>
          <p:cNvSpPr/>
          <p:nvPr/>
        </p:nvSpPr>
        <p:spPr>
          <a:xfrm>
            <a:off x="2348025" y="944724"/>
            <a:ext cx="5472112" cy="368300"/>
          </a:xfrm>
          <a:prstGeom prst="rect">
            <a:avLst/>
          </a:prstGeom>
        </p:spPr>
        <p:txBody>
          <a:bodyPr>
            <a:spAutoFit/>
          </a:bodyPr>
          <a:lstStyle/>
          <a:p>
            <a:pPr>
              <a:defRPr/>
            </a:pPr>
            <a:r>
              <a:rPr lang="ja-JP" altLang="en-US" dirty="0">
                <a:latin typeface="+mj-ea"/>
              </a:rPr>
              <a:t>　起算日（</a:t>
            </a:r>
            <a:r>
              <a:rPr lang="en-US" altLang="ja-JP" dirty="0">
                <a:latin typeface="+mj-ea"/>
              </a:rPr>
              <a:t>2/1</a:t>
            </a:r>
            <a:r>
              <a:rPr lang="ja-JP" altLang="en-US" dirty="0">
                <a:latin typeface="+mj-ea"/>
              </a:rPr>
              <a:t>）      　予測日（３月下旬頃）　　　　予想日</a:t>
            </a:r>
            <a:endParaRPr lang="en-US" altLang="ja-JP" dirty="0">
              <a:latin typeface="+mj-ea"/>
            </a:endParaRPr>
          </a:p>
        </p:txBody>
      </p:sp>
      <p:sp>
        <p:nvSpPr>
          <p:cNvPr id="8" name="下矢印 7"/>
          <p:cNvSpPr/>
          <p:nvPr/>
        </p:nvSpPr>
        <p:spPr>
          <a:xfrm>
            <a:off x="3068750" y="1386049"/>
            <a:ext cx="431800" cy="360362"/>
          </a:xfrm>
          <a:prstGeom prst="downArrow">
            <a:avLst>
              <a:gd name="adj1" fmla="val 50000"/>
              <a:gd name="adj2" fmla="val 5264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下矢印 8"/>
          <p:cNvSpPr/>
          <p:nvPr/>
        </p:nvSpPr>
        <p:spPr>
          <a:xfrm>
            <a:off x="4649900" y="1386049"/>
            <a:ext cx="433387" cy="360362"/>
          </a:xfrm>
          <a:prstGeom prst="down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下矢印 9"/>
          <p:cNvSpPr/>
          <p:nvPr/>
        </p:nvSpPr>
        <p:spPr>
          <a:xfrm>
            <a:off x="7316900" y="1386049"/>
            <a:ext cx="431800" cy="360362"/>
          </a:xfrm>
          <a:prstGeom prst="downArrow">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5" name="Picture 2" descr="C:\Users\JMA503E\Desktop\はれるんポーズ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524" y="5985284"/>
            <a:ext cx="753825" cy="813086"/>
          </a:xfrm>
          <a:prstGeom prst="rect">
            <a:avLst/>
          </a:prstGeom>
          <a:noFill/>
          <a:extLst>
            <a:ext uri="{909E8E84-426E-40DD-AFC4-6F175D3DCCD1}">
              <a14:hiddenFill xmlns:a14="http://schemas.microsoft.com/office/drawing/2010/main">
                <a:solidFill>
                  <a:srgbClr val="FFFFFF"/>
                </a:solidFill>
              </a14:hiddenFill>
            </a:ext>
          </a:extLst>
        </p:spPr>
      </p:pic>
      <p:sp>
        <p:nvSpPr>
          <p:cNvPr id="16" name="四角形吹き出し 15"/>
          <p:cNvSpPr/>
          <p:nvPr/>
        </p:nvSpPr>
        <p:spPr>
          <a:xfrm>
            <a:off x="575556" y="5409220"/>
            <a:ext cx="2337628" cy="504056"/>
          </a:xfrm>
          <a:prstGeom prst="wedgeRectCallout">
            <a:avLst>
              <a:gd name="adj1" fmla="val -36754"/>
              <a:gd name="adj2" fmla="val 66662"/>
            </a:avLst>
          </a:prstGeom>
          <a:solidFill>
            <a:srgbClr val="FFFFCC"/>
          </a:solidFill>
          <a:ln w="158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eaLnBrk="1" hangingPunct="1">
              <a:defRPr/>
            </a:pPr>
            <a:r>
              <a:rPr lang="ja-JP" altLang="en-US" dirty="0" smtClean="0"/>
              <a:t>気候</a:t>
            </a:r>
            <a:r>
              <a:rPr lang="ja-JP" altLang="en-US" dirty="0"/>
              <a:t>リスクを</a:t>
            </a:r>
            <a:r>
              <a:rPr lang="ja-JP" altLang="en-US" dirty="0" smtClean="0"/>
              <a:t>評価</a:t>
            </a:r>
            <a:r>
              <a:rPr lang="ja-JP" altLang="en-US" dirty="0"/>
              <a:t>する</a:t>
            </a:r>
            <a:r>
              <a:rPr lang="ja-JP" altLang="en-US" dirty="0" smtClean="0"/>
              <a:t>。</a:t>
            </a:r>
            <a:endParaRPr lang="en-US" altLang="ja-JP" dirty="0"/>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5267" t="8261" r="50826" b="15010"/>
          <a:stretch>
            <a:fillRect/>
          </a:stretch>
        </p:blipFill>
        <p:spPr bwMode="auto">
          <a:xfrm>
            <a:off x="7092280" y="-63388"/>
            <a:ext cx="1448508" cy="913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タイトル 1"/>
          <p:cNvSpPr txBox="1">
            <a:spLocks/>
          </p:cNvSpPr>
          <p:nvPr/>
        </p:nvSpPr>
        <p:spPr bwMode="gray">
          <a:xfrm>
            <a:off x="735013" y="79983"/>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baseline="0">
                <a:solidFill>
                  <a:srgbClr val="002060"/>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28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28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2800">
                <a:solidFill>
                  <a:schemeClr val="tx2"/>
                </a:solidFill>
                <a:latin typeface="Arial" charset="0"/>
                <a:ea typeface="ＭＳ Ｐゴシック" pitchFamily="50" charset="-128"/>
              </a:defRPr>
            </a:lvl5pPr>
            <a:lvl6pPr marL="457200" algn="l" rtl="0" eaLnBrk="1" fontAlgn="base" hangingPunct="1">
              <a:spcBef>
                <a:spcPct val="0"/>
              </a:spcBef>
              <a:spcAft>
                <a:spcPct val="0"/>
              </a:spcAft>
              <a:defRPr kumimoji="1" sz="2800">
                <a:solidFill>
                  <a:schemeClr val="tx2"/>
                </a:solidFill>
                <a:latin typeface="Arial" charset="0"/>
                <a:ea typeface="ＭＳ Ｐゴシック" pitchFamily="50" charset="-128"/>
              </a:defRPr>
            </a:lvl6pPr>
            <a:lvl7pPr marL="914400" algn="l" rtl="0" eaLnBrk="1" fontAlgn="base" hangingPunct="1">
              <a:spcBef>
                <a:spcPct val="0"/>
              </a:spcBef>
              <a:spcAft>
                <a:spcPct val="0"/>
              </a:spcAft>
              <a:defRPr kumimoji="1" sz="2800">
                <a:solidFill>
                  <a:schemeClr val="tx2"/>
                </a:solidFill>
                <a:latin typeface="Arial" charset="0"/>
                <a:ea typeface="ＭＳ Ｐゴシック" pitchFamily="50" charset="-128"/>
              </a:defRPr>
            </a:lvl7pPr>
            <a:lvl8pPr marL="1371600" algn="l" rtl="0" eaLnBrk="1" fontAlgn="base" hangingPunct="1">
              <a:spcBef>
                <a:spcPct val="0"/>
              </a:spcBef>
              <a:spcAft>
                <a:spcPct val="0"/>
              </a:spcAft>
              <a:defRPr kumimoji="1" sz="2800">
                <a:solidFill>
                  <a:schemeClr val="tx2"/>
                </a:solidFill>
                <a:latin typeface="Arial" charset="0"/>
                <a:ea typeface="ＭＳ Ｐゴシック" pitchFamily="50" charset="-128"/>
              </a:defRPr>
            </a:lvl8pPr>
            <a:lvl9pPr marL="1828800" algn="l" rtl="0" eaLnBrk="1" fontAlgn="base" hangingPunct="1">
              <a:spcBef>
                <a:spcPct val="0"/>
              </a:spcBef>
              <a:spcAft>
                <a:spcPct val="0"/>
              </a:spcAft>
              <a:defRPr kumimoji="1" sz="2800">
                <a:solidFill>
                  <a:schemeClr val="tx2"/>
                </a:solidFill>
                <a:latin typeface="Arial" charset="0"/>
                <a:ea typeface="ＭＳ Ｐゴシック" pitchFamily="50" charset="-128"/>
              </a:defRPr>
            </a:lvl9pPr>
          </a:lstStyle>
          <a:p>
            <a:r>
              <a:rPr lang="ja-JP" altLang="en-US" kern="0" dirty="0">
                <a:latin typeface="メイリオ" panose="020B0604030504040204" pitchFamily="50" charset="-128"/>
                <a:ea typeface="メイリオ" panose="020B0604030504040204" pitchFamily="50" charset="-128"/>
                <a:cs typeface="メイリオ" panose="020B0604030504040204" pitchFamily="50" charset="-128"/>
              </a:rPr>
              <a:t>シミュレーションの実施</a:t>
            </a:r>
          </a:p>
        </p:txBody>
      </p:sp>
      <p:sp>
        <p:nvSpPr>
          <p:cNvPr id="2" name="円弧 1"/>
          <p:cNvSpPr/>
          <p:nvPr/>
        </p:nvSpPr>
        <p:spPr>
          <a:xfrm>
            <a:off x="1151620" y="3846191"/>
            <a:ext cx="4184584" cy="2538282"/>
          </a:xfrm>
          <a:prstGeom prst="arc">
            <a:avLst>
              <a:gd name="adj1" fmla="val 1558654"/>
              <a:gd name="adj2" fmla="val 5271038"/>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正方形/長方形 2"/>
          <p:cNvSpPr/>
          <p:nvPr/>
        </p:nvSpPr>
        <p:spPr>
          <a:xfrm>
            <a:off x="3284650" y="4797152"/>
            <a:ext cx="4368615" cy="1594675"/>
          </a:xfrm>
          <a:prstGeom prst="rec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 name="直線矢印コネクタ 10"/>
          <p:cNvCxnSpPr>
            <a:stCxn id="2" idx="0"/>
          </p:cNvCxnSpPr>
          <p:nvPr/>
        </p:nvCxnSpPr>
        <p:spPr>
          <a:xfrm flipV="1">
            <a:off x="4875111" y="4797152"/>
            <a:ext cx="3297289" cy="1112978"/>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4866593" y="5184950"/>
            <a:ext cx="1469603" cy="65632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V="1">
            <a:off x="6336196" y="4746259"/>
            <a:ext cx="1317069" cy="438690"/>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2500425" y="6373068"/>
            <a:ext cx="5472112" cy="368300"/>
          </a:xfrm>
          <a:prstGeom prst="rect">
            <a:avLst/>
          </a:prstGeom>
        </p:spPr>
        <p:txBody>
          <a:bodyPr>
            <a:spAutoFit/>
          </a:bodyPr>
          <a:lstStyle/>
          <a:p>
            <a:pPr>
              <a:defRPr/>
            </a:pPr>
            <a:r>
              <a:rPr lang="ja-JP" altLang="en-US" dirty="0">
                <a:latin typeface="+mj-ea"/>
              </a:rPr>
              <a:t>　起算日（</a:t>
            </a:r>
            <a:r>
              <a:rPr lang="en-US" altLang="ja-JP" dirty="0">
                <a:latin typeface="+mj-ea"/>
              </a:rPr>
              <a:t>2/1</a:t>
            </a:r>
            <a:r>
              <a:rPr lang="ja-JP" altLang="en-US" dirty="0">
                <a:latin typeface="+mj-ea"/>
              </a:rPr>
              <a:t>）      　予測日（３月下旬頃）　　　　予想日</a:t>
            </a:r>
            <a:endParaRPr lang="en-US" altLang="ja-JP" dirty="0">
              <a:latin typeface="+mj-ea"/>
            </a:endParaRPr>
          </a:p>
        </p:txBody>
      </p:sp>
      <p:cxnSp>
        <p:nvCxnSpPr>
          <p:cNvPr id="40" name="直線コネクタ 39"/>
          <p:cNvCxnSpPr/>
          <p:nvPr/>
        </p:nvCxnSpPr>
        <p:spPr>
          <a:xfrm>
            <a:off x="4875111" y="4797152"/>
            <a:ext cx="0" cy="15759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6336196" y="4833156"/>
            <a:ext cx="0" cy="15759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673066"/>
      </p:ext>
    </p:extLst>
  </p:cSld>
  <p:clrMapOvr>
    <a:masterClrMapping/>
  </p:clrMapOvr>
  <p:timing>
    <p:tnLst>
      <p:par>
        <p:cTn id="1" dur="indefinite" restart="never" nodeType="tmRoot"/>
      </p:par>
    </p:tnLst>
  </p:timing>
</p:sld>
</file>

<file path=ppt/theme/theme1.xml><?xml version="1.0" encoding="utf-8"?>
<a:theme xmlns:a="http://schemas.openxmlformats.org/drawingml/2006/main" name="テーマ1">
  <a:themeElements>
    <a:clrScheme name="pop4-s-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p4-s-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olidFill>
            <a:srgbClr val="0000FF"/>
          </a:solidFill>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objectDefaults>
  <a:extraClrSchemeLst>
    <a:extraClrScheme>
      <a:clrScheme name="pop4-s-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p4-s-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p4-s-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p4-s-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p4-s-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p4-s-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p4-s-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p4-s-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p4-s-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p4-s-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p4-s-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p4-s-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テーマ1</Template>
  <TotalTime>6540</TotalTime>
  <Words>1300</Words>
  <Application>Microsoft Office PowerPoint</Application>
  <PresentationFormat>画面に合わせる (4:3)</PresentationFormat>
  <Paragraphs>200</Paragraphs>
  <Slides>15</Slides>
  <Notes>1</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テーマ1</vt:lpstr>
      <vt:lpstr>PowerPoint プレゼンテーション</vt:lpstr>
      <vt:lpstr>内容</vt:lpstr>
      <vt:lpstr>１．はじめに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3.1　統計分析（1981～2010年）</vt:lpstr>
      <vt:lpstr>3.2　事例分析（2016年）</vt:lpstr>
      <vt:lpstr>PowerPoint プレゼンテーション</vt:lpstr>
      <vt:lpstr>PowerPoint プレゼンテーション</vt:lpstr>
      <vt:lpstr>（参考）営農支援情報での気候情報の同様な活用例</vt:lpstr>
      <vt:lpstr>PowerPoint プレゼンテーション</vt:lpstr>
    </vt:vector>
  </TitlesOfParts>
  <Company>気象庁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本検討会の趣旨説明</dc:title>
  <dc:creator>気象庁</dc:creator>
  <cp:lastModifiedBy>nobuyuki</cp:lastModifiedBy>
  <cp:revision>1848</cp:revision>
  <cp:lastPrinted>2016-03-02T08:17:45Z</cp:lastPrinted>
  <dcterms:created xsi:type="dcterms:W3CDTF">2011-02-22T00:53:39Z</dcterms:created>
  <dcterms:modified xsi:type="dcterms:W3CDTF">2018-02-21T14:50:55Z</dcterms:modified>
</cp:coreProperties>
</file>